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956" r:id="rId5"/>
    <p:sldId id="1533" r:id="rId6"/>
    <p:sldId id="1566" r:id="rId7"/>
    <p:sldId id="1567" r:id="rId8"/>
    <p:sldId id="1587" r:id="rId9"/>
    <p:sldId id="1568" r:id="rId10"/>
    <p:sldId id="1569" r:id="rId11"/>
    <p:sldId id="1570" r:id="rId12"/>
    <p:sldId id="1571" r:id="rId13"/>
    <p:sldId id="1589" r:id="rId14"/>
    <p:sldId id="1640" r:id="rId15"/>
    <p:sldId id="1642" r:id="rId16"/>
    <p:sldId id="1572" r:id="rId17"/>
    <p:sldId id="1574" r:id="rId18"/>
    <p:sldId id="1580" r:id="rId19"/>
    <p:sldId id="1687" r:id="rId20"/>
    <p:sldId id="1578" r:id="rId21"/>
    <p:sldId id="1579" r:id="rId22"/>
    <p:sldId id="1577" r:id="rId23"/>
    <p:sldId id="1582" r:id="rId24"/>
    <p:sldId id="1583" r:id="rId25"/>
    <p:sldId id="1688" r:id="rId26"/>
    <p:sldId id="1689" r:id="rId27"/>
    <p:sldId id="1690" r:id="rId28"/>
    <p:sldId id="330" r:id="rId29"/>
    <p:sldId id="331" r:id="rId30"/>
    <p:sldId id="332" r:id="rId31"/>
    <p:sldId id="285" r:id="rId32"/>
    <p:sldId id="319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tags" Target="tags/tag87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wmf" /><Relationship Id="rId3" Type="http://schemas.openxmlformats.org/officeDocument/2006/relationships/image" Target="../media/image6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4.wmf" /><Relationship Id="rId2" Type="http://schemas.openxmlformats.org/officeDocument/2006/relationships/image" Target="../media/image65.wmf" /><Relationship Id="rId3" Type="http://schemas.openxmlformats.org/officeDocument/2006/relationships/image" Target="../media/image66.wmf" /><Relationship Id="rId4" Type="http://schemas.openxmlformats.org/officeDocument/2006/relationships/image" Target="../media/image67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9.wmf" /><Relationship Id="rId2" Type="http://schemas.openxmlformats.org/officeDocument/2006/relationships/image" Target="../media/image70.wmf" /><Relationship Id="rId3" Type="http://schemas.openxmlformats.org/officeDocument/2006/relationships/image" Target="../media/image71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.emf" /><Relationship Id="rId2" Type="http://schemas.openxmlformats.org/officeDocument/2006/relationships/image" Target="../media/image7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Relationship Id="rId2" Type="http://schemas.openxmlformats.org/officeDocument/2006/relationships/image" Target="../media/image8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Relationship Id="rId4" Type="http://schemas.openxmlformats.org/officeDocument/2006/relationships/image" Target="../media/image20.emf" /><Relationship Id="rId5" Type="http://schemas.openxmlformats.org/officeDocument/2006/relationships/image" Target="../media/image2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wmf" /><Relationship Id="rId2" Type="http://schemas.openxmlformats.org/officeDocument/2006/relationships/image" Target="../media/image32.wmf" /><Relationship Id="rId3" Type="http://schemas.openxmlformats.org/officeDocument/2006/relationships/image" Target="../media/image33.wmf" /><Relationship Id="rId4" Type="http://schemas.openxmlformats.org/officeDocument/2006/relationships/image" Target="../media/image34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wmf" /><Relationship Id="rId2" Type="http://schemas.openxmlformats.org/officeDocument/2006/relationships/image" Target="../media/image36.wmf" /><Relationship Id="rId3" Type="http://schemas.openxmlformats.org/officeDocument/2006/relationships/image" Target="../media/image37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wmf" /><Relationship Id="rId2" Type="http://schemas.openxmlformats.org/officeDocument/2006/relationships/image" Target="../media/image39.wmf" /><Relationship Id="rId3" Type="http://schemas.openxmlformats.org/officeDocument/2006/relationships/image" Target="../media/image40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wmf" /><Relationship Id="rId2" Type="http://schemas.openxmlformats.org/officeDocument/2006/relationships/image" Target="../media/image43.wmf" /><Relationship Id="rId3" Type="http://schemas.openxmlformats.org/officeDocument/2006/relationships/image" Target="../media/image44.wmf" /><Relationship Id="rId4" Type="http://schemas.openxmlformats.org/officeDocument/2006/relationships/image" Target="../media/image45.wmf" /><Relationship Id="rId5" Type="http://schemas.openxmlformats.org/officeDocument/2006/relationships/image" Target="../media/image46.wmf" /><Relationship Id="rId6" Type="http://schemas.openxmlformats.org/officeDocument/2006/relationships/image" Target="../media/image47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wmf" /><Relationship Id="rId2" Type="http://schemas.openxmlformats.org/officeDocument/2006/relationships/image" Target="../media/image49.wmf" /><Relationship Id="rId3" Type="http://schemas.openxmlformats.org/officeDocument/2006/relationships/image" Target="../media/image50.wmf" /><Relationship Id="rId4" Type="http://schemas.openxmlformats.org/officeDocument/2006/relationships/image" Target="../media/image51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wmf" /><Relationship Id="rId2" Type="http://schemas.openxmlformats.org/officeDocument/2006/relationships/image" Target="../media/image59.wmf" /><Relationship Id="rId3" Type="http://schemas.openxmlformats.org/officeDocument/2006/relationships/image" Target="../media/image60.wmf" /><Relationship Id="rId4" Type="http://schemas.openxmlformats.org/officeDocument/2006/relationships/image" Target="../media/image61.wmf" /><Relationship Id="rId5" Type="http://schemas.openxmlformats.org/officeDocument/2006/relationships/image" Target="../media/image62.wmf" /><Relationship Id="rId6" Type="http://schemas.openxmlformats.org/officeDocument/2006/relationships/image" Target="../media/image6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4DE64-9899-4780-AC58-8306F2EF2B9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0.bin" TargetMode="Internal" /><Relationship Id="rId11" Type="http://schemas.openxmlformats.org/officeDocument/2006/relationships/image" Target="../media/image21.emf" /><Relationship Id="rId12" Type="http://schemas.openxmlformats.org/officeDocument/2006/relationships/vmlDrawing" Target="../drawings/vmlDrawing3.v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17.wmf" /><Relationship Id="rId4" Type="http://schemas.openxmlformats.org/officeDocument/2006/relationships/oleObject" Target="../embeddings/oleObject7.bin" TargetMode="Internal" /><Relationship Id="rId5" Type="http://schemas.openxmlformats.org/officeDocument/2006/relationships/image" Target="../media/image18.emf" /><Relationship Id="rId6" Type="http://schemas.openxmlformats.org/officeDocument/2006/relationships/oleObject" Target="../embeddings/oleObject8.bin" TargetMode="Internal" /><Relationship Id="rId7" Type="http://schemas.openxmlformats.org/officeDocument/2006/relationships/image" Target="../media/image19.emf" /><Relationship Id="rId8" Type="http://schemas.openxmlformats.org/officeDocument/2006/relationships/oleObject" Target="../embeddings/oleObject9.bin" TargetMode="Internal" /><Relationship Id="rId9" Type="http://schemas.openxmlformats.org/officeDocument/2006/relationships/image" Target="../media/image20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Relationship Id="rId5" Type="http://schemas.openxmlformats.org/officeDocument/2006/relationships/image" Target="../media/image26.png" /><Relationship Id="rId6" Type="http://schemas.openxmlformats.org/officeDocument/2006/relationships/image" Target="../media/image27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8.png" /><Relationship Id="rId4" Type="http://schemas.openxmlformats.org/officeDocument/2006/relationships/image" Target="../media/image29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4.wmf" /><Relationship Id="rId11" Type="http://schemas.openxmlformats.org/officeDocument/2006/relationships/vmlDrawing" Target="../drawings/vmlDrawing4.vml" /><Relationship Id="rId2" Type="http://schemas.openxmlformats.org/officeDocument/2006/relationships/image" Target="../media/image30.png" /><Relationship Id="rId3" Type="http://schemas.openxmlformats.org/officeDocument/2006/relationships/oleObject" Target="../embeddings/oleObject11.bin" TargetMode="Internal" /><Relationship Id="rId4" Type="http://schemas.openxmlformats.org/officeDocument/2006/relationships/image" Target="../media/image31.wmf" /><Relationship Id="rId5" Type="http://schemas.openxmlformats.org/officeDocument/2006/relationships/oleObject" Target="../embeddings/oleObject12.bin" TargetMode="Internal" /><Relationship Id="rId6" Type="http://schemas.openxmlformats.org/officeDocument/2006/relationships/image" Target="../media/image32.wmf" /><Relationship Id="rId7" Type="http://schemas.openxmlformats.org/officeDocument/2006/relationships/oleObject" Target="../embeddings/oleObject13.bin" TargetMode="Internal" /><Relationship Id="rId8" Type="http://schemas.openxmlformats.org/officeDocument/2006/relationships/image" Target="../media/image33.wmf" /><Relationship Id="rId9" Type="http://schemas.openxmlformats.org/officeDocument/2006/relationships/oleObject" Target="../embeddings/oleObject14.bin" TargetMode="In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5.bin" TargetMode="Internal" /><Relationship Id="rId3" Type="http://schemas.openxmlformats.org/officeDocument/2006/relationships/image" Target="../media/image35.wmf" /><Relationship Id="rId4" Type="http://schemas.openxmlformats.org/officeDocument/2006/relationships/oleObject" Target="../embeddings/oleObject16.bin" TargetMode="Internal" /><Relationship Id="rId5" Type="http://schemas.openxmlformats.org/officeDocument/2006/relationships/image" Target="../media/image36.wmf" /><Relationship Id="rId6" Type="http://schemas.openxmlformats.org/officeDocument/2006/relationships/oleObject" Target="../embeddings/oleObject17.bin" TargetMode="Internal" /><Relationship Id="rId7" Type="http://schemas.openxmlformats.org/officeDocument/2006/relationships/image" Target="../media/image37.wmf" /><Relationship Id="rId8" Type="http://schemas.openxmlformats.org/officeDocument/2006/relationships/vmlDrawing" Target="../drawings/vmlDrawing5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38.w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39.wmf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40.wmf" /><Relationship Id="rId8" Type="http://schemas.openxmlformats.org/officeDocument/2006/relationships/image" Target="../media/image41.png" /><Relationship Id="rId9" Type="http://schemas.openxmlformats.org/officeDocument/2006/relationships/vmlDrawing" Target="../drawings/vmlDrawing6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5.bin" TargetMode="Internal" /><Relationship Id="rId11" Type="http://schemas.openxmlformats.org/officeDocument/2006/relationships/image" Target="../media/image46.wmf" /><Relationship Id="rId12" Type="http://schemas.openxmlformats.org/officeDocument/2006/relationships/oleObject" Target="../embeddings/oleObject26.bin" TargetMode="Internal" /><Relationship Id="rId13" Type="http://schemas.openxmlformats.org/officeDocument/2006/relationships/image" Target="../media/image47.wmf" /><Relationship Id="rId14" Type="http://schemas.openxmlformats.org/officeDocument/2006/relationships/vmlDrawing" Target="../drawings/vmlDrawing7.v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42.wmf" /><Relationship Id="rId4" Type="http://schemas.openxmlformats.org/officeDocument/2006/relationships/oleObject" Target="../embeddings/oleObject22.bin" TargetMode="Internal" /><Relationship Id="rId5" Type="http://schemas.openxmlformats.org/officeDocument/2006/relationships/image" Target="../media/image43.wmf" /><Relationship Id="rId6" Type="http://schemas.openxmlformats.org/officeDocument/2006/relationships/oleObject" Target="../embeddings/oleObject23.bin" TargetMode="Internal" /><Relationship Id="rId7" Type="http://schemas.openxmlformats.org/officeDocument/2006/relationships/image" Target="../media/image44.wmf" /><Relationship Id="rId8" Type="http://schemas.openxmlformats.org/officeDocument/2006/relationships/oleObject" Target="../embeddings/oleObject24.bin" TargetMode="Internal" /><Relationship Id="rId9" Type="http://schemas.openxmlformats.org/officeDocument/2006/relationships/image" Target="../media/image45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2.png" /><Relationship Id="rId11" Type="http://schemas.openxmlformats.org/officeDocument/2006/relationships/vmlDrawing" Target="../drawings/vmlDrawing8.v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48.wmf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49.w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50.wmf" /><Relationship Id="rId8" Type="http://schemas.openxmlformats.org/officeDocument/2006/relationships/oleObject" Target="../embeddings/oleObject30.bin" TargetMode="Internal" /><Relationship Id="rId9" Type="http://schemas.openxmlformats.org/officeDocument/2006/relationships/image" Target="../media/image51.w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5.png" /><Relationship Id="rId3" Type="http://schemas.openxmlformats.org/officeDocument/2006/relationships/image" Target="../media/image56.png" /><Relationship Id="rId4" Type="http://schemas.openxmlformats.org/officeDocument/2006/relationships/image" Target="../media/image57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5.bin" TargetMode="Internal" /><Relationship Id="rId11" Type="http://schemas.openxmlformats.org/officeDocument/2006/relationships/oleObject" Target="../embeddings/oleObject36.bin" TargetMode="Internal" /><Relationship Id="rId12" Type="http://schemas.openxmlformats.org/officeDocument/2006/relationships/image" Target="../media/image62.wmf" /><Relationship Id="rId13" Type="http://schemas.openxmlformats.org/officeDocument/2006/relationships/oleObject" Target="../embeddings/oleObject37.bin" TargetMode="Internal" /><Relationship Id="rId14" Type="http://schemas.openxmlformats.org/officeDocument/2006/relationships/image" Target="../media/image63.wmf" /><Relationship Id="rId15" Type="http://schemas.openxmlformats.org/officeDocument/2006/relationships/vmlDrawing" Target="../drawings/vmlDrawing9.v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58.wmf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59.wmf" /><Relationship Id="rId6" Type="http://schemas.openxmlformats.org/officeDocument/2006/relationships/oleObject" Target="../embeddings/oleObject33.bin" TargetMode="Internal" /><Relationship Id="rId7" Type="http://schemas.openxmlformats.org/officeDocument/2006/relationships/image" Target="../media/image60.wmf" /><Relationship Id="rId8" Type="http://schemas.openxmlformats.org/officeDocument/2006/relationships/oleObject" Target="../embeddings/oleObject34.bin" TargetMode="Internal" /><Relationship Id="rId9" Type="http://schemas.openxmlformats.org/officeDocument/2006/relationships/image" Target="../media/image61.w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0.vml" /><Relationship Id="rId2" Type="http://schemas.openxmlformats.org/officeDocument/2006/relationships/oleObject" Target="../embeddings/oleObject38.bin" TargetMode="Internal" /><Relationship Id="rId3" Type="http://schemas.openxmlformats.org/officeDocument/2006/relationships/image" Target="../media/image64.wmf" /><Relationship Id="rId4" Type="http://schemas.openxmlformats.org/officeDocument/2006/relationships/oleObject" Target="../embeddings/oleObject39.bin" TargetMode="Internal" /><Relationship Id="rId5" Type="http://schemas.openxmlformats.org/officeDocument/2006/relationships/image" Target="../media/image65.wmf" /><Relationship Id="rId6" Type="http://schemas.openxmlformats.org/officeDocument/2006/relationships/oleObject" Target="../embeddings/oleObject40.bin" TargetMode="Internal" /><Relationship Id="rId7" Type="http://schemas.openxmlformats.org/officeDocument/2006/relationships/image" Target="../media/image66.wmf" /><Relationship Id="rId8" Type="http://schemas.openxmlformats.org/officeDocument/2006/relationships/oleObject" Target="../embeddings/oleObject41.bin" TargetMode="Internal" /><Relationship Id="rId9" Type="http://schemas.openxmlformats.org/officeDocument/2006/relationships/image" Target="../media/image67.w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2.bin" TargetMode="Internal" /><Relationship Id="rId3" Type="http://schemas.openxmlformats.org/officeDocument/2006/relationships/image" Target="../media/image68.emf" /><Relationship Id="rId4" Type="http://schemas.openxmlformats.org/officeDocument/2006/relationships/vmlDrawing" Target="../drawings/vmlDrawing11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69.wmf" /><Relationship Id="rId4" Type="http://schemas.openxmlformats.org/officeDocument/2006/relationships/oleObject" Target="../embeddings/oleObject44.bin" TargetMode="Internal" /><Relationship Id="rId5" Type="http://schemas.openxmlformats.org/officeDocument/2006/relationships/image" Target="../media/image70.wmf" /><Relationship Id="rId6" Type="http://schemas.openxmlformats.org/officeDocument/2006/relationships/oleObject" Target="../embeddings/oleObject45.bin" TargetMode="Internal" /><Relationship Id="rId7" Type="http://schemas.openxmlformats.org/officeDocument/2006/relationships/image" Target="../media/image71.wmf" /><Relationship Id="rId8" Type="http://schemas.openxmlformats.org/officeDocument/2006/relationships/vmlDrawing" Target="../drawings/vmlDrawing12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6.bin" TargetMode="Internal" /><Relationship Id="rId3" Type="http://schemas.openxmlformats.org/officeDocument/2006/relationships/image" Target="../media/image72.emf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73.wmf" /><Relationship Id="rId6" Type="http://schemas.openxmlformats.org/officeDocument/2006/relationships/vmlDrawing" Target="../drawings/vmlDrawing13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wmf" /><Relationship Id="rId8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7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8.wmf" /><Relationship Id="rId6" Type="http://schemas.openxmlformats.org/officeDocument/2006/relationships/vmlDrawing" Target="../drawings/vmlDrawing2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562100" y="2240280"/>
            <a:ext cx="908367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.1.1 </a:t>
            </a:r>
            <a:r>
              <a:rPr lang="en-US" altLang="zh-CN" sz="4400" i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次方根与分数指数幂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6" title=""/>
          <p:cNvSpPr txBox="1"/>
          <p:nvPr/>
        </p:nvSpPr>
        <p:spPr>
          <a:xfrm>
            <a:off x="1671320" y="1962150"/>
            <a:ext cx="896239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⑴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为任意正整数时，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    )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4340" name="Object 7" title=""/>
          <p:cNvGraphicFramePr>
            <a:graphicFrameLocks noChangeAspect="1"/>
          </p:cNvGraphicFramePr>
          <p:nvPr/>
        </p:nvGraphicFramePr>
        <p:xfrm>
          <a:off x="5760297" y="2187999"/>
          <a:ext cx="548216" cy="527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4" imgW="266700" imgH="254000" progId="Equation.DSMT4">
                  <p:embed/>
                </p:oleObj>
              </mc:Choice>
              <mc:Fallback>
                <p:oleObj r:id="rId4" imgW="2667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0297" y="2187999"/>
                        <a:ext cx="548216" cy="527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5" name="Text Box 9" title=""/>
          <p:cNvSpPr txBox="1"/>
          <p:nvPr/>
        </p:nvSpPr>
        <p:spPr>
          <a:xfrm>
            <a:off x="1671320" y="3066415"/>
            <a:ext cx="8962390" cy="2109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⑵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奇数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　当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偶数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=|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|=         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6186" name="Object 10" title=""/>
          <p:cNvGraphicFramePr>
            <a:graphicFrameLocks noChangeAspect="1"/>
          </p:cNvGraphicFramePr>
          <p:nvPr/>
        </p:nvGraphicFramePr>
        <p:xfrm>
          <a:off x="4317365" y="3440430"/>
          <a:ext cx="701675" cy="563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6" imgW="406400" imgH="304800" progId="Equation.DSMT4">
                  <p:embed/>
                </p:oleObj>
              </mc:Choice>
              <mc:Fallback>
                <p:oleObj r:id="rId6" imgW="4064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7365" y="3440430"/>
                        <a:ext cx="701675" cy="563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7" name="Object 11" title=""/>
          <p:cNvGraphicFramePr>
            <a:graphicFrameLocks noChangeAspect="1"/>
          </p:cNvGraphicFramePr>
          <p:nvPr/>
        </p:nvGraphicFramePr>
        <p:xfrm>
          <a:off x="4413885" y="4510405"/>
          <a:ext cx="732155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8" imgW="406400" imgH="304800" progId="Equation.DSMT4">
                  <p:embed/>
                </p:oleObj>
              </mc:Choice>
              <mc:Fallback>
                <p:oleObj r:id="rId8" imgW="4064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3885" y="4510405"/>
                        <a:ext cx="73215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8" name="Object 12" title=""/>
          <p:cNvGraphicFramePr>
            <a:graphicFrameLocks noChangeAspect="1"/>
          </p:cNvGraphicFramePr>
          <p:nvPr/>
        </p:nvGraphicFramePr>
        <p:xfrm>
          <a:off x="6197177" y="4316096"/>
          <a:ext cx="1564217" cy="895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10" imgW="1282700" imgH="673100" progId="Equation.DSMT4">
                  <p:embed/>
                </p:oleObj>
              </mc:Choice>
              <mc:Fallback>
                <p:oleObj r:id="rId10" imgW="1282700" imgH="673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7177" y="4316096"/>
                        <a:ext cx="1564217" cy="895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矩形 123" title=""/>
          <p:cNvSpPr/>
          <p:nvPr/>
        </p:nvSpPr>
        <p:spPr>
          <a:xfrm>
            <a:off x="4520566" y="963296"/>
            <a:ext cx="267208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对比与小结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9458" name="Text Box 3" title=""/>
              <p:cNvSpPr txBox="1"/>
              <p:nvPr/>
            </p:nvSpPr>
            <p:spPr>
              <a:xfrm>
                <a:off x="1586230" y="1739265"/>
                <a:ext cx="9147810" cy="14966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8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𝜋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4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)</a:t>
                </a:r>
                <a:endPara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4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30" y="1739265"/>
                <a:ext cx="9147810" cy="1496695"/>
              </a:xfrm>
              <a:prstGeom prst="rect">
                <a:avLst/>
              </a:prstGeom>
              <a:blipFill rotWithShape="1">
                <a:blip r:embed="rId2"/>
                <a:stretch>
                  <a:fillRect l="-69" t="-424" r="-69" b="-424"/>
                </a:stretch>
              </a:blip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69" name="Text Box 9" title=""/>
          <p:cNvSpPr txBox="1"/>
          <p:nvPr/>
        </p:nvSpPr>
        <p:spPr>
          <a:xfrm>
            <a:off x="1584960" y="4104640"/>
            <a:ext cx="9149080" cy="116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(1)</a:t>
            </a:r>
            <a:r>
              <a:rPr lang="en-US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-8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 </a:t>
            </a:r>
            <a:r>
              <a:rPr 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(2)</a:t>
            </a:r>
            <a:r>
              <a:rPr lang="en-US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10</a:t>
            </a:r>
            <a:endParaRPr lang="zh-CN" altLang="en-US" sz="280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(3)</a:t>
            </a:r>
            <a:r>
              <a:rPr lang="en-US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π-3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(4)</a:t>
            </a:r>
            <a:r>
              <a:rPr lang="en-US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586865" y="1190625"/>
            <a:ext cx="914717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求下列各式的值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charset="-122"/>
              </a:rPr>
              <a:t>分数指数幂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493520" y="828675"/>
                <a:ext cx="9297035" cy="8223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10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g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828675"/>
                <a:ext cx="9297035" cy="822325"/>
              </a:xfrm>
              <a:prstGeom prst="rect">
                <a:avLst/>
              </a:prstGeom>
              <a:blipFill rotWithShape="1">
                <a:blip r:embed="rId2"/>
                <a:stretch>
                  <a:fillRect l="-55" t="-5251" r="-48" b="-54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493520" y="1793875"/>
                <a:ext cx="9297035" cy="8223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793875"/>
                <a:ext cx="9297035" cy="822325"/>
              </a:xfrm>
              <a:prstGeom prst="rect">
                <a:avLst/>
              </a:prstGeom>
              <a:blipFill rotWithShape="1">
                <a:blip r:embed="rId3"/>
                <a:stretch>
                  <a:fillRect l="-55" t="-5251" r="-48" b="-54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1504950" y="3044825"/>
                <a:ext cx="9297035" cy="8223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3044825"/>
                <a:ext cx="9297035" cy="822325"/>
              </a:xfrm>
              <a:prstGeom prst="rect">
                <a:avLst/>
              </a:prstGeom>
              <a:blipFill rotWithShape="1">
                <a:blip r:embed="rId4"/>
                <a:stretch>
                  <a:fillRect l="-55" t="-618" r="-48" b="-54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1504950" y="4010025"/>
                <a:ext cx="9297035" cy="8172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 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4010025"/>
                <a:ext cx="9297035" cy="817245"/>
              </a:xfrm>
              <a:prstGeom prst="rect">
                <a:avLst/>
              </a:prstGeom>
              <a:blipFill rotWithShape="1">
                <a:blip r:embed="rId5"/>
                <a:stretch>
                  <a:fillRect l="-55" t="-622" r="-48" b="-54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493520" y="5040630"/>
                <a:ext cx="9297035" cy="8261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5040630"/>
                <a:ext cx="9297035" cy="826135"/>
              </a:xfrm>
              <a:prstGeom prst="rect">
                <a:avLst/>
              </a:prstGeom>
              <a:blipFill rotWithShape="1">
                <a:blip r:embed="rId6"/>
                <a:stretch>
                  <a:fillRect l="-55" t="-615" r="-48" b="-53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charset="-122"/>
              </a:rPr>
              <a:t>分数指数幂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447165" y="909320"/>
                <a:ext cx="9297035" cy="13392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我们规定，正数的</a:t>
                </a:r>
                <a:r>
                  <a:rPr lang="en-US" altLang="zh-CN" sz="28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正分数指数幂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的意义是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 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2800" b="1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 m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 err="1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∈</a:t>
                </a:r>
                <a:r>
                  <a:rPr lang="en-US" altLang="zh-CN" sz="2800" i="1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＞1</a:t>
                </a:r>
                <a:r>
                  <a:rPr lang="en-US" altLang="zh-CN" sz="2800" b="1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)</a:t>
                </a:r>
                <a:endPara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65" y="909320"/>
                <a:ext cx="9297035" cy="1339215"/>
              </a:xfrm>
              <a:prstGeom prst="rect">
                <a:avLst/>
              </a:prstGeom>
              <a:blipFill rotWithShape="1">
                <a:blip r:embed="rId3"/>
                <a:stretch>
                  <a:fillRect l="-55" t="-379" r="-48" b="-33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5175250" y="51371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447165" y="2668270"/>
                <a:ext cx="9297035" cy="15157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我们规定，正数的</a:t>
                </a:r>
                <a:r>
                  <a:rPr lang="zh-CN" altLang="en-US" sz="28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负</a:t>
                </a:r>
                <a:r>
                  <a:rPr lang="en-US" altLang="zh-CN" sz="28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分数指数幂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的意义是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ff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2800" b="1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 m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 err="1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∈</a:t>
                </a:r>
                <a:r>
                  <a:rPr lang="en-US" altLang="zh-CN" sz="2800" i="1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＞1</a:t>
                </a:r>
                <a:r>
                  <a:rPr lang="en-US" altLang="zh-CN" sz="2800" b="1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)</a:t>
                </a:r>
                <a:endPara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65" y="2668270"/>
                <a:ext cx="9297035" cy="1515745"/>
              </a:xfrm>
              <a:prstGeom prst="rect">
                <a:avLst/>
              </a:prstGeom>
              <a:blipFill rotWithShape="1">
                <a:blip r:embed="rId4"/>
                <a:stretch>
                  <a:fillRect l="-55" t="-335" r="-48" b="-293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 title=""/>
          <p:cNvSpPr txBox="1"/>
          <p:nvPr/>
        </p:nvSpPr>
        <p:spPr>
          <a:xfrm>
            <a:off x="1447800" y="4695190"/>
            <a:ext cx="929640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的正分数指数幂等于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的负分数指数幂没有意义．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93" name="Text Box 13" title=""/>
          <p:cNvSpPr txBox="1"/>
          <p:nvPr/>
        </p:nvSpPr>
        <p:spPr>
          <a:xfrm>
            <a:off x="1271270" y="982345"/>
            <a:ext cx="950150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把下列的分数指数式化为根式，把根式化成分数指数式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6396" name="Line 21" title=""/>
          <p:cNvSpPr/>
          <p:nvPr/>
        </p:nvSpPr>
        <p:spPr>
          <a:xfrm>
            <a:off x="6881284" y="3207597"/>
            <a:ext cx="9017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399" name="Text Box 24" title=""/>
          <p:cNvSpPr txBox="1"/>
          <p:nvPr/>
        </p:nvSpPr>
        <p:spPr>
          <a:xfrm>
            <a:off x="4428067" y="2796963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400" name="Text Box 25" title=""/>
          <p:cNvSpPr txBox="1"/>
          <p:nvPr/>
        </p:nvSpPr>
        <p:spPr>
          <a:xfrm>
            <a:off x="7804151" y="2636097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9458" name="Text Box 3" title=""/>
              <p:cNvSpPr txBox="1"/>
              <p:nvPr/>
            </p:nvSpPr>
            <p:spPr>
              <a:xfrm>
                <a:off x="1271905" y="1750060"/>
                <a:ext cx="9500870" cy="1498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4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7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9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.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4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05" y="1750060"/>
                <a:ext cx="9500870" cy="1498600"/>
              </a:xfrm>
              <a:prstGeom prst="rect">
                <a:avLst/>
              </a:prstGeom>
              <a:blipFill rotWithShape="1">
                <a:blip r:embed="rId2"/>
                <a:stretch>
                  <a:fillRect l="-67" t="-424" r="-67" b="-42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 title=""/>
          <p:cNvSpPr txBox="1"/>
          <p:nvPr/>
        </p:nvSpPr>
        <p:spPr>
          <a:xfrm>
            <a:off x="1271905" y="3431540"/>
            <a:ext cx="9500870" cy="1599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；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；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  .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8852" name="Object 4" title=""/>
          <p:cNvGraphicFramePr>
            <a:graphicFrameLocks noChangeAspect="1"/>
          </p:cNvGraphicFramePr>
          <p:nvPr/>
        </p:nvGraphicFramePr>
        <p:xfrm>
          <a:off x="3382010" y="3694430"/>
          <a:ext cx="728980" cy="602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292100" imgH="241300" progId="Equation.DSMT4">
                  <p:embed/>
                </p:oleObj>
              </mc:Choice>
              <mc:Fallback>
                <p:oleObj r:id="rId3" imgW="2921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2010" y="3694430"/>
                        <a:ext cx="728980" cy="602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72180" y="4335780"/>
          <a:ext cx="549275" cy="6800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190500" imgH="279400" progId="Equation.DSMT4">
                  <p:embed/>
                </p:oleObj>
              </mc:Choice>
              <mc:Fallback>
                <p:oleObj r:id="rId5" imgW="1905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2180" y="4335780"/>
                        <a:ext cx="549275" cy="680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01890" y="4313555"/>
          <a:ext cx="364490" cy="6902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7" imgW="190500" imgH="279400" progId="Equation.DSMT4">
                  <p:embed/>
                </p:oleObj>
              </mc:Choice>
              <mc:Fallback>
                <p:oleObj r:id="rId7" imgW="1905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1890" y="4313555"/>
                        <a:ext cx="36449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371292" y="3511762"/>
          <a:ext cx="626533" cy="7768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9" imgW="317500" imgH="393065" progId="Equation.DSMT4">
                  <p:embed/>
                </p:oleObj>
              </mc:Choice>
              <mc:Fallback>
                <p:oleObj r:id="rId9" imgW="317500" imgH="3930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71292" y="3511762"/>
                        <a:ext cx="626533" cy="7768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7" title=""/>
          <p:cNvSpPr/>
          <p:nvPr/>
        </p:nvSpPr>
        <p:spPr>
          <a:xfrm>
            <a:off x="1271905" y="5308600"/>
            <a:ext cx="950087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解决根式的化简或求值问题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首先要分清根式为奇次根式还是偶次根式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然后运用根式的性质进行化简或求值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4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流程图: 过程 107" title=""/>
          <p:cNvSpPr/>
          <p:nvPr/>
        </p:nvSpPr>
        <p:spPr>
          <a:xfrm>
            <a:off x="1748578" y="1832399"/>
            <a:ext cx="6400800" cy="1383664"/>
          </a:xfrm>
          <a:prstGeom prst="flowChartProcess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altLang="zh-CN" sz="2800">
              <a:latin typeface="宋体" panose="02010600030101010101" pitchFamily="2" charset="-122"/>
            </a:endParaRPr>
          </a:p>
          <a:p>
            <a:endParaRPr lang="en-US" altLang="zh-CN" sz="2800">
              <a:latin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238595" name="Object 3" title=""/>
          <p:cNvGraphicFramePr>
            <a:graphicFrameLocks noChangeAspect="1"/>
          </p:cNvGraphicFramePr>
          <p:nvPr/>
        </p:nvGraphicFramePr>
        <p:xfrm>
          <a:off x="1896745" y="1967865"/>
          <a:ext cx="7054850" cy="8013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2006600" imgH="228600" progId="Equation.DSMT4">
                  <p:embed/>
                </p:oleObj>
              </mc:Choice>
              <mc:Fallback>
                <p:oleObj r:id="rId2" imgW="20066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6745" y="1967865"/>
                        <a:ext cx="7054850" cy="801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 title=""/>
          <p:cNvGraphicFramePr>
            <a:graphicFrameLocks noChangeAspect="1"/>
          </p:cNvGraphicFramePr>
          <p:nvPr/>
        </p:nvGraphicFramePr>
        <p:xfrm>
          <a:off x="1896745" y="3207385"/>
          <a:ext cx="6341745" cy="7543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" imgW="1917700" imgH="228600" progId="Equation.DSMT4">
                  <p:embed/>
                </p:oleObj>
              </mc:Choice>
              <mc:Fallback>
                <p:oleObj r:id="rId4" imgW="19177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6745" y="3207385"/>
                        <a:ext cx="6341745" cy="75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 title=""/>
          <p:cNvGraphicFramePr>
            <a:graphicFrameLocks noChangeAspect="1"/>
          </p:cNvGraphicFramePr>
          <p:nvPr/>
        </p:nvGraphicFramePr>
        <p:xfrm>
          <a:off x="1896745" y="4443730"/>
          <a:ext cx="7181850" cy="752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6" imgW="2184400" imgH="228600" progId="Equation.DSMT4">
                  <p:embed/>
                </p:oleObj>
              </mc:Choice>
              <mc:Fallback>
                <p:oleObj r:id="rId6" imgW="21844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6745" y="4443730"/>
                        <a:ext cx="718185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110" title=""/>
          <p:cNvSpPr/>
          <p:nvPr/>
        </p:nvSpPr>
        <p:spPr>
          <a:xfrm>
            <a:off x="1406525" y="1008380"/>
            <a:ext cx="93789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有理数指数幂的性质：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6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45123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charset="-122"/>
              </a:rPr>
              <a:t>有理数指数幂的运算性质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8" name="Text Box 2" title=""/>
          <p:cNvSpPr txBox="1"/>
          <p:nvPr/>
        </p:nvSpPr>
        <p:spPr>
          <a:xfrm>
            <a:off x="1391285" y="643255"/>
            <a:ext cx="938085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用分数指数幂的形式表示下列各式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0):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39622" name="Text Box 6" title=""/>
          <p:cNvSpPr txBox="1"/>
          <p:nvPr/>
        </p:nvSpPr>
        <p:spPr>
          <a:xfrm>
            <a:off x="2999317" y="3615691"/>
            <a:ext cx="22881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解析：</a:t>
            </a:r>
            <a:endParaRPr lang="zh-CN" altLang="en-US" sz="280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9623" name="Object 7" title=""/>
          <p:cNvGraphicFramePr>
            <a:graphicFrameLocks noChangeAspect="1"/>
          </p:cNvGraphicFramePr>
          <p:nvPr/>
        </p:nvGraphicFramePr>
        <p:xfrm>
          <a:off x="3996267" y="3507740"/>
          <a:ext cx="4516967" cy="8572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1739900" imgH="330200" progId="Equation.DSMT4">
                  <p:embed/>
                </p:oleObj>
              </mc:Choice>
              <mc:Fallback>
                <p:oleObj r:id="rId2" imgW="173990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6267" y="3507740"/>
                        <a:ext cx="4516967" cy="8572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4" name="Object 8" title=""/>
          <p:cNvGraphicFramePr>
            <a:graphicFrameLocks noChangeAspect="1"/>
          </p:cNvGraphicFramePr>
          <p:nvPr/>
        </p:nvGraphicFramePr>
        <p:xfrm>
          <a:off x="4022725" y="4365202"/>
          <a:ext cx="4656667" cy="8466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1816100" imgH="330200" progId="Equation.DSMT4">
                  <p:embed/>
                </p:oleObj>
              </mc:Choice>
              <mc:Fallback>
                <p:oleObj r:id="rId4" imgW="181610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2725" y="4365202"/>
                        <a:ext cx="4656667" cy="846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9" title=""/>
          <p:cNvGraphicFramePr>
            <a:graphicFrameLocks noChangeAspect="1"/>
          </p:cNvGraphicFramePr>
          <p:nvPr/>
        </p:nvGraphicFramePr>
        <p:xfrm>
          <a:off x="4026747" y="5268172"/>
          <a:ext cx="4942417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1917700" imgH="330200" progId="Equation.DSMT4">
                  <p:embed/>
                </p:oleObj>
              </mc:Choice>
              <mc:Fallback>
                <p:oleObj r:id="rId6" imgW="191770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6747" y="5268172"/>
                        <a:ext cx="4942417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19458" name="Text Box 3" title=""/>
              <p:cNvSpPr txBox="1"/>
              <p:nvPr/>
            </p:nvSpPr>
            <p:spPr>
              <a:xfrm>
                <a:off x="1390650" y="1750060"/>
                <a:ext cx="9382125" cy="14966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800" baseline="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800" baseline="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∙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.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4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1750060"/>
                <a:ext cx="9382125" cy="1496695"/>
              </a:xfrm>
              <a:prstGeom prst="rect">
                <a:avLst/>
              </a:prstGeom>
              <a:blipFill rotWithShape="1">
                <a:blip r:embed="rId8"/>
                <a:stretch>
                  <a:fillRect l="-68" t="-2885" r="-68" b="-42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78" name="Text Box 2" title=""/>
          <p:cNvSpPr txBox="1"/>
          <p:nvPr/>
        </p:nvSpPr>
        <p:spPr>
          <a:xfrm>
            <a:off x="1405890" y="1019175"/>
            <a:ext cx="938085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用分数指数幂表示下列各式：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4" name="组合 3" title=""/>
          <p:cNvGrpSpPr/>
          <p:nvPr/>
        </p:nvGrpSpPr>
        <p:grpSpPr>
          <a:xfrm>
            <a:off x="1894205" y="2069465"/>
            <a:ext cx="3562350" cy="2117090"/>
            <a:chOff x="2998" y="3060"/>
            <a:chExt cx="5610" cy="3334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3015" y="3060"/>
            <a:ext cx="2110" cy="100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2" imgW="558800" imgH="266700" progId="Equation.DSMT4">
                    <p:embed/>
                  </p:oleObj>
                </mc:Choice>
                <mc:Fallback>
                  <p:oleObj r:id="rId2" imgW="558800" imgH="266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15" y="3060"/>
                          <a:ext cx="2110" cy="10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2998" y="4291"/>
            <a:ext cx="5610" cy="9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4" imgW="1676400" imgH="279400" progId="Equation.DSMT4">
                    <p:embed/>
                  </p:oleObj>
                </mc:Choice>
                <mc:Fallback>
                  <p:oleObj r:id="rId4" imgW="167640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98" y="4291"/>
                          <a:ext cx="5610" cy="9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2998" y="5434"/>
            <a:ext cx="4743" cy="9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r:id="rId6" imgW="1384300" imgH="279400" progId="Equation.DSMT4">
                    <p:embed/>
                  </p:oleObj>
                </mc:Choice>
                <mc:Fallback>
                  <p:oleObj r:id="rId6" imgW="138430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98" y="5434"/>
                          <a:ext cx="4743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 title=""/>
          <p:cNvGrpSpPr/>
          <p:nvPr/>
        </p:nvGrpSpPr>
        <p:grpSpPr>
          <a:xfrm>
            <a:off x="1405890" y="4646295"/>
            <a:ext cx="9380855" cy="808567"/>
            <a:chOff x="2214" y="6869"/>
            <a:chExt cx="14773" cy="1273"/>
          </a:xfrm>
        </p:grpSpPr>
        <p:sp>
          <p:nvSpPr>
            <p:cNvPr id="3" name="Text Box 3"/>
            <p:cNvSpPr txBox="1"/>
            <p:nvPr/>
          </p:nvSpPr>
          <p:spPr>
            <a:xfrm>
              <a:off x="2214" y="6940"/>
              <a:ext cx="14773" cy="11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rPr>
                <a:t>答案：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；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  （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；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  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        .</a:t>
              </a:r>
              <a:endParaRPr lang="zh-CN" altLang="en-US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46793" name="Object 9"/>
            <p:cNvGraphicFramePr>
              <a:graphicFrameLocks noChangeAspect="1"/>
            </p:cNvGraphicFramePr>
            <p:nvPr/>
          </p:nvGraphicFramePr>
          <p:xfrm>
            <a:off x="5250" y="6869"/>
            <a:ext cx="797" cy="127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1" r:id="rId8" imgW="190500" imgH="304800" progId="Equation.DSMT4">
                    <p:embed/>
                  </p:oleObj>
                </mc:Choice>
                <mc:Fallback>
                  <p:oleObj r:id="rId8" imgW="1905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50" y="6869"/>
                          <a:ext cx="797" cy="1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794" name="Object 10"/>
            <p:cNvGraphicFramePr>
              <a:graphicFrameLocks noChangeAspect="1"/>
            </p:cNvGraphicFramePr>
            <p:nvPr/>
          </p:nvGraphicFramePr>
          <p:xfrm>
            <a:off x="8607" y="6965"/>
            <a:ext cx="1660" cy="10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2" r:id="rId10" imgW="508000" imgH="330200" progId="Equation.DSMT4">
                    <p:embed/>
                  </p:oleObj>
                </mc:Choice>
                <mc:Fallback>
                  <p:oleObj r:id="rId10" imgW="5080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607" y="6965"/>
                          <a:ext cx="1660" cy="10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795" name="Object 11"/>
            <p:cNvGraphicFramePr>
              <a:graphicFrameLocks noChangeAspect="1"/>
            </p:cNvGraphicFramePr>
            <p:nvPr/>
          </p:nvGraphicFramePr>
          <p:xfrm>
            <a:off x="13110" y="7065"/>
            <a:ext cx="1780" cy="10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3" r:id="rId12" imgW="546100" imgH="330200" progId="Equation.DSMT4">
                    <p:embed/>
                  </p:oleObj>
                </mc:Choice>
                <mc:Fallback>
                  <p:oleObj r:id="rId12" imgW="5461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3110" y="7065"/>
                          <a:ext cx="1780" cy="10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7573" name="Text Box 5" title=""/>
          <p:cNvSpPr txBox="1"/>
          <p:nvPr/>
        </p:nvSpPr>
        <p:spPr>
          <a:xfrm>
            <a:off x="2515871" y="2059093"/>
            <a:ext cx="1924049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解析：</a:t>
            </a:r>
            <a:endParaRPr lang="zh-CN" altLang="en-US" sz="280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7574" name="Object 6" title=""/>
          <p:cNvGraphicFramePr>
            <a:graphicFrameLocks noChangeAspect="1"/>
          </p:cNvGraphicFramePr>
          <p:nvPr/>
        </p:nvGraphicFramePr>
        <p:xfrm>
          <a:off x="3721523" y="1922569"/>
          <a:ext cx="3888317" cy="795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1612900" imgH="330200" progId="Equation.DSMT4">
                  <p:embed/>
                </p:oleObj>
              </mc:Choice>
              <mc:Fallback>
                <p:oleObj r:id="rId2" imgW="161290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1523" y="1922569"/>
                        <a:ext cx="3888317" cy="795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 title=""/>
          <p:cNvGraphicFramePr>
            <a:graphicFrameLocks noChangeAspect="1"/>
          </p:cNvGraphicFramePr>
          <p:nvPr/>
        </p:nvGraphicFramePr>
        <p:xfrm>
          <a:off x="3464137" y="2835911"/>
          <a:ext cx="4834467" cy="101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1993900" imgH="419100" progId="Equation.DSMT4">
                  <p:embed/>
                </p:oleObj>
              </mc:Choice>
              <mc:Fallback>
                <p:oleObj r:id="rId4" imgW="1993900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4137" y="2835911"/>
                        <a:ext cx="4834467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 title=""/>
          <p:cNvGraphicFramePr>
            <a:graphicFrameLocks noChangeAspect="1"/>
          </p:cNvGraphicFramePr>
          <p:nvPr/>
        </p:nvGraphicFramePr>
        <p:xfrm>
          <a:off x="3464137" y="3691044"/>
          <a:ext cx="3877733" cy="969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6" imgW="1574800" imgH="393700" progId="Equation.DSMT4">
                  <p:embed/>
                </p:oleObj>
              </mc:Choice>
              <mc:Fallback>
                <p:oleObj r:id="rId6" imgW="15748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4137" y="3691044"/>
                        <a:ext cx="3877733" cy="969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7" name="Object 9" title=""/>
          <p:cNvGraphicFramePr>
            <a:graphicFrameLocks noChangeAspect="1"/>
          </p:cNvGraphicFramePr>
          <p:nvPr/>
        </p:nvGraphicFramePr>
        <p:xfrm>
          <a:off x="3464137" y="4647777"/>
          <a:ext cx="4832349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8" imgW="2044700" imgH="419100" progId="Equation.DSMT4">
                  <p:embed/>
                </p:oleObj>
              </mc:Choice>
              <mc:Fallback>
                <p:oleObj r:id="rId8" imgW="2044700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4137" y="4647777"/>
                        <a:ext cx="4832349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15" title=""/>
          <p:cNvSpPr txBox="1"/>
          <p:nvPr/>
        </p:nvSpPr>
        <p:spPr>
          <a:xfrm>
            <a:off x="1405890" y="5738495"/>
            <a:ext cx="938085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注意把数转化成乘方的形式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24578" name="Text Box 2" title=""/>
              <p:cNvSpPr txBox="1"/>
              <p:nvPr/>
            </p:nvSpPr>
            <p:spPr>
              <a:xfrm>
                <a:off x="1405890" y="400685"/>
                <a:ext cx="9380855" cy="15322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zh-CN" altLang="en-US" sz="32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例</a:t>
                </a:r>
                <a:r>
                  <a:rPr lang="en-US" altLang="zh-CN" sz="32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2.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求值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: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         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25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(3)(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(4)(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81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2457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90" y="400685"/>
                <a:ext cx="9380855" cy="1532255"/>
              </a:xfrm>
              <a:prstGeom prst="rect">
                <a:avLst/>
              </a:prstGeom>
              <a:blipFill rotWithShape="1">
                <a:blip r:embed="rId10"/>
                <a:stretch>
                  <a:fillRect l="-54" t="-332" r="-47" b="-290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/>
      <p:bldP spid="225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405890" y="1884680"/>
                <a:ext cx="9380855" cy="2168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16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;  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27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125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(3)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     (4)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90" y="1884680"/>
                <a:ext cx="9380855" cy="2168525"/>
              </a:xfrm>
              <a:prstGeom prst="rect">
                <a:avLst/>
              </a:prstGeom>
              <a:blipFill rotWithShape="1">
                <a:blip r:embed="rId2"/>
                <a:stretch>
                  <a:fillRect l="-54" t="-234" r="-47" b="-205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Text Box 2" title=""/>
          <p:cNvSpPr txBox="1"/>
          <p:nvPr/>
        </p:nvSpPr>
        <p:spPr>
          <a:xfrm>
            <a:off x="1405890" y="1019175"/>
            <a:ext cx="938085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3" name="Text Box 3" title=""/>
              <p:cNvSpPr txBox="1"/>
              <p:nvPr/>
            </p:nvSpPr>
            <p:spPr>
              <a:xfrm>
                <a:off x="1405890" y="4406900"/>
                <a:ext cx="9380855" cy="1320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</a:rPr>
                  <a:t>答案：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:r>
                  <a:rPr lang="en-US" altLang="zh-CN" sz="280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8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；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4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）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80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.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90" y="4406900"/>
                <a:ext cx="9380855" cy="1320800"/>
              </a:xfrm>
              <a:prstGeom prst="rect">
                <a:avLst/>
              </a:prstGeom>
              <a:blipFill rotWithShape="1">
                <a:blip r:embed="rId3"/>
                <a:stretch>
                  <a:fillRect l="-68" t="-481" r="-68" b="-48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28090" y="478155"/>
            <a:ext cx="9617710" cy="249533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在某一适宜的环境下，某种细菌每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小时分裂一次，从一个细菌开始分裂，一个分裂成两个，经过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小时后，细菌数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为多少？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28090" y="3157855"/>
                <a:ext cx="9618980" cy="1300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60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y </a:t>
                </a:r>
                <a:r>
                  <a:rPr lang="en-US" altLang="zh-CN" sz="4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4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4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4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4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4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4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(</a:t>
                </a:r>
                <a:r>
                  <a:rPr lang="en-US" altLang="zh-CN" sz="4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4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&gt;0)</a:t>
                </a:r>
                <a:endParaRPr lang="en-US" altLang="zh-CN" sz="4800" baseline="30000">
                  <a:solidFill>
                    <a:srgbClr val="FF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90" y="3157855"/>
                <a:ext cx="9618980" cy="1300480"/>
              </a:xfrm>
              <a:prstGeom prst="rect">
                <a:avLst/>
              </a:prstGeom>
              <a:blipFill rotWithShape="1">
                <a:blip r:embed="rId2"/>
                <a:stretch>
                  <a:fillRect l="-66" t="-8203" r="-66" b="-488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228090" y="4642485"/>
            <a:ext cx="9618980" cy="1291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思考：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这里细胞数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是时间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的函数吗？</a:t>
            </a:r>
            <a:r>
              <a:rPr lang="en-US" altLang="zh-CN" sz="60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endParaRPr lang="zh-CN" altLang="en-US" sz="60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530985" y="1082040"/>
                <a:ext cx="9257030" cy="8477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</a:rPr>
                  <a:t>计算：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 baseline="30000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sz="3200">
                    <a:solidFill>
                      <a:srgbClr val="C00000"/>
                    </a:solidFill>
                    <a:ea typeface="宋体" panose="02010600030101010101" pitchFamily="2" charset="-122"/>
                  </a:rPr>
                  <a:t>＝</a:t>
                </a:r>
                <a:r>
                  <a:rPr lang="zh-CN" sz="3200">
                    <a:solidFill>
                      <a:srgbClr val="C00000"/>
                    </a:solidFill>
                    <a:ea typeface="宋体" panose="02010600030101010101" pitchFamily="2" charset="-122"/>
                    <a:cs typeface="Courier New" panose="02070309020205020404" charset="0"/>
                  </a:rPr>
                  <a:t>(　　)</a:t>
                </a:r>
                <a:endParaRPr lang="zh-CN" altLang="en-US" sz="3200">
                  <a:solidFill>
                    <a:srgbClr val="C00000"/>
                  </a:solidFill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5" y="1082040"/>
                <a:ext cx="9257030" cy="847725"/>
              </a:xfrm>
              <a:prstGeom prst="rect">
                <a:avLst/>
              </a:prstGeom>
              <a:blipFill rotWithShape="1">
                <a:blip r:embed="rId2"/>
                <a:stretch>
                  <a:fillRect l="-55" t="-6592" r="-48" b="-524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56000" y="3057208"/>
            <a:ext cx="6350" cy="6350"/>
          </a:xfrm>
          <a:prstGeom prst="rect">
            <a:avLst/>
          </a:prstGeom>
          <a:noFill/>
          <a:ln w="9525">
            <a:noFill/>
          </a:ln>
        </p:spPr>
      </p:pic>
      <mc:AlternateContent>
        <mc:Choice Requires="a14">
          <p:sp>
            <p:nvSpPr>
              <p:cNvPr id="101" name="文本框 100" title=""/>
              <p:cNvSpPr txBox="1"/>
              <p:nvPr/>
            </p:nvSpPr>
            <p:spPr>
              <a:xfrm>
                <a:off x="1530985" y="1975485"/>
                <a:ext cx="9256395" cy="14160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A．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en-US" altLang="zh-CN" sz="28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          B．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－x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  </a:t>
                </a:r>
                <a:endParaRPr lang="en-US" altLang="zh-CN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  <a:p>
                <a:pPr lvl="0"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8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C．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－x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   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D．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5" y="1975485"/>
                <a:ext cx="9256395" cy="1416050"/>
              </a:xfrm>
              <a:prstGeom prst="rect">
                <a:avLst/>
              </a:prstGeom>
              <a:blipFill rotWithShape="1">
                <a:blip r:embed="rId4"/>
                <a:stretch>
                  <a:fillRect l="-55" t="-359" r="-48" b="-314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 title=""/>
          <p:cNvSpPr txBox="1"/>
          <p:nvPr/>
        </p:nvSpPr>
        <p:spPr>
          <a:xfrm>
            <a:off x="1530985" y="3986530"/>
            <a:ext cx="925639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1343660" y="1118235"/>
            <a:ext cx="9372600" cy="2386330"/>
            <a:chOff x="2661" y="4712"/>
            <a:chExt cx="14760" cy="3758"/>
          </a:xfrm>
        </p:grpSpPr>
        <p:sp>
          <p:nvSpPr>
            <p:cNvPr id="240647" name="Text Box 7"/>
            <p:cNvSpPr txBox="1"/>
            <p:nvPr/>
          </p:nvSpPr>
          <p:spPr>
            <a:xfrm>
              <a:off x="3303" y="5743"/>
              <a:ext cx="1189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解析：</a:t>
              </a:r>
              <a:endPara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40648" name="Object 8"/>
            <p:cNvGraphicFramePr>
              <a:graphicFrameLocks noChangeAspect="1"/>
            </p:cNvGraphicFramePr>
            <p:nvPr/>
          </p:nvGraphicFramePr>
          <p:xfrm>
            <a:off x="4923" y="5720"/>
            <a:ext cx="7021" cy="11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8" r:id="rId2" imgW="1993900" imgH="330200" progId="Equation.DSMT4">
                    <p:embed/>
                  </p:oleObj>
                </mc:Choice>
                <mc:Fallback>
                  <p:oleObj r:id="rId2" imgW="19939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923" y="5720"/>
                          <a:ext cx="7021" cy="1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0" name="Object 10"/>
            <p:cNvGraphicFramePr>
              <a:graphicFrameLocks noChangeAspect="1"/>
            </p:cNvGraphicFramePr>
            <p:nvPr/>
          </p:nvGraphicFramePr>
          <p:xfrm>
            <a:off x="3500" y="7317"/>
            <a:ext cx="9267" cy="11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9" r:id="rId4" imgW="2654300" imgH="330200" progId="Equation.DSMT4">
                    <p:embed/>
                  </p:oleObj>
                </mc:Choice>
                <mc:Fallback>
                  <p:oleObj r:id="rId4" imgW="26543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00" y="7317"/>
                          <a:ext cx="9267" cy="1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78" name="Text Box 2"/>
            <p:cNvSpPr txBox="1"/>
            <p:nvPr/>
          </p:nvSpPr>
          <p:spPr>
            <a:xfrm>
              <a:off x="2661" y="4712"/>
              <a:ext cx="14760" cy="36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(1)                            ;          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(2)          . 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5141" y="5057"/>
            <a:ext cx="8723" cy="15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0" r:id="rId6" imgW="5544185" imgH="955040" progId="Equation.DSMT4">
                    <p:embed/>
                  </p:oleObj>
                </mc:Choice>
                <mc:Fallback>
                  <p:oleObj r:id="rId6" imgW="5544185" imgH="95504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41" y="5057"/>
                          <a:ext cx="8723" cy="1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5315" y="6830"/>
            <a:ext cx="2836" cy="151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1" r:id="rId8" imgW="1802130" imgH="959485" progId="Equation.DSMT4">
                    <p:embed/>
                  </p:oleObj>
                </mc:Choice>
                <mc:Fallback>
                  <p:oleObj r:id="rId8" imgW="1802130" imgH="95948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15" y="6830"/>
                          <a:ext cx="2836" cy="15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 title=""/>
          <p:cNvSpPr txBox="1"/>
          <p:nvPr/>
        </p:nvSpPr>
        <p:spPr>
          <a:xfrm>
            <a:off x="1343660" y="363220"/>
            <a:ext cx="937260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计算下列各式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式中字母都是正数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):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14" name="组合 13" title=""/>
          <p:cNvGrpSpPr/>
          <p:nvPr/>
        </p:nvGrpSpPr>
        <p:grpSpPr>
          <a:xfrm>
            <a:off x="1673225" y="3694430"/>
            <a:ext cx="6701155" cy="2385695"/>
            <a:chOff x="2635" y="5818"/>
            <a:chExt cx="10553" cy="3757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4417" y="5818"/>
            <a:ext cx="6350" cy="105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2" r:id="rId10" imgW="1993900" imgH="330200" progId="Equation.DSMT4">
                    <p:embed/>
                  </p:oleObj>
                </mc:Choice>
                <mc:Fallback>
                  <p:oleObj r:id="rId10" imgW="19939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417" y="5818"/>
                          <a:ext cx="6350" cy="10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464" y="8317"/>
            <a:ext cx="7915" cy="125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3" r:id="rId11" imgW="2641600" imgH="419100" progId="Equation.DSMT4">
                    <p:embed/>
                  </p:oleObj>
                </mc:Choice>
                <mc:Fallback>
                  <p:oleObj r:id="rId11" imgW="2641600" imgH="419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64" y="8317"/>
                          <a:ext cx="7915" cy="1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5102" y="7019"/>
            <a:ext cx="8086" cy="100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r:id="rId13" imgW="2654300" imgH="330200" progId="Equation.DSMT4">
                    <p:embed/>
                  </p:oleObj>
                </mc:Choice>
                <mc:Fallback>
                  <p:oleObj r:id="rId13" imgW="26543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02" y="7019"/>
                          <a:ext cx="8086" cy="10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573" name="Text Box 5"/>
            <p:cNvSpPr txBox="1"/>
            <p:nvPr/>
          </p:nvSpPr>
          <p:spPr>
            <a:xfrm>
              <a:off x="2635" y="5904"/>
              <a:ext cx="303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解析：</a:t>
              </a:r>
              <a:endPara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1" name="Object 5" title=""/>
          <p:cNvGraphicFramePr>
            <a:graphicFrameLocks noChangeAspect="1"/>
          </p:cNvGraphicFramePr>
          <p:nvPr/>
        </p:nvGraphicFramePr>
        <p:xfrm>
          <a:off x="1826260" y="1961515"/>
          <a:ext cx="2397125" cy="9734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2" imgW="812165" imgH="330200" progId="Equation.DSMT4">
                  <p:embed/>
                </p:oleObj>
              </mc:Choice>
              <mc:Fallback>
                <p:oleObj r:id="rId2" imgW="812165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260" y="1961515"/>
                        <a:ext cx="2397125" cy="973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 title=""/>
          <p:cNvGraphicFramePr>
            <a:graphicFrameLocks noChangeAspect="1"/>
          </p:cNvGraphicFramePr>
          <p:nvPr/>
        </p:nvGraphicFramePr>
        <p:xfrm>
          <a:off x="6231255" y="1961515"/>
          <a:ext cx="3873500" cy="11728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4" imgW="1384300" imgH="419100" progId="Equation.DSMT4">
                  <p:embed/>
                </p:oleObj>
              </mc:Choice>
              <mc:Fallback>
                <p:oleObj r:id="rId4" imgW="1384300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1255" y="1961515"/>
                        <a:ext cx="3873500" cy="1172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 title=""/>
          <p:cNvGrpSpPr/>
          <p:nvPr/>
        </p:nvGrpSpPr>
        <p:grpSpPr>
          <a:xfrm>
            <a:off x="1873250" y="3533775"/>
            <a:ext cx="5196840" cy="2189480"/>
            <a:chOff x="4190" y="6017"/>
            <a:chExt cx="8184" cy="3448"/>
          </a:xfrm>
        </p:grpSpPr>
        <p:sp>
          <p:nvSpPr>
            <p:cNvPr id="247815" name="Text Box 7"/>
            <p:cNvSpPr txBox="1"/>
            <p:nvPr/>
          </p:nvSpPr>
          <p:spPr>
            <a:xfrm>
              <a:off x="4190" y="6017"/>
              <a:ext cx="155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解：</a:t>
              </a:r>
              <a:endPara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47819" name="Object 11"/>
            <p:cNvGraphicFramePr>
              <a:graphicFrameLocks noChangeAspect="1"/>
            </p:cNvGraphicFramePr>
            <p:nvPr/>
          </p:nvGraphicFramePr>
          <p:xfrm>
            <a:off x="5426" y="6017"/>
            <a:ext cx="6949" cy="13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r:id="rId6" imgW="1651000" imgH="330200" progId="Equation.DSMT4">
                    <p:embed/>
                  </p:oleObj>
                </mc:Choice>
                <mc:Fallback>
                  <p:oleObj r:id="rId6" imgW="1651000" imgH="330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6" y="6017"/>
                          <a:ext cx="6949" cy="1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820" name="Object 12"/>
            <p:cNvGraphicFramePr>
              <a:graphicFrameLocks noChangeAspect="1"/>
            </p:cNvGraphicFramePr>
            <p:nvPr/>
          </p:nvGraphicFramePr>
          <p:xfrm>
            <a:off x="5426" y="7887"/>
            <a:ext cx="6941" cy="157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r:id="rId8" imgW="1841500" imgH="419100" progId="Equation.DSMT4">
                    <p:embed/>
                  </p:oleObj>
                </mc:Choice>
                <mc:Fallback>
                  <p:oleObj r:id="rId8" imgW="1841500" imgH="419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26" y="7887"/>
                          <a:ext cx="6941" cy="15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78" name="Text Box 2" title=""/>
          <p:cNvSpPr txBox="1"/>
          <p:nvPr/>
        </p:nvSpPr>
        <p:spPr>
          <a:xfrm>
            <a:off x="1405255" y="899160"/>
            <a:ext cx="938085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计算下列各式的值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7107" name="Object 3" title="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05255" y="2154555"/>
          <a:ext cx="9380855" cy="2548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" imgW="4851400" imgH="1231900" progId="Equation.DSMT4">
                  <p:embed/>
                </p:oleObj>
              </mc:Choice>
              <mc:Fallback>
                <p:oleObj r:id="rId2" imgW="4851400" imgH="1231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5255" y="2154555"/>
                        <a:ext cx="9380855" cy="254889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综合练习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2" title=""/>
          <p:cNvSpPr txBox="1"/>
          <p:nvPr/>
        </p:nvSpPr>
        <p:spPr>
          <a:xfrm>
            <a:off x="1405255" y="1026160"/>
            <a:ext cx="938085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计算下列各式的值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7107" name="Object 3" title="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23035" y="1762125"/>
          <a:ext cx="9472930" cy="1413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2831465" imgH="393700" progId="Equation.DSMT4">
                  <p:embed/>
                </p:oleObj>
              </mc:Choice>
              <mc:Fallback>
                <p:oleObj r:id="rId2" imgW="28314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3035" y="1762125"/>
                        <a:ext cx="9472930" cy="141351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33290" y="3319780"/>
          <a:ext cx="5405755" cy="9512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4" imgW="1459865" imgH="215900" progId="Equation.DSMT4">
                  <p:embed/>
                </p:oleObj>
              </mc:Choice>
              <mc:Fallback>
                <p:oleObj r:id="rId4" imgW="14598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33290" y="3319780"/>
                        <a:ext cx="5405755" cy="951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 title=""/>
          <p:cNvSpPr txBox="1"/>
          <p:nvPr/>
        </p:nvSpPr>
        <p:spPr>
          <a:xfrm>
            <a:off x="1422824" y="3442547"/>
            <a:ext cx="331046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</a:t>
            </a:r>
            <a:r>
              <a:rPr lang="en-US" altLang="zh-CN" sz="3200">
                <a:solidFill>
                  <a:srgbClr val="CC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）原式</a:t>
            </a:r>
            <a:r>
              <a:rPr lang="en-US" altLang="zh-CN" sz="4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endParaRPr lang="en-US" altLang="zh-CN" sz="40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Text Box 2" title=""/>
          <p:cNvSpPr txBox="1"/>
          <p:nvPr/>
        </p:nvSpPr>
        <p:spPr>
          <a:xfrm>
            <a:off x="1423035" y="896620"/>
            <a:ext cx="947229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计算下列各式的值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Object 4" title=""/>
          <p:cNvGraphicFramePr>
            <a:graphicFrameLocks noGrp="1" noChangeAspect="1"/>
          </p:cNvGraphicFramePr>
          <p:nvPr/>
        </p:nvGraphicFramePr>
        <p:xfrm>
          <a:off x="4322445" y="4386580"/>
          <a:ext cx="4964430" cy="1336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6" imgW="1447800" imgH="355600" progId="Equation.DSMT4">
                  <p:embed/>
                </p:oleObj>
              </mc:Choice>
              <mc:Fallback>
                <p:oleObj r:id="rId6" imgW="1447800" imgH="355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2445" y="4386580"/>
                        <a:ext cx="4964430" cy="1336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综合练习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0661" name="Text Box 5" title=""/>
          <p:cNvSpPr txBox="1"/>
          <p:nvPr/>
        </p:nvSpPr>
        <p:spPr>
          <a:xfrm>
            <a:off x="1423035" y="3288665"/>
            <a:ext cx="3145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CC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</a:t>
            </a:r>
            <a:r>
              <a:rPr lang="en-US" altLang="zh-CN" sz="2800">
                <a:solidFill>
                  <a:srgbClr val="CC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）原式</a:t>
            </a:r>
            <a:r>
              <a:rPr lang="en-US" altLang="zh-CN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endParaRPr lang="en-US" altLang="zh-CN" sz="36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70662" name="Object 6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76420" y="3105785"/>
          <a:ext cx="5090160" cy="3194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2" imgW="3098800" imgH="1879600" progId="Equation.DSMT4">
                  <p:embed/>
                </p:oleObj>
              </mc:Choice>
              <mc:Fallback>
                <p:oleObj r:id="rId2" imgW="3098800" imgH="187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76420" y="3105785"/>
                        <a:ext cx="5090160" cy="3194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 title=""/>
          <p:cNvSpPr txBox="1"/>
          <p:nvPr/>
        </p:nvSpPr>
        <p:spPr>
          <a:xfrm>
            <a:off x="1423035" y="896620"/>
            <a:ext cx="947229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计算下列各式的值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Object 3" title=""/>
          <p:cNvGraphicFramePr>
            <a:graphicFrameLocks noGrp="1" noChangeAspect="1"/>
          </p:cNvGraphicFramePr>
          <p:nvPr/>
        </p:nvGraphicFramePr>
        <p:xfrm>
          <a:off x="1442085" y="1797050"/>
          <a:ext cx="9453245" cy="12420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4" imgW="2743200" imgH="393700" progId="Equation.DSMT4">
                  <p:embed/>
                </p:oleObj>
              </mc:Choice>
              <mc:Fallback>
                <p:oleObj r:id="rId4" imgW="2743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2085" y="1797050"/>
                        <a:ext cx="9453245" cy="124206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/>
        </p:nvSpPr>
        <p:spPr>
          <a:xfrm>
            <a:off x="587375" y="3708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综合练习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683385" y="2266950"/>
            <a:ext cx="40208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次方根的概念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354445" y="2266950"/>
            <a:ext cx="40271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次方根的性质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683385" y="3552190"/>
            <a:ext cx="401891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次方根的表示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354445" y="3498850"/>
            <a:ext cx="402780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整数幂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的方根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991610" y="4638675"/>
            <a:ext cx="401891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分数指数幂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631440" y="5764530"/>
            <a:ext cx="6739255" cy="647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有理数指数幂的运算性质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  <p:bldP spid="6" grpId="2" animBg="1"/>
      <p:bldP spid="7" grpId="2" animBg="1"/>
      <p:bldP spid="1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308090" y="3354070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220595" y="2955290"/>
            <a:ext cx="27400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921125" y="4937760"/>
            <a:ext cx="302958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191385" y="3749675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类比联想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538595" y="37496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1682" name="Text Box 18" title=""/>
          <p:cNvSpPr txBox="1"/>
          <p:nvPr/>
        </p:nvSpPr>
        <p:spPr>
          <a:xfrm>
            <a:off x="1487170" y="2482850"/>
            <a:ext cx="9236075" cy="1685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类似地，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(±2)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=16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±2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800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zh-CN" altLang="en-US" sz="2800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次方根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2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=32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2800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次方根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199" name="Rectangle 31" title=""/>
          <p:cNvSpPr/>
          <p:nvPr/>
        </p:nvSpPr>
        <p:spPr>
          <a:xfrm>
            <a:off x="1485900" y="732155"/>
            <a:ext cx="923734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en-US" sz="240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①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(±2)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４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，则称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±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２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为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４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　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平方根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    ②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，则称２为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　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立方根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次方根的概念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218" name="Rectangle 6" title=""/>
          <p:cNvSpPr/>
          <p:nvPr/>
        </p:nvSpPr>
        <p:spPr>
          <a:xfrm>
            <a:off x="1487170" y="4454525"/>
            <a:ext cx="923607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　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一般地，如果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i="1" baseline="30000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其中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＞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，且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﹡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4145" name="Rectangle 17" title=""/>
          <p:cNvSpPr/>
          <p:nvPr/>
        </p:nvSpPr>
        <p:spPr>
          <a:xfrm>
            <a:off x="8610177" y="4534958"/>
            <a:ext cx="192193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次方根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2" grpId="0" animBg="1"/>
      <p:bldP spid="304145" grpId="0"/>
      <p:bldP spid="92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4148" name="Text Box 20" title=""/>
          <p:cNvSpPr txBox="1"/>
          <p:nvPr/>
        </p:nvSpPr>
        <p:spPr>
          <a:xfrm>
            <a:off x="6754284" y="1940137"/>
            <a:ext cx="8022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4153" name="Text Box 25" title=""/>
          <p:cNvSpPr txBox="1"/>
          <p:nvPr/>
        </p:nvSpPr>
        <p:spPr>
          <a:xfrm>
            <a:off x="1424940" y="1976120"/>
            <a:ext cx="9342120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的五次方根等于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(2)81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的四次方根等于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的七次方根等于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填空：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Text Box 25" title=""/>
          <p:cNvSpPr txBox="1"/>
          <p:nvPr/>
        </p:nvSpPr>
        <p:spPr>
          <a:xfrm>
            <a:off x="1424940" y="4387850"/>
            <a:ext cx="9342120" cy="82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(2)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±3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(3)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128645" y="5622290"/>
            <a:ext cx="593534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什么情况下有正负两个方根？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 title=""/>
          <p:cNvSpPr txBox="1"/>
          <p:nvPr/>
        </p:nvSpPr>
        <p:spPr>
          <a:xfrm>
            <a:off x="1882775" y="1456055"/>
            <a:ext cx="893127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正数的奇次方根是一个正数；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负数的奇次方根是一个负数；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的奇次方根是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次方根的性质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Text Box 8" title=""/>
          <p:cNvSpPr txBox="1"/>
          <p:nvPr/>
        </p:nvSpPr>
        <p:spPr>
          <a:xfrm>
            <a:off x="1570990" y="834390"/>
            <a:ext cx="18688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奇次方根：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Text Box 2" title=""/>
          <p:cNvSpPr txBox="1"/>
          <p:nvPr/>
        </p:nvSpPr>
        <p:spPr>
          <a:xfrm>
            <a:off x="1900555" y="4357370"/>
            <a:ext cx="893127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正数的偶次方根有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两个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，且互为相反数；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负数没有偶次方根；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的偶次方根是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Text Box 8" title=""/>
          <p:cNvSpPr txBox="1"/>
          <p:nvPr/>
        </p:nvSpPr>
        <p:spPr>
          <a:xfrm>
            <a:off x="1588770" y="3735705"/>
            <a:ext cx="18688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偶次方根：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4" name="Text Box 5" title=""/>
          <p:cNvSpPr txBox="1"/>
          <p:nvPr/>
        </p:nvSpPr>
        <p:spPr>
          <a:xfrm>
            <a:off x="1453515" y="3712845"/>
            <a:ext cx="9269730" cy="82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的任何次方根都是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，记作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=0.</a:t>
            </a:r>
            <a:r>
              <a:rPr lang="en-US" altLang="zh-CN" sz="3200">
                <a:solidFill>
                  <a:srgbClr val="0099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0099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0245" name="Object 6" title=""/>
          <p:cNvGraphicFramePr>
            <a:graphicFrameLocks noChangeAspect="1"/>
          </p:cNvGraphicFramePr>
          <p:nvPr/>
        </p:nvGraphicFramePr>
        <p:xfrm>
          <a:off x="6399954" y="3958167"/>
          <a:ext cx="516467" cy="491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66700" imgH="254000" progId="Equation.DSMT4">
                  <p:embed/>
                </p:oleObj>
              </mc:Choice>
              <mc:Fallback>
                <p:oleObj r:id="rId2" imgW="2667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9954" y="3958167"/>
                        <a:ext cx="516467" cy="491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 title=""/>
          <p:cNvGrpSpPr/>
          <p:nvPr/>
        </p:nvGrpSpPr>
        <p:grpSpPr>
          <a:xfrm>
            <a:off x="1454150" y="1015365"/>
            <a:ext cx="9269730" cy="829310"/>
            <a:chOff x="2290" y="1515"/>
            <a:chExt cx="14598" cy="1306"/>
          </a:xfrm>
        </p:grpSpPr>
        <p:sp>
          <p:nvSpPr>
            <p:cNvPr id="10254" name="Text Box 8"/>
            <p:cNvSpPr txBox="1"/>
            <p:nvPr/>
          </p:nvSpPr>
          <p:spPr>
            <a:xfrm>
              <a:off x="2290" y="1515"/>
              <a:ext cx="14598" cy="13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为奇数时，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0255" name="Object 9"/>
            <p:cNvGraphicFramePr>
              <a:graphicFrameLocks noChangeAspect="1"/>
            </p:cNvGraphicFramePr>
            <p:nvPr/>
          </p:nvGraphicFramePr>
          <p:xfrm>
            <a:off x="6521" y="1704"/>
            <a:ext cx="4740" cy="103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4" imgW="888365" imgH="241300" progId="Equation.DSMT4">
                    <p:embed/>
                  </p:oleObj>
                </mc:Choice>
                <mc:Fallback>
                  <p:oleObj r:id="rId4" imgW="8883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21" y="1704"/>
                          <a:ext cx="4740" cy="10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 title=""/>
          <p:cNvGrpSpPr/>
          <p:nvPr/>
        </p:nvGrpSpPr>
        <p:grpSpPr>
          <a:xfrm>
            <a:off x="1454150" y="2393315"/>
            <a:ext cx="9269730" cy="829310"/>
            <a:chOff x="2290" y="3685"/>
            <a:chExt cx="14598" cy="1306"/>
          </a:xfrm>
        </p:grpSpPr>
        <p:sp>
          <p:nvSpPr>
            <p:cNvPr id="10252" name="Text Box 11"/>
            <p:cNvSpPr txBox="1"/>
            <p:nvPr/>
          </p:nvSpPr>
          <p:spPr>
            <a:xfrm>
              <a:off x="2290" y="3685"/>
              <a:ext cx="14598" cy="1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为偶数时，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0253" name="Object 12"/>
            <p:cNvGraphicFramePr>
              <a:graphicFrameLocks noChangeAspect="1"/>
            </p:cNvGraphicFramePr>
            <p:nvPr/>
          </p:nvGraphicFramePr>
          <p:xfrm>
            <a:off x="6549" y="3888"/>
            <a:ext cx="4342" cy="10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6" imgW="1205865" imgH="266700" progId="Equation.DSMT4">
                    <p:embed/>
                  </p:oleObj>
                </mc:Choice>
                <mc:Fallback>
                  <p:oleObj r:id="rId6" imgW="1205865" imgH="266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49" y="3888"/>
                          <a:ext cx="4342" cy="10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次方根的表示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1525270" y="992505"/>
            <a:ext cx="9141460" cy="823595"/>
            <a:chOff x="2402" y="1996"/>
            <a:chExt cx="14396" cy="1297"/>
          </a:xfrm>
        </p:grpSpPr>
        <p:sp>
          <p:nvSpPr>
            <p:cNvPr id="11294" name="Text Box 7"/>
            <p:cNvSpPr txBox="1"/>
            <p:nvPr/>
          </p:nvSpPr>
          <p:spPr>
            <a:xfrm>
              <a:off x="2402" y="1996"/>
              <a:ext cx="14396" cy="12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式子    叫做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根式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，这里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叫做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根指数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叫做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被开方数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1295" name="Object 8"/>
            <p:cNvGraphicFramePr>
              <a:graphicFrameLocks noChangeAspect="1"/>
            </p:cNvGraphicFramePr>
            <p:nvPr/>
          </p:nvGraphicFramePr>
          <p:xfrm>
            <a:off x="3717" y="2415"/>
            <a:ext cx="925" cy="87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2" imgW="241300" imgH="228600" progId="Equation.DSMT4">
                    <p:embed/>
                  </p:oleObj>
                </mc:Choice>
                <mc:Fallback>
                  <p:oleObj r:id="rId2" imgW="2413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17" y="2415"/>
                          <a:ext cx="925" cy="8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 title=""/>
          <p:cNvGrpSpPr/>
          <p:nvPr/>
        </p:nvGrpSpPr>
        <p:grpSpPr>
          <a:xfrm>
            <a:off x="2429722" y="2239646"/>
            <a:ext cx="7967133" cy="1646767"/>
            <a:chOff x="2893" y="5078"/>
            <a:chExt cx="12547" cy="2593"/>
          </a:xfrm>
        </p:grpSpPr>
        <p:sp>
          <p:nvSpPr>
            <p:cNvPr id="243746" name="Oval 56"/>
            <p:cNvSpPr/>
            <p:nvPr/>
          </p:nvSpPr>
          <p:spPr>
            <a:xfrm>
              <a:off x="7147" y="5495"/>
              <a:ext cx="917" cy="118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endParaRPr>
            </a:p>
          </p:txBody>
        </p:sp>
        <p:sp>
          <p:nvSpPr>
            <p:cNvPr id="243747" name="AutoShape 57"/>
            <p:cNvSpPr/>
            <p:nvPr/>
          </p:nvSpPr>
          <p:spPr>
            <a:xfrm>
              <a:off x="5063" y="5538"/>
              <a:ext cx="1906" cy="600"/>
            </a:xfrm>
            <a:prstGeom prst="leftArrow">
              <a:avLst>
                <a:gd name="adj1" fmla="val 50000"/>
                <a:gd name="adj2" fmla="val 65416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endParaRPr>
            </a:p>
          </p:txBody>
        </p:sp>
        <p:sp>
          <p:nvSpPr>
            <p:cNvPr id="243748" name="Text Box 58"/>
            <p:cNvSpPr txBox="1"/>
            <p:nvPr/>
          </p:nvSpPr>
          <p:spPr>
            <a:xfrm>
              <a:off x="2893" y="5301"/>
              <a:ext cx="214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根指数</a:t>
              </a:r>
              <a:r>
                <a:rPr lang="zh-CN" altLang="en-US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43749" name="Oval 59"/>
            <p:cNvSpPr/>
            <p:nvPr/>
          </p:nvSpPr>
          <p:spPr>
            <a:xfrm>
              <a:off x="8317" y="5978"/>
              <a:ext cx="1340" cy="142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endParaRPr>
            </a:p>
          </p:txBody>
        </p:sp>
        <p:sp>
          <p:nvSpPr>
            <p:cNvPr id="243750" name="Text Box 60"/>
            <p:cNvSpPr txBox="1"/>
            <p:nvPr/>
          </p:nvSpPr>
          <p:spPr>
            <a:xfrm>
              <a:off x="11673" y="6038"/>
              <a:ext cx="376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被开方数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43754" name="AutoShape 64"/>
            <p:cNvSpPr/>
            <p:nvPr/>
          </p:nvSpPr>
          <p:spPr>
            <a:xfrm>
              <a:off x="9909" y="6225"/>
              <a:ext cx="1797" cy="600"/>
            </a:xfrm>
            <a:prstGeom prst="rightArrow">
              <a:avLst>
                <a:gd name="adj1" fmla="val 50000"/>
                <a:gd name="adj2" fmla="val 65000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endParaRPr>
            </a:p>
          </p:txBody>
        </p:sp>
        <p:graphicFrame>
          <p:nvGraphicFramePr>
            <p:cNvPr id="243745" name="Object 33"/>
            <p:cNvGraphicFramePr>
              <a:graphicFrameLocks noChangeAspect="1"/>
            </p:cNvGraphicFramePr>
            <p:nvPr/>
          </p:nvGraphicFramePr>
          <p:xfrm>
            <a:off x="7023" y="5078"/>
            <a:ext cx="2737" cy="25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4" imgW="241300" imgH="228600" progId="Equation.DSMT4">
                    <p:embed/>
                  </p:oleObj>
                </mc:Choice>
                <mc:Fallback>
                  <p:oleObj r:id="rId4" imgW="2413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23" y="5078"/>
                          <a:ext cx="2737" cy="25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271716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次方根的表示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5078730" y="2056130"/>
            <a:ext cx="1758315" cy="1941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 title=""/>
          <p:cNvSpPr/>
          <p:nvPr/>
        </p:nvSpPr>
        <p:spPr>
          <a:xfrm>
            <a:off x="5813425" y="4115435"/>
            <a:ext cx="302260" cy="89789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58" title=""/>
          <p:cNvSpPr txBox="1"/>
          <p:nvPr/>
        </p:nvSpPr>
        <p:spPr>
          <a:xfrm>
            <a:off x="5193665" y="5135880"/>
            <a:ext cx="1684020" cy="6451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根式 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18473" name="Text Box 9" title=""/>
              <p:cNvSpPr txBox="1"/>
              <p:nvPr/>
            </p:nvSpPr>
            <p:spPr>
              <a:xfrm>
                <a:off x="3745865" y="5084445"/>
                <a:ext cx="4090670" cy="55308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结论：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8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847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65" y="5084445"/>
                <a:ext cx="4090670" cy="553085"/>
              </a:xfrm>
              <a:prstGeom prst="rect">
                <a:avLst/>
              </a:prstGeom>
              <a:blipFill rotWithShape="1">
                <a:blip r:embed="rId2"/>
                <a:stretch>
                  <a:fillRect l="-124" t="-918" r="-109" b="-804"/>
                </a:stretch>
              </a:blipFill>
              <a:ln w="95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4" name="Rectangle 15" title=""/>
          <p:cNvSpPr/>
          <p:nvPr/>
        </p:nvSpPr>
        <p:spPr>
          <a:xfrm>
            <a:off x="1541145" y="1185545"/>
            <a:ext cx="93516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根据方根的意义确定下面式子的值：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541145" y="2027555"/>
                <a:ext cx="9351645" cy="22059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ff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45" y="2027555"/>
                <a:ext cx="9351645" cy="2205990"/>
              </a:xfrm>
              <a:prstGeom prst="rect">
                <a:avLst/>
              </a:prstGeom>
              <a:blipFill rotWithShape="1">
                <a:blip r:embed="rId3"/>
                <a:stretch>
                  <a:fillRect l="-54" t="-230" r="-48" b="-20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6740525" y="4992370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36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18474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547600" y="11163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3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419860" y="879475"/>
            <a:ext cx="9351645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填空：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20495" y="1425575"/>
                <a:ext cx="9351645" cy="6534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(1)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;    (2)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1425575"/>
                <a:ext cx="9351645" cy="653415"/>
              </a:xfrm>
              <a:prstGeom prst="rect">
                <a:avLst/>
              </a:prstGeom>
              <a:blipFill rotWithShape="1">
                <a:blip r:embed="rId2"/>
                <a:stretch>
                  <a:fillRect l="-54" t="-777" r="-48" b="-68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18473" name="Text Box 9" title=""/>
              <p:cNvSpPr txBox="1"/>
              <p:nvPr/>
            </p:nvSpPr>
            <p:spPr>
              <a:xfrm>
                <a:off x="2919730" y="2174240"/>
                <a:ext cx="6353175" cy="5321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结论：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当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为奇数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=   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847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30" y="2174240"/>
                <a:ext cx="6353175" cy="532130"/>
              </a:xfrm>
              <a:prstGeom prst="rect">
                <a:avLst/>
              </a:prstGeom>
              <a:blipFill rotWithShape="1">
                <a:blip r:embed="rId3"/>
                <a:stretch>
                  <a:fillRect l="-80" t="-955" r="-70" b="-835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7993380" y="2103120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36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15" title=""/>
          <p:cNvSpPr/>
          <p:nvPr/>
        </p:nvSpPr>
        <p:spPr>
          <a:xfrm>
            <a:off x="1419860" y="3460115"/>
            <a:ext cx="9351645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填空：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5" name="Rectangle 15" title=""/>
              <p:cNvSpPr/>
              <p:nvPr/>
            </p:nvSpPr>
            <p:spPr>
              <a:xfrm>
                <a:off x="1420495" y="4015105"/>
                <a:ext cx="9351645" cy="1449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(1)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;    (2)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(3)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;    (4)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5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4015105"/>
                <a:ext cx="9351645" cy="1449070"/>
              </a:xfrm>
              <a:prstGeom prst="rect">
                <a:avLst/>
              </a:prstGeom>
              <a:blipFill rotWithShape="1">
                <a:blip r:embed="rId4"/>
                <a:stretch>
                  <a:fillRect l="-54" t="-351" r="-48" b="-307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Text Box 9" title=""/>
              <p:cNvSpPr txBox="1"/>
              <p:nvPr/>
            </p:nvSpPr>
            <p:spPr>
              <a:xfrm>
                <a:off x="2919730" y="5579110"/>
                <a:ext cx="6353175" cy="5321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结论：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当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为偶数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=   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30" y="5579110"/>
                <a:ext cx="6353175" cy="532130"/>
              </a:xfrm>
              <a:prstGeom prst="rect">
                <a:avLst/>
              </a:prstGeom>
              <a:blipFill rotWithShape="1">
                <a:blip r:embed="rId5"/>
                <a:stretch>
                  <a:fillRect l="-80" t="-955" r="-70" b="-835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7847330" y="5527675"/>
                <a:ext cx="70294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3200" i="1">
                  <a:solidFill>
                    <a:srgbClr val="FF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330" y="5527675"/>
                <a:ext cx="702945" cy="583565"/>
              </a:xfrm>
              <a:prstGeom prst="rect">
                <a:avLst/>
              </a:prstGeom>
              <a:blipFill rotWithShape="1">
                <a:blip r:embed="rId6"/>
                <a:stretch>
                  <a:fillRect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charset="-122"/>
              </a:rPr>
              <a:t>整数幂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的方根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3" grpId="0" animBg="1"/>
      <p:bldP spid="7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170</Paragraphs>
  <Slides>30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Cambria Math</vt:lpstr>
      <vt:lpstr>黑体</vt:lpstr>
      <vt:lpstr>楷体_GB2312</vt:lpstr>
      <vt:lpstr>宋体</vt:lpstr>
      <vt:lpstr>方正姚体</vt:lpstr>
      <vt:lpstr>Courier New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2023-07-14T10:10:19.251</cp:lastPrinted>
  <dcterms:created xsi:type="dcterms:W3CDTF">2023-07-14T10:10:19Z</dcterms:created>
  <dcterms:modified xsi:type="dcterms:W3CDTF">2023-07-14T02:10:19Z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