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1701" r:id="rId5"/>
    <p:sldId id="956" r:id="rId6"/>
    <p:sldId id="1533" r:id="rId7"/>
    <p:sldId id="1566" r:id="rId8"/>
    <p:sldId id="1567" r:id="rId9"/>
    <p:sldId id="1569" r:id="rId10"/>
    <p:sldId id="1702" r:id="rId11"/>
    <p:sldId id="1570" r:id="rId12"/>
    <p:sldId id="1708" r:id="rId13"/>
    <p:sldId id="1737" r:id="rId14"/>
    <p:sldId id="1740" r:id="rId15"/>
    <p:sldId id="1704" r:id="rId16"/>
    <p:sldId id="1706" r:id="rId17"/>
    <p:sldId id="1739" r:id="rId18"/>
    <p:sldId id="1705" r:id="rId19"/>
    <p:sldId id="1707" r:id="rId20"/>
    <p:sldId id="1703" r:id="rId21"/>
    <p:sldId id="1738" r:id="rId22"/>
    <p:sldId id="1741" r:id="rId23"/>
    <p:sldId id="1571" r:id="rId24"/>
    <p:sldId id="330" r:id="rId25"/>
    <p:sldId id="331" r:id="rId26"/>
    <p:sldId id="332" r:id="rId27"/>
    <p:sldId id="285" r:id="rId28"/>
    <p:sldId id="319" r:id="rId29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74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tags" Target="tags/tag88.xml" /><Relationship Id="rId31" Type="http://schemas.openxmlformats.org/officeDocument/2006/relationships/presProps" Target="presProps.xml" /><Relationship Id="rId32" Type="http://schemas.openxmlformats.org/officeDocument/2006/relationships/viewProps" Target="viewProps.xml" /><Relationship Id="rId33" Type="http://schemas.openxmlformats.org/officeDocument/2006/relationships/theme" Target="theme/theme1.xml" /><Relationship Id="rId34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ags" Target="../tags/tag57.xml" /><Relationship Id="rId15" Type="http://schemas.openxmlformats.org/officeDocument/2006/relationships/tags" Target="../tags/tag58.xml" /><Relationship Id="rId16" Type="http://schemas.openxmlformats.org/officeDocument/2006/relationships/tags" Target="../tags/tag59.xml" /><Relationship Id="rId17" Type="http://schemas.openxmlformats.org/officeDocument/2006/relationships/tags" Target="../tags/tag60.xml" /><Relationship Id="rId18" Type="http://schemas.openxmlformats.org/officeDocument/2006/relationships/tags" Target="../tags/tag61.xml" /><Relationship Id="rId19" Type="http://schemas.openxmlformats.org/officeDocument/2006/relationships/image" Target="file:///D:\qq&#25991;&#20214;\712321467\Image\C2C\Image2\%7b75232B38-A165-1FB7-499C-2E1C792CACB5%7d.png" TargetMode="External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1.png" /><Relationship Id="rId21" Type="http://schemas.openxmlformats.org/officeDocument/2006/relationships/image" Target="../media/image2.png" /><Relationship Id="rId22" Type="http://schemas.openxmlformats.org/officeDocument/2006/relationships/tags" Target="../tags/tag62.xml" /><Relationship Id="rId2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0" r:link="rId19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Relationship Id="rId4" Type="http://schemas.openxmlformats.org/officeDocument/2006/relationships/image" Target="../media/image14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15.wmf" /><Relationship Id="rId4" Type="http://schemas.openxmlformats.org/officeDocument/2006/relationships/image" Target="../media/image16.png" /><Relationship Id="rId5" Type="http://schemas.openxmlformats.org/officeDocument/2006/relationships/vmlDrawing" Target="../drawings/vmlDrawing1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7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8.png" /><Relationship Id="rId3" Type="http://schemas.openxmlformats.org/officeDocument/2006/relationships/image" Target="../media/image19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Relationship Id="rId3" Type="http://schemas.openxmlformats.org/officeDocument/2006/relationships/image" Target="../media/image20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.bin" TargetMode="Internal" /><Relationship Id="rId3" Type="http://schemas.openxmlformats.org/officeDocument/2006/relationships/image" Target="../media/image15.wmf" /><Relationship Id="rId4" Type="http://schemas.openxmlformats.org/officeDocument/2006/relationships/image" Target="../media/image21.png" /><Relationship Id="rId5" Type="http://schemas.openxmlformats.org/officeDocument/2006/relationships/image" Target="../media/image22.png" /><Relationship Id="rId6" Type="http://schemas.openxmlformats.org/officeDocument/2006/relationships/vmlDrawing" Target="../drawings/vmlDrawing2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3.png" /><Relationship Id="rId3" Type="http://schemas.openxmlformats.org/officeDocument/2006/relationships/image" Target="../media/image24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5.png" /><Relationship Id="rId3" Type="http://schemas.openxmlformats.org/officeDocument/2006/relationships/image" Target="../media/image26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.bin" TargetMode="Internal" /><Relationship Id="rId3" Type="http://schemas.openxmlformats.org/officeDocument/2006/relationships/image" Target="../media/image15.wmf" /><Relationship Id="rId4" Type="http://schemas.openxmlformats.org/officeDocument/2006/relationships/image" Target="../media/image27.png" /><Relationship Id="rId5" Type="http://schemas.openxmlformats.org/officeDocument/2006/relationships/image" Target="../media/image28.png" /><Relationship Id="rId6" Type="http://schemas.openxmlformats.org/officeDocument/2006/relationships/vmlDrawing" Target="../drawings/vmlDrawing3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4.bin" TargetMode="Internal" /><Relationship Id="rId3" Type="http://schemas.openxmlformats.org/officeDocument/2006/relationships/image" Target="../media/image15.wmf" /><Relationship Id="rId4" Type="http://schemas.openxmlformats.org/officeDocument/2006/relationships/image" Target="../media/image29.png" /><Relationship Id="rId5" Type="http://schemas.openxmlformats.org/officeDocument/2006/relationships/vmlDrawing" Target="../drawings/vmlDrawing4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5.bin" TargetMode="Internal" /><Relationship Id="rId3" Type="http://schemas.openxmlformats.org/officeDocument/2006/relationships/image" Target="../media/image15.wmf" /><Relationship Id="rId4" Type="http://schemas.openxmlformats.org/officeDocument/2006/relationships/image" Target="../media/image30.png" /><Relationship Id="rId5" Type="http://schemas.openxmlformats.org/officeDocument/2006/relationships/vmlDrawing" Target="../drawings/vmlDrawing5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2.xml" /><Relationship Id="rId11" Type="http://schemas.openxmlformats.org/officeDocument/2006/relationships/tags" Target="../tags/tag73.xml" /><Relationship Id="rId12" Type="http://schemas.openxmlformats.org/officeDocument/2006/relationships/tags" Target="../tags/tag74.xml" /><Relationship Id="rId13" Type="http://schemas.openxmlformats.org/officeDocument/2006/relationships/tags" Target="../tags/tag75.xml" /><Relationship Id="rId14" Type="http://schemas.openxmlformats.org/officeDocument/2006/relationships/tags" Target="../tags/tag76.xml" /><Relationship Id="rId15" Type="http://schemas.openxmlformats.org/officeDocument/2006/relationships/tags" Target="../tags/tag77.xml" /><Relationship Id="rId16" Type="http://schemas.openxmlformats.org/officeDocument/2006/relationships/tags" Target="../tags/tag78.xml" /><Relationship Id="rId17" Type="http://schemas.openxmlformats.org/officeDocument/2006/relationships/tags" Target="../tags/tag79.xml" /><Relationship Id="rId18" Type="http://schemas.openxmlformats.org/officeDocument/2006/relationships/tags" Target="../tags/tag80.xml" /><Relationship Id="rId19" Type="http://schemas.openxmlformats.org/officeDocument/2006/relationships/tags" Target="../tags/tag81.xml" /><Relationship Id="rId2" Type="http://schemas.openxmlformats.org/officeDocument/2006/relationships/tags" Target="../tags/tag64.xml" /><Relationship Id="rId20" Type="http://schemas.openxmlformats.org/officeDocument/2006/relationships/tags" Target="../tags/tag82.xml" /><Relationship Id="rId21" Type="http://schemas.openxmlformats.org/officeDocument/2006/relationships/tags" Target="../tags/tag83.xml" /><Relationship Id="rId22" Type="http://schemas.openxmlformats.org/officeDocument/2006/relationships/tags" Target="../tags/tag84.xml" /><Relationship Id="rId23" Type="http://schemas.openxmlformats.org/officeDocument/2006/relationships/tags" Target="../tags/tag85.xml" /><Relationship Id="rId24" Type="http://schemas.openxmlformats.org/officeDocument/2006/relationships/tags" Target="../tags/tag86.xml" /><Relationship Id="rId25" Type="http://schemas.openxmlformats.org/officeDocument/2006/relationships/tags" Target="../tags/tag87.xml" /><Relationship Id="rId3" Type="http://schemas.openxmlformats.org/officeDocument/2006/relationships/tags" Target="../tags/tag65.xml" /><Relationship Id="rId4" Type="http://schemas.openxmlformats.org/officeDocument/2006/relationships/tags" Target="../tags/tag66.xml" /><Relationship Id="rId5" Type="http://schemas.openxmlformats.org/officeDocument/2006/relationships/tags" Target="../tags/tag67.xml" /><Relationship Id="rId6" Type="http://schemas.openxmlformats.org/officeDocument/2006/relationships/tags" Target="../tags/tag68.xml" /><Relationship Id="rId7" Type="http://schemas.openxmlformats.org/officeDocument/2006/relationships/tags" Target="../tags/tag69.xml" /><Relationship Id="rId8" Type="http://schemas.openxmlformats.org/officeDocument/2006/relationships/tags" Target="../tags/tag70.xml" /><Relationship Id="rId9" Type="http://schemas.openxmlformats.org/officeDocument/2006/relationships/tags" Target="../tags/tag71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Relationship Id="rId4" Type="http://schemas.openxmlformats.org/officeDocument/2006/relationships/tags" Target="../tags/tag6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Relationship Id="rId3" Type="http://schemas.openxmlformats.org/officeDocument/2006/relationships/image" Target="../media/image7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0.png" /><Relationship Id="rId3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第四章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指数函数与对数函数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068705" y="2240280"/>
            <a:ext cx="9878695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.1.2 </a:t>
            </a:r>
            <a:r>
              <a:rPr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ea typeface="仿宋" panose="02010609060101010101" charset="-122"/>
              </a:rPr>
              <a:t>无理数指数幂及其运算性质</a:t>
            </a:r>
            <a:endParaRPr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grpSp>
        <p:nvGrpSpPr>
          <p:cNvPr id="8" name="组合 7" title=""/>
          <p:cNvGrpSpPr/>
          <p:nvPr/>
        </p:nvGrpSpPr>
        <p:grpSpPr>
          <a:xfrm>
            <a:off x="3971925" y="3961924"/>
            <a:ext cx="3954145" cy="2607469"/>
            <a:chOff x="6255" y="6239"/>
            <a:chExt cx="6227" cy="4106"/>
          </a:xfrm>
        </p:grpSpPr>
        <p:sp>
          <p:nvSpPr>
            <p:cNvPr id="43020" name="Oval 12"/>
            <p:cNvSpPr/>
            <p:nvPr/>
          </p:nvSpPr>
          <p:spPr>
            <a:xfrm>
              <a:off x="6255" y="8164"/>
              <a:ext cx="383" cy="383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12700" cap="flat" cmpd="sng">
              <a:solidFill>
                <a:schemeClr val="accent1">
                  <a:lumMod val="9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7668" y="7965"/>
              <a:ext cx="387" cy="780"/>
              <a:chOff x="2074" y="2210"/>
              <a:chExt cx="207" cy="417"/>
            </a:xfrm>
          </p:grpSpPr>
          <p:sp>
            <p:nvSpPr>
              <p:cNvPr id="3121" name="Oval 14"/>
              <p:cNvSpPr/>
              <p:nvPr/>
            </p:nvSpPr>
            <p:spPr>
              <a:xfrm>
                <a:off x="2077" y="2210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  <p:sp>
            <p:nvSpPr>
              <p:cNvPr id="3122" name="Oval 15"/>
              <p:cNvSpPr/>
              <p:nvPr/>
            </p:nvSpPr>
            <p:spPr>
              <a:xfrm>
                <a:off x="2074" y="2423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</p:grpSp>
        <p:grpSp>
          <p:nvGrpSpPr>
            <p:cNvPr id="4" name="Group 16"/>
            <p:cNvGrpSpPr/>
            <p:nvPr/>
          </p:nvGrpSpPr>
          <p:grpSpPr>
            <a:xfrm>
              <a:off x="8988" y="7580"/>
              <a:ext cx="395" cy="1550"/>
              <a:chOff x="2170" y="2306"/>
              <a:chExt cx="210" cy="827"/>
            </a:xfrm>
          </p:grpSpPr>
          <p:grpSp>
            <p:nvGrpSpPr>
              <p:cNvPr id="3115" name="Group 17"/>
              <p:cNvGrpSpPr/>
              <p:nvPr/>
            </p:nvGrpSpPr>
            <p:grpSpPr>
              <a:xfrm>
                <a:off x="2170" y="2306"/>
                <a:ext cx="207" cy="417"/>
                <a:chOff x="2074" y="2210"/>
                <a:chExt cx="207" cy="417"/>
              </a:xfrm>
            </p:grpSpPr>
            <p:sp>
              <p:nvSpPr>
                <p:cNvPr id="3119" name="Oval 18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20" name="Oval 19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116" name="Group 20"/>
              <p:cNvGrpSpPr/>
              <p:nvPr/>
            </p:nvGrpSpPr>
            <p:grpSpPr>
              <a:xfrm>
                <a:off x="2173" y="2716"/>
                <a:ext cx="207" cy="417"/>
                <a:chOff x="2074" y="2210"/>
                <a:chExt cx="207" cy="417"/>
              </a:xfrm>
            </p:grpSpPr>
            <p:sp>
              <p:nvSpPr>
                <p:cNvPr id="3117" name="Oval 21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18" name="Oval 22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</p:grpSp>
        <p:grpSp>
          <p:nvGrpSpPr>
            <p:cNvPr id="7" name="Group 23"/>
            <p:cNvGrpSpPr/>
            <p:nvPr/>
          </p:nvGrpSpPr>
          <p:grpSpPr>
            <a:xfrm>
              <a:off x="10258" y="6788"/>
              <a:ext cx="405" cy="3122"/>
              <a:chOff x="2875" y="2101"/>
              <a:chExt cx="215" cy="1665"/>
            </a:xfrm>
          </p:grpSpPr>
          <p:grpSp>
            <p:nvGrpSpPr>
              <p:cNvPr id="3101" name="Group 24"/>
              <p:cNvGrpSpPr/>
              <p:nvPr/>
            </p:nvGrpSpPr>
            <p:grpSpPr>
              <a:xfrm>
                <a:off x="2875" y="2101"/>
                <a:ext cx="210" cy="827"/>
                <a:chOff x="2170" y="2306"/>
                <a:chExt cx="210" cy="827"/>
              </a:xfrm>
            </p:grpSpPr>
            <p:grpSp>
              <p:nvGrpSpPr>
                <p:cNvPr id="3109" name="Group 25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13" name="Oval 2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4" name="Oval 2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10" name="Group 28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11" name="Oval 29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2" name="Oval 30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3102" name="Group 31"/>
              <p:cNvGrpSpPr/>
              <p:nvPr/>
            </p:nvGrpSpPr>
            <p:grpSpPr>
              <a:xfrm>
                <a:off x="2880" y="2939"/>
                <a:ext cx="210" cy="827"/>
                <a:chOff x="2170" y="2306"/>
                <a:chExt cx="210" cy="827"/>
              </a:xfrm>
            </p:grpSpPr>
            <p:grpSp>
              <p:nvGrpSpPr>
                <p:cNvPr id="3103" name="Group 32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07" name="Oval 33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8" name="Oval 34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04" name="Group 35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05" name="Oval 3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6" name="Oval 3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</p:grpSp>
        <p:grpSp>
          <p:nvGrpSpPr>
            <p:cNvPr id="14" name="Group 38"/>
            <p:cNvGrpSpPr/>
            <p:nvPr/>
          </p:nvGrpSpPr>
          <p:grpSpPr>
            <a:xfrm>
              <a:off x="11353" y="6239"/>
              <a:ext cx="1129" cy="4106"/>
              <a:chOff x="4040" y="1350"/>
              <a:chExt cx="601" cy="2190"/>
            </a:xfrm>
          </p:grpSpPr>
          <p:grpSp>
            <p:nvGrpSpPr>
              <p:cNvPr id="3094" name="Group 39"/>
              <p:cNvGrpSpPr/>
              <p:nvPr/>
            </p:nvGrpSpPr>
            <p:grpSpPr>
              <a:xfrm>
                <a:off x="4135" y="1350"/>
                <a:ext cx="207" cy="410"/>
                <a:chOff x="2074" y="2168"/>
                <a:chExt cx="207" cy="410"/>
              </a:xfrm>
            </p:grpSpPr>
            <p:sp>
              <p:nvSpPr>
                <p:cNvPr id="3099" name="Oval 40"/>
                <p:cNvSpPr/>
                <p:nvPr/>
              </p:nvSpPr>
              <p:spPr>
                <a:xfrm>
                  <a:off x="2077" y="216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00" name="Oval 41"/>
                <p:cNvSpPr/>
                <p:nvPr/>
              </p:nvSpPr>
              <p:spPr>
                <a:xfrm>
                  <a:off x="2074" y="2374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095" name="Group 42"/>
              <p:cNvGrpSpPr/>
              <p:nvPr/>
            </p:nvGrpSpPr>
            <p:grpSpPr>
              <a:xfrm>
                <a:off x="4128" y="3137"/>
                <a:ext cx="207" cy="403"/>
                <a:chOff x="2074" y="2308"/>
                <a:chExt cx="207" cy="403"/>
              </a:xfrm>
            </p:grpSpPr>
            <p:sp>
              <p:nvSpPr>
                <p:cNvPr id="3097" name="Oval 43"/>
                <p:cNvSpPr/>
                <p:nvPr/>
              </p:nvSpPr>
              <p:spPr>
                <a:xfrm>
                  <a:off x="2077" y="230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098" name="Oval 44"/>
                <p:cNvSpPr/>
                <p:nvPr/>
              </p:nvSpPr>
              <p:spPr>
                <a:xfrm>
                  <a:off x="2074" y="2507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sp>
            <p:nvSpPr>
              <p:cNvPr id="3096" name="Text Box 45"/>
              <p:cNvSpPr/>
              <p:nvPr/>
            </p:nvSpPr>
            <p:spPr>
              <a:xfrm>
                <a:off x="4040" y="2248"/>
                <a:ext cx="601" cy="293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zh-CN" altLang="en-US" sz="2100">
                    <a:sym typeface="+mn-ea"/>
                  </a:rPr>
                  <a:t>……</a:t>
                </a:r>
                <a:endParaRPr lang="zh-CN" altLang="en-US" sz="2100">
                  <a:sym typeface="+mn-ea"/>
                </a:endParaRPr>
              </a:p>
            </p:txBody>
          </p:sp>
        </p:grpSp>
        <p:sp>
          <p:nvSpPr>
            <p:cNvPr id="43054" name="AutoShape 46"/>
            <p:cNvSpPr/>
            <p:nvPr/>
          </p:nvSpPr>
          <p:spPr>
            <a:xfrm>
              <a:off x="6903" y="8205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sp>
          <p:nvSpPr>
            <p:cNvPr id="43055" name="AutoShape 47"/>
            <p:cNvSpPr/>
            <p:nvPr/>
          </p:nvSpPr>
          <p:spPr>
            <a:xfrm>
              <a:off x="8253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6" name="AutoShape 48"/>
            <p:cNvSpPr/>
            <p:nvPr/>
          </p:nvSpPr>
          <p:spPr>
            <a:xfrm>
              <a:off x="9595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7" name="AutoShape 49"/>
            <p:cNvSpPr/>
            <p:nvPr/>
          </p:nvSpPr>
          <p:spPr>
            <a:xfrm>
              <a:off x="10913" y="821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</p:grpSp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245769" name="Text Box 9" title=""/>
              <p:cNvSpPr txBox="1"/>
              <p:nvPr/>
            </p:nvSpPr>
            <p:spPr>
              <a:xfrm>
                <a:off x="1419225" y="4104640"/>
                <a:ext cx="9351645" cy="1219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9900FF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答案：</a:t>
                </a:r>
                <a:r>
                  <a:rPr lang="en-US" altLang="zh-CN" sz="2800">
                    <a:solidFill>
                      <a:srgbClr val="9900FF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 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Wingdings" panose="05000000000000000000" pitchFamily="2" charset="2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Wingdings" panose="05000000000000000000" pitchFamily="2" charset="2"/>
                                </a:rPr>
                                <m:t>4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Wingdings" panose="05000000000000000000" pitchFamily="2" charset="2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2800" i="1">
                  <a:solidFill>
                    <a:srgbClr val="C00000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4576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225" y="4104640"/>
                <a:ext cx="9351645" cy="1219200"/>
              </a:xfrm>
              <a:prstGeom prst="rect">
                <a:avLst/>
              </a:prstGeom>
              <a:blipFill rotWithShape="1">
                <a:blip r:embed="rId2"/>
                <a:stretch>
                  <a:fillRect l="-54" t="-417" r="-48" b="-365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5" title=""/>
          <p:cNvSpPr/>
          <p:nvPr/>
        </p:nvSpPr>
        <p:spPr>
          <a:xfrm>
            <a:off x="1419860" y="1226185"/>
            <a:ext cx="935164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化简：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mc:AlternateContent>
        <mc:Choice Requires="a14">
          <p:sp>
            <p:nvSpPr>
              <p:cNvPr id="4" name="Rectangle 15" title=""/>
              <p:cNvSpPr/>
              <p:nvPr/>
            </p:nvSpPr>
            <p:spPr>
              <a:xfrm>
                <a:off x="1419860" y="2056130"/>
                <a:ext cx="9351645" cy="105473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     </a:t>
                </a:r>
                <a:r>
                  <a:rPr lang="en-US" altLang="zh-CN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    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ad>
                                <m:radPr>
                                  <m:degHide m:val="on"/>
                                  <m:ctrlP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</m:rad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Cambria Math" panose="02040503050406030204" charset="0"/>
                  </a:rPr>
                  <a:t>÷</a:t>
                </a:r>
                <a:r>
                  <a:rPr lang="en-US" altLang="zh-CN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4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6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ad>
                                <m:radPr>
                                  <m:degHide m:val="on"/>
                                  <m:ctrlP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</m:rad>
                            </m:sup>
                          </m:sSup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  <m:sup>
                              <m:rad>
                                <m:radPr>
                                  <m:degHide m:val="on"/>
                                  <m:ctrlP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7</m:t>
                                  </m:r>
                                </m:e>
                              </m:rad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Cambria Math" panose="02040503050406030204" charset="0"/>
                  </a:rPr>
                  <a:t>×</a:t>
                </a:r>
                <a:r>
                  <a:rPr lang="en-US" altLang="zh-CN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3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7</m:t>
                                  </m:r>
                                </m:e>
                              </m:rad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Cambria Math" panose="02040503050406030204" charset="0"/>
                  </a:rPr>
                  <a:t> 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a&gt;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Cambria Math" panose="02040503050406030204" charset="0"/>
                  </a:rPr>
                  <a:t>,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b&gt;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Cambria Math" panose="02040503050406030204" charset="0"/>
                  </a:rPr>
                  <a:t>)</a:t>
                </a:r>
                <a:endParaRPr lang="en-US" altLang="zh-CN" sz="3200">
                  <a:solidFill>
                    <a:srgbClr val="0000FF"/>
                  </a:solidFill>
                  <a:latin typeface="Arial" panose="020b0604020202020204" pitchFamily="34" charset="0"/>
                  <a:ea typeface="仿宋" panose="02010609060101010101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860" y="2056130"/>
                <a:ext cx="9351645" cy="1054735"/>
              </a:xfrm>
              <a:prstGeom prst="rect">
                <a:avLst/>
              </a:prstGeom>
              <a:blipFill rotWithShape="1">
                <a:blip r:embed="rId3"/>
                <a:stretch>
                  <a:fillRect l="-54" t="-482" r="-48" b="-421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518900" y="110490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338" name="Object 4" title=""/>
          <p:cNvGraphicFramePr>
            <a:graphicFrameLocks noChangeAspect="1"/>
          </p:cNvGraphicFramePr>
          <p:nvPr/>
        </p:nvGraphicFramePr>
        <p:xfrm>
          <a:off x="1443990" y="1086273"/>
          <a:ext cx="914400" cy="1968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434975" imgH="676910" progId="Equation.DSMT4">
                  <p:embed/>
                </p:oleObj>
              </mc:Choice>
              <mc:Fallback>
                <p:oleObj r:id="rId2" imgW="434975" imgH="67691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3990" y="1086273"/>
                        <a:ext cx="914400" cy="1968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5" name="Text Box 9" title=""/>
          <p:cNvSpPr txBox="1"/>
          <p:nvPr/>
        </p:nvSpPr>
        <p:spPr>
          <a:xfrm>
            <a:off x="1443990" y="971550"/>
            <a:ext cx="935164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例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2.计算：</a:t>
            </a:r>
            <a:endParaRPr lang="en-US" altLang="zh-CN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2" name="Rectangle 15" title=""/>
              <p:cNvSpPr/>
              <p:nvPr/>
            </p:nvSpPr>
            <p:spPr>
              <a:xfrm>
                <a:off x="1443990" y="1835785"/>
                <a:ext cx="9351645" cy="10858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     </a:t>
                </a:r>
                <a:r>
                  <a:rPr lang="en-US" altLang="zh-CN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   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ad>
                                <m:radPr>
                                  <m:degHide m:val="on"/>
                                  <m:ctrlP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e>
                              </m:rad>
                            </m:sup>
                          </m:sSup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9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</a:rPr>
                  <a:t>×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0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+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8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zh-CN" sz="32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×</m:t>
                      </m:r>
                      <m:rad>
                        <m:radPr>
                          <m:degHide m:val="off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4</m:t>
                          </m:r>
                        </m:deg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-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type m:val="bar"/>
                                  <m:ctrlP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mc:Choice>
        <mc:Fallback>
          <p:sp>
            <p:nvSpPr>
              <p:cNvPr id="2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990" y="1835785"/>
                <a:ext cx="9351645" cy="1085850"/>
              </a:xfrm>
              <a:prstGeom prst="rect">
                <a:avLst/>
              </a:prstGeom>
              <a:blipFill rotWithShape="1">
                <a:blip r:embed="rId4"/>
                <a:stretch>
                  <a:fillRect l="-54" t="-5146" r="-48" b="-409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69" name="Text Box 9" title=""/>
          <p:cNvSpPr txBox="1"/>
          <p:nvPr/>
        </p:nvSpPr>
        <p:spPr>
          <a:xfrm>
            <a:off x="1443990" y="4351020"/>
            <a:ext cx="9351010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99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答案：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endParaRPr lang="en-US" sz="28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36220"/>
            <a:ext cx="38938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无理数指数幂的运算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5769" name="Text Box 9" title=""/>
          <p:cNvSpPr txBox="1"/>
          <p:nvPr/>
        </p:nvSpPr>
        <p:spPr>
          <a:xfrm>
            <a:off x="1419225" y="4104640"/>
            <a:ext cx="9351645" cy="922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99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答案：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 </a:t>
            </a:r>
            <a:r>
              <a:rPr lang="en-US" altLang="zh-CN" sz="36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2</a:t>
            </a:r>
            <a:endParaRPr lang="en-US" altLang="zh-CN" sz="3600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Cambria Math" panose="02040503050406030204" charset="0"/>
              <a:sym typeface="Wingdings" panose="05000000000000000000" pitchFamily="2" charset="2"/>
            </a:endParaRPr>
          </a:p>
        </p:txBody>
      </p:sp>
      <p:sp>
        <p:nvSpPr>
          <p:cNvPr id="3" name="Rectangle 15" title=""/>
          <p:cNvSpPr/>
          <p:nvPr/>
        </p:nvSpPr>
        <p:spPr>
          <a:xfrm>
            <a:off x="1419860" y="1226185"/>
            <a:ext cx="935164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计算：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mc:AlternateContent>
        <mc:Choice Requires="a14">
          <p:sp>
            <p:nvSpPr>
              <p:cNvPr id="2" name="Rectangle 15" title=""/>
              <p:cNvSpPr/>
              <p:nvPr/>
            </p:nvSpPr>
            <p:spPr>
              <a:xfrm>
                <a:off x="1420495" y="2129790"/>
                <a:ext cx="9351645" cy="10858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     </a:t>
                </a:r>
                <a:r>
                  <a:rPr lang="en-US" altLang="zh-CN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  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9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(</m:t>
                              </m:r>
                              <m:f>
                                <m:fPr>
                                  <m:type m:val="bar"/>
                                  <m:ctrlP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27</m:t>
                                  </m:r>
                                </m:den>
                              </m:f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ad>
                                <m:radPr>
                                  <m:degHide m:val="on"/>
                                  <m:ctrlP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</m:rad>
                            </m:sup>
                          </m:sSup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]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+1)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0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mc:Choice>
        <mc:Fallback>
          <p:sp>
            <p:nvSpPr>
              <p:cNvPr id="2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95" y="2129790"/>
                <a:ext cx="9351645" cy="1085850"/>
              </a:xfrm>
              <a:prstGeom prst="rect">
                <a:avLst/>
              </a:prstGeom>
              <a:blipFill rotWithShape="1">
                <a:blip r:embed="rId2"/>
                <a:stretch>
                  <a:fillRect l="-54" t="-5146" r="-48" b="-409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4" name="Rectangle 15" title=""/>
          <p:cNvSpPr/>
          <p:nvPr/>
        </p:nvSpPr>
        <p:spPr>
          <a:xfrm>
            <a:off x="1419860" y="879475"/>
            <a:ext cx="935164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例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3.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解下列方程：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mc:AlternateContent>
        <mc:Choice Requires="a14">
          <p:sp>
            <p:nvSpPr>
              <p:cNvPr id="2" name="Rectangle 15" title=""/>
              <p:cNvSpPr/>
              <p:nvPr/>
            </p:nvSpPr>
            <p:spPr>
              <a:xfrm>
                <a:off x="1419860" y="1741170"/>
                <a:ext cx="9351645" cy="79184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     </a:t>
                </a:r>
                <a:r>
                  <a:rPr lang="en-US" altLang="zh-CN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    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81</a:t>
                </a:r>
                <a:r>
                  <a:rPr lang="en-US" altLang="zh-CN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Times New Roman" panose="02020603050405020304" pitchFamily="18" charset="0"/>
                  </a:rPr>
                  <a:t>×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mc:Choice>
        <mc:Fallback>
          <p:sp>
            <p:nvSpPr>
              <p:cNvPr id="2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860" y="1741170"/>
                <a:ext cx="9351645" cy="791845"/>
              </a:xfrm>
              <a:prstGeom prst="rect">
                <a:avLst/>
              </a:prstGeom>
              <a:blipFill rotWithShape="1">
                <a:blip r:embed="rId2"/>
                <a:stretch>
                  <a:fillRect l="-54" t="-642" r="-48" b="-561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938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解含幂的方程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3" name="Text Box 9" title=""/>
              <p:cNvSpPr txBox="1"/>
              <p:nvPr/>
            </p:nvSpPr>
            <p:spPr>
              <a:xfrm>
                <a:off x="1420495" y="4104640"/>
                <a:ext cx="9351010" cy="7537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9900FF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答案：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x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=-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altLang="zh-CN" sz="2800" i="1">
                  <a:solidFill>
                    <a:srgbClr val="FF0000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95" y="4104640"/>
                <a:ext cx="9351010" cy="753745"/>
              </a:xfrm>
              <a:prstGeom prst="rect">
                <a:avLst/>
              </a:prstGeom>
              <a:blipFill rotWithShape="1">
                <a:blip r:embed="rId3"/>
                <a:stretch>
                  <a:fillRect l="-54" t="-674" r="-48" b="-590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245769" name="Text Box 9" title=""/>
              <p:cNvSpPr txBox="1"/>
              <p:nvPr/>
            </p:nvSpPr>
            <p:spPr>
              <a:xfrm>
                <a:off x="1420495" y="4246880"/>
                <a:ext cx="9351010" cy="7537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9900FF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答案：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x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=-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altLang="zh-CN" sz="2800" i="1">
                  <a:solidFill>
                    <a:srgbClr val="FF0000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4576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95" y="4246880"/>
                <a:ext cx="9351010" cy="753745"/>
              </a:xfrm>
              <a:prstGeom prst="rect">
                <a:avLst/>
              </a:prstGeom>
              <a:blipFill rotWithShape="1">
                <a:blip r:embed="rId2"/>
                <a:stretch>
                  <a:fillRect l="-54" t="-674" r="-48" b="-590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5" title=""/>
          <p:cNvSpPr/>
          <p:nvPr/>
        </p:nvSpPr>
        <p:spPr>
          <a:xfrm>
            <a:off x="1419860" y="1270635"/>
            <a:ext cx="935164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解下列方程：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mc:AlternateContent>
        <mc:Choice Requires="a14">
          <p:sp>
            <p:nvSpPr>
              <p:cNvPr id="4" name="Rectangle 15" title=""/>
              <p:cNvSpPr/>
              <p:nvPr/>
            </p:nvSpPr>
            <p:spPr>
              <a:xfrm>
                <a:off x="1419860" y="2124710"/>
                <a:ext cx="9351645" cy="86868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     </a:t>
                </a:r>
                <a:r>
                  <a:rPr lang="en-US" altLang="zh-CN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   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+3</a:t>
                </a:r>
                <a:r>
                  <a:rPr lang="en-US" altLang="zh-CN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</a:rPr>
                  <a:t>×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-1=0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mc:Choice>
        <mc:Fallback>
          <p:sp>
            <p:nvSpPr>
              <p:cNvPr id="4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860" y="2124710"/>
                <a:ext cx="9351645" cy="868680"/>
              </a:xfrm>
              <a:prstGeom prst="rect">
                <a:avLst/>
              </a:prstGeom>
              <a:blipFill rotWithShape="1">
                <a:blip r:embed="rId3"/>
                <a:stretch>
                  <a:fillRect l="-54" t="-585" r="-48" b="-512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338" name="Object 4" title=""/>
          <p:cNvGraphicFramePr>
            <a:graphicFrameLocks noChangeAspect="1"/>
          </p:cNvGraphicFramePr>
          <p:nvPr/>
        </p:nvGraphicFramePr>
        <p:xfrm>
          <a:off x="1524000" y="766233"/>
          <a:ext cx="914400" cy="1968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2" imgW="434975" imgH="676910" progId="Equation.DSMT4">
                  <p:embed/>
                </p:oleObj>
              </mc:Choice>
              <mc:Fallback>
                <p:oleObj r:id="rId2" imgW="434975" imgH="67691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0" y="766233"/>
                        <a:ext cx="914400" cy="1968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>
        <mc:Choice Requires="a14">
          <p:sp>
            <p:nvSpPr>
              <p:cNvPr id="306185" name="Text Box 9" title=""/>
              <p:cNvSpPr txBox="1"/>
              <p:nvPr/>
            </p:nvSpPr>
            <p:spPr>
              <a:xfrm>
                <a:off x="1420495" y="1905000"/>
                <a:ext cx="9351645" cy="16116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的值；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(2)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的值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30618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95" y="1905000"/>
                <a:ext cx="9351645" cy="1611630"/>
              </a:xfrm>
              <a:prstGeom prst="rect">
                <a:avLst/>
              </a:prstGeom>
              <a:blipFill rotWithShape="1">
                <a:blip r:embed="rId4"/>
                <a:stretch>
                  <a:fillRect l="-54" t="-315" r="-48" b="-276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5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938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解条件求值问题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245769" name="Text Box 9" title=""/>
              <p:cNvSpPr txBox="1"/>
              <p:nvPr/>
            </p:nvSpPr>
            <p:spPr>
              <a:xfrm>
                <a:off x="1420495" y="4653280"/>
                <a:ext cx="9352280" cy="14001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9900FF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答案：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 (1)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;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Cambria Math" panose="02040503050406030204" charset="0"/>
                    <a:sym typeface="Wingdings" panose="05000000000000000000" pitchFamily="2" charset="2"/>
                  </a:rPr>
                  <a:t>      (2) 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1</a:t>
                </a:r>
                <a:endParaRPr lang="en-US" altLang="zh-CN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Cambria Math" panose="02040503050406030204" charset="0"/>
                  <a:sym typeface="Wingdings" panose="05000000000000000000" pitchFamily="2" charset="2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Cambria Math" panose="02040503050406030204" charset="0"/>
                    <a:sym typeface="Wingdings" panose="05000000000000000000" pitchFamily="2" charset="2"/>
                  </a:rPr>
                  <a:t>      (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Cambria Math" panose="02040503050406030204" charset="0"/>
                    <a:sym typeface="Wingdings" panose="05000000000000000000" pitchFamily="2" charset="2"/>
                  </a:rPr>
                  <a:t>利用根与系数的关系，整体代入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Cambria Math" panose="02040503050406030204" charset="0"/>
                    <a:sym typeface="Wingdings" panose="05000000000000000000" pitchFamily="2" charset="2"/>
                  </a:rPr>
                  <a:t>)</a:t>
                </a:r>
                <a:endParaRPr lang="en-US" altLang="zh-CN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Cambria Math" panose="0204050305040603020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4576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95" y="4653280"/>
                <a:ext cx="9352280" cy="1400175"/>
              </a:xfrm>
              <a:prstGeom prst="rect">
                <a:avLst/>
              </a:prstGeom>
              <a:blipFill rotWithShape="1">
                <a:blip r:embed="rId5"/>
                <a:stretch>
                  <a:fillRect l="-54" t="-363" r="-48" b="-317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5" title=""/>
          <p:cNvSpPr/>
          <p:nvPr/>
        </p:nvSpPr>
        <p:spPr>
          <a:xfrm>
            <a:off x="1420495" y="1050290"/>
            <a:ext cx="935164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例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4.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已知方程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-8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+4=0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的两根为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&lt;x</a:t>
            </a:r>
            <a:r>
              <a:rPr lang="en-US" altLang="zh-CN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).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2294" name="Rectangle 15" title=""/>
              <p:cNvSpPr/>
              <p:nvPr/>
            </p:nvSpPr>
            <p:spPr>
              <a:xfrm>
                <a:off x="1501140" y="1273175"/>
                <a:ext cx="9307830" cy="117919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</a:rPr>
                  <a:t>1.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=3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，求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的值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.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mc:Choice>
        <mc:Fallback>
          <p:sp>
            <p:nvSpPr>
              <p:cNvPr id="12294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140" y="1273175"/>
                <a:ext cx="9307830" cy="1179195"/>
              </a:xfrm>
              <a:prstGeom prst="rect">
                <a:avLst/>
              </a:prstGeom>
              <a:blipFill rotWithShape="1">
                <a:blip r:embed="rId2"/>
                <a:stretch>
                  <a:fillRect l="-55" t="-431" r="-48" b="-377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45769" name="Text Box 9" title=""/>
              <p:cNvSpPr txBox="1"/>
              <p:nvPr/>
            </p:nvSpPr>
            <p:spPr>
              <a:xfrm>
                <a:off x="1501140" y="4104640"/>
                <a:ext cx="9307830" cy="772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9900FF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答案：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FF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Wingdings" panose="05000000000000000000" pitchFamily="2" charset="2"/>
                  </a:rPr>
                  <a:t>=7</a:t>
                </a:r>
                <a:endParaRPr lang="en-US" altLang="zh-CN" sz="2800">
                  <a:solidFill>
                    <a:srgbClr val="FF0000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4576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140" y="4104640"/>
                <a:ext cx="9307830" cy="772160"/>
              </a:xfrm>
              <a:prstGeom prst="rect">
                <a:avLst/>
              </a:prstGeom>
              <a:blipFill rotWithShape="1">
                <a:blip r:embed="rId3"/>
                <a:stretch>
                  <a:fillRect l="-55" t="-658" r="-48" b="-576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245769" name="Text Box 9" title=""/>
              <p:cNvSpPr txBox="1"/>
              <p:nvPr/>
            </p:nvSpPr>
            <p:spPr>
              <a:xfrm>
                <a:off x="1419860" y="4030980"/>
                <a:ext cx="9307830" cy="772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9900FF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答案：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=</a:t>
                </a:r>
                <a:r>
                  <a:rPr lang="en-US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endParaRPr lang="en-US" sz="280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4576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860" y="4030980"/>
                <a:ext cx="9307830" cy="772160"/>
              </a:xfrm>
              <a:prstGeom prst="rect">
                <a:avLst/>
              </a:prstGeom>
              <a:blipFill rotWithShape="1">
                <a:blip r:embed="rId2"/>
                <a:stretch>
                  <a:fillRect l="-55" t="-658" r="-48" b="-576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" name="Rectangle 15" title=""/>
              <p:cNvSpPr/>
              <p:nvPr/>
            </p:nvSpPr>
            <p:spPr>
              <a:xfrm>
                <a:off x="1419860" y="1254760"/>
                <a:ext cx="9351645" cy="87439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</a:rPr>
                  <a:t>2.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=2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，且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x&gt;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1,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的值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.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mc:Choice>
        <mc:Fallback>
          <p:sp>
            <p:nvSpPr>
              <p:cNvPr id="2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860" y="1254760"/>
                <a:ext cx="9351645" cy="874395"/>
              </a:xfrm>
              <a:prstGeom prst="rect">
                <a:avLst/>
              </a:prstGeom>
              <a:blipFill rotWithShape="1">
                <a:blip r:embed="rId3"/>
                <a:stretch>
                  <a:fillRect l="-54" t="-581" r="-48" b="-508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09290"/>
            <a:ext cx="4636770" cy="2315210"/>
            <a:chOff x="7991" y="3292"/>
            <a:chExt cx="7302" cy="3646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36" y="4309"/>
              <a:ext cx="2842" cy="919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283" y="3292"/>
              <a:ext cx="3010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1139190" y="1221105"/>
            <a:ext cx="987869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.1.2 </a:t>
            </a:r>
            <a:r>
              <a:rPr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ea typeface="仿宋" panose="02010609060101010101" charset="-122"/>
              </a:rPr>
              <a:t>无理数指数幂及其运算性质</a:t>
            </a:r>
            <a:endParaRPr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338" name="Object 4" title=""/>
          <p:cNvGraphicFramePr>
            <a:graphicFrameLocks noChangeAspect="1"/>
          </p:cNvGraphicFramePr>
          <p:nvPr/>
        </p:nvGraphicFramePr>
        <p:xfrm>
          <a:off x="1524000" y="766233"/>
          <a:ext cx="914400" cy="1968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2" imgW="434975" imgH="676910" progId="Equation.DSMT4">
                  <p:embed/>
                </p:oleObj>
              </mc:Choice>
              <mc:Fallback>
                <p:oleObj r:id="rId2" imgW="434975" imgH="67691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0" y="766233"/>
                        <a:ext cx="914400" cy="1968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>
        <mc:Choice Requires="a14">
          <p:sp>
            <p:nvSpPr>
              <p:cNvPr id="306185" name="Text Box 9" title=""/>
              <p:cNvSpPr txBox="1"/>
              <p:nvPr/>
            </p:nvSpPr>
            <p:spPr>
              <a:xfrm>
                <a:off x="1255395" y="374650"/>
                <a:ext cx="9627235" cy="13525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</a:rPr>
                  <a:t>1.</a:t>
                </a: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设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32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都是正数，且</a:t>
                </a:r>
                <a:r>
                  <a:rPr lang="en-US" altLang="zh-CN" sz="32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3200" baseline="300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=4</a:t>
                </a:r>
                <a:r>
                  <a:rPr lang="en-US" altLang="zh-CN" sz="3200" baseline="300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=6</a:t>
                </a:r>
                <a:r>
                  <a:rPr lang="en-US" altLang="zh-CN" sz="3200" baseline="300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32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32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求证：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.</a:t>
                </a:r>
                <a:endParaRPr lang="en-US" altLang="zh-CN" sz="32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30618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395" y="374650"/>
                <a:ext cx="9627235" cy="1352550"/>
              </a:xfrm>
              <a:prstGeom prst="rect">
                <a:avLst/>
              </a:prstGeom>
              <a:blipFill rotWithShape="1">
                <a:blip r:embed="rId4"/>
                <a:stretch>
                  <a:fillRect l="-66" t="-4131" r="-66" b="-469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/>
        </p:nvSpPr>
        <p:spPr>
          <a:xfrm>
            <a:off x="388568" y="1903730"/>
            <a:ext cx="682042" cy="2509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转化与化归</a:t>
            </a:r>
            <a:endParaRPr lang="zh-CN" altLang="en-US" sz="2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4" name="Text Box 9" title=""/>
              <p:cNvSpPr txBox="1"/>
              <p:nvPr/>
            </p:nvSpPr>
            <p:spPr>
              <a:xfrm>
                <a:off x="1254760" y="1990725"/>
                <a:ext cx="9628505" cy="30772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解：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令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=4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=6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则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 4=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 6=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由于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3</a:t>
                </a:r>
                <a:r>
                  <a:rPr lang="en-US" altLang="zh-CN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仿宋" panose="02010609060101010101" charset="-122"/>
                  </a:rPr>
                  <a:t>×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2=6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Cambria Math" panose="02040503050406030204" charset="0"/>
                  </a:rPr>
                  <a:t>×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3200" i="1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Cambria Math" panose="02040503050406030204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32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</a:endParaRPr>
              </a:p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3200" i="1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Cambria Math" panose="02040503050406030204" charset="0"/>
                  </a:rPr>
                  <a:t>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Cambria Math" panose="02040503050406030204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Cambria Math" panose="02040503050406030204" charset="0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Cambria Math" panose="02040503050406030204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Cambria Math" panose="02040503050406030204" charset="0"/>
                  </a:rPr>
                  <a:t>  , </a:t>
                </a:r>
                <a:r>
                  <a:rPr lang="zh-CN" altLang="en-US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Cambria Math" panose="02040503050406030204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sz="32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32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CN" altLang="en-US" sz="3200">
                  <a:solidFill>
                    <a:srgbClr val="0000FF"/>
                  </a:solidFill>
                  <a:latin typeface="Arial" panose="020b0604020202020204" pitchFamily="34" charset="0"/>
                  <a:ea typeface="仿宋" panose="02010609060101010101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760" y="1990725"/>
                <a:ext cx="9628505" cy="3077210"/>
              </a:xfrm>
              <a:prstGeom prst="rect">
                <a:avLst/>
              </a:prstGeom>
              <a:blipFill rotWithShape="1">
                <a:blip r:embed="rId5"/>
                <a:stretch>
                  <a:fillRect l="-66" t="-1816" r="-66" b="-206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 title=""/>
          <p:cNvSpPr txBox="1"/>
          <p:nvPr/>
        </p:nvSpPr>
        <p:spPr>
          <a:xfrm>
            <a:off x="11120120" y="4175760"/>
            <a:ext cx="309880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br>
              <a:rPr lang="en-US" altLang="zh-CN" sz="3200" i="1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</a:rPr>
            </a:br>
            <a:br>
              <a:rPr lang="en-US" altLang="zh-CN" sz="3200" i="1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</a:rPr>
            </a:br>
            <a:endParaRPr lang="zh-CN" altLang="en-US"/>
          </a:p>
        </p:txBody>
      </p:sp>
      <p:sp>
        <p:nvSpPr>
          <p:cNvPr id="6" name="Text Box 9" title=""/>
          <p:cNvSpPr txBox="1"/>
          <p:nvPr/>
        </p:nvSpPr>
        <p:spPr>
          <a:xfrm>
            <a:off x="1253490" y="5334000"/>
            <a:ext cx="9629140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方法总结：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利用等式的性质，对幂的形式进行互化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2" name="文本框 1" title=""/>
          <p:cNvSpPr txBox="1"/>
          <p:nvPr/>
        </p:nvSpPr>
        <p:spPr>
          <a:xfrm>
            <a:off x="1139190" y="1221105"/>
            <a:ext cx="987869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.1.2 </a:t>
            </a:r>
            <a:r>
              <a:rPr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ea typeface="仿宋" panose="02010609060101010101" charset="-122"/>
              </a:rPr>
              <a:t>无理数指数幂及其运算性质</a:t>
            </a:r>
            <a:endParaRPr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338" name="Object 4" title=""/>
          <p:cNvGraphicFramePr>
            <a:graphicFrameLocks noChangeAspect="1"/>
          </p:cNvGraphicFramePr>
          <p:nvPr/>
        </p:nvGraphicFramePr>
        <p:xfrm>
          <a:off x="1524000" y="766233"/>
          <a:ext cx="914400" cy="1968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2" imgW="434975" imgH="676910" progId="Equation.DSMT4">
                  <p:embed/>
                </p:oleObj>
              </mc:Choice>
              <mc:Fallback>
                <p:oleObj r:id="rId2" imgW="434975" imgH="67691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0" y="766233"/>
                        <a:ext cx="914400" cy="1968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5" name="Text Box 9" title=""/>
          <p:cNvSpPr txBox="1"/>
          <p:nvPr/>
        </p:nvSpPr>
        <p:spPr>
          <a:xfrm>
            <a:off x="1238885" y="285750"/>
            <a:ext cx="9633585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2.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设实数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满足方程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aseline="30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+6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+1=0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和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3200" baseline="30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+6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+3=0,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且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ab</a:t>
            </a:r>
            <a:r>
              <a:rPr lang="en-US" altLang="zh-CN" sz="32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  <a:sym typeface="+mn-ea"/>
              </a:rPr>
              <a:t>≠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1,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-3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ab</a:t>
            </a:r>
            <a:r>
              <a:rPr lang="en-US" sz="3200" baseline="30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-1</a:t>
            </a:r>
            <a:r>
              <a:rPr 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sz="3200" baseline="30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-1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的值为</a:t>
            </a:r>
            <a:r>
              <a:rPr lang="zh-CN" altLang="en-US" sz="3200" u="sng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u="sng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88568" y="1903730"/>
            <a:ext cx="682042" cy="2509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转化与化归</a:t>
            </a:r>
            <a:endParaRPr lang="zh-CN" altLang="en-US" sz="2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4" name="Text Box 9" title=""/>
              <p:cNvSpPr txBox="1"/>
              <p:nvPr/>
            </p:nvSpPr>
            <p:spPr>
              <a:xfrm>
                <a:off x="1237615" y="1921510"/>
                <a:ext cx="9634855" cy="33870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解：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方程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+6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+1=0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两边同除以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得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+6(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)+3=0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又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+6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+3=0,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与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是一元二次方程的两根</a:t>
                </a:r>
                <a:r>
                  <a:rPr lang="en-US" altLang="zh-CN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.   </a:t>
                </a:r>
                <a:endParaRPr lang="en-US" altLang="zh-CN" sz="32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从而有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Cambria Math" panose="02040503050406030204" charset="0"/>
                  </a:rPr>
                  <a:t>×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b=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 baseline="300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32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rgbClr val="C00000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3200" i="1">
                    <a:solidFill>
                      <a:srgbClr val="C0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     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 </a:t>
                </a:r>
                <a:r>
                  <a:rPr lang="zh-CN" altLang="en-US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所以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-3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ab</a:t>
                </a:r>
                <a:r>
                  <a:rPr lang="en-US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-1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-1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-1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-1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6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-1=-3</a:t>
                </a:r>
                <a:endParaRPr 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4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615" y="1921510"/>
                <a:ext cx="9634855" cy="3387090"/>
              </a:xfrm>
              <a:prstGeom prst="rect">
                <a:avLst/>
              </a:prstGeom>
              <a:blipFill rotWithShape="1">
                <a:blip r:embed="rId4"/>
                <a:stretch>
                  <a:fillRect l="-66" t="-1650" r="-66" b="-187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 title=""/>
          <p:cNvSpPr txBox="1"/>
          <p:nvPr/>
        </p:nvSpPr>
        <p:spPr>
          <a:xfrm>
            <a:off x="11120120" y="4175760"/>
            <a:ext cx="309880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br>
              <a:rPr lang="en-US" altLang="zh-CN" sz="3200" i="1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</a:rPr>
            </a:br>
            <a:br>
              <a:rPr lang="en-US" altLang="zh-CN" sz="3200" i="1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</a:rPr>
            </a:br>
            <a:endParaRPr lang="zh-CN" altLang="en-US"/>
          </a:p>
        </p:txBody>
      </p:sp>
      <p:sp>
        <p:nvSpPr>
          <p:cNvPr id="6" name="Text Box 9" title=""/>
          <p:cNvSpPr txBox="1"/>
          <p:nvPr/>
        </p:nvSpPr>
        <p:spPr>
          <a:xfrm>
            <a:off x="1238250" y="5387340"/>
            <a:ext cx="9645650" cy="107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方法总结：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先将方程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化归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为同构方程，再利用根与系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数的关系对原目标式进行化简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338" name="Object 4" title=""/>
          <p:cNvGraphicFramePr>
            <a:graphicFrameLocks noChangeAspect="1"/>
          </p:cNvGraphicFramePr>
          <p:nvPr/>
        </p:nvGraphicFramePr>
        <p:xfrm>
          <a:off x="1524000" y="766233"/>
          <a:ext cx="914400" cy="19685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2" imgW="434975" imgH="676910" progId="Equation.DSMT4">
                  <p:embed/>
                </p:oleObj>
              </mc:Choice>
              <mc:Fallback>
                <p:oleObj r:id="rId2" imgW="434975" imgH="67691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0" y="766233"/>
                        <a:ext cx="914400" cy="1968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5" name="Text Box 9" title=""/>
          <p:cNvSpPr txBox="1"/>
          <p:nvPr/>
        </p:nvSpPr>
        <p:spPr>
          <a:xfrm>
            <a:off x="1281430" y="248285"/>
            <a:ext cx="9565005" cy="2306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3.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∈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R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[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]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表示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不超过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的最大整数，若存在实数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t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，使得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]=1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]=2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sz="32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仿宋" panose="02010609060101010101" charset="-122"/>
              </a:rPr>
              <a:t>…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同时成立，则正整数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的最大值是</a:t>
            </a:r>
            <a:r>
              <a:rPr lang="zh-CN" alt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90832" y="1903730"/>
            <a:ext cx="679778" cy="2509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归谬思想</a:t>
            </a:r>
            <a:endParaRPr lang="zh-CN" altLang="en-US" sz="2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245769" name="Text Box 9" title=""/>
              <p:cNvSpPr txBox="1"/>
              <p:nvPr/>
            </p:nvSpPr>
            <p:spPr>
              <a:xfrm>
                <a:off x="1281430" y="2629535"/>
                <a:ext cx="9564370" cy="270700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由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[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]=1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得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1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≤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2,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由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[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]=2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得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2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≤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3,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由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[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]=4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得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4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≤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5,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所以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≤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由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[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]=3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得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3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≤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4,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从而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6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≤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4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US" altLang="zh-CN" sz="28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又由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[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]=5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得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5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≤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6,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与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6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≤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4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e>
                      </m:rad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 </m:t>
                      </m:r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矛盾！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故正整数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的最大值是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4.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24576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430" y="2629535"/>
                <a:ext cx="9564370" cy="2707005"/>
              </a:xfrm>
              <a:prstGeom prst="rect">
                <a:avLst/>
              </a:prstGeom>
              <a:blipFill rotWithShape="1">
                <a:blip r:embed="rId4"/>
                <a:stretch>
                  <a:fillRect l="-53" t="-188" r="-46" b="-164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9" title=""/>
          <p:cNvSpPr txBox="1"/>
          <p:nvPr/>
        </p:nvSpPr>
        <p:spPr>
          <a:xfrm>
            <a:off x="1280795" y="5483860"/>
            <a:ext cx="9565640" cy="107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方法总结：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将整数指数幂与取整函数的运算综合考虑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用到了归谬的思想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9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4028440" y="3219450"/>
            <a:ext cx="402082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无理数指数幂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561080" y="4941570"/>
            <a:ext cx="5070475" cy="64675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无理数指数幂的运算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5975985" y="3079115"/>
            <a:ext cx="2834005" cy="699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数学抽象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065020" y="2726055"/>
            <a:ext cx="27400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直观想象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2489835" y="4335145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6854190" y="4820920"/>
            <a:ext cx="2938145" cy="6467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10" grpId="2" animBg="1"/>
      <p:bldP spid="7" grpId="2" animBg="1"/>
      <p:bldP spid="5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2191385" y="3749675"/>
            <a:ext cx="335724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6538595" y="374967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归谬思想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287145" y="949325"/>
            <a:ext cx="9617710" cy="409133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目前我们将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36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 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＞０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中的指数</a:t>
            </a:r>
            <a:r>
              <a:rPr lang="en-US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的取值范围从整数拓展到了</a:t>
            </a:r>
            <a:r>
              <a:rPr lang="zh-CN" altLang="en-US" sz="36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有理数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</a:t>
            </a:r>
            <a:endParaRPr lang="zh-CN" altLang="en-US" sz="3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当指数</a:t>
            </a:r>
            <a:r>
              <a:rPr lang="en-US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36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无理数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时，</a:t>
            </a:r>
            <a:r>
              <a:rPr lang="en-US" sz="36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36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 </a:t>
            </a: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的意义是什么？它是一个确定的数吗？如果是，那么它有什么运算性质？</a:t>
            </a:r>
            <a:endParaRPr lang="en-US" altLang="zh-CN" sz="3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8199" name="Rectangle 31" title=""/>
              <p:cNvSpPr/>
              <p:nvPr/>
            </p:nvSpPr>
            <p:spPr>
              <a:xfrm>
                <a:off x="1242695" y="794385"/>
                <a:ext cx="9598660" cy="13938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en-US" sz="2400">
                    <a:solidFill>
                      <a:srgbClr val="0000FF"/>
                    </a:solidFill>
                    <a:latin typeface="宋体" panose="02010600030101010101" pitchFamily="2" charset="-122"/>
                    <a:sym typeface="Wingdings" panose="05000000000000000000" pitchFamily="2" charset="2"/>
                  </a:rPr>
                  <a:t>    </a:t>
                </a:r>
                <a:r>
                  <a:rPr lang="en-US" altLang="en-US" sz="24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Wingdings" panose="05000000000000000000" pitchFamily="2" charset="2"/>
                  </a:rPr>
                  <a:t> </a:t>
                </a:r>
                <a:r>
                  <a:rPr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根据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的不足近似值</a:t>
                </a:r>
                <a:r>
                  <a:rPr lang="en-US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和过剩近似值</a:t>
                </a:r>
                <a:r>
                  <a:rPr lang="en-US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，利用计算工具计算相应的</a:t>
                </a:r>
                <a:r>
                  <a:rPr 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5</a:t>
                </a:r>
                <a:r>
                  <a:rPr lang="en-US" sz="2800" i="1" baseline="300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</a:t>
                </a:r>
                <a:r>
                  <a:rPr 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5</a:t>
                </a:r>
                <a:r>
                  <a:rPr lang="en-US" sz="2800" i="1" baseline="300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的近似值并填入表中，观察它们的变化趋势，你有什么发现？</a:t>
                </a:r>
                <a:endParaRPr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8199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95" y="794385"/>
                <a:ext cx="9598660" cy="1393825"/>
              </a:xfrm>
              <a:prstGeom prst="rect">
                <a:avLst/>
              </a:prstGeom>
              <a:blipFill rotWithShape="1">
                <a:blip r:embed="rId2"/>
                <a:stretch>
                  <a:fillRect l="-53" t="-364" r="-46" b="-319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988695" y="23622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探究与发现</a:t>
            </a:r>
            <a:endParaRPr lang="zh-CN" altLang="en-US" sz="2400" b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42060" y="2208530"/>
            <a:ext cx="9599930" cy="401764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4148" name="Text Box 20" title=""/>
          <p:cNvSpPr txBox="1"/>
          <p:nvPr/>
        </p:nvSpPr>
        <p:spPr>
          <a:xfrm>
            <a:off x="6754284" y="1940137"/>
            <a:ext cx="802216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mc:AlternateContent>
        <mc:Choice Requires="a14">
          <p:sp>
            <p:nvSpPr>
              <p:cNvPr id="4" name="Text Box 25" title=""/>
              <p:cNvSpPr txBox="1"/>
              <p:nvPr/>
            </p:nvSpPr>
            <p:spPr>
              <a:xfrm>
                <a:off x="1154430" y="428625"/>
                <a:ext cx="9789160" cy="46037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由图表可以发现，当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的不足近似值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和过剩近似值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逐渐逼近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时，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5</a:t>
                </a:r>
                <a:r>
                  <a:rPr lang="en-US" sz="2800" i="1" baseline="300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和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5</a:t>
                </a:r>
                <a:r>
                  <a:rPr lang="en-US" sz="2800" i="1" baseline="300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都趋向于同一个数，这个数就是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5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altLang="zh-CN" sz="32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．也就是说，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5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是一串逐渐增大的有理数指数幂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51.4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51.4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1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51.4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14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51.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4142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，…和另一串逐渐减小的有理数指数幂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51.5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51.42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51.415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51.4143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，…逐步逼近的结果，它是一个</a:t>
                </a: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确定的实数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．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4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30" y="428625"/>
                <a:ext cx="9789160" cy="4603750"/>
              </a:xfrm>
              <a:prstGeom prst="rect">
                <a:avLst/>
              </a:prstGeom>
              <a:blipFill rotWithShape="1">
                <a:blip r:embed="rId2"/>
                <a:stretch>
                  <a:fillRect l="-52" t="-110" r="-45" b="-97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35" y="5215890"/>
            <a:ext cx="9825355" cy="61722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2" name="Text Box 2" title=""/>
          <p:cNvSpPr txBox="1"/>
          <p:nvPr/>
        </p:nvSpPr>
        <p:spPr>
          <a:xfrm>
            <a:off x="1304925" y="869950"/>
            <a:ext cx="9581515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一般地，无理数指数幂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 i="1" baseline="30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＞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α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为无理数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是一个确定的实数．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988695" y="23622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无理数指数幂</a:t>
            </a:r>
            <a:endParaRPr lang="zh-CN" altLang="en-US" sz="2400" b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304290" y="2543810"/>
            <a:ext cx="9582150" cy="1383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整数指数幂的运算性质也适用于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实数指数幂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，即对于任意实数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，均有下面的运算性质．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340" y="4111625"/>
            <a:ext cx="6802120" cy="194373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4" name="Rectangle 15" title=""/>
          <p:cNvSpPr/>
          <p:nvPr/>
        </p:nvSpPr>
        <p:spPr>
          <a:xfrm>
            <a:off x="1457325" y="1185545"/>
            <a:ext cx="935164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计算下列各式：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2" name="Rectangle 15" title=""/>
              <p:cNvSpPr/>
              <p:nvPr/>
            </p:nvSpPr>
            <p:spPr>
              <a:xfrm>
                <a:off x="1457325" y="1950720"/>
                <a:ext cx="9351645" cy="10375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     (1)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  <m:sup>
                              <m:rad>
                                <m:radPr>
                                  <m:degHide m:val="on"/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e>
                              </m:rad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e>
                                <m:sup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charset="0"/>
                                          <a:ea typeface="仿宋" panose="02010609060101010101" charset="-122"/>
                                          <a:cs typeface="Cambria Math" panose="0204050305040603020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charset="0"/>
                                          <a:ea typeface="仿宋" panose="02010609060101010101" charset="-122"/>
                                          <a:cs typeface="Cambria Math" panose="02040503050406030204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sup>
                              </m:sSup>
                            </m:e>
                          </m:rad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;         (2)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mc:Choice>
        <mc:Fallback>
          <p:sp>
            <p:nvSpPr>
              <p:cNvPr id="2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25" y="1950720"/>
                <a:ext cx="9351645" cy="1037590"/>
              </a:xfrm>
              <a:prstGeom prst="rect">
                <a:avLst/>
              </a:prstGeom>
              <a:blipFill rotWithShape="1">
                <a:blip r:embed="rId2"/>
                <a:stretch>
                  <a:fillRect l="-54" t="-490" r="-48" b="-428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69" name="Text Box 9" title=""/>
          <p:cNvSpPr txBox="1"/>
          <p:nvPr/>
        </p:nvSpPr>
        <p:spPr>
          <a:xfrm>
            <a:off x="1501140" y="4104640"/>
            <a:ext cx="9307830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9900FF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答案：</a:t>
            </a:r>
            <a:r>
              <a:rPr 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(1)</a:t>
            </a:r>
            <a:r>
              <a:rPr lang="en-US" sz="28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64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sz="28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               </a:t>
            </a:r>
            <a:r>
              <a:rPr 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(2)</a:t>
            </a:r>
            <a:r>
              <a:rPr lang="en-US" sz="28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1</a:t>
            </a:r>
            <a:endParaRPr lang="en-US" altLang="zh-CN" sz="2800" i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1139190" y="1221105"/>
            <a:ext cx="987869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.1.2 </a:t>
            </a:r>
            <a:r>
              <a:rPr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ea typeface="仿宋" panose="02010609060101010101" charset="-122"/>
              </a:rPr>
              <a:t>无理数指数幂及其运算性质</a:t>
            </a:r>
            <a:endParaRPr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4" name="Rectangle 15" title=""/>
          <p:cNvSpPr/>
          <p:nvPr/>
        </p:nvSpPr>
        <p:spPr>
          <a:xfrm>
            <a:off x="1419860" y="879475"/>
            <a:ext cx="935164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例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1.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计算：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mc:AlternateContent>
        <mc:Choice Requires="a14">
          <p:sp>
            <p:nvSpPr>
              <p:cNvPr id="2" name="Rectangle 15" title=""/>
              <p:cNvSpPr/>
              <p:nvPr/>
            </p:nvSpPr>
            <p:spPr>
              <a:xfrm>
                <a:off x="1419860" y="1741170"/>
                <a:ext cx="9351645" cy="95694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     </a:t>
                </a:r>
                <a:r>
                  <a:rPr lang="en-US" altLang="zh-CN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     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(-3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)</a:t>
                </a:r>
                <a:r>
                  <a:rPr lang="en-US" altLang="zh-CN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</a:rPr>
                  <a:t>÷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2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sym typeface="+mn-ea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f>
                                <m:fPr>
                                  <m:type m:val="bar"/>
                                  <m:ctrlP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</a:rP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sym typeface="+mn-ea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</a:rPr>
                  <a:t> 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mc:Choice>
        <mc:Fallback>
          <p:sp>
            <p:nvSpPr>
              <p:cNvPr id="2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860" y="1741170"/>
                <a:ext cx="9351645" cy="956945"/>
              </a:xfrm>
              <a:prstGeom prst="rect">
                <a:avLst/>
              </a:prstGeom>
              <a:blipFill rotWithShape="1">
                <a:blip r:embed="rId2"/>
                <a:stretch>
                  <a:fillRect l="-54" t="-531" r="-48" b="-464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Shape 120" title=""/>
          <p:cNvSpPr/>
          <p:nvPr/>
        </p:nvSpPr>
        <p:spPr>
          <a:xfrm>
            <a:off x="988695" y="236220"/>
            <a:ext cx="38938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无理数指数幂的运算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245769" name="Text Box 9" title=""/>
              <p:cNvSpPr txBox="1"/>
              <p:nvPr/>
            </p:nvSpPr>
            <p:spPr>
              <a:xfrm>
                <a:off x="1420495" y="4104640"/>
                <a:ext cx="9351010" cy="12172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800">
                    <a:solidFill>
                      <a:srgbClr val="9900FF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答案：</a:t>
                </a:r>
                <a:r>
                  <a:rPr lang="en-US" altLang="zh-CN" sz="2800">
                    <a:solidFill>
                      <a:srgbClr val="9900FF"/>
                    </a:solidFill>
                    <a:latin typeface="仿宋" panose="02010609060101010101" charset="-122"/>
                    <a:ea typeface="仿宋" panose="02010609060101010101" charset="-122"/>
                    <a:sym typeface="Wingdings" panose="05000000000000000000" pitchFamily="2" charset="2"/>
                  </a:rPr>
                  <a:t> </a:t>
                </a:r>
                <a:r>
                  <a:rPr lang="en-US" altLang="zh-CN" sz="2800" b="1">
                    <a:solidFill>
                      <a:srgbClr val="99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b="1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  <m:t>𝟓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  <m:t>𝟒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  <m:t>𝒂</m:t>
                          </m:r>
                        </m:e>
                        <m:sup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</m:rad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  <m:t>𝒃</m:t>
                          </m:r>
                        </m:e>
                        <m:sup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Wingdings" panose="05000000000000000000" pitchFamily="2" charset="2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Wingdings" panose="05000000000000000000" pitchFamily="2" charset="2"/>
                                </a:rPr>
                                <m:t>𝟑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</m:rad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2800" b="1" i="1">
                  <a:solidFill>
                    <a:srgbClr val="C00000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4576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95" y="4104640"/>
                <a:ext cx="9351010" cy="1217295"/>
              </a:xfrm>
              <a:prstGeom prst="rect">
                <a:avLst/>
              </a:prstGeom>
              <a:blipFill rotWithShape="1">
                <a:blip r:embed="rId3"/>
                <a:stretch>
                  <a:fillRect l="-54" t="-417" r="-48" b="-365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9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6327,&quot;width&quot;:15118}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8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127</Paragraphs>
  <Slides>26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baseType="lpstr" size="42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Times New Roman</vt:lpstr>
      <vt:lpstr>宋体</vt:lpstr>
      <vt:lpstr>楷体_GB2312</vt:lpstr>
      <vt:lpstr>方正姚体</vt:lpstr>
      <vt:lpstr>Cambria Math</vt:lpstr>
      <vt:lpstr>幼圆</vt:lpstr>
      <vt:lpstr>等线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2023-07-14T10:10:18.617</cp:lastPrinted>
  <dcterms:created xsi:type="dcterms:W3CDTF">2023-07-14T10:10:18Z</dcterms:created>
  <dcterms:modified xsi:type="dcterms:W3CDTF">2023-07-14T02:10:18Z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