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1841" r:id="rId6"/>
    <p:sldId id="1842" r:id="rId7"/>
    <p:sldId id="1869" r:id="rId8"/>
    <p:sldId id="1894" r:id="rId9"/>
    <p:sldId id="1845" r:id="rId10"/>
    <p:sldId id="1847" r:id="rId11"/>
    <p:sldId id="1843" r:id="rId12"/>
    <p:sldId id="1844" r:id="rId13"/>
    <p:sldId id="1702" r:id="rId14"/>
    <p:sldId id="1829" r:id="rId15"/>
    <p:sldId id="1900" r:id="rId16"/>
    <p:sldId id="1703" r:id="rId17"/>
    <p:sldId id="1896" r:id="rId18"/>
    <p:sldId id="1897" r:id="rId19"/>
    <p:sldId id="1898" r:id="rId20"/>
    <p:sldId id="1901" r:id="rId21"/>
    <p:sldId id="1913" r:id="rId22"/>
    <p:sldId id="1914" r:id="rId23"/>
    <p:sldId id="330" r:id="rId24"/>
    <p:sldId id="331" r:id="rId25"/>
    <p:sldId id="332" r:id="rId26"/>
    <p:sldId id="285" r:id="rId27"/>
    <p:sldId id="319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84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87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 txBox="1"/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形上，验证... text has been truncated due to evaluation version limitation.</a:t>
            </a: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1430020" y="1257935"/>
            <a:ext cx="9287510" cy="2330450"/>
            <a:chOff x="2252" y="1347"/>
            <a:chExt cx="14626" cy="3670"/>
          </a:xfrm>
        </p:grpSpPr>
        <p:sp>
          <p:nvSpPr>
            <p:cNvPr id="5" name="文本框 4"/>
            <p:cNvSpPr txBox="1"/>
            <p:nvPr/>
          </p:nvSpPr>
          <p:spPr>
            <a:xfrm>
              <a:off x="2252" y="1347"/>
              <a:ext cx="14626" cy="367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accent1"/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" y="1400"/>
              <a:ext cx="14440" cy="3565"/>
            </a:xfrm>
            <a:prstGeom prst="rect">
              <a:avLst/>
            </a:prstGeom>
          </p:spPr>
        </p:pic>
      </p:grpSp>
      <p:sp>
        <p:nvSpPr>
          <p:cNvPr id="7" name="矩形 6" title=""/>
          <p:cNvSpPr/>
          <p:nvPr/>
        </p:nvSpPr>
        <p:spPr>
          <a:xfrm>
            <a:off x="792480" y="6038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1393190" y="3784600"/>
                <a:ext cx="9287510" cy="2006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答案：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(1)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(-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,1)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;            (2)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(0,1)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∪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(1,+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(3)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(-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,0)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∪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(4)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(-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,0)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∪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(0,+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90" y="3784600"/>
                <a:ext cx="9287510" cy="2006600"/>
              </a:xfrm>
              <a:prstGeom prst="rect">
                <a:avLst/>
              </a:prstGeom>
              <a:blipFill rotWithShape="1">
                <a:blip r:embed="rId3"/>
                <a:stretch>
                  <a:fillRect l="-55" t="-253" r="-48" b="-22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967740" y="114109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Rectangle 15" title=""/>
              <p:cNvSpPr/>
              <p:nvPr/>
            </p:nvSpPr>
            <p:spPr>
              <a:xfrm>
                <a:off x="1347470" y="509905"/>
                <a:ext cx="9497060" cy="939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求函数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𝑙𝑛𝑥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的定义域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470" y="509905"/>
                <a:ext cx="9497060" cy="939800"/>
              </a:xfrm>
              <a:prstGeom prst="rect">
                <a:avLst/>
              </a:prstGeom>
              <a:blipFill rotWithShape="1">
                <a:blip r:embed="rId2"/>
                <a:stretch>
                  <a:fillRect l="-53" t="-541" r="-47" b="-2973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 title=""/>
          <p:cNvSpPr/>
          <p:nvPr/>
        </p:nvSpPr>
        <p:spPr>
          <a:xfrm>
            <a:off x="1347470" y="1808480"/>
            <a:ext cx="9497060" cy="2614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611505" algn="l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ln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得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.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1505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由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≠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得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≠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1505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故原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为：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[1,4)</a:t>
            </a:r>
            <a:r>
              <a:rPr lang="en-US" altLang="zh-CN" sz="32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∪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(4,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32640" y="1400810"/>
            <a:ext cx="683690" cy="38747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数学运算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1347470" y="4855210"/>
            <a:ext cx="9497060" cy="1229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611505" fontAlgn="auto"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求定义域时，要保证函数式各个部分都要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1505" fontAlgn="auto"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有意义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Rectangle 15" title=""/>
              <p:cNvSpPr/>
              <p:nvPr/>
            </p:nvSpPr>
            <p:spPr>
              <a:xfrm>
                <a:off x="1338580" y="225425"/>
                <a:ext cx="9497060" cy="9740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求函数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𝑙𝑔𝑥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𝑙𝑔𝑥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的定义域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225425"/>
                <a:ext cx="9497060" cy="974090"/>
              </a:xfrm>
              <a:prstGeom prst="rect">
                <a:avLst/>
              </a:prstGeom>
              <a:blipFill rotWithShape="1">
                <a:blip r:embed="rId2"/>
                <a:stretch>
                  <a:fillRect l="-53" t="-5737" r="-47" b="-456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矩形 3" title=""/>
              <p:cNvSpPr/>
              <p:nvPr/>
            </p:nvSpPr>
            <p:spPr>
              <a:xfrm>
                <a:off x="1347470" y="1255395"/>
                <a:ext cx="9497060" cy="44291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611505" algn="l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𝑙𝑔𝑥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𝑙𝑔𝑥</m:t>
                      </m:r>
                      <m:r>
                        <a:rPr lang="en-US" altLang="zh-CN" sz="3200" i="1" baseline="300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得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：</a:t>
                </a:r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indent="611505" algn="l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            (lg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-2lg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-3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0,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indent="611505" algn="l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即：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lg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≥3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或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≤-1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61150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解得：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≥1000,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altLang="zh-CN" sz="3200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 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61150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故原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函数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定义域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为：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(-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10</a:t>
                </a:r>
                <a:r>
                  <a:rPr lang="en-US" altLang="zh-CN" sz="3200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]</a:t>
                </a:r>
                <a:r>
                  <a:rPr lang="en-US" altLang="zh-CN" sz="32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</a:rPr>
                  <a:t>∪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[1000,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470" y="1255395"/>
                <a:ext cx="9497060" cy="4429125"/>
              </a:xfrm>
              <a:prstGeom prst="rect">
                <a:avLst/>
              </a:prstGeom>
              <a:blipFill rotWithShape="1">
                <a:blip r:embed="rId3"/>
                <a:stretch>
                  <a:fillRect l="-53" t="-1262" r="-47" b="-100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450420" y="1255395"/>
            <a:ext cx="683690" cy="38747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数学运算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9" title=""/>
          <p:cNvSpPr txBox="1"/>
          <p:nvPr/>
        </p:nvSpPr>
        <p:spPr>
          <a:xfrm>
            <a:off x="1347470" y="5740400"/>
            <a:ext cx="949706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方法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：视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lg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为一个整体，进行整体换元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967740" y="114109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15" title=""/>
          <p:cNvSpPr/>
          <p:nvPr/>
        </p:nvSpPr>
        <p:spPr>
          <a:xfrm>
            <a:off x="1338580" y="207645"/>
            <a:ext cx="949706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若函数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=ln(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+2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的值域为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求实数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范围.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54330" y="1255395"/>
            <a:ext cx="679780" cy="407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数形结合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9" title=""/>
          <p:cNvSpPr txBox="1"/>
          <p:nvPr/>
        </p:nvSpPr>
        <p:spPr>
          <a:xfrm>
            <a:off x="1338580" y="1864995"/>
            <a:ext cx="9497060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解析：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因为原函数值域为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，所以区间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(0,+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是二次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值域的子集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从而，判别式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△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=4-4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Wingdings" panose="05000000000000000000" pitchFamily="2" charset="2"/>
              </a:rPr>
              <a:t>≥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0,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Wingdings" panose="05000000000000000000" pitchFamily="2" charset="2"/>
              </a:rPr>
              <a:t>  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得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-1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≤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≤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 Box 9" title=""/>
          <p:cNvSpPr txBox="1"/>
          <p:nvPr/>
        </p:nvSpPr>
        <p:spPr>
          <a:xfrm>
            <a:off x="1347470" y="5013960"/>
            <a:ext cx="949706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结合对数函数图象，将已知条件转化为二次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函数图象必需与轴有公共点的问题.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Rectangle 15" title=""/>
              <p:cNvSpPr/>
              <p:nvPr/>
            </p:nvSpPr>
            <p:spPr>
              <a:xfrm>
                <a:off x="1338580" y="189865"/>
                <a:ext cx="9497060" cy="11423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设函数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)lg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(10)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的值.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189865"/>
                <a:ext cx="9497060" cy="1142365"/>
              </a:xfrm>
              <a:prstGeom prst="rect">
                <a:avLst/>
              </a:prstGeom>
              <a:blipFill rotWithShape="1">
                <a:blip r:embed="rId2"/>
                <a:stretch>
                  <a:fillRect l="-53" t="-445" r="-47" b="-389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454332" y="1255395"/>
            <a:ext cx="679778" cy="38747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对偶思想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方程思想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" name="Text Box 9" title=""/>
              <p:cNvSpPr txBox="1"/>
              <p:nvPr/>
            </p:nvSpPr>
            <p:spPr>
              <a:xfrm>
                <a:off x="1338580" y="1384935"/>
                <a:ext cx="9497060" cy="40868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解析：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用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替代原方程中的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，得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32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)lg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+1  ,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与原方程联立，</a:t>
                </a:r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解得：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𝑙𝑔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𝑙𝑔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(10)=1</a:t>
                </a:r>
                <a:endPara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1384935"/>
                <a:ext cx="9497060" cy="4086860"/>
              </a:xfrm>
              <a:prstGeom prst="rect">
                <a:avLst/>
              </a:prstGeom>
              <a:blipFill rotWithShape="1">
                <a:blip r:embed="rId3"/>
                <a:stretch>
                  <a:fillRect l="-53" t="-124" r="-47" b="-109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9" title=""/>
          <p:cNvSpPr txBox="1"/>
          <p:nvPr/>
        </p:nvSpPr>
        <p:spPr>
          <a:xfrm>
            <a:off x="1338580" y="5532755"/>
            <a:ext cx="949706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结构造对偶式，联立两函数方程，可解出函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数表达式.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15" title=""/>
          <p:cNvSpPr/>
          <p:nvPr/>
        </p:nvSpPr>
        <p:spPr>
          <a:xfrm>
            <a:off x="1338580" y="296545"/>
            <a:ext cx="949706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解方程：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-2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+1)=2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17500" y="1731645"/>
            <a:ext cx="679780" cy="2456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" name="Text Box 9" title=""/>
              <p:cNvSpPr txBox="1"/>
              <p:nvPr/>
            </p:nvSpPr>
            <p:spPr>
              <a:xfrm>
                <a:off x="1338580" y="1340485"/>
                <a:ext cx="9497060" cy="36703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解析：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由原方程得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+1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4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,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3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-1=0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解得：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=-1,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,           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又因为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&gt;0,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1340485"/>
                <a:ext cx="9497060" cy="3670300"/>
              </a:xfrm>
              <a:prstGeom prst="rect">
                <a:avLst/>
              </a:prstGeom>
              <a:blipFill rotWithShape="1">
                <a:blip r:embed="rId2"/>
                <a:stretch>
                  <a:fillRect l="-53" t="-138" r="-47" b="-121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9" title=""/>
          <p:cNvSpPr txBox="1"/>
          <p:nvPr/>
        </p:nvSpPr>
        <p:spPr>
          <a:xfrm>
            <a:off x="1347470" y="5309235"/>
            <a:ext cx="949706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解含对数式的方程，最后要验根.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Rectangle 15" title=""/>
              <p:cNvSpPr/>
              <p:nvPr/>
            </p:nvSpPr>
            <p:spPr>
              <a:xfrm>
                <a:off x="1338580" y="281940"/>
                <a:ext cx="9497060" cy="29660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已知集合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,2],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+2)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的定义域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Q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∩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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，求实数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的取值范围；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若方程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+2)=2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在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内有解，求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实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281940"/>
                <a:ext cx="9497060" cy="2966085"/>
              </a:xfrm>
              <a:prstGeom prst="rect">
                <a:avLst/>
              </a:prstGeom>
              <a:blipFill rotWithShape="1">
                <a:blip r:embed="rId2"/>
                <a:stretch>
                  <a:fillRect l="-53" t="-1884" r="-47" b="-150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390832" y="1903730"/>
            <a:ext cx="679778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" name="Text Box 9" title=""/>
              <p:cNvSpPr txBox="1"/>
              <p:nvPr/>
            </p:nvSpPr>
            <p:spPr>
              <a:xfrm>
                <a:off x="1338580" y="3541395"/>
                <a:ext cx="9497060" cy="24758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解析：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由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∩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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Symbol" panose="05050102010706020507" pitchFamily="18" charset="2"/>
                  </a:rPr>
                  <a:t>知不等式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在区间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上有解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即存在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使得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=-2(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[-4,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]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所以，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&gt; 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-4</a:t>
                </a:r>
                <a:endParaRPr lang="zh-CN" altLang="en-US" sz="32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3541395"/>
                <a:ext cx="9497060" cy="2475865"/>
              </a:xfrm>
              <a:prstGeom prst="rect">
                <a:avLst/>
              </a:prstGeom>
              <a:blipFill rotWithShape="1">
                <a:blip r:embed="rId3"/>
                <a:stretch>
                  <a:fillRect l="-53" t="-2873" r="-47" b="-18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Rectangle 15" title=""/>
              <p:cNvSpPr/>
              <p:nvPr/>
            </p:nvSpPr>
            <p:spPr>
              <a:xfrm>
                <a:off x="1338580" y="157480"/>
                <a:ext cx="9497060" cy="29660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已知集合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,2],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+2)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的定义域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Q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∩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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，求实数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的取值范围；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若方程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+2)=2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在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内有解，求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实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157480"/>
                <a:ext cx="9497060" cy="2966085"/>
              </a:xfrm>
              <a:prstGeom prst="rect">
                <a:avLst/>
              </a:prstGeom>
              <a:blipFill rotWithShape="1">
                <a:blip r:embed="rId2"/>
                <a:stretch>
                  <a:fillRect l="-53" t="-1884" r="-47" b="-150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390832" y="1903730"/>
            <a:ext cx="679778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" name="Text Box 9" title=""/>
              <p:cNvSpPr txBox="1"/>
              <p:nvPr/>
            </p:nvSpPr>
            <p:spPr>
              <a:xfrm>
                <a:off x="1338580" y="3265805"/>
                <a:ext cx="9497060" cy="31076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解析：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方程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+2)=2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在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内有解，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则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Symbol" panose="05050102010706020507" pitchFamily="18" charset="2"/>
                  </a:rPr>
                  <a:t>方程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=4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在区间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上有解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即存在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使得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altLang="zh-CN" sz="3200" i="1" baseline="300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</a:b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成立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   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令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, 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所以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=2(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∈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,12]</a:t>
                </a:r>
                <a:endParaRPr lang="en-US" altLang="zh-CN" sz="32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80" y="3265805"/>
                <a:ext cx="9497060" cy="3107690"/>
              </a:xfrm>
              <a:prstGeom prst="rect">
                <a:avLst/>
              </a:prstGeom>
              <a:blipFill rotWithShape="1">
                <a:blip r:embed="rId3"/>
                <a:stretch>
                  <a:fillRect l="-53" t="-1798" r="-47" b="-974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967740" y="114109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对数函数的概念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Rectangle 15" title=""/>
              <p:cNvSpPr/>
              <p:nvPr/>
            </p:nvSpPr>
            <p:spPr>
              <a:xfrm>
                <a:off x="1303020" y="157480"/>
                <a:ext cx="9587865" cy="29660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已知集合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,2],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+2)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的定义域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Q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∩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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，求实数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的取值范围；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若方程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+2)=2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在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,2]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内有解，求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实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" y="157480"/>
                <a:ext cx="9587865" cy="2966085"/>
              </a:xfrm>
              <a:prstGeom prst="rect">
                <a:avLst/>
              </a:prstGeom>
              <a:blipFill rotWithShape="1">
                <a:blip r:embed="rId2"/>
                <a:stretch>
                  <a:fillRect l="-53" t="-1884" r="-46" b="-150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390832" y="1903730"/>
            <a:ext cx="679778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9" title=""/>
          <p:cNvSpPr txBox="1"/>
          <p:nvPr/>
        </p:nvSpPr>
        <p:spPr>
          <a:xfrm>
            <a:off x="1303020" y="3265805"/>
            <a:ext cx="958786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方法总结：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不等式在区间内有解问题，通过分离参数，转化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为求有关函数的最值问题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方程在区间内有解问题，通过分离参数，转化为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求有关函数的值域问题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8440" y="3219450"/>
            <a:ext cx="4020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对数函数的概念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61080" y="4941570"/>
            <a:ext cx="507047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对数函数的定义域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696460" y="383159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918325" y="4933315"/>
            <a:ext cx="29381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512060" y="374967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031230" y="3749675"/>
            <a:ext cx="401764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805045" y="49485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对偶思想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035685" y="210820"/>
                <a:ext cx="9756140" cy="29267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从盛有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L</a:t>
                </a:r>
                <a:r>
                  <a:rPr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纯酒精的容器中倒出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Ｌ</a:t>
                </a:r>
                <a:r>
                  <a:rPr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，然后用水填满；再倒出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Ｌ</a:t>
                </a:r>
                <a:r>
                  <a:rPr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，又用水填满…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</a:t>
                </a:r>
                <a:r>
                  <a:rPr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连续进行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次，容器中的纯酒精还剩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 L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试写出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与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的关系式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85" y="210820"/>
                <a:ext cx="9756140" cy="2926715"/>
              </a:xfrm>
              <a:prstGeom prst="rect">
                <a:avLst/>
              </a:prstGeom>
              <a:blipFill rotWithShape="1">
                <a:blip r:embed="rId3"/>
                <a:stretch>
                  <a:fillRect l="-65" t="-217" r="-2805" b="-21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511300" y="3670300"/>
            <a:ext cx="395541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r>
              <a:rPr lang="en-US" altLang="zh-CN" sz="3600" i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6221095" y="3670300"/>
            <a:ext cx="41122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36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r>
              <a:rPr lang="en-US" altLang="zh-CN" sz="36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6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600">
                <a:solidFill>
                  <a:srgbClr val="00B05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3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 </a:t>
            </a:r>
            <a:endParaRPr lang="en-US" altLang="zh-CN" sz="3600" baseline="30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 title=""/>
          <p:cNvSpPr txBox="1"/>
          <p:nvPr/>
        </p:nvSpPr>
        <p:spPr>
          <a:xfrm>
            <a:off x="2170430" y="4953635"/>
            <a:ext cx="263715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指数函数</a:t>
            </a:r>
            <a:endParaRPr lang="zh-CN" altLang="en-US" sz="36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文本框 15" title=""/>
          <p:cNvSpPr txBox="1"/>
          <p:nvPr/>
        </p:nvSpPr>
        <p:spPr>
          <a:xfrm>
            <a:off x="5747385" y="4584065"/>
            <a:ext cx="504444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4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是</a:t>
            </a:r>
            <a:r>
              <a:rPr lang="en-US" altLang="zh-CN" sz="4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4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4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的函数吗</a:t>
            </a:r>
            <a:r>
              <a:rPr lang="zh-CN" altLang="en-US" sz="6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？</a:t>
            </a:r>
            <a:endParaRPr lang="zh-CN" altLang="en-US" sz="60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7" name="上箭头 16" title=""/>
          <p:cNvSpPr/>
          <p:nvPr/>
        </p:nvSpPr>
        <p:spPr>
          <a:xfrm flipV="1">
            <a:off x="3350895" y="4405630"/>
            <a:ext cx="146685" cy="457835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253490" y="930910"/>
            <a:ext cx="210121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1.01</a:t>
            </a:r>
            <a:r>
              <a:rPr lang="en-US" altLang="zh-CN" sz="4000" i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4000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4663440" y="904240"/>
            <a:ext cx="234124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4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1.01</a:t>
            </a:r>
            <a:r>
              <a:rPr lang="en-US" altLang="zh-CN" sz="4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4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4000" baseline="30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左右箭头 2" title=""/>
          <p:cNvSpPr/>
          <p:nvPr/>
        </p:nvSpPr>
        <p:spPr>
          <a:xfrm>
            <a:off x="3409315" y="1125855"/>
            <a:ext cx="1085215" cy="387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 title=""/>
          <p:cNvSpPr txBox="1"/>
          <p:nvPr/>
        </p:nvSpPr>
        <p:spPr>
          <a:xfrm>
            <a:off x="8404860" y="904240"/>
            <a:ext cx="241617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4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1.01</a:t>
            </a:r>
            <a:r>
              <a:rPr lang="en-US" altLang="zh-CN" sz="400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400" baseline="300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圆角矩形标注 11" title=""/>
          <p:cNvSpPr/>
          <p:nvPr/>
        </p:nvSpPr>
        <p:spPr>
          <a:xfrm>
            <a:off x="1767205" y="2469515"/>
            <a:ext cx="1587500" cy="487680"/>
          </a:xfrm>
          <a:prstGeom prst="wedgeRoundRectCallout">
            <a:avLst>
              <a:gd name="adj1" fmla="val -13160"/>
              <a:gd name="adj2" fmla="val -205338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/>
          <a:p>
            <a:pPr algn="ctr" fontAlgn="base"/>
            <a:r>
              <a:rPr lang="zh-CN" altLang="en-US" sz="240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指数函数</a:t>
            </a:r>
            <a:endParaRPr lang="zh-CN" altLang="en-US" sz="2400" b="1" strike="noStrike" noProof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" name="圆角矩形标注 1" title=""/>
          <p:cNvSpPr/>
          <p:nvPr/>
        </p:nvSpPr>
        <p:spPr>
          <a:xfrm>
            <a:off x="9321800" y="2469515"/>
            <a:ext cx="1587500" cy="487680"/>
          </a:xfrm>
          <a:prstGeom prst="wedgeRoundRectCallout">
            <a:avLst>
              <a:gd name="adj1" fmla="val -16160"/>
              <a:gd name="adj2" fmla="val -217317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/>
          <a:p>
            <a:pPr algn="ctr" fontAlgn="base"/>
            <a:r>
              <a:rPr lang="zh-CN" altLang="en-US" sz="240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对数函数</a:t>
            </a:r>
            <a:endParaRPr lang="zh-CN" altLang="en-US" sz="2400" b="1" strike="noStrike" noProof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921500" y="603250"/>
            <a:ext cx="183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对调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右箭头 7" title=""/>
          <p:cNvSpPr/>
          <p:nvPr/>
        </p:nvSpPr>
        <p:spPr>
          <a:xfrm>
            <a:off x="7240270" y="1063625"/>
            <a:ext cx="1026160" cy="412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988695" y="236220"/>
            <a:ext cx="21170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4" name="Text Box 7" title=""/>
          <p:cNvSpPr txBox="1"/>
          <p:nvPr/>
        </p:nvSpPr>
        <p:spPr>
          <a:xfrm>
            <a:off x="1253490" y="3783965"/>
            <a:ext cx="9656445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</a:t>
            </a:r>
            <a:r>
              <a:rPr lang="zh-CN" altLang="en-US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一般地，函数</a:t>
            </a:r>
            <a:r>
              <a:rPr lang="en-US" altLang="zh-CN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=log</a:t>
            </a:r>
            <a:r>
              <a:rPr lang="en-US" altLang="zh-CN" sz="32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≠1)</a:t>
            </a:r>
            <a:r>
              <a:rPr lang="zh-CN" altLang="en-US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</a:t>
            </a:r>
            <a:r>
              <a:rPr lang="zh-CN" altLang="en-US" sz="3200" b="1" noProof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对数函数</a:t>
            </a:r>
            <a:r>
              <a:rPr lang="en-US" altLang="zh-CN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sz="320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</a:t>
            </a:r>
            <a:r>
              <a:rPr lang="en-US" altLang="zh-CN" sz="3200" i="1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是自变量，定义域为</a:t>
            </a:r>
            <a:r>
              <a:rPr lang="en-US" altLang="zh-CN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(0</a:t>
            </a:r>
            <a:r>
              <a:rPr lang="zh-CN" altLang="en-US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3200" noProof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∞</a:t>
            </a:r>
            <a:r>
              <a:rPr lang="en-US" altLang="zh-CN" sz="320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).</a:t>
            </a:r>
            <a:endParaRPr lang="en-US" altLang="zh-CN" sz="320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823700" y="10604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5" grpId="0" animBg="1"/>
      <p:bldP spid="10" grpId="0"/>
      <p:bldP spid="3" grpId="0" animBg="1"/>
      <p:bldP spid="12" grpId="0" animBg="1"/>
      <p:bldP spid="2" grpId="0" animBg="1"/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318895" y="916305"/>
            <a:ext cx="960818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例</a:t>
            </a:r>
            <a:r>
              <a:rPr lang="en-US" altLang="zh-CN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下列函数是对数函数的是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(   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(A)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=log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+1)      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(B)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(C)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=ln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(D)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988695" y="236220"/>
            <a:ext cx="21170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18895" y="4299585"/>
            <a:ext cx="9127490" cy="92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endParaRPr lang="en-US" altLang="zh-CN" sz="36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369695" y="1233805"/>
            <a:ext cx="960818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下列函数是对数函数的有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个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(1)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=log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2 ;  (2)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∈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(3)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=log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8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;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(4)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=lg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    (5)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+2)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(6)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=2log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792480" y="6038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18895" y="4299585"/>
            <a:ext cx="9127490" cy="92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endParaRPr lang="en-US" altLang="zh-CN" sz="36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322070" y="731520"/>
            <a:ext cx="938339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612140" fontAlgn="auto">
              <a:lnSpc>
                <a:spcPct val="150000"/>
              </a:lnSpc>
            </a:pPr>
            <a:r>
              <a:rPr lang="zh-CN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已知对数函数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的图象过点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(9,2),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2140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则此对数函数的解析式为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988695" y="236220"/>
            <a:ext cx="21170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322070" y="2739390"/>
            <a:ext cx="9383395" cy="3199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611505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解析：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)=log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&gt;0,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&gt;0且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≠1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1505">
              <a:lnSpc>
                <a:spcPct val="150000"/>
              </a:lnSpc>
              <a:spcBef>
                <a:spcPts val="120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因为对数函数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的图象过点</a:t>
            </a: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(9,2),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1505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所以2=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9,所以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=9</a:t>
            </a: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0,所以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=3</a:t>
            </a: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1505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所以此对数函数的解析式为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log</a:t>
            </a:r>
            <a:r>
              <a:rPr lang="en-US" altLang="zh-CN" sz="32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 title=""/>
          <p:cNvSpPr/>
          <p:nvPr/>
        </p:nvSpPr>
        <p:spPr>
          <a:xfrm>
            <a:off x="792480" y="6038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532255" y="1438275"/>
            <a:ext cx="912812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若对数函数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的图象过点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(4,-2),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(8)=</a:t>
            </a:r>
            <a:r>
              <a:rPr 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sz="32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en-US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532255" y="3872865"/>
            <a:ext cx="9127490" cy="92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-3</a:t>
            </a:r>
            <a:endParaRPr lang="en-US" altLang="zh-CN" sz="36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Shape 120" title=""/>
          <p:cNvSpPr/>
          <p:nvPr/>
        </p:nvSpPr>
        <p:spPr>
          <a:xfrm>
            <a:off x="979170" y="236220"/>
            <a:ext cx="364045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对数函数的定义域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5" y="3356610"/>
            <a:ext cx="9382760" cy="1954530"/>
          </a:xfrm>
          <a:prstGeom prst="rect">
            <a:avLst/>
          </a:prstGeom>
        </p:spPr>
      </p:pic>
      <p:sp>
        <p:nvSpPr>
          <p:cNvPr id="100" name="文本框 99" title=""/>
          <p:cNvSpPr txBox="1"/>
          <p:nvPr/>
        </p:nvSpPr>
        <p:spPr>
          <a:xfrm>
            <a:off x="1403985" y="827405"/>
            <a:ext cx="938339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612140" fontAlgn="auto">
              <a:lnSpc>
                <a:spcPct val="150000"/>
              </a:lnSpc>
            </a:pPr>
            <a:r>
              <a:rPr lang="zh-CN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求下列函数的定义域：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214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(1)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=log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61214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(2)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=log</a:t>
            </a:r>
            <a:r>
              <a:rPr lang="en-US" altLang="zh-CN" sz="3200" i="1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(4-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&gt;0, 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≠1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161</Paragraphs>
  <Slides>25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等线</vt:lpstr>
      <vt:lpstr>楷体_GB2312</vt:lpstr>
      <vt:lpstr>华文新魏</vt:lpstr>
      <vt:lpstr>方正姚体</vt:lpstr>
      <vt:lpstr>宋体</vt:lpstr>
      <vt:lpstr>幼圆</vt:lpstr>
      <vt:lpstr>Cambria Math</vt:lpstr>
      <vt:lpstr>Symbol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2023-07-19T09:53:42.525</cp:lastPrinted>
  <dcterms:created xsi:type="dcterms:W3CDTF">2023-07-19T09:53:42Z</dcterms:created>
  <dcterms:modified xsi:type="dcterms:W3CDTF">2023-07-19T01:53:42Z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