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1932" r:id="rId6"/>
    <p:sldId id="1933" r:id="rId7"/>
    <p:sldId id="1934" r:id="rId8"/>
    <p:sldId id="1949" r:id="rId9"/>
    <p:sldId id="1950" r:id="rId10"/>
    <p:sldId id="1935" r:id="rId11"/>
    <p:sldId id="1936" r:id="rId12"/>
    <p:sldId id="1937" r:id="rId13"/>
    <p:sldId id="1952" r:id="rId14"/>
    <p:sldId id="1953" r:id="rId15"/>
    <p:sldId id="1954" r:id="rId16"/>
    <p:sldId id="1955" r:id="rId17"/>
    <p:sldId id="1956" r:id="rId18"/>
    <p:sldId id="1957" r:id="rId19"/>
    <p:sldId id="1958" r:id="rId20"/>
    <p:sldId id="1959" r:id="rId21"/>
    <p:sldId id="1960" r:id="rId22"/>
    <p:sldId id="1702" r:id="rId23"/>
    <p:sldId id="1961" r:id="rId24"/>
    <p:sldId id="1963" r:id="rId25"/>
    <p:sldId id="1703" r:id="rId26"/>
    <p:sldId id="1962" r:id="rId27"/>
    <p:sldId id="1966" r:id="rId28"/>
    <p:sldId id="1968" r:id="rId29"/>
    <p:sldId id="1969" r:id="rId30"/>
    <p:sldId id="1967" r:id="rId31"/>
    <p:sldId id="1970" r:id="rId32"/>
    <p:sldId id="330" r:id="rId33"/>
    <p:sldId id="331" r:id="rId34"/>
    <p:sldId id="332" r:id="rId35"/>
    <p:sldId id="285" r:id="rId36"/>
    <p:sldId id="319" r:id="rId37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91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tags" Target="tags/tag90.xml" /><Relationship Id="rId39" Type="http://schemas.openxmlformats.org/officeDocument/2006/relationships/presProps" Target="presProps.xml" /><Relationship Id="rId4" Type="http://schemas.openxmlformats.org/officeDocument/2006/relationships/slide" Target="slides/slide1.xml" /><Relationship Id="rId40" Type="http://schemas.openxmlformats.org/officeDocument/2006/relationships/viewProps" Target="viewProps.xml" /><Relationship Id="rId41" Type="http://schemas.openxmlformats.org/officeDocument/2006/relationships/theme" Target="theme/theme1.xml" /><Relationship Id="rId42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Relationship Id="rId2" Type="http://schemas.openxmlformats.org/officeDocument/2006/relationships/image" Target="../media/image17.wmf" /><Relationship Id="rId3" Type="http://schemas.openxmlformats.org/officeDocument/2006/relationships/image" Target="../media/image18.wmf" /><Relationship Id="rId4" Type="http://schemas.openxmlformats.org/officeDocument/2006/relationships/image" Target="../media/image19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</a:rPr>
              <a:t>14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Rot="1" noTextEdit="1"/>
          </p:cNvSpPr>
          <p:nvPr>
            <p:ph type="sldImg" idx="1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2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301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>
                <a:solidFill>
                  <a:schemeClr val="tx1"/>
                </a:solidFill>
              </a:rPr>
              <a:t>21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oleObject" Target="../embeddings/oleObject7.bin" TargetMode="Internal" /><Relationship Id="rId4" Type="http://schemas.openxmlformats.org/officeDocument/2006/relationships/image" Target="../media/image14.wmf" /><Relationship Id="rId5" Type="http://schemas.openxmlformats.org/officeDocument/2006/relationships/vmlDrawing" Target="../drawings/vmlDrawing3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4.vml" /><Relationship Id="rId2" Type="http://schemas.openxmlformats.org/officeDocument/2006/relationships/oleObject" Target="../embeddings/oleObject8.bin" TargetMode="Internal" /><Relationship Id="rId3" Type="http://schemas.openxmlformats.org/officeDocument/2006/relationships/image" Target="../media/image16.wmf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7.wmf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18.wmf" /><Relationship Id="rId8" Type="http://schemas.openxmlformats.org/officeDocument/2006/relationships/oleObject" Target="../embeddings/oleObject11.bin" TargetMode="Internal" /><Relationship Id="rId9" Type="http://schemas.openxmlformats.org/officeDocument/2006/relationships/image" Target="../media/image19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20.w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21.wmf" /><Relationship Id="rId6" Type="http://schemas.openxmlformats.org/officeDocument/2006/relationships/tags" Target="../tags/tag65.xml" /><Relationship Id="rId7" Type="http://schemas.openxmlformats.org/officeDocument/2006/relationships/vmlDrawing" Target="../drawings/vmlDrawing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22.emf" /><Relationship Id="rId4" Type="http://schemas.openxmlformats.org/officeDocument/2006/relationships/image" Target="../media/image23.png" /><Relationship Id="rId5" Type="http://schemas.openxmlformats.org/officeDocument/2006/relationships/image" Target="../media/image24.jpeg" /><Relationship Id="rId6" Type="http://schemas.openxmlformats.org/officeDocument/2006/relationships/vmlDrawing" Target="../drawings/vmlDrawing6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tags" Target="../tags/tag6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4.xml" /><Relationship Id="rId11" Type="http://schemas.openxmlformats.org/officeDocument/2006/relationships/tags" Target="../tags/tag75.xml" /><Relationship Id="rId12" Type="http://schemas.openxmlformats.org/officeDocument/2006/relationships/tags" Target="../tags/tag76.xml" /><Relationship Id="rId13" Type="http://schemas.openxmlformats.org/officeDocument/2006/relationships/tags" Target="../tags/tag77.xml" /><Relationship Id="rId14" Type="http://schemas.openxmlformats.org/officeDocument/2006/relationships/tags" Target="../tags/tag78.xml" /><Relationship Id="rId15" Type="http://schemas.openxmlformats.org/officeDocument/2006/relationships/tags" Target="../tags/tag79.xml" /><Relationship Id="rId16" Type="http://schemas.openxmlformats.org/officeDocument/2006/relationships/tags" Target="../tags/tag80.xml" /><Relationship Id="rId17" Type="http://schemas.openxmlformats.org/officeDocument/2006/relationships/tags" Target="../tags/tag81.xml" /><Relationship Id="rId18" Type="http://schemas.openxmlformats.org/officeDocument/2006/relationships/tags" Target="../tags/tag82.xml" /><Relationship Id="rId19" Type="http://schemas.openxmlformats.org/officeDocument/2006/relationships/tags" Target="../tags/tag83.xml" /><Relationship Id="rId2" Type="http://schemas.openxmlformats.org/officeDocument/2006/relationships/tags" Target="../tags/tag66.xml" /><Relationship Id="rId20" Type="http://schemas.openxmlformats.org/officeDocument/2006/relationships/tags" Target="../tags/tag84.xml" /><Relationship Id="rId21" Type="http://schemas.openxmlformats.org/officeDocument/2006/relationships/tags" Target="../tags/tag85.xml" /><Relationship Id="rId22" Type="http://schemas.openxmlformats.org/officeDocument/2006/relationships/tags" Target="../tags/tag86.xml" /><Relationship Id="rId23" Type="http://schemas.openxmlformats.org/officeDocument/2006/relationships/tags" Target="../tags/tag87.xml" /><Relationship Id="rId24" Type="http://schemas.openxmlformats.org/officeDocument/2006/relationships/tags" Target="../tags/tag88.xml" /><Relationship Id="rId25" Type="http://schemas.openxmlformats.org/officeDocument/2006/relationships/tags" Target="../tags/tag89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tags" Target="../tags/tag69.xml" /><Relationship Id="rId6" Type="http://schemas.openxmlformats.org/officeDocument/2006/relationships/tags" Target="../tags/tag70.xml" /><Relationship Id="rId7" Type="http://schemas.openxmlformats.org/officeDocument/2006/relationships/tags" Target="../tags/tag71.xml" /><Relationship Id="rId8" Type="http://schemas.openxmlformats.org/officeDocument/2006/relationships/tags" Target="../tags/tag72.xml" /><Relationship Id="rId9" Type="http://schemas.openxmlformats.org/officeDocument/2006/relationships/tags" Target="../tags/tag73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audio" Target="../media/audio111.wav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8.wmf" /><Relationship Id="rId11" Type="http://schemas.openxmlformats.org/officeDocument/2006/relationships/oleObject" Target="../embeddings/oleObject5.bin" TargetMode="Internal" /><Relationship Id="rId12" Type="http://schemas.openxmlformats.org/officeDocument/2006/relationships/image" Target="../media/image9.wmf" /><Relationship Id="rId13" Type="http://schemas.openxmlformats.org/officeDocument/2006/relationships/image" Target="../media/image10.png" /><Relationship Id="rId14" Type="http://schemas.openxmlformats.org/officeDocument/2006/relationships/vmlDrawing" Target="../drawings/vmlDrawing1.v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5.wmf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6.wmf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7.wmf" /><Relationship Id="rId9" Type="http://schemas.openxmlformats.org/officeDocument/2006/relationships/oleObject" Target="../embeddings/oleObject4.bin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.bin" TargetMode="Internal" /><Relationship Id="rId3" Type="http://schemas.openxmlformats.org/officeDocument/2006/relationships/image" Target="../media/image11.wmf" /><Relationship Id="rId4" Type="http://schemas.openxmlformats.org/officeDocument/2006/relationships/vmlDrawing" Target="../drawings/vmlDrawing2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函数的零点与方程的解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9458" name="Group 8"/>
          <p:cNvGrpSpPr/>
          <p:nvPr/>
        </p:nvGrpSpPr>
        <p:grpSpPr>
          <a:xfrm>
            <a:off x="5143712" y="93769"/>
            <a:ext cx="3568700" cy="2624667"/>
            <a:chOff x="3168" y="363"/>
            <a:chExt cx="2248" cy="1653"/>
          </a:xfrm>
        </p:grpSpPr>
        <p:sp>
          <p:nvSpPr>
            <p:cNvPr id="19471" name="Line 9"/>
            <p:cNvSpPr/>
            <p:nvPr/>
          </p:nvSpPr>
          <p:spPr>
            <a:xfrm>
              <a:off x="3168" y="1486"/>
              <a:ext cx="222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19472" name="Line 10"/>
            <p:cNvSpPr/>
            <p:nvPr/>
          </p:nvSpPr>
          <p:spPr>
            <a:xfrm flipV="1">
              <a:off x="3712" y="479"/>
              <a:ext cx="1" cy="153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19473" name="Text Box 11"/>
            <p:cNvSpPr txBox="1"/>
            <p:nvPr/>
          </p:nvSpPr>
          <p:spPr>
            <a:xfrm>
              <a:off x="5286" y="1434"/>
              <a:ext cx="130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4" name="Text Box 12"/>
            <p:cNvSpPr txBox="1"/>
            <p:nvPr/>
          </p:nvSpPr>
          <p:spPr>
            <a:xfrm>
              <a:off x="3767" y="363"/>
              <a:ext cx="130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5" name="Text Box 13"/>
            <p:cNvSpPr txBox="1"/>
            <p:nvPr/>
          </p:nvSpPr>
          <p:spPr>
            <a:xfrm>
              <a:off x="3525" y="1455"/>
              <a:ext cx="153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459" name="Text Box 15"/>
          <p:cNvSpPr txBox="1"/>
          <p:nvPr/>
        </p:nvSpPr>
        <p:spPr>
          <a:xfrm>
            <a:off x="6420062" y="1804036"/>
            <a:ext cx="571500" cy="425449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/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Line 17"/>
          <p:cNvSpPr/>
          <p:nvPr/>
        </p:nvSpPr>
        <p:spPr>
          <a:xfrm>
            <a:off x="7666778" y="1787102"/>
            <a:ext cx="2117" cy="78316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461" name="Text Box 18"/>
          <p:cNvSpPr txBox="1"/>
          <p:nvPr/>
        </p:nvSpPr>
        <p:spPr>
          <a:xfrm>
            <a:off x="7664662" y="1463252"/>
            <a:ext cx="205316" cy="42333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/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9462" name="Group 23"/>
          <p:cNvGrpSpPr/>
          <p:nvPr/>
        </p:nvGrpSpPr>
        <p:grpSpPr>
          <a:xfrm>
            <a:off x="5429462" y="728769"/>
            <a:ext cx="3145367" cy="1930400"/>
            <a:chOff x="1978" y="1074"/>
            <a:chExt cx="1981" cy="1215"/>
          </a:xfrm>
        </p:grpSpPr>
        <p:sp>
          <p:nvSpPr>
            <p:cNvPr id="19468" name="Freeform 7"/>
            <p:cNvSpPr/>
            <p:nvPr/>
          </p:nvSpPr>
          <p:spPr>
            <a:xfrm>
              <a:off x="1978" y="1074"/>
              <a:ext cx="1981" cy="1215"/>
            </a:xfrm>
            <a:custGeom>
              <a:cxnLst>
                <a:cxn ang="0">
                  <a:pos x="0" y="261"/>
                </a:cxn>
                <a:cxn ang="0">
                  <a:pos x="281" y="20"/>
                </a:cxn>
                <a:cxn ang="0">
                  <a:pos x="601" y="221"/>
                </a:cxn>
                <a:cxn ang="0">
                  <a:pos x="962" y="0"/>
                </a:cxn>
              </a:cxnLst>
              <a:rect l="l" t="t" r="r" b="b"/>
              <a:pathLst>
                <a:path w="2520" h="2028">
                  <a:moveTo>
                    <a:pt x="0" y="2028"/>
                  </a:moveTo>
                  <a:cubicBezTo>
                    <a:pt x="236" y="1118"/>
                    <a:pt x="472" y="208"/>
                    <a:pt x="735" y="156"/>
                  </a:cubicBezTo>
                  <a:cubicBezTo>
                    <a:pt x="998" y="104"/>
                    <a:pt x="1278" y="1742"/>
                    <a:pt x="1575" y="1716"/>
                  </a:cubicBezTo>
                  <a:cubicBezTo>
                    <a:pt x="1872" y="1690"/>
                    <a:pt x="2196" y="845"/>
                    <a:pt x="252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469" name="Line 16"/>
            <p:cNvSpPr/>
            <p:nvPr/>
          </p:nvSpPr>
          <p:spPr>
            <a:xfrm>
              <a:off x="2659" y="1263"/>
              <a:ext cx="1" cy="534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9470" name="Freeform 19"/>
            <p:cNvSpPr/>
            <p:nvPr/>
          </p:nvSpPr>
          <p:spPr>
            <a:xfrm>
              <a:off x="3385" y="1763"/>
              <a:ext cx="8" cy="226"/>
            </a:xfrm>
            <a:custGeom>
              <a:cxnLst>
                <a:cxn ang="0">
                  <a:pos x="8" y="0"/>
                </a:cxn>
                <a:cxn ang="0">
                  <a:pos x="0" y="226"/>
                </a:cxn>
              </a:cxnLst>
              <a:rect l="l" t="t" r="r" b="b"/>
              <a:pathLst>
                <a:path w="8" h="226">
                  <a:moveTo>
                    <a:pt x="8" y="0"/>
                  </a:moveTo>
                  <a:lnTo>
                    <a:pt x="0" y="226"/>
                  </a:lnTo>
                </a:path>
              </a:pathLst>
            </a:custGeom>
            <a:noFill/>
            <a:ln w="9525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9463" name="Line 20"/>
          <p:cNvSpPr/>
          <p:nvPr/>
        </p:nvSpPr>
        <p:spPr>
          <a:xfrm>
            <a:off x="7021196" y="1884469"/>
            <a:ext cx="2116" cy="762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464" name="Text Box 21"/>
          <p:cNvSpPr txBox="1"/>
          <p:nvPr/>
        </p:nvSpPr>
        <p:spPr>
          <a:xfrm>
            <a:off x="6942878" y="1463252"/>
            <a:ext cx="207433" cy="42333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/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247" name="Text Box 31"/>
          <p:cNvSpPr txBox="1"/>
          <p:nvPr/>
        </p:nvSpPr>
        <p:spPr>
          <a:xfrm>
            <a:off x="1308100" y="2696210"/>
            <a:ext cx="9575165" cy="284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txBody>
          <a:bodyPr wrap="square" lIns="90014" tIns="46808" rIns="90014" bIns="46808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如果函数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上的图象是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连续不断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的一条曲线，并且有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)·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，那么，函数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内有零点，即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使得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)=0,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也就是方程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的一个根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零点存在性定理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0255" name="Text Box 15"/>
          <p:cNvSpPr txBox="1"/>
          <p:nvPr/>
        </p:nvSpPr>
        <p:spPr>
          <a:xfrm>
            <a:off x="1308735" y="5699760"/>
            <a:ext cx="957453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  <a:buClrTx/>
              <a:buFontTx/>
            </a:pPr>
            <a:r>
              <a:rPr lang="zh-CN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</a:t>
            </a:r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区间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内零点存在，是否唯一？</a:t>
            </a:r>
            <a:endParaRPr lang="zh-CN" altLang="zh-CN" sz="3200" b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" grpId="0" animBg="1"/>
      <p:bldP spid="102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0482" name="Text Box 2"/>
              <p:cNvSpPr txBox="1"/>
              <p:nvPr/>
            </p:nvSpPr>
            <p:spPr>
              <a:xfrm>
                <a:off x="1474470" y="988060"/>
                <a:ext cx="9243060" cy="27400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方程</a:t>
                </a:r>
                <a:r>
                  <a:rPr lang="en-US" altLang="zh-CN" sz="2800" err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ln</a:t>
                </a:r>
                <a:r>
                  <a:rPr lang="en-US" altLang="zh-CN" sz="2800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在其内必有一个根的区间是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    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A.(1,  2)                  B.(2,  3)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C.(  , 1)                  D.(3, +∞)</a:t>
                </a:r>
                <a:endParaRPr lang="en-US" altLang="zh-CN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2048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70" y="988060"/>
                <a:ext cx="9243060" cy="2740025"/>
              </a:xfrm>
              <a:prstGeom prst="rect">
                <a:avLst/>
              </a:prstGeom>
              <a:blipFill rotWithShape="1">
                <a:blip r:embed="rId2"/>
                <a:stretch>
                  <a:fillRect l="-55" t="-185" r="-48" b="-162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2539365" y="2966720"/>
          <a:ext cx="214630" cy="7467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3" imgW="241300" imgH="838200" progId="Equation.DSMT4">
                  <p:embed/>
                </p:oleObj>
              </mc:Choice>
              <mc:Fallback>
                <p:oleObj r:id="rId3" imgW="241300" imgH="838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9365" y="2966720"/>
                        <a:ext cx="214630" cy="746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73835" y="4503420"/>
            <a:ext cx="9243695" cy="116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</a:t>
            </a: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分析</a:t>
            </a: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将方程转化为函数，再利用零点的存在性定理判断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Text Box 3"/>
          <p:cNvSpPr txBox="1"/>
          <p:nvPr/>
        </p:nvSpPr>
        <p:spPr>
          <a:xfrm>
            <a:off x="1302174" y="968799"/>
            <a:ext cx="9472084" cy="691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kumimoji="0" lang="zh-CN" altLang="en-US" sz="2600" b="1" kern="1200" cap="none" spc="0" normalizeH="0" baseline="0" noProof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kumimoji="0" lang="en-US" altLang="zh-CN" sz="2600" b="1" kern="1200" cap="none" spc="0" normalizeH="0" baseline="0" noProof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0" lang="en-US" altLang="zh-CN" sz="26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0" lang="zh-CN" altLang="en-US" sz="26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判断对错，若不正确，请使用函数图象举出反例</a:t>
            </a:r>
            <a:r>
              <a:rPr kumimoji="0" lang="en-US" altLang="zh-CN" sz="26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kumimoji="0" lang="en-US" altLang="zh-CN" sz="2600" kern="1200" cap="none" spc="0" normalizeH="0" baseline="0" noProof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零点存在性定理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3020" y="1730375"/>
            <a:ext cx="9471025" cy="3891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algn="l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lang="zh-CN" altLang="en-US" sz="26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已知函数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上连续，且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)·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algn="l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内有且仅有一个零点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       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   ）</a:t>
            </a:r>
            <a:endParaRPr kumimoji="0" lang="zh-CN" altLang="en-US" sz="26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algn="l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lang="zh-CN" altLang="en-US" sz="26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（2）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已知函数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上连续，且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)·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algn="l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内没有零点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               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   ）</a:t>
            </a:r>
            <a:endParaRPr kumimoji="0" lang="zh-CN" altLang="en-US" sz="26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algn="l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lang="zh-CN" altLang="en-US" sz="26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（3）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已知函数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上满足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)·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kumimoji="0" lang="zh-CN" altLang="en-US" sz="26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algn="l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内一定存在零点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           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   ）</a:t>
            </a:r>
            <a:endParaRPr kumimoji="0" lang="zh-CN" altLang="en-US" sz="26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306300" y="10299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/>
        </p:nvGrpSpPr>
        <p:grpSpPr>
          <a:xfrm>
            <a:off x="1517015" y="2603500"/>
            <a:ext cx="1996440" cy="1651000"/>
            <a:chOff x="7438" y="3080"/>
            <a:chExt cx="3144" cy="2600"/>
          </a:xfrm>
        </p:grpSpPr>
        <p:grpSp>
          <p:nvGrpSpPr>
            <p:cNvPr id="22534" name="Group 8"/>
            <p:cNvGrpSpPr/>
            <p:nvPr/>
          </p:nvGrpSpPr>
          <p:grpSpPr>
            <a:xfrm>
              <a:off x="7438" y="3080"/>
              <a:ext cx="3145" cy="2600"/>
              <a:chOff x="288" y="576"/>
              <a:chExt cx="1677" cy="1387"/>
            </a:xfrm>
          </p:grpSpPr>
          <p:sp>
            <p:nvSpPr>
              <p:cNvPr id="22538" name="Line 9"/>
              <p:cNvSpPr/>
              <p:nvPr/>
            </p:nvSpPr>
            <p:spPr>
              <a:xfrm>
                <a:off x="288" y="1371"/>
                <a:ext cx="1618" cy="1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lstStyle/>
              <a:p/>
            </p:txBody>
          </p:sp>
          <p:sp>
            <p:nvSpPr>
              <p:cNvPr id="22539" name="Line 10"/>
              <p:cNvSpPr/>
              <p:nvPr/>
            </p:nvSpPr>
            <p:spPr>
              <a:xfrm flipV="1">
                <a:off x="525" y="667"/>
                <a:ext cx="1" cy="129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lstStyle/>
              <a:p/>
            </p:txBody>
          </p:sp>
          <p:sp>
            <p:nvSpPr>
              <p:cNvPr id="22540" name="Text Box 11"/>
              <p:cNvSpPr txBox="1"/>
              <p:nvPr/>
            </p:nvSpPr>
            <p:spPr>
              <a:xfrm>
                <a:off x="667" y="1145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41" name="Text Box 12"/>
              <p:cNvSpPr txBox="1"/>
              <p:nvPr/>
            </p:nvSpPr>
            <p:spPr>
              <a:xfrm>
                <a:off x="1560" y="1367"/>
                <a:ext cx="158" cy="2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42" name="Line 13"/>
              <p:cNvSpPr/>
              <p:nvPr/>
            </p:nvSpPr>
            <p:spPr>
              <a:xfrm>
                <a:off x="710" y="1371"/>
                <a:ext cx="1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2543" name="Line 14"/>
              <p:cNvSpPr/>
              <p:nvPr/>
            </p:nvSpPr>
            <p:spPr>
              <a:xfrm>
                <a:off x="1603" y="953"/>
                <a:ext cx="1" cy="42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2544" name="Text Box 15"/>
              <p:cNvSpPr txBox="1"/>
              <p:nvPr/>
            </p:nvSpPr>
            <p:spPr>
              <a:xfrm>
                <a:off x="387" y="1344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45" name="Text Box 16"/>
              <p:cNvSpPr txBox="1"/>
              <p:nvPr/>
            </p:nvSpPr>
            <p:spPr>
              <a:xfrm>
                <a:off x="1807" y="1335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46" name="Text Box 17"/>
              <p:cNvSpPr txBox="1"/>
              <p:nvPr/>
            </p:nvSpPr>
            <p:spPr>
              <a:xfrm>
                <a:off x="573" y="576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533" name="Freeform 7"/>
            <p:cNvSpPr/>
            <p:nvPr/>
          </p:nvSpPr>
          <p:spPr>
            <a:xfrm>
              <a:off x="8195" y="3470"/>
              <a:ext cx="1778" cy="1980"/>
            </a:xfrm>
            <a:custGeom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l" t="t" r="r" b="b"/>
              <a:pathLst>
                <a:path w="1260" h="1404">
                  <a:moveTo>
                    <a:pt x="0" y="1404"/>
                  </a:moveTo>
                  <a:cubicBezTo>
                    <a:pt x="140" y="871"/>
                    <a:pt x="280" y="338"/>
                    <a:pt x="420" y="312"/>
                  </a:cubicBezTo>
                  <a:cubicBezTo>
                    <a:pt x="560" y="286"/>
                    <a:pt x="700" y="1300"/>
                    <a:pt x="840" y="1248"/>
                  </a:cubicBezTo>
                  <a:cubicBezTo>
                    <a:pt x="980" y="1196"/>
                    <a:pt x="1120" y="598"/>
                    <a:pt x="126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67275" y="2740660"/>
            <a:ext cx="1779905" cy="1671955"/>
            <a:chOff x="5400" y="2675"/>
            <a:chExt cx="2803" cy="2633"/>
          </a:xfrm>
        </p:grpSpPr>
        <p:sp>
          <p:nvSpPr>
            <p:cNvPr id="23558" name="Freeform 7"/>
            <p:cNvSpPr/>
            <p:nvPr/>
          </p:nvSpPr>
          <p:spPr>
            <a:xfrm>
              <a:off x="6148" y="2900"/>
              <a:ext cx="1482" cy="1983"/>
            </a:xfrm>
            <a:custGeom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l" t="t" r="r" b="b"/>
              <a:pathLst>
                <a:path w="1050" h="1404">
                  <a:moveTo>
                    <a:pt x="0" y="0"/>
                  </a:moveTo>
                  <a:cubicBezTo>
                    <a:pt x="175" y="702"/>
                    <a:pt x="350" y="1404"/>
                    <a:pt x="525" y="1404"/>
                  </a:cubicBezTo>
                  <a:cubicBezTo>
                    <a:pt x="700" y="1404"/>
                    <a:pt x="875" y="702"/>
                    <a:pt x="105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9"/>
            <p:cNvSpPr/>
            <p:nvPr/>
          </p:nvSpPr>
          <p:spPr>
            <a:xfrm>
              <a:off x="5400" y="4198"/>
              <a:ext cx="2665" cy="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23560" name="Line 10"/>
            <p:cNvSpPr/>
            <p:nvPr/>
          </p:nvSpPr>
          <p:spPr>
            <a:xfrm flipH="1" flipV="1">
              <a:off x="5845" y="2878"/>
              <a:ext cx="0" cy="243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23561" name="Text Box 11"/>
            <p:cNvSpPr txBox="1"/>
            <p:nvPr/>
          </p:nvSpPr>
          <p:spPr>
            <a:xfrm>
              <a:off x="6110" y="4130"/>
              <a:ext cx="298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FF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18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62" name="Text Box 12"/>
            <p:cNvSpPr txBox="1"/>
            <p:nvPr/>
          </p:nvSpPr>
          <p:spPr>
            <a:xfrm>
              <a:off x="7495" y="4190"/>
              <a:ext cx="295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800" i="1">
                  <a:solidFill>
                    <a:srgbClr val="0000FF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18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63" name="Line 13"/>
            <p:cNvSpPr/>
            <p:nvPr/>
          </p:nvSpPr>
          <p:spPr>
            <a:xfrm>
              <a:off x="7563" y="3413"/>
              <a:ext cx="2" cy="7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3564" name="Text Box 14"/>
            <p:cNvSpPr txBox="1"/>
            <p:nvPr/>
          </p:nvSpPr>
          <p:spPr>
            <a:xfrm>
              <a:off x="5588" y="4148"/>
              <a:ext cx="295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800" i="1">
                  <a:solidFill>
                    <a:srgbClr val="0000FF"/>
                  </a:solidFill>
                  <a:latin typeface="宋体" panose="02010600030101010101" pitchFamily="2" charset="-122"/>
                </a:rPr>
                <a:t>O</a:t>
              </a:r>
              <a:endParaRPr lang="en-US" altLang="zh-CN" sz="18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65" name="Text Box 15"/>
            <p:cNvSpPr txBox="1"/>
            <p:nvPr/>
          </p:nvSpPr>
          <p:spPr>
            <a:xfrm>
              <a:off x="7905" y="4130"/>
              <a:ext cx="298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800" i="1">
                  <a:solidFill>
                    <a:srgbClr val="0000FF"/>
                  </a:solidFill>
                  <a:latin typeface="宋体" panose="02010600030101010101" pitchFamily="2" charset="-122"/>
                </a:rPr>
                <a:t>x</a:t>
              </a:r>
              <a:endParaRPr lang="en-US" altLang="zh-CN" sz="18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66" name="Text Box 16"/>
            <p:cNvSpPr txBox="1"/>
            <p:nvPr/>
          </p:nvSpPr>
          <p:spPr>
            <a:xfrm>
              <a:off x="5455" y="2675"/>
              <a:ext cx="295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800" i="1">
                  <a:solidFill>
                    <a:srgbClr val="0000FF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18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67" name="Line 17"/>
            <p:cNvSpPr/>
            <p:nvPr/>
          </p:nvSpPr>
          <p:spPr>
            <a:xfrm>
              <a:off x="6218" y="3413"/>
              <a:ext cx="2" cy="7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4" name="组合 3"/>
          <p:cNvGrpSpPr/>
          <p:nvPr/>
        </p:nvGrpSpPr>
        <p:grpSpPr>
          <a:xfrm>
            <a:off x="8115935" y="2456180"/>
            <a:ext cx="1996440" cy="1652270"/>
            <a:chOff x="6015" y="2460"/>
            <a:chExt cx="3144" cy="2602"/>
          </a:xfrm>
        </p:grpSpPr>
        <p:grpSp>
          <p:nvGrpSpPr>
            <p:cNvPr id="24581" name="Group 7"/>
            <p:cNvGrpSpPr/>
            <p:nvPr/>
          </p:nvGrpSpPr>
          <p:grpSpPr>
            <a:xfrm>
              <a:off x="6015" y="2460"/>
              <a:ext cx="3145" cy="2603"/>
              <a:chOff x="3843" y="576"/>
              <a:chExt cx="1677" cy="1387"/>
            </a:xfrm>
          </p:grpSpPr>
          <p:sp>
            <p:nvSpPr>
              <p:cNvPr id="24591" name="Line 8"/>
              <p:cNvSpPr/>
              <p:nvPr/>
            </p:nvSpPr>
            <p:spPr>
              <a:xfrm>
                <a:off x="3843" y="1371"/>
                <a:ext cx="1618" cy="1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lstStyle/>
              <a:p/>
            </p:txBody>
          </p:sp>
          <p:sp>
            <p:nvSpPr>
              <p:cNvPr id="24592" name="Line 9"/>
              <p:cNvSpPr/>
              <p:nvPr/>
            </p:nvSpPr>
            <p:spPr>
              <a:xfrm flipV="1">
                <a:off x="4080" y="667"/>
                <a:ext cx="1" cy="129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lstStyle/>
              <a:p/>
            </p:txBody>
          </p:sp>
          <p:sp>
            <p:nvSpPr>
              <p:cNvPr id="24593" name="Text Box 10"/>
              <p:cNvSpPr txBox="1"/>
              <p:nvPr/>
            </p:nvSpPr>
            <p:spPr>
              <a:xfrm>
                <a:off x="4222" y="1145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594" name="Text Box 11"/>
              <p:cNvSpPr txBox="1"/>
              <p:nvPr/>
            </p:nvSpPr>
            <p:spPr>
              <a:xfrm>
                <a:off x="5114" y="1367"/>
                <a:ext cx="158" cy="2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595" name="Line 12"/>
              <p:cNvSpPr/>
              <p:nvPr/>
            </p:nvSpPr>
            <p:spPr>
              <a:xfrm>
                <a:off x="4265" y="1371"/>
                <a:ext cx="1" cy="352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4596" name="Line 13"/>
              <p:cNvSpPr/>
              <p:nvPr/>
            </p:nvSpPr>
            <p:spPr>
              <a:xfrm>
                <a:off x="5158" y="1018"/>
                <a:ext cx="1" cy="357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4597" name="Text Box 14"/>
              <p:cNvSpPr txBox="1"/>
              <p:nvPr/>
            </p:nvSpPr>
            <p:spPr>
              <a:xfrm>
                <a:off x="3942" y="1344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598" name="Text Box 15"/>
              <p:cNvSpPr txBox="1"/>
              <p:nvPr/>
            </p:nvSpPr>
            <p:spPr>
              <a:xfrm>
                <a:off x="5362" y="1335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599" name="Text Box 16"/>
              <p:cNvSpPr txBox="1"/>
              <p:nvPr/>
            </p:nvSpPr>
            <p:spPr>
              <a:xfrm>
                <a:off x="4128" y="576"/>
                <a:ext cx="15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5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1500" b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82" name="Group 17"/>
            <p:cNvGrpSpPr/>
            <p:nvPr/>
          </p:nvGrpSpPr>
          <p:grpSpPr>
            <a:xfrm>
              <a:off x="6035" y="3013"/>
              <a:ext cx="2630" cy="1965"/>
              <a:chOff x="3870" y="875"/>
              <a:chExt cx="1402" cy="1047"/>
            </a:xfrm>
          </p:grpSpPr>
          <p:sp>
            <p:nvSpPr>
              <p:cNvPr id="24587" name="Line 18"/>
              <p:cNvSpPr/>
              <p:nvPr/>
            </p:nvSpPr>
            <p:spPr>
              <a:xfrm flipH="1">
                <a:off x="3870" y="1570"/>
                <a:ext cx="790" cy="35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4588" name="Freeform 19"/>
              <p:cNvSpPr/>
              <p:nvPr/>
            </p:nvSpPr>
            <p:spPr>
              <a:xfrm>
                <a:off x="4651" y="875"/>
                <a:ext cx="621" cy="359"/>
              </a:xfrm>
              <a:custGeom>
                <a:cxnLst>
                  <a:cxn ang="0">
                    <a:pos x="8" y="3"/>
                  </a:cxn>
                  <a:cxn ang="0">
                    <a:pos x="22" y="3"/>
                  </a:cxn>
                  <a:cxn ang="0">
                    <a:pos x="37" y="3"/>
                  </a:cxn>
                  <a:cxn ang="0">
                    <a:pos x="54" y="3"/>
                  </a:cxn>
                  <a:cxn ang="0">
                    <a:pos x="70" y="3"/>
                  </a:cxn>
                  <a:cxn ang="0">
                    <a:pos x="84" y="3"/>
                  </a:cxn>
                  <a:cxn ang="0">
                    <a:pos x="96" y="3"/>
                  </a:cxn>
                  <a:cxn ang="0">
                    <a:pos x="107" y="3"/>
                  </a:cxn>
                  <a:cxn ang="0">
                    <a:pos x="116" y="3"/>
                  </a:cxn>
                  <a:cxn ang="0">
                    <a:pos x="124" y="3"/>
                  </a:cxn>
                  <a:cxn ang="0">
                    <a:pos x="132" y="3"/>
                  </a:cxn>
                  <a:cxn ang="0">
                    <a:pos x="141" y="3"/>
                  </a:cxn>
                  <a:cxn ang="0">
                    <a:pos x="147" y="3"/>
                  </a:cxn>
                  <a:cxn ang="0">
                    <a:pos x="155" y="3"/>
                  </a:cxn>
                  <a:cxn ang="0">
                    <a:pos x="163" y="2"/>
                  </a:cxn>
                  <a:cxn ang="0">
                    <a:pos x="170" y="2"/>
                  </a:cxn>
                  <a:cxn ang="0">
                    <a:pos x="177" y="2"/>
                  </a:cxn>
                  <a:cxn ang="0">
                    <a:pos x="183" y="2"/>
                  </a:cxn>
                  <a:cxn ang="0">
                    <a:pos x="190" y="2"/>
                  </a:cxn>
                  <a:cxn ang="0">
                    <a:pos x="195" y="2"/>
                  </a:cxn>
                  <a:cxn ang="0">
                    <a:pos x="200" y="2"/>
                  </a:cxn>
                  <a:cxn ang="0">
                    <a:pos x="206" y="2"/>
                  </a:cxn>
                  <a:cxn ang="0">
                    <a:pos x="212" y="2"/>
                  </a:cxn>
                  <a:cxn ang="0">
                    <a:pos x="217" y="2"/>
                  </a:cxn>
                  <a:cxn ang="0">
                    <a:pos x="220" y="2"/>
                  </a:cxn>
                  <a:cxn ang="0">
                    <a:pos x="225" y="2"/>
                  </a:cxn>
                  <a:cxn ang="0">
                    <a:pos x="231" y="2"/>
                  </a:cxn>
                  <a:cxn ang="0">
                    <a:pos x="237" y="2"/>
                  </a:cxn>
                  <a:cxn ang="0">
                    <a:pos x="239" y="2"/>
                  </a:cxn>
                  <a:cxn ang="0">
                    <a:pos x="245" y="2"/>
                  </a:cxn>
                  <a:cxn ang="0">
                    <a:pos x="251" y="2"/>
                  </a:cxn>
                  <a:cxn ang="0">
                    <a:pos x="253" y="2"/>
                  </a:cxn>
                  <a:cxn ang="0">
                    <a:pos x="259" y="2"/>
                  </a:cxn>
                  <a:cxn ang="0">
                    <a:pos x="262" y="1"/>
                  </a:cxn>
                  <a:cxn ang="0">
                    <a:pos x="268" y="1"/>
                  </a:cxn>
                  <a:cxn ang="0">
                    <a:pos x="273" y="1"/>
                  </a:cxn>
                  <a:cxn ang="0">
                    <a:pos x="277" y="1"/>
                  </a:cxn>
                  <a:cxn ang="0">
                    <a:pos x="282" y="1"/>
                  </a:cxn>
                  <a:cxn ang="0">
                    <a:pos x="285" y="1"/>
                  </a:cxn>
                  <a:cxn ang="0">
                    <a:pos x="291" y="1"/>
                  </a:cxn>
                  <a:cxn ang="0">
                    <a:pos x="293" y="1"/>
                  </a:cxn>
                  <a:cxn ang="0">
                    <a:pos x="296" y="1"/>
                  </a:cxn>
                  <a:cxn ang="0">
                    <a:pos x="301" y="1"/>
                  </a:cxn>
                  <a:cxn ang="0">
                    <a:pos x="305" y="1"/>
                  </a:cxn>
                  <a:cxn ang="0">
                    <a:pos x="308" y="1"/>
                  </a:cxn>
                  <a:cxn ang="0">
                    <a:pos x="313" y="1"/>
                  </a:cxn>
                  <a:cxn ang="0">
                    <a:pos x="315" y="1"/>
                  </a:cxn>
                  <a:cxn ang="0">
                    <a:pos x="319" y="1"/>
                  </a:cxn>
                  <a:cxn ang="0">
                    <a:pos x="325" y="1"/>
                  </a:cxn>
                  <a:cxn ang="0">
                    <a:pos x="327" y="0"/>
                  </a:cxn>
                  <a:cxn ang="0">
                    <a:pos x="333" y="0"/>
                  </a:cxn>
                  <a:cxn ang="0">
                    <a:pos x="335" y="0"/>
                  </a:cxn>
                  <a:cxn ang="0">
                    <a:pos x="338" y="0"/>
                  </a:cxn>
                  <a:cxn ang="0">
                    <a:pos x="341" y="0"/>
                  </a:cxn>
                  <a:cxn ang="0">
                    <a:pos x="344" y="0"/>
                  </a:cxn>
                  <a:cxn ang="0">
                    <a:pos x="349" y="0"/>
                  </a:cxn>
                  <a:cxn ang="0">
                    <a:pos x="353" y="0"/>
                  </a:cxn>
                </a:cxnLst>
                <a:rect l="l" t="t" r="r" b="b"/>
                <a:pathLst>
                  <a:path w="750" h="1788">
                    <a:moveTo>
                      <a:pt x="0" y="1734"/>
                    </a:moveTo>
                    <a:lnTo>
                      <a:pt x="6" y="1734"/>
                    </a:lnTo>
                    <a:lnTo>
                      <a:pt x="6" y="1740"/>
                    </a:lnTo>
                    <a:lnTo>
                      <a:pt x="12" y="1740"/>
                    </a:lnTo>
                    <a:lnTo>
                      <a:pt x="12" y="1746"/>
                    </a:lnTo>
                    <a:lnTo>
                      <a:pt x="18" y="1746"/>
                    </a:lnTo>
                    <a:lnTo>
                      <a:pt x="18" y="1752"/>
                    </a:lnTo>
                    <a:lnTo>
                      <a:pt x="24" y="1752"/>
                    </a:lnTo>
                    <a:lnTo>
                      <a:pt x="24" y="1758"/>
                    </a:lnTo>
                    <a:lnTo>
                      <a:pt x="30" y="1758"/>
                    </a:lnTo>
                    <a:lnTo>
                      <a:pt x="36" y="1764"/>
                    </a:lnTo>
                    <a:lnTo>
                      <a:pt x="42" y="1764"/>
                    </a:lnTo>
                    <a:lnTo>
                      <a:pt x="42" y="1770"/>
                    </a:lnTo>
                    <a:lnTo>
                      <a:pt x="48" y="1770"/>
                    </a:lnTo>
                    <a:lnTo>
                      <a:pt x="54" y="1770"/>
                    </a:lnTo>
                    <a:lnTo>
                      <a:pt x="54" y="1776"/>
                    </a:lnTo>
                    <a:lnTo>
                      <a:pt x="60" y="1776"/>
                    </a:lnTo>
                    <a:lnTo>
                      <a:pt x="66" y="1776"/>
                    </a:lnTo>
                    <a:lnTo>
                      <a:pt x="66" y="1782"/>
                    </a:lnTo>
                    <a:lnTo>
                      <a:pt x="72" y="1782"/>
                    </a:lnTo>
                    <a:lnTo>
                      <a:pt x="78" y="1782"/>
                    </a:lnTo>
                    <a:lnTo>
                      <a:pt x="84" y="1782"/>
                    </a:lnTo>
                    <a:lnTo>
                      <a:pt x="84" y="1788"/>
                    </a:lnTo>
                    <a:lnTo>
                      <a:pt x="90" y="1788"/>
                    </a:lnTo>
                    <a:lnTo>
                      <a:pt x="96" y="1788"/>
                    </a:lnTo>
                    <a:lnTo>
                      <a:pt x="102" y="1788"/>
                    </a:lnTo>
                    <a:lnTo>
                      <a:pt x="108" y="1788"/>
                    </a:lnTo>
                    <a:lnTo>
                      <a:pt x="114" y="1788"/>
                    </a:lnTo>
                    <a:lnTo>
                      <a:pt x="120" y="1788"/>
                    </a:lnTo>
                    <a:lnTo>
                      <a:pt x="126" y="1788"/>
                    </a:lnTo>
                    <a:lnTo>
                      <a:pt x="132" y="1788"/>
                    </a:lnTo>
                    <a:lnTo>
                      <a:pt x="138" y="1788"/>
                    </a:lnTo>
                    <a:lnTo>
                      <a:pt x="144" y="1788"/>
                    </a:lnTo>
                    <a:lnTo>
                      <a:pt x="144" y="1782"/>
                    </a:lnTo>
                    <a:lnTo>
                      <a:pt x="150" y="1782"/>
                    </a:lnTo>
                    <a:lnTo>
                      <a:pt x="156" y="1782"/>
                    </a:lnTo>
                    <a:lnTo>
                      <a:pt x="162" y="1782"/>
                    </a:lnTo>
                    <a:lnTo>
                      <a:pt x="162" y="1776"/>
                    </a:lnTo>
                    <a:lnTo>
                      <a:pt x="168" y="1776"/>
                    </a:lnTo>
                    <a:lnTo>
                      <a:pt x="174" y="1776"/>
                    </a:lnTo>
                    <a:lnTo>
                      <a:pt x="174" y="1770"/>
                    </a:lnTo>
                    <a:lnTo>
                      <a:pt x="180" y="1770"/>
                    </a:lnTo>
                    <a:lnTo>
                      <a:pt x="186" y="1770"/>
                    </a:lnTo>
                    <a:lnTo>
                      <a:pt x="186" y="1764"/>
                    </a:lnTo>
                    <a:lnTo>
                      <a:pt x="192" y="1764"/>
                    </a:lnTo>
                    <a:lnTo>
                      <a:pt x="192" y="1758"/>
                    </a:lnTo>
                    <a:lnTo>
                      <a:pt x="198" y="1758"/>
                    </a:lnTo>
                    <a:lnTo>
                      <a:pt x="198" y="1752"/>
                    </a:lnTo>
                    <a:lnTo>
                      <a:pt x="204" y="1752"/>
                    </a:lnTo>
                    <a:lnTo>
                      <a:pt x="210" y="1752"/>
                    </a:lnTo>
                    <a:lnTo>
                      <a:pt x="210" y="1746"/>
                    </a:lnTo>
                    <a:lnTo>
                      <a:pt x="216" y="1746"/>
                    </a:lnTo>
                    <a:lnTo>
                      <a:pt x="216" y="1740"/>
                    </a:lnTo>
                    <a:lnTo>
                      <a:pt x="222" y="1740"/>
                    </a:lnTo>
                    <a:lnTo>
                      <a:pt x="222" y="1734"/>
                    </a:lnTo>
                    <a:lnTo>
                      <a:pt x="228" y="1734"/>
                    </a:lnTo>
                    <a:lnTo>
                      <a:pt x="228" y="1728"/>
                    </a:lnTo>
                    <a:lnTo>
                      <a:pt x="234" y="1728"/>
                    </a:lnTo>
                    <a:lnTo>
                      <a:pt x="234" y="1722"/>
                    </a:lnTo>
                    <a:lnTo>
                      <a:pt x="240" y="1722"/>
                    </a:lnTo>
                    <a:lnTo>
                      <a:pt x="240" y="1716"/>
                    </a:lnTo>
                    <a:lnTo>
                      <a:pt x="246" y="1716"/>
                    </a:lnTo>
                    <a:lnTo>
                      <a:pt x="246" y="1710"/>
                    </a:lnTo>
                    <a:lnTo>
                      <a:pt x="252" y="1710"/>
                    </a:lnTo>
                    <a:lnTo>
                      <a:pt x="252" y="1704"/>
                    </a:lnTo>
                    <a:lnTo>
                      <a:pt x="252" y="1698"/>
                    </a:lnTo>
                    <a:lnTo>
                      <a:pt x="258" y="1698"/>
                    </a:lnTo>
                    <a:lnTo>
                      <a:pt x="258" y="1692"/>
                    </a:lnTo>
                    <a:lnTo>
                      <a:pt x="264" y="1692"/>
                    </a:lnTo>
                    <a:lnTo>
                      <a:pt x="264" y="1686"/>
                    </a:lnTo>
                    <a:lnTo>
                      <a:pt x="270" y="1686"/>
                    </a:lnTo>
                    <a:lnTo>
                      <a:pt x="270" y="1680"/>
                    </a:lnTo>
                    <a:lnTo>
                      <a:pt x="270" y="1674"/>
                    </a:lnTo>
                    <a:lnTo>
                      <a:pt x="276" y="1674"/>
                    </a:lnTo>
                    <a:lnTo>
                      <a:pt x="276" y="1668"/>
                    </a:lnTo>
                    <a:lnTo>
                      <a:pt x="282" y="1668"/>
                    </a:lnTo>
                    <a:lnTo>
                      <a:pt x="282" y="1662"/>
                    </a:lnTo>
                    <a:lnTo>
                      <a:pt x="282" y="1656"/>
                    </a:lnTo>
                    <a:lnTo>
                      <a:pt x="288" y="1656"/>
                    </a:lnTo>
                    <a:lnTo>
                      <a:pt x="288" y="1650"/>
                    </a:lnTo>
                    <a:lnTo>
                      <a:pt x="294" y="1650"/>
                    </a:lnTo>
                    <a:lnTo>
                      <a:pt x="294" y="1644"/>
                    </a:lnTo>
                    <a:lnTo>
                      <a:pt x="294" y="1638"/>
                    </a:lnTo>
                    <a:lnTo>
                      <a:pt x="300" y="1638"/>
                    </a:lnTo>
                    <a:lnTo>
                      <a:pt x="300" y="1632"/>
                    </a:lnTo>
                    <a:lnTo>
                      <a:pt x="306" y="1632"/>
                    </a:lnTo>
                    <a:lnTo>
                      <a:pt x="306" y="1626"/>
                    </a:lnTo>
                    <a:lnTo>
                      <a:pt x="306" y="1620"/>
                    </a:lnTo>
                    <a:lnTo>
                      <a:pt x="312" y="1620"/>
                    </a:lnTo>
                    <a:lnTo>
                      <a:pt x="312" y="1614"/>
                    </a:lnTo>
                    <a:lnTo>
                      <a:pt x="312" y="1608"/>
                    </a:lnTo>
                    <a:lnTo>
                      <a:pt x="318" y="1608"/>
                    </a:lnTo>
                    <a:lnTo>
                      <a:pt x="318" y="1602"/>
                    </a:lnTo>
                    <a:lnTo>
                      <a:pt x="318" y="1596"/>
                    </a:lnTo>
                    <a:lnTo>
                      <a:pt x="324" y="1596"/>
                    </a:lnTo>
                    <a:lnTo>
                      <a:pt x="324" y="1590"/>
                    </a:lnTo>
                    <a:lnTo>
                      <a:pt x="330" y="1584"/>
                    </a:lnTo>
                    <a:lnTo>
                      <a:pt x="330" y="1578"/>
                    </a:lnTo>
                    <a:lnTo>
                      <a:pt x="336" y="1578"/>
                    </a:lnTo>
                    <a:lnTo>
                      <a:pt x="336" y="1572"/>
                    </a:lnTo>
                    <a:lnTo>
                      <a:pt x="336" y="1566"/>
                    </a:lnTo>
                    <a:lnTo>
                      <a:pt x="342" y="1560"/>
                    </a:lnTo>
                    <a:lnTo>
                      <a:pt x="342" y="1554"/>
                    </a:lnTo>
                    <a:lnTo>
                      <a:pt x="348" y="1548"/>
                    </a:lnTo>
                    <a:lnTo>
                      <a:pt x="348" y="1542"/>
                    </a:lnTo>
                    <a:lnTo>
                      <a:pt x="348" y="1536"/>
                    </a:lnTo>
                    <a:lnTo>
                      <a:pt x="354" y="1536"/>
                    </a:lnTo>
                    <a:lnTo>
                      <a:pt x="354" y="1530"/>
                    </a:lnTo>
                    <a:lnTo>
                      <a:pt x="354" y="1524"/>
                    </a:lnTo>
                    <a:lnTo>
                      <a:pt x="360" y="1524"/>
                    </a:lnTo>
                    <a:lnTo>
                      <a:pt x="360" y="1518"/>
                    </a:lnTo>
                    <a:lnTo>
                      <a:pt x="360" y="1512"/>
                    </a:lnTo>
                    <a:lnTo>
                      <a:pt x="366" y="1512"/>
                    </a:lnTo>
                    <a:lnTo>
                      <a:pt x="366" y="1506"/>
                    </a:lnTo>
                    <a:lnTo>
                      <a:pt x="366" y="1500"/>
                    </a:lnTo>
                    <a:lnTo>
                      <a:pt x="372" y="1500"/>
                    </a:lnTo>
                    <a:lnTo>
                      <a:pt x="372" y="1494"/>
                    </a:lnTo>
                    <a:lnTo>
                      <a:pt x="372" y="1488"/>
                    </a:lnTo>
                    <a:lnTo>
                      <a:pt x="378" y="1482"/>
                    </a:lnTo>
                    <a:lnTo>
                      <a:pt x="378" y="1476"/>
                    </a:lnTo>
                    <a:lnTo>
                      <a:pt x="378" y="1470"/>
                    </a:lnTo>
                    <a:lnTo>
                      <a:pt x="384" y="1470"/>
                    </a:lnTo>
                    <a:lnTo>
                      <a:pt x="384" y="1464"/>
                    </a:lnTo>
                    <a:lnTo>
                      <a:pt x="384" y="1458"/>
                    </a:lnTo>
                    <a:lnTo>
                      <a:pt x="390" y="1458"/>
                    </a:lnTo>
                    <a:lnTo>
                      <a:pt x="390" y="1452"/>
                    </a:lnTo>
                    <a:lnTo>
                      <a:pt x="390" y="1446"/>
                    </a:lnTo>
                    <a:lnTo>
                      <a:pt x="396" y="1440"/>
                    </a:lnTo>
                    <a:lnTo>
                      <a:pt x="396" y="1434"/>
                    </a:lnTo>
                    <a:lnTo>
                      <a:pt x="396" y="1428"/>
                    </a:lnTo>
                    <a:lnTo>
                      <a:pt x="402" y="1428"/>
                    </a:lnTo>
                    <a:lnTo>
                      <a:pt x="402" y="1422"/>
                    </a:lnTo>
                    <a:lnTo>
                      <a:pt x="402" y="1416"/>
                    </a:lnTo>
                    <a:lnTo>
                      <a:pt x="402" y="1410"/>
                    </a:lnTo>
                    <a:lnTo>
                      <a:pt x="408" y="1410"/>
                    </a:lnTo>
                    <a:lnTo>
                      <a:pt x="408" y="1404"/>
                    </a:lnTo>
                    <a:lnTo>
                      <a:pt x="408" y="1398"/>
                    </a:lnTo>
                    <a:lnTo>
                      <a:pt x="414" y="1398"/>
                    </a:lnTo>
                    <a:lnTo>
                      <a:pt x="414" y="1392"/>
                    </a:lnTo>
                    <a:lnTo>
                      <a:pt x="414" y="1386"/>
                    </a:lnTo>
                    <a:lnTo>
                      <a:pt x="414" y="1380"/>
                    </a:lnTo>
                    <a:lnTo>
                      <a:pt x="420" y="1380"/>
                    </a:lnTo>
                    <a:lnTo>
                      <a:pt x="420" y="1374"/>
                    </a:lnTo>
                    <a:lnTo>
                      <a:pt x="420" y="1368"/>
                    </a:lnTo>
                    <a:lnTo>
                      <a:pt x="426" y="1362"/>
                    </a:lnTo>
                    <a:lnTo>
                      <a:pt x="426" y="1356"/>
                    </a:lnTo>
                    <a:lnTo>
                      <a:pt x="426" y="1350"/>
                    </a:lnTo>
                    <a:lnTo>
                      <a:pt x="432" y="1350"/>
                    </a:lnTo>
                    <a:lnTo>
                      <a:pt x="432" y="1344"/>
                    </a:lnTo>
                    <a:lnTo>
                      <a:pt x="432" y="1338"/>
                    </a:lnTo>
                    <a:lnTo>
                      <a:pt x="432" y="1332"/>
                    </a:lnTo>
                    <a:lnTo>
                      <a:pt x="438" y="1332"/>
                    </a:lnTo>
                    <a:lnTo>
                      <a:pt x="438" y="1326"/>
                    </a:lnTo>
                    <a:lnTo>
                      <a:pt x="438" y="1320"/>
                    </a:lnTo>
                    <a:lnTo>
                      <a:pt x="438" y="1314"/>
                    </a:lnTo>
                    <a:lnTo>
                      <a:pt x="444" y="1314"/>
                    </a:lnTo>
                    <a:lnTo>
                      <a:pt x="444" y="1308"/>
                    </a:lnTo>
                    <a:lnTo>
                      <a:pt x="444" y="1302"/>
                    </a:lnTo>
                    <a:lnTo>
                      <a:pt x="444" y="1296"/>
                    </a:lnTo>
                    <a:lnTo>
                      <a:pt x="450" y="1296"/>
                    </a:lnTo>
                    <a:lnTo>
                      <a:pt x="450" y="1290"/>
                    </a:lnTo>
                    <a:lnTo>
                      <a:pt x="450" y="1284"/>
                    </a:lnTo>
                    <a:lnTo>
                      <a:pt x="450" y="1278"/>
                    </a:lnTo>
                    <a:lnTo>
                      <a:pt x="456" y="1278"/>
                    </a:lnTo>
                    <a:lnTo>
                      <a:pt x="456" y="1272"/>
                    </a:lnTo>
                    <a:lnTo>
                      <a:pt x="456" y="1266"/>
                    </a:lnTo>
                    <a:lnTo>
                      <a:pt x="456" y="1260"/>
                    </a:lnTo>
                    <a:lnTo>
                      <a:pt x="462" y="1260"/>
                    </a:lnTo>
                    <a:lnTo>
                      <a:pt x="462" y="1254"/>
                    </a:lnTo>
                    <a:lnTo>
                      <a:pt x="462" y="1248"/>
                    </a:lnTo>
                    <a:lnTo>
                      <a:pt x="462" y="1242"/>
                    </a:lnTo>
                    <a:lnTo>
                      <a:pt x="468" y="1242"/>
                    </a:lnTo>
                    <a:lnTo>
                      <a:pt x="468" y="1236"/>
                    </a:lnTo>
                    <a:lnTo>
                      <a:pt x="468" y="1230"/>
                    </a:lnTo>
                    <a:lnTo>
                      <a:pt x="468" y="1224"/>
                    </a:lnTo>
                    <a:lnTo>
                      <a:pt x="474" y="1224"/>
                    </a:lnTo>
                    <a:lnTo>
                      <a:pt x="474" y="1218"/>
                    </a:lnTo>
                    <a:lnTo>
                      <a:pt x="474" y="1212"/>
                    </a:lnTo>
                    <a:lnTo>
                      <a:pt x="474" y="1206"/>
                    </a:lnTo>
                    <a:lnTo>
                      <a:pt x="480" y="1206"/>
                    </a:lnTo>
                    <a:lnTo>
                      <a:pt x="480" y="1200"/>
                    </a:lnTo>
                    <a:lnTo>
                      <a:pt x="480" y="1194"/>
                    </a:lnTo>
                    <a:lnTo>
                      <a:pt x="480" y="1188"/>
                    </a:lnTo>
                    <a:lnTo>
                      <a:pt x="486" y="1182"/>
                    </a:lnTo>
                    <a:lnTo>
                      <a:pt x="486" y="1176"/>
                    </a:lnTo>
                    <a:lnTo>
                      <a:pt x="486" y="1170"/>
                    </a:lnTo>
                    <a:lnTo>
                      <a:pt x="486" y="1164"/>
                    </a:lnTo>
                    <a:lnTo>
                      <a:pt x="492" y="1164"/>
                    </a:lnTo>
                    <a:lnTo>
                      <a:pt x="492" y="1158"/>
                    </a:lnTo>
                    <a:lnTo>
                      <a:pt x="492" y="1152"/>
                    </a:lnTo>
                    <a:lnTo>
                      <a:pt x="492" y="1146"/>
                    </a:lnTo>
                    <a:lnTo>
                      <a:pt x="498" y="1146"/>
                    </a:lnTo>
                    <a:lnTo>
                      <a:pt x="498" y="1140"/>
                    </a:lnTo>
                    <a:lnTo>
                      <a:pt x="498" y="1134"/>
                    </a:lnTo>
                    <a:lnTo>
                      <a:pt x="498" y="1128"/>
                    </a:lnTo>
                    <a:lnTo>
                      <a:pt x="504" y="1122"/>
                    </a:lnTo>
                    <a:lnTo>
                      <a:pt x="504" y="1116"/>
                    </a:lnTo>
                    <a:lnTo>
                      <a:pt x="504" y="1110"/>
                    </a:lnTo>
                    <a:lnTo>
                      <a:pt x="504" y="1104"/>
                    </a:lnTo>
                    <a:lnTo>
                      <a:pt x="510" y="1104"/>
                    </a:lnTo>
                    <a:lnTo>
                      <a:pt x="510" y="1098"/>
                    </a:lnTo>
                    <a:lnTo>
                      <a:pt x="510" y="1092"/>
                    </a:lnTo>
                    <a:lnTo>
                      <a:pt x="510" y="1086"/>
                    </a:lnTo>
                    <a:lnTo>
                      <a:pt x="516" y="1080"/>
                    </a:lnTo>
                    <a:lnTo>
                      <a:pt x="516" y="1074"/>
                    </a:lnTo>
                    <a:lnTo>
                      <a:pt x="516" y="1068"/>
                    </a:lnTo>
                    <a:lnTo>
                      <a:pt x="516" y="1062"/>
                    </a:lnTo>
                    <a:lnTo>
                      <a:pt x="522" y="1062"/>
                    </a:lnTo>
                    <a:lnTo>
                      <a:pt x="522" y="1056"/>
                    </a:lnTo>
                    <a:lnTo>
                      <a:pt x="522" y="1050"/>
                    </a:lnTo>
                    <a:lnTo>
                      <a:pt x="522" y="1044"/>
                    </a:lnTo>
                    <a:lnTo>
                      <a:pt x="522" y="1038"/>
                    </a:lnTo>
                    <a:lnTo>
                      <a:pt x="528" y="1038"/>
                    </a:lnTo>
                    <a:lnTo>
                      <a:pt x="528" y="1032"/>
                    </a:lnTo>
                    <a:lnTo>
                      <a:pt x="528" y="1026"/>
                    </a:lnTo>
                    <a:lnTo>
                      <a:pt x="528" y="1020"/>
                    </a:lnTo>
                    <a:lnTo>
                      <a:pt x="534" y="1020"/>
                    </a:lnTo>
                    <a:lnTo>
                      <a:pt x="534" y="1014"/>
                    </a:lnTo>
                    <a:lnTo>
                      <a:pt x="534" y="1008"/>
                    </a:lnTo>
                    <a:lnTo>
                      <a:pt x="534" y="1002"/>
                    </a:lnTo>
                    <a:lnTo>
                      <a:pt x="534" y="996"/>
                    </a:lnTo>
                    <a:lnTo>
                      <a:pt x="540" y="996"/>
                    </a:lnTo>
                    <a:lnTo>
                      <a:pt x="540" y="990"/>
                    </a:lnTo>
                    <a:lnTo>
                      <a:pt x="540" y="984"/>
                    </a:lnTo>
                    <a:lnTo>
                      <a:pt x="540" y="978"/>
                    </a:lnTo>
                    <a:lnTo>
                      <a:pt x="540" y="972"/>
                    </a:lnTo>
                    <a:lnTo>
                      <a:pt x="546" y="972"/>
                    </a:lnTo>
                    <a:lnTo>
                      <a:pt x="546" y="966"/>
                    </a:lnTo>
                    <a:lnTo>
                      <a:pt x="546" y="960"/>
                    </a:lnTo>
                    <a:lnTo>
                      <a:pt x="546" y="954"/>
                    </a:lnTo>
                    <a:lnTo>
                      <a:pt x="552" y="948"/>
                    </a:lnTo>
                    <a:lnTo>
                      <a:pt x="552" y="942"/>
                    </a:lnTo>
                    <a:lnTo>
                      <a:pt x="552" y="936"/>
                    </a:lnTo>
                    <a:lnTo>
                      <a:pt x="552" y="930"/>
                    </a:lnTo>
                    <a:lnTo>
                      <a:pt x="558" y="924"/>
                    </a:lnTo>
                    <a:lnTo>
                      <a:pt x="558" y="918"/>
                    </a:lnTo>
                    <a:lnTo>
                      <a:pt x="558" y="912"/>
                    </a:lnTo>
                    <a:lnTo>
                      <a:pt x="558" y="906"/>
                    </a:lnTo>
                    <a:lnTo>
                      <a:pt x="564" y="900"/>
                    </a:lnTo>
                    <a:lnTo>
                      <a:pt x="564" y="894"/>
                    </a:lnTo>
                    <a:lnTo>
                      <a:pt x="564" y="888"/>
                    </a:lnTo>
                    <a:lnTo>
                      <a:pt x="564" y="882"/>
                    </a:lnTo>
                    <a:lnTo>
                      <a:pt x="570" y="876"/>
                    </a:lnTo>
                    <a:lnTo>
                      <a:pt x="570" y="870"/>
                    </a:lnTo>
                    <a:lnTo>
                      <a:pt x="570" y="864"/>
                    </a:lnTo>
                    <a:lnTo>
                      <a:pt x="570" y="858"/>
                    </a:lnTo>
                    <a:lnTo>
                      <a:pt x="576" y="852"/>
                    </a:lnTo>
                    <a:lnTo>
                      <a:pt x="576" y="846"/>
                    </a:lnTo>
                    <a:lnTo>
                      <a:pt x="576" y="840"/>
                    </a:lnTo>
                    <a:lnTo>
                      <a:pt x="576" y="834"/>
                    </a:lnTo>
                    <a:lnTo>
                      <a:pt x="582" y="828"/>
                    </a:lnTo>
                    <a:lnTo>
                      <a:pt x="582" y="822"/>
                    </a:lnTo>
                    <a:lnTo>
                      <a:pt x="582" y="816"/>
                    </a:lnTo>
                    <a:lnTo>
                      <a:pt x="582" y="810"/>
                    </a:lnTo>
                    <a:lnTo>
                      <a:pt x="588" y="804"/>
                    </a:lnTo>
                    <a:lnTo>
                      <a:pt x="588" y="798"/>
                    </a:lnTo>
                    <a:lnTo>
                      <a:pt x="588" y="792"/>
                    </a:lnTo>
                    <a:lnTo>
                      <a:pt x="588" y="786"/>
                    </a:lnTo>
                    <a:lnTo>
                      <a:pt x="588" y="780"/>
                    </a:lnTo>
                    <a:lnTo>
                      <a:pt x="594" y="780"/>
                    </a:lnTo>
                    <a:lnTo>
                      <a:pt x="594" y="774"/>
                    </a:lnTo>
                    <a:lnTo>
                      <a:pt x="594" y="768"/>
                    </a:lnTo>
                    <a:lnTo>
                      <a:pt x="594" y="762"/>
                    </a:lnTo>
                    <a:lnTo>
                      <a:pt x="594" y="756"/>
                    </a:lnTo>
                    <a:lnTo>
                      <a:pt x="600" y="756"/>
                    </a:lnTo>
                    <a:lnTo>
                      <a:pt x="600" y="750"/>
                    </a:lnTo>
                    <a:lnTo>
                      <a:pt x="600" y="744"/>
                    </a:lnTo>
                    <a:lnTo>
                      <a:pt x="600" y="738"/>
                    </a:lnTo>
                    <a:lnTo>
                      <a:pt x="600" y="732"/>
                    </a:lnTo>
                    <a:lnTo>
                      <a:pt x="606" y="732"/>
                    </a:lnTo>
                    <a:lnTo>
                      <a:pt x="606" y="726"/>
                    </a:lnTo>
                    <a:lnTo>
                      <a:pt x="606" y="720"/>
                    </a:lnTo>
                    <a:lnTo>
                      <a:pt x="606" y="714"/>
                    </a:lnTo>
                    <a:lnTo>
                      <a:pt x="606" y="708"/>
                    </a:lnTo>
                    <a:lnTo>
                      <a:pt x="612" y="702"/>
                    </a:lnTo>
                    <a:lnTo>
                      <a:pt x="612" y="696"/>
                    </a:lnTo>
                    <a:lnTo>
                      <a:pt x="612" y="690"/>
                    </a:lnTo>
                    <a:lnTo>
                      <a:pt x="612" y="684"/>
                    </a:lnTo>
                    <a:lnTo>
                      <a:pt x="612" y="678"/>
                    </a:lnTo>
                    <a:lnTo>
                      <a:pt x="618" y="678"/>
                    </a:lnTo>
                    <a:lnTo>
                      <a:pt x="618" y="672"/>
                    </a:lnTo>
                    <a:lnTo>
                      <a:pt x="618" y="666"/>
                    </a:lnTo>
                    <a:lnTo>
                      <a:pt x="618" y="660"/>
                    </a:lnTo>
                    <a:lnTo>
                      <a:pt x="618" y="654"/>
                    </a:lnTo>
                    <a:lnTo>
                      <a:pt x="624" y="648"/>
                    </a:lnTo>
                    <a:lnTo>
                      <a:pt x="624" y="642"/>
                    </a:lnTo>
                    <a:lnTo>
                      <a:pt x="624" y="636"/>
                    </a:lnTo>
                    <a:lnTo>
                      <a:pt x="624" y="630"/>
                    </a:lnTo>
                    <a:lnTo>
                      <a:pt x="624" y="624"/>
                    </a:lnTo>
                    <a:lnTo>
                      <a:pt x="630" y="624"/>
                    </a:lnTo>
                    <a:lnTo>
                      <a:pt x="630" y="618"/>
                    </a:lnTo>
                    <a:lnTo>
                      <a:pt x="630" y="612"/>
                    </a:lnTo>
                    <a:lnTo>
                      <a:pt x="630" y="606"/>
                    </a:lnTo>
                    <a:lnTo>
                      <a:pt x="630" y="600"/>
                    </a:lnTo>
                    <a:lnTo>
                      <a:pt x="636" y="594"/>
                    </a:lnTo>
                    <a:lnTo>
                      <a:pt x="636" y="588"/>
                    </a:lnTo>
                    <a:lnTo>
                      <a:pt x="636" y="582"/>
                    </a:lnTo>
                    <a:lnTo>
                      <a:pt x="636" y="576"/>
                    </a:lnTo>
                    <a:lnTo>
                      <a:pt x="636" y="570"/>
                    </a:lnTo>
                    <a:lnTo>
                      <a:pt x="642" y="570"/>
                    </a:lnTo>
                    <a:lnTo>
                      <a:pt x="642" y="564"/>
                    </a:lnTo>
                    <a:lnTo>
                      <a:pt x="642" y="558"/>
                    </a:lnTo>
                    <a:lnTo>
                      <a:pt x="642" y="552"/>
                    </a:lnTo>
                    <a:lnTo>
                      <a:pt x="642" y="546"/>
                    </a:lnTo>
                    <a:lnTo>
                      <a:pt x="642" y="540"/>
                    </a:lnTo>
                    <a:lnTo>
                      <a:pt x="648" y="540"/>
                    </a:lnTo>
                    <a:lnTo>
                      <a:pt x="648" y="534"/>
                    </a:lnTo>
                    <a:lnTo>
                      <a:pt x="648" y="528"/>
                    </a:lnTo>
                    <a:lnTo>
                      <a:pt x="648" y="522"/>
                    </a:lnTo>
                    <a:lnTo>
                      <a:pt x="648" y="516"/>
                    </a:lnTo>
                    <a:lnTo>
                      <a:pt x="648" y="510"/>
                    </a:lnTo>
                    <a:lnTo>
                      <a:pt x="654" y="510"/>
                    </a:lnTo>
                    <a:lnTo>
                      <a:pt x="654" y="504"/>
                    </a:lnTo>
                    <a:lnTo>
                      <a:pt x="654" y="498"/>
                    </a:lnTo>
                    <a:lnTo>
                      <a:pt x="654" y="492"/>
                    </a:lnTo>
                    <a:lnTo>
                      <a:pt x="654" y="486"/>
                    </a:lnTo>
                    <a:lnTo>
                      <a:pt x="660" y="480"/>
                    </a:lnTo>
                    <a:lnTo>
                      <a:pt x="660" y="474"/>
                    </a:lnTo>
                    <a:lnTo>
                      <a:pt x="660" y="468"/>
                    </a:lnTo>
                    <a:lnTo>
                      <a:pt x="660" y="462"/>
                    </a:lnTo>
                    <a:lnTo>
                      <a:pt x="660" y="456"/>
                    </a:lnTo>
                    <a:lnTo>
                      <a:pt x="666" y="450"/>
                    </a:lnTo>
                    <a:lnTo>
                      <a:pt x="666" y="444"/>
                    </a:lnTo>
                    <a:lnTo>
                      <a:pt x="666" y="438"/>
                    </a:lnTo>
                    <a:lnTo>
                      <a:pt x="666" y="432"/>
                    </a:lnTo>
                    <a:lnTo>
                      <a:pt x="666" y="426"/>
                    </a:lnTo>
                    <a:lnTo>
                      <a:pt x="672" y="420"/>
                    </a:lnTo>
                    <a:lnTo>
                      <a:pt x="672" y="414"/>
                    </a:lnTo>
                    <a:lnTo>
                      <a:pt x="672" y="408"/>
                    </a:lnTo>
                    <a:lnTo>
                      <a:pt x="672" y="402"/>
                    </a:lnTo>
                    <a:lnTo>
                      <a:pt x="672" y="396"/>
                    </a:lnTo>
                    <a:lnTo>
                      <a:pt x="678" y="390"/>
                    </a:lnTo>
                    <a:lnTo>
                      <a:pt x="678" y="384"/>
                    </a:lnTo>
                    <a:lnTo>
                      <a:pt x="678" y="378"/>
                    </a:lnTo>
                    <a:lnTo>
                      <a:pt x="678" y="372"/>
                    </a:lnTo>
                    <a:lnTo>
                      <a:pt x="678" y="366"/>
                    </a:lnTo>
                    <a:lnTo>
                      <a:pt x="684" y="360"/>
                    </a:lnTo>
                    <a:lnTo>
                      <a:pt x="684" y="354"/>
                    </a:lnTo>
                    <a:lnTo>
                      <a:pt x="684" y="348"/>
                    </a:lnTo>
                    <a:lnTo>
                      <a:pt x="684" y="342"/>
                    </a:lnTo>
                    <a:lnTo>
                      <a:pt x="684" y="336"/>
                    </a:lnTo>
                    <a:lnTo>
                      <a:pt x="690" y="330"/>
                    </a:lnTo>
                    <a:lnTo>
                      <a:pt x="690" y="324"/>
                    </a:lnTo>
                    <a:lnTo>
                      <a:pt x="690" y="318"/>
                    </a:lnTo>
                    <a:lnTo>
                      <a:pt x="690" y="312"/>
                    </a:lnTo>
                    <a:lnTo>
                      <a:pt x="690" y="306"/>
                    </a:lnTo>
                    <a:lnTo>
                      <a:pt x="696" y="300"/>
                    </a:lnTo>
                    <a:lnTo>
                      <a:pt x="696" y="294"/>
                    </a:lnTo>
                    <a:lnTo>
                      <a:pt x="696" y="288"/>
                    </a:lnTo>
                    <a:lnTo>
                      <a:pt x="696" y="282"/>
                    </a:lnTo>
                    <a:lnTo>
                      <a:pt x="696" y="276"/>
                    </a:lnTo>
                    <a:lnTo>
                      <a:pt x="702" y="270"/>
                    </a:lnTo>
                    <a:lnTo>
                      <a:pt x="702" y="264"/>
                    </a:lnTo>
                    <a:lnTo>
                      <a:pt x="702" y="258"/>
                    </a:lnTo>
                    <a:lnTo>
                      <a:pt x="702" y="252"/>
                    </a:lnTo>
                    <a:lnTo>
                      <a:pt x="702" y="246"/>
                    </a:lnTo>
                    <a:lnTo>
                      <a:pt x="708" y="240"/>
                    </a:lnTo>
                    <a:lnTo>
                      <a:pt x="708" y="234"/>
                    </a:lnTo>
                    <a:lnTo>
                      <a:pt x="708" y="228"/>
                    </a:lnTo>
                    <a:lnTo>
                      <a:pt x="708" y="222"/>
                    </a:lnTo>
                    <a:lnTo>
                      <a:pt x="708" y="216"/>
                    </a:lnTo>
                    <a:lnTo>
                      <a:pt x="708" y="210"/>
                    </a:lnTo>
                    <a:lnTo>
                      <a:pt x="714" y="210"/>
                    </a:lnTo>
                    <a:lnTo>
                      <a:pt x="714" y="204"/>
                    </a:lnTo>
                    <a:lnTo>
                      <a:pt x="714" y="198"/>
                    </a:lnTo>
                    <a:lnTo>
                      <a:pt x="714" y="192"/>
                    </a:lnTo>
                    <a:lnTo>
                      <a:pt x="714" y="186"/>
                    </a:lnTo>
                    <a:lnTo>
                      <a:pt x="714" y="180"/>
                    </a:lnTo>
                    <a:lnTo>
                      <a:pt x="720" y="174"/>
                    </a:lnTo>
                    <a:lnTo>
                      <a:pt x="720" y="168"/>
                    </a:lnTo>
                    <a:lnTo>
                      <a:pt x="720" y="162"/>
                    </a:lnTo>
                    <a:lnTo>
                      <a:pt x="720" y="156"/>
                    </a:lnTo>
                    <a:lnTo>
                      <a:pt x="720" y="150"/>
                    </a:lnTo>
                    <a:lnTo>
                      <a:pt x="726" y="144"/>
                    </a:lnTo>
                    <a:lnTo>
                      <a:pt x="726" y="138"/>
                    </a:lnTo>
                    <a:lnTo>
                      <a:pt x="726" y="132"/>
                    </a:lnTo>
                    <a:lnTo>
                      <a:pt x="726" y="126"/>
                    </a:lnTo>
                    <a:lnTo>
                      <a:pt x="726" y="120"/>
                    </a:lnTo>
                    <a:lnTo>
                      <a:pt x="726" y="114"/>
                    </a:lnTo>
                    <a:lnTo>
                      <a:pt x="732" y="114"/>
                    </a:lnTo>
                    <a:lnTo>
                      <a:pt x="732" y="108"/>
                    </a:lnTo>
                    <a:lnTo>
                      <a:pt x="732" y="102"/>
                    </a:lnTo>
                    <a:lnTo>
                      <a:pt x="732" y="96"/>
                    </a:lnTo>
                    <a:lnTo>
                      <a:pt x="732" y="90"/>
                    </a:lnTo>
                    <a:lnTo>
                      <a:pt x="732" y="84"/>
                    </a:lnTo>
                    <a:lnTo>
                      <a:pt x="738" y="78"/>
                    </a:lnTo>
                    <a:lnTo>
                      <a:pt x="738" y="72"/>
                    </a:lnTo>
                    <a:lnTo>
                      <a:pt x="738" y="66"/>
                    </a:lnTo>
                    <a:lnTo>
                      <a:pt x="738" y="60"/>
                    </a:lnTo>
                    <a:lnTo>
                      <a:pt x="738" y="54"/>
                    </a:lnTo>
                    <a:lnTo>
                      <a:pt x="738" y="48"/>
                    </a:lnTo>
                    <a:lnTo>
                      <a:pt x="744" y="48"/>
                    </a:lnTo>
                    <a:lnTo>
                      <a:pt x="744" y="42"/>
                    </a:lnTo>
                    <a:lnTo>
                      <a:pt x="744" y="36"/>
                    </a:lnTo>
                    <a:lnTo>
                      <a:pt x="744" y="30"/>
                    </a:lnTo>
                    <a:lnTo>
                      <a:pt x="744" y="24"/>
                    </a:lnTo>
                    <a:lnTo>
                      <a:pt x="744" y="18"/>
                    </a:lnTo>
                    <a:lnTo>
                      <a:pt x="750" y="12"/>
                    </a:lnTo>
                    <a:lnTo>
                      <a:pt x="750" y="6"/>
                    </a:lnTo>
                    <a:lnTo>
                      <a:pt x="750" y="0"/>
                    </a:lnTo>
                  </a:path>
                </a:pathLst>
              </a:custGeom>
              <a:noFill/>
              <a:ln w="28575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9" name="Line 20"/>
              <p:cNvSpPr/>
              <p:nvPr/>
            </p:nvSpPr>
            <p:spPr>
              <a:xfrm>
                <a:off x="4663" y="1225"/>
                <a:ext cx="1" cy="34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4590" name="Oval 21"/>
              <p:cNvSpPr/>
              <p:nvPr/>
            </p:nvSpPr>
            <p:spPr>
              <a:xfrm>
                <a:off x="4642" y="1202"/>
                <a:ext cx="43" cy="4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0482" name="Text Box 3"/>
          <p:cNvSpPr txBox="1"/>
          <p:nvPr/>
        </p:nvSpPr>
        <p:spPr>
          <a:xfrm>
            <a:off x="1302174" y="737659"/>
            <a:ext cx="9472084" cy="1014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  <a:tabLst>
                <a:tab pos="8244205" algn="r"/>
              </a:tabLst>
              <a:defRPr/>
            </a:pPr>
            <a:r>
              <a:rPr kumimoji="0" lang="zh-CN" altLang="en-US" sz="3200" b="1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kumimoji="0" lang="en-US" altLang="zh-CN" sz="3200" b="1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kumimoji="0" lang="en-US" altLang="zh-CN" sz="4000" b="1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</a:rPr>
              <a:t>×</a:t>
            </a:r>
            <a:r>
              <a:rPr kumimoji="0" lang="en-US" altLang="zh-CN" sz="3200" b="1" kern="1200" cap="none" spc="0" normalizeH="0" baseline="0" noProof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</a:t>
            </a:r>
            <a:r>
              <a:rPr kumimoji="0" lang="en-US" altLang="zh-CN" sz="3200" b="1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altLang="zh-CN" sz="4000" b="1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en-US" altLang="zh-CN" sz="3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  </a:t>
            </a: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(3)</a:t>
            </a:r>
            <a:r>
              <a:rPr lang="en-US" altLang="zh-CN" sz="4000" b="1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  <a:sym typeface="+mn-ea"/>
              </a:rPr>
              <a:t>× .</a:t>
            </a:r>
            <a:r>
              <a:rPr lang="en-US" altLang="zh-CN" sz="3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kumimoji="0" lang="en-US" altLang="zh-CN" sz="4000" b="1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3690" y="4609465"/>
            <a:ext cx="1437005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反例</a:t>
            </a:r>
            <a:endParaRPr lang="zh-CN" altLang="en-US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4605" y="4609465"/>
            <a:ext cx="1437005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反例</a:t>
            </a:r>
            <a:endParaRPr lang="zh-CN" altLang="en-US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05520" y="4615815"/>
            <a:ext cx="1437005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反例</a:t>
            </a:r>
            <a:endParaRPr lang="zh-CN" altLang="en-US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Text Box 4"/>
          <p:cNvSpPr txBox="1"/>
          <p:nvPr/>
        </p:nvSpPr>
        <p:spPr>
          <a:xfrm>
            <a:off x="1374140" y="869950"/>
            <a:ext cx="9444355" cy="378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8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上的图象是连续不断的曲线，且函数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内有零点，则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)·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   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         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C.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无法判断       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9256" name="Text Box 8"/>
          <p:cNvSpPr txBox="1"/>
          <p:nvPr/>
        </p:nvSpPr>
        <p:spPr>
          <a:xfrm>
            <a:off x="4408806" y="2546774"/>
            <a:ext cx="493183" cy="583565"/>
          </a:xfrm>
          <a:prstGeom prst="rect">
            <a:avLst/>
          </a:prstGeom>
          <a:noFill/>
          <a:ln w="7938">
            <a:noFill/>
          </a:ln>
        </p:spPr>
        <p:txBody>
          <a:bodyPr>
            <a:spAutoFit/>
          </a:bodyPr>
          <a:lstStyle/>
          <a:p>
            <a:pPr latinLnBrk="1"/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800">
                <a:latin typeface="宋体" panose="02010600030101010101" pitchFamily="2" charset="-122"/>
              </a:rPr>
              <a:t>  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373505" y="4684395"/>
            <a:ext cx="9444990" cy="1569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14" tIns="46808" rIns="90014" bIns="46808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分析：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上一定有零点，但是函数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上有零点，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不一定成立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1300" name="Text Box 4"/>
          <p:cNvSpPr txBox="1"/>
          <p:nvPr/>
        </p:nvSpPr>
        <p:spPr>
          <a:xfrm>
            <a:off x="1381760" y="3425825"/>
            <a:ext cx="5509260" cy="2889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由表可知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，从而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(2)·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0,</a:t>
            </a:r>
            <a:endParaRPr lang="en-US" altLang="zh-CN" sz="2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∴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函数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(2,3)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</a:t>
            </a:r>
            <a:r>
              <a:rPr lang="zh-CN" altLang="en-US" sz="2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</a:t>
            </a:r>
            <a:r>
              <a:rPr lang="zh-CN" altLang="en-US" sz="2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零点．</a:t>
            </a:r>
            <a:endParaRPr lang="zh-CN" altLang="en-US" sz="2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0" lang="zh-CN" altLang="en-US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由于函数</a:t>
            </a:r>
            <a:r>
              <a:rPr kumimoji="0" lang="en-US" altLang="zh-CN" sz="26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0" lang="en-US" altLang="zh-CN" sz="26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0" lang="zh-CN" altLang="en-US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在定义域</a:t>
            </a:r>
            <a:r>
              <a:rPr kumimoji="0" lang="en-US" altLang="zh-CN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(0,+∞)</a:t>
            </a:r>
            <a:r>
              <a:rPr kumimoji="0" lang="zh-CN" altLang="en-US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内是增函数，所以它</a:t>
            </a:r>
            <a:r>
              <a:rPr kumimoji="0" lang="zh-CN" altLang="en-US" sz="26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仅有一个</a:t>
            </a:r>
            <a:r>
              <a:rPr kumimoji="0" lang="zh-CN" altLang="en-US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零点．</a:t>
            </a:r>
            <a:endParaRPr kumimoji="0" lang="zh-CN" altLang="en-US" sz="26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5604" name="Text Box 5"/>
          <p:cNvSpPr txBox="1"/>
          <p:nvPr/>
        </p:nvSpPr>
        <p:spPr>
          <a:xfrm>
            <a:off x="1381760" y="1400810"/>
            <a:ext cx="944245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zh-CN" altLang="en-US" sz="280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解法一：</a:t>
            </a:r>
            <a:r>
              <a:rPr kumimoji="0" lang="zh-CN" altLang="en-US" sz="2800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cs"/>
              </a:rPr>
              <a:t>用计算器或计算机作出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800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cs"/>
              </a:rPr>
              <a:t>的对应值表和图象：</a:t>
            </a:r>
            <a:endParaRPr kumimoji="0" lang="zh-CN" altLang="en-US" sz="2800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cs"/>
            </a:endParaRPr>
          </a:p>
        </p:txBody>
      </p:sp>
      <p:sp>
        <p:nvSpPr>
          <p:cNvPr id="26629" name="Rectangle 6"/>
          <p:cNvSpPr/>
          <p:nvPr/>
        </p:nvSpPr>
        <p:spPr>
          <a:xfrm>
            <a:off x="1381760" y="631825"/>
            <a:ext cx="9442450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求函数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)=ln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+2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的零点的个数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11304" name="Freeform 8"/>
          <p:cNvSpPr/>
          <p:nvPr/>
        </p:nvSpPr>
        <p:spPr>
          <a:xfrm>
            <a:off x="7642013" y="3549651"/>
            <a:ext cx="1195917" cy="2781300"/>
          </a:xfrm>
          <a:custGeom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792" h="1866">
                <a:moveTo>
                  <a:pt x="0" y="1866"/>
                </a:moveTo>
                <a:lnTo>
                  <a:pt x="0" y="1860"/>
                </a:lnTo>
                <a:lnTo>
                  <a:pt x="0" y="1854"/>
                </a:lnTo>
                <a:lnTo>
                  <a:pt x="0" y="1848"/>
                </a:lnTo>
                <a:lnTo>
                  <a:pt x="6" y="1848"/>
                </a:lnTo>
                <a:lnTo>
                  <a:pt x="6" y="1842"/>
                </a:lnTo>
                <a:lnTo>
                  <a:pt x="6" y="1836"/>
                </a:lnTo>
                <a:lnTo>
                  <a:pt x="6" y="1830"/>
                </a:lnTo>
                <a:lnTo>
                  <a:pt x="12" y="1824"/>
                </a:lnTo>
                <a:lnTo>
                  <a:pt x="12" y="1818"/>
                </a:lnTo>
                <a:lnTo>
                  <a:pt x="12" y="1812"/>
                </a:lnTo>
                <a:lnTo>
                  <a:pt x="18" y="1806"/>
                </a:lnTo>
                <a:lnTo>
                  <a:pt x="18" y="1800"/>
                </a:lnTo>
                <a:lnTo>
                  <a:pt x="18" y="1794"/>
                </a:lnTo>
                <a:lnTo>
                  <a:pt x="18" y="1788"/>
                </a:lnTo>
                <a:lnTo>
                  <a:pt x="24" y="1788"/>
                </a:lnTo>
                <a:lnTo>
                  <a:pt x="24" y="1782"/>
                </a:lnTo>
                <a:lnTo>
                  <a:pt x="24" y="1776"/>
                </a:lnTo>
                <a:lnTo>
                  <a:pt x="24" y="1770"/>
                </a:lnTo>
                <a:lnTo>
                  <a:pt x="30" y="1770"/>
                </a:lnTo>
                <a:lnTo>
                  <a:pt x="30" y="1764"/>
                </a:lnTo>
                <a:lnTo>
                  <a:pt x="30" y="1758"/>
                </a:lnTo>
                <a:lnTo>
                  <a:pt x="30" y="1752"/>
                </a:lnTo>
                <a:lnTo>
                  <a:pt x="36" y="1752"/>
                </a:lnTo>
                <a:lnTo>
                  <a:pt x="36" y="1746"/>
                </a:lnTo>
                <a:lnTo>
                  <a:pt x="36" y="1740"/>
                </a:lnTo>
                <a:lnTo>
                  <a:pt x="36" y="1734"/>
                </a:lnTo>
                <a:lnTo>
                  <a:pt x="42" y="1734"/>
                </a:lnTo>
                <a:lnTo>
                  <a:pt x="42" y="1728"/>
                </a:lnTo>
                <a:lnTo>
                  <a:pt x="42" y="1722"/>
                </a:lnTo>
                <a:lnTo>
                  <a:pt x="42" y="1716"/>
                </a:lnTo>
                <a:lnTo>
                  <a:pt x="48" y="1716"/>
                </a:lnTo>
                <a:lnTo>
                  <a:pt x="48" y="1710"/>
                </a:lnTo>
                <a:lnTo>
                  <a:pt x="48" y="1704"/>
                </a:lnTo>
                <a:lnTo>
                  <a:pt x="54" y="1698"/>
                </a:lnTo>
                <a:lnTo>
                  <a:pt x="54" y="1692"/>
                </a:lnTo>
                <a:lnTo>
                  <a:pt x="54" y="1686"/>
                </a:lnTo>
                <a:lnTo>
                  <a:pt x="60" y="1680"/>
                </a:lnTo>
                <a:lnTo>
                  <a:pt x="60" y="1674"/>
                </a:lnTo>
                <a:lnTo>
                  <a:pt x="60" y="1668"/>
                </a:lnTo>
                <a:lnTo>
                  <a:pt x="66" y="1662"/>
                </a:lnTo>
                <a:lnTo>
                  <a:pt x="66" y="1656"/>
                </a:lnTo>
                <a:lnTo>
                  <a:pt x="66" y="1650"/>
                </a:lnTo>
                <a:lnTo>
                  <a:pt x="72" y="1650"/>
                </a:lnTo>
                <a:lnTo>
                  <a:pt x="72" y="1644"/>
                </a:lnTo>
                <a:lnTo>
                  <a:pt x="72" y="1638"/>
                </a:lnTo>
                <a:lnTo>
                  <a:pt x="72" y="1632"/>
                </a:lnTo>
                <a:lnTo>
                  <a:pt x="78" y="1632"/>
                </a:lnTo>
                <a:lnTo>
                  <a:pt x="78" y="1626"/>
                </a:lnTo>
                <a:lnTo>
                  <a:pt x="78" y="1620"/>
                </a:lnTo>
                <a:lnTo>
                  <a:pt x="78" y="1614"/>
                </a:lnTo>
                <a:lnTo>
                  <a:pt x="84" y="1614"/>
                </a:lnTo>
                <a:lnTo>
                  <a:pt x="84" y="1608"/>
                </a:lnTo>
                <a:lnTo>
                  <a:pt x="84" y="1602"/>
                </a:lnTo>
                <a:lnTo>
                  <a:pt x="90" y="1596"/>
                </a:lnTo>
                <a:lnTo>
                  <a:pt x="90" y="1590"/>
                </a:lnTo>
                <a:lnTo>
                  <a:pt x="90" y="1584"/>
                </a:lnTo>
                <a:lnTo>
                  <a:pt x="96" y="1584"/>
                </a:lnTo>
                <a:lnTo>
                  <a:pt x="96" y="1578"/>
                </a:lnTo>
                <a:lnTo>
                  <a:pt x="96" y="1572"/>
                </a:lnTo>
                <a:lnTo>
                  <a:pt x="102" y="1566"/>
                </a:lnTo>
                <a:lnTo>
                  <a:pt x="102" y="1560"/>
                </a:lnTo>
                <a:lnTo>
                  <a:pt x="102" y="1554"/>
                </a:lnTo>
                <a:lnTo>
                  <a:pt x="108" y="1554"/>
                </a:lnTo>
                <a:lnTo>
                  <a:pt x="108" y="1548"/>
                </a:lnTo>
                <a:lnTo>
                  <a:pt x="108" y="1542"/>
                </a:lnTo>
                <a:lnTo>
                  <a:pt x="108" y="1536"/>
                </a:lnTo>
                <a:lnTo>
                  <a:pt x="114" y="1536"/>
                </a:lnTo>
                <a:lnTo>
                  <a:pt x="114" y="1530"/>
                </a:lnTo>
                <a:lnTo>
                  <a:pt x="114" y="1524"/>
                </a:lnTo>
                <a:lnTo>
                  <a:pt x="120" y="1518"/>
                </a:lnTo>
                <a:lnTo>
                  <a:pt x="120" y="1512"/>
                </a:lnTo>
                <a:lnTo>
                  <a:pt x="120" y="1506"/>
                </a:lnTo>
                <a:lnTo>
                  <a:pt x="126" y="1506"/>
                </a:lnTo>
                <a:lnTo>
                  <a:pt x="126" y="1500"/>
                </a:lnTo>
                <a:lnTo>
                  <a:pt x="126" y="1494"/>
                </a:lnTo>
                <a:lnTo>
                  <a:pt x="126" y="1488"/>
                </a:lnTo>
                <a:lnTo>
                  <a:pt x="132" y="1488"/>
                </a:lnTo>
                <a:lnTo>
                  <a:pt x="132" y="1482"/>
                </a:lnTo>
                <a:lnTo>
                  <a:pt x="132" y="1476"/>
                </a:lnTo>
                <a:lnTo>
                  <a:pt x="138" y="1476"/>
                </a:lnTo>
                <a:lnTo>
                  <a:pt x="138" y="1470"/>
                </a:lnTo>
                <a:lnTo>
                  <a:pt x="138" y="1464"/>
                </a:lnTo>
                <a:lnTo>
                  <a:pt x="138" y="1458"/>
                </a:lnTo>
                <a:lnTo>
                  <a:pt x="144" y="1458"/>
                </a:lnTo>
                <a:lnTo>
                  <a:pt x="144" y="1452"/>
                </a:lnTo>
                <a:lnTo>
                  <a:pt x="144" y="1446"/>
                </a:lnTo>
                <a:lnTo>
                  <a:pt x="150" y="1440"/>
                </a:lnTo>
                <a:lnTo>
                  <a:pt x="150" y="1434"/>
                </a:lnTo>
                <a:lnTo>
                  <a:pt x="156" y="1428"/>
                </a:lnTo>
                <a:lnTo>
                  <a:pt x="156" y="1422"/>
                </a:lnTo>
                <a:lnTo>
                  <a:pt x="156" y="1416"/>
                </a:lnTo>
                <a:lnTo>
                  <a:pt x="162" y="1416"/>
                </a:lnTo>
                <a:lnTo>
                  <a:pt x="162" y="1410"/>
                </a:lnTo>
                <a:lnTo>
                  <a:pt x="162" y="1404"/>
                </a:lnTo>
                <a:lnTo>
                  <a:pt x="168" y="1398"/>
                </a:lnTo>
                <a:lnTo>
                  <a:pt x="168" y="1392"/>
                </a:lnTo>
                <a:lnTo>
                  <a:pt x="168" y="1386"/>
                </a:lnTo>
                <a:lnTo>
                  <a:pt x="174" y="1386"/>
                </a:lnTo>
                <a:lnTo>
                  <a:pt x="174" y="1380"/>
                </a:lnTo>
                <a:lnTo>
                  <a:pt x="174" y="1374"/>
                </a:lnTo>
                <a:lnTo>
                  <a:pt x="180" y="1368"/>
                </a:lnTo>
                <a:lnTo>
                  <a:pt x="180" y="1362"/>
                </a:lnTo>
                <a:lnTo>
                  <a:pt x="180" y="1356"/>
                </a:lnTo>
                <a:lnTo>
                  <a:pt x="186" y="1356"/>
                </a:lnTo>
                <a:lnTo>
                  <a:pt x="186" y="1350"/>
                </a:lnTo>
                <a:lnTo>
                  <a:pt x="186" y="1344"/>
                </a:lnTo>
                <a:lnTo>
                  <a:pt x="192" y="1338"/>
                </a:lnTo>
                <a:lnTo>
                  <a:pt x="192" y="1332"/>
                </a:lnTo>
                <a:lnTo>
                  <a:pt x="192" y="1326"/>
                </a:lnTo>
                <a:lnTo>
                  <a:pt x="198" y="1326"/>
                </a:lnTo>
                <a:lnTo>
                  <a:pt x="198" y="1320"/>
                </a:lnTo>
                <a:lnTo>
                  <a:pt x="198" y="1314"/>
                </a:lnTo>
                <a:lnTo>
                  <a:pt x="204" y="1308"/>
                </a:lnTo>
                <a:lnTo>
                  <a:pt x="204" y="1302"/>
                </a:lnTo>
                <a:lnTo>
                  <a:pt x="204" y="1296"/>
                </a:lnTo>
                <a:lnTo>
                  <a:pt x="210" y="1296"/>
                </a:lnTo>
                <a:lnTo>
                  <a:pt x="210" y="1290"/>
                </a:lnTo>
                <a:lnTo>
                  <a:pt x="210" y="1284"/>
                </a:lnTo>
                <a:lnTo>
                  <a:pt x="216" y="1284"/>
                </a:lnTo>
                <a:lnTo>
                  <a:pt x="216" y="1278"/>
                </a:lnTo>
                <a:lnTo>
                  <a:pt x="216" y="1272"/>
                </a:lnTo>
                <a:lnTo>
                  <a:pt x="222" y="1272"/>
                </a:lnTo>
                <a:lnTo>
                  <a:pt x="222" y="1266"/>
                </a:lnTo>
                <a:lnTo>
                  <a:pt x="222" y="1260"/>
                </a:lnTo>
                <a:lnTo>
                  <a:pt x="222" y="1254"/>
                </a:lnTo>
                <a:lnTo>
                  <a:pt x="228" y="1254"/>
                </a:lnTo>
                <a:lnTo>
                  <a:pt x="228" y="1248"/>
                </a:lnTo>
                <a:lnTo>
                  <a:pt x="228" y="1242"/>
                </a:lnTo>
                <a:lnTo>
                  <a:pt x="234" y="1242"/>
                </a:lnTo>
                <a:lnTo>
                  <a:pt x="234" y="1236"/>
                </a:lnTo>
                <a:lnTo>
                  <a:pt x="234" y="1230"/>
                </a:lnTo>
                <a:lnTo>
                  <a:pt x="240" y="1224"/>
                </a:lnTo>
                <a:lnTo>
                  <a:pt x="240" y="1218"/>
                </a:lnTo>
                <a:lnTo>
                  <a:pt x="240" y="1212"/>
                </a:lnTo>
                <a:lnTo>
                  <a:pt x="246" y="1212"/>
                </a:lnTo>
                <a:lnTo>
                  <a:pt x="246" y="1206"/>
                </a:lnTo>
                <a:lnTo>
                  <a:pt x="246" y="1200"/>
                </a:lnTo>
                <a:lnTo>
                  <a:pt x="252" y="1200"/>
                </a:lnTo>
                <a:lnTo>
                  <a:pt x="252" y="1194"/>
                </a:lnTo>
                <a:lnTo>
                  <a:pt x="252" y="1188"/>
                </a:lnTo>
                <a:lnTo>
                  <a:pt x="252" y="1182"/>
                </a:lnTo>
                <a:lnTo>
                  <a:pt x="258" y="1182"/>
                </a:lnTo>
                <a:lnTo>
                  <a:pt x="258" y="1176"/>
                </a:lnTo>
                <a:lnTo>
                  <a:pt x="258" y="1170"/>
                </a:lnTo>
                <a:lnTo>
                  <a:pt x="264" y="1170"/>
                </a:lnTo>
                <a:lnTo>
                  <a:pt x="264" y="1164"/>
                </a:lnTo>
                <a:lnTo>
                  <a:pt x="264" y="1158"/>
                </a:lnTo>
                <a:lnTo>
                  <a:pt x="270" y="1158"/>
                </a:lnTo>
                <a:lnTo>
                  <a:pt x="270" y="1152"/>
                </a:lnTo>
                <a:lnTo>
                  <a:pt x="270" y="1146"/>
                </a:lnTo>
                <a:lnTo>
                  <a:pt x="276" y="1140"/>
                </a:lnTo>
                <a:lnTo>
                  <a:pt x="276" y="1134"/>
                </a:lnTo>
                <a:lnTo>
                  <a:pt x="276" y="1128"/>
                </a:lnTo>
                <a:lnTo>
                  <a:pt x="282" y="1128"/>
                </a:lnTo>
                <a:lnTo>
                  <a:pt x="282" y="1122"/>
                </a:lnTo>
                <a:lnTo>
                  <a:pt x="282" y="1116"/>
                </a:lnTo>
                <a:lnTo>
                  <a:pt x="288" y="1116"/>
                </a:lnTo>
                <a:lnTo>
                  <a:pt x="288" y="1110"/>
                </a:lnTo>
                <a:lnTo>
                  <a:pt x="288" y="1104"/>
                </a:lnTo>
                <a:lnTo>
                  <a:pt x="294" y="1098"/>
                </a:lnTo>
                <a:lnTo>
                  <a:pt x="294" y="1092"/>
                </a:lnTo>
                <a:lnTo>
                  <a:pt x="294" y="1086"/>
                </a:lnTo>
                <a:lnTo>
                  <a:pt x="300" y="1086"/>
                </a:lnTo>
                <a:lnTo>
                  <a:pt x="300" y="1080"/>
                </a:lnTo>
                <a:lnTo>
                  <a:pt x="300" y="1074"/>
                </a:lnTo>
                <a:lnTo>
                  <a:pt x="306" y="1074"/>
                </a:lnTo>
                <a:lnTo>
                  <a:pt x="306" y="1068"/>
                </a:lnTo>
                <a:lnTo>
                  <a:pt x="306" y="1062"/>
                </a:lnTo>
                <a:lnTo>
                  <a:pt x="312" y="1056"/>
                </a:lnTo>
                <a:lnTo>
                  <a:pt x="312" y="1050"/>
                </a:lnTo>
                <a:lnTo>
                  <a:pt x="312" y="1044"/>
                </a:lnTo>
                <a:lnTo>
                  <a:pt x="318" y="1044"/>
                </a:lnTo>
                <a:lnTo>
                  <a:pt x="318" y="1038"/>
                </a:lnTo>
                <a:lnTo>
                  <a:pt x="318" y="1032"/>
                </a:lnTo>
                <a:lnTo>
                  <a:pt x="324" y="1032"/>
                </a:lnTo>
                <a:lnTo>
                  <a:pt x="324" y="1026"/>
                </a:lnTo>
                <a:lnTo>
                  <a:pt x="324" y="1020"/>
                </a:lnTo>
                <a:lnTo>
                  <a:pt x="330" y="1020"/>
                </a:lnTo>
                <a:lnTo>
                  <a:pt x="330" y="1014"/>
                </a:lnTo>
                <a:lnTo>
                  <a:pt x="330" y="1008"/>
                </a:lnTo>
                <a:lnTo>
                  <a:pt x="336" y="1002"/>
                </a:lnTo>
                <a:lnTo>
                  <a:pt x="336" y="996"/>
                </a:lnTo>
                <a:lnTo>
                  <a:pt x="336" y="990"/>
                </a:lnTo>
                <a:lnTo>
                  <a:pt x="342" y="990"/>
                </a:lnTo>
                <a:lnTo>
                  <a:pt x="342" y="984"/>
                </a:lnTo>
                <a:lnTo>
                  <a:pt x="342" y="978"/>
                </a:lnTo>
                <a:lnTo>
                  <a:pt x="348" y="978"/>
                </a:lnTo>
                <a:lnTo>
                  <a:pt x="348" y="972"/>
                </a:lnTo>
                <a:lnTo>
                  <a:pt x="348" y="966"/>
                </a:lnTo>
                <a:lnTo>
                  <a:pt x="354" y="960"/>
                </a:lnTo>
                <a:lnTo>
                  <a:pt x="354" y="954"/>
                </a:lnTo>
                <a:lnTo>
                  <a:pt x="360" y="948"/>
                </a:lnTo>
                <a:lnTo>
                  <a:pt x="360" y="942"/>
                </a:lnTo>
                <a:lnTo>
                  <a:pt x="360" y="936"/>
                </a:lnTo>
                <a:lnTo>
                  <a:pt x="366" y="936"/>
                </a:lnTo>
                <a:lnTo>
                  <a:pt x="366" y="930"/>
                </a:lnTo>
                <a:lnTo>
                  <a:pt x="366" y="924"/>
                </a:lnTo>
                <a:lnTo>
                  <a:pt x="372" y="924"/>
                </a:lnTo>
                <a:lnTo>
                  <a:pt x="372" y="918"/>
                </a:lnTo>
                <a:lnTo>
                  <a:pt x="372" y="912"/>
                </a:lnTo>
                <a:lnTo>
                  <a:pt x="378" y="906"/>
                </a:lnTo>
                <a:lnTo>
                  <a:pt x="378" y="900"/>
                </a:lnTo>
                <a:lnTo>
                  <a:pt x="384" y="894"/>
                </a:lnTo>
                <a:lnTo>
                  <a:pt x="384" y="888"/>
                </a:lnTo>
                <a:lnTo>
                  <a:pt x="384" y="882"/>
                </a:lnTo>
                <a:lnTo>
                  <a:pt x="390" y="882"/>
                </a:lnTo>
                <a:lnTo>
                  <a:pt x="390" y="876"/>
                </a:lnTo>
                <a:lnTo>
                  <a:pt x="390" y="870"/>
                </a:lnTo>
                <a:lnTo>
                  <a:pt x="396" y="870"/>
                </a:lnTo>
                <a:lnTo>
                  <a:pt x="396" y="864"/>
                </a:lnTo>
                <a:lnTo>
                  <a:pt x="396" y="858"/>
                </a:lnTo>
                <a:lnTo>
                  <a:pt x="402" y="858"/>
                </a:lnTo>
                <a:lnTo>
                  <a:pt x="402" y="852"/>
                </a:lnTo>
                <a:lnTo>
                  <a:pt x="402" y="846"/>
                </a:lnTo>
                <a:lnTo>
                  <a:pt x="408" y="840"/>
                </a:lnTo>
                <a:lnTo>
                  <a:pt x="408" y="834"/>
                </a:lnTo>
                <a:lnTo>
                  <a:pt x="408" y="828"/>
                </a:lnTo>
                <a:lnTo>
                  <a:pt x="414" y="828"/>
                </a:lnTo>
                <a:lnTo>
                  <a:pt x="414" y="822"/>
                </a:lnTo>
                <a:lnTo>
                  <a:pt x="414" y="816"/>
                </a:lnTo>
                <a:lnTo>
                  <a:pt x="420" y="816"/>
                </a:lnTo>
                <a:lnTo>
                  <a:pt x="420" y="810"/>
                </a:lnTo>
                <a:lnTo>
                  <a:pt x="420" y="804"/>
                </a:lnTo>
                <a:lnTo>
                  <a:pt x="426" y="804"/>
                </a:lnTo>
                <a:lnTo>
                  <a:pt x="426" y="798"/>
                </a:lnTo>
                <a:lnTo>
                  <a:pt x="426" y="792"/>
                </a:lnTo>
                <a:lnTo>
                  <a:pt x="432" y="786"/>
                </a:lnTo>
                <a:lnTo>
                  <a:pt x="432" y="780"/>
                </a:lnTo>
                <a:lnTo>
                  <a:pt x="432" y="774"/>
                </a:lnTo>
                <a:lnTo>
                  <a:pt x="438" y="774"/>
                </a:lnTo>
                <a:lnTo>
                  <a:pt x="438" y="768"/>
                </a:lnTo>
                <a:lnTo>
                  <a:pt x="438" y="762"/>
                </a:lnTo>
                <a:lnTo>
                  <a:pt x="444" y="762"/>
                </a:lnTo>
                <a:lnTo>
                  <a:pt x="444" y="756"/>
                </a:lnTo>
                <a:lnTo>
                  <a:pt x="444" y="750"/>
                </a:lnTo>
                <a:lnTo>
                  <a:pt x="450" y="750"/>
                </a:lnTo>
                <a:lnTo>
                  <a:pt x="450" y="744"/>
                </a:lnTo>
                <a:lnTo>
                  <a:pt x="450" y="738"/>
                </a:lnTo>
                <a:lnTo>
                  <a:pt x="456" y="738"/>
                </a:lnTo>
                <a:lnTo>
                  <a:pt x="456" y="732"/>
                </a:lnTo>
                <a:lnTo>
                  <a:pt x="456" y="726"/>
                </a:lnTo>
                <a:lnTo>
                  <a:pt x="462" y="720"/>
                </a:lnTo>
                <a:lnTo>
                  <a:pt x="462" y="714"/>
                </a:lnTo>
                <a:lnTo>
                  <a:pt x="462" y="708"/>
                </a:lnTo>
                <a:lnTo>
                  <a:pt x="468" y="708"/>
                </a:lnTo>
                <a:lnTo>
                  <a:pt x="468" y="702"/>
                </a:lnTo>
                <a:lnTo>
                  <a:pt x="468" y="696"/>
                </a:lnTo>
                <a:lnTo>
                  <a:pt x="474" y="696"/>
                </a:lnTo>
                <a:lnTo>
                  <a:pt x="474" y="690"/>
                </a:lnTo>
                <a:lnTo>
                  <a:pt x="474" y="684"/>
                </a:lnTo>
                <a:lnTo>
                  <a:pt x="480" y="684"/>
                </a:lnTo>
                <a:lnTo>
                  <a:pt x="480" y="678"/>
                </a:lnTo>
                <a:lnTo>
                  <a:pt x="480" y="672"/>
                </a:lnTo>
                <a:lnTo>
                  <a:pt x="486" y="666"/>
                </a:lnTo>
                <a:lnTo>
                  <a:pt x="486" y="660"/>
                </a:lnTo>
                <a:lnTo>
                  <a:pt x="486" y="654"/>
                </a:lnTo>
                <a:lnTo>
                  <a:pt x="492" y="654"/>
                </a:lnTo>
                <a:lnTo>
                  <a:pt x="492" y="648"/>
                </a:lnTo>
                <a:lnTo>
                  <a:pt x="498" y="642"/>
                </a:lnTo>
                <a:lnTo>
                  <a:pt x="498" y="636"/>
                </a:lnTo>
                <a:lnTo>
                  <a:pt x="498" y="630"/>
                </a:lnTo>
                <a:lnTo>
                  <a:pt x="504" y="630"/>
                </a:lnTo>
                <a:lnTo>
                  <a:pt x="504" y="624"/>
                </a:lnTo>
                <a:lnTo>
                  <a:pt x="504" y="618"/>
                </a:lnTo>
                <a:lnTo>
                  <a:pt x="510" y="618"/>
                </a:lnTo>
                <a:lnTo>
                  <a:pt x="510" y="612"/>
                </a:lnTo>
                <a:lnTo>
                  <a:pt x="510" y="606"/>
                </a:lnTo>
                <a:lnTo>
                  <a:pt x="516" y="606"/>
                </a:lnTo>
                <a:lnTo>
                  <a:pt x="516" y="600"/>
                </a:lnTo>
                <a:lnTo>
                  <a:pt x="516" y="594"/>
                </a:lnTo>
                <a:lnTo>
                  <a:pt x="522" y="588"/>
                </a:lnTo>
                <a:lnTo>
                  <a:pt x="522" y="582"/>
                </a:lnTo>
                <a:lnTo>
                  <a:pt x="522" y="576"/>
                </a:lnTo>
                <a:lnTo>
                  <a:pt x="528" y="576"/>
                </a:lnTo>
                <a:lnTo>
                  <a:pt x="528" y="570"/>
                </a:lnTo>
                <a:lnTo>
                  <a:pt x="528" y="564"/>
                </a:lnTo>
                <a:lnTo>
                  <a:pt x="534" y="564"/>
                </a:lnTo>
                <a:lnTo>
                  <a:pt x="534" y="558"/>
                </a:lnTo>
                <a:lnTo>
                  <a:pt x="534" y="552"/>
                </a:lnTo>
                <a:lnTo>
                  <a:pt x="540" y="552"/>
                </a:lnTo>
                <a:lnTo>
                  <a:pt x="540" y="546"/>
                </a:lnTo>
                <a:lnTo>
                  <a:pt x="540" y="540"/>
                </a:lnTo>
                <a:lnTo>
                  <a:pt x="546" y="534"/>
                </a:lnTo>
                <a:lnTo>
                  <a:pt x="546" y="528"/>
                </a:lnTo>
                <a:lnTo>
                  <a:pt x="552" y="522"/>
                </a:lnTo>
                <a:lnTo>
                  <a:pt x="552" y="516"/>
                </a:lnTo>
                <a:lnTo>
                  <a:pt x="558" y="510"/>
                </a:lnTo>
                <a:lnTo>
                  <a:pt x="558" y="504"/>
                </a:lnTo>
                <a:lnTo>
                  <a:pt x="558" y="498"/>
                </a:lnTo>
                <a:lnTo>
                  <a:pt x="564" y="498"/>
                </a:lnTo>
                <a:lnTo>
                  <a:pt x="564" y="492"/>
                </a:lnTo>
                <a:lnTo>
                  <a:pt x="564" y="486"/>
                </a:lnTo>
                <a:lnTo>
                  <a:pt x="570" y="486"/>
                </a:lnTo>
                <a:lnTo>
                  <a:pt x="570" y="480"/>
                </a:lnTo>
                <a:lnTo>
                  <a:pt x="570" y="474"/>
                </a:lnTo>
                <a:lnTo>
                  <a:pt x="576" y="474"/>
                </a:lnTo>
                <a:lnTo>
                  <a:pt x="576" y="468"/>
                </a:lnTo>
                <a:lnTo>
                  <a:pt x="576" y="462"/>
                </a:lnTo>
                <a:lnTo>
                  <a:pt x="582" y="462"/>
                </a:lnTo>
                <a:lnTo>
                  <a:pt x="582" y="456"/>
                </a:lnTo>
                <a:lnTo>
                  <a:pt x="582" y="450"/>
                </a:lnTo>
                <a:lnTo>
                  <a:pt x="588" y="444"/>
                </a:lnTo>
                <a:lnTo>
                  <a:pt x="588" y="438"/>
                </a:lnTo>
                <a:lnTo>
                  <a:pt x="588" y="432"/>
                </a:lnTo>
                <a:lnTo>
                  <a:pt x="594" y="432"/>
                </a:lnTo>
                <a:lnTo>
                  <a:pt x="594" y="426"/>
                </a:lnTo>
                <a:lnTo>
                  <a:pt x="594" y="420"/>
                </a:lnTo>
                <a:lnTo>
                  <a:pt x="600" y="420"/>
                </a:lnTo>
                <a:lnTo>
                  <a:pt x="600" y="414"/>
                </a:lnTo>
                <a:lnTo>
                  <a:pt x="600" y="408"/>
                </a:lnTo>
                <a:lnTo>
                  <a:pt x="606" y="408"/>
                </a:lnTo>
                <a:lnTo>
                  <a:pt x="606" y="402"/>
                </a:lnTo>
                <a:lnTo>
                  <a:pt x="606" y="396"/>
                </a:lnTo>
                <a:lnTo>
                  <a:pt x="612" y="390"/>
                </a:lnTo>
                <a:lnTo>
                  <a:pt x="612" y="384"/>
                </a:lnTo>
                <a:lnTo>
                  <a:pt x="618" y="384"/>
                </a:lnTo>
                <a:lnTo>
                  <a:pt x="618" y="378"/>
                </a:lnTo>
                <a:lnTo>
                  <a:pt x="618" y="372"/>
                </a:lnTo>
                <a:lnTo>
                  <a:pt x="624" y="366"/>
                </a:lnTo>
                <a:lnTo>
                  <a:pt x="624" y="360"/>
                </a:lnTo>
                <a:lnTo>
                  <a:pt x="630" y="354"/>
                </a:lnTo>
                <a:lnTo>
                  <a:pt x="630" y="348"/>
                </a:lnTo>
                <a:lnTo>
                  <a:pt x="630" y="342"/>
                </a:lnTo>
                <a:lnTo>
                  <a:pt x="636" y="342"/>
                </a:lnTo>
                <a:lnTo>
                  <a:pt x="636" y="336"/>
                </a:lnTo>
                <a:lnTo>
                  <a:pt x="636" y="330"/>
                </a:lnTo>
                <a:lnTo>
                  <a:pt x="642" y="330"/>
                </a:lnTo>
                <a:lnTo>
                  <a:pt x="642" y="324"/>
                </a:lnTo>
                <a:lnTo>
                  <a:pt x="642" y="318"/>
                </a:lnTo>
                <a:lnTo>
                  <a:pt x="648" y="318"/>
                </a:lnTo>
                <a:lnTo>
                  <a:pt x="648" y="312"/>
                </a:lnTo>
                <a:lnTo>
                  <a:pt x="648" y="306"/>
                </a:lnTo>
                <a:lnTo>
                  <a:pt x="654" y="300"/>
                </a:lnTo>
                <a:lnTo>
                  <a:pt x="654" y="294"/>
                </a:lnTo>
                <a:lnTo>
                  <a:pt x="660" y="288"/>
                </a:lnTo>
                <a:lnTo>
                  <a:pt x="660" y="282"/>
                </a:lnTo>
                <a:lnTo>
                  <a:pt x="660" y="276"/>
                </a:lnTo>
                <a:lnTo>
                  <a:pt x="666" y="276"/>
                </a:lnTo>
                <a:lnTo>
                  <a:pt x="666" y="270"/>
                </a:lnTo>
                <a:lnTo>
                  <a:pt x="672" y="264"/>
                </a:lnTo>
                <a:lnTo>
                  <a:pt x="672" y="258"/>
                </a:lnTo>
                <a:lnTo>
                  <a:pt x="672" y="252"/>
                </a:lnTo>
                <a:lnTo>
                  <a:pt x="678" y="252"/>
                </a:lnTo>
                <a:lnTo>
                  <a:pt x="678" y="246"/>
                </a:lnTo>
                <a:lnTo>
                  <a:pt x="678" y="240"/>
                </a:lnTo>
                <a:lnTo>
                  <a:pt x="684" y="240"/>
                </a:lnTo>
                <a:lnTo>
                  <a:pt x="684" y="234"/>
                </a:lnTo>
                <a:lnTo>
                  <a:pt x="684" y="228"/>
                </a:lnTo>
                <a:lnTo>
                  <a:pt x="690" y="228"/>
                </a:lnTo>
                <a:lnTo>
                  <a:pt x="690" y="222"/>
                </a:lnTo>
                <a:lnTo>
                  <a:pt x="690" y="216"/>
                </a:lnTo>
                <a:lnTo>
                  <a:pt x="696" y="216"/>
                </a:lnTo>
                <a:lnTo>
                  <a:pt x="696" y="210"/>
                </a:lnTo>
                <a:lnTo>
                  <a:pt x="696" y="204"/>
                </a:lnTo>
                <a:lnTo>
                  <a:pt x="702" y="198"/>
                </a:lnTo>
                <a:lnTo>
                  <a:pt x="702" y="192"/>
                </a:lnTo>
                <a:lnTo>
                  <a:pt x="702" y="186"/>
                </a:lnTo>
                <a:lnTo>
                  <a:pt x="708" y="186"/>
                </a:lnTo>
                <a:lnTo>
                  <a:pt x="708" y="180"/>
                </a:lnTo>
                <a:lnTo>
                  <a:pt x="708" y="174"/>
                </a:lnTo>
                <a:lnTo>
                  <a:pt x="714" y="174"/>
                </a:lnTo>
                <a:lnTo>
                  <a:pt x="714" y="168"/>
                </a:lnTo>
                <a:lnTo>
                  <a:pt x="714" y="162"/>
                </a:lnTo>
                <a:lnTo>
                  <a:pt x="720" y="162"/>
                </a:lnTo>
                <a:lnTo>
                  <a:pt x="720" y="156"/>
                </a:lnTo>
                <a:lnTo>
                  <a:pt x="720" y="150"/>
                </a:lnTo>
                <a:lnTo>
                  <a:pt x="726" y="150"/>
                </a:lnTo>
                <a:lnTo>
                  <a:pt x="726" y="144"/>
                </a:lnTo>
                <a:lnTo>
                  <a:pt x="726" y="138"/>
                </a:lnTo>
                <a:lnTo>
                  <a:pt x="732" y="138"/>
                </a:lnTo>
                <a:lnTo>
                  <a:pt x="732" y="132"/>
                </a:lnTo>
                <a:lnTo>
                  <a:pt x="732" y="126"/>
                </a:lnTo>
                <a:lnTo>
                  <a:pt x="738" y="126"/>
                </a:lnTo>
                <a:lnTo>
                  <a:pt x="738" y="120"/>
                </a:lnTo>
                <a:lnTo>
                  <a:pt x="738" y="114"/>
                </a:lnTo>
                <a:lnTo>
                  <a:pt x="744" y="108"/>
                </a:lnTo>
                <a:lnTo>
                  <a:pt x="744" y="102"/>
                </a:lnTo>
                <a:lnTo>
                  <a:pt x="750" y="96"/>
                </a:lnTo>
                <a:lnTo>
                  <a:pt x="750" y="90"/>
                </a:lnTo>
                <a:lnTo>
                  <a:pt x="750" y="84"/>
                </a:lnTo>
                <a:lnTo>
                  <a:pt x="756" y="84"/>
                </a:lnTo>
                <a:lnTo>
                  <a:pt x="756" y="78"/>
                </a:lnTo>
                <a:lnTo>
                  <a:pt x="756" y="72"/>
                </a:lnTo>
                <a:lnTo>
                  <a:pt x="762" y="72"/>
                </a:lnTo>
                <a:lnTo>
                  <a:pt x="762" y="66"/>
                </a:lnTo>
                <a:lnTo>
                  <a:pt x="762" y="60"/>
                </a:lnTo>
                <a:lnTo>
                  <a:pt x="768" y="60"/>
                </a:lnTo>
                <a:lnTo>
                  <a:pt x="768" y="54"/>
                </a:lnTo>
                <a:lnTo>
                  <a:pt x="768" y="48"/>
                </a:lnTo>
                <a:lnTo>
                  <a:pt x="774" y="48"/>
                </a:lnTo>
                <a:lnTo>
                  <a:pt x="774" y="42"/>
                </a:lnTo>
                <a:lnTo>
                  <a:pt x="774" y="36"/>
                </a:lnTo>
                <a:lnTo>
                  <a:pt x="780" y="30"/>
                </a:lnTo>
                <a:lnTo>
                  <a:pt x="780" y="24"/>
                </a:lnTo>
                <a:lnTo>
                  <a:pt x="786" y="24"/>
                </a:lnTo>
                <a:lnTo>
                  <a:pt x="786" y="18"/>
                </a:lnTo>
                <a:lnTo>
                  <a:pt x="786" y="12"/>
                </a:lnTo>
                <a:lnTo>
                  <a:pt x="792" y="6"/>
                </a:lnTo>
                <a:lnTo>
                  <a:pt x="792" y="0"/>
                </a:lnTo>
              </a:path>
            </a:pathLst>
          </a:custGeom>
          <a:noFill/>
          <a:ln w="158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aphicFrame>
        <p:nvGraphicFramePr>
          <p:cNvPr id="26723" name="表格 2672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49451" y="1957493"/>
          <a:ext cx="8354060" cy="1311910"/>
        </p:xfrm>
        <a:graphic>
          <a:graphicData uri="http://schemas.openxmlformats.org/drawingml/2006/table">
            <a:tbl>
              <a:tblPr/>
              <a:tblGrid>
                <a:gridCol w="723900"/>
                <a:gridCol w="846455"/>
                <a:gridCol w="848995"/>
                <a:gridCol w="848360"/>
                <a:gridCol w="846455"/>
                <a:gridCol w="849630"/>
                <a:gridCol w="846455"/>
                <a:gridCol w="848360"/>
                <a:gridCol w="848995"/>
                <a:gridCol w="846455"/>
              </a:tblGrid>
              <a:tr h="60261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altLang="zh-CN" sz="3335" b="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18" marR="90018" marT="46832" marB="46832" anchor="ctr" anchorCtr="1">
                    <a:lnL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  <a:endParaRPr lang="en-US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29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3335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35" b="0" err="1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lang="en-US" altLang="zh-CN" sz="3335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535" b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lang="en-US" altLang="zh-CN" sz="2535" b="0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 anchorCtr="1">
                    <a:lnL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33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8" marR="90018" marT="46832" marB="46832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383" name="Text Box 87"/>
          <p:cNvSpPr txBox="1"/>
          <p:nvPr/>
        </p:nvSpPr>
        <p:spPr>
          <a:xfrm>
            <a:off x="2571751" y="2639060"/>
            <a:ext cx="1064684" cy="35983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-4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84" name="Text Box 88"/>
          <p:cNvSpPr txBox="1"/>
          <p:nvPr/>
        </p:nvSpPr>
        <p:spPr>
          <a:xfrm>
            <a:off x="3266017" y="2649644"/>
            <a:ext cx="1286933" cy="35983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-1.31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85" name="Text Box 89"/>
          <p:cNvSpPr txBox="1"/>
          <p:nvPr/>
        </p:nvSpPr>
        <p:spPr>
          <a:xfrm>
            <a:off x="4260851" y="2649644"/>
            <a:ext cx="1062567" cy="35983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1.10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86" name="Text Box 90"/>
          <p:cNvSpPr txBox="1"/>
          <p:nvPr/>
        </p:nvSpPr>
        <p:spPr>
          <a:xfrm>
            <a:off x="5116407" y="2649644"/>
            <a:ext cx="1064684" cy="35983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3.39 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87" name="Text Box 91"/>
          <p:cNvSpPr txBox="1"/>
          <p:nvPr/>
        </p:nvSpPr>
        <p:spPr>
          <a:xfrm>
            <a:off x="5978737" y="2649644"/>
            <a:ext cx="1062567" cy="35983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5.61 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88" name="Text Box 92"/>
          <p:cNvSpPr txBox="1"/>
          <p:nvPr/>
        </p:nvSpPr>
        <p:spPr>
          <a:xfrm>
            <a:off x="6786033" y="2649644"/>
            <a:ext cx="1062567" cy="35983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7.80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89" name="Text Box 93"/>
          <p:cNvSpPr txBox="1"/>
          <p:nvPr/>
        </p:nvSpPr>
        <p:spPr>
          <a:xfrm>
            <a:off x="7649633" y="2649644"/>
            <a:ext cx="1064684" cy="35983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9.95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90" name="Text Box 94"/>
          <p:cNvSpPr txBox="1"/>
          <p:nvPr/>
        </p:nvSpPr>
        <p:spPr>
          <a:xfrm>
            <a:off x="8500533" y="2649644"/>
            <a:ext cx="1064684" cy="35983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12.08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91" name="Text Box 95"/>
          <p:cNvSpPr txBox="1"/>
          <p:nvPr/>
        </p:nvSpPr>
        <p:spPr>
          <a:xfrm>
            <a:off x="9319684" y="2649644"/>
            <a:ext cx="1062567" cy="35983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14.20</a:t>
            </a:r>
            <a:endParaRPr kumimoji="0" lang="en-US" altLang="zh-CN" sz="240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1393" name="Rectangle 97"/>
          <p:cNvSpPr/>
          <p:nvPr/>
        </p:nvSpPr>
        <p:spPr>
          <a:xfrm>
            <a:off x="8658225" y="3951605"/>
            <a:ext cx="2927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err="1">
                <a:latin typeface="宋体" panose="02010600030101010101" pitchFamily="2" charset="-122"/>
              </a:rPr>
              <a:t>f(x)=lnx+2x</a:t>
            </a:r>
            <a:r>
              <a:rPr lang="zh-CN" altLang="en-US" sz="2400">
                <a:latin typeface="宋体" panose="02010600030101010101" pitchFamily="2" charset="-122"/>
              </a:rPr>
              <a:t>－</a:t>
            </a:r>
            <a:r>
              <a:rPr lang="en-US" altLang="zh-CN" sz="2400">
                <a:latin typeface="宋体" panose="02010600030101010101" pitchFamily="2" charset="-122"/>
              </a:rPr>
              <a:t>6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23608" name="Line 10"/>
          <p:cNvSpPr/>
          <p:nvPr/>
        </p:nvSpPr>
        <p:spPr>
          <a:xfrm flipV="1">
            <a:off x="7500197" y="3337984"/>
            <a:ext cx="2116" cy="3064933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headEnd type="none" w="med" len="med"/>
            <a:tailEnd type="stealth" w="med" len="lg"/>
          </a:ln>
        </p:spPr>
        <p:txBody>
          <a:bodyPr/>
          <a:lstStyle/>
          <a:p/>
        </p:txBody>
      </p:sp>
      <p:sp>
        <p:nvSpPr>
          <p:cNvPr id="23609" name="Rectangle 11"/>
          <p:cNvSpPr/>
          <p:nvPr/>
        </p:nvSpPr>
        <p:spPr>
          <a:xfrm>
            <a:off x="7218680" y="3659293"/>
            <a:ext cx="254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10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10" name="Rectangle 12"/>
          <p:cNvSpPr/>
          <p:nvPr/>
        </p:nvSpPr>
        <p:spPr>
          <a:xfrm>
            <a:off x="7275831" y="3985684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8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11" name="Rectangle 13"/>
          <p:cNvSpPr/>
          <p:nvPr/>
        </p:nvSpPr>
        <p:spPr>
          <a:xfrm>
            <a:off x="7275831" y="4337051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6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12" name="Rectangle 14"/>
          <p:cNvSpPr/>
          <p:nvPr/>
        </p:nvSpPr>
        <p:spPr>
          <a:xfrm>
            <a:off x="7275831" y="4699000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13" name="Rectangle 15"/>
          <p:cNvSpPr/>
          <p:nvPr/>
        </p:nvSpPr>
        <p:spPr>
          <a:xfrm>
            <a:off x="7275831" y="5052484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14" name="Rectangle 16"/>
          <p:cNvSpPr/>
          <p:nvPr/>
        </p:nvSpPr>
        <p:spPr>
          <a:xfrm>
            <a:off x="7184813" y="5776384"/>
            <a:ext cx="548217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-2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7500197" y="3765551"/>
            <a:ext cx="50800" cy="2506133"/>
            <a:chOff x="1662" y="1805"/>
            <a:chExt cx="54" cy="1579"/>
          </a:xfrm>
        </p:grpSpPr>
        <p:sp>
          <p:nvSpPr>
            <p:cNvPr id="26707" name="Line 18"/>
            <p:cNvSpPr/>
            <p:nvPr/>
          </p:nvSpPr>
          <p:spPr>
            <a:xfrm>
              <a:off x="1662" y="1805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8" name="Line 19"/>
            <p:cNvSpPr/>
            <p:nvPr/>
          </p:nvSpPr>
          <p:spPr>
            <a:xfrm>
              <a:off x="1662" y="1919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9" name="Line 20"/>
            <p:cNvSpPr/>
            <p:nvPr/>
          </p:nvSpPr>
          <p:spPr>
            <a:xfrm>
              <a:off x="1662" y="2033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0" name="Line 21"/>
            <p:cNvSpPr/>
            <p:nvPr/>
          </p:nvSpPr>
          <p:spPr>
            <a:xfrm>
              <a:off x="1662" y="2141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1" name="Line 22"/>
            <p:cNvSpPr/>
            <p:nvPr/>
          </p:nvSpPr>
          <p:spPr>
            <a:xfrm>
              <a:off x="1662" y="2255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2" name="Line 23"/>
            <p:cNvSpPr/>
            <p:nvPr/>
          </p:nvSpPr>
          <p:spPr>
            <a:xfrm>
              <a:off x="1662" y="2369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3" name="Line 24"/>
            <p:cNvSpPr/>
            <p:nvPr/>
          </p:nvSpPr>
          <p:spPr>
            <a:xfrm>
              <a:off x="1662" y="2483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4" name="Line 25"/>
            <p:cNvSpPr/>
            <p:nvPr/>
          </p:nvSpPr>
          <p:spPr>
            <a:xfrm>
              <a:off x="1662" y="2597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5" name="Line 26"/>
            <p:cNvSpPr/>
            <p:nvPr/>
          </p:nvSpPr>
          <p:spPr>
            <a:xfrm>
              <a:off x="1662" y="2705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6" name="Line 27"/>
            <p:cNvSpPr/>
            <p:nvPr/>
          </p:nvSpPr>
          <p:spPr>
            <a:xfrm>
              <a:off x="1662" y="2819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7" name="Line 28"/>
            <p:cNvSpPr/>
            <p:nvPr/>
          </p:nvSpPr>
          <p:spPr>
            <a:xfrm>
              <a:off x="1662" y="3047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8" name="Line 29"/>
            <p:cNvSpPr/>
            <p:nvPr/>
          </p:nvSpPr>
          <p:spPr>
            <a:xfrm>
              <a:off x="1662" y="3161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9" name="Line 30"/>
            <p:cNvSpPr/>
            <p:nvPr/>
          </p:nvSpPr>
          <p:spPr>
            <a:xfrm>
              <a:off x="1662" y="3269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20" name="Line 31"/>
            <p:cNvSpPr/>
            <p:nvPr/>
          </p:nvSpPr>
          <p:spPr>
            <a:xfrm>
              <a:off x="1662" y="3383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23616" name="Rectangle 32"/>
          <p:cNvSpPr/>
          <p:nvPr/>
        </p:nvSpPr>
        <p:spPr>
          <a:xfrm>
            <a:off x="7172113" y="6129867"/>
            <a:ext cx="433917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-4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17" name="Line 33"/>
          <p:cNvSpPr/>
          <p:nvPr/>
        </p:nvSpPr>
        <p:spPr>
          <a:xfrm>
            <a:off x="7222913" y="5556251"/>
            <a:ext cx="205740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headEnd type="none" w="med" len="med"/>
            <a:tailEnd type="stealth" w="med" len="lg"/>
          </a:ln>
        </p:spPr>
        <p:txBody>
          <a:bodyPr/>
          <a:lstStyle/>
          <a:p/>
        </p:txBody>
      </p:sp>
      <p:sp>
        <p:nvSpPr>
          <p:cNvPr id="23618" name="Rectangle 34"/>
          <p:cNvSpPr/>
          <p:nvPr/>
        </p:nvSpPr>
        <p:spPr>
          <a:xfrm>
            <a:off x="8334164" y="5549900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</a:rPr>
              <a:t>5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7680113" y="5511800"/>
            <a:ext cx="1250951" cy="38100"/>
            <a:chOff x="1776" y="2880"/>
            <a:chExt cx="787" cy="54"/>
          </a:xfrm>
        </p:grpSpPr>
        <p:sp>
          <p:nvSpPr>
            <p:cNvPr id="26699" name="Line 36"/>
            <p:cNvSpPr/>
            <p:nvPr/>
          </p:nvSpPr>
          <p:spPr>
            <a:xfrm>
              <a:off x="1776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0" name="Line 37"/>
            <p:cNvSpPr/>
            <p:nvPr/>
          </p:nvSpPr>
          <p:spPr>
            <a:xfrm>
              <a:off x="1890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1" name="Line 38"/>
            <p:cNvSpPr/>
            <p:nvPr/>
          </p:nvSpPr>
          <p:spPr>
            <a:xfrm>
              <a:off x="1998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2" name="Line 39"/>
            <p:cNvSpPr/>
            <p:nvPr/>
          </p:nvSpPr>
          <p:spPr>
            <a:xfrm>
              <a:off x="2112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3" name="Line 40"/>
            <p:cNvSpPr/>
            <p:nvPr/>
          </p:nvSpPr>
          <p:spPr>
            <a:xfrm>
              <a:off x="2226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4" name="Line 41"/>
            <p:cNvSpPr/>
            <p:nvPr/>
          </p:nvSpPr>
          <p:spPr>
            <a:xfrm>
              <a:off x="2340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5" name="Line 42"/>
            <p:cNvSpPr/>
            <p:nvPr/>
          </p:nvSpPr>
          <p:spPr>
            <a:xfrm>
              <a:off x="2454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6" name="Line 43"/>
            <p:cNvSpPr/>
            <p:nvPr/>
          </p:nvSpPr>
          <p:spPr>
            <a:xfrm>
              <a:off x="2562" y="2880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23620" name="Rectangle 44"/>
          <p:cNvSpPr/>
          <p:nvPr/>
        </p:nvSpPr>
        <p:spPr>
          <a:xfrm>
            <a:off x="7614497" y="5549900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21" name="Rectangle 45"/>
          <p:cNvSpPr/>
          <p:nvPr/>
        </p:nvSpPr>
        <p:spPr>
          <a:xfrm>
            <a:off x="7800764" y="5549900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</a:rPr>
              <a:t>2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3622" name="Rectangle 46"/>
          <p:cNvSpPr/>
          <p:nvPr/>
        </p:nvSpPr>
        <p:spPr>
          <a:xfrm>
            <a:off x="7976447" y="5549900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</a:rPr>
              <a:t>3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3623" name="Rectangle 47"/>
          <p:cNvSpPr/>
          <p:nvPr/>
        </p:nvSpPr>
        <p:spPr>
          <a:xfrm>
            <a:off x="8152131" y="5549900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</a:rPr>
              <a:t>4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3624" name="Rectangle 48"/>
          <p:cNvSpPr/>
          <p:nvPr/>
        </p:nvSpPr>
        <p:spPr>
          <a:xfrm>
            <a:off x="8514080" y="5549900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</a:rPr>
              <a:t>6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3625" name="Rectangle 49"/>
          <p:cNvSpPr/>
          <p:nvPr/>
        </p:nvSpPr>
        <p:spPr>
          <a:xfrm>
            <a:off x="9166013" y="5480051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</a:rPr>
              <a:t>x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3626" name="Rectangle 50"/>
          <p:cNvSpPr/>
          <p:nvPr/>
        </p:nvSpPr>
        <p:spPr>
          <a:xfrm>
            <a:off x="7542531" y="3267711"/>
            <a:ext cx="15240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3627" name="Rectangle 51"/>
          <p:cNvSpPr/>
          <p:nvPr/>
        </p:nvSpPr>
        <p:spPr>
          <a:xfrm>
            <a:off x="7280064" y="5528733"/>
            <a:ext cx="1270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O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确定函数零点个数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uiExpand="1" build="p"/>
      <p:bldP spid="311383" grpId="0" build="p"/>
      <p:bldP spid="311384" grpId="0" build="p"/>
      <p:bldP spid="311385" grpId="0" build="p"/>
      <p:bldP spid="311386" grpId="0" build="p"/>
      <p:bldP spid="311387" grpId="0" build="p"/>
      <p:bldP spid="311388" grpId="0" build="p"/>
      <p:bldP spid="311389" grpId="0" build="p"/>
      <p:bldP spid="311390" grpId="0" build="p"/>
      <p:bldP spid="311391" grpId="0" build="p"/>
      <p:bldP spid="311393" grpId="0" build="p"/>
      <p:bldP spid="23609" grpId="0" build="p" advAuto="1000"/>
      <p:bldP spid="23610" grpId="0" build="p" advAuto="1000"/>
      <p:bldP spid="23611" grpId="0" build="p" advAuto="1000"/>
      <p:bldP spid="23612" grpId="0" build="p" advAuto="1000"/>
      <p:bldP spid="23613" grpId="0" build="p" advAuto="1000"/>
      <p:bldP spid="23614" grpId="0" build="p" advAuto="1000"/>
      <p:bldP spid="23616" grpId="0" build="p" advAuto="1000"/>
      <p:bldP spid="23618" grpId="0" build="p" advAuto="1000"/>
      <p:bldP spid="23620" grpId="0" build="p" advAuto="1000"/>
      <p:bldP spid="23621" grpId="0" build="p" advAuto="1000"/>
      <p:bldP spid="23622" grpId="0" build="p" advAuto="1000"/>
      <p:bldP spid="23623" grpId="0" build="p" advAuto="1000"/>
      <p:bldP spid="23624" grpId="0" build="p" advAuto="1000"/>
      <p:bldP spid="23625" grpId="0" build="p" advAuto="1000"/>
      <p:bldP spid="23626" grpId="0" build="p" advAuto="1000"/>
      <p:bldP spid="23627" grpId="0" build="p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2323" name="Rectangle 3"/>
          <p:cNvSpPr/>
          <p:nvPr/>
        </p:nvSpPr>
        <p:spPr>
          <a:xfrm>
            <a:off x="8970434" y="5731934"/>
            <a:ext cx="221403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</a:rPr>
              <a:t>y=</a:t>
            </a:r>
            <a:r>
              <a:rPr lang="zh-CN" altLang="zh-CN" sz="2000">
                <a:latin typeface="宋体" panose="02010600030101010101" pitchFamily="2" charset="-122"/>
              </a:rPr>
              <a:t>－</a:t>
            </a:r>
            <a:r>
              <a:rPr lang="en-US" altLang="zh-CN" sz="2000">
                <a:latin typeface="宋体" panose="02010600030101010101" pitchFamily="2" charset="-122"/>
              </a:rPr>
              <a:t>2x+6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312324" name="Rectangle 4"/>
          <p:cNvSpPr/>
          <p:nvPr/>
        </p:nvSpPr>
        <p:spPr>
          <a:xfrm>
            <a:off x="9546167" y="4262967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宋体" panose="02010600030101010101" pitchFamily="2" charset="-122"/>
              </a:rPr>
              <a:t>y=lnx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12325" name="Freeform 5"/>
          <p:cNvSpPr/>
          <p:nvPr/>
        </p:nvSpPr>
        <p:spPr>
          <a:xfrm>
            <a:off x="8329083" y="3221567"/>
            <a:ext cx="1265767" cy="2533649"/>
          </a:xfrm>
          <a:custGeom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798" h="1596">
                <a:moveTo>
                  <a:pt x="0" y="0"/>
                </a:moveTo>
                <a:lnTo>
                  <a:pt x="0" y="6"/>
                </a:lnTo>
                <a:lnTo>
                  <a:pt x="0" y="12"/>
                </a:lnTo>
                <a:lnTo>
                  <a:pt x="6" y="12"/>
                </a:lnTo>
                <a:lnTo>
                  <a:pt x="6" y="18"/>
                </a:lnTo>
                <a:lnTo>
                  <a:pt x="6" y="24"/>
                </a:lnTo>
                <a:lnTo>
                  <a:pt x="12" y="24"/>
                </a:lnTo>
                <a:lnTo>
                  <a:pt x="12" y="30"/>
                </a:lnTo>
                <a:lnTo>
                  <a:pt x="12" y="36"/>
                </a:lnTo>
                <a:lnTo>
                  <a:pt x="18" y="36"/>
                </a:lnTo>
                <a:lnTo>
                  <a:pt x="18" y="42"/>
                </a:lnTo>
                <a:lnTo>
                  <a:pt x="18" y="48"/>
                </a:lnTo>
                <a:lnTo>
                  <a:pt x="24" y="48"/>
                </a:lnTo>
                <a:lnTo>
                  <a:pt x="24" y="54"/>
                </a:lnTo>
                <a:lnTo>
                  <a:pt x="24" y="60"/>
                </a:lnTo>
                <a:lnTo>
                  <a:pt x="30" y="60"/>
                </a:lnTo>
                <a:lnTo>
                  <a:pt x="30" y="66"/>
                </a:lnTo>
                <a:lnTo>
                  <a:pt x="30" y="72"/>
                </a:lnTo>
                <a:lnTo>
                  <a:pt x="36" y="72"/>
                </a:lnTo>
                <a:lnTo>
                  <a:pt x="36" y="78"/>
                </a:lnTo>
                <a:lnTo>
                  <a:pt x="36" y="84"/>
                </a:lnTo>
                <a:lnTo>
                  <a:pt x="42" y="84"/>
                </a:lnTo>
                <a:lnTo>
                  <a:pt x="42" y="90"/>
                </a:lnTo>
                <a:lnTo>
                  <a:pt x="42" y="96"/>
                </a:lnTo>
                <a:lnTo>
                  <a:pt x="48" y="96"/>
                </a:lnTo>
                <a:lnTo>
                  <a:pt x="48" y="102"/>
                </a:lnTo>
                <a:lnTo>
                  <a:pt x="48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20"/>
                </a:lnTo>
                <a:lnTo>
                  <a:pt x="60" y="120"/>
                </a:lnTo>
                <a:lnTo>
                  <a:pt x="60" y="126"/>
                </a:lnTo>
                <a:lnTo>
                  <a:pt x="60" y="132"/>
                </a:lnTo>
                <a:lnTo>
                  <a:pt x="66" y="132"/>
                </a:lnTo>
                <a:lnTo>
                  <a:pt x="66" y="138"/>
                </a:lnTo>
                <a:lnTo>
                  <a:pt x="66" y="144"/>
                </a:lnTo>
                <a:lnTo>
                  <a:pt x="72" y="144"/>
                </a:lnTo>
                <a:lnTo>
                  <a:pt x="72" y="150"/>
                </a:lnTo>
                <a:lnTo>
                  <a:pt x="72" y="156"/>
                </a:lnTo>
                <a:lnTo>
                  <a:pt x="78" y="156"/>
                </a:lnTo>
                <a:lnTo>
                  <a:pt x="78" y="162"/>
                </a:lnTo>
                <a:lnTo>
                  <a:pt x="78" y="168"/>
                </a:lnTo>
                <a:lnTo>
                  <a:pt x="84" y="168"/>
                </a:lnTo>
                <a:lnTo>
                  <a:pt x="84" y="174"/>
                </a:lnTo>
                <a:lnTo>
                  <a:pt x="84" y="180"/>
                </a:lnTo>
                <a:lnTo>
                  <a:pt x="90" y="180"/>
                </a:lnTo>
                <a:lnTo>
                  <a:pt x="90" y="186"/>
                </a:lnTo>
                <a:lnTo>
                  <a:pt x="90" y="192"/>
                </a:lnTo>
                <a:lnTo>
                  <a:pt x="96" y="192"/>
                </a:lnTo>
                <a:lnTo>
                  <a:pt x="96" y="198"/>
                </a:lnTo>
                <a:lnTo>
                  <a:pt x="96" y="204"/>
                </a:lnTo>
                <a:lnTo>
                  <a:pt x="102" y="204"/>
                </a:lnTo>
                <a:lnTo>
                  <a:pt x="102" y="210"/>
                </a:lnTo>
                <a:lnTo>
                  <a:pt x="102" y="216"/>
                </a:lnTo>
                <a:lnTo>
                  <a:pt x="108" y="216"/>
                </a:lnTo>
                <a:lnTo>
                  <a:pt x="108" y="222"/>
                </a:lnTo>
                <a:lnTo>
                  <a:pt x="108" y="228"/>
                </a:lnTo>
                <a:lnTo>
                  <a:pt x="114" y="228"/>
                </a:lnTo>
                <a:lnTo>
                  <a:pt x="114" y="234"/>
                </a:lnTo>
                <a:lnTo>
                  <a:pt x="114" y="240"/>
                </a:lnTo>
                <a:lnTo>
                  <a:pt x="120" y="240"/>
                </a:lnTo>
                <a:lnTo>
                  <a:pt x="120" y="246"/>
                </a:lnTo>
                <a:lnTo>
                  <a:pt x="120" y="252"/>
                </a:lnTo>
                <a:lnTo>
                  <a:pt x="126" y="252"/>
                </a:lnTo>
                <a:lnTo>
                  <a:pt x="126" y="258"/>
                </a:lnTo>
                <a:lnTo>
                  <a:pt x="126" y="264"/>
                </a:lnTo>
                <a:lnTo>
                  <a:pt x="132" y="264"/>
                </a:lnTo>
                <a:lnTo>
                  <a:pt x="132" y="270"/>
                </a:lnTo>
                <a:lnTo>
                  <a:pt x="132" y="276"/>
                </a:lnTo>
                <a:lnTo>
                  <a:pt x="138" y="276"/>
                </a:lnTo>
                <a:lnTo>
                  <a:pt x="138" y="282"/>
                </a:lnTo>
                <a:lnTo>
                  <a:pt x="138" y="288"/>
                </a:lnTo>
                <a:lnTo>
                  <a:pt x="144" y="288"/>
                </a:lnTo>
                <a:lnTo>
                  <a:pt x="144" y="294"/>
                </a:lnTo>
                <a:lnTo>
                  <a:pt x="144" y="300"/>
                </a:lnTo>
                <a:lnTo>
                  <a:pt x="150" y="300"/>
                </a:lnTo>
                <a:lnTo>
                  <a:pt x="150" y="306"/>
                </a:lnTo>
                <a:lnTo>
                  <a:pt x="150" y="312"/>
                </a:lnTo>
                <a:lnTo>
                  <a:pt x="156" y="312"/>
                </a:lnTo>
                <a:lnTo>
                  <a:pt x="156" y="318"/>
                </a:lnTo>
                <a:lnTo>
                  <a:pt x="156" y="324"/>
                </a:lnTo>
                <a:lnTo>
                  <a:pt x="162" y="324"/>
                </a:lnTo>
                <a:lnTo>
                  <a:pt x="162" y="330"/>
                </a:lnTo>
                <a:lnTo>
                  <a:pt x="162" y="336"/>
                </a:lnTo>
                <a:lnTo>
                  <a:pt x="168" y="336"/>
                </a:lnTo>
                <a:lnTo>
                  <a:pt x="168" y="342"/>
                </a:lnTo>
                <a:lnTo>
                  <a:pt x="168" y="348"/>
                </a:lnTo>
                <a:lnTo>
                  <a:pt x="174" y="348"/>
                </a:lnTo>
                <a:lnTo>
                  <a:pt x="174" y="354"/>
                </a:lnTo>
                <a:lnTo>
                  <a:pt x="174" y="360"/>
                </a:lnTo>
                <a:lnTo>
                  <a:pt x="180" y="360"/>
                </a:lnTo>
                <a:lnTo>
                  <a:pt x="180" y="366"/>
                </a:lnTo>
                <a:lnTo>
                  <a:pt x="180" y="372"/>
                </a:lnTo>
                <a:lnTo>
                  <a:pt x="186" y="372"/>
                </a:lnTo>
                <a:lnTo>
                  <a:pt x="186" y="378"/>
                </a:lnTo>
                <a:lnTo>
                  <a:pt x="186" y="384"/>
                </a:lnTo>
                <a:lnTo>
                  <a:pt x="192" y="384"/>
                </a:lnTo>
                <a:lnTo>
                  <a:pt x="192" y="390"/>
                </a:lnTo>
                <a:lnTo>
                  <a:pt x="192" y="396"/>
                </a:lnTo>
                <a:lnTo>
                  <a:pt x="198" y="396"/>
                </a:lnTo>
                <a:lnTo>
                  <a:pt x="198" y="402"/>
                </a:lnTo>
                <a:lnTo>
                  <a:pt x="198" y="408"/>
                </a:lnTo>
                <a:lnTo>
                  <a:pt x="204" y="408"/>
                </a:lnTo>
                <a:lnTo>
                  <a:pt x="204" y="414"/>
                </a:lnTo>
                <a:lnTo>
                  <a:pt x="204" y="420"/>
                </a:lnTo>
                <a:lnTo>
                  <a:pt x="210" y="420"/>
                </a:lnTo>
                <a:lnTo>
                  <a:pt x="210" y="426"/>
                </a:lnTo>
                <a:lnTo>
                  <a:pt x="210" y="432"/>
                </a:lnTo>
                <a:lnTo>
                  <a:pt x="216" y="432"/>
                </a:lnTo>
                <a:lnTo>
                  <a:pt x="216" y="438"/>
                </a:lnTo>
                <a:lnTo>
                  <a:pt x="216" y="444"/>
                </a:lnTo>
                <a:lnTo>
                  <a:pt x="222" y="444"/>
                </a:lnTo>
                <a:lnTo>
                  <a:pt x="222" y="450"/>
                </a:lnTo>
                <a:lnTo>
                  <a:pt x="222" y="456"/>
                </a:lnTo>
                <a:lnTo>
                  <a:pt x="228" y="456"/>
                </a:lnTo>
                <a:lnTo>
                  <a:pt x="228" y="462"/>
                </a:lnTo>
                <a:lnTo>
                  <a:pt x="228" y="468"/>
                </a:lnTo>
                <a:lnTo>
                  <a:pt x="234" y="468"/>
                </a:lnTo>
                <a:lnTo>
                  <a:pt x="234" y="474"/>
                </a:lnTo>
                <a:lnTo>
                  <a:pt x="234" y="480"/>
                </a:lnTo>
                <a:lnTo>
                  <a:pt x="240" y="480"/>
                </a:lnTo>
                <a:lnTo>
                  <a:pt x="240" y="486"/>
                </a:lnTo>
                <a:lnTo>
                  <a:pt x="240" y="492"/>
                </a:lnTo>
                <a:lnTo>
                  <a:pt x="246" y="492"/>
                </a:lnTo>
                <a:lnTo>
                  <a:pt x="246" y="498"/>
                </a:lnTo>
                <a:lnTo>
                  <a:pt x="246" y="504"/>
                </a:lnTo>
                <a:lnTo>
                  <a:pt x="252" y="504"/>
                </a:lnTo>
                <a:lnTo>
                  <a:pt x="252" y="510"/>
                </a:lnTo>
                <a:lnTo>
                  <a:pt x="252" y="516"/>
                </a:lnTo>
                <a:lnTo>
                  <a:pt x="258" y="516"/>
                </a:lnTo>
                <a:lnTo>
                  <a:pt x="258" y="522"/>
                </a:lnTo>
                <a:lnTo>
                  <a:pt x="258" y="528"/>
                </a:lnTo>
                <a:lnTo>
                  <a:pt x="264" y="528"/>
                </a:lnTo>
                <a:lnTo>
                  <a:pt x="264" y="534"/>
                </a:lnTo>
                <a:lnTo>
                  <a:pt x="264" y="540"/>
                </a:lnTo>
                <a:lnTo>
                  <a:pt x="270" y="540"/>
                </a:lnTo>
                <a:lnTo>
                  <a:pt x="270" y="546"/>
                </a:lnTo>
                <a:lnTo>
                  <a:pt x="270" y="552"/>
                </a:lnTo>
                <a:lnTo>
                  <a:pt x="276" y="552"/>
                </a:lnTo>
                <a:lnTo>
                  <a:pt x="276" y="558"/>
                </a:lnTo>
                <a:lnTo>
                  <a:pt x="276" y="564"/>
                </a:lnTo>
                <a:lnTo>
                  <a:pt x="282" y="564"/>
                </a:lnTo>
                <a:lnTo>
                  <a:pt x="282" y="570"/>
                </a:lnTo>
                <a:lnTo>
                  <a:pt x="282" y="576"/>
                </a:lnTo>
                <a:lnTo>
                  <a:pt x="288" y="576"/>
                </a:lnTo>
                <a:lnTo>
                  <a:pt x="288" y="582"/>
                </a:lnTo>
                <a:lnTo>
                  <a:pt x="288" y="588"/>
                </a:lnTo>
                <a:lnTo>
                  <a:pt x="294" y="588"/>
                </a:lnTo>
                <a:lnTo>
                  <a:pt x="294" y="594"/>
                </a:lnTo>
                <a:lnTo>
                  <a:pt x="294" y="600"/>
                </a:lnTo>
                <a:lnTo>
                  <a:pt x="300" y="600"/>
                </a:lnTo>
                <a:lnTo>
                  <a:pt x="300" y="606"/>
                </a:lnTo>
                <a:lnTo>
                  <a:pt x="300" y="612"/>
                </a:lnTo>
                <a:lnTo>
                  <a:pt x="306" y="612"/>
                </a:lnTo>
                <a:lnTo>
                  <a:pt x="306" y="618"/>
                </a:lnTo>
                <a:lnTo>
                  <a:pt x="306" y="624"/>
                </a:lnTo>
                <a:lnTo>
                  <a:pt x="312" y="624"/>
                </a:lnTo>
                <a:lnTo>
                  <a:pt x="312" y="630"/>
                </a:lnTo>
                <a:lnTo>
                  <a:pt x="312" y="636"/>
                </a:lnTo>
                <a:lnTo>
                  <a:pt x="318" y="636"/>
                </a:lnTo>
                <a:lnTo>
                  <a:pt x="318" y="642"/>
                </a:lnTo>
                <a:lnTo>
                  <a:pt x="318" y="648"/>
                </a:lnTo>
                <a:lnTo>
                  <a:pt x="324" y="648"/>
                </a:lnTo>
                <a:lnTo>
                  <a:pt x="324" y="654"/>
                </a:lnTo>
                <a:lnTo>
                  <a:pt x="324" y="660"/>
                </a:lnTo>
                <a:lnTo>
                  <a:pt x="330" y="660"/>
                </a:lnTo>
                <a:lnTo>
                  <a:pt x="330" y="666"/>
                </a:lnTo>
                <a:lnTo>
                  <a:pt x="330" y="672"/>
                </a:lnTo>
                <a:lnTo>
                  <a:pt x="336" y="672"/>
                </a:lnTo>
                <a:lnTo>
                  <a:pt x="336" y="678"/>
                </a:lnTo>
                <a:lnTo>
                  <a:pt x="336" y="684"/>
                </a:lnTo>
                <a:lnTo>
                  <a:pt x="342" y="684"/>
                </a:lnTo>
                <a:lnTo>
                  <a:pt x="342" y="690"/>
                </a:lnTo>
                <a:lnTo>
                  <a:pt x="342" y="696"/>
                </a:lnTo>
                <a:lnTo>
                  <a:pt x="348" y="696"/>
                </a:lnTo>
                <a:lnTo>
                  <a:pt x="348" y="702"/>
                </a:lnTo>
                <a:lnTo>
                  <a:pt x="348" y="708"/>
                </a:lnTo>
                <a:lnTo>
                  <a:pt x="354" y="708"/>
                </a:lnTo>
                <a:lnTo>
                  <a:pt x="354" y="714"/>
                </a:lnTo>
                <a:lnTo>
                  <a:pt x="354" y="720"/>
                </a:lnTo>
                <a:lnTo>
                  <a:pt x="360" y="720"/>
                </a:lnTo>
                <a:lnTo>
                  <a:pt x="360" y="726"/>
                </a:lnTo>
                <a:lnTo>
                  <a:pt x="360" y="732"/>
                </a:lnTo>
                <a:lnTo>
                  <a:pt x="366" y="732"/>
                </a:lnTo>
                <a:lnTo>
                  <a:pt x="366" y="738"/>
                </a:lnTo>
                <a:lnTo>
                  <a:pt x="366" y="744"/>
                </a:lnTo>
                <a:lnTo>
                  <a:pt x="372" y="744"/>
                </a:lnTo>
                <a:lnTo>
                  <a:pt x="372" y="750"/>
                </a:lnTo>
                <a:lnTo>
                  <a:pt x="372" y="756"/>
                </a:lnTo>
                <a:lnTo>
                  <a:pt x="378" y="756"/>
                </a:lnTo>
                <a:lnTo>
                  <a:pt x="378" y="762"/>
                </a:lnTo>
                <a:lnTo>
                  <a:pt x="378" y="768"/>
                </a:lnTo>
                <a:lnTo>
                  <a:pt x="384" y="768"/>
                </a:lnTo>
                <a:lnTo>
                  <a:pt x="384" y="774"/>
                </a:lnTo>
                <a:lnTo>
                  <a:pt x="384" y="780"/>
                </a:lnTo>
                <a:lnTo>
                  <a:pt x="390" y="780"/>
                </a:lnTo>
                <a:lnTo>
                  <a:pt x="390" y="786"/>
                </a:lnTo>
                <a:lnTo>
                  <a:pt x="390" y="792"/>
                </a:lnTo>
                <a:lnTo>
                  <a:pt x="396" y="792"/>
                </a:lnTo>
                <a:lnTo>
                  <a:pt x="396" y="798"/>
                </a:lnTo>
                <a:lnTo>
                  <a:pt x="396" y="804"/>
                </a:lnTo>
                <a:lnTo>
                  <a:pt x="402" y="804"/>
                </a:lnTo>
                <a:lnTo>
                  <a:pt x="402" y="810"/>
                </a:lnTo>
                <a:lnTo>
                  <a:pt x="402" y="816"/>
                </a:lnTo>
                <a:lnTo>
                  <a:pt x="408" y="816"/>
                </a:lnTo>
                <a:lnTo>
                  <a:pt x="408" y="822"/>
                </a:lnTo>
                <a:lnTo>
                  <a:pt x="408" y="828"/>
                </a:lnTo>
                <a:lnTo>
                  <a:pt x="414" y="828"/>
                </a:lnTo>
                <a:lnTo>
                  <a:pt x="414" y="834"/>
                </a:lnTo>
                <a:lnTo>
                  <a:pt x="414" y="840"/>
                </a:lnTo>
                <a:lnTo>
                  <a:pt x="420" y="840"/>
                </a:lnTo>
                <a:lnTo>
                  <a:pt x="420" y="846"/>
                </a:lnTo>
                <a:lnTo>
                  <a:pt x="420" y="852"/>
                </a:lnTo>
                <a:lnTo>
                  <a:pt x="426" y="852"/>
                </a:lnTo>
                <a:lnTo>
                  <a:pt x="426" y="858"/>
                </a:lnTo>
                <a:lnTo>
                  <a:pt x="426" y="864"/>
                </a:lnTo>
                <a:lnTo>
                  <a:pt x="432" y="864"/>
                </a:lnTo>
                <a:lnTo>
                  <a:pt x="432" y="870"/>
                </a:lnTo>
                <a:lnTo>
                  <a:pt x="432" y="876"/>
                </a:lnTo>
                <a:lnTo>
                  <a:pt x="438" y="876"/>
                </a:lnTo>
                <a:lnTo>
                  <a:pt x="438" y="882"/>
                </a:lnTo>
                <a:lnTo>
                  <a:pt x="438" y="888"/>
                </a:lnTo>
                <a:lnTo>
                  <a:pt x="444" y="888"/>
                </a:lnTo>
                <a:lnTo>
                  <a:pt x="444" y="894"/>
                </a:lnTo>
                <a:lnTo>
                  <a:pt x="444" y="900"/>
                </a:lnTo>
                <a:lnTo>
                  <a:pt x="450" y="900"/>
                </a:lnTo>
                <a:lnTo>
                  <a:pt x="450" y="906"/>
                </a:lnTo>
                <a:lnTo>
                  <a:pt x="450" y="912"/>
                </a:lnTo>
                <a:lnTo>
                  <a:pt x="456" y="912"/>
                </a:lnTo>
                <a:lnTo>
                  <a:pt x="456" y="918"/>
                </a:lnTo>
                <a:lnTo>
                  <a:pt x="456" y="924"/>
                </a:lnTo>
                <a:lnTo>
                  <a:pt x="462" y="924"/>
                </a:lnTo>
                <a:lnTo>
                  <a:pt x="462" y="930"/>
                </a:lnTo>
                <a:lnTo>
                  <a:pt x="462" y="936"/>
                </a:lnTo>
                <a:lnTo>
                  <a:pt x="468" y="936"/>
                </a:lnTo>
                <a:lnTo>
                  <a:pt x="468" y="942"/>
                </a:lnTo>
                <a:lnTo>
                  <a:pt x="468" y="948"/>
                </a:lnTo>
                <a:lnTo>
                  <a:pt x="474" y="948"/>
                </a:lnTo>
                <a:lnTo>
                  <a:pt x="474" y="954"/>
                </a:lnTo>
                <a:lnTo>
                  <a:pt x="474" y="960"/>
                </a:lnTo>
                <a:lnTo>
                  <a:pt x="480" y="960"/>
                </a:lnTo>
                <a:lnTo>
                  <a:pt x="480" y="966"/>
                </a:lnTo>
                <a:lnTo>
                  <a:pt x="480" y="972"/>
                </a:lnTo>
                <a:lnTo>
                  <a:pt x="486" y="972"/>
                </a:lnTo>
                <a:lnTo>
                  <a:pt x="486" y="978"/>
                </a:lnTo>
                <a:lnTo>
                  <a:pt x="486" y="984"/>
                </a:lnTo>
                <a:lnTo>
                  <a:pt x="492" y="984"/>
                </a:lnTo>
                <a:lnTo>
                  <a:pt x="492" y="990"/>
                </a:lnTo>
                <a:lnTo>
                  <a:pt x="492" y="996"/>
                </a:lnTo>
                <a:lnTo>
                  <a:pt x="498" y="996"/>
                </a:lnTo>
                <a:lnTo>
                  <a:pt x="498" y="1002"/>
                </a:lnTo>
                <a:lnTo>
                  <a:pt x="498" y="1008"/>
                </a:lnTo>
                <a:lnTo>
                  <a:pt x="504" y="1008"/>
                </a:lnTo>
                <a:lnTo>
                  <a:pt x="504" y="1014"/>
                </a:lnTo>
                <a:lnTo>
                  <a:pt x="504" y="1020"/>
                </a:lnTo>
                <a:lnTo>
                  <a:pt x="510" y="1020"/>
                </a:lnTo>
                <a:lnTo>
                  <a:pt x="510" y="1026"/>
                </a:lnTo>
                <a:lnTo>
                  <a:pt x="510" y="1032"/>
                </a:lnTo>
                <a:lnTo>
                  <a:pt x="516" y="1032"/>
                </a:lnTo>
                <a:lnTo>
                  <a:pt x="516" y="1038"/>
                </a:lnTo>
                <a:lnTo>
                  <a:pt x="516" y="1044"/>
                </a:lnTo>
                <a:lnTo>
                  <a:pt x="522" y="1044"/>
                </a:lnTo>
                <a:lnTo>
                  <a:pt x="522" y="1050"/>
                </a:lnTo>
                <a:lnTo>
                  <a:pt x="522" y="1056"/>
                </a:lnTo>
                <a:lnTo>
                  <a:pt x="528" y="1056"/>
                </a:lnTo>
                <a:lnTo>
                  <a:pt x="528" y="1062"/>
                </a:lnTo>
                <a:lnTo>
                  <a:pt x="528" y="1068"/>
                </a:lnTo>
                <a:lnTo>
                  <a:pt x="534" y="1068"/>
                </a:lnTo>
                <a:lnTo>
                  <a:pt x="534" y="1074"/>
                </a:lnTo>
                <a:lnTo>
                  <a:pt x="534" y="1080"/>
                </a:lnTo>
                <a:lnTo>
                  <a:pt x="540" y="1080"/>
                </a:lnTo>
                <a:lnTo>
                  <a:pt x="540" y="1086"/>
                </a:lnTo>
                <a:lnTo>
                  <a:pt x="540" y="1092"/>
                </a:lnTo>
                <a:lnTo>
                  <a:pt x="546" y="1092"/>
                </a:lnTo>
                <a:lnTo>
                  <a:pt x="546" y="1098"/>
                </a:lnTo>
                <a:lnTo>
                  <a:pt x="546" y="1104"/>
                </a:lnTo>
                <a:lnTo>
                  <a:pt x="552" y="1104"/>
                </a:lnTo>
                <a:lnTo>
                  <a:pt x="552" y="1110"/>
                </a:lnTo>
                <a:lnTo>
                  <a:pt x="552" y="1116"/>
                </a:lnTo>
                <a:lnTo>
                  <a:pt x="558" y="1116"/>
                </a:lnTo>
                <a:lnTo>
                  <a:pt x="558" y="1122"/>
                </a:lnTo>
                <a:lnTo>
                  <a:pt x="558" y="1128"/>
                </a:lnTo>
                <a:lnTo>
                  <a:pt x="564" y="1128"/>
                </a:lnTo>
                <a:lnTo>
                  <a:pt x="564" y="1134"/>
                </a:lnTo>
                <a:lnTo>
                  <a:pt x="564" y="1140"/>
                </a:lnTo>
                <a:lnTo>
                  <a:pt x="570" y="1140"/>
                </a:lnTo>
                <a:lnTo>
                  <a:pt x="570" y="1146"/>
                </a:lnTo>
                <a:lnTo>
                  <a:pt x="570" y="1152"/>
                </a:lnTo>
                <a:lnTo>
                  <a:pt x="576" y="1152"/>
                </a:lnTo>
                <a:lnTo>
                  <a:pt x="576" y="1158"/>
                </a:lnTo>
                <a:lnTo>
                  <a:pt x="576" y="1164"/>
                </a:lnTo>
                <a:lnTo>
                  <a:pt x="582" y="1164"/>
                </a:lnTo>
                <a:lnTo>
                  <a:pt x="582" y="1170"/>
                </a:lnTo>
                <a:lnTo>
                  <a:pt x="582" y="1176"/>
                </a:lnTo>
                <a:lnTo>
                  <a:pt x="588" y="1176"/>
                </a:lnTo>
                <a:lnTo>
                  <a:pt x="588" y="1182"/>
                </a:lnTo>
                <a:lnTo>
                  <a:pt x="588" y="1188"/>
                </a:lnTo>
                <a:lnTo>
                  <a:pt x="594" y="1188"/>
                </a:lnTo>
                <a:lnTo>
                  <a:pt x="594" y="1194"/>
                </a:lnTo>
                <a:lnTo>
                  <a:pt x="594" y="1200"/>
                </a:lnTo>
                <a:lnTo>
                  <a:pt x="600" y="1200"/>
                </a:lnTo>
                <a:lnTo>
                  <a:pt x="600" y="1206"/>
                </a:lnTo>
                <a:lnTo>
                  <a:pt x="600" y="1212"/>
                </a:lnTo>
                <a:lnTo>
                  <a:pt x="606" y="1212"/>
                </a:lnTo>
                <a:lnTo>
                  <a:pt x="606" y="1218"/>
                </a:lnTo>
                <a:lnTo>
                  <a:pt x="606" y="1224"/>
                </a:lnTo>
                <a:lnTo>
                  <a:pt x="612" y="1224"/>
                </a:lnTo>
                <a:lnTo>
                  <a:pt x="612" y="1230"/>
                </a:lnTo>
                <a:lnTo>
                  <a:pt x="612" y="1236"/>
                </a:lnTo>
                <a:lnTo>
                  <a:pt x="618" y="1236"/>
                </a:lnTo>
                <a:lnTo>
                  <a:pt x="618" y="1242"/>
                </a:lnTo>
                <a:lnTo>
                  <a:pt x="618" y="1248"/>
                </a:lnTo>
                <a:lnTo>
                  <a:pt x="624" y="1248"/>
                </a:lnTo>
                <a:lnTo>
                  <a:pt x="624" y="1254"/>
                </a:lnTo>
                <a:lnTo>
                  <a:pt x="624" y="1260"/>
                </a:lnTo>
                <a:lnTo>
                  <a:pt x="630" y="1260"/>
                </a:lnTo>
                <a:lnTo>
                  <a:pt x="630" y="1266"/>
                </a:lnTo>
                <a:lnTo>
                  <a:pt x="630" y="1272"/>
                </a:lnTo>
                <a:lnTo>
                  <a:pt x="636" y="1272"/>
                </a:lnTo>
                <a:lnTo>
                  <a:pt x="636" y="1278"/>
                </a:lnTo>
                <a:lnTo>
                  <a:pt x="636" y="1284"/>
                </a:lnTo>
                <a:lnTo>
                  <a:pt x="642" y="1284"/>
                </a:lnTo>
                <a:lnTo>
                  <a:pt x="642" y="1290"/>
                </a:lnTo>
                <a:lnTo>
                  <a:pt x="642" y="1296"/>
                </a:lnTo>
                <a:lnTo>
                  <a:pt x="648" y="1296"/>
                </a:lnTo>
                <a:lnTo>
                  <a:pt x="648" y="1302"/>
                </a:lnTo>
                <a:lnTo>
                  <a:pt x="648" y="1308"/>
                </a:lnTo>
                <a:lnTo>
                  <a:pt x="654" y="1308"/>
                </a:lnTo>
                <a:lnTo>
                  <a:pt x="654" y="1314"/>
                </a:lnTo>
                <a:lnTo>
                  <a:pt x="654" y="1320"/>
                </a:lnTo>
                <a:lnTo>
                  <a:pt x="660" y="1320"/>
                </a:lnTo>
                <a:lnTo>
                  <a:pt x="660" y="1326"/>
                </a:lnTo>
                <a:lnTo>
                  <a:pt x="660" y="1332"/>
                </a:lnTo>
                <a:lnTo>
                  <a:pt x="666" y="1332"/>
                </a:lnTo>
                <a:lnTo>
                  <a:pt x="666" y="1338"/>
                </a:lnTo>
                <a:lnTo>
                  <a:pt x="666" y="1344"/>
                </a:lnTo>
                <a:lnTo>
                  <a:pt x="672" y="1344"/>
                </a:lnTo>
                <a:lnTo>
                  <a:pt x="672" y="1350"/>
                </a:lnTo>
                <a:lnTo>
                  <a:pt x="672" y="1356"/>
                </a:lnTo>
                <a:lnTo>
                  <a:pt x="678" y="1356"/>
                </a:lnTo>
                <a:lnTo>
                  <a:pt x="678" y="1362"/>
                </a:lnTo>
                <a:lnTo>
                  <a:pt x="678" y="1368"/>
                </a:lnTo>
                <a:lnTo>
                  <a:pt x="684" y="1368"/>
                </a:lnTo>
                <a:lnTo>
                  <a:pt x="684" y="1374"/>
                </a:lnTo>
                <a:lnTo>
                  <a:pt x="684" y="1380"/>
                </a:lnTo>
                <a:lnTo>
                  <a:pt x="690" y="1380"/>
                </a:lnTo>
                <a:lnTo>
                  <a:pt x="690" y="1386"/>
                </a:lnTo>
                <a:lnTo>
                  <a:pt x="690" y="1392"/>
                </a:lnTo>
                <a:lnTo>
                  <a:pt x="696" y="1392"/>
                </a:lnTo>
                <a:lnTo>
                  <a:pt x="696" y="1398"/>
                </a:lnTo>
                <a:lnTo>
                  <a:pt x="696" y="1404"/>
                </a:lnTo>
                <a:lnTo>
                  <a:pt x="702" y="1404"/>
                </a:lnTo>
                <a:lnTo>
                  <a:pt x="702" y="1410"/>
                </a:lnTo>
                <a:lnTo>
                  <a:pt x="702" y="1416"/>
                </a:lnTo>
                <a:lnTo>
                  <a:pt x="708" y="1416"/>
                </a:lnTo>
                <a:lnTo>
                  <a:pt x="708" y="1422"/>
                </a:lnTo>
                <a:lnTo>
                  <a:pt x="708" y="1428"/>
                </a:lnTo>
                <a:lnTo>
                  <a:pt x="714" y="1428"/>
                </a:lnTo>
                <a:lnTo>
                  <a:pt x="714" y="1434"/>
                </a:lnTo>
                <a:lnTo>
                  <a:pt x="714" y="1440"/>
                </a:lnTo>
                <a:lnTo>
                  <a:pt x="720" y="1440"/>
                </a:lnTo>
                <a:lnTo>
                  <a:pt x="720" y="1446"/>
                </a:lnTo>
                <a:lnTo>
                  <a:pt x="720" y="1452"/>
                </a:lnTo>
                <a:lnTo>
                  <a:pt x="726" y="1452"/>
                </a:lnTo>
                <a:lnTo>
                  <a:pt x="726" y="1458"/>
                </a:lnTo>
                <a:lnTo>
                  <a:pt x="726" y="1464"/>
                </a:lnTo>
                <a:lnTo>
                  <a:pt x="732" y="1464"/>
                </a:lnTo>
                <a:lnTo>
                  <a:pt x="732" y="1470"/>
                </a:lnTo>
                <a:lnTo>
                  <a:pt x="732" y="1476"/>
                </a:lnTo>
                <a:lnTo>
                  <a:pt x="738" y="1476"/>
                </a:lnTo>
                <a:lnTo>
                  <a:pt x="738" y="1482"/>
                </a:lnTo>
                <a:lnTo>
                  <a:pt x="738" y="1488"/>
                </a:lnTo>
                <a:lnTo>
                  <a:pt x="744" y="1488"/>
                </a:lnTo>
                <a:lnTo>
                  <a:pt x="744" y="1494"/>
                </a:lnTo>
                <a:lnTo>
                  <a:pt x="744" y="1500"/>
                </a:lnTo>
                <a:lnTo>
                  <a:pt x="750" y="1500"/>
                </a:lnTo>
                <a:lnTo>
                  <a:pt x="750" y="1506"/>
                </a:lnTo>
                <a:lnTo>
                  <a:pt x="750" y="1512"/>
                </a:lnTo>
                <a:lnTo>
                  <a:pt x="756" y="1512"/>
                </a:lnTo>
                <a:lnTo>
                  <a:pt x="756" y="1518"/>
                </a:lnTo>
                <a:lnTo>
                  <a:pt x="756" y="1524"/>
                </a:lnTo>
                <a:lnTo>
                  <a:pt x="762" y="1524"/>
                </a:lnTo>
                <a:lnTo>
                  <a:pt x="762" y="1530"/>
                </a:lnTo>
                <a:lnTo>
                  <a:pt x="762" y="1536"/>
                </a:lnTo>
                <a:lnTo>
                  <a:pt x="768" y="1536"/>
                </a:lnTo>
                <a:lnTo>
                  <a:pt x="768" y="1542"/>
                </a:lnTo>
                <a:lnTo>
                  <a:pt x="768" y="1548"/>
                </a:lnTo>
                <a:lnTo>
                  <a:pt x="774" y="1548"/>
                </a:lnTo>
                <a:lnTo>
                  <a:pt x="774" y="1554"/>
                </a:lnTo>
                <a:lnTo>
                  <a:pt x="774" y="1560"/>
                </a:lnTo>
                <a:lnTo>
                  <a:pt x="780" y="1560"/>
                </a:lnTo>
                <a:lnTo>
                  <a:pt x="780" y="1566"/>
                </a:lnTo>
                <a:lnTo>
                  <a:pt x="780" y="1572"/>
                </a:lnTo>
                <a:lnTo>
                  <a:pt x="786" y="1572"/>
                </a:lnTo>
                <a:lnTo>
                  <a:pt x="786" y="1578"/>
                </a:lnTo>
                <a:lnTo>
                  <a:pt x="786" y="1584"/>
                </a:lnTo>
                <a:lnTo>
                  <a:pt x="792" y="1584"/>
                </a:lnTo>
                <a:lnTo>
                  <a:pt x="792" y="1590"/>
                </a:lnTo>
                <a:lnTo>
                  <a:pt x="792" y="1596"/>
                </a:lnTo>
                <a:lnTo>
                  <a:pt x="798" y="1596"/>
                </a:lnTo>
              </a:path>
            </a:pathLst>
          </a:custGeom>
          <a:noFill/>
          <a:ln w="1905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12326" name="Freeform 6"/>
          <p:cNvSpPr/>
          <p:nvPr/>
        </p:nvSpPr>
        <p:spPr>
          <a:xfrm>
            <a:off x="8674101" y="4794250"/>
            <a:ext cx="1610783" cy="1485900"/>
          </a:xfrm>
          <a:custGeom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14" h="936">
                <a:moveTo>
                  <a:pt x="0" y="936"/>
                </a:moveTo>
                <a:lnTo>
                  <a:pt x="0" y="870"/>
                </a:lnTo>
                <a:lnTo>
                  <a:pt x="6" y="828"/>
                </a:lnTo>
                <a:lnTo>
                  <a:pt x="6" y="798"/>
                </a:lnTo>
                <a:lnTo>
                  <a:pt x="6" y="768"/>
                </a:lnTo>
                <a:lnTo>
                  <a:pt x="6" y="744"/>
                </a:lnTo>
                <a:lnTo>
                  <a:pt x="6" y="726"/>
                </a:lnTo>
                <a:lnTo>
                  <a:pt x="6" y="708"/>
                </a:lnTo>
                <a:lnTo>
                  <a:pt x="6" y="696"/>
                </a:lnTo>
                <a:lnTo>
                  <a:pt x="6" y="678"/>
                </a:lnTo>
                <a:lnTo>
                  <a:pt x="12" y="666"/>
                </a:lnTo>
                <a:lnTo>
                  <a:pt x="12" y="654"/>
                </a:lnTo>
                <a:lnTo>
                  <a:pt x="12" y="648"/>
                </a:lnTo>
                <a:lnTo>
                  <a:pt x="12" y="636"/>
                </a:lnTo>
                <a:lnTo>
                  <a:pt x="12" y="624"/>
                </a:lnTo>
                <a:lnTo>
                  <a:pt x="12" y="618"/>
                </a:lnTo>
                <a:lnTo>
                  <a:pt x="12" y="606"/>
                </a:lnTo>
                <a:lnTo>
                  <a:pt x="18" y="600"/>
                </a:lnTo>
                <a:lnTo>
                  <a:pt x="18" y="594"/>
                </a:lnTo>
                <a:lnTo>
                  <a:pt x="18" y="588"/>
                </a:lnTo>
                <a:lnTo>
                  <a:pt x="18" y="582"/>
                </a:lnTo>
                <a:lnTo>
                  <a:pt x="18" y="576"/>
                </a:lnTo>
                <a:lnTo>
                  <a:pt x="18" y="570"/>
                </a:lnTo>
                <a:lnTo>
                  <a:pt x="18" y="564"/>
                </a:lnTo>
                <a:lnTo>
                  <a:pt x="18" y="558"/>
                </a:lnTo>
                <a:lnTo>
                  <a:pt x="24" y="552"/>
                </a:lnTo>
                <a:lnTo>
                  <a:pt x="24" y="546"/>
                </a:lnTo>
                <a:lnTo>
                  <a:pt x="24" y="540"/>
                </a:lnTo>
                <a:lnTo>
                  <a:pt x="24" y="534"/>
                </a:lnTo>
                <a:lnTo>
                  <a:pt x="24" y="528"/>
                </a:lnTo>
                <a:lnTo>
                  <a:pt x="24" y="522"/>
                </a:lnTo>
                <a:lnTo>
                  <a:pt x="30" y="516"/>
                </a:lnTo>
                <a:lnTo>
                  <a:pt x="30" y="510"/>
                </a:lnTo>
                <a:lnTo>
                  <a:pt x="30" y="504"/>
                </a:lnTo>
                <a:lnTo>
                  <a:pt x="30" y="498"/>
                </a:lnTo>
                <a:lnTo>
                  <a:pt x="30" y="492"/>
                </a:lnTo>
                <a:lnTo>
                  <a:pt x="36" y="492"/>
                </a:lnTo>
                <a:lnTo>
                  <a:pt x="36" y="486"/>
                </a:lnTo>
                <a:lnTo>
                  <a:pt x="36" y="480"/>
                </a:lnTo>
                <a:lnTo>
                  <a:pt x="36" y="474"/>
                </a:lnTo>
                <a:lnTo>
                  <a:pt x="36" y="468"/>
                </a:lnTo>
                <a:lnTo>
                  <a:pt x="42" y="462"/>
                </a:lnTo>
                <a:lnTo>
                  <a:pt x="42" y="456"/>
                </a:lnTo>
                <a:lnTo>
                  <a:pt x="42" y="450"/>
                </a:lnTo>
                <a:lnTo>
                  <a:pt x="48" y="444"/>
                </a:lnTo>
                <a:lnTo>
                  <a:pt x="48" y="438"/>
                </a:lnTo>
                <a:lnTo>
                  <a:pt x="48" y="432"/>
                </a:lnTo>
                <a:lnTo>
                  <a:pt x="48" y="426"/>
                </a:lnTo>
                <a:lnTo>
                  <a:pt x="54" y="426"/>
                </a:lnTo>
                <a:lnTo>
                  <a:pt x="54" y="420"/>
                </a:lnTo>
                <a:lnTo>
                  <a:pt x="54" y="414"/>
                </a:lnTo>
                <a:lnTo>
                  <a:pt x="60" y="414"/>
                </a:lnTo>
                <a:lnTo>
                  <a:pt x="60" y="408"/>
                </a:lnTo>
                <a:lnTo>
                  <a:pt x="60" y="402"/>
                </a:lnTo>
                <a:lnTo>
                  <a:pt x="66" y="396"/>
                </a:lnTo>
                <a:lnTo>
                  <a:pt x="66" y="390"/>
                </a:lnTo>
                <a:lnTo>
                  <a:pt x="66" y="384"/>
                </a:lnTo>
                <a:lnTo>
                  <a:pt x="72" y="384"/>
                </a:lnTo>
                <a:lnTo>
                  <a:pt x="72" y="378"/>
                </a:lnTo>
                <a:lnTo>
                  <a:pt x="72" y="372"/>
                </a:lnTo>
                <a:lnTo>
                  <a:pt x="78" y="372"/>
                </a:lnTo>
                <a:lnTo>
                  <a:pt x="78" y="366"/>
                </a:lnTo>
                <a:lnTo>
                  <a:pt x="84" y="360"/>
                </a:lnTo>
                <a:lnTo>
                  <a:pt x="84" y="354"/>
                </a:lnTo>
                <a:lnTo>
                  <a:pt x="90" y="354"/>
                </a:lnTo>
                <a:lnTo>
                  <a:pt x="90" y="348"/>
                </a:lnTo>
                <a:lnTo>
                  <a:pt x="90" y="342"/>
                </a:lnTo>
                <a:lnTo>
                  <a:pt x="96" y="342"/>
                </a:lnTo>
                <a:lnTo>
                  <a:pt x="96" y="336"/>
                </a:lnTo>
                <a:lnTo>
                  <a:pt x="102" y="336"/>
                </a:lnTo>
                <a:lnTo>
                  <a:pt x="102" y="330"/>
                </a:lnTo>
                <a:lnTo>
                  <a:pt x="102" y="324"/>
                </a:lnTo>
                <a:lnTo>
                  <a:pt x="108" y="324"/>
                </a:lnTo>
                <a:lnTo>
                  <a:pt x="108" y="318"/>
                </a:lnTo>
                <a:lnTo>
                  <a:pt x="114" y="318"/>
                </a:lnTo>
                <a:lnTo>
                  <a:pt x="114" y="312"/>
                </a:lnTo>
                <a:lnTo>
                  <a:pt x="120" y="312"/>
                </a:lnTo>
                <a:lnTo>
                  <a:pt x="120" y="306"/>
                </a:lnTo>
                <a:lnTo>
                  <a:pt x="126" y="306"/>
                </a:lnTo>
                <a:lnTo>
                  <a:pt x="126" y="300"/>
                </a:lnTo>
                <a:lnTo>
                  <a:pt x="126" y="294"/>
                </a:lnTo>
                <a:lnTo>
                  <a:pt x="132" y="294"/>
                </a:lnTo>
                <a:lnTo>
                  <a:pt x="132" y="288"/>
                </a:lnTo>
                <a:lnTo>
                  <a:pt x="138" y="288"/>
                </a:lnTo>
                <a:lnTo>
                  <a:pt x="138" y="282"/>
                </a:lnTo>
                <a:lnTo>
                  <a:pt x="144" y="282"/>
                </a:lnTo>
                <a:lnTo>
                  <a:pt x="144" y="276"/>
                </a:lnTo>
                <a:lnTo>
                  <a:pt x="150" y="276"/>
                </a:lnTo>
                <a:lnTo>
                  <a:pt x="150" y="270"/>
                </a:lnTo>
                <a:lnTo>
                  <a:pt x="156" y="270"/>
                </a:lnTo>
                <a:lnTo>
                  <a:pt x="156" y="264"/>
                </a:lnTo>
                <a:lnTo>
                  <a:pt x="162" y="264"/>
                </a:lnTo>
                <a:lnTo>
                  <a:pt x="168" y="258"/>
                </a:lnTo>
                <a:lnTo>
                  <a:pt x="174" y="258"/>
                </a:lnTo>
                <a:lnTo>
                  <a:pt x="174" y="252"/>
                </a:lnTo>
                <a:lnTo>
                  <a:pt x="180" y="252"/>
                </a:lnTo>
                <a:lnTo>
                  <a:pt x="180" y="246"/>
                </a:lnTo>
                <a:lnTo>
                  <a:pt x="186" y="246"/>
                </a:lnTo>
                <a:lnTo>
                  <a:pt x="186" y="240"/>
                </a:lnTo>
                <a:lnTo>
                  <a:pt x="192" y="240"/>
                </a:lnTo>
                <a:lnTo>
                  <a:pt x="198" y="240"/>
                </a:lnTo>
                <a:lnTo>
                  <a:pt x="198" y="234"/>
                </a:lnTo>
                <a:lnTo>
                  <a:pt x="204" y="234"/>
                </a:lnTo>
                <a:lnTo>
                  <a:pt x="204" y="228"/>
                </a:lnTo>
                <a:lnTo>
                  <a:pt x="210" y="228"/>
                </a:lnTo>
                <a:lnTo>
                  <a:pt x="216" y="222"/>
                </a:lnTo>
                <a:lnTo>
                  <a:pt x="222" y="222"/>
                </a:lnTo>
                <a:lnTo>
                  <a:pt x="222" y="216"/>
                </a:lnTo>
                <a:lnTo>
                  <a:pt x="228" y="216"/>
                </a:lnTo>
                <a:lnTo>
                  <a:pt x="234" y="216"/>
                </a:lnTo>
                <a:lnTo>
                  <a:pt x="234" y="210"/>
                </a:lnTo>
                <a:lnTo>
                  <a:pt x="240" y="210"/>
                </a:lnTo>
                <a:lnTo>
                  <a:pt x="240" y="204"/>
                </a:lnTo>
                <a:lnTo>
                  <a:pt x="246" y="204"/>
                </a:lnTo>
                <a:lnTo>
                  <a:pt x="252" y="204"/>
                </a:lnTo>
                <a:lnTo>
                  <a:pt x="252" y="198"/>
                </a:lnTo>
                <a:lnTo>
                  <a:pt x="258" y="198"/>
                </a:lnTo>
                <a:lnTo>
                  <a:pt x="264" y="198"/>
                </a:lnTo>
                <a:lnTo>
                  <a:pt x="264" y="192"/>
                </a:lnTo>
                <a:lnTo>
                  <a:pt x="270" y="192"/>
                </a:lnTo>
                <a:lnTo>
                  <a:pt x="276" y="192"/>
                </a:lnTo>
                <a:lnTo>
                  <a:pt x="276" y="186"/>
                </a:lnTo>
                <a:lnTo>
                  <a:pt x="282" y="186"/>
                </a:lnTo>
                <a:lnTo>
                  <a:pt x="288" y="186"/>
                </a:lnTo>
                <a:lnTo>
                  <a:pt x="288" y="180"/>
                </a:lnTo>
                <a:lnTo>
                  <a:pt x="294" y="180"/>
                </a:lnTo>
                <a:lnTo>
                  <a:pt x="300" y="180"/>
                </a:lnTo>
                <a:lnTo>
                  <a:pt x="300" y="174"/>
                </a:lnTo>
                <a:lnTo>
                  <a:pt x="306" y="174"/>
                </a:lnTo>
                <a:lnTo>
                  <a:pt x="312" y="174"/>
                </a:lnTo>
                <a:lnTo>
                  <a:pt x="312" y="168"/>
                </a:lnTo>
                <a:lnTo>
                  <a:pt x="318" y="168"/>
                </a:lnTo>
                <a:lnTo>
                  <a:pt x="324" y="168"/>
                </a:lnTo>
                <a:lnTo>
                  <a:pt x="324" y="162"/>
                </a:lnTo>
                <a:lnTo>
                  <a:pt x="330" y="162"/>
                </a:lnTo>
                <a:lnTo>
                  <a:pt x="336" y="162"/>
                </a:lnTo>
                <a:lnTo>
                  <a:pt x="336" y="156"/>
                </a:lnTo>
                <a:lnTo>
                  <a:pt x="342" y="156"/>
                </a:lnTo>
                <a:lnTo>
                  <a:pt x="348" y="156"/>
                </a:lnTo>
                <a:lnTo>
                  <a:pt x="354" y="156"/>
                </a:lnTo>
                <a:lnTo>
                  <a:pt x="354" y="150"/>
                </a:lnTo>
                <a:lnTo>
                  <a:pt x="360" y="150"/>
                </a:lnTo>
                <a:lnTo>
                  <a:pt x="366" y="150"/>
                </a:lnTo>
                <a:lnTo>
                  <a:pt x="366" y="144"/>
                </a:lnTo>
                <a:lnTo>
                  <a:pt x="372" y="144"/>
                </a:lnTo>
                <a:lnTo>
                  <a:pt x="378" y="144"/>
                </a:lnTo>
                <a:lnTo>
                  <a:pt x="384" y="144"/>
                </a:lnTo>
                <a:lnTo>
                  <a:pt x="384" y="138"/>
                </a:lnTo>
                <a:lnTo>
                  <a:pt x="390" y="138"/>
                </a:lnTo>
                <a:lnTo>
                  <a:pt x="396" y="138"/>
                </a:lnTo>
                <a:lnTo>
                  <a:pt x="402" y="138"/>
                </a:lnTo>
                <a:lnTo>
                  <a:pt x="402" y="132"/>
                </a:lnTo>
                <a:lnTo>
                  <a:pt x="408" y="132"/>
                </a:lnTo>
                <a:lnTo>
                  <a:pt x="414" y="132"/>
                </a:lnTo>
                <a:lnTo>
                  <a:pt x="420" y="126"/>
                </a:lnTo>
                <a:lnTo>
                  <a:pt x="426" y="126"/>
                </a:lnTo>
                <a:lnTo>
                  <a:pt x="432" y="126"/>
                </a:lnTo>
                <a:lnTo>
                  <a:pt x="432" y="120"/>
                </a:lnTo>
                <a:lnTo>
                  <a:pt x="438" y="120"/>
                </a:lnTo>
                <a:lnTo>
                  <a:pt x="444" y="120"/>
                </a:lnTo>
                <a:lnTo>
                  <a:pt x="450" y="120"/>
                </a:lnTo>
                <a:lnTo>
                  <a:pt x="456" y="114"/>
                </a:lnTo>
                <a:lnTo>
                  <a:pt x="462" y="114"/>
                </a:lnTo>
                <a:lnTo>
                  <a:pt x="468" y="114"/>
                </a:lnTo>
                <a:lnTo>
                  <a:pt x="474" y="114"/>
                </a:lnTo>
                <a:lnTo>
                  <a:pt x="474" y="108"/>
                </a:lnTo>
                <a:lnTo>
                  <a:pt x="480" y="108"/>
                </a:lnTo>
                <a:lnTo>
                  <a:pt x="486" y="108"/>
                </a:lnTo>
                <a:lnTo>
                  <a:pt x="492" y="108"/>
                </a:lnTo>
                <a:lnTo>
                  <a:pt x="492" y="102"/>
                </a:lnTo>
                <a:lnTo>
                  <a:pt x="498" y="102"/>
                </a:lnTo>
                <a:lnTo>
                  <a:pt x="504" y="102"/>
                </a:lnTo>
                <a:lnTo>
                  <a:pt x="510" y="102"/>
                </a:lnTo>
                <a:lnTo>
                  <a:pt x="516" y="102"/>
                </a:lnTo>
                <a:lnTo>
                  <a:pt x="516" y="96"/>
                </a:lnTo>
                <a:lnTo>
                  <a:pt x="522" y="96"/>
                </a:lnTo>
                <a:lnTo>
                  <a:pt x="528" y="96"/>
                </a:lnTo>
                <a:lnTo>
                  <a:pt x="534" y="96"/>
                </a:lnTo>
                <a:lnTo>
                  <a:pt x="540" y="90"/>
                </a:lnTo>
                <a:lnTo>
                  <a:pt x="546" y="90"/>
                </a:lnTo>
                <a:lnTo>
                  <a:pt x="552" y="90"/>
                </a:lnTo>
                <a:lnTo>
                  <a:pt x="558" y="90"/>
                </a:lnTo>
                <a:lnTo>
                  <a:pt x="558" y="84"/>
                </a:lnTo>
                <a:lnTo>
                  <a:pt x="564" y="84"/>
                </a:lnTo>
                <a:lnTo>
                  <a:pt x="570" y="84"/>
                </a:lnTo>
                <a:lnTo>
                  <a:pt x="576" y="84"/>
                </a:lnTo>
                <a:lnTo>
                  <a:pt x="582" y="84"/>
                </a:lnTo>
                <a:lnTo>
                  <a:pt x="582" y="78"/>
                </a:lnTo>
                <a:lnTo>
                  <a:pt x="588" y="78"/>
                </a:lnTo>
                <a:lnTo>
                  <a:pt x="594" y="78"/>
                </a:lnTo>
                <a:lnTo>
                  <a:pt x="600" y="78"/>
                </a:lnTo>
                <a:lnTo>
                  <a:pt x="606" y="78"/>
                </a:lnTo>
                <a:lnTo>
                  <a:pt x="606" y="72"/>
                </a:lnTo>
                <a:lnTo>
                  <a:pt x="612" y="72"/>
                </a:lnTo>
                <a:lnTo>
                  <a:pt x="618" y="72"/>
                </a:lnTo>
                <a:lnTo>
                  <a:pt x="624" y="72"/>
                </a:lnTo>
                <a:lnTo>
                  <a:pt x="630" y="72"/>
                </a:lnTo>
                <a:lnTo>
                  <a:pt x="636" y="72"/>
                </a:lnTo>
                <a:lnTo>
                  <a:pt x="636" y="66"/>
                </a:lnTo>
                <a:lnTo>
                  <a:pt x="642" y="66"/>
                </a:lnTo>
                <a:lnTo>
                  <a:pt x="648" y="66"/>
                </a:lnTo>
                <a:lnTo>
                  <a:pt x="654" y="66"/>
                </a:lnTo>
                <a:lnTo>
                  <a:pt x="660" y="66"/>
                </a:lnTo>
                <a:lnTo>
                  <a:pt x="660" y="60"/>
                </a:lnTo>
                <a:lnTo>
                  <a:pt x="666" y="60"/>
                </a:lnTo>
                <a:lnTo>
                  <a:pt x="672" y="60"/>
                </a:lnTo>
                <a:lnTo>
                  <a:pt x="678" y="60"/>
                </a:lnTo>
                <a:lnTo>
                  <a:pt x="684" y="60"/>
                </a:lnTo>
                <a:lnTo>
                  <a:pt x="690" y="60"/>
                </a:lnTo>
                <a:lnTo>
                  <a:pt x="690" y="54"/>
                </a:lnTo>
                <a:lnTo>
                  <a:pt x="696" y="54"/>
                </a:lnTo>
                <a:lnTo>
                  <a:pt x="702" y="54"/>
                </a:lnTo>
                <a:lnTo>
                  <a:pt x="708" y="54"/>
                </a:lnTo>
                <a:lnTo>
                  <a:pt x="714" y="54"/>
                </a:lnTo>
                <a:lnTo>
                  <a:pt x="720" y="54"/>
                </a:lnTo>
                <a:lnTo>
                  <a:pt x="720" y="48"/>
                </a:lnTo>
                <a:lnTo>
                  <a:pt x="726" y="48"/>
                </a:lnTo>
                <a:lnTo>
                  <a:pt x="732" y="48"/>
                </a:lnTo>
                <a:lnTo>
                  <a:pt x="738" y="48"/>
                </a:lnTo>
                <a:lnTo>
                  <a:pt x="744" y="48"/>
                </a:lnTo>
                <a:lnTo>
                  <a:pt x="750" y="48"/>
                </a:lnTo>
                <a:lnTo>
                  <a:pt x="750" y="42"/>
                </a:lnTo>
                <a:lnTo>
                  <a:pt x="756" y="42"/>
                </a:lnTo>
                <a:lnTo>
                  <a:pt x="762" y="42"/>
                </a:lnTo>
                <a:lnTo>
                  <a:pt x="768" y="42"/>
                </a:lnTo>
                <a:lnTo>
                  <a:pt x="774" y="42"/>
                </a:lnTo>
                <a:lnTo>
                  <a:pt x="780" y="42"/>
                </a:lnTo>
                <a:lnTo>
                  <a:pt x="786" y="36"/>
                </a:lnTo>
                <a:lnTo>
                  <a:pt x="792" y="36"/>
                </a:lnTo>
                <a:lnTo>
                  <a:pt x="798" y="36"/>
                </a:lnTo>
                <a:lnTo>
                  <a:pt x="804" y="36"/>
                </a:lnTo>
                <a:lnTo>
                  <a:pt x="810" y="36"/>
                </a:lnTo>
                <a:lnTo>
                  <a:pt x="816" y="36"/>
                </a:lnTo>
                <a:lnTo>
                  <a:pt x="816" y="30"/>
                </a:lnTo>
                <a:lnTo>
                  <a:pt x="822" y="30"/>
                </a:lnTo>
                <a:lnTo>
                  <a:pt x="828" y="30"/>
                </a:lnTo>
                <a:lnTo>
                  <a:pt x="834" y="30"/>
                </a:lnTo>
                <a:lnTo>
                  <a:pt x="840" y="30"/>
                </a:lnTo>
                <a:lnTo>
                  <a:pt x="846" y="30"/>
                </a:lnTo>
                <a:lnTo>
                  <a:pt x="852" y="30"/>
                </a:lnTo>
                <a:lnTo>
                  <a:pt x="852" y="24"/>
                </a:lnTo>
                <a:lnTo>
                  <a:pt x="858" y="24"/>
                </a:lnTo>
                <a:lnTo>
                  <a:pt x="864" y="24"/>
                </a:lnTo>
                <a:lnTo>
                  <a:pt x="870" y="24"/>
                </a:lnTo>
                <a:lnTo>
                  <a:pt x="876" y="24"/>
                </a:lnTo>
                <a:lnTo>
                  <a:pt x="882" y="24"/>
                </a:lnTo>
                <a:lnTo>
                  <a:pt x="888" y="24"/>
                </a:lnTo>
                <a:lnTo>
                  <a:pt x="888" y="18"/>
                </a:lnTo>
                <a:lnTo>
                  <a:pt x="894" y="18"/>
                </a:lnTo>
                <a:lnTo>
                  <a:pt x="900" y="18"/>
                </a:lnTo>
                <a:lnTo>
                  <a:pt x="906" y="18"/>
                </a:lnTo>
                <a:lnTo>
                  <a:pt x="912" y="18"/>
                </a:lnTo>
                <a:lnTo>
                  <a:pt x="918" y="18"/>
                </a:lnTo>
                <a:lnTo>
                  <a:pt x="924" y="18"/>
                </a:lnTo>
                <a:lnTo>
                  <a:pt x="924" y="12"/>
                </a:lnTo>
                <a:lnTo>
                  <a:pt x="930" y="12"/>
                </a:lnTo>
                <a:lnTo>
                  <a:pt x="936" y="12"/>
                </a:lnTo>
                <a:lnTo>
                  <a:pt x="942" y="12"/>
                </a:lnTo>
                <a:lnTo>
                  <a:pt x="948" y="12"/>
                </a:lnTo>
                <a:lnTo>
                  <a:pt x="954" y="12"/>
                </a:lnTo>
                <a:lnTo>
                  <a:pt x="960" y="12"/>
                </a:lnTo>
                <a:lnTo>
                  <a:pt x="966" y="12"/>
                </a:lnTo>
                <a:lnTo>
                  <a:pt x="966" y="6"/>
                </a:lnTo>
                <a:lnTo>
                  <a:pt x="972" y="6"/>
                </a:lnTo>
                <a:lnTo>
                  <a:pt x="978" y="6"/>
                </a:lnTo>
                <a:lnTo>
                  <a:pt x="984" y="6"/>
                </a:lnTo>
                <a:lnTo>
                  <a:pt x="990" y="6"/>
                </a:lnTo>
                <a:lnTo>
                  <a:pt x="996" y="6"/>
                </a:lnTo>
                <a:lnTo>
                  <a:pt x="1002" y="6"/>
                </a:lnTo>
                <a:lnTo>
                  <a:pt x="1008" y="6"/>
                </a:lnTo>
                <a:lnTo>
                  <a:pt x="1008" y="0"/>
                </a:lnTo>
                <a:lnTo>
                  <a:pt x="1014" y="0"/>
                </a:lnTo>
              </a:path>
            </a:pathLst>
          </a:custGeom>
          <a:noFill/>
          <a:ln w="19050" cap="flat" cmpd="sng">
            <a:solidFill>
              <a:srgbClr val="008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" name="Group 7"/>
          <p:cNvGrpSpPr/>
          <p:nvPr/>
        </p:nvGrpSpPr>
        <p:grpSpPr>
          <a:xfrm>
            <a:off x="7962901" y="3039534"/>
            <a:ext cx="2608262" cy="3221567"/>
            <a:chOff x="3748" y="2075"/>
            <a:chExt cx="1643" cy="2029"/>
          </a:xfrm>
        </p:grpSpPr>
        <p:sp>
          <p:nvSpPr>
            <p:cNvPr id="27666" name="Line 8"/>
            <p:cNvSpPr/>
            <p:nvPr/>
          </p:nvSpPr>
          <p:spPr>
            <a:xfrm flipV="1">
              <a:off x="4176" y="2153"/>
              <a:ext cx="1" cy="195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27667" name="Rectangle 9"/>
            <p:cNvSpPr/>
            <p:nvPr/>
          </p:nvSpPr>
          <p:spPr>
            <a:xfrm>
              <a:off x="4020" y="2509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6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7668" name="Line 10"/>
            <p:cNvSpPr/>
            <p:nvPr/>
          </p:nvSpPr>
          <p:spPr>
            <a:xfrm>
              <a:off x="4152" y="3474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669" name="Line 11"/>
            <p:cNvSpPr/>
            <p:nvPr/>
          </p:nvSpPr>
          <p:spPr>
            <a:xfrm>
              <a:off x="3748" y="3474"/>
              <a:ext cx="1616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27670" name="Line 12"/>
            <p:cNvSpPr/>
            <p:nvPr/>
          </p:nvSpPr>
          <p:spPr>
            <a:xfrm>
              <a:off x="4464" y="3423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671" name="Line 13"/>
            <p:cNvSpPr/>
            <p:nvPr/>
          </p:nvSpPr>
          <p:spPr>
            <a:xfrm>
              <a:off x="4746" y="3423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672" name="Rectangle 14"/>
            <p:cNvSpPr/>
            <p:nvPr/>
          </p:nvSpPr>
          <p:spPr>
            <a:xfrm>
              <a:off x="3984" y="3449"/>
              <a:ext cx="13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7673" name="Rectangle 15"/>
            <p:cNvSpPr/>
            <p:nvPr/>
          </p:nvSpPr>
          <p:spPr>
            <a:xfrm>
              <a:off x="5295" y="3429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x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7674" name="Rectangle 16"/>
            <p:cNvSpPr/>
            <p:nvPr/>
          </p:nvSpPr>
          <p:spPr>
            <a:xfrm>
              <a:off x="4271" y="3470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1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7675" name="Rectangle 17"/>
            <p:cNvSpPr/>
            <p:nvPr/>
          </p:nvSpPr>
          <p:spPr>
            <a:xfrm>
              <a:off x="4413" y="3470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2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7676" name="Rectangle 18"/>
            <p:cNvSpPr/>
            <p:nvPr/>
          </p:nvSpPr>
          <p:spPr>
            <a:xfrm>
              <a:off x="4560" y="3470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3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7677" name="Rectangle 19"/>
            <p:cNvSpPr/>
            <p:nvPr/>
          </p:nvSpPr>
          <p:spPr>
            <a:xfrm>
              <a:off x="4704" y="3470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4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7678" name="Line 20"/>
            <p:cNvSpPr/>
            <p:nvPr/>
          </p:nvSpPr>
          <p:spPr>
            <a:xfrm>
              <a:off x="4608" y="3423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679" name="Line 21"/>
            <p:cNvSpPr/>
            <p:nvPr/>
          </p:nvSpPr>
          <p:spPr>
            <a:xfrm>
              <a:off x="4320" y="3423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680" name="Rectangle 22"/>
            <p:cNvSpPr/>
            <p:nvPr/>
          </p:nvSpPr>
          <p:spPr>
            <a:xfrm>
              <a:off x="4237" y="2075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y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</p:grpSp>
      <p:sp>
        <p:nvSpPr>
          <p:cNvPr id="27655" name="Text Box 23"/>
          <p:cNvSpPr txBox="1"/>
          <p:nvPr/>
        </p:nvSpPr>
        <p:spPr>
          <a:xfrm>
            <a:off x="1381125" y="1453515"/>
            <a:ext cx="9442450" cy="1555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解法二：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转化为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求方程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lnx+2x-6=0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的根的个数，即求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lnx=6-2x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的根的个数，即判断函数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y=lnx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y=6-2x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的交点个数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12344" name="Text Box 24"/>
          <p:cNvSpPr txBox="1"/>
          <p:nvPr/>
        </p:nvSpPr>
        <p:spPr>
          <a:xfrm>
            <a:off x="1363345" y="3091180"/>
            <a:ext cx="6376035" cy="215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如图可知，两函数图象只有一个交点，即方程只有一根，故函数f(x)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只有一个零点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2477135" y="5375275"/>
            <a:ext cx="4148667" cy="1111856"/>
            <a:chOff x="354839" y="4724399"/>
            <a:chExt cx="4151198" cy="1111557"/>
          </a:xfrm>
        </p:grpSpPr>
        <p:sp>
          <p:nvSpPr>
            <p:cNvPr id="27661" name="圆角矩形 25"/>
            <p:cNvSpPr/>
            <p:nvPr/>
          </p:nvSpPr>
          <p:spPr>
            <a:xfrm>
              <a:off x="354839" y="4763069"/>
              <a:ext cx="1023585" cy="1053994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lIns="90014" tIns="46808" rIns="90014" bIns="4680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函数零点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7662" name="圆角矩形 26"/>
            <p:cNvSpPr/>
            <p:nvPr/>
          </p:nvSpPr>
          <p:spPr>
            <a:xfrm>
              <a:off x="1940254" y="4751696"/>
              <a:ext cx="1023585" cy="1053994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lIns="90014" tIns="46808" rIns="90014" bIns="4680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方程的根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7663" name="圆角矩形 27"/>
            <p:cNvSpPr/>
            <p:nvPr/>
          </p:nvSpPr>
          <p:spPr>
            <a:xfrm>
              <a:off x="3482452" y="4724399"/>
              <a:ext cx="1023585" cy="1053994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lIns="90014" tIns="46808" rIns="90014" bIns="4680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图象交点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7664" name="右箭头 28"/>
            <p:cNvSpPr/>
            <p:nvPr/>
          </p:nvSpPr>
          <p:spPr>
            <a:xfrm>
              <a:off x="1405720" y="4790364"/>
              <a:ext cx="491319" cy="10455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lIns="90014" tIns="46808" rIns="90014" bIns="46808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7665" name="右箭头 29"/>
            <p:cNvSpPr/>
            <p:nvPr/>
          </p:nvSpPr>
          <p:spPr>
            <a:xfrm>
              <a:off x="2991135" y="4751695"/>
              <a:ext cx="491319" cy="10455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lIns="90014" tIns="46808" rIns="90014" bIns="46808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sp>
        <p:nvSpPr>
          <p:cNvPr id="26629" name="Rectangle 6"/>
          <p:cNvSpPr/>
          <p:nvPr/>
        </p:nvSpPr>
        <p:spPr>
          <a:xfrm>
            <a:off x="1381760" y="649605"/>
            <a:ext cx="9442450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求函数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)=ln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+2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的零点的个数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确定函数零点个数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/>
      <p:bldP spid="312324" grpId="0"/>
      <p:bldP spid="3123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Rectangle 2"/>
          <p:cNvSpPr/>
          <p:nvPr/>
        </p:nvSpPr>
        <p:spPr>
          <a:xfrm>
            <a:off x="1414780" y="840105"/>
            <a:ext cx="9362440" cy="166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求方程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2</a:t>
            </a:r>
            <a:r>
              <a:rPr lang="en-US" altLang="zh-CN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en-US" altLang="zh-CN" sz="32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的根的个数，并确定根所在的区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间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[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+1](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∈Z)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14145" y="2618105"/>
            <a:ext cx="8199120" cy="3856990"/>
            <a:chOff x="2227" y="4123"/>
            <a:chExt cx="12912" cy="6074"/>
          </a:xfrm>
        </p:grpSpPr>
        <p:sp>
          <p:nvSpPr>
            <p:cNvPr id="10250" name="Text Box 33"/>
            <p:cNvSpPr txBox="1"/>
            <p:nvPr/>
          </p:nvSpPr>
          <p:spPr>
            <a:xfrm>
              <a:off x="2227" y="4123"/>
              <a:ext cx="12913" cy="60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解析：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求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方程      的根的个数，即求方程               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的根的个数，即判断函数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y=x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与              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的图象交点个数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由图可知只有一个解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0242" name="Object 34"/>
            <p:cNvGraphicFramePr>
              <a:graphicFrameLocks noChangeAspect="1"/>
            </p:cNvGraphicFramePr>
            <p:nvPr/>
          </p:nvGraphicFramePr>
          <p:xfrm>
            <a:off x="5791" y="4541"/>
            <a:ext cx="1487" cy="65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2" imgW="761365" imgH="292100" progId="Equation.DSMT4">
                    <p:embed/>
                  </p:oleObj>
                </mc:Choice>
                <mc:Fallback>
                  <p:oleObj r:id="rId2" imgW="761365" imgH="292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791" y="4541"/>
                          <a:ext cx="1487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35"/>
            <p:cNvGraphicFramePr>
              <a:graphicFrameLocks noChangeAspect="1"/>
            </p:cNvGraphicFramePr>
            <p:nvPr/>
          </p:nvGraphicFramePr>
          <p:xfrm>
            <a:off x="13071" y="4140"/>
            <a:ext cx="1627" cy="12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4" imgW="850265" imgH="609600" progId="Equation.DSMT4">
                    <p:embed/>
                  </p:oleObj>
                </mc:Choice>
                <mc:Fallback>
                  <p:oleObj r:id="rId4" imgW="850265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071" y="4140"/>
                          <a:ext cx="1627" cy="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37"/>
            <p:cNvGraphicFramePr>
              <a:graphicFrameLocks noChangeAspect="1"/>
            </p:cNvGraphicFramePr>
            <p:nvPr/>
          </p:nvGraphicFramePr>
          <p:xfrm>
            <a:off x="5332" y="6627"/>
            <a:ext cx="1833" cy="12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6" imgW="876300" imgH="609600" progId="Equation.DSMT4">
                    <p:embed/>
                  </p:oleObj>
                </mc:Choice>
                <mc:Fallback>
                  <p:oleObj r:id="rId6" imgW="8763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32" y="6627"/>
                          <a:ext cx="1833" cy="1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57"/>
          <p:cNvGrpSpPr/>
          <p:nvPr/>
        </p:nvGrpSpPr>
        <p:grpSpPr>
          <a:xfrm>
            <a:off x="7335898" y="3441700"/>
            <a:ext cx="3490430" cy="3221567"/>
            <a:chOff x="2987" y="2020"/>
            <a:chExt cx="2199" cy="2029"/>
          </a:xfrm>
        </p:grpSpPr>
        <p:sp>
          <p:nvSpPr>
            <p:cNvPr id="28683" name="Rectangle 42"/>
            <p:cNvSpPr/>
            <p:nvPr/>
          </p:nvSpPr>
          <p:spPr>
            <a:xfrm>
              <a:off x="4651" y="2591"/>
              <a:ext cx="53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y=x</a:t>
              </a:r>
              <a:r>
                <a:rPr lang="en-US" altLang="zh-CN" sz="2800">
                  <a:latin typeface="宋体" panose="02010600030101010101" pitchFamily="2" charset="-122"/>
                </a:rPr>
                <a:t> 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28684" name="Line 44"/>
            <p:cNvSpPr/>
            <p:nvPr/>
          </p:nvSpPr>
          <p:spPr>
            <a:xfrm flipV="1">
              <a:off x="3809" y="2098"/>
              <a:ext cx="1" cy="1951"/>
            </a:xfrm>
            <a:prstGeom prst="line">
              <a:avLst/>
            </a:prstGeom>
            <a:ln w="19050" cap="flat" cmpd="sng">
              <a:solidFill>
                <a:srgbClr val="000080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28685" name="Rectangle 45"/>
            <p:cNvSpPr/>
            <p:nvPr/>
          </p:nvSpPr>
          <p:spPr>
            <a:xfrm>
              <a:off x="3653" y="3135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1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8686" name="Line 46"/>
            <p:cNvSpPr/>
            <p:nvPr/>
          </p:nvSpPr>
          <p:spPr>
            <a:xfrm>
              <a:off x="3785" y="3419"/>
              <a:ext cx="54" cy="1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8687" name="Line 47"/>
            <p:cNvSpPr/>
            <p:nvPr/>
          </p:nvSpPr>
          <p:spPr>
            <a:xfrm>
              <a:off x="3381" y="3419"/>
              <a:ext cx="1616" cy="1"/>
            </a:xfrm>
            <a:prstGeom prst="line">
              <a:avLst/>
            </a:prstGeom>
            <a:ln w="19050" cap="flat" cmpd="sng">
              <a:solidFill>
                <a:srgbClr val="000080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/>
          </p:txBody>
        </p:sp>
        <p:sp>
          <p:nvSpPr>
            <p:cNvPr id="28688" name="Line 48"/>
            <p:cNvSpPr/>
            <p:nvPr/>
          </p:nvSpPr>
          <p:spPr>
            <a:xfrm>
              <a:off x="4097" y="3368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8689" name="Line 49"/>
            <p:cNvSpPr/>
            <p:nvPr/>
          </p:nvSpPr>
          <p:spPr>
            <a:xfrm>
              <a:off x="4379" y="3368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8690" name="Rectangle 50"/>
            <p:cNvSpPr/>
            <p:nvPr/>
          </p:nvSpPr>
          <p:spPr>
            <a:xfrm>
              <a:off x="3512" y="3394"/>
              <a:ext cx="36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8691" name="Rectangle 51"/>
            <p:cNvSpPr/>
            <p:nvPr/>
          </p:nvSpPr>
          <p:spPr>
            <a:xfrm>
              <a:off x="4928" y="3374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x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8692" name="Rectangle 52"/>
            <p:cNvSpPr/>
            <p:nvPr/>
          </p:nvSpPr>
          <p:spPr>
            <a:xfrm>
              <a:off x="3904" y="3415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1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8693" name="Rectangle 53"/>
            <p:cNvSpPr/>
            <p:nvPr/>
          </p:nvSpPr>
          <p:spPr>
            <a:xfrm>
              <a:off x="4046" y="3415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2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8694" name="Rectangle 54"/>
            <p:cNvSpPr/>
            <p:nvPr/>
          </p:nvSpPr>
          <p:spPr>
            <a:xfrm>
              <a:off x="4193" y="3415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3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8695" name="Rectangle 55"/>
            <p:cNvSpPr/>
            <p:nvPr/>
          </p:nvSpPr>
          <p:spPr>
            <a:xfrm>
              <a:off x="4337" y="3415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4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8696" name="Line 56"/>
            <p:cNvSpPr/>
            <p:nvPr/>
          </p:nvSpPr>
          <p:spPr>
            <a:xfrm>
              <a:off x="4241" y="3368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8697" name="Line 57"/>
            <p:cNvSpPr/>
            <p:nvPr/>
          </p:nvSpPr>
          <p:spPr>
            <a:xfrm>
              <a:off x="3953" y="3368"/>
              <a:ext cx="1" cy="54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8698" name="Rectangle 58"/>
            <p:cNvSpPr/>
            <p:nvPr/>
          </p:nvSpPr>
          <p:spPr>
            <a:xfrm>
              <a:off x="3870" y="2020"/>
              <a:ext cx="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y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8699" name="Line 59"/>
            <p:cNvSpPr/>
            <p:nvPr/>
          </p:nvSpPr>
          <p:spPr>
            <a:xfrm flipV="1">
              <a:off x="3472" y="2545"/>
              <a:ext cx="1225" cy="122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28700" name="Object 60"/>
            <p:cNvGraphicFramePr>
              <a:graphicFrameLocks noChangeAspect="1"/>
            </p:cNvGraphicFramePr>
            <p:nvPr/>
          </p:nvGraphicFramePr>
          <p:xfrm>
            <a:off x="2987" y="2328"/>
            <a:ext cx="656" cy="45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8" imgW="876300" imgH="609600" progId="Equation.DSMT4">
                    <p:embed/>
                  </p:oleObj>
                </mc:Choice>
                <mc:Fallback>
                  <p:oleObj r:id="rId8" imgW="8763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87" y="2328"/>
                          <a:ext cx="656" cy="456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1" name="Freeform 56"/>
            <p:cNvSpPr/>
            <p:nvPr/>
          </p:nvSpPr>
          <p:spPr>
            <a:xfrm>
              <a:off x="3307" y="2784"/>
              <a:ext cx="1226" cy="590"/>
            </a:xfrm>
            <a:custGeom>
              <a:cxnLst>
                <a:cxn ang="0">
                  <a:pos x="0" y="0"/>
                </a:cxn>
                <a:cxn ang="0">
                  <a:pos x="495" y="454"/>
                </a:cxn>
                <a:cxn ang="0">
                  <a:pos x="1226" y="590"/>
                </a:cxn>
              </a:cxnLst>
              <a:rect l="l" t="t" r="r" b="b"/>
              <a:pathLst>
                <a:path w="1226" h="590">
                  <a:moveTo>
                    <a:pt x="0" y="0"/>
                  </a:moveTo>
                  <a:cubicBezTo>
                    <a:pt x="145" y="178"/>
                    <a:pt x="291" y="356"/>
                    <a:pt x="495" y="454"/>
                  </a:cubicBezTo>
                  <a:cubicBezTo>
                    <a:pt x="699" y="552"/>
                    <a:pt x="962" y="571"/>
                    <a:pt x="1226" y="590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Text Box 28"/>
          <p:cNvSpPr txBox="1"/>
          <p:nvPr/>
        </p:nvSpPr>
        <p:spPr>
          <a:xfrm>
            <a:off x="4110144" y="449961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endParaRPr kumimoji="0" lang="zh-CN" altLang="zh-CN" kern="1200" cap="none" spc="0" normalizeH="0" baseline="0" noProof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13373" name="Rectangle 29"/>
          <p:cNvSpPr/>
          <p:nvPr/>
        </p:nvSpPr>
        <p:spPr>
          <a:xfrm>
            <a:off x="2468033" y="3432810"/>
            <a:ext cx="6362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判断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在各整数处的取值的正负：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9700" name="Object 31"/>
          <p:cNvGraphicFramePr>
            <a:graphicFrameLocks noChangeAspect="1"/>
          </p:cNvGraphicFramePr>
          <p:nvPr/>
        </p:nvGraphicFramePr>
        <p:xfrm>
          <a:off x="4162213" y="2470786"/>
          <a:ext cx="2518833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1574800" imgH="609600" progId="Equation.DSMT4">
                  <p:embed/>
                </p:oleObj>
              </mc:Choice>
              <mc:Fallback>
                <p:oleObj r:id="rId2" imgW="15748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62213" y="2470786"/>
                        <a:ext cx="251883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32"/>
          <p:cNvSpPr txBox="1"/>
          <p:nvPr/>
        </p:nvSpPr>
        <p:spPr>
          <a:xfrm>
            <a:off x="3625427" y="2659804"/>
            <a:ext cx="50376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令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3405" name="Rectangle 61"/>
          <p:cNvSpPr/>
          <p:nvPr/>
        </p:nvSpPr>
        <p:spPr>
          <a:xfrm>
            <a:off x="2468245" y="5464175"/>
            <a:ext cx="6826885" cy="694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由上表可知，方程的根所在区间为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13406" name="Object 62"/>
          <p:cNvGraphicFramePr>
            <a:graphicFrameLocks noChangeAspect="1"/>
          </p:cNvGraphicFramePr>
          <p:nvPr/>
        </p:nvGraphicFramePr>
        <p:xfrm>
          <a:off x="7925435" y="5643880"/>
          <a:ext cx="906145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558800" imgH="381000" progId="Equation.DSMT4">
                  <p:embed/>
                </p:oleObj>
              </mc:Choice>
              <mc:Fallback>
                <p:oleObj r:id="rId4" imgW="558800" imgH="381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5435" y="5643880"/>
                        <a:ext cx="90614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31" name="表格 2983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369733" y="4224443"/>
          <a:ext cx="4267200" cy="1239520"/>
        </p:xfrm>
        <a:graphic>
          <a:graphicData uri="http://schemas.openxmlformats.org/drawingml/2006/table">
            <a:tbl>
              <a:tblPr/>
              <a:tblGrid>
                <a:gridCol w="859155"/>
                <a:gridCol w="855345"/>
                <a:gridCol w="846455"/>
                <a:gridCol w="850900"/>
                <a:gridCol w="855345"/>
              </a:tblGrid>
              <a:tr h="54165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i="1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altLang="zh-CN" sz="2800" b="1" i="1" err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14" marR="90014" marT="46841" marB="46841" anchorCtr="1">
                    <a:lnL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935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lang="en-US" altLang="zh-CN" sz="2935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935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lang="en-US" altLang="zh-CN" sz="2935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935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lang="en-US" altLang="zh-CN" sz="2935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935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endParaRPr lang="en-US" altLang="zh-CN" sz="2935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86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i="1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935" b="1" err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lang="en-US" altLang="zh-CN" sz="2800" i="1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935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lang="en-US" altLang="zh-CN" sz="2935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9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9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9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935" b="1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14" marR="90014" marT="46841" marB="46841" anchorCtr="1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368" name="Text Box 24"/>
          <p:cNvSpPr txBox="1"/>
          <p:nvPr/>
        </p:nvSpPr>
        <p:spPr>
          <a:xfrm>
            <a:off x="4423833" y="4892041"/>
            <a:ext cx="49953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3370" name="Text Box 26"/>
          <p:cNvSpPr txBox="1"/>
          <p:nvPr/>
        </p:nvSpPr>
        <p:spPr>
          <a:xfrm>
            <a:off x="6134100" y="4877647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3371" name="Text Box 27"/>
          <p:cNvSpPr txBox="1"/>
          <p:nvPr/>
        </p:nvSpPr>
        <p:spPr>
          <a:xfrm>
            <a:off x="6959600" y="4869180"/>
            <a:ext cx="66251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780" y="840105"/>
            <a:ext cx="9362440" cy="166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求方程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2</a:t>
            </a:r>
            <a:r>
              <a:rPr lang="en-US" altLang="zh-CN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en-US" altLang="zh-CN" sz="32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的根的个数，并确定根所在的区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间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[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+1](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∈Z)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6"/>
          <p:cNvSpPr txBox="1"/>
          <p:nvPr/>
        </p:nvSpPr>
        <p:spPr>
          <a:xfrm>
            <a:off x="5198745" y="4875742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73" grpId="0" build="p"/>
      <p:bldP spid="313405" grpId="0" build="p"/>
      <p:bldP spid="313368" grpId="0" build="p"/>
      <p:bldP spid="313370" grpId="0" build="p"/>
      <p:bldP spid="313371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2370" y="865505"/>
            <a:ext cx="974344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)在定义域内是单调函数，则方程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)＝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为常数)的解的情况是(　　)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2370" y="2466975"/>
            <a:ext cx="974344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0" algn="l"/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A．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有且只有一个解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B．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至少有一个解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/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C．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至多有一个解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/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D．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可能无解，可能有一个或多个解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183005" y="4684395"/>
            <a:ext cx="9742805" cy="831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14" tIns="46808" rIns="90014" bIns="46808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1725" y="94488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函数的零点与方程的解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1725" y="94488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函数的零点与方程的解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Text Box 4"/>
          <p:cNvSpPr txBox="1"/>
          <p:nvPr/>
        </p:nvSpPr>
        <p:spPr>
          <a:xfrm>
            <a:off x="1473200" y="651510"/>
            <a:ext cx="9207500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1.(1)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在二次函数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中，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ac&lt;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0,则其零点的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个数为（　　）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Ａ.１　　Ｂ.２　　　Ｃ.３　　 Ｄ.不存在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2772" name="Text Box 8"/>
          <p:cNvSpPr txBox="1"/>
          <p:nvPr/>
        </p:nvSpPr>
        <p:spPr>
          <a:xfrm>
            <a:off x="1473200" y="3265170"/>
            <a:ext cx="9207500" cy="2061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  </a:t>
            </a: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(2)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不是常数函数且最小值为１，则　　　　　　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)-1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的零点个数（　　）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775" name="Text Box 11"/>
          <p:cNvSpPr txBox="1"/>
          <p:nvPr/>
        </p:nvSpPr>
        <p:spPr>
          <a:xfrm>
            <a:off x="2157095" y="4707891"/>
            <a:ext cx="407035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Ａ</a:t>
            </a:r>
            <a:r>
              <a:rPr lang="en-US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０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776" name="Text Box 12"/>
          <p:cNvSpPr txBox="1"/>
          <p:nvPr/>
        </p:nvSpPr>
        <p:spPr>
          <a:xfrm>
            <a:off x="4029710" y="4699001"/>
            <a:ext cx="219286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Ｂ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１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777" name="Text Box 13"/>
          <p:cNvSpPr txBox="1"/>
          <p:nvPr/>
        </p:nvSpPr>
        <p:spPr>
          <a:xfrm>
            <a:off x="5986145" y="4627881"/>
            <a:ext cx="3287184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Ｃ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０或１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778" name="Text Box 14"/>
          <p:cNvSpPr txBox="1"/>
          <p:nvPr/>
        </p:nvSpPr>
        <p:spPr>
          <a:xfrm>
            <a:off x="8309187" y="4627881"/>
            <a:ext cx="265853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Ｄ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不确定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6086038" name="Text Box 22"/>
          <p:cNvSpPr txBox="1"/>
          <p:nvPr/>
        </p:nvSpPr>
        <p:spPr>
          <a:xfrm>
            <a:off x="6751955" y="4034790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6086039" name="Text Box 23"/>
          <p:cNvSpPr txBox="1"/>
          <p:nvPr/>
        </p:nvSpPr>
        <p:spPr>
          <a:xfrm>
            <a:off x="4394412" y="1624330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4587" y="1496695"/>
            <a:ext cx="680158" cy="3864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数据分析</a:t>
            </a:r>
            <a:r>
              <a:rPr lang="en-US" altLang="zh-CN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6038" grpId="0"/>
      <p:bldP spid="160860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/>
          <p:cNvSpPr txBox="1"/>
          <p:nvPr/>
        </p:nvSpPr>
        <p:spPr>
          <a:xfrm>
            <a:off x="1412875" y="716280"/>
            <a:ext cx="940308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是定义域为R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的奇函数，且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)在(0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,+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∞)上有一个零点．则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)的零点个数为</a:t>
            </a:r>
            <a:r>
              <a:rPr 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Text Box 8"/>
          <p:cNvSpPr txBox="1"/>
          <p:nvPr/>
        </p:nvSpPr>
        <p:spPr>
          <a:xfrm>
            <a:off x="9525847" y="155934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32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875" y="2889885"/>
            <a:ext cx="9466580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分析：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根据奇函数的定义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=-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)，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)在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(0，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∞)上有一个零点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，则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也是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零点，又由于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(0)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0，所以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)有3个零点．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2270" y="1863090"/>
            <a:ext cx="679780" cy="2280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1725" y="94488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函数的零点与方程的解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394143" y="2788603"/>
          <a:ext cx="9404350" cy="2402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6127750" imgH="1593850" progId="Word.Document.12">
                  <p:embed/>
                </p:oleObj>
              </mc:Choice>
              <mc:Fallback>
                <p:oleObj r:id="rId2" imgW="61277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4143" y="2788603"/>
                        <a:ext cx="9404350" cy="2402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95730" y="207010"/>
                <a:ext cx="9403080" cy="22231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1.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已知函数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, 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等线" panose="02010600030101010101" charset="-122"/>
                                  <a:ea typeface="等线" panose="02010600030101010101" charset="-122"/>
                                  <a:cs typeface="仿宋" panose="02010609060101010101" charset="-122"/>
                                  <a:sym typeface="+mn-ea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𝑙𝑛𝑥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, 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等线" panose="02010600030101010101" charset="-122"/>
                                  <a:ea typeface="等线" panose="02010600030101010101" charset="-122"/>
                                  <a:cs typeface="仿宋" panose="02010609060101010101" charset="-122"/>
                                  <a:sym typeface="+mn-ea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存在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个零点，则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的取值范围是</a:t>
                </a:r>
                <a:r>
                  <a:rPr lang="zh-CN" altLang="en-US" sz="32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30" y="207010"/>
                <a:ext cx="9403080" cy="2223135"/>
              </a:xfrm>
              <a:prstGeom prst="rect">
                <a:avLst/>
              </a:prstGeom>
              <a:blipFill rotWithShape="1">
                <a:blip r:embed="rId4"/>
                <a:stretch>
                  <a:fillRect l="-54" t="-229" r="-47" b="-200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19sxgk78.jpg" descr="说明: id:2147491325;FounderCES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590" y="3636645"/>
            <a:ext cx="3028315" cy="252095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8" name="文本框 17"/>
          <p:cNvSpPr txBox="1"/>
          <p:nvPr/>
        </p:nvSpPr>
        <p:spPr>
          <a:xfrm>
            <a:off x="482905" y="2359025"/>
            <a:ext cx="679780" cy="2139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数形结合 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文本框 16"/>
          <p:cNvSpPr txBox="1"/>
          <p:nvPr/>
        </p:nvSpPr>
        <p:spPr>
          <a:xfrm>
            <a:off x="1381125" y="392430"/>
            <a:ext cx="940308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+1 .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1125" y="1358900"/>
            <a:ext cx="940308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(1)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有两个零点，求实数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的取值范围；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1125" y="3154680"/>
            <a:ext cx="940308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由判别式△</a:t>
            </a:r>
            <a:r>
              <a:rPr lang="zh-CN" altLang="en-US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得：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，或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907" y="2359025"/>
            <a:ext cx="679778" cy="2139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方程思想 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文本框 12"/>
          <p:cNvSpPr txBox="1"/>
          <p:nvPr/>
        </p:nvSpPr>
        <p:spPr>
          <a:xfrm>
            <a:off x="1381125" y="1361440"/>
            <a:ext cx="940308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(2)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)的一个零点大于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，另一个零点小于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求实数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的取值范围；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81125" y="3357245"/>
                <a:ext cx="9403080" cy="26282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由函数图象知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5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+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4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a&lt;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 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3357245"/>
                <a:ext cx="9403080" cy="2628265"/>
              </a:xfrm>
              <a:prstGeom prst="rect">
                <a:avLst/>
              </a:prstGeom>
              <a:blipFill rotWithShape="1">
                <a:blip r:embed="rId2"/>
                <a:stretch>
                  <a:fillRect l="-54" t="-193" r="-47" b="-169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381125" y="392430"/>
            <a:ext cx="940308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+1 .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905" y="2359025"/>
            <a:ext cx="679780" cy="2139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数形结合 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文本框 13"/>
          <p:cNvSpPr txBox="1"/>
          <p:nvPr/>
        </p:nvSpPr>
        <p:spPr>
          <a:xfrm>
            <a:off x="1394460" y="1205230"/>
            <a:ext cx="940308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(3)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)的两个零点都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小于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求实数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的取值范围；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1125" y="238760"/>
            <a:ext cx="940308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+1 .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94460" y="2320290"/>
                <a:ext cx="9403080" cy="3840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由已知，设两零点分别为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、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则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0,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0; 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)的两个零点都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小于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的充要条件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等线" panose="0201060003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△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zh-CN" sz="3200" i="1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aseline="300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等线" panose="02010600030101010101" charset="-122"/>
                                  <a:ea typeface="等线" panose="02010600030101010101" charset="-122"/>
                                  <a:cs typeface="仿宋" panose="02010609060101010101" charset="-122"/>
                                  <a:sym typeface="+mn-ea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等线" panose="0201060003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等线" panose="0201060003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          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zh-CN" sz="3200" i="1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aseline="-250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</a:rPr>
                                <m:t>)(</m:t>
                              </m:r>
                              <m:r>
                                <a:rPr lang="zh-CN" sz="3200" i="1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aseline="-250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    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zh-CN" sz="3200" i="1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aseline="-250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</a:rPr>
                                <m:t>(</m:t>
                              </m:r>
                              <m:r>
                                <a:rPr lang="zh-CN" sz="3200" i="1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aseline="-250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由韦达定理知：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=-2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 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解得：</a:t>
                </a:r>
                <a:r>
                  <a:rPr 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，或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32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endParaRPr lang="en-US" altLang="zh-CN" sz="32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0" y="2320290"/>
                <a:ext cx="9403080" cy="3840480"/>
              </a:xfrm>
              <a:prstGeom prst="rect">
                <a:avLst/>
              </a:prstGeom>
              <a:blipFill rotWithShape="1">
                <a:blip r:embed="rId2"/>
                <a:stretch>
                  <a:fillRect l="-54" t="-132" r="-47" b="-116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3380" y="1543050"/>
            <a:ext cx="679780" cy="3559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数形结合</a:t>
            </a:r>
            <a:r>
              <a:rPr lang="en-US" altLang="zh-CN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方程思想 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文本框 11"/>
          <p:cNvSpPr txBox="1"/>
          <p:nvPr/>
        </p:nvSpPr>
        <p:spPr>
          <a:xfrm>
            <a:off x="1381125" y="1351915"/>
            <a:ext cx="940308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(4)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[0,2]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有零点，求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的取值范围；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1125" y="392430"/>
            <a:ext cx="940308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+1 .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94460" y="2320290"/>
                <a:ext cx="9403080" cy="27616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将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[0,2]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上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有零点</a:t>
                </a:r>
                <a:r>
                  <a:rPr 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转化为</a:t>
                </a:r>
                <a:r>
                  <a:rPr 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关于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方程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-(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[0,2]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上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有解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显然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不是该方程的解；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当时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-(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, -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2]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所以，</a:t>
                </a:r>
                <a:r>
                  <a:rPr 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32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, -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1]</a:t>
                </a:r>
                <a:endParaRPr lang="en-US" altLang="zh-CN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0" y="2320290"/>
                <a:ext cx="9403080" cy="2761615"/>
              </a:xfrm>
              <a:prstGeom prst="rect">
                <a:avLst/>
              </a:prstGeom>
              <a:blipFill rotWithShape="1">
                <a:blip r:embed="rId2"/>
                <a:stretch>
                  <a:fillRect l="-54" t="-184" r="-47" b="-161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394460" y="5704205"/>
            <a:ext cx="9403080" cy="583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说明：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本题也可以结合图象，分类讨论求解.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905" y="2359025"/>
            <a:ext cx="679780" cy="2139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数形结合 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381125" y="1277620"/>
            <a:ext cx="940308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(5)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[0,2]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无零点，求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1125" y="280670"/>
            <a:ext cx="940308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+1 .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94460" y="2249170"/>
                <a:ext cx="9403080" cy="32543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将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[0,2]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上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无零点</a:t>
                </a:r>
                <a:r>
                  <a:rPr 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转化为</a:t>
                </a:r>
                <a:r>
                  <a:rPr 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关于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方程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-(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[0,2]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上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无解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显然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</a:t>
                </a:r>
                <a:r>
                  <a:rPr 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∈R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当时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-(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(0,2]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上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无解，结合图象得</a:t>
                </a:r>
                <a:r>
                  <a:rPr 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 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综上，得，</a:t>
                </a:r>
                <a:r>
                  <a:rPr 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,+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32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endParaRPr lang="en-US" altLang="zh-CN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0" y="2249170"/>
                <a:ext cx="9403080" cy="3254375"/>
              </a:xfrm>
              <a:prstGeom prst="rect">
                <a:avLst/>
              </a:prstGeom>
              <a:blipFill rotWithShape="1">
                <a:blip r:embed="rId2"/>
                <a:stretch>
                  <a:fillRect l="-54" t="-156" r="-47" b="-137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381125" y="5713730"/>
            <a:ext cx="9403080" cy="583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说明：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本题也可以结合图象，分类讨论求解.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905" y="2359025"/>
            <a:ext cx="679780" cy="2139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数形结合 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221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50760" y="3717290"/>
            <a:ext cx="3505200" cy="2653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67790" y="561340"/>
            <a:ext cx="9474835" cy="3046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0" indent="0" defTabSz="914400" fontAlgn="auto">
              <a:lnSpc>
                <a:spcPct val="150000"/>
              </a:lnSpc>
              <a:buNone/>
              <a:tabLst>
                <a:tab pos="2065655"/>
              </a:tabLst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如图是函数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-8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的图象，请对照图象填空：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defTabSz="914400" fontAlgn="auto">
              <a:lnSpc>
                <a:spcPct val="150000"/>
              </a:lnSpc>
              <a:buNone/>
              <a:tabLst>
                <a:tab pos="2065655"/>
              </a:tabLst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-8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轴的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交点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defTabSz="914400" fontAlgn="auto">
              <a:lnSpc>
                <a:spcPct val="150000"/>
              </a:lnSpc>
              <a:buNone/>
              <a:tabLst>
                <a:tab pos="2065655"/>
              </a:tabLst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方程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2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-8=0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defTabSz="914400" fontAlgn="auto">
              <a:lnSpc>
                <a:spcPct val="150000"/>
              </a:lnSpc>
              <a:buNone/>
              <a:tabLst>
                <a:tab pos="2065655"/>
              </a:tabLst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-8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的值为零的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实数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7790" y="4573270"/>
            <a:ext cx="538353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称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实数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-8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零点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16595" y="1334770"/>
            <a:ext cx="120904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(3,0)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2960" y="2074545"/>
            <a:ext cx="1209040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=3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45830" y="2805430"/>
            <a:ext cx="531495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0185" y="2742565"/>
            <a:ext cx="418528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函数零点的概念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0800" y="3906520"/>
            <a:ext cx="46526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函数零点存在定理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1435" y="5200650"/>
            <a:ext cx="5046980" cy="64675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函数零点个数的确定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3385" y="2813685"/>
            <a:ext cx="283400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0545" y="43630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67225" y="263207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8585" y="3712845"/>
            <a:ext cx="4234180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34180" y="4683125"/>
            <a:ext cx="3723640" cy="64670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4180" y="5716905"/>
            <a:ext cx="372364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  <p:bldP spid="6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"/>
          <p:cNvSpPr txBox="1"/>
          <p:nvPr/>
        </p:nvSpPr>
        <p:spPr>
          <a:xfrm>
            <a:off x="1344295" y="982980"/>
            <a:ext cx="9474200" cy="166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buClrTx/>
              <a:buFontTx/>
            </a:pPr>
            <a:r>
              <a:rPr lang="zh-CN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对于函数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),我们把使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)=0的</a:t>
            </a:r>
            <a:r>
              <a:rPr lang="zh-CN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实数</a:t>
            </a:r>
            <a:r>
              <a:rPr lang="zh-CN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叫做函数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)的</a:t>
            </a:r>
            <a:r>
              <a:rPr lang="zh-CN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255" name="Text Box 15"/>
          <p:cNvSpPr txBox="1"/>
          <p:nvPr/>
        </p:nvSpPr>
        <p:spPr>
          <a:xfrm>
            <a:off x="3766820" y="5452745"/>
            <a:ext cx="44196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  <a:buClrTx/>
              <a:buFontTx/>
            </a:pPr>
            <a:r>
              <a:rPr lang="zh-CN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</a:t>
            </a:r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零点是点吗？</a:t>
            </a:r>
            <a:endParaRPr lang="zh-CN" altLang="zh-CN" sz="3200" b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261" name="Text Box 21"/>
          <p:cNvSpPr txBox="1"/>
          <p:nvPr/>
        </p:nvSpPr>
        <p:spPr>
          <a:xfrm>
            <a:off x="3766820" y="3068638"/>
            <a:ext cx="295275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Tx/>
            </a:pPr>
            <a:r>
              <a:rPr lang="zh-CN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8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</a:t>
            </a:r>
            <a:endParaRPr lang="zh-CN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0262" name="Group 22"/>
          <p:cNvGrpSpPr/>
          <p:nvPr/>
        </p:nvGrpSpPr>
        <p:grpSpPr>
          <a:xfrm>
            <a:off x="3984943" y="4595813"/>
            <a:ext cx="6421437" cy="522287"/>
            <a:chExt cx="3956" cy="329"/>
          </a:xfrm>
        </p:grpSpPr>
        <p:sp>
          <p:nvSpPr>
            <p:cNvPr id="3" name="AutoShape 23"/>
            <p:cNvSpPr/>
            <p:nvPr/>
          </p:nvSpPr>
          <p:spPr>
            <a:xfrm>
              <a:off x="0" y="102"/>
              <a:ext cx="192" cy="144"/>
            </a:xfrm>
            <a:prstGeom prst="leftRightArrow">
              <a:avLst>
                <a:gd name="adj1" fmla="val 50000"/>
                <a:gd name="adj2" fmla="val 26660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Tx/>
              </a:pPr>
              <a:endParaRPr lang="zh-CN" altLang="en-US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3" name="Text Box 24"/>
            <p:cNvSpPr txBox="1"/>
            <p:nvPr/>
          </p:nvSpPr>
          <p:spPr>
            <a:xfrm>
              <a:off x="226" y="0"/>
              <a:ext cx="3730" cy="32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ClrTx/>
                <a:buFontTx/>
              </a:pPr>
              <a:r>
                <a:rPr lang="zh-CN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rPr>
                <a:t>函数</a:t>
              </a:r>
              <a:r>
                <a:rPr lang="zh-CN" altLang="zh-CN" sz="2800" i="1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zh-CN" sz="28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zh-CN" sz="2800" i="1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zh-CN" altLang="zh-CN" sz="28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zh-CN" sz="2800" i="1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zh-CN" sz="28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rPr>
                <a:t>的图象与</a:t>
              </a:r>
              <a:r>
                <a:rPr lang="zh-CN" altLang="zh-CN" sz="2800" i="1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rPr>
                <a:t>轴交点的</a:t>
              </a:r>
              <a:r>
                <a:rPr lang="zh-CN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rPr>
                <a:t>横坐标</a:t>
              </a:r>
              <a:endParaRPr lang="zh-CN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65" name="Group 25"/>
          <p:cNvGrpSpPr/>
          <p:nvPr/>
        </p:nvGrpSpPr>
        <p:grpSpPr>
          <a:xfrm>
            <a:off x="3911283" y="3771900"/>
            <a:ext cx="3883430" cy="522288"/>
            <a:chExt cx="2324" cy="329"/>
          </a:xfrm>
        </p:grpSpPr>
        <p:sp>
          <p:nvSpPr>
            <p:cNvPr id="4" name="AutoShape 26"/>
            <p:cNvSpPr/>
            <p:nvPr/>
          </p:nvSpPr>
          <p:spPr>
            <a:xfrm>
              <a:off x="0" y="102"/>
              <a:ext cx="192" cy="144"/>
            </a:xfrm>
            <a:prstGeom prst="leftRightArrow">
              <a:avLst>
                <a:gd name="adj1" fmla="val 50000"/>
                <a:gd name="adj2" fmla="val 26660"/>
              </a:avLst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Tx/>
              </a:pPr>
              <a:endParaRPr lang="zh-CN" altLang="en-US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6" name="Text Box 27"/>
            <p:cNvSpPr txBox="1"/>
            <p:nvPr/>
          </p:nvSpPr>
          <p:spPr>
            <a:xfrm>
              <a:off x="216" y="0"/>
              <a:ext cx="2108" cy="32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ClrTx/>
                <a:buFontTx/>
              </a:pPr>
              <a:r>
                <a:rPr lang="zh-CN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rPr>
                <a:t>方程</a:t>
              </a:r>
              <a:r>
                <a:rPr lang="en-US" altLang="zh-CN" sz="28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 i="1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zh-CN" altLang="zh-CN" sz="28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zh-CN" sz="2800" i="1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zh-CN" sz="28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)=0</a:t>
              </a:r>
              <a:r>
                <a:rPr lang="en-US" altLang="zh-CN" sz="28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rPr>
                <a:t>实根</a:t>
              </a:r>
              <a:endParaRPr lang="zh-CN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68" name="Text Box 28"/>
          <p:cNvSpPr txBox="1"/>
          <p:nvPr/>
        </p:nvSpPr>
        <p:spPr>
          <a:xfrm>
            <a:off x="1104583" y="3068638"/>
            <a:ext cx="25193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从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函</a:t>
            </a:r>
            <a:r>
              <a:rPr lang="zh-CN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数看：</a:t>
            </a:r>
            <a:endParaRPr lang="zh-CN" altLang="zh-CN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269" name="Text Box 29"/>
          <p:cNvSpPr txBox="1"/>
          <p:nvPr/>
        </p:nvSpPr>
        <p:spPr>
          <a:xfrm>
            <a:off x="1104900" y="3789363"/>
            <a:ext cx="25193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从方程看：</a:t>
            </a:r>
            <a:endParaRPr lang="zh-CN" altLang="zh-CN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270" name="Text Box 30"/>
          <p:cNvSpPr txBox="1"/>
          <p:nvPr/>
        </p:nvSpPr>
        <p:spPr>
          <a:xfrm>
            <a:off x="1141095" y="4595813"/>
            <a:ext cx="25193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从图象看：</a:t>
            </a:r>
            <a:endParaRPr lang="zh-CN" altLang="zh-CN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函数零点的概念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55" grpId="0"/>
      <p:bldP spid="10261" grpId="0" animBg="1"/>
      <p:bldP spid="10268" grpId="0"/>
      <p:bldP spid="10269" grpId="0"/>
      <p:bldP spid="10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379855" y="1050925"/>
            <a:ext cx="9432290" cy="2889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 i="1">
              <a:solidFill>
                <a:srgbClr val="FF0000"/>
              </a:solidFill>
              <a:latin typeface="Cambria Math" panose="02040503050406030204" charset="0"/>
              <a:ea typeface="微软雅黑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 i="1">
              <a:solidFill>
                <a:srgbClr val="FF0000"/>
              </a:solidFill>
              <a:latin typeface="Cambria Math" panose="02040503050406030204" charset="0"/>
              <a:ea typeface="微软雅黑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 i="1">
              <a:solidFill>
                <a:srgbClr val="FF0000"/>
              </a:solidFill>
              <a:latin typeface="Cambria Math" panose="02040503050406030204" charset="0"/>
              <a:ea typeface="微软雅黑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 i="1">
              <a:solidFill>
                <a:srgbClr val="FF0000"/>
              </a:solidFill>
              <a:latin typeface="Cambria Math" panose="02040503050406030204" charset="0"/>
              <a:ea typeface="微软雅黑"/>
              <a:cs typeface="Cambria Math" panose="02040503050406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55433" y="1138396"/>
            <a:ext cx="6983253" cy="2802414"/>
            <a:chOff x="1624" y="1359"/>
            <a:chExt cx="10997" cy="4413"/>
          </a:xfrm>
        </p:grpSpPr>
        <p:graphicFrame>
          <p:nvGraphicFramePr>
            <p:cNvPr id="11265" name="Object 2"/>
            <p:cNvGraphicFramePr>
              <a:graphicFrameLocks noChangeAspect="1"/>
            </p:cNvGraphicFramePr>
            <p:nvPr/>
          </p:nvGraphicFramePr>
          <p:xfrm>
            <a:off x="1624" y="1359"/>
            <a:ext cx="5372" cy="69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3" imgW="1562100" imgH="203200" progId="Equation.DSMT4">
                    <p:embed/>
                  </p:oleObj>
                </mc:Choice>
                <mc:Fallback>
                  <p:oleObj r:id="rId3" imgW="15621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24" y="1359"/>
                          <a:ext cx="5372" cy="6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对象 1"/>
            <p:cNvGraphicFramePr>
              <a:graphicFrameLocks noChangeAspect="1"/>
            </p:cNvGraphicFramePr>
            <p:nvPr/>
          </p:nvGraphicFramePr>
          <p:xfrm>
            <a:off x="1817" y="4987"/>
            <a:ext cx="8422" cy="7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5" imgW="2451100" imgH="228600" progId="Equation.DSMT4">
                    <p:embed/>
                  </p:oleObj>
                </mc:Choice>
                <mc:Fallback>
                  <p:oleObj r:id="rId5" imgW="24511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17" y="4987"/>
                          <a:ext cx="8422" cy="7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对象 2"/>
            <p:cNvGraphicFramePr>
              <a:graphicFrameLocks noChangeAspect="1"/>
            </p:cNvGraphicFramePr>
            <p:nvPr/>
          </p:nvGraphicFramePr>
          <p:xfrm>
            <a:off x="1865" y="1997"/>
            <a:ext cx="7701" cy="13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7" imgW="2120900" imgH="393700" progId="Equation.DSMT4">
                    <p:embed/>
                  </p:oleObj>
                </mc:Choice>
                <mc:Fallback>
                  <p:oleObj r:id="rId7" imgW="21209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65" y="1997"/>
                          <a:ext cx="7701" cy="1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3"/>
            <p:cNvGraphicFramePr>
              <a:graphicFrameLocks noChangeAspect="1"/>
            </p:cNvGraphicFramePr>
            <p:nvPr/>
          </p:nvGraphicFramePr>
          <p:xfrm>
            <a:off x="1801" y="3354"/>
            <a:ext cx="10820" cy="7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9" imgW="3148965" imgH="228600" progId="Equation.DSMT4">
                    <p:embed/>
                  </p:oleObj>
                </mc:Choice>
                <mc:Fallback>
                  <p:oleObj r:id="rId9" imgW="3148965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1" y="3354"/>
                          <a:ext cx="10820" cy="7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3"/>
            <p:cNvGraphicFramePr>
              <a:graphicFrameLocks noChangeAspect="1"/>
            </p:cNvGraphicFramePr>
            <p:nvPr/>
          </p:nvGraphicFramePr>
          <p:xfrm>
            <a:off x="1800" y="4260"/>
            <a:ext cx="8990" cy="7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11" imgW="2616200" imgH="228600" progId="Equation.DSMT4">
                    <p:embed/>
                  </p:oleObj>
                </mc:Choice>
                <mc:Fallback>
                  <p:oleObj r:id="rId11" imgW="26162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00" y="4260"/>
                          <a:ext cx="8990" cy="7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函数零点的概念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67790" y="4573270"/>
                <a:ext cx="9432290" cy="8928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(2)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(3)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(4)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altLang="zh-CN" sz="2800">
                    <a:solidFill>
                      <a:srgbClr val="FF0000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±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zh-CN" sz="2800" i="1">
                  <a:solidFill>
                    <a:srgbClr val="FF0000"/>
                  </a:solidFill>
                  <a:latin typeface="Cambria Math" panose="02040503050406030204" charset="0"/>
                  <a:ea typeface="微软雅黑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0" y="4573270"/>
                <a:ext cx="9432290" cy="892810"/>
              </a:xfrm>
              <a:prstGeom prst="rect">
                <a:avLst/>
              </a:prstGeom>
              <a:blipFill rotWithShape="1">
                <a:blip r:embed="rId13"/>
                <a:stretch>
                  <a:fillRect l="-54" t="-569" r="-47" b="-498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Box 8"/>
          <p:cNvSpPr txBox="1"/>
          <p:nvPr/>
        </p:nvSpPr>
        <p:spPr>
          <a:xfrm>
            <a:off x="6809317" y="1492251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52575" y="1213485"/>
            <a:ext cx="9091295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)＝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－4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的零点为(　　)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A．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(0,0)，(2,0)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B．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(－2,0)，(0,0)，(2,0)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C．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－2,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D．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2575" y="4671060"/>
            <a:ext cx="909129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379855" y="1271905"/>
          <a:ext cx="9432290" cy="689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2" imgW="2806700" imgH="228600" progId="Equation.DSMT4">
                  <p:embed/>
                </p:oleObj>
              </mc:Choice>
              <mc:Fallback>
                <p:oleObj name="Equation" r:id="rId2" imgW="28067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9855" y="1271905"/>
                        <a:ext cx="9432290" cy="68961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函数零点的概念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855" y="2411095"/>
            <a:ext cx="9432290" cy="2889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8900" y="2411095"/>
            <a:ext cx="35610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能否观察出零点？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8900" y="3181985"/>
            <a:ext cx="39166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能否用公式求零点？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8900" y="3952875"/>
            <a:ext cx="42722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如何知道有没有零点？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8900" y="4650105"/>
            <a:ext cx="60502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常规方法行不通时，有什么策略？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0985" y="5494655"/>
            <a:ext cx="1560195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转化！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3"/>
          <p:cNvSpPr/>
          <p:nvPr/>
        </p:nvSpPr>
        <p:spPr>
          <a:xfrm>
            <a:off x="1316990" y="1390650"/>
            <a:ext cx="6779895" cy="3969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观察二次函数</a:t>
            </a: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i="0" u="none" strike="noStrike" kern="1200" cap="none" spc="0" normalizeH="0" baseline="3000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的图象：</a:t>
            </a:r>
            <a:endParaRPr kumimoji="0" lang="zh-CN" altLang="en-US" sz="280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[-2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1]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上有零</a:t>
            </a:r>
            <a:r>
              <a:rPr kumimoji="0" lang="en-US" altLang="zh-CN" sz="280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kumimoji="0" lang="zh-CN" altLang="en-US" sz="280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f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(-2)=_______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(1)=_______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kumimoji="0" lang="zh-CN" altLang="en-US" sz="280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f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(-2)·</a:t>
            </a: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(1)___0(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填“＜”或“＞”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endParaRPr kumimoji="0" lang="zh-CN" altLang="en-US" sz="280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4)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上有零点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kumimoji="0" lang="zh-CN" altLang="en-US" sz="280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f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(2)·</a:t>
            </a:r>
            <a:r>
              <a:rPr kumimoji="0" lang="en-US" altLang="zh-CN" sz="2800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(4)____0(</a:t>
            </a:r>
            <a:r>
              <a:rPr kumimoji="0" lang="zh-CN" altLang="en-US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填“＜”或“＞”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).</a:t>
            </a:r>
            <a:endParaRPr kumimoji="0" lang="en-US" altLang="zh-CN" sz="280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2084" name="Text Box 4"/>
          <p:cNvSpPr txBox="1"/>
          <p:nvPr/>
        </p:nvSpPr>
        <p:spPr>
          <a:xfrm>
            <a:off x="5552652" y="2067137"/>
            <a:ext cx="1462617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600" i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600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2600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600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600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2085" name="Text Box 5"/>
          <p:cNvSpPr txBox="1"/>
          <p:nvPr/>
        </p:nvSpPr>
        <p:spPr>
          <a:xfrm>
            <a:off x="5479627" y="2791883"/>
            <a:ext cx="1107017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600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600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600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2086" name="Text Box 6"/>
          <p:cNvSpPr txBox="1"/>
          <p:nvPr/>
        </p:nvSpPr>
        <p:spPr>
          <a:xfrm>
            <a:off x="3452919" y="2732617"/>
            <a:ext cx="645584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600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2087" name="Text Box 7"/>
          <p:cNvSpPr txBox="1"/>
          <p:nvPr/>
        </p:nvSpPr>
        <p:spPr>
          <a:xfrm>
            <a:off x="3666702" y="3452495"/>
            <a:ext cx="620184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endParaRPr kumimoji="0" lang="en-US" altLang="zh-CN" sz="3200" b="1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2088" name="Text Box 8"/>
          <p:cNvSpPr txBox="1"/>
          <p:nvPr/>
        </p:nvSpPr>
        <p:spPr>
          <a:xfrm>
            <a:off x="5674361" y="4062096"/>
            <a:ext cx="912284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2600" i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600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=3</a:t>
            </a:r>
            <a:endParaRPr kumimoji="0" lang="en-US" altLang="zh-CN" sz="2600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2089" name="Text Box 9"/>
          <p:cNvSpPr txBox="1"/>
          <p:nvPr/>
        </p:nvSpPr>
        <p:spPr>
          <a:xfrm>
            <a:off x="3747347" y="4760595"/>
            <a:ext cx="75141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endParaRPr kumimoji="0" lang="en-US" altLang="zh-CN" sz="2600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3" name="Line 6"/>
          <p:cNvSpPr/>
          <p:nvPr/>
        </p:nvSpPr>
        <p:spPr>
          <a:xfrm>
            <a:off x="8334587" y="3413337"/>
            <a:ext cx="302683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6394" name="Line 7"/>
          <p:cNvSpPr/>
          <p:nvPr/>
        </p:nvSpPr>
        <p:spPr>
          <a:xfrm flipH="1" flipV="1">
            <a:off x="9251104" y="1224703"/>
            <a:ext cx="0" cy="4455584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6395" name="Line 8"/>
          <p:cNvSpPr/>
          <p:nvPr/>
        </p:nvSpPr>
        <p:spPr>
          <a:xfrm flipH="1">
            <a:off x="9619404" y="3322321"/>
            <a:ext cx="0" cy="91016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396" name="Line 9"/>
          <p:cNvSpPr/>
          <p:nvPr/>
        </p:nvSpPr>
        <p:spPr>
          <a:xfrm flipH="1">
            <a:off x="9975004" y="3322321"/>
            <a:ext cx="0" cy="91016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397" name="Line 10"/>
          <p:cNvSpPr/>
          <p:nvPr/>
        </p:nvSpPr>
        <p:spPr>
          <a:xfrm flipH="1">
            <a:off x="10311553" y="3322321"/>
            <a:ext cx="0" cy="91016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398" name="Line 11"/>
          <p:cNvSpPr/>
          <p:nvPr/>
        </p:nvSpPr>
        <p:spPr>
          <a:xfrm flipH="1">
            <a:off x="10701020" y="3337137"/>
            <a:ext cx="0" cy="76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399" name="Line 12"/>
          <p:cNvSpPr/>
          <p:nvPr/>
        </p:nvSpPr>
        <p:spPr>
          <a:xfrm flipH="1">
            <a:off x="11067204" y="3322321"/>
            <a:ext cx="0" cy="91016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0" name="Line 13"/>
          <p:cNvSpPr/>
          <p:nvPr/>
        </p:nvSpPr>
        <p:spPr>
          <a:xfrm flipH="1">
            <a:off x="8908204" y="3322321"/>
            <a:ext cx="0" cy="9101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1" name="Line 14"/>
          <p:cNvSpPr/>
          <p:nvPr/>
        </p:nvSpPr>
        <p:spPr>
          <a:xfrm flipH="1">
            <a:off x="8546253" y="3322321"/>
            <a:ext cx="0" cy="9101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2" name="Line 15"/>
          <p:cNvSpPr/>
          <p:nvPr/>
        </p:nvSpPr>
        <p:spPr>
          <a:xfrm>
            <a:off x="9251104" y="3047154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3" name="Line 16"/>
          <p:cNvSpPr/>
          <p:nvPr/>
        </p:nvSpPr>
        <p:spPr>
          <a:xfrm>
            <a:off x="9251104" y="3779521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4" name="Line 17"/>
          <p:cNvSpPr/>
          <p:nvPr/>
        </p:nvSpPr>
        <p:spPr>
          <a:xfrm>
            <a:off x="9251104" y="2680970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5" name="Line 18"/>
          <p:cNvSpPr/>
          <p:nvPr/>
        </p:nvSpPr>
        <p:spPr>
          <a:xfrm>
            <a:off x="9251104" y="2312670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6" name="Line 19"/>
          <p:cNvSpPr/>
          <p:nvPr/>
        </p:nvSpPr>
        <p:spPr>
          <a:xfrm>
            <a:off x="9251104" y="1946487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7" name="Line 20"/>
          <p:cNvSpPr/>
          <p:nvPr/>
        </p:nvSpPr>
        <p:spPr>
          <a:xfrm>
            <a:off x="9251104" y="4147821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8" name="Line 21"/>
          <p:cNvSpPr/>
          <p:nvPr/>
        </p:nvSpPr>
        <p:spPr>
          <a:xfrm>
            <a:off x="9251104" y="4516121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9" name="Line 22"/>
          <p:cNvSpPr/>
          <p:nvPr/>
        </p:nvSpPr>
        <p:spPr>
          <a:xfrm>
            <a:off x="9251104" y="4903470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0" name="Line 23"/>
          <p:cNvSpPr/>
          <p:nvPr/>
        </p:nvSpPr>
        <p:spPr>
          <a:xfrm>
            <a:off x="9251104" y="1580303"/>
            <a:ext cx="9524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1" name="Freeform 24"/>
          <p:cNvSpPr/>
          <p:nvPr/>
        </p:nvSpPr>
        <p:spPr>
          <a:xfrm>
            <a:off x="8476404" y="1324187"/>
            <a:ext cx="2315633" cy="35941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1134" h="1632">
                <a:moveTo>
                  <a:pt x="0" y="0"/>
                </a:moveTo>
                <a:cubicBezTo>
                  <a:pt x="177" y="816"/>
                  <a:pt x="355" y="1633"/>
                  <a:pt x="544" y="1633"/>
                </a:cubicBezTo>
                <a:cubicBezTo>
                  <a:pt x="733" y="1633"/>
                  <a:pt x="933" y="816"/>
                  <a:pt x="1134" y="0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6412" name="Text Box 25"/>
          <p:cNvSpPr txBox="1"/>
          <p:nvPr/>
        </p:nvSpPr>
        <p:spPr>
          <a:xfrm>
            <a:off x="9450071" y="3421803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13" name="Text Box 26"/>
          <p:cNvSpPr txBox="1"/>
          <p:nvPr/>
        </p:nvSpPr>
        <p:spPr>
          <a:xfrm>
            <a:off x="9809904" y="3421803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14" name="Text Box 27"/>
          <p:cNvSpPr txBox="1"/>
          <p:nvPr/>
        </p:nvSpPr>
        <p:spPr>
          <a:xfrm>
            <a:off x="10154920" y="3421803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15" name="Text Box 28"/>
          <p:cNvSpPr txBox="1"/>
          <p:nvPr/>
        </p:nvSpPr>
        <p:spPr>
          <a:xfrm>
            <a:off x="10499937" y="3421803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16" name="Text Box 29"/>
          <p:cNvSpPr txBox="1"/>
          <p:nvPr/>
        </p:nvSpPr>
        <p:spPr>
          <a:xfrm>
            <a:off x="10891520" y="3421803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5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17" name="Text Box 32"/>
          <p:cNvSpPr txBox="1"/>
          <p:nvPr/>
        </p:nvSpPr>
        <p:spPr>
          <a:xfrm>
            <a:off x="8874337" y="2702137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18" name="Text Box 33"/>
          <p:cNvSpPr txBox="1"/>
          <p:nvPr/>
        </p:nvSpPr>
        <p:spPr>
          <a:xfrm>
            <a:off x="8874337" y="2270337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19" name="Text Box 34"/>
          <p:cNvSpPr txBox="1"/>
          <p:nvPr/>
        </p:nvSpPr>
        <p:spPr>
          <a:xfrm>
            <a:off x="8874337" y="1980354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20" name="Text Box 35"/>
          <p:cNvSpPr txBox="1"/>
          <p:nvPr/>
        </p:nvSpPr>
        <p:spPr>
          <a:xfrm>
            <a:off x="8863753" y="1637454"/>
            <a:ext cx="3683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21" name="Text Box 36"/>
          <p:cNvSpPr txBox="1"/>
          <p:nvPr/>
        </p:nvSpPr>
        <p:spPr>
          <a:xfrm>
            <a:off x="8851053" y="1140037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5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22" name="Text Box 41"/>
          <p:cNvSpPr txBox="1"/>
          <p:nvPr/>
        </p:nvSpPr>
        <p:spPr>
          <a:xfrm>
            <a:off x="11177271" y="3421803"/>
            <a:ext cx="318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23" name="Text Box 42"/>
          <p:cNvSpPr txBox="1"/>
          <p:nvPr/>
        </p:nvSpPr>
        <p:spPr>
          <a:xfrm>
            <a:off x="9068859" y="874607"/>
            <a:ext cx="56938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24" name="Line 44"/>
          <p:cNvSpPr/>
          <p:nvPr/>
        </p:nvSpPr>
        <p:spPr>
          <a:xfrm>
            <a:off x="9598237" y="3413337"/>
            <a:ext cx="25400" cy="1456267"/>
          </a:xfrm>
          <a:prstGeom prst="line">
            <a:avLst/>
          </a:prstGeom>
          <a:ln w="38100" cap="rnd" cmpd="dbl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25" name="Line 45"/>
          <p:cNvSpPr/>
          <p:nvPr/>
        </p:nvSpPr>
        <p:spPr>
          <a:xfrm flipH="1">
            <a:off x="9985587" y="3413337"/>
            <a:ext cx="0" cy="848784"/>
          </a:xfrm>
          <a:prstGeom prst="line">
            <a:avLst/>
          </a:prstGeom>
          <a:ln w="38100" cap="rnd" cmpd="dbl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26" name="Line 46"/>
          <p:cNvSpPr/>
          <p:nvPr/>
        </p:nvSpPr>
        <p:spPr>
          <a:xfrm flipH="1">
            <a:off x="10711604" y="1635337"/>
            <a:ext cx="19049" cy="1716617"/>
          </a:xfrm>
          <a:prstGeom prst="line">
            <a:avLst/>
          </a:prstGeom>
          <a:ln w="38100" cap="rnd" cmpd="dbl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27" name="Line 45"/>
          <p:cNvSpPr/>
          <p:nvPr/>
        </p:nvSpPr>
        <p:spPr>
          <a:xfrm flipH="1" flipV="1">
            <a:off x="8546253" y="1590887"/>
            <a:ext cx="0" cy="1818216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28" name="Text Box 46"/>
          <p:cNvSpPr txBox="1"/>
          <p:nvPr/>
        </p:nvSpPr>
        <p:spPr>
          <a:xfrm>
            <a:off x="8946304" y="3349837"/>
            <a:ext cx="3365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O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29" name="Text Box 32"/>
          <p:cNvSpPr txBox="1"/>
          <p:nvPr/>
        </p:nvSpPr>
        <p:spPr>
          <a:xfrm>
            <a:off x="8097732" y="3399791"/>
            <a:ext cx="7768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-2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30" name="Text Box 32"/>
          <p:cNvSpPr txBox="1"/>
          <p:nvPr/>
        </p:nvSpPr>
        <p:spPr>
          <a:xfrm>
            <a:off x="8546253" y="3390901"/>
            <a:ext cx="920751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31" name="Text Box 32"/>
          <p:cNvSpPr txBox="1"/>
          <p:nvPr/>
        </p:nvSpPr>
        <p:spPr>
          <a:xfrm>
            <a:off x="8696537" y="4649470"/>
            <a:ext cx="776816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-4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32" name="Text Box 32"/>
          <p:cNvSpPr txBox="1"/>
          <p:nvPr/>
        </p:nvSpPr>
        <p:spPr>
          <a:xfrm>
            <a:off x="8685953" y="4300221"/>
            <a:ext cx="7747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-3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33" name="Line 51"/>
          <p:cNvSpPr/>
          <p:nvPr/>
        </p:nvSpPr>
        <p:spPr>
          <a:xfrm>
            <a:off x="8558953" y="1593003"/>
            <a:ext cx="2150533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34" name="Line 52"/>
          <p:cNvSpPr/>
          <p:nvPr/>
        </p:nvSpPr>
        <p:spPr>
          <a:xfrm>
            <a:off x="9306137" y="4922521"/>
            <a:ext cx="292100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35" name="Text Box 32"/>
          <p:cNvSpPr txBox="1"/>
          <p:nvPr/>
        </p:nvSpPr>
        <p:spPr>
          <a:xfrm>
            <a:off x="8641504" y="3881121"/>
            <a:ext cx="7747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-2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36" name="Text Box 32"/>
          <p:cNvSpPr txBox="1"/>
          <p:nvPr/>
        </p:nvSpPr>
        <p:spPr>
          <a:xfrm>
            <a:off x="8717704" y="3601721"/>
            <a:ext cx="9207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零点存在性定理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  <p:bldP spid="302085" grpId="0"/>
      <p:bldP spid="302086" grpId="0"/>
      <p:bldP spid="302087" grpId="0"/>
      <p:bldP spid="302088" grpId="0"/>
      <p:bldP spid="3020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40" name="Text Box 33"/>
          <p:cNvSpPr txBox="1"/>
          <p:nvPr/>
        </p:nvSpPr>
        <p:spPr>
          <a:xfrm>
            <a:off x="1199515" y="2162175"/>
            <a:ext cx="9658985" cy="422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①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)·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)____0(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＜”或“＞”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,______(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填“有”或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零点；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)·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___0(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＜”或“＞”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,______(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填“有”或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零点；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③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)·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___0(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＜”或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＞”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,____(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填“有”或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3131" name="Text Box 27"/>
          <p:cNvSpPr txBox="1"/>
          <p:nvPr/>
        </p:nvSpPr>
        <p:spPr>
          <a:xfrm>
            <a:off x="4198620" y="2927350"/>
            <a:ext cx="7829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有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3132" name="Text Box 28"/>
          <p:cNvSpPr txBox="1"/>
          <p:nvPr/>
        </p:nvSpPr>
        <p:spPr>
          <a:xfrm>
            <a:off x="5857240" y="2310765"/>
            <a:ext cx="6248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133" name="Text Box 29"/>
          <p:cNvSpPr txBox="1"/>
          <p:nvPr/>
        </p:nvSpPr>
        <p:spPr>
          <a:xfrm>
            <a:off x="4222115" y="5730240"/>
            <a:ext cx="736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有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303134" name="Text Box 30"/>
          <p:cNvSpPr txBox="1"/>
          <p:nvPr/>
        </p:nvSpPr>
        <p:spPr>
          <a:xfrm>
            <a:off x="5857240" y="5027295"/>
            <a:ext cx="334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03135" name="Text Box 31"/>
          <p:cNvSpPr txBox="1"/>
          <p:nvPr/>
        </p:nvSpPr>
        <p:spPr>
          <a:xfrm>
            <a:off x="4351655" y="4328795"/>
            <a:ext cx="645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有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303136" name="Text Box 32"/>
          <p:cNvSpPr txBox="1"/>
          <p:nvPr/>
        </p:nvSpPr>
        <p:spPr>
          <a:xfrm>
            <a:off x="6002655" y="3632200"/>
            <a:ext cx="334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515" y="1202055"/>
            <a:ext cx="697293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观察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图象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填空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: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75" y="227330"/>
            <a:ext cx="2498725" cy="1789430"/>
          </a:xfrm>
          <a:prstGeom prst="rect">
            <a:avLst/>
          </a:prstGeom>
        </p:spPr>
      </p:pic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零点存在性定理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/>
      <p:bldP spid="303132" grpId="0"/>
      <p:bldP spid="303133" grpId="0"/>
      <p:bldP spid="303134" grpId="0"/>
      <p:bldP spid="303135" grpId="0"/>
      <p:bldP spid="303136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179,&quot;width&quot;:5520}"/>
</p:tagLst>
</file>

<file path=ppt/tags/tag64.xml><?xml version="1.0" encoding="utf-8"?>
<p:tagLst xmlns:p="http://schemas.openxmlformats.org/presentationml/2006/main">
  <p:tag name="KSO_WM_UNIT_TABLE_BEAUTIFY" val="smartTable{e202c049-1319-4b62-a2e3-8eb3574b6b71}"/>
</p:tagLst>
</file>

<file path=ppt/tags/tag65.xml><?xml version="1.0" encoding="utf-8"?>
<p:tagLst xmlns:p="http://schemas.openxmlformats.org/presentationml/2006/main">
  <p:tag name="KSO_WM_UNIT_TABLE_BEAUTIFY" val="smartTable{076f343b-0933-45f1-a138-f46735c030c6}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  <p:tag name="KSO_WPP_MARK_KEY" val="e3fb908d-8342-42cf-a09e-0f2df2027a6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327</Paragraphs>
  <Slides>34</Slides>
  <Notes>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50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楷体_GB2312</vt:lpstr>
      <vt:lpstr>Cambria Math</vt:lpstr>
      <vt:lpstr>方正姚体</vt:lpstr>
      <vt:lpstr>幼圆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2023-07-21T10:37:54.650</cp:lastPrinted>
  <dcterms:created xsi:type="dcterms:W3CDTF">2023-07-21T10:37:54Z</dcterms:created>
  <dcterms:modified xsi:type="dcterms:W3CDTF">2023-07-21T02:37:54Z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