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01" r:id="rId5"/>
    <p:sldId id="2024" r:id="rId6"/>
    <p:sldId id="1978" r:id="rId7"/>
    <p:sldId id="2025" r:id="rId8"/>
    <p:sldId id="2072" r:id="rId9"/>
    <p:sldId id="2073" r:id="rId10"/>
    <p:sldId id="2074" r:id="rId11"/>
    <p:sldId id="2120" r:id="rId12"/>
    <p:sldId id="2121" r:id="rId13"/>
    <p:sldId id="2122" r:id="rId14"/>
    <p:sldId id="1981" r:id="rId15"/>
    <p:sldId id="2168" r:id="rId16"/>
    <p:sldId id="2170" r:id="rId17"/>
    <p:sldId id="2169" r:id="rId18"/>
    <p:sldId id="2171" r:id="rId19"/>
    <p:sldId id="2175" r:id="rId20"/>
    <p:sldId id="2218" r:id="rId21"/>
    <p:sldId id="2174" r:id="rId22"/>
    <p:sldId id="2172" r:id="rId23"/>
    <p:sldId id="2173" r:id="rId24"/>
    <p:sldId id="2223" r:id="rId25"/>
    <p:sldId id="1985" r:id="rId26"/>
    <p:sldId id="1986" r:id="rId27"/>
    <p:sldId id="1987" r:id="rId28"/>
    <p:sldId id="2224" r:id="rId29"/>
    <p:sldId id="330" r:id="rId30"/>
    <p:sldId id="331" r:id="rId31"/>
    <p:sldId id="332" r:id="rId32"/>
    <p:sldId id="285" r:id="rId33"/>
    <p:sldId id="319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3"/>
        <p:guide pos="37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tags" Target="tags/tag91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Relationship Id="rId2" Type="http://schemas.openxmlformats.org/officeDocument/2006/relationships/image" Target="../media/image9.wmf" /><Relationship Id="rId3" Type="http://schemas.openxmlformats.org/officeDocument/2006/relationships/image" Target="../media/image10.wmf" /><Relationship Id="rId4" Type="http://schemas.openxmlformats.org/officeDocument/2006/relationships/image" Target="../media/image11.wmf" /><Relationship Id="rId5" Type="http://schemas.openxmlformats.org/officeDocument/2006/relationships/image" Target="../media/image12.wmf" /><Relationship Id="rId6" Type="http://schemas.openxmlformats.org/officeDocument/2006/relationships/image" Target="../media/image13.wmf" /><Relationship Id="rId7" Type="http://schemas.openxmlformats.org/officeDocument/2006/relationships/image" Target="../media/image14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wmf" /><Relationship Id="rId2" Type="http://schemas.openxmlformats.org/officeDocument/2006/relationships/image" Target="../media/image23.wmf" /><Relationship Id="rId3" Type="http://schemas.openxmlformats.org/officeDocument/2006/relationships/image" Target="../media/image24.wmf" /><Relationship Id="rId4" Type="http://schemas.openxmlformats.org/officeDocument/2006/relationships/image" Target="../media/image25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程序框图表达了这个过程，有兴趣的同学，可以在此基础上用计算机语言编写程序。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检修工可能不懂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9.bin" TargetMode="Internal" /><Relationship Id="rId11" Type="http://schemas.openxmlformats.org/officeDocument/2006/relationships/image" Target="../media/image12.wmf" /><Relationship Id="rId12" Type="http://schemas.openxmlformats.org/officeDocument/2006/relationships/oleObject" Target="../embeddings/oleObject10.bin" TargetMode="Internal" /><Relationship Id="rId13" Type="http://schemas.openxmlformats.org/officeDocument/2006/relationships/image" Target="../media/image13.wmf" /><Relationship Id="rId14" Type="http://schemas.openxmlformats.org/officeDocument/2006/relationships/oleObject" Target="../embeddings/oleObject11.bin" TargetMode="Internal" /><Relationship Id="rId15" Type="http://schemas.openxmlformats.org/officeDocument/2006/relationships/image" Target="../media/image14.wmf" /><Relationship Id="rId16" Type="http://schemas.openxmlformats.org/officeDocument/2006/relationships/vmlDrawing" Target="../drawings/vmlDrawing2.v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8.wmf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9.wmf" /><Relationship Id="rId6" Type="http://schemas.openxmlformats.org/officeDocument/2006/relationships/oleObject" Target="../embeddings/oleObject7.bin" TargetMode="Internal" /><Relationship Id="rId7" Type="http://schemas.openxmlformats.org/officeDocument/2006/relationships/image" Target="../media/image10.wmf" /><Relationship Id="rId8" Type="http://schemas.openxmlformats.org/officeDocument/2006/relationships/oleObject" Target="../embeddings/oleObject8.bin" TargetMode="Internal" /><Relationship Id="rId9" Type="http://schemas.openxmlformats.org/officeDocument/2006/relationships/image" Target="../media/image11.w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5.png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16.wmf" /><Relationship Id="rId6" Type="http://schemas.openxmlformats.org/officeDocument/2006/relationships/vmlDrawing" Target="../drawings/vmlDrawing3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3.bin" TargetMode="Internal" /><Relationship Id="rId3" Type="http://schemas.openxmlformats.org/officeDocument/2006/relationships/image" Target="../media/image18.emf" /><Relationship Id="rId4" Type="http://schemas.openxmlformats.org/officeDocument/2006/relationships/vmlDrawing" Target="../drawings/vmlDrawing4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5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e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5.wmf" /><Relationship Id="rId11" Type="http://schemas.openxmlformats.org/officeDocument/2006/relationships/vmlDrawing" Target="../drawings/vmlDrawing5.vml" /><Relationship Id="rId2" Type="http://schemas.openxmlformats.org/officeDocument/2006/relationships/tags" Target="../tags/tag66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22.wmf" /><Relationship Id="rId5" Type="http://schemas.openxmlformats.org/officeDocument/2006/relationships/oleObject" Target="../embeddings/oleObject15.bin" TargetMode="Internal" /><Relationship Id="rId6" Type="http://schemas.openxmlformats.org/officeDocument/2006/relationships/image" Target="../media/image23.wmf" /><Relationship Id="rId7" Type="http://schemas.openxmlformats.org/officeDocument/2006/relationships/oleObject" Target="../embeddings/oleObject16.bin" TargetMode="Internal" /><Relationship Id="rId8" Type="http://schemas.openxmlformats.org/officeDocument/2006/relationships/image" Target="../media/image24.wmf" /><Relationship Id="rId9" Type="http://schemas.openxmlformats.org/officeDocument/2006/relationships/oleObject" Target="../embeddings/oleObject17.bin" TargetMode="Interna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6.png" /><Relationship Id="rId4" Type="http://schemas.openxmlformats.org/officeDocument/2006/relationships/image" Target="../media/image27.png" /><Relationship Id="rId5" Type="http://schemas.openxmlformats.org/officeDocument/2006/relationships/image" Target="../media/image28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5.xml" /><Relationship Id="rId11" Type="http://schemas.openxmlformats.org/officeDocument/2006/relationships/tags" Target="../tags/tag76.xml" /><Relationship Id="rId12" Type="http://schemas.openxmlformats.org/officeDocument/2006/relationships/tags" Target="../tags/tag77.xml" /><Relationship Id="rId13" Type="http://schemas.openxmlformats.org/officeDocument/2006/relationships/tags" Target="../tags/tag78.xml" /><Relationship Id="rId14" Type="http://schemas.openxmlformats.org/officeDocument/2006/relationships/tags" Target="../tags/tag79.xml" /><Relationship Id="rId15" Type="http://schemas.openxmlformats.org/officeDocument/2006/relationships/tags" Target="../tags/tag80.xml" /><Relationship Id="rId16" Type="http://schemas.openxmlformats.org/officeDocument/2006/relationships/tags" Target="../tags/tag81.xml" /><Relationship Id="rId17" Type="http://schemas.openxmlformats.org/officeDocument/2006/relationships/tags" Target="../tags/tag82.xml" /><Relationship Id="rId18" Type="http://schemas.openxmlformats.org/officeDocument/2006/relationships/tags" Target="../tags/tag83.xml" /><Relationship Id="rId19" Type="http://schemas.openxmlformats.org/officeDocument/2006/relationships/tags" Target="../tags/tag84.xml" /><Relationship Id="rId2" Type="http://schemas.openxmlformats.org/officeDocument/2006/relationships/tags" Target="../tags/tag67.xml" /><Relationship Id="rId20" Type="http://schemas.openxmlformats.org/officeDocument/2006/relationships/tags" Target="../tags/tag85.xml" /><Relationship Id="rId21" Type="http://schemas.openxmlformats.org/officeDocument/2006/relationships/tags" Target="../tags/tag86.xml" /><Relationship Id="rId22" Type="http://schemas.openxmlformats.org/officeDocument/2006/relationships/tags" Target="../tags/tag87.xml" /><Relationship Id="rId23" Type="http://schemas.openxmlformats.org/officeDocument/2006/relationships/tags" Target="../tags/tag88.xml" /><Relationship Id="rId24" Type="http://schemas.openxmlformats.org/officeDocument/2006/relationships/tags" Target="../tags/tag89.xml" /><Relationship Id="rId25" Type="http://schemas.openxmlformats.org/officeDocument/2006/relationships/tags" Target="../tags/tag90.xml" /><Relationship Id="rId3" Type="http://schemas.openxmlformats.org/officeDocument/2006/relationships/tags" Target="../tags/tag68.xml" /><Relationship Id="rId4" Type="http://schemas.openxmlformats.org/officeDocument/2006/relationships/tags" Target="../tags/tag69.xml" /><Relationship Id="rId5" Type="http://schemas.openxmlformats.org/officeDocument/2006/relationships/tags" Target="../tags/tag70.xml" /><Relationship Id="rId6" Type="http://schemas.openxmlformats.org/officeDocument/2006/relationships/tags" Target="../tags/tag71.xml" /><Relationship Id="rId7" Type="http://schemas.openxmlformats.org/officeDocument/2006/relationships/tags" Target="../tags/tag72.xml" /><Relationship Id="rId8" Type="http://schemas.openxmlformats.org/officeDocument/2006/relationships/tags" Target="../tags/tag73.xml" /><Relationship Id="rId9" Type="http://schemas.openxmlformats.org/officeDocument/2006/relationships/tags" Target="../tags/tag74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.v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6.w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7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用二分法求函数的近似解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57"/>
          <p:cNvGrpSpPr/>
          <p:nvPr/>
        </p:nvGrpSpPr>
        <p:grpSpPr>
          <a:xfrm>
            <a:off x="2087033" y="1502833"/>
            <a:ext cx="7874000" cy="468818"/>
            <a:chOff x="362" y="961"/>
            <a:chExt cx="4959" cy="295"/>
          </a:xfrm>
        </p:grpSpPr>
        <p:sp>
          <p:nvSpPr>
            <p:cNvPr id="12309" name="Rectangle 7"/>
            <p:cNvSpPr/>
            <p:nvPr/>
          </p:nvSpPr>
          <p:spPr>
            <a:xfrm>
              <a:off x="362" y="961"/>
              <a:ext cx="495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1.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确定区间    ，验证            ，给定精确度</a:t>
              </a:r>
              <a:r>
                <a:rPr lang="zh-CN" altLang="en-US" sz="2400" i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ε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2310" name="Object 8"/>
            <p:cNvGraphicFramePr>
              <a:graphicFrameLocks noChangeAspect="1"/>
            </p:cNvGraphicFramePr>
            <p:nvPr/>
          </p:nvGraphicFramePr>
          <p:xfrm>
            <a:off x="1380" y="972"/>
            <a:ext cx="408" cy="2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2" imgW="546100" imgH="381000" progId="Equation.DSMT4">
                    <p:embed/>
                  </p:oleObj>
                </mc:Choice>
                <mc:Fallback>
                  <p:oleObj r:id="rId2" imgW="546100" imgH="381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80" y="972"/>
                          <a:ext cx="408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9"/>
            <p:cNvGraphicFramePr>
              <a:graphicFrameLocks noChangeAspect="1"/>
            </p:cNvGraphicFramePr>
            <p:nvPr/>
          </p:nvGraphicFramePr>
          <p:xfrm>
            <a:off x="2360" y="1005"/>
            <a:ext cx="1064" cy="21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4" imgW="1511300" imgH="304800" progId="Equation.DSMT4">
                    <p:embed/>
                  </p:oleObj>
                </mc:Choice>
                <mc:Fallback>
                  <p:oleObj r:id="rId4" imgW="15113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0" y="1005"/>
                          <a:ext cx="10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164" name="Rectangle 12"/>
          <p:cNvSpPr/>
          <p:nvPr/>
        </p:nvSpPr>
        <p:spPr>
          <a:xfrm>
            <a:off x="2097617" y="2023533"/>
            <a:ext cx="4028016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求区间（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4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）的中点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2087033" y="2556933"/>
            <a:ext cx="2017184" cy="460872"/>
            <a:chOff x="362" y="1604"/>
            <a:chExt cx="1270" cy="290"/>
          </a:xfrm>
        </p:grpSpPr>
        <p:sp>
          <p:nvSpPr>
            <p:cNvPr id="12307" name="Rectangle 16"/>
            <p:cNvSpPr/>
            <p:nvPr/>
          </p:nvSpPr>
          <p:spPr>
            <a:xfrm>
              <a:off x="362" y="1604"/>
              <a:ext cx="127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3.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计算</a:t>
              </a:r>
              <a:endPara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2308" name="Object 17"/>
            <p:cNvGraphicFramePr>
              <a:graphicFrameLocks noChangeAspect="1"/>
            </p:cNvGraphicFramePr>
            <p:nvPr/>
          </p:nvGraphicFramePr>
          <p:xfrm>
            <a:off x="1031" y="1638"/>
            <a:ext cx="410" cy="23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6" imgW="520700" imgH="304800" progId="Equation.DSMT4">
                    <p:embed/>
                  </p:oleObj>
                </mc:Choice>
                <mc:Fallback>
                  <p:oleObj r:id="rId6" imgW="5207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31" y="1638"/>
                          <a:ext cx="410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171" name="Rectangle 19"/>
          <p:cNvSpPr/>
          <p:nvPr/>
        </p:nvSpPr>
        <p:spPr>
          <a:xfrm>
            <a:off x="2065867" y="3007784"/>
            <a:ext cx="5669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）若         ，则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就是函数的零点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5172" name="Object 20"/>
          <p:cNvGraphicFramePr>
            <a:graphicFrameLocks noChangeAspect="1"/>
          </p:cNvGraphicFramePr>
          <p:nvPr/>
        </p:nvGraphicFramePr>
        <p:xfrm>
          <a:off x="3314700" y="3071284"/>
          <a:ext cx="1238251" cy="4212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8" imgW="888365" imgH="304800" progId="Equation.DSMT4">
                  <p:embed/>
                </p:oleObj>
              </mc:Choice>
              <mc:Fallback>
                <p:oleObj r:id="rId8" imgW="888365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4700" y="3071284"/>
                        <a:ext cx="1238251" cy="421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80" name="Rectangle 28"/>
          <p:cNvSpPr/>
          <p:nvPr/>
        </p:nvSpPr>
        <p:spPr>
          <a:xfrm>
            <a:off x="2065867" y="3541184"/>
            <a:ext cx="8432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）若   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则令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=c(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此时零点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∈(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5181" name="Object 29"/>
          <p:cNvGraphicFramePr>
            <a:graphicFrameLocks noChangeAspect="1"/>
          </p:cNvGraphicFramePr>
          <p:nvPr/>
        </p:nvGraphicFramePr>
        <p:xfrm>
          <a:off x="3331633" y="3632200"/>
          <a:ext cx="1928284" cy="387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10" imgW="1511300" imgH="304800" progId="Equation.DSMT4">
                  <p:embed/>
                </p:oleObj>
              </mc:Choice>
              <mc:Fallback>
                <p:oleObj r:id="rId10" imgW="15113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31633" y="3632200"/>
                        <a:ext cx="1928284" cy="387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75" name="Rectangle 23"/>
          <p:cNvSpPr/>
          <p:nvPr/>
        </p:nvSpPr>
        <p:spPr>
          <a:xfrm>
            <a:off x="2065867" y="4021667"/>
            <a:ext cx="818938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）若 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则令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（此时零点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∈(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5177" name="Object 25"/>
          <p:cNvGraphicFramePr>
            <a:graphicFrameLocks noChangeAspect="1"/>
          </p:cNvGraphicFramePr>
          <p:nvPr/>
        </p:nvGraphicFramePr>
        <p:xfrm>
          <a:off x="3266017" y="4121151"/>
          <a:ext cx="1699683" cy="342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12" imgW="1497965" imgH="304800" progId="Equation.DSMT4">
                  <p:embed/>
                </p:oleObj>
              </mc:Choice>
              <mc:Fallback>
                <p:oleObj r:id="rId12" imgW="1497965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66017" y="4121151"/>
                        <a:ext cx="1699683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89" name="Rectangle 37"/>
          <p:cNvSpPr/>
          <p:nvPr/>
        </p:nvSpPr>
        <p:spPr>
          <a:xfrm>
            <a:off x="2457451" y="5020733"/>
            <a:ext cx="71691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即若         ，则得到零点近似值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5188" name="Object 36"/>
          <p:cNvGraphicFramePr>
            <a:graphicFrameLocks noChangeAspect="1"/>
          </p:cNvGraphicFramePr>
          <p:nvPr/>
        </p:nvGraphicFramePr>
        <p:xfrm>
          <a:off x="3263900" y="5012267"/>
          <a:ext cx="1295400" cy="4677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14" imgW="989965" imgH="355600" progId="Equation.DSMT4">
                  <p:embed/>
                </p:oleObj>
              </mc:Choice>
              <mc:Fallback>
                <p:oleObj r:id="rId14" imgW="989965" imgH="355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63900" y="5012267"/>
                        <a:ext cx="1295400" cy="4677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48"/>
          <p:cNvSpPr/>
          <p:nvPr/>
        </p:nvSpPr>
        <p:spPr>
          <a:xfrm>
            <a:off x="2076450" y="4504055"/>
            <a:ext cx="544639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判断是否达到精确度</a:t>
            </a:r>
            <a:r>
              <a:rPr lang="zh-CN" altLang="en-US" sz="2400" i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05157" name="Rectangle 5"/>
          <p:cNvSpPr/>
          <p:nvPr/>
        </p:nvSpPr>
        <p:spPr>
          <a:xfrm>
            <a:off x="2076451" y="5613400"/>
            <a:ext cx="42481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否则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重复步骤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～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279" name="Rectangle 59"/>
          <p:cNvSpPr/>
          <p:nvPr/>
        </p:nvSpPr>
        <p:spPr>
          <a:xfrm>
            <a:off x="1864784" y="711518"/>
            <a:ext cx="8648700" cy="691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给定精确度</a:t>
            </a:r>
            <a:r>
              <a:rPr kumimoji="0" lang="zh-CN" altLang="en-US" sz="26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ε</a:t>
            </a:r>
            <a:r>
              <a:rPr kumimoji="0" lang="zh-CN" altLang="en-US" sz="26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0" lang="en-US" altLang="zh-CN" sz="26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kumimoji="0" lang="zh-CN" altLang="en-US" sz="26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二分法求函数</a:t>
            </a:r>
            <a:r>
              <a:rPr kumimoji="0" lang="en-US" altLang="zh-CN" sz="2600" i="1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6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0" lang="en-US" altLang="zh-CN" sz="2600" i="1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6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0" lang="zh-CN" altLang="en-US" sz="26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的零点近似值的步骤：</a:t>
            </a:r>
            <a:endParaRPr kumimoji="0" lang="zh-CN" altLang="en-US" sz="260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二分法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4" grpId="0"/>
      <p:bldP spid="305171" grpId="0"/>
      <p:bldP spid="305180" grpId="0"/>
      <p:bldP spid="305175" grpId="0"/>
      <p:bldP spid="305189" grpId="0"/>
      <p:bldP spid="305157" grpId="0"/>
      <p:bldP spid="123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1300" name="Text Box 4"/>
          <p:cNvSpPr txBox="1"/>
          <p:nvPr/>
        </p:nvSpPr>
        <p:spPr>
          <a:xfrm>
            <a:off x="1311275" y="1554480"/>
            <a:ext cx="9701530" cy="37077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6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用二分法求方程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)=0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（或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）近似解寻找解所在区间的方法：</a:t>
            </a:r>
            <a:endParaRPr kumimoji="0" lang="zh-CN" altLang="en-US" sz="28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kumimoji="0" lang="en-US" altLang="zh-CN" sz="28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0" lang="zh-CN" altLang="en-US" sz="28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先画出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的图象，观察图象与</a:t>
            </a:r>
            <a:r>
              <a:rPr kumimoji="0" lang="zh-CN" altLang="en-US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轴的交点横坐标所处的一个区间；</a:t>
            </a:r>
            <a:endParaRPr kumimoji="0" lang="zh-CN" altLang="en-US" sz="28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反复运用零点存在定理，使得零点所在区间长度越来越小，直至满足精度要求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kumimoji="0" lang="en-US" altLang="zh-CN" sz="28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3315" name="Rectangle 22"/>
          <p:cNvSpPr/>
          <p:nvPr/>
        </p:nvSpPr>
        <p:spPr>
          <a:xfrm>
            <a:off x="4943475" y="605155"/>
            <a:ext cx="1885950" cy="523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lIns="90014" tIns="46808" rIns="90014" bIns="46808">
            <a:spAutoFit/>
          </a:bodyPr>
          <a:lstStyle/>
          <a:p>
            <a:r>
              <a:rPr lang="en-US" altLang="zh-CN" sz="2800">
                <a:solidFill>
                  <a:srgbClr val="CC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方法总结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二分法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58734" t="32797" r="12195" b="36340"/>
          <a:stretch>
            <a:fillRect/>
          </a:stretch>
        </p:blipFill>
        <p:spPr>
          <a:xfrm>
            <a:off x="4329430" y="120015"/>
            <a:ext cx="3793490" cy="5648960"/>
          </a:xfrm>
          <a:prstGeom prst="rect">
            <a:avLst/>
          </a:prstGeom>
        </p:spPr>
      </p:pic>
      <p:sp>
        <p:nvSpPr>
          <p:cNvPr id="21512" name="圆角矩形标注 21511"/>
          <p:cNvSpPr/>
          <p:nvPr/>
        </p:nvSpPr>
        <p:spPr>
          <a:xfrm>
            <a:off x="8679180" y="941070"/>
            <a:ext cx="1776095" cy="544830"/>
          </a:xfrm>
          <a:prstGeom prst="wedgeRoundRectCallout">
            <a:avLst>
              <a:gd name="adj1" fmla="val -76993"/>
              <a:gd name="adj2" fmla="val 177855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/>
          <a:p>
            <a:pPr algn="ctr" fontAlgn="base"/>
            <a:r>
              <a:rPr lang="zh-CN" altLang="en-US" sz="267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算法思想</a:t>
            </a:r>
            <a:endParaRPr lang="zh-CN" altLang="en-US" sz="2670" b="1" strike="noStrike" noProof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8679180" y="4622800"/>
            <a:ext cx="1776095" cy="544830"/>
          </a:xfrm>
          <a:prstGeom prst="wedgeRoundRectCallout">
            <a:avLst>
              <a:gd name="adj1" fmla="val -72595"/>
              <a:gd name="adj2" fmla="val 187062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/>
          <a:p>
            <a:pPr algn="ctr" fontAlgn="base"/>
            <a:r>
              <a:rPr lang="zh-CN" altLang="en-US" sz="267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逼近思想</a:t>
            </a:r>
            <a:endParaRPr lang="zh-CN" altLang="en-US" sz="2670" b="1" strike="noStrike" noProof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7" name="对象 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984375" y="5946775"/>
          <a:ext cx="8223250" cy="6578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4" imgW="2857500" imgH="228600" progId="Equation.KSEE3">
                  <p:embed/>
                </p:oleObj>
              </mc:Choice>
              <mc:Fallback>
                <p:oleObj r:id="rId4" imgW="28575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4375" y="5946775"/>
                        <a:ext cx="8223250" cy="6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94610" y="686435"/>
            <a:ext cx="675005" cy="4643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marR="0" defTabSz="914400" fontAlgn="auto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以上过程可以程序化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二分法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03680" y="937260"/>
            <a:ext cx="928370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用二分法求方程</a:t>
            </a:r>
            <a:r>
              <a:rPr 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ln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＋6)＋2＝3x的根的近似值时，令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)＝ln(2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＋6)＋2－3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，并用计算器得到下表：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60525" y="2421890"/>
          <a:ext cx="8635365" cy="1053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910"/>
                <a:gridCol w="1866265"/>
                <a:gridCol w="1864360"/>
                <a:gridCol w="1760855"/>
                <a:gridCol w="1577975"/>
              </a:tblGrid>
              <a:tr h="42672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zh-CN" sz="2800" i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altLang="en-US" sz="28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1.00</a:t>
                      </a:r>
                      <a:endParaRPr lang="en-US" altLang="en-US" sz="22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1.25</a:t>
                      </a:r>
                      <a:endParaRPr lang="en-US" altLang="en-US" sz="22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1.375</a:t>
                      </a:r>
                      <a:endParaRPr lang="en-US" altLang="en-US" sz="22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1.50</a:t>
                      </a:r>
                      <a:endParaRPr lang="en-US" altLang="en-US" sz="22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67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zh-CN" sz="2800" i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2800" i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28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1.0794</a:t>
                      </a:r>
                      <a:endParaRPr lang="en-US" altLang="en-US" sz="22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0.1918</a:t>
                      </a:r>
                      <a:endParaRPr lang="en-US" altLang="en-US" sz="22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-0.3604</a:t>
                      </a:r>
                      <a:endParaRPr lang="en-US" altLang="en-US" sz="22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-0.9989</a:t>
                      </a:r>
                      <a:endParaRPr lang="en-US" altLang="en-US" sz="2200" b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F49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03680" y="3571240"/>
            <a:ext cx="9283700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则由表中的数据，可得方程ln(2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＋6)＋2＝3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的一个近似解(精确度为0.1)为(　　)</a:t>
            </a:r>
            <a:endParaRPr lang="zh-CN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A．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1.125  </a:t>
            </a:r>
            <a:r>
              <a:rPr 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B．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1.3125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C．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1.4375 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D．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1.46875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Text Box 8"/>
          <p:cNvSpPr txBox="1"/>
          <p:nvPr/>
        </p:nvSpPr>
        <p:spPr>
          <a:xfrm>
            <a:off x="5701665" y="4360333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>
          <a:xfrm>
            <a:off x="1261110" y="2245360"/>
            <a:ext cx="9669780" cy="2760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解析：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原方程即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+3</a:t>
            </a:r>
            <a:r>
              <a:rPr lang="en-US" altLang="zh-CN" sz="3200" i="1" spc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-7=0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，令</a:t>
            </a:r>
            <a:r>
              <a:rPr lang="en-US" altLang="zh-CN" sz="3200" i="1" spc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spc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)=2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+3</a:t>
            </a:r>
            <a:r>
              <a:rPr lang="en-US" altLang="zh-CN" sz="3200" i="1" spc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-7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，用计算器或计算机作出函数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i="1" spc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spc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)=2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+3</a:t>
            </a:r>
            <a:r>
              <a:rPr lang="en-US" altLang="zh-CN" sz="3200" i="1" spc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-7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的对应值表：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" name="Group 144"/>
          <p:cNvGrpSpPr/>
          <p:nvPr/>
        </p:nvGrpSpPr>
        <p:grpSpPr>
          <a:xfrm>
            <a:off x="2371725" y="3562562"/>
            <a:ext cx="7448551" cy="1147233"/>
            <a:chOff x="527" y="2491"/>
            <a:chExt cx="4691" cy="723"/>
          </a:xfrm>
        </p:grpSpPr>
        <p:sp>
          <p:nvSpPr>
            <p:cNvPr id="17412" name="Rectangle 8"/>
            <p:cNvSpPr/>
            <p:nvPr/>
          </p:nvSpPr>
          <p:spPr>
            <a:xfrm>
              <a:off x="4433" y="2855"/>
              <a:ext cx="785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 273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3" name="Rectangle 9"/>
            <p:cNvSpPr/>
            <p:nvPr/>
          </p:nvSpPr>
          <p:spPr>
            <a:xfrm>
              <a:off x="3883" y="2855"/>
              <a:ext cx="550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142          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4" name="Rectangle 10"/>
            <p:cNvSpPr/>
            <p:nvPr/>
          </p:nvSpPr>
          <p:spPr>
            <a:xfrm>
              <a:off x="3481" y="2855"/>
              <a:ext cx="40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75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5" name="Rectangle 11"/>
            <p:cNvSpPr/>
            <p:nvPr/>
          </p:nvSpPr>
          <p:spPr>
            <a:xfrm>
              <a:off x="3019" y="2855"/>
              <a:ext cx="46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40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6" name="Rectangle 12"/>
            <p:cNvSpPr/>
            <p:nvPr/>
          </p:nvSpPr>
          <p:spPr>
            <a:xfrm>
              <a:off x="2582" y="2855"/>
              <a:ext cx="437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21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7" name="Rectangle 13"/>
            <p:cNvSpPr/>
            <p:nvPr/>
          </p:nvSpPr>
          <p:spPr>
            <a:xfrm>
              <a:off x="2216" y="2855"/>
              <a:ext cx="366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10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8" name="Rectangle 14"/>
            <p:cNvSpPr/>
            <p:nvPr/>
          </p:nvSpPr>
          <p:spPr>
            <a:xfrm>
              <a:off x="1902" y="2855"/>
              <a:ext cx="314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9" name="Rectangle 15"/>
            <p:cNvSpPr/>
            <p:nvPr/>
          </p:nvSpPr>
          <p:spPr>
            <a:xfrm>
              <a:off x="1492" y="2855"/>
              <a:ext cx="410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-2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0" name="Rectangle 16"/>
            <p:cNvSpPr/>
            <p:nvPr/>
          </p:nvSpPr>
          <p:spPr>
            <a:xfrm>
              <a:off x="1064" y="2855"/>
              <a:ext cx="428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-6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1" name="Rectangle 17"/>
            <p:cNvSpPr/>
            <p:nvPr/>
          </p:nvSpPr>
          <p:spPr>
            <a:xfrm>
              <a:off x="527" y="2855"/>
              <a:ext cx="537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i="1">
                  <a:solidFill>
                    <a:srgbClr val="CC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400" err="1">
                  <a:solidFill>
                    <a:srgbClr val="CC00FF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i="1" err="1">
                  <a:solidFill>
                    <a:srgbClr val="CC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CC00FF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400">
                <a:solidFill>
                  <a:srgbClr val="CC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2" name="Rectangle 18"/>
            <p:cNvSpPr/>
            <p:nvPr/>
          </p:nvSpPr>
          <p:spPr>
            <a:xfrm>
              <a:off x="4433" y="2491"/>
              <a:ext cx="7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 8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3" name="Rectangle 19"/>
            <p:cNvSpPr/>
            <p:nvPr/>
          </p:nvSpPr>
          <p:spPr>
            <a:xfrm>
              <a:off x="3883" y="2491"/>
              <a:ext cx="550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 7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4" name="Rectangle 20"/>
            <p:cNvSpPr/>
            <p:nvPr/>
          </p:nvSpPr>
          <p:spPr>
            <a:xfrm>
              <a:off x="3481" y="2491"/>
              <a:ext cx="402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6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5" name="Rectangle 21"/>
            <p:cNvSpPr/>
            <p:nvPr/>
          </p:nvSpPr>
          <p:spPr>
            <a:xfrm>
              <a:off x="3019" y="2491"/>
              <a:ext cx="462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5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6" name="Rectangle 22"/>
            <p:cNvSpPr/>
            <p:nvPr/>
          </p:nvSpPr>
          <p:spPr>
            <a:xfrm>
              <a:off x="2582" y="2491"/>
              <a:ext cx="437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4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7" name="Rectangle 23"/>
            <p:cNvSpPr/>
            <p:nvPr/>
          </p:nvSpPr>
          <p:spPr>
            <a:xfrm>
              <a:off x="2216" y="2491"/>
              <a:ext cx="366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8" name="Rectangle 24"/>
            <p:cNvSpPr/>
            <p:nvPr/>
          </p:nvSpPr>
          <p:spPr>
            <a:xfrm>
              <a:off x="1902" y="2491"/>
              <a:ext cx="31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9" name="Rectangle 25"/>
            <p:cNvSpPr/>
            <p:nvPr/>
          </p:nvSpPr>
          <p:spPr>
            <a:xfrm>
              <a:off x="1492" y="2491"/>
              <a:ext cx="410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30" name="Rectangle 26"/>
            <p:cNvSpPr/>
            <p:nvPr/>
          </p:nvSpPr>
          <p:spPr>
            <a:xfrm>
              <a:off x="1064" y="2491"/>
              <a:ext cx="428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31" name="Rectangle 27"/>
            <p:cNvSpPr/>
            <p:nvPr/>
          </p:nvSpPr>
          <p:spPr>
            <a:xfrm>
              <a:off x="527" y="2491"/>
              <a:ext cx="537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i="1">
                  <a:solidFill>
                    <a:srgbClr val="CC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400" i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2" name="Line 28"/>
            <p:cNvSpPr/>
            <p:nvPr/>
          </p:nvSpPr>
          <p:spPr>
            <a:xfrm>
              <a:off x="527" y="2491"/>
              <a:ext cx="4691" cy="0"/>
            </a:xfrm>
            <a:prstGeom prst="line">
              <a:avLst/>
            </a:prstGeom>
            <a:ln w="34925" cap="sq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33" name="Line 29"/>
            <p:cNvSpPr/>
            <p:nvPr/>
          </p:nvSpPr>
          <p:spPr>
            <a:xfrm>
              <a:off x="527" y="2855"/>
              <a:ext cx="4691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34" name="Line 30"/>
            <p:cNvSpPr/>
            <p:nvPr/>
          </p:nvSpPr>
          <p:spPr>
            <a:xfrm>
              <a:off x="527" y="3214"/>
              <a:ext cx="4691" cy="0"/>
            </a:xfrm>
            <a:prstGeom prst="line">
              <a:avLst/>
            </a:prstGeom>
            <a:ln w="34925" cap="sq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35" name="Line 31"/>
            <p:cNvSpPr/>
            <p:nvPr/>
          </p:nvSpPr>
          <p:spPr>
            <a:xfrm flipH="1">
              <a:off x="527" y="2491"/>
              <a:ext cx="0" cy="723"/>
            </a:xfrm>
            <a:prstGeom prst="line">
              <a:avLst/>
            </a:prstGeom>
            <a:ln w="34925" cap="sq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36" name="Line 32"/>
            <p:cNvSpPr/>
            <p:nvPr/>
          </p:nvSpPr>
          <p:spPr>
            <a:xfrm flipH="1">
              <a:off x="1064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37" name="Line 33"/>
            <p:cNvSpPr/>
            <p:nvPr/>
          </p:nvSpPr>
          <p:spPr>
            <a:xfrm flipH="1">
              <a:off x="1492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38" name="Line 34"/>
            <p:cNvSpPr/>
            <p:nvPr/>
          </p:nvSpPr>
          <p:spPr>
            <a:xfrm flipH="1">
              <a:off x="1902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39" name="Line 35"/>
            <p:cNvSpPr/>
            <p:nvPr/>
          </p:nvSpPr>
          <p:spPr>
            <a:xfrm flipH="1">
              <a:off x="2216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40" name="Line 36"/>
            <p:cNvSpPr/>
            <p:nvPr/>
          </p:nvSpPr>
          <p:spPr>
            <a:xfrm flipH="1">
              <a:off x="2582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41" name="Line 37"/>
            <p:cNvSpPr/>
            <p:nvPr/>
          </p:nvSpPr>
          <p:spPr>
            <a:xfrm flipH="1">
              <a:off x="3019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42" name="Line 38"/>
            <p:cNvSpPr/>
            <p:nvPr/>
          </p:nvSpPr>
          <p:spPr>
            <a:xfrm flipH="1">
              <a:off x="3481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43" name="Line 39"/>
            <p:cNvSpPr/>
            <p:nvPr/>
          </p:nvSpPr>
          <p:spPr>
            <a:xfrm flipH="1">
              <a:off x="3883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44" name="Line 40"/>
            <p:cNvSpPr/>
            <p:nvPr/>
          </p:nvSpPr>
          <p:spPr>
            <a:xfrm flipH="1">
              <a:off x="4433" y="2491"/>
              <a:ext cx="0" cy="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45" name="Line 41"/>
            <p:cNvSpPr/>
            <p:nvPr/>
          </p:nvSpPr>
          <p:spPr>
            <a:xfrm flipH="1">
              <a:off x="5218" y="2491"/>
              <a:ext cx="0" cy="723"/>
            </a:xfrm>
            <a:prstGeom prst="line">
              <a:avLst/>
            </a:prstGeom>
            <a:ln w="34925" cap="sq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6386" name="Text Box 3"/>
          <p:cNvSpPr txBox="1"/>
          <p:nvPr/>
        </p:nvSpPr>
        <p:spPr>
          <a:xfrm>
            <a:off x="1238250" y="673100"/>
            <a:ext cx="9669145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借助计算器或计算机用二分法求方程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+3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=7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近似解（精确度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baseline="30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1261110" y="5217795"/>
            <a:ext cx="9669780" cy="73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接着作出函数图象如下：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8434" name="Picture 5"/>
          <p:cNvPicPr>
            <a:picLocks noChangeAspect="1"/>
          </p:cNvPicPr>
          <p:nvPr/>
        </p:nvPicPr>
        <p:blipFill>
          <a:blip r:embed="rId2"/>
          <a:srcRect b="2455"/>
          <a:stretch>
            <a:fillRect/>
          </a:stretch>
        </p:blipFill>
        <p:spPr>
          <a:xfrm>
            <a:off x="1148080" y="686435"/>
            <a:ext cx="4043045" cy="523176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435" name="Rectangle 6"/>
          <p:cNvSpPr/>
          <p:nvPr/>
        </p:nvSpPr>
        <p:spPr>
          <a:xfrm>
            <a:off x="5351145" y="1297940"/>
            <a:ext cx="5583555" cy="4009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(1)·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 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)=2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+3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-7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内有零点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取区间（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）的中点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=1.5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(1.5)</a:t>
            </a:r>
            <a:r>
              <a:rPr lang="en-US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0.33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(1)·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(1.5)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Text Box 2"/>
          <p:cNvSpPr/>
          <p:nvPr/>
        </p:nvSpPr>
        <p:spPr>
          <a:xfrm>
            <a:off x="2152438" y="919057"/>
            <a:ext cx="8142817" cy="4569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取区间（1，1.5）的中点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=1.25 ,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(1.25)≈-0.87，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因为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(1.25)·f(1.5)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∈（1.25，1.5）；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同理可得，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∈（1.375，1.5），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∈（1.375，1.437 5），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由于|1.375-1.437 5|=0.062 5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0.1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所以，原方程的近似解可取为1.437 5.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931670" y="3182197"/>
          <a:ext cx="7706360" cy="5930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2" imgW="7797800" imgH="603250" progId="Word.Document.8">
                  <p:embed/>
                </p:oleObj>
              </mc:Choice>
              <mc:Fallback>
                <p:oleObj r:id="rId2" imgW="7797800" imgH="603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1670" y="3182197"/>
                        <a:ext cx="7706360" cy="593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/>
          <p:nvPr/>
        </p:nvSpPr>
        <p:spPr>
          <a:xfrm>
            <a:off x="8193617" y="1445684"/>
            <a:ext cx="361949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45260" y="1103630"/>
            <a:ext cx="9301480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用二分法求函数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)在(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)内的唯一零点时，精确度 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为0.001，则结束计算的条件是(　　)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A．|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|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0.1        B．|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|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0.001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C．|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|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0.001      D．|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|＝0.001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5260" y="4777105"/>
            <a:ext cx="9301480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47800" y="1132840"/>
            <a:ext cx="9302750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2．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用二分法求方程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－2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－5＝0在区间(2,4)上的实数根时，取中点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＝3，则下一个含有根的区间是________．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4777105"/>
            <a:ext cx="930211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，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3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）</a:t>
            </a:r>
            <a:endParaRPr lang="en-US" altLang="zh-CN" sz="32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Box 8"/>
          <p:cNvSpPr txBox="1"/>
          <p:nvPr/>
        </p:nvSpPr>
        <p:spPr>
          <a:xfrm>
            <a:off x="10458027" y="1398482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57960" y="4777105"/>
            <a:ext cx="9275445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endParaRPr lang="zh-CN" altLang="en-US"/>
          </a:p>
        </p:txBody>
      </p:sp>
      <mc:AlternateContent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58595" y="1000760"/>
                <a:ext cx="9275445" cy="23018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sz="28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3.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函数</a:t>
                </a:r>
                <a:r>
                  <a:rPr 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)＝ln(</a:t>
                </a:r>
                <a:r>
                  <a:rPr 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＋1)－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的零点所在的大致区间是(　　)</a:t>
                </a:r>
                <a:endParaRPr 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A.(0，1)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	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B.(1，2)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	  </a:t>
                </a:r>
                <a:endParaRPr 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C.(2，</a:t>
                </a:r>
                <a:r>
                  <a:rPr 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e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	     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D.(3，4)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95" y="1000760"/>
                <a:ext cx="9275445" cy="2301875"/>
              </a:xfrm>
              <a:prstGeom prst="rect">
                <a:avLst/>
              </a:prstGeom>
              <a:blipFill rotWithShape="1">
                <a:blip r:embed="rId2"/>
                <a:stretch>
                  <a:fillRect l="-55" t="-221" r="-48" b="-193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76000" y="106934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01725" y="98044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用二分法求函数的近似解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Text Box 2"/>
          <p:cNvSpPr txBox="1"/>
          <p:nvPr/>
        </p:nvSpPr>
        <p:spPr>
          <a:xfrm>
            <a:off x="1401868" y="1143847"/>
            <a:ext cx="9522884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利用计算器，求方程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lg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=3-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的近似解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精确度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0.1)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84003" name="Text Box 3"/>
          <p:cNvSpPr txBox="1"/>
          <p:nvPr/>
        </p:nvSpPr>
        <p:spPr>
          <a:xfrm>
            <a:off x="1402080" y="2013585"/>
            <a:ext cx="9522460" cy="1899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=lg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及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=3-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的图象，观察图象得，方程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lg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=3-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有唯一解，记为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，且这个解在区间（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）内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设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)=lg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-3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443133" y="4008145"/>
            <a:ext cx="3304117" cy="2386306"/>
            <a:chOff x="3162" y="1845"/>
            <a:chExt cx="2270" cy="1634"/>
          </a:xfrm>
        </p:grpSpPr>
        <p:sp>
          <p:nvSpPr>
            <p:cNvPr id="20487" name="Line 6"/>
            <p:cNvSpPr/>
            <p:nvPr/>
          </p:nvSpPr>
          <p:spPr>
            <a:xfrm>
              <a:off x="3162" y="2996"/>
              <a:ext cx="2131" cy="1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20488" name="Text Box 7"/>
            <p:cNvSpPr txBox="1"/>
            <p:nvPr/>
          </p:nvSpPr>
          <p:spPr>
            <a:xfrm>
              <a:off x="3759" y="1845"/>
              <a:ext cx="273" cy="31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14" tIns="46808" rIns="90014" bIns="46808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2400">
                <a:solidFill>
                  <a:srgbClr val="0000CC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0489" name="Group 8"/>
            <p:cNvGrpSpPr/>
            <p:nvPr/>
          </p:nvGrpSpPr>
          <p:grpSpPr>
            <a:xfrm>
              <a:off x="3464" y="1984"/>
              <a:ext cx="1968" cy="1495"/>
              <a:chOff x="2795" y="2015"/>
              <a:chExt cx="1968" cy="1495"/>
            </a:xfrm>
          </p:grpSpPr>
          <p:sp>
            <p:nvSpPr>
              <p:cNvPr id="20490" name="Line 9"/>
              <p:cNvSpPr/>
              <p:nvPr/>
            </p:nvSpPr>
            <p:spPr>
              <a:xfrm flipH="1" flipV="1">
                <a:off x="3068" y="2015"/>
                <a:ext cx="39" cy="1495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20491" name="Line 10"/>
              <p:cNvSpPr/>
              <p:nvPr/>
            </p:nvSpPr>
            <p:spPr>
              <a:xfrm>
                <a:off x="2795" y="2100"/>
                <a:ext cx="1704" cy="1106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492" name="Freeform 11"/>
              <p:cNvSpPr/>
              <p:nvPr/>
            </p:nvSpPr>
            <p:spPr>
              <a:xfrm>
                <a:off x="3196" y="2678"/>
                <a:ext cx="877" cy="716"/>
              </a:xfrm>
              <a:custGeom>
                <a:cxnLst>
                  <a:cxn ang="0">
                    <a:pos x="5" y="716"/>
                  </a:cxn>
                  <a:cxn ang="0">
                    <a:pos x="145" y="265"/>
                  </a:cxn>
                  <a:cxn ang="0">
                    <a:pos x="877" y="0"/>
                  </a:cxn>
                </a:cxnLst>
                <a:rect l="l" t="t" r="r" b="b"/>
                <a:pathLst>
                  <a:path w="877" h="716">
                    <a:moveTo>
                      <a:pt x="5" y="716"/>
                    </a:moveTo>
                    <a:cubicBezTo>
                      <a:pt x="2" y="550"/>
                      <a:pt x="0" y="384"/>
                      <a:pt x="145" y="265"/>
                    </a:cubicBezTo>
                    <a:cubicBezTo>
                      <a:pt x="290" y="146"/>
                      <a:pt x="583" y="73"/>
                      <a:pt x="877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493" name="Text Box 12"/>
              <p:cNvSpPr txBox="1"/>
              <p:nvPr/>
            </p:nvSpPr>
            <p:spPr>
              <a:xfrm>
                <a:off x="3237" y="2959"/>
                <a:ext cx="273" cy="3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014" tIns="46808" rIns="90014" bIns="46808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40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494" name="Text Box 13"/>
              <p:cNvSpPr txBox="1"/>
              <p:nvPr/>
            </p:nvSpPr>
            <p:spPr>
              <a:xfrm>
                <a:off x="4035" y="2965"/>
                <a:ext cx="273" cy="3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014" tIns="46808" rIns="90014" bIns="46808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3</a:t>
                </a:r>
                <a:endParaRPr lang="en-US" altLang="zh-CN" sz="240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495" name="Text Box 14"/>
              <p:cNvSpPr txBox="1"/>
              <p:nvPr/>
            </p:nvSpPr>
            <p:spPr>
              <a:xfrm>
                <a:off x="2886" y="2173"/>
                <a:ext cx="273" cy="3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014" tIns="46808" rIns="90014" bIns="46808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3</a:t>
                </a:r>
                <a:endParaRPr lang="en-US" altLang="zh-CN" sz="240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496" name="Text Box 15"/>
              <p:cNvSpPr txBox="1"/>
              <p:nvPr/>
            </p:nvSpPr>
            <p:spPr>
              <a:xfrm>
                <a:off x="4490" y="2850"/>
                <a:ext cx="273" cy="3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014" tIns="46808" rIns="90014" bIns="46808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x</a:t>
                </a:r>
                <a:endParaRPr lang="en-US" altLang="zh-CN" sz="240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497" name="Text Box 16"/>
              <p:cNvSpPr txBox="1"/>
              <p:nvPr/>
            </p:nvSpPr>
            <p:spPr>
              <a:xfrm>
                <a:off x="2875" y="2823"/>
                <a:ext cx="273" cy="3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014" tIns="46808" rIns="90014" bIns="46808">
                <a:spAutoFit/>
              </a:bodyPr>
              <a:lstStyle/>
              <a:p>
                <a:r>
                  <a:rPr lang="en-US" altLang="zh-CN" sz="280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o</a:t>
                </a:r>
                <a:endPara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5026" name="Text Box 2"/>
          <p:cNvSpPr txBox="1"/>
          <p:nvPr/>
        </p:nvSpPr>
        <p:spPr>
          <a:xfrm>
            <a:off x="2010833" y="5350933"/>
            <a:ext cx="8072967" cy="1210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|2.625-2.562 5|=0.062 5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，所以可以将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=2.625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作为原方程的一个近似解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1565" name="表格 2156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63233" y="1118870"/>
          <a:ext cx="7894955" cy="4129405"/>
        </p:xfrm>
        <a:graphic>
          <a:graphicData uri="http://schemas.openxmlformats.org/drawingml/2006/table">
            <a:tbl>
              <a:tblPr/>
              <a:tblGrid>
                <a:gridCol w="2103755"/>
                <a:gridCol w="2733040"/>
                <a:gridCol w="1054100"/>
                <a:gridCol w="2004060"/>
              </a:tblGrid>
              <a:tr h="93472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根所在区间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45" marR="91445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区间端点函数值</a:t>
                      </a:r>
                      <a:endParaRPr lang="zh-CN" altLang="en-US" sz="240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符号</a:t>
                      </a:r>
                      <a:endParaRPr lang="zh-CN" altLang="en-US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中点值</a:t>
                      </a:r>
                      <a:endParaRPr lang="zh-CN" altLang="en-US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中点函数值符号</a:t>
                      </a:r>
                      <a:endParaRPr lang="zh-CN" altLang="en-US" sz="240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1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1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1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44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1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45" marR="91445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064" name="Text Box 40"/>
          <p:cNvSpPr txBox="1"/>
          <p:nvPr/>
        </p:nvSpPr>
        <p:spPr>
          <a:xfrm>
            <a:off x="2106084" y="2089151"/>
            <a:ext cx="136313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）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65" name="Text Box 41"/>
          <p:cNvSpPr txBox="1"/>
          <p:nvPr/>
        </p:nvSpPr>
        <p:spPr>
          <a:xfrm>
            <a:off x="4318000" y="2089151"/>
            <a:ext cx="19367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(3)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66" name="Text Box 42"/>
          <p:cNvSpPr txBox="1"/>
          <p:nvPr/>
        </p:nvSpPr>
        <p:spPr>
          <a:xfrm>
            <a:off x="7173384" y="2089151"/>
            <a:ext cx="93556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2.5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67" name="Text Box 43"/>
          <p:cNvSpPr txBox="1"/>
          <p:nvPr/>
        </p:nvSpPr>
        <p:spPr>
          <a:xfrm>
            <a:off x="8163984" y="2089151"/>
            <a:ext cx="1627716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68" name="Text Box 44"/>
          <p:cNvSpPr txBox="1"/>
          <p:nvPr/>
        </p:nvSpPr>
        <p:spPr>
          <a:xfrm>
            <a:off x="2087033" y="2749551"/>
            <a:ext cx="1651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2.5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）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69" name="Text Box 45"/>
          <p:cNvSpPr txBox="1"/>
          <p:nvPr/>
        </p:nvSpPr>
        <p:spPr>
          <a:xfrm>
            <a:off x="4318000" y="2764367"/>
            <a:ext cx="21907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(3)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0" name="Text Box 46"/>
          <p:cNvSpPr txBox="1"/>
          <p:nvPr/>
        </p:nvSpPr>
        <p:spPr>
          <a:xfrm>
            <a:off x="7109884" y="2825751"/>
            <a:ext cx="1041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2.75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1" name="Text Box 47"/>
          <p:cNvSpPr txBox="1"/>
          <p:nvPr/>
        </p:nvSpPr>
        <p:spPr>
          <a:xfrm>
            <a:off x="8151284" y="2840356"/>
            <a:ext cx="179916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(2.75)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2" name="Text Box 48"/>
          <p:cNvSpPr txBox="1"/>
          <p:nvPr/>
        </p:nvSpPr>
        <p:spPr>
          <a:xfrm>
            <a:off x="2067984" y="3435351"/>
            <a:ext cx="208703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2.5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2.75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）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3" name="Text Box 49"/>
          <p:cNvSpPr txBox="1"/>
          <p:nvPr/>
        </p:nvSpPr>
        <p:spPr>
          <a:xfrm>
            <a:off x="4318000" y="3435351"/>
            <a:ext cx="25717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(2.75)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4" name="Text Box 50"/>
          <p:cNvSpPr txBox="1"/>
          <p:nvPr/>
        </p:nvSpPr>
        <p:spPr>
          <a:xfrm>
            <a:off x="7046384" y="3435351"/>
            <a:ext cx="112606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2.625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5" name="Text Box 51"/>
          <p:cNvSpPr txBox="1"/>
          <p:nvPr/>
        </p:nvSpPr>
        <p:spPr>
          <a:xfrm>
            <a:off x="8163984" y="3435351"/>
            <a:ext cx="197273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(2.625)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6" name="Text Box 52"/>
          <p:cNvSpPr txBox="1"/>
          <p:nvPr/>
        </p:nvSpPr>
        <p:spPr>
          <a:xfrm>
            <a:off x="2048933" y="4095751"/>
            <a:ext cx="223096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2.5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2.625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）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7" name="Text Box 53"/>
          <p:cNvSpPr txBox="1"/>
          <p:nvPr/>
        </p:nvSpPr>
        <p:spPr>
          <a:xfrm>
            <a:off x="4284133" y="4083051"/>
            <a:ext cx="299296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(2.625)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8" name="Text Box 54"/>
          <p:cNvSpPr txBox="1"/>
          <p:nvPr/>
        </p:nvSpPr>
        <p:spPr>
          <a:xfrm>
            <a:off x="6982884" y="4095751"/>
            <a:ext cx="13843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2.562 5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79" name="Text Box 55"/>
          <p:cNvSpPr txBox="1"/>
          <p:nvPr/>
        </p:nvSpPr>
        <p:spPr>
          <a:xfrm>
            <a:off x="8151284" y="4140201"/>
            <a:ext cx="21463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(2.562 5)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80" name="Text Box 56"/>
          <p:cNvSpPr txBox="1"/>
          <p:nvPr/>
        </p:nvSpPr>
        <p:spPr>
          <a:xfrm>
            <a:off x="2011046" y="4723131"/>
            <a:ext cx="2667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2.562 5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2.625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）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85081" name="Text Box 57"/>
          <p:cNvSpPr txBox="1"/>
          <p:nvPr/>
        </p:nvSpPr>
        <p:spPr>
          <a:xfrm>
            <a:off x="4318000" y="4582796"/>
            <a:ext cx="3172884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(2.562 5)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(2.625)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  <a:endParaRPr lang="en-US" altLang="zh-CN" sz="20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1562" name="Text Box 58"/>
          <p:cNvSpPr txBox="1"/>
          <p:nvPr/>
        </p:nvSpPr>
        <p:spPr>
          <a:xfrm>
            <a:off x="1426846" y="494242"/>
            <a:ext cx="24913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列出下表：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85064" grpId="0"/>
      <p:bldP spid="385065" grpId="0"/>
      <p:bldP spid="385066" grpId="0"/>
      <p:bldP spid="385067" grpId="0"/>
      <p:bldP spid="385068" grpId="0"/>
      <p:bldP spid="385069" grpId="0"/>
      <p:bldP spid="385070" grpId="0"/>
      <p:bldP spid="385071" grpId="0"/>
      <p:bldP spid="385072" grpId="0"/>
      <p:bldP spid="385073" grpId="0"/>
      <p:bldP spid="385074" grpId="0"/>
      <p:bldP spid="385075" grpId="0"/>
      <p:bldP spid="385076" grpId="0"/>
      <p:bldP spid="385077" grpId="0"/>
      <p:bldP spid="385078" grpId="0"/>
      <p:bldP spid="385079" grpId="0"/>
      <p:bldP spid="385080" grpId="0"/>
      <p:bldP spid="3850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4108450" y="1088390"/>
            <a:ext cx="4084955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n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分法的比较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8605" y="2324735"/>
            <a:ext cx="919607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用二分法寻找函数零点的过程，就是一个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精益求精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的收敛的过程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3210" y="3981450"/>
            <a:ext cx="919607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为什么用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二分法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，而不用三分法、四分法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理论拓展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3833" r="67702" b="62593"/>
          <a:stretch>
            <a:fillRect/>
          </a:stretch>
        </p:blipFill>
        <p:spPr>
          <a:xfrm>
            <a:off x="2280285" y="345440"/>
            <a:ext cx="6575425" cy="469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12010" y="883285"/>
            <a:ext cx="456565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6389" name="Text Box 5"/>
          <p:cNvSpPr txBox="1"/>
          <p:nvPr/>
        </p:nvSpPr>
        <p:spPr>
          <a:xfrm>
            <a:off x="372110" y="552450"/>
            <a:ext cx="1402715" cy="50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670" b="1" noProof="1">
                <a:latin typeface="Arial" panose="020b0604020202020204" pitchFamily="34" charset="0"/>
                <a:ea typeface="宋体" panose="02010600030101010101" pitchFamily="2" charset="-122"/>
              </a:rPr>
              <a:t>逐一法</a:t>
            </a:r>
            <a:endParaRPr lang="zh-CN" altLang="en-US" sz="2670" b="1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356235" y="1164590"/>
            <a:ext cx="1402715" cy="50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670" b="1" noProof="1">
                <a:latin typeface="Arial" panose="020b0604020202020204" pitchFamily="34" charset="0"/>
                <a:ea typeface="宋体" panose="02010600030101010101" pitchFamily="2" charset="-122"/>
              </a:rPr>
              <a:t>二分法</a:t>
            </a:r>
            <a:endParaRPr lang="zh-CN" altLang="en-US" sz="2670" b="1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2948940" y="744855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rcRect l="22916" r="67712" b="60341"/>
          <a:stretch>
            <a:fillRect/>
          </a:stretch>
        </p:blipFill>
        <p:spPr>
          <a:xfrm>
            <a:off x="5485130" y="1506220"/>
            <a:ext cx="3331210" cy="49657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684770" y="2291080"/>
            <a:ext cx="456565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rcRect l="22916" t="576" r="72267" b="45245"/>
          <a:stretch>
            <a:fillRect/>
          </a:stretch>
        </p:blipFill>
        <p:spPr>
          <a:xfrm>
            <a:off x="7051040" y="2147570"/>
            <a:ext cx="1812925" cy="4787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68410" y="368935"/>
            <a:ext cx="82105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次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l="13833" r="67712" b="59759"/>
          <a:stretch>
            <a:fillRect/>
          </a:stretch>
        </p:blipFill>
        <p:spPr>
          <a:xfrm>
            <a:off x="2244725" y="1028065"/>
            <a:ext cx="6571615" cy="5048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832850" y="1772920"/>
            <a:ext cx="82105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26" name="Text Box 5"/>
          <p:cNvSpPr txBox="1"/>
          <p:nvPr/>
        </p:nvSpPr>
        <p:spPr>
          <a:xfrm>
            <a:off x="340995" y="2856230"/>
            <a:ext cx="1402715" cy="50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670" b="1" noProof="1">
                <a:latin typeface="Arial" panose="020b0604020202020204" pitchFamily="34" charset="0"/>
                <a:ea typeface="宋体" panose="02010600030101010101" pitchFamily="2" charset="-122"/>
              </a:rPr>
              <a:t>三分法</a:t>
            </a:r>
            <a:endParaRPr lang="zh-CN" altLang="en-US" sz="2670" b="1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rcRect l="13833" r="67669" b="60062"/>
          <a:stretch>
            <a:fillRect/>
          </a:stretch>
        </p:blipFill>
        <p:spPr>
          <a:xfrm>
            <a:off x="2229485" y="2577465"/>
            <a:ext cx="6586855" cy="5010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rcRect l="20651" t="10174" r="67662" b="56924"/>
          <a:stretch>
            <a:fillRect/>
          </a:stretch>
        </p:blipFill>
        <p:spPr>
          <a:xfrm>
            <a:off x="4730115" y="3362325"/>
            <a:ext cx="4086225" cy="40513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rcRect l="20651" t="10174" r="72218" b="66460"/>
          <a:stretch>
            <a:fillRect/>
          </a:stretch>
        </p:blipFill>
        <p:spPr>
          <a:xfrm>
            <a:off x="4808220" y="3931920"/>
            <a:ext cx="2504440" cy="2889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rcRect l="22916" t="576" r="72267" b="45245"/>
          <a:stretch>
            <a:fillRect/>
          </a:stretch>
        </p:blipFill>
        <p:spPr>
          <a:xfrm>
            <a:off x="5592445" y="4255135"/>
            <a:ext cx="1844040" cy="4857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832850" y="3644900"/>
            <a:ext cx="82105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37" name="Text Box 5"/>
          <p:cNvSpPr txBox="1"/>
          <p:nvPr/>
        </p:nvSpPr>
        <p:spPr>
          <a:xfrm>
            <a:off x="325755" y="5116830"/>
            <a:ext cx="1402715" cy="50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670" b="1" noProof="1">
                <a:latin typeface="Arial" panose="020b0604020202020204" pitchFamily="34" charset="0"/>
                <a:ea typeface="宋体" panose="02010600030101010101" pitchFamily="2" charset="-122"/>
              </a:rPr>
              <a:t>四分法</a:t>
            </a:r>
            <a:endParaRPr lang="zh-CN" altLang="en-US" sz="2670" b="1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rcRect l="13833" r="67669" b="60062"/>
          <a:stretch>
            <a:fillRect/>
          </a:stretch>
        </p:blipFill>
        <p:spPr>
          <a:xfrm>
            <a:off x="2214245" y="4817745"/>
            <a:ext cx="6586855" cy="501015"/>
          </a:xfrm>
          <a:prstGeom prst="rect">
            <a:avLst/>
          </a:prstGeom>
        </p:spPr>
      </p:pic>
      <p:sp>
        <p:nvSpPr>
          <p:cNvPr id="39" name="等腰三角形 38"/>
          <p:cNvSpPr/>
          <p:nvPr/>
        </p:nvSpPr>
        <p:spPr>
          <a:xfrm>
            <a:off x="3684270" y="5299075"/>
            <a:ext cx="412750" cy="2038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rcRect l="18392" t="15235" r="67669" b="60062"/>
          <a:stretch>
            <a:fillRect/>
          </a:stretch>
        </p:blipFill>
        <p:spPr>
          <a:xfrm>
            <a:off x="3863975" y="5518150"/>
            <a:ext cx="4930775" cy="307975"/>
          </a:xfrm>
          <a:prstGeom prst="rect">
            <a:avLst/>
          </a:prstGeom>
        </p:spPr>
      </p:pic>
      <p:sp>
        <p:nvSpPr>
          <p:cNvPr id="41" name="等腰三角形 40"/>
          <p:cNvSpPr/>
          <p:nvPr/>
        </p:nvSpPr>
        <p:spPr>
          <a:xfrm>
            <a:off x="5361305" y="5804535"/>
            <a:ext cx="261620" cy="241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rcRect l="22916" r="67712" b="60341"/>
          <a:stretch>
            <a:fillRect/>
          </a:stretch>
        </p:blipFill>
        <p:spPr>
          <a:xfrm>
            <a:off x="5448300" y="5843905"/>
            <a:ext cx="3331210" cy="496570"/>
          </a:xfrm>
          <a:prstGeom prst="rect">
            <a:avLst/>
          </a:prstGeom>
        </p:spPr>
      </p:pic>
      <p:sp>
        <p:nvSpPr>
          <p:cNvPr id="43" name="等腰三角形 42"/>
          <p:cNvSpPr/>
          <p:nvPr/>
        </p:nvSpPr>
        <p:spPr>
          <a:xfrm>
            <a:off x="6996430" y="6169660"/>
            <a:ext cx="276225" cy="235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rcRect l="22916" t="576" r="72267" b="45245"/>
          <a:stretch>
            <a:fillRect/>
          </a:stretch>
        </p:blipFill>
        <p:spPr>
          <a:xfrm>
            <a:off x="7086600" y="6264910"/>
            <a:ext cx="1746250" cy="459740"/>
          </a:xfrm>
          <a:prstGeom prst="rect">
            <a:avLst/>
          </a:prstGeom>
        </p:spPr>
      </p:pic>
      <p:sp>
        <p:nvSpPr>
          <p:cNvPr id="45" name="等腰三角形 44"/>
          <p:cNvSpPr/>
          <p:nvPr/>
        </p:nvSpPr>
        <p:spPr>
          <a:xfrm>
            <a:off x="7825105" y="6593205"/>
            <a:ext cx="326390" cy="2393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3787140" y="800735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4615180" y="758825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5443220" y="785495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6240780" y="800735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7068185" y="795020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7860665" y="795020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5368925" y="1495425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7039610" y="2005330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7825105" y="2377440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4512310" y="3027045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>
            <a:off x="7018020" y="3602990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5483860" y="4179570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6354445" y="4575175"/>
            <a:ext cx="320040" cy="306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863965" y="5661025"/>
            <a:ext cx="82105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469880" y="1532890"/>
            <a:ext cx="736600" cy="3805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sz="36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按</a:t>
            </a:r>
            <a:r>
              <a:rPr lang="en-US" altLang="zh-CN" sz="36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36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最不利原则</a:t>
            </a:r>
            <a:r>
              <a:rPr lang="en-US" altLang="zh-CN" sz="36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endParaRPr lang="en-US" altLang="zh-CN" sz="360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0" grpId="0" animBg="1"/>
      <p:bldP spid="11" grpId="0" animBg="1"/>
      <p:bldP spid="16" grpId="0" animBg="1"/>
      <p:bldP spid="25" grpId="0" animBg="1"/>
      <p:bldP spid="26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49935" y="2240915"/>
          <a:ext cx="10111105" cy="169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485"/>
                <a:gridCol w="1906905"/>
                <a:gridCol w="1906905"/>
                <a:gridCol w="1906905"/>
                <a:gridCol w="1906905"/>
              </a:tblGrid>
              <a:tr h="85471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在</a:t>
                      </a:r>
                      <a:r>
                        <a:rPr lang="en-US" altLang="zh-CN" sz="2400" b="0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“</a:t>
                      </a:r>
                      <a:r>
                        <a:rPr lang="zh-CN" altLang="en-US" sz="2400" b="0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最不利原则</a:t>
                      </a:r>
                      <a:r>
                        <a:rPr lang="en-US" altLang="zh-CN" sz="2400" b="0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”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下，每试验一次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4000" b="0">
                          <a:solidFill>
                            <a:srgbClr val="00B05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二分法</a:t>
                      </a:r>
                      <a:endParaRPr lang="zh-CN" altLang="en-US" sz="4000" b="0">
                        <a:solidFill>
                          <a:srgbClr val="00B05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4000" b="0">
                          <a:solidFill>
                            <a:srgbClr val="00B05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三分法</a:t>
                      </a:r>
                      <a:endParaRPr lang="zh-CN" altLang="en-US" sz="4000" b="0">
                        <a:solidFill>
                          <a:srgbClr val="00B05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4000" b="0">
                          <a:solidFill>
                            <a:srgbClr val="00B05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四分法</a:t>
                      </a:r>
                      <a:endParaRPr lang="zh-CN" altLang="en-US" sz="4000" b="0">
                        <a:solidFill>
                          <a:srgbClr val="00B05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4000" b="0">
                          <a:solidFill>
                            <a:srgbClr val="00B05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逐一法</a:t>
                      </a:r>
                      <a:endParaRPr lang="zh-CN" altLang="en-US" sz="4000" b="0">
                        <a:solidFill>
                          <a:srgbClr val="00B05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5660"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排查范围缩小为原来的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3200" b="0" i="1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12" name="圆角矩形标注 21511"/>
          <p:cNvSpPr/>
          <p:nvPr/>
        </p:nvSpPr>
        <p:spPr>
          <a:xfrm>
            <a:off x="3180080" y="5049520"/>
            <a:ext cx="2049780" cy="881380"/>
          </a:xfrm>
          <a:prstGeom prst="wedgeRoundRectCallout">
            <a:avLst>
              <a:gd name="adj1" fmla="val -3667"/>
              <a:gd name="adj2" fmla="val -168731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/>
          <a:p>
            <a:pPr algn="ctr" fontAlgn="base"/>
            <a:r>
              <a:rPr lang="zh-CN" sz="267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最优策略（效率最高）</a:t>
            </a:r>
            <a:endParaRPr lang="zh-CN" sz="2670" b="1" strike="noStrike" noProof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" name="对象 2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008120" y="3033395"/>
          <a:ext cx="347345" cy="898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3" imgW="152400" imgH="393700" progId="Equation.KSEE3">
                  <p:embed/>
                </p:oleObj>
              </mc:Choice>
              <mc:Fallback>
                <p:oleObj r:id="rId3" imgW="152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8120" y="3033395"/>
                        <a:ext cx="34734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5880100" y="3068955"/>
          <a:ext cx="347345" cy="898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5" imgW="152400" imgH="393700" progId="Equation.KSEE3">
                  <p:embed/>
                </p:oleObj>
              </mc:Choice>
              <mc:Fallback>
                <p:oleObj r:id="rId5" imgW="152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0100" y="3068955"/>
                        <a:ext cx="34734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824470" y="3068955"/>
          <a:ext cx="347345" cy="898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7" imgW="152400" imgH="393700" progId="Equation.KSEE3">
                  <p:embed/>
                </p:oleObj>
              </mc:Choice>
              <mc:Fallback>
                <p:oleObj r:id="rId7" imgW="152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4470" y="3068955"/>
                        <a:ext cx="34734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9529763" y="3033395"/>
          <a:ext cx="753110" cy="898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9" imgW="330200" imgH="393700" progId="Equation.KSEE3">
                  <p:embed/>
                </p:oleObj>
              </mc:Choice>
              <mc:Fallback>
                <p:oleObj r:id="rId9" imgW="3302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29763" y="3033395"/>
                        <a:ext cx="75311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: 圆角 23"/>
          <p:cNvSpPr/>
          <p:nvPr/>
        </p:nvSpPr>
        <p:spPr>
          <a:xfrm>
            <a:off x="4584065" y="836866"/>
            <a:ext cx="2359660" cy="7818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>
            <a:noFill/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微软雅黑" panose="020b0503020204020204" charset="-122"/>
                <a:sym typeface="微软雅黑" panose="020b0503020204020204" charset="-122"/>
              </a:rPr>
              <a:t>收敛速度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理论拓展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/>
          <p:cNvSpPr txBox="1"/>
          <p:nvPr/>
        </p:nvSpPr>
        <p:spPr>
          <a:xfrm>
            <a:off x="1264285" y="688975"/>
            <a:ext cx="950658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二分法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因其简单高效，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在生产生活中的应用非常广泛，比如检修线路故障、血液检测标本、查找次品、猜数问题等。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3420110"/>
            <a:ext cx="2891155" cy="21755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41724"/>
          <a:stretch>
            <a:fillRect/>
          </a:stretch>
        </p:blipFill>
        <p:spPr>
          <a:xfrm>
            <a:off x="4545965" y="3420110"/>
            <a:ext cx="2765425" cy="2183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5010" b="11287"/>
          <a:stretch>
            <a:fillRect/>
          </a:stretch>
        </p:blipFill>
        <p:spPr>
          <a:xfrm>
            <a:off x="7851140" y="3419475"/>
            <a:ext cx="2919730" cy="2179320"/>
          </a:xfrm>
          <a:prstGeom prst="rect">
            <a:avLst/>
          </a:prstGeom>
        </p:spPr>
      </p:pic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理论拓展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497965" y="2103755"/>
            <a:ext cx="919607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二分法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时只能取中点吗？与其它的取点方法之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间有没有优劣之分？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理论拓展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7965" y="3314700"/>
            <a:ext cx="919607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（课后思考，查找相关资料）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0185" y="2742565"/>
            <a:ext cx="43757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二分法的概念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0800" y="3906520"/>
            <a:ext cx="47993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二分法的操作程序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1435" y="5200650"/>
            <a:ext cx="4798695" cy="6467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函数零点个数的确定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3385" y="2813685"/>
            <a:ext cx="2834005" cy="7000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1525" y="3923030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2830" y="506285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3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67225" y="263207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8420" y="3794760"/>
            <a:ext cx="4234180" cy="6467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3690" y="4957445"/>
            <a:ext cx="372364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247" name="Text Box 31"/>
          <p:cNvSpPr txBox="1"/>
          <p:nvPr/>
        </p:nvSpPr>
        <p:spPr>
          <a:xfrm>
            <a:off x="1226820" y="891540"/>
            <a:ext cx="9602470" cy="781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lIns="90014" tIns="46808" rIns="90014" bIns="46808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零点存在定理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820" y="1706245"/>
            <a:ext cx="9602470" cy="2061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上的图象是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连续不断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的一条曲线，并且有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)·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，那么，函数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内有零点，即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使得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)=0,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这个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也就是方程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的一个根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820" y="3967480"/>
            <a:ext cx="960247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注意：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零点存在定理只能确定零点存在，但没能准确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求出零点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只在此山中，云深不知处！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文本框 11"/>
          <p:cNvSpPr txBox="1"/>
          <p:nvPr/>
        </p:nvSpPr>
        <p:spPr>
          <a:xfrm>
            <a:off x="1193800" y="582930"/>
            <a:ext cx="9711055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思考：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如何求出函数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)=ln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-6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(2, 3)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内的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零点？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0" y="2263775"/>
            <a:ext cx="9711690" cy="3290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一个直观的想法是，如果能将零点所在的范围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尽量缩小，那么在一定精确度的要求下，就可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以得到符合要求的零点的近似值．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为了方便，可以通过取区间中点的方法，逐步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缩小零点所在的范围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/>
          <p:cNvGrpSpPr/>
          <p:nvPr/>
        </p:nvGrpSpPr>
        <p:grpSpPr>
          <a:xfrm>
            <a:off x="1734960" y="1169670"/>
            <a:ext cx="9025115" cy="3348355"/>
            <a:chOff x="2260" y="4640"/>
            <a:chExt cx="10315" cy="2953"/>
          </a:xfrm>
        </p:grpSpPr>
        <p:sp>
          <p:nvSpPr>
            <p:cNvPr id="306258" name="Text Box 82"/>
            <p:cNvSpPr txBox="1"/>
            <p:nvPr/>
          </p:nvSpPr>
          <p:spPr>
            <a:xfrm>
              <a:off x="2380" y="4735"/>
              <a:ext cx="185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kumimoji="0" lang="zh-CN" altLang="en-US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59" name="Text Box 83"/>
            <p:cNvSpPr txBox="1"/>
            <p:nvPr/>
          </p:nvSpPr>
          <p:spPr>
            <a:xfrm>
              <a:off x="5148" y="4795"/>
              <a:ext cx="2313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f(2)&lt;0, f(3)&gt;0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0" name="Text Box 84"/>
            <p:cNvSpPr txBox="1"/>
            <p:nvPr/>
          </p:nvSpPr>
          <p:spPr>
            <a:xfrm>
              <a:off x="8258" y="4735"/>
              <a:ext cx="89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2.5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1" name="Text Box 85"/>
            <p:cNvSpPr txBox="1"/>
            <p:nvPr/>
          </p:nvSpPr>
          <p:spPr>
            <a:xfrm>
              <a:off x="9953" y="4723"/>
              <a:ext cx="198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f(2.5)&lt;0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2" name="Text Box 86"/>
            <p:cNvSpPr txBox="1"/>
            <p:nvPr/>
          </p:nvSpPr>
          <p:spPr>
            <a:xfrm>
              <a:off x="2380" y="5295"/>
              <a:ext cx="224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2.5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kumimoji="0" lang="zh-CN" altLang="en-US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3" name="Text Box 87"/>
            <p:cNvSpPr txBox="1"/>
            <p:nvPr/>
          </p:nvSpPr>
          <p:spPr>
            <a:xfrm>
              <a:off x="5178" y="5325"/>
              <a:ext cx="2783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f(2.5)&lt;0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f(3)&gt;0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4" name="Text Box 88"/>
            <p:cNvSpPr txBox="1"/>
            <p:nvPr/>
          </p:nvSpPr>
          <p:spPr>
            <a:xfrm>
              <a:off x="8258" y="5295"/>
              <a:ext cx="109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2.75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5" name="Text Box 89"/>
            <p:cNvSpPr txBox="1"/>
            <p:nvPr/>
          </p:nvSpPr>
          <p:spPr>
            <a:xfrm>
              <a:off x="9953" y="5280"/>
              <a:ext cx="218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f(2.75)&gt;0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6" name="Text Box 90"/>
            <p:cNvSpPr txBox="1"/>
            <p:nvPr/>
          </p:nvSpPr>
          <p:spPr>
            <a:xfrm>
              <a:off x="2380" y="5810"/>
              <a:ext cx="283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2.5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2.75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kumimoji="0" lang="zh-CN" altLang="en-US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7" name="Text Box 91"/>
            <p:cNvSpPr txBox="1"/>
            <p:nvPr/>
          </p:nvSpPr>
          <p:spPr>
            <a:xfrm>
              <a:off x="5208" y="5823"/>
              <a:ext cx="325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f(2.5)&lt;0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f(2.75)&gt;0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8" name="Text Box 92"/>
            <p:cNvSpPr txBox="1"/>
            <p:nvPr/>
          </p:nvSpPr>
          <p:spPr>
            <a:xfrm>
              <a:off x="8258" y="5810"/>
              <a:ext cx="128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2.625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69" name="Text Box 93"/>
            <p:cNvSpPr txBox="1"/>
            <p:nvPr/>
          </p:nvSpPr>
          <p:spPr>
            <a:xfrm>
              <a:off x="9953" y="5798"/>
              <a:ext cx="2393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f(2.625)&gt;0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70" name="Text Box 94"/>
            <p:cNvSpPr txBox="1"/>
            <p:nvPr/>
          </p:nvSpPr>
          <p:spPr>
            <a:xfrm>
              <a:off x="2380" y="6408"/>
              <a:ext cx="302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2.5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2.625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kumimoji="0" lang="zh-CN" altLang="en-US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71" name="Text Box 95"/>
            <p:cNvSpPr txBox="1"/>
            <p:nvPr/>
          </p:nvSpPr>
          <p:spPr>
            <a:xfrm>
              <a:off x="5165" y="6395"/>
              <a:ext cx="326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f(2.5)&lt;0,f(2.625)&gt;0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72" name="Text Box 96"/>
            <p:cNvSpPr txBox="1"/>
            <p:nvPr/>
          </p:nvSpPr>
          <p:spPr>
            <a:xfrm>
              <a:off x="8258" y="6408"/>
              <a:ext cx="148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2.562 5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73" name="Text Box 97"/>
            <p:cNvSpPr txBox="1"/>
            <p:nvPr/>
          </p:nvSpPr>
          <p:spPr>
            <a:xfrm>
              <a:off x="9735" y="6395"/>
              <a:ext cx="260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f(2.562 5)&gt;0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74" name="Text Box 98"/>
            <p:cNvSpPr txBox="1"/>
            <p:nvPr/>
          </p:nvSpPr>
          <p:spPr>
            <a:xfrm>
              <a:off x="4990" y="7043"/>
              <a:ext cx="326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f(2.5)&lt;0,f(2.562 5)&gt;0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75" name="Text Box 99"/>
            <p:cNvSpPr txBox="1"/>
            <p:nvPr/>
          </p:nvSpPr>
          <p:spPr>
            <a:xfrm>
              <a:off x="2260" y="7043"/>
              <a:ext cx="273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2.5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2.562 5</a:t>
              </a:r>
              <a:r>
                <a:rPr kumimoji="0" lang="zh-CN" altLang="en-US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kumimoji="0" lang="zh-CN" altLang="en-US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76" name="Text Box 100"/>
            <p:cNvSpPr txBox="1"/>
            <p:nvPr/>
          </p:nvSpPr>
          <p:spPr>
            <a:xfrm>
              <a:off x="9770" y="7043"/>
              <a:ext cx="280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f(2.531 25)&lt;0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77" name="Text Box 101"/>
            <p:cNvSpPr txBox="1"/>
            <p:nvPr/>
          </p:nvSpPr>
          <p:spPr>
            <a:xfrm>
              <a:off x="8258" y="7043"/>
              <a:ext cx="2663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2.531 25 </a:t>
              </a:r>
              <a:endParaRPr kumimoji="0" lang="en-US" altLang="zh-CN" sz="2400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4" name="Line 102"/>
            <p:cNvSpPr/>
            <p:nvPr/>
          </p:nvSpPr>
          <p:spPr>
            <a:xfrm flipV="1">
              <a:off x="2300" y="4648"/>
              <a:ext cx="9530" cy="60"/>
            </a:xfrm>
            <a:prstGeom prst="line">
              <a:avLst/>
            </a:prstGeom>
            <a:ln w="349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195" name="Line 103"/>
            <p:cNvSpPr/>
            <p:nvPr/>
          </p:nvSpPr>
          <p:spPr>
            <a:xfrm flipV="1">
              <a:off x="2308" y="5253"/>
              <a:ext cx="9530" cy="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196" name="Line 104"/>
            <p:cNvSpPr/>
            <p:nvPr/>
          </p:nvSpPr>
          <p:spPr>
            <a:xfrm flipV="1">
              <a:off x="2293" y="5778"/>
              <a:ext cx="9530" cy="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197" name="Line 105"/>
            <p:cNvSpPr/>
            <p:nvPr/>
          </p:nvSpPr>
          <p:spPr>
            <a:xfrm flipV="1">
              <a:off x="2280" y="6305"/>
              <a:ext cx="9530" cy="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198" name="Line 106"/>
            <p:cNvSpPr/>
            <p:nvPr/>
          </p:nvSpPr>
          <p:spPr>
            <a:xfrm flipV="1">
              <a:off x="2323" y="6958"/>
              <a:ext cx="9530" cy="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199" name="Line 107"/>
            <p:cNvSpPr/>
            <p:nvPr/>
          </p:nvSpPr>
          <p:spPr>
            <a:xfrm flipV="1">
              <a:off x="2290" y="7533"/>
              <a:ext cx="9575" cy="60"/>
            </a:xfrm>
            <a:prstGeom prst="line">
              <a:avLst/>
            </a:prstGeom>
            <a:ln w="349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00" name="Line 108"/>
            <p:cNvSpPr/>
            <p:nvPr/>
          </p:nvSpPr>
          <p:spPr>
            <a:xfrm flipH="1">
              <a:off x="2270" y="4703"/>
              <a:ext cx="15" cy="2862"/>
            </a:xfrm>
            <a:prstGeom prst="line">
              <a:avLst/>
            </a:prstGeom>
            <a:ln w="349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01" name="Line 109"/>
            <p:cNvSpPr/>
            <p:nvPr/>
          </p:nvSpPr>
          <p:spPr>
            <a:xfrm flipH="1">
              <a:off x="4730" y="4728"/>
              <a:ext cx="15" cy="286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02" name="Line 110"/>
            <p:cNvSpPr/>
            <p:nvPr/>
          </p:nvSpPr>
          <p:spPr>
            <a:xfrm flipH="1">
              <a:off x="8175" y="4683"/>
              <a:ext cx="15" cy="286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03" name="Line 111"/>
            <p:cNvSpPr/>
            <p:nvPr/>
          </p:nvSpPr>
          <p:spPr>
            <a:xfrm flipH="1">
              <a:off x="9735" y="4640"/>
              <a:ext cx="15" cy="284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04" name="Line 112"/>
            <p:cNvSpPr/>
            <p:nvPr/>
          </p:nvSpPr>
          <p:spPr>
            <a:xfrm>
              <a:off x="11820" y="4640"/>
              <a:ext cx="18" cy="2848"/>
            </a:xfrm>
            <a:prstGeom prst="line">
              <a:avLst/>
            </a:prstGeom>
            <a:ln w="349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7173" name="Text Box 81"/>
          <p:cNvSpPr txBox="1"/>
          <p:nvPr/>
        </p:nvSpPr>
        <p:spPr>
          <a:xfrm>
            <a:off x="1743393" y="679133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列出下表：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Text Box 81"/>
          <p:cNvSpPr txBox="1"/>
          <p:nvPr/>
        </p:nvSpPr>
        <p:spPr>
          <a:xfrm>
            <a:off x="1337310" y="4692650"/>
            <a:ext cx="951103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零点所在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范围越来越小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Text Box 81"/>
          <p:cNvSpPr txBox="1"/>
          <p:nvPr/>
        </p:nvSpPr>
        <p:spPr>
          <a:xfrm>
            <a:off x="1337310" y="5420995"/>
            <a:ext cx="9511030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这样的过程可以无限进行下去，何时可以停下？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二分法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二分法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9530" y="996950"/>
            <a:ext cx="942276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</a:pPr>
            <a:r>
              <a:rPr lang="zh-CN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精确度：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近似值</a:t>
            </a:r>
            <a:r>
              <a:rPr lang="zh-CN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zh-CN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准确值</a:t>
            </a:r>
            <a:r>
              <a:rPr lang="zh-CN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的误差限度.</a:t>
            </a:r>
            <a:endParaRPr lang="zh-CN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07485" name="Rectangle 285"/>
          <p:cNvSpPr/>
          <p:nvPr/>
        </p:nvSpPr>
        <p:spPr>
          <a:xfrm>
            <a:off x="1319530" y="2289810"/>
            <a:ext cx="9422765" cy="1349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11" tIns="35106" rIns="67511" bIns="35106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C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问题：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如果要求精确度为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，怎么找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)=ln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-6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(2, 3)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内的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零点？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304" name="内容占位符 9303"/>
          <p:cNvGraphicFramePr>
            <a:graphicFrameLocks noGrp="1"/>
          </p:cNvGraphicFramePr>
          <p:nvPr>
            <p:ph idx="4294967295"/>
            <p:custDataLst>
              <p:tags r:id="rId2"/>
            </p:custDataLst>
          </p:nvPr>
        </p:nvGraphicFramePr>
        <p:xfrm>
          <a:off x="1797051" y="644314"/>
          <a:ext cx="9554210" cy="4942205"/>
        </p:xfrm>
        <a:graphic>
          <a:graphicData uri="http://schemas.openxmlformats.org/drawingml/2006/table">
            <a:tbl>
              <a:tblPr/>
              <a:tblGrid>
                <a:gridCol w="2923540"/>
                <a:gridCol w="2823210"/>
                <a:gridCol w="1478915"/>
                <a:gridCol w="2328545"/>
              </a:tblGrid>
              <a:tr h="82677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135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2135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rPr>
                        <a:t>根所在区间</a:t>
                      </a:r>
                      <a:endParaRPr lang="zh-CN" altLang="en-US" sz="2135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 anchor="ctr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135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rPr>
                        <a:t>区间端点函数值符号</a:t>
                      </a:r>
                      <a:endParaRPr lang="zh-CN" altLang="en-US" sz="2135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135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rPr>
                        <a:t>中点值</a:t>
                      </a:r>
                      <a:endParaRPr lang="zh-CN" altLang="en-US" sz="2135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135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rPr>
                        <a:t>中点函数值符号</a:t>
                      </a:r>
                      <a:endParaRPr lang="zh-CN" altLang="en-US" sz="2135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18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18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18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38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19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135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64" marR="91464" marT="45726" marB="45726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7430" name="Text Box 54"/>
          <p:cNvSpPr txBox="1"/>
          <p:nvPr/>
        </p:nvSpPr>
        <p:spPr>
          <a:xfrm>
            <a:off x="1964267" y="1587500"/>
            <a:ext cx="1572684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1" name="Text Box 55"/>
          <p:cNvSpPr txBox="1"/>
          <p:nvPr/>
        </p:nvSpPr>
        <p:spPr>
          <a:xfrm>
            <a:off x="4921462" y="1528445"/>
            <a:ext cx="1955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f(2)&lt;0, f(3)&gt;0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2" name="Text Box 56"/>
          <p:cNvSpPr txBox="1"/>
          <p:nvPr/>
        </p:nvSpPr>
        <p:spPr>
          <a:xfrm>
            <a:off x="7827433" y="1598084"/>
            <a:ext cx="75776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3" name="Text Box 57"/>
          <p:cNvSpPr txBox="1"/>
          <p:nvPr/>
        </p:nvSpPr>
        <p:spPr>
          <a:xfrm>
            <a:off x="9118600" y="1587500"/>
            <a:ext cx="1676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f(2.5)&lt;0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4" name="Text Box 58"/>
          <p:cNvSpPr txBox="1"/>
          <p:nvPr/>
        </p:nvSpPr>
        <p:spPr>
          <a:xfrm>
            <a:off x="1964267" y="1949451"/>
            <a:ext cx="1902884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5" name="Text Box 59"/>
          <p:cNvSpPr txBox="1"/>
          <p:nvPr/>
        </p:nvSpPr>
        <p:spPr>
          <a:xfrm>
            <a:off x="4732867" y="1949451"/>
            <a:ext cx="2355851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f(2.5)&lt;0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f(3)&gt;0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6" name="Text Box 60"/>
          <p:cNvSpPr txBox="1"/>
          <p:nvPr/>
        </p:nvSpPr>
        <p:spPr>
          <a:xfrm>
            <a:off x="7738533" y="1960033"/>
            <a:ext cx="92286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2.75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7" name="Text Box 61"/>
          <p:cNvSpPr txBox="1"/>
          <p:nvPr/>
        </p:nvSpPr>
        <p:spPr>
          <a:xfrm>
            <a:off x="9118600" y="2002791"/>
            <a:ext cx="1852084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f(2.75)&gt;0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8" name="Text Box 62"/>
          <p:cNvSpPr txBox="1"/>
          <p:nvPr/>
        </p:nvSpPr>
        <p:spPr>
          <a:xfrm>
            <a:off x="1964267" y="2353733"/>
            <a:ext cx="239606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2.75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39" name="Text Box 63"/>
          <p:cNvSpPr txBox="1"/>
          <p:nvPr/>
        </p:nvSpPr>
        <p:spPr>
          <a:xfrm>
            <a:off x="4732867" y="2330451"/>
            <a:ext cx="275801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f(2.5)&lt;0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f(2.75)&gt;0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0" name="Text Box 64"/>
          <p:cNvSpPr txBox="1"/>
          <p:nvPr/>
        </p:nvSpPr>
        <p:spPr>
          <a:xfrm>
            <a:off x="7738533" y="2364317"/>
            <a:ext cx="108796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2.625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1" name="Text Box 65"/>
          <p:cNvSpPr txBox="1"/>
          <p:nvPr/>
        </p:nvSpPr>
        <p:spPr>
          <a:xfrm>
            <a:off x="9187180" y="2417868"/>
            <a:ext cx="2025651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f(2.625)&gt;0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2" name="Text Box 66"/>
          <p:cNvSpPr txBox="1"/>
          <p:nvPr/>
        </p:nvSpPr>
        <p:spPr>
          <a:xfrm>
            <a:off x="1964267" y="2836333"/>
            <a:ext cx="256116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2.625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3" name="Text Box 67"/>
          <p:cNvSpPr txBox="1"/>
          <p:nvPr/>
        </p:nvSpPr>
        <p:spPr>
          <a:xfrm>
            <a:off x="4711700" y="2836333"/>
            <a:ext cx="276013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f(2.5)&lt;0, f(2.625)&gt;0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4" name="Text Box 68"/>
          <p:cNvSpPr txBox="1"/>
          <p:nvPr/>
        </p:nvSpPr>
        <p:spPr>
          <a:xfrm>
            <a:off x="7662333" y="2849033"/>
            <a:ext cx="1250951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2.562 5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5" name="Text Box 69"/>
          <p:cNvSpPr txBox="1"/>
          <p:nvPr/>
        </p:nvSpPr>
        <p:spPr>
          <a:xfrm>
            <a:off x="9118388" y="2885863"/>
            <a:ext cx="220133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f(2.562 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6" name="Text Box 70"/>
          <p:cNvSpPr txBox="1"/>
          <p:nvPr/>
        </p:nvSpPr>
        <p:spPr>
          <a:xfrm>
            <a:off x="1786467" y="3959437"/>
            <a:ext cx="339301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2.531 25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2.562 5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7" name="Text Box 71"/>
          <p:cNvSpPr txBox="1"/>
          <p:nvPr/>
        </p:nvSpPr>
        <p:spPr>
          <a:xfrm>
            <a:off x="4711912" y="3234479"/>
            <a:ext cx="2631017" cy="700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f(2.5)&lt;0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f(2.562 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8" name="Text Box 72"/>
          <p:cNvSpPr txBox="1"/>
          <p:nvPr/>
        </p:nvSpPr>
        <p:spPr>
          <a:xfrm>
            <a:off x="1964267" y="3373967"/>
            <a:ext cx="231563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2.562 5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49" name="Text Box 73"/>
          <p:cNvSpPr txBox="1"/>
          <p:nvPr/>
        </p:nvSpPr>
        <p:spPr>
          <a:xfrm>
            <a:off x="4679527" y="3787563"/>
            <a:ext cx="2332567" cy="700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f(2.531 25)&lt;0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f(2.562 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50" name="Text Box 74"/>
          <p:cNvSpPr txBox="1"/>
          <p:nvPr/>
        </p:nvSpPr>
        <p:spPr>
          <a:xfrm>
            <a:off x="9118600" y="3418417"/>
            <a:ext cx="23749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f(2.531 25)&lt;0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51" name="Text Box 75"/>
          <p:cNvSpPr txBox="1"/>
          <p:nvPr/>
        </p:nvSpPr>
        <p:spPr>
          <a:xfrm>
            <a:off x="7549939" y="4594226"/>
            <a:ext cx="1746249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</a:rPr>
              <a:t>2.539 062 5</a:t>
            </a:r>
            <a:endParaRPr lang="en-US" altLang="zh-CN" sz="16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57452" name="Text Box 76"/>
          <p:cNvSpPr txBox="1"/>
          <p:nvPr/>
        </p:nvSpPr>
        <p:spPr>
          <a:xfrm>
            <a:off x="7613651" y="3999865"/>
            <a:ext cx="1619251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2.546 875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53" name="Text Box 77"/>
          <p:cNvSpPr txBox="1"/>
          <p:nvPr/>
        </p:nvSpPr>
        <p:spPr>
          <a:xfrm>
            <a:off x="1854200" y="4560147"/>
            <a:ext cx="3443817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</a:rPr>
              <a:t>2.531 25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</a:rPr>
              <a:t>2.546 875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endParaRPr lang="zh-CN" altLang="en-US" sz="16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57454" name="Text Box 78"/>
          <p:cNvSpPr txBox="1"/>
          <p:nvPr/>
        </p:nvSpPr>
        <p:spPr>
          <a:xfrm>
            <a:off x="7639051" y="3429000"/>
            <a:ext cx="2254251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2.531 25 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55" name="Text Box 79"/>
          <p:cNvSpPr txBox="1"/>
          <p:nvPr/>
        </p:nvSpPr>
        <p:spPr>
          <a:xfrm>
            <a:off x="9077113" y="4570518"/>
            <a:ext cx="2283884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f(2.539 062 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56" name="Text Box 80"/>
          <p:cNvSpPr txBox="1"/>
          <p:nvPr/>
        </p:nvSpPr>
        <p:spPr>
          <a:xfrm>
            <a:off x="4697307" y="4370494"/>
            <a:ext cx="2484967" cy="700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f(2.531 25)&lt;0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f(2.546 875)&gt;0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57" name="Text Box 81"/>
          <p:cNvSpPr txBox="1"/>
          <p:nvPr/>
        </p:nvSpPr>
        <p:spPr>
          <a:xfrm>
            <a:off x="1765300" y="5110903"/>
            <a:ext cx="3246967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</a:rPr>
              <a:t>2.531 25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</a:rPr>
              <a:t>2.539 062 5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endParaRPr lang="zh-CN" altLang="en-US" sz="16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57458" name="Text Box 82"/>
          <p:cNvSpPr txBox="1"/>
          <p:nvPr/>
        </p:nvSpPr>
        <p:spPr>
          <a:xfrm>
            <a:off x="9118600" y="3993092"/>
            <a:ext cx="216323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f(2.546 875)&gt;0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459" name="Text Box 83"/>
          <p:cNvSpPr txBox="1"/>
          <p:nvPr/>
        </p:nvSpPr>
        <p:spPr>
          <a:xfrm>
            <a:off x="4745567" y="4956811"/>
            <a:ext cx="2362200" cy="700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f(2.531 25)&lt;0,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f(2.539 062 5)&gt;0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二分法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6990715" y="1896745"/>
            <a:ext cx="872490" cy="2860675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101FF"/>
                </a:solidFill>
              </a:rPr>
              <a:t>逐渐逼近</a:t>
            </a:r>
            <a:endParaRPr lang="zh-CN" altLang="en-US">
              <a:solidFill>
                <a:srgbClr val="0101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30" grpId="0"/>
      <p:bldP spid="357431" grpId="0"/>
      <p:bldP spid="357432" grpId="0"/>
      <p:bldP spid="357433" grpId="0"/>
      <p:bldP spid="357434" grpId="0"/>
      <p:bldP spid="357435" grpId="0"/>
      <p:bldP spid="357436" grpId="0"/>
      <p:bldP spid="357437" grpId="0"/>
      <p:bldP spid="357438" grpId="0"/>
      <p:bldP spid="357439" grpId="0"/>
      <p:bldP spid="357440" grpId="0"/>
      <p:bldP spid="357441" grpId="0"/>
      <p:bldP spid="357442" grpId="0"/>
      <p:bldP spid="357443" grpId="0"/>
      <p:bldP spid="357444" grpId="0"/>
      <p:bldP spid="357445" grpId="0"/>
      <p:bldP spid="357446" grpId="0"/>
      <p:bldP spid="357447" grpId="0"/>
      <p:bldP spid="357448" grpId="0"/>
      <p:bldP spid="357449" grpId="0"/>
      <p:bldP spid="357450" grpId="0"/>
      <p:bldP spid="357451" grpId="0"/>
      <p:bldP spid="357452" grpId="0"/>
      <p:bldP spid="357453" grpId="0"/>
      <p:bldP spid="357454" grpId="0"/>
      <p:bldP spid="357455" grpId="0"/>
      <p:bldP spid="357456" grpId="0"/>
      <p:bldP spid="357457" grpId="0"/>
      <p:bldP spid="357458" grpId="0"/>
      <p:bldP spid="35745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477645" y="1674495"/>
            <a:ext cx="9187180" cy="2330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242" name="Text Box 4"/>
          <p:cNvSpPr txBox="1"/>
          <p:nvPr/>
        </p:nvSpPr>
        <p:spPr>
          <a:xfrm>
            <a:off x="2303357" y="1817159"/>
            <a:ext cx="125095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>
            <p:ph idx="4294967295"/>
          </p:nvPr>
        </p:nvGraphicFramePr>
        <p:xfrm>
          <a:off x="3388995" y="1880235"/>
          <a:ext cx="6791960" cy="521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4635500" imgH="355600" progId="Equation.DSMT4">
                  <p:embed/>
                </p:oleObj>
              </mc:Choice>
              <mc:Fallback>
                <p:oleObj r:id="rId2" imgW="4635500" imgH="355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8995" y="1880235"/>
                        <a:ext cx="6791960" cy="521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7"/>
          <p:cNvSpPr txBox="1"/>
          <p:nvPr/>
        </p:nvSpPr>
        <p:spPr>
          <a:xfrm>
            <a:off x="1477433" y="2548043"/>
            <a:ext cx="262466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所以，可以将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0245" name="Object 8"/>
          <p:cNvGraphicFramePr>
            <a:graphicFrameLocks noChangeAspect="1"/>
          </p:cNvGraphicFramePr>
          <p:nvPr/>
        </p:nvGraphicFramePr>
        <p:xfrm>
          <a:off x="4171316" y="2671868"/>
          <a:ext cx="1824567" cy="3365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320165" imgH="241300" progId="Equation.DSMT4">
                  <p:embed/>
                </p:oleObj>
              </mc:Choice>
              <mc:Fallback>
                <p:oleObj r:id="rId4" imgW="13201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1316" y="2671868"/>
                        <a:ext cx="1824567" cy="336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9"/>
          <p:cNvSpPr txBox="1"/>
          <p:nvPr/>
        </p:nvSpPr>
        <p:spPr>
          <a:xfrm>
            <a:off x="5999057" y="2548679"/>
            <a:ext cx="184996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作为函数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7774305" y="2628900"/>
          <a:ext cx="2739390" cy="4229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981200" imgH="304800" progId="Equation.DSMT4">
                  <p:embed/>
                </p:oleObj>
              </mc:Choice>
              <mc:Fallback>
                <p:oleObj r:id="rId6" imgW="19812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74305" y="2628900"/>
                        <a:ext cx="2739390" cy="422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2"/>
          <p:cNvSpPr txBox="1"/>
          <p:nvPr/>
        </p:nvSpPr>
        <p:spPr>
          <a:xfrm>
            <a:off x="1477645" y="3279140"/>
            <a:ext cx="89312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零点的近似值，也即方程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的近似根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0249" name="Object 13"/>
          <p:cNvGraphicFramePr>
            <a:graphicFrameLocks noChangeAspect="1"/>
          </p:cNvGraphicFramePr>
          <p:nvPr/>
        </p:nvGraphicFramePr>
        <p:xfrm>
          <a:off x="6116320" y="3367405"/>
          <a:ext cx="2579370" cy="406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8" imgW="1612900" imgH="254000" progId="Equation.DSMT4">
                  <p:embed/>
                </p:oleObj>
              </mc:Choice>
              <mc:Fallback>
                <p:oleObj r:id="rId8" imgW="16129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6320" y="3367405"/>
                        <a:ext cx="257937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二分法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08340" name="AutoShape 116"/>
          <p:cNvSpPr/>
          <p:nvPr/>
        </p:nvSpPr>
        <p:spPr>
          <a:xfrm>
            <a:off x="8919422" y="324697"/>
            <a:ext cx="2643717" cy="1090083"/>
          </a:xfrm>
          <a:prstGeom prst="cloudCallout">
            <a:avLst>
              <a:gd name="adj1" fmla="val -23779"/>
              <a:gd name="adj2" fmla="val 110349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</a:gradFill>
          <a:ln w="12700">
            <a:noFill/>
          </a:ln>
        </p:spPr>
        <p:txBody>
          <a:bodyPr lIns="90014" tIns="46808" rIns="90014" bIns="46808"/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注意精确度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4133" name="Text Box 5"/>
          <p:cNvSpPr txBox="1"/>
          <p:nvPr/>
        </p:nvSpPr>
        <p:spPr>
          <a:xfrm>
            <a:off x="1457325" y="1096010"/>
            <a:ext cx="9313545" cy="284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对于在区间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_________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)·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的函数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通过不断地把函数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的零点所在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_________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，使区间的两个端点逐步逼近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，进而得到零点近似值的方法叫做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二分法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04136" name="Text Box 8"/>
          <p:cNvSpPr txBox="1"/>
          <p:nvPr/>
        </p:nvSpPr>
        <p:spPr>
          <a:xfrm>
            <a:off x="5807499" y="1158028"/>
            <a:ext cx="1968500" cy="584835"/>
          </a:xfrm>
          <a:prstGeom prst="rect">
            <a:avLst/>
          </a:prstGeom>
          <a:noFill/>
          <a:ln w="12700">
            <a:noFill/>
          </a:ln>
        </p:spPr>
        <p:txBody>
          <a:bodyPr lIns="90014" tIns="46808" rIns="90014" bIns="46808" anchor="b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连续不断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4137" name="Text Box 9"/>
          <p:cNvSpPr txBox="1"/>
          <p:nvPr/>
        </p:nvSpPr>
        <p:spPr>
          <a:xfrm>
            <a:off x="2787862" y="2506133"/>
            <a:ext cx="1847849" cy="584835"/>
          </a:xfrm>
          <a:prstGeom prst="rect">
            <a:avLst/>
          </a:prstGeom>
          <a:noFill/>
          <a:ln w="12700">
            <a:noFill/>
          </a:ln>
        </p:spPr>
        <p:txBody>
          <a:bodyPr lIns="90014" tIns="46808" rIns="90014" bIns="46808" anchor="b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一分为二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4138" name="Text Box 10"/>
          <p:cNvSpPr txBox="1"/>
          <p:nvPr/>
        </p:nvSpPr>
        <p:spPr>
          <a:xfrm>
            <a:off x="1457325" y="3230246"/>
            <a:ext cx="1219200" cy="584835"/>
          </a:xfrm>
          <a:prstGeom prst="rect">
            <a:avLst/>
          </a:prstGeom>
          <a:noFill/>
          <a:ln w="12700">
            <a:noFill/>
          </a:ln>
        </p:spPr>
        <p:txBody>
          <a:bodyPr lIns="90014" tIns="46808" rIns="90014" bIns="46808" anchor="b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零点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988695" y="236220"/>
            <a:ext cx="33629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二分法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nimBg="1"/>
      <p:bldP spid="304136" grpId="0" animBg="1"/>
      <p:bldP spid="304137" grpId="0" animBg="1"/>
      <p:bldP spid="304138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86ad691a-cb08-43c1-b349-99fdfc5842d1}"/>
</p:tagLst>
</file>

<file path=ppt/tags/tag64.xml><?xml version="1.0" encoding="utf-8"?>
<p:tagLst xmlns:p="http://schemas.openxmlformats.org/presentationml/2006/main">
  <p:tag name="KSO_WM_UNIT_TABLE_BEAUTIFY" val="smartTable{b49d3ab8-2782-4b9d-ab81-0885b2fabef9}"/>
</p:tagLst>
</file>

<file path=ppt/tags/tag65.xml><?xml version="1.0" encoding="utf-8"?>
<p:tagLst xmlns:p="http://schemas.openxmlformats.org/presentationml/2006/main">
  <p:tag name="KSO_WM_UNIT_TABLE_BEAUTIFY" val="smartTable{48b0c66c-3f69-403a-a667-b89fcf06b2a9}"/>
</p:tagLst>
</file>

<file path=ppt/tags/tag66.xml><?xml version="1.0" encoding="utf-8"?>
<p:tagLst xmlns:p="http://schemas.openxmlformats.org/presentationml/2006/main">
  <p:tag name="KSO_WM_UNIT_TABLE_BEAUTIFY" val="smartTable{775abcf8-ba5e-44b0-ac63-32f01b39780c}"/>
  <p:tag name="TABLE_ENDDRAG_ORIGIN_RECT" val="796*133"/>
  <p:tag name="TABLE_ENDDRAG_RECT" val="59*176*796*133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1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282</Paragraphs>
  <Slides>31</Slides>
  <Notes>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46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等线</vt:lpstr>
      <vt:lpstr>楷体_GB2312</vt:lpstr>
      <vt:lpstr>方正姚体</vt:lpstr>
      <vt:lpstr>华文楷体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2023-07-21T10:37:54.243</cp:lastPrinted>
  <dcterms:created xsi:type="dcterms:W3CDTF">2023-07-21T10:37:54Z</dcterms:created>
  <dcterms:modified xsi:type="dcterms:W3CDTF">2023-07-21T02:37:54Z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