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012" r:id="rId5"/>
    <p:sldId id="2195" r:id="rId6"/>
    <p:sldId id="2196" r:id="rId7"/>
    <p:sldId id="2197" r:id="rId8"/>
    <p:sldId id="2198" r:id="rId9"/>
    <p:sldId id="2202" r:id="rId10"/>
    <p:sldId id="2203" r:id="rId11"/>
    <p:sldId id="2204" r:id="rId12"/>
    <p:sldId id="2205" r:id="rId13"/>
    <p:sldId id="2210" r:id="rId14"/>
    <p:sldId id="2211" r:id="rId15"/>
    <p:sldId id="2212" r:id="rId16"/>
    <p:sldId id="2213" r:id="rId17"/>
    <p:sldId id="2214" r:id="rId18"/>
    <p:sldId id="2215" r:id="rId19"/>
    <p:sldId id="2216" r:id="rId20"/>
    <p:sldId id="2217" r:id="rId21"/>
    <p:sldId id="2208" r:id="rId22"/>
    <p:sldId id="2221" r:id="rId23"/>
    <p:sldId id="2222" r:id="rId24"/>
    <p:sldId id="2223" r:id="rId25"/>
    <p:sldId id="2224" r:id="rId26"/>
    <p:sldId id="2225" r:id="rId27"/>
    <p:sldId id="330" r:id="rId28"/>
    <p:sldId id="331" r:id="rId29"/>
    <p:sldId id="332" r:id="rId30"/>
    <p:sldId id="285" r:id="rId31"/>
    <p:sldId id="319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96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tags" Target="tags/tag89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Relationship Id="rId3" Type="http://schemas.openxmlformats.org/officeDocument/2006/relationships/image" Target="../media/image3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Relationship Id="rId3" Type="http://schemas.openxmlformats.org/officeDocument/2006/relationships/image" Target="../media/image7.wmf" /><Relationship Id="rId4" Type="http://schemas.openxmlformats.org/officeDocument/2006/relationships/image" Target="../media/image8.wmf" /><Relationship Id="rId5" Type="http://schemas.openxmlformats.org/officeDocument/2006/relationships/image" Target="../media/image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Relationship Id="rId2" Type="http://schemas.openxmlformats.org/officeDocument/2006/relationships/image" Target="../media/image11.emf" /><Relationship Id="rId3" Type="http://schemas.openxmlformats.org/officeDocument/2006/relationships/image" Target="../media/image12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7.wmf" /><Relationship Id="rId5" Type="http://schemas.openxmlformats.org/officeDocument/2006/relationships/image" Target="../media/image18.wmf" /><Relationship Id="rId6" Type="http://schemas.openxmlformats.org/officeDocument/2006/relationships/image" Target="../media/image19.emf" /><Relationship Id="rId7" Type="http://schemas.openxmlformats.org/officeDocument/2006/relationships/image" Target="../media/image2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Relationship Id="rId4" Type="http://schemas.openxmlformats.org/officeDocument/2006/relationships/image" Target="../media/image28.emf" /><Relationship Id="rId5" Type="http://schemas.openxmlformats.org/officeDocument/2006/relationships/image" Target="../media/image29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Relationship Id="rId3" Type="http://schemas.openxmlformats.org/officeDocument/2006/relationships/image" Target="../media/image32.wmf" /><Relationship Id="rId4" Type="http://schemas.openxmlformats.org/officeDocument/2006/relationships/image" Target="../media/image33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89832E-26A6-4465-8181-DF230988BFFD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5B2D7-6EFD-446D-831A-7B28045AA25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slideLayout" Target="../slideLayouts/slideLayout2.xml" /><Relationship Id="rId20" Type="http://schemas.openxmlformats.org/officeDocument/2006/relationships/image" Target="file:///D:\qq&#25991;&#20214;\712321467\Image\C2C\Image2\%7b75232B38-A165-1FB7-499C-2E1C792CACB5%7d.png" TargetMode="External" /><Relationship Id="rId21" Type="http://schemas.openxmlformats.org/officeDocument/2006/relationships/image" Target="../media/image1.png" /><Relationship Id="rId22" Type="http://schemas.openxmlformats.org/officeDocument/2006/relationships/image" Target="../media/image2.png" /><Relationship Id="rId23" Type="http://schemas.openxmlformats.org/officeDocument/2006/relationships/tags" Target="../tags/tag62.xml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1" r:link="rId20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5.bin" TargetMode="Internal" /><Relationship Id="rId11" Type="http://schemas.openxmlformats.org/officeDocument/2006/relationships/image" Target="../media/image29.emf" /><Relationship Id="rId12" Type="http://schemas.openxmlformats.org/officeDocument/2006/relationships/vmlDrawing" Target="../drawings/vmlDrawing8.v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5.emf" /><Relationship Id="rId4" Type="http://schemas.openxmlformats.org/officeDocument/2006/relationships/oleObject" Target="../embeddings/oleObject22.bin" TargetMode="Internal" /><Relationship Id="rId5" Type="http://schemas.openxmlformats.org/officeDocument/2006/relationships/image" Target="../media/image26.emf" /><Relationship Id="rId6" Type="http://schemas.openxmlformats.org/officeDocument/2006/relationships/oleObject" Target="../embeddings/oleObject23.bin" TargetMode="Internal" /><Relationship Id="rId7" Type="http://schemas.openxmlformats.org/officeDocument/2006/relationships/image" Target="../media/image27.emf" /><Relationship Id="rId8" Type="http://schemas.openxmlformats.org/officeDocument/2006/relationships/oleObject" Target="../embeddings/oleObject24.bin" TargetMode="Internal" /><Relationship Id="rId9" Type="http://schemas.openxmlformats.org/officeDocument/2006/relationships/image" Target="../media/image28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4.jpeg" /><Relationship Id="rId11" Type="http://schemas.openxmlformats.org/officeDocument/2006/relationships/vmlDrawing" Target="../drawings/vmlDrawing9.v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0.e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31.emf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32.wmf" /><Relationship Id="rId8" Type="http://schemas.openxmlformats.org/officeDocument/2006/relationships/oleObject" Target="../embeddings/oleObject29.bin" TargetMode="Internal" /><Relationship Id="rId9" Type="http://schemas.openxmlformats.org/officeDocument/2006/relationships/image" Target="../media/image33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5.emf" /><Relationship Id="rId4" Type="http://schemas.openxmlformats.org/officeDocument/2006/relationships/oleObject" Target="../embeddings/oleObject31.bin" TargetMode="Internal" /><Relationship Id="rId5" Type="http://schemas.openxmlformats.org/officeDocument/2006/relationships/image" Target="../media/image36.emf" /><Relationship Id="rId6" Type="http://schemas.openxmlformats.org/officeDocument/2006/relationships/oleObject" Target="../embeddings/oleObject32.bin" TargetMode="Internal" /><Relationship Id="rId7" Type="http://schemas.openxmlformats.org/officeDocument/2006/relationships/image" Target="../media/image37.emf" /><Relationship Id="rId8" Type="http://schemas.openxmlformats.org/officeDocument/2006/relationships/vmlDrawing" Target="../drawings/vmlDrawing10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8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3.bin" TargetMode="Internal" /><Relationship Id="rId3" Type="http://schemas.openxmlformats.org/officeDocument/2006/relationships/image" Target="../media/image39.emf" /><Relationship Id="rId4" Type="http://schemas.openxmlformats.org/officeDocument/2006/relationships/image" Target="../media/image40.png" /><Relationship Id="rId5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4.bin" TargetMode="Internal" /><Relationship Id="rId3" Type="http://schemas.openxmlformats.org/officeDocument/2006/relationships/image" Target="../media/image41.emf" /><Relationship Id="rId4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5.bin" TargetMode="Internal" /><Relationship Id="rId3" Type="http://schemas.openxmlformats.org/officeDocument/2006/relationships/image" Target="../media/image42.emf" /><Relationship Id="rId4" Type="http://schemas.openxmlformats.org/officeDocument/2006/relationships/vmlDrawing" Target="../drawings/vmlDrawing13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6.bin" TargetMode="Internal" /><Relationship Id="rId3" Type="http://schemas.openxmlformats.org/officeDocument/2006/relationships/image" Target="../media/image43.emf" /><Relationship Id="rId4" Type="http://schemas.openxmlformats.org/officeDocument/2006/relationships/vmlDrawing" Target="../drawings/vmlDrawing14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7.bin" TargetMode="Internal" /><Relationship Id="rId3" Type="http://schemas.openxmlformats.org/officeDocument/2006/relationships/image" Target="../media/image44.emf" /><Relationship Id="rId4" Type="http://schemas.openxmlformats.org/officeDocument/2006/relationships/image" Target="../media/image45.jpeg" /><Relationship Id="rId5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6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3.xml" /><Relationship Id="rId11" Type="http://schemas.openxmlformats.org/officeDocument/2006/relationships/tags" Target="../tags/tag74.xml" /><Relationship Id="rId12" Type="http://schemas.openxmlformats.org/officeDocument/2006/relationships/tags" Target="../tags/tag75.xml" /><Relationship Id="rId13" Type="http://schemas.openxmlformats.org/officeDocument/2006/relationships/tags" Target="../tags/tag76.xml" /><Relationship Id="rId14" Type="http://schemas.openxmlformats.org/officeDocument/2006/relationships/tags" Target="../tags/tag77.xml" /><Relationship Id="rId15" Type="http://schemas.openxmlformats.org/officeDocument/2006/relationships/tags" Target="../tags/tag78.xml" /><Relationship Id="rId16" Type="http://schemas.openxmlformats.org/officeDocument/2006/relationships/tags" Target="../tags/tag79.xml" /><Relationship Id="rId17" Type="http://schemas.openxmlformats.org/officeDocument/2006/relationships/tags" Target="../tags/tag80.xml" /><Relationship Id="rId18" Type="http://schemas.openxmlformats.org/officeDocument/2006/relationships/tags" Target="../tags/tag81.xml" /><Relationship Id="rId19" Type="http://schemas.openxmlformats.org/officeDocument/2006/relationships/tags" Target="../tags/tag82.xml" /><Relationship Id="rId2" Type="http://schemas.openxmlformats.org/officeDocument/2006/relationships/tags" Target="../tags/tag65.xml" /><Relationship Id="rId20" Type="http://schemas.openxmlformats.org/officeDocument/2006/relationships/tags" Target="../tags/tag83.xml" /><Relationship Id="rId21" Type="http://schemas.openxmlformats.org/officeDocument/2006/relationships/tags" Target="../tags/tag84.xml" /><Relationship Id="rId22" Type="http://schemas.openxmlformats.org/officeDocument/2006/relationships/tags" Target="../tags/tag85.xml" /><Relationship Id="rId23" Type="http://schemas.openxmlformats.org/officeDocument/2006/relationships/tags" Target="../tags/tag86.xml" /><Relationship Id="rId24" Type="http://schemas.openxmlformats.org/officeDocument/2006/relationships/tags" Target="../tags/tag87.xml" /><Relationship Id="rId25" Type="http://schemas.openxmlformats.org/officeDocument/2006/relationships/tags" Target="../tags/tag88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tags" Target="../tags/tag71.xml" /><Relationship Id="rId9" Type="http://schemas.openxmlformats.org/officeDocument/2006/relationships/tags" Target="../tags/tag7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4.emf" /><Relationship Id="rId4" Type="http://schemas.openxmlformats.org/officeDocument/2006/relationships/vmlDrawing" Target="../drawings/vmlDrawing1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6.bin" TargetMode="Internal" /><Relationship Id="rId11" Type="http://schemas.openxmlformats.org/officeDocument/2006/relationships/image" Target="../media/image9.wmf" /><Relationship Id="rId12" Type="http://schemas.openxmlformats.org/officeDocument/2006/relationships/vmlDrawing" Target="../drawings/vmlDrawing2.v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6.wmf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7.wmf" /><Relationship Id="rId8" Type="http://schemas.openxmlformats.org/officeDocument/2006/relationships/oleObject" Target="../embeddings/oleObject5.bin" TargetMode="Internal" /><Relationship Id="rId9" Type="http://schemas.openxmlformats.org/officeDocument/2006/relationships/image" Target="../media/image8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0.emf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1.emf" /><Relationship Id="rId6" Type="http://schemas.openxmlformats.org/officeDocument/2006/relationships/oleObject" Target="../embeddings/oleObject9.bin" TargetMode="Internal" /><Relationship Id="rId7" Type="http://schemas.openxmlformats.org/officeDocument/2006/relationships/image" Target="../media/image12.emf" /><Relationship Id="rId8" Type="http://schemas.openxmlformats.org/officeDocument/2006/relationships/vmlDrawing" Target="../drawings/vmlDrawing3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4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15.bin" TargetMode="Internal" /><Relationship Id="rId11" Type="http://schemas.openxmlformats.org/officeDocument/2006/relationships/image" Target="../media/image18.wmf" /><Relationship Id="rId12" Type="http://schemas.openxmlformats.org/officeDocument/2006/relationships/oleObject" Target="../embeddings/oleObject16.bin" TargetMode="Internal" /><Relationship Id="rId13" Type="http://schemas.openxmlformats.org/officeDocument/2006/relationships/image" Target="../media/image19.emf" /><Relationship Id="rId14" Type="http://schemas.openxmlformats.org/officeDocument/2006/relationships/oleObject" Target="../embeddings/oleObject17.bin" TargetMode="Internal" /><Relationship Id="rId15" Type="http://schemas.openxmlformats.org/officeDocument/2006/relationships/image" Target="../media/image20.emf" /><Relationship Id="rId16" Type="http://schemas.openxmlformats.org/officeDocument/2006/relationships/vmlDrawing" Target="../drawings/vmlDrawing5.v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4.emf" /><Relationship Id="rId4" Type="http://schemas.openxmlformats.org/officeDocument/2006/relationships/oleObject" Target="../embeddings/oleObject12.bin" TargetMode="Internal" /><Relationship Id="rId5" Type="http://schemas.openxmlformats.org/officeDocument/2006/relationships/image" Target="../media/image15.wmf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16.wmf" /><Relationship Id="rId8" Type="http://schemas.openxmlformats.org/officeDocument/2006/relationships/oleObject" Target="../embeddings/oleObject14.bin" TargetMode="Internal" /><Relationship Id="rId9" Type="http://schemas.openxmlformats.org/officeDocument/2006/relationships/image" Target="../media/image17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1.emf" /><Relationship Id="rId4" Type="http://schemas.openxmlformats.org/officeDocument/2006/relationships/oleObject" Target="../embeddings/oleObject19.bin" TargetMode="Internal" /><Relationship Id="rId5" Type="http://schemas.openxmlformats.org/officeDocument/2006/relationships/image" Target="../media/image22.emf" /><Relationship Id="rId6" Type="http://schemas.openxmlformats.org/officeDocument/2006/relationships/vmlDrawing" Target="../drawings/vmlDrawing6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7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第五章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8705" y="2240280"/>
            <a:ext cx="987869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5.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7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三角函数的应用</a:t>
            </a:r>
            <a:endParaRPr lang="zh-CN" altLang="en-US" sz="36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0097" t="26840" r="49153" b="22438"/>
          <a:stretch>
            <a:fillRect/>
          </a:stretch>
        </p:blipFill>
        <p:spPr>
          <a:xfrm>
            <a:off x="4916170" y="4102100"/>
            <a:ext cx="2184400" cy="2402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8364220" cy="73850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将实际问题抽象为与三角函数有关的函数模型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1412875" y="718185"/>
            <a:ext cx="9457055" cy="21583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海水受日月的引力，在一定的时候发生涨落的现象叫潮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一般地，早潮叫潮，晚潮叫汐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在通常情况下，船在涨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潮时驶进航道，靠近码头；卸货后，在落潮时返回海洋，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下面是某港口在某季节每天的时间与水深的关系表：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0521" name="表格 2052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388870" y="3101340"/>
          <a:ext cx="8042275" cy="2907030"/>
        </p:xfrm>
        <a:graphic>
          <a:graphicData uri="http://schemas.openxmlformats.org/drawingml/2006/table">
            <a:tbl>
              <a:tblPr/>
              <a:tblGrid>
                <a:gridCol w="1341755"/>
                <a:gridCol w="1338580"/>
                <a:gridCol w="1341120"/>
                <a:gridCol w="1340485"/>
                <a:gridCol w="1338580"/>
                <a:gridCol w="1341755"/>
              </a:tblGrid>
              <a:tr h="947420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时刻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水深</a:t>
                      </a: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米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时刻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水深</a:t>
                      </a: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米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时刻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水深</a:t>
                      </a: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/</a:t>
                      </a:r>
                      <a:r>
                        <a:rPr lang="zh-CN" altLang="en-US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米</a:t>
                      </a:r>
                      <a:endParaRPr lang="zh-CN" altLang="en-US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0:00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5.0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9:00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2.5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18:00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5.0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3:00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7.5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12:00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5.0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21:00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2.5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6:00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5.0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15:00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7.5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24:00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b="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5.0</a:t>
                      </a:r>
                      <a:endParaRPr lang="en-US" altLang="zh-CN" sz="2800" b="0">
                        <a:solidFill>
                          <a:srgbClr val="0000FF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90014" marR="90014" marT="46818" marB="46818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41"/>
          <p:cNvSpPr txBox="1"/>
          <p:nvPr/>
        </p:nvSpPr>
        <p:spPr>
          <a:xfrm>
            <a:off x="1255395" y="685800"/>
            <a:ext cx="9603740" cy="5259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选用一个函数来近似描述这个港口的水深与时间的函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数关系，给出整点时的水深的近似数值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（精确到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0.001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一条货船的吃水深度（船底与水面的距离）为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米，安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全条例规定至少要有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米的安全间隙（船底与洋底的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距离），该船何时能进入港口？在港口能呆多久？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若某船的吃水深度为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米，安全间隙为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米，该船在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2:00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开始卸货，吃水深度以每小时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米的速度减少，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那么该船在什么时间必须停止卸货，将船驶向较深的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水域？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Text Box 41"/>
          <p:cNvSpPr txBox="1"/>
          <p:nvPr/>
        </p:nvSpPr>
        <p:spPr>
          <a:xfrm>
            <a:off x="1255395" y="436880"/>
            <a:ext cx="9603740" cy="1641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2530" name="Text Box 2"/>
          <p:cNvSpPr txBox="1"/>
          <p:nvPr/>
        </p:nvSpPr>
        <p:spPr>
          <a:xfrm>
            <a:off x="1670050" y="532765"/>
            <a:ext cx="89173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以时间为横坐标，水深为纵坐标，在直角坐标系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中画出散点图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</p:txBody>
      </p:sp>
      <p:pic>
        <p:nvPicPr>
          <p:cNvPr id="2253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148417"/>
            <a:ext cx="4487333" cy="43793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3"/>
          <p:cNvSpPr/>
          <p:nvPr/>
        </p:nvSpPr>
        <p:spPr>
          <a:xfrm>
            <a:off x="1761702" y="2623397"/>
            <a:ext cx="8652933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3554" name="Rectangle 23"/>
          <p:cNvSpPr/>
          <p:nvPr/>
        </p:nvSpPr>
        <p:spPr>
          <a:xfrm>
            <a:off x="1769322" y="670772"/>
            <a:ext cx="8652933" cy="181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rPr>
              <a:t>根据图象，可以考虑用函数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来刻画水深与时间之间的对应关系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从数据和图象可以得出：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3555" name="Object 22"/>
          <p:cNvGraphicFramePr>
            <a:graphicFrameLocks noChangeAspect="1"/>
          </p:cNvGraphicFramePr>
          <p:nvPr/>
        </p:nvGraphicFramePr>
        <p:xfrm>
          <a:off x="6223847" y="670772"/>
          <a:ext cx="3096684" cy="480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2273300" imgH="215900" progId="Equation.DSMT4">
                  <p:embed/>
                </p:oleObj>
              </mc:Choice>
              <mc:Fallback>
                <p:oleObj r:id="rId2" imgW="2273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3847" y="670772"/>
                        <a:ext cx="3096684" cy="4804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Text Box 6"/>
          <p:cNvSpPr txBox="1"/>
          <p:nvPr/>
        </p:nvSpPr>
        <p:spPr>
          <a:xfrm>
            <a:off x="2467822" y="2815379"/>
            <a:ext cx="3256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A=2.5,h=5,T=12,  =0;</a:t>
            </a:r>
            <a:endParaRPr lang="en-US" altLang="zh-CN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4779222" y="2861946"/>
          <a:ext cx="357716" cy="4148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4" imgW="203200" imgH="266700" progId="Equation.DSMT4">
                  <p:embed/>
                </p:oleObj>
              </mc:Choice>
              <mc:Fallback>
                <p:oleObj r:id="rId4" imgW="203200" imgH="266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9222" y="2861946"/>
                        <a:ext cx="357716" cy="414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6021282" y="2673351"/>
          <a:ext cx="1697567" cy="9122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6" imgW="850900" imgH="406400" progId="Equation.DSMT4">
                  <p:embed/>
                </p:oleObj>
              </mc:Choice>
              <mc:Fallback>
                <p:oleObj r:id="rId6" imgW="850900" imgH="40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21282" y="2673351"/>
                        <a:ext cx="1697567" cy="9122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202"/>
          <p:cNvGrpSpPr/>
          <p:nvPr/>
        </p:nvGrpSpPr>
        <p:grpSpPr>
          <a:xfrm>
            <a:off x="5632747" y="2617017"/>
            <a:ext cx="4129616" cy="903817"/>
            <a:chOff x="594" y="689"/>
            <a:chExt cx="2601" cy="570"/>
          </a:xfrm>
        </p:grpSpPr>
        <p:sp>
          <p:nvSpPr>
            <p:cNvPr id="24657" name="Text Box 9"/>
            <p:cNvSpPr txBox="1"/>
            <p:nvPr/>
          </p:nvSpPr>
          <p:spPr>
            <a:xfrm>
              <a:off x="594" y="824"/>
              <a:ext cx="260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由          </a:t>
              </a:r>
              <a:r>
                <a:rPr lang="zh-CN" altLang="en-US" sz="28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得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24658" name="Object 11"/>
            <p:cNvGraphicFramePr>
              <a:graphicFrameLocks noChangeAspect="1"/>
            </p:cNvGraphicFramePr>
            <p:nvPr/>
          </p:nvGraphicFramePr>
          <p:xfrm>
            <a:off x="2389" y="689"/>
            <a:ext cx="665" cy="57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1" r:id="rId8" imgW="825500" imgH="685800" progId="Equation.DSMT4">
                    <p:embed/>
                  </p:oleObj>
                </mc:Choice>
                <mc:Fallback>
                  <p:oleObj r:id="rId8" imgW="825500" imgH="685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9" y="689"/>
                          <a:ext cx="665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2" name="Text Box 12"/>
          <p:cNvSpPr txBox="1"/>
          <p:nvPr/>
        </p:nvSpPr>
        <p:spPr>
          <a:xfrm>
            <a:off x="1697356" y="3456728"/>
            <a:ext cx="8717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所以，这个港口的水深与时间的关系可以近似描述为：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4583" name="Object 13"/>
          <p:cNvGraphicFramePr>
            <a:graphicFrameLocks noChangeAspect="1"/>
          </p:cNvGraphicFramePr>
          <p:nvPr/>
        </p:nvGraphicFramePr>
        <p:xfrm>
          <a:off x="2467822" y="3977428"/>
          <a:ext cx="2724149" cy="783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10" imgW="2006600" imgH="571500" progId="Equation.DSMT4">
                  <p:embed/>
                </p:oleObj>
              </mc:Choice>
              <mc:Fallback>
                <p:oleObj r:id="rId10" imgW="2006600" imgH="571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67822" y="3977428"/>
                        <a:ext cx="2724149" cy="783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2446" name="Text Box 14"/>
          <p:cNvSpPr txBox="1"/>
          <p:nvPr/>
        </p:nvSpPr>
        <p:spPr>
          <a:xfrm>
            <a:off x="885825" y="998008"/>
            <a:ext cx="7650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由上述关系式易得港口在整点时水深的近似值：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4662" name="表格 2466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79451" y="1726353"/>
          <a:ext cx="10883900" cy="2816860"/>
        </p:xfrm>
        <a:graphic>
          <a:graphicData uri="http://schemas.openxmlformats.org/drawingml/2006/table">
            <a:tbl>
              <a:tblPr/>
              <a:tblGrid>
                <a:gridCol w="591185"/>
                <a:gridCol w="970915"/>
                <a:gridCol w="840740"/>
                <a:gridCol w="840105"/>
                <a:gridCol w="840740"/>
                <a:gridCol w="835660"/>
                <a:gridCol w="842010"/>
                <a:gridCol w="840740"/>
                <a:gridCol w="835660"/>
                <a:gridCol w="842645"/>
                <a:gridCol w="840740"/>
                <a:gridCol w="838200"/>
                <a:gridCol w="924560"/>
              </a:tblGrid>
              <a:tr h="70421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时刻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0:00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4:00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8:00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9:00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10:00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11:00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21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水深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5.000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6.250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7.165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7.500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7.165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6.250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5.000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3.754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2.835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2.500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2.835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3.750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21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时刻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12:00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13:00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14:00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15:00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16:00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17:00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18:00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19:00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20:00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21:00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22:00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23:00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215"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水深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5.000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6.250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7.165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7.500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7.165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6.250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5.000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3.754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2.835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2.500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2.835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 marL="257175" lvl="0" indent="-257175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2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7530" lvl="1" indent="-21463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lvl="2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 sz="15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lvl="3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lvl="4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3.754</a:t>
                      </a:r>
                      <a:endParaRPr lang="en-US" altLang="zh-CN" sz="2000" b="1">
                        <a:solidFill>
                          <a:srgbClr val="0000F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64" marR="91464" marT="45744" marB="4574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524000" y="741045"/>
            <a:ext cx="9272270" cy="31076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25602" name="Group 18"/>
          <p:cNvGrpSpPr/>
          <p:nvPr/>
        </p:nvGrpSpPr>
        <p:grpSpPr>
          <a:xfrm>
            <a:off x="1951567" y="740833"/>
            <a:ext cx="8163984" cy="2130426"/>
            <a:chOff x="278" y="514"/>
            <a:chExt cx="5141" cy="1342"/>
          </a:xfrm>
        </p:grpSpPr>
        <p:sp>
          <p:nvSpPr>
            <p:cNvPr id="25608" name="Rectangle 2"/>
            <p:cNvSpPr/>
            <p:nvPr/>
          </p:nvSpPr>
          <p:spPr>
            <a:xfrm>
              <a:off x="278" y="514"/>
              <a:ext cx="5141" cy="12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(2)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货船需要的安全水深为 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4+1.5=5.5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（米），所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  </a:t>
              </a:r>
              <a:endPara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  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以当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y≥5.5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时就可以进港</a:t>
              </a: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.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令</a:t>
              </a:r>
              <a:endPara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  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Wingdings" panose="05000000000000000000" pitchFamily="2" charset="2"/>
                </a:rPr>
                <a:t>化简得</a:t>
              </a:r>
              <a:endPara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 pitchFamily="2" charset="2"/>
              </a:endParaRPr>
            </a:p>
          </p:txBody>
        </p:sp>
        <p:graphicFrame>
          <p:nvGraphicFramePr>
            <p:cNvPr id="25609" name="Object 4"/>
            <p:cNvGraphicFramePr>
              <a:graphicFrameLocks noChangeAspect="1"/>
            </p:cNvGraphicFramePr>
            <p:nvPr/>
          </p:nvGraphicFramePr>
          <p:xfrm>
            <a:off x="3555" y="962"/>
            <a:ext cx="1621" cy="5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3" r:id="rId2" imgW="2171700" imgH="571500" progId="Equation.DSMT4">
                    <p:embed/>
                  </p:oleObj>
                </mc:Choice>
                <mc:Fallback>
                  <p:oleObj r:id="rId2" imgW="2171700" imgH="571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5" y="962"/>
                          <a:ext cx="1621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5"/>
            <p:cNvGraphicFramePr>
              <a:graphicFrameLocks noChangeAspect="1"/>
            </p:cNvGraphicFramePr>
            <p:nvPr/>
          </p:nvGraphicFramePr>
          <p:xfrm>
            <a:off x="1361" y="1343"/>
            <a:ext cx="1091" cy="51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4" r:id="rId4" imgW="1409700" imgH="571500" progId="Equation.DSMT4">
                    <p:embed/>
                  </p:oleObj>
                </mc:Choice>
                <mc:Fallback>
                  <p:oleObj r:id="rId4" imgW="1409700" imgH="571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61" y="1343"/>
                          <a:ext cx="1091" cy="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524000" y="0"/>
          <a:ext cx="914400" cy="1989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6" imgW="434975" imgH="676910" progId="Equation.DSMT4">
                  <p:embed/>
                </p:oleObj>
              </mc:Choice>
              <mc:Fallback>
                <p:oleObj r:id="rId6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914400" cy="198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2192867" y="2881778"/>
            <a:ext cx="7987477" cy="886883"/>
            <a:chOff x="127" y="1863"/>
            <a:chExt cx="5030" cy="558"/>
          </a:xfrm>
        </p:grpSpPr>
        <p:sp>
          <p:nvSpPr>
            <p:cNvPr id="25606" name="Text Box 8"/>
            <p:cNvSpPr txBox="1"/>
            <p:nvPr/>
          </p:nvSpPr>
          <p:spPr>
            <a:xfrm>
              <a:off x="127" y="2010"/>
              <a:ext cx="2143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  </a:t>
              </a:r>
              <a:r>
                <a:rPr lang="zh-CN" altLang="en-US" sz="28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由计算器计算可得</a:t>
              </a:r>
              <a:endPara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graphicFrame>
          <p:nvGraphicFramePr>
            <p:cNvPr id="25607" name="Object 9"/>
            <p:cNvGraphicFramePr>
              <a:graphicFrameLocks noChangeAspect="1"/>
            </p:cNvGraphicFramePr>
            <p:nvPr/>
          </p:nvGraphicFramePr>
          <p:xfrm>
            <a:off x="2270" y="1863"/>
            <a:ext cx="2887" cy="55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6" r:id="rId8" imgW="3962400" imgH="609600" progId="Equation.DSMT4">
                    <p:embed/>
                  </p:oleObj>
                </mc:Choice>
                <mc:Fallback>
                  <p:oleObj r:id="rId8" imgW="3962400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" y="1863"/>
                          <a:ext cx="2887" cy="5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00461" name="Picture 77" descr="未标题-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000" y="3879851"/>
            <a:ext cx="5101167" cy="26945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769957" y="963507"/>
            <a:ext cx="8652933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6626" name="Text Box 62"/>
          <p:cNvSpPr txBox="1"/>
          <p:nvPr/>
        </p:nvSpPr>
        <p:spPr>
          <a:xfrm>
            <a:off x="2309284" y="1136651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解得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6627" name="Object 63"/>
          <p:cNvGraphicFramePr>
            <a:graphicFrameLocks noChangeAspect="1"/>
          </p:cNvGraphicFramePr>
          <p:nvPr/>
        </p:nvGraphicFramePr>
        <p:xfrm>
          <a:off x="3111500" y="1164167"/>
          <a:ext cx="3376084" cy="4593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2984500" imgH="279400" progId="Equation.DSMT4">
                  <p:embed/>
                </p:oleObj>
              </mc:Choice>
              <mc:Fallback>
                <p:oleObj r:id="rId2" imgW="29845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1164167"/>
                        <a:ext cx="3376084" cy="459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64"/>
          <p:cNvSpPr txBox="1"/>
          <p:nvPr/>
        </p:nvSpPr>
        <p:spPr>
          <a:xfrm>
            <a:off x="2324100" y="1735667"/>
            <a:ext cx="738081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         ，所以由函数周期性易得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26629" name="Object 65"/>
          <p:cNvGraphicFramePr>
            <a:graphicFrameLocks noChangeAspect="1"/>
          </p:cNvGraphicFramePr>
          <p:nvPr/>
        </p:nvGraphicFramePr>
        <p:xfrm>
          <a:off x="3234267" y="1792817"/>
          <a:ext cx="1320800" cy="4212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4" imgW="1028700" imgH="215900" progId="Equation.DSMT4">
                  <p:embed/>
                </p:oleObj>
              </mc:Choice>
              <mc:Fallback>
                <p:oleObj r:id="rId4" imgW="10287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4267" y="1792817"/>
                        <a:ext cx="1320800" cy="421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522" name="Object 66"/>
          <p:cNvGraphicFramePr>
            <a:graphicFrameLocks noChangeAspect="1"/>
          </p:cNvGraphicFramePr>
          <p:nvPr/>
        </p:nvGraphicFramePr>
        <p:xfrm>
          <a:off x="2963333" y="2548467"/>
          <a:ext cx="3634317" cy="9207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6" imgW="3200400" imgH="685800" progId="Equation.DSMT4">
                  <p:embed/>
                </p:oleObj>
              </mc:Choice>
              <mc:Fallback>
                <p:oleObj r:id="rId6" imgW="3200400" imgH="685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3333" y="2548467"/>
                        <a:ext cx="3634317" cy="9207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523" name="Text Box 67"/>
          <p:cNvSpPr txBox="1"/>
          <p:nvPr/>
        </p:nvSpPr>
        <p:spPr>
          <a:xfrm>
            <a:off x="1769110" y="3891280"/>
            <a:ext cx="8653780" cy="2030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因此，货船可以在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分左右进港，早晨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分左右出港；或在中午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分左右进港，下午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17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分左右出港，每次可以在港口停留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小时左右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614170" y="670560"/>
            <a:ext cx="9147175" cy="2245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7650" name="Text Box 4"/>
          <p:cNvSpPr txBox="1"/>
          <p:nvPr/>
        </p:nvSpPr>
        <p:spPr>
          <a:xfrm>
            <a:off x="1614170" y="804545"/>
            <a:ext cx="9147810" cy="1770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设在时刻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货船的安全水深为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y=5.5-0.3(x-2)</a:t>
            </a:r>
            <a:endParaRPr lang="en-US" alt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(x≥2),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在同一坐标系内作出这两个函数的图象，可以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看到在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～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时之间两个函数图象有一个交点</a:t>
            </a:r>
            <a:r>
              <a:rPr lang="en-US" altLang="zh-CN" sz="28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7651" name="Picture 6" descr="07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6000"/>
          </a:blip>
          <a:srcRect l="40906" t="19821" r="15465" b="60435"/>
          <a:stretch>
            <a:fillRect/>
          </a:stretch>
        </p:blipFill>
        <p:spPr>
          <a:xfrm>
            <a:off x="3398520" y="2915920"/>
            <a:ext cx="5880735" cy="3778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769957" y="807932"/>
            <a:ext cx="8652933" cy="43999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8674" name="Text Box 5"/>
          <p:cNvSpPr txBox="1"/>
          <p:nvPr/>
        </p:nvSpPr>
        <p:spPr>
          <a:xfrm>
            <a:off x="2019300" y="1135803"/>
            <a:ext cx="7979833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通过计算也可以得到这个结果，在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时的水深约为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米，此时货船的安全水深约为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4.3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米；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6.5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时的水深约为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米，此时货船的安全水深约为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米；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时的水深约为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3.8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米，而货船的安全水深约为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米，因此为了安全，货船最好在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6.5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时之前停止卸货，将货船驶向较深的水域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586865" y="1454785"/>
            <a:ext cx="9156065" cy="3538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979084" y="1610784"/>
          <a:ext cx="9535583" cy="445558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2" imgW="9780270" imgH="4575175" progId="Word.Document.8">
                  <p:embed/>
                </p:oleObj>
              </mc:Choice>
              <mc:Fallback>
                <p:oleObj r:id="rId2" imgW="9780270" imgH="45751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084" y="1610784"/>
                        <a:ext cx="9535583" cy="44555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/>
          <p:nvPr/>
        </p:nvSpPr>
        <p:spPr>
          <a:xfrm>
            <a:off x="3678767" y="2374900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204700" y="11798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385826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引子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074" name="Text Box 25"/>
          <p:cNvSpPr txBox="1"/>
          <p:nvPr/>
        </p:nvSpPr>
        <p:spPr>
          <a:xfrm>
            <a:off x="1502410" y="1228725"/>
            <a:ext cx="9336405" cy="3046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现实生活中有很多现象在进行周而复始地变化，用数学语言可以说这些现象具有周期性，而我们所学的三角函数就是刻画周期变化的典型函数模型，这节课我们就来探讨三角函数模型的简单应用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651000" y="1356360"/>
            <a:ext cx="9156065" cy="3538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157307" y="1524636"/>
          <a:ext cx="7664451" cy="5075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2" imgW="7807960" imgH="5176520" progId="Word.Document.8">
                  <p:embed/>
                </p:oleObj>
              </mc:Choice>
              <mc:Fallback>
                <p:oleObj r:id="rId2" imgW="7807960" imgH="51765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7307" y="1524636"/>
                        <a:ext cx="7664451" cy="5075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/>
          <p:nvPr/>
        </p:nvSpPr>
        <p:spPr>
          <a:xfrm>
            <a:off x="8497359" y="3168015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586865" y="1001395"/>
            <a:ext cx="9156065" cy="43999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2024381" y="1001184"/>
          <a:ext cx="7666567" cy="50630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2" imgW="7807960" imgH="5161280" progId="Word.Document.8">
                  <p:embed/>
                </p:oleObj>
              </mc:Choice>
              <mc:Fallback>
                <p:oleObj r:id="rId2" imgW="7807960" imgH="51612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4381" y="1001184"/>
                        <a:ext cx="7666567" cy="5063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/>
          <p:nvPr/>
        </p:nvSpPr>
        <p:spPr>
          <a:xfrm>
            <a:off x="7068820" y="3712846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586865" y="1454785"/>
            <a:ext cx="9156065" cy="3538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074333" y="1871133"/>
          <a:ext cx="7696200" cy="35517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2" imgW="8235950" imgH="3805555" progId="Word.Document.8">
                  <p:embed/>
                </p:oleObj>
              </mc:Choice>
              <mc:Fallback>
                <p:oleObj r:id="rId2" imgW="8235950" imgH="38055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4333" y="1871133"/>
                        <a:ext cx="7696200" cy="3551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/>
          <p:nvPr/>
        </p:nvSpPr>
        <p:spPr>
          <a:xfrm>
            <a:off x="7979833" y="2004484"/>
            <a:ext cx="1593851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485265" y="1005840"/>
            <a:ext cx="6894195" cy="3538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35842" name="对象 1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917701" y="1208088"/>
          <a:ext cx="6913880" cy="28149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2" imgW="6127750" imgH="2495550" progId="Word.Document.8">
                  <p:embed/>
                </p:oleObj>
              </mc:Choice>
              <mc:Fallback>
                <p:oleObj r:id="rId2" imgW="6127750" imgH="2495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7701" y="1208088"/>
                        <a:ext cx="6913880" cy="2814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3" name="Image004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932" y="912918"/>
            <a:ext cx="3039533" cy="43518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424257" y="2041948"/>
            <a:ext cx="78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alibri"/>
              </a:rPr>
              <a:t>A</a:t>
            </a:r>
            <a:endParaRPr lang="en-US" altLang="zh-CN" sz="280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Rectangle 23"/>
          <p:cNvSpPr/>
          <p:nvPr/>
        </p:nvSpPr>
        <p:spPr>
          <a:xfrm>
            <a:off x="1596390" y="969645"/>
            <a:ext cx="9156065" cy="2245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6866" name="Rectangle 3"/>
          <p:cNvSpPr/>
          <p:nvPr/>
        </p:nvSpPr>
        <p:spPr>
          <a:xfrm>
            <a:off x="2091267" y="896303"/>
            <a:ext cx="8576733" cy="203009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若函数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f(x)=sinx+2|sinx|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x∈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0,2π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］的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图象与直线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y=k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有且只有两个不同的交点，则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取值范围是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__________.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27017" name="Picture 9" descr="高考资源网( www.ks5u.com)，中国最大的高考网站，您身边的高考专家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3416935"/>
            <a:ext cx="4410075" cy="2842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7019" name="Rectangle 11"/>
          <p:cNvSpPr/>
          <p:nvPr/>
        </p:nvSpPr>
        <p:spPr>
          <a:xfrm>
            <a:off x="4184651" y="2226099"/>
            <a:ext cx="2535767" cy="521970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6780" y="2604770"/>
            <a:ext cx="478028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气温变化图的阅读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2775" y="3953510"/>
            <a:ext cx="57194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复合三角函数图形的阅读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2775" y="5201285"/>
            <a:ext cx="586549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潮水周期性规律的表示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6" grpId="2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16555" y="267652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0275" y="4970145"/>
            <a:ext cx="30111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1945" y="382333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5" grpId="2" animBg="1"/>
      <p:bldP spid="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4335" y="2792095"/>
            <a:ext cx="3036570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5525" y="4043680"/>
            <a:ext cx="2981325" cy="7000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7810" y="529526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Text Box 82"/>
          <p:cNvSpPr txBox="1"/>
          <p:nvPr/>
        </p:nvSpPr>
        <p:spPr>
          <a:xfrm>
            <a:off x="9155430" y="3788411"/>
            <a:ext cx="411480" cy="3683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b="1" kern="1200" cap="none" spc="0" normalizeH="0" baseline="0" noProof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81"/>
          <p:cNvSpPr txBox="1"/>
          <p:nvPr/>
        </p:nvSpPr>
        <p:spPr>
          <a:xfrm>
            <a:off x="8770197" y="3796877"/>
            <a:ext cx="297180" cy="3683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b="1" kern="1200" cap="none" spc="0" normalizeH="0" baseline="0" noProof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Text Box 40"/>
          <p:cNvSpPr txBox="1"/>
          <p:nvPr/>
        </p:nvSpPr>
        <p:spPr>
          <a:xfrm>
            <a:off x="1022350" y="1392555"/>
            <a:ext cx="6068060" cy="3105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如图，某地一天从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时的温度变化曲线近似满足函数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6150" name="Object 41"/>
          <p:cNvGraphicFramePr>
            <a:graphicFrameLocks noChangeAspect="1"/>
          </p:cNvGraphicFramePr>
          <p:nvPr/>
        </p:nvGraphicFramePr>
        <p:xfrm>
          <a:off x="2090632" y="2774951"/>
          <a:ext cx="3505200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349500" imgH="215900" progId="Equation.DSMT4">
                  <p:embed/>
                </p:oleObj>
              </mc:Choice>
              <mc:Fallback>
                <p:oleObj r:id="rId2" imgW="23495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0632" y="2774951"/>
                        <a:ext cx="350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4"/>
          <p:cNvSpPr txBox="1"/>
          <p:nvPr/>
        </p:nvSpPr>
        <p:spPr>
          <a:xfrm>
            <a:off x="8158903" y="1239944"/>
            <a:ext cx="1140884" cy="64134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T/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℃</a:t>
            </a:r>
            <a:endParaRPr lang="en-US" altLang="zh-CN" sz="24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52" name="Text Box 45"/>
          <p:cNvSpPr txBox="1"/>
          <p:nvPr/>
        </p:nvSpPr>
        <p:spPr>
          <a:xfrm>
            <a:off x="7509087" y="2965027"/>
            <a:ext cx="685800" cy="645584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10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53" name="Text Box 46"/>
          <p:cNvSpPr txBox="1"/>
          <p:nvPr/>
        </p:nvSpPr>
        <p:spPr>
          <a:xfrm>
            <a:off x="7566237" y="2412577"/>
            <a:ext cx="685800" cy="64558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20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54" name="Text Box 47"/>
          <p:cNvSpPr txBox="1"/>
          <p:nvPr/>
        </p:nvSpPr>
        <p:spPr>
          <a:xfrm>
            <a:off x="7566237" y="1811444"/>
            <a:ext cx="685800" cy="64346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30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155" name="Group 48"/>
          <p:cNvGrpSpPr/>
          <p:nvPr/>
        </p:nvGrpSpPr>
        <p:grpSpPr>
          <a:xfrm>
            <a:off x="8103870" y="1464311"/>
            <a:ext cx="1905000" cy="3431116"/>
            <a:chOff x="3890" y="1848"/>
            <a:chExt cx="1199" cy="2161"/>
          </a:xfrm>
        </p:grpSpPr>
        <p:sp>
          <p:nvSpPr>
            <p:cNvPr id="6173" name="Line 49"/>
            <p:cNvSpPr/>
            <p:nvPr/>
          </p:nvSpPr>
          <p:spPr>
            <a:xfrm flipH="1" flipV="1">
              <a:off x="3902" y="1848"/>
              <a:ext cx="0" cy="21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sp>
          <p:nvSpPr>
            <p:cNvPr id="6174" name="Freeform 50"/>
            <p:cNvSpPr/>
            <p:nvPr/>
          </p:nvSpPr>
          <p:spPr>
            <a:xfrm>
              <a:off x="4272" y="2252"/>
              <a:ext cx="560" cy="723"/>
            </a:xfrm>
            <a:custGeom>
              <a:cxnLst>
                <a:cxn ang="0">
                  <a:pos x="2" y="534"/>
                </a:cxn>
                <a:cxn ang="0">
                  <a:pos x="17" y="525"/>
                </a:cxn>
                <a:cxn ang="0">
                  <a:pos x="101" y="428"/>
                </a:cxn>
                <a:cxn ang="0">
                  <a:pos x="162" y="271"/>
                </a:cxn>
                <a:cxn ang="0">
                  <a:pos x="239" y="126"/>
                </a:cxn>
                <a:cxn ang="0">
                  <a:pos x="339" y="18"/>
                </a:cxn>
                <a:cxn ang="0">
                  <a:pos x="354" y="18"/>
                </a:cxn>
              </a:cxnLst>
              <a:rect l="l" t="t" r="r" b="b"/>
              <a:pathLst>
                <a:path w="700" h="835">
                  <a:moveTo>
                    <a:pt x="2" y="823"/>
                  </a:moveTo>
                  <a:cubicBezTo>
                    <a:pt x="4" y="821"/>
                    <a:pt x="0" y="835"/>
                    <a:pt x="32" y="808"/>
                  </a:cubicBezTo>
                  <a:cubicBezTo>
                    <a:pt x="64" y="781"/>
                    <a:pt x="149" y="723"/>
                    <a:pt x="197" y="658"/>
                  </a:cubicBezTo>
                  <a:cubicBezTo>
                    <a:pt x="245" y="593"/>
                    <a:pt x="272" y="495"/>
                    <a:pt x="317" y="418"/>
                  </a:cubicBezTo>
                  <a:cubicBezTo>
                    <a:pt x="362" y="341"/>
                    <a:pt x="409" y="258"/>
                    <a:pt x="467" y="193"/>
                  </a:cubicBezTo>
                  <a:cubicBezTo>
                    <a:pt x="525" y="128"/>
                    <a:pt x="624" y="56"/>
                    <a:pt x="662" y="28"/>
                  </a:cubicBezTo>
                  <a:cubicBezTo>
                    <a:pt x="700" y="0"/>
                    <a:pt x="686" y="28"/>
                    <a:pt x="692" y="28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5" name="Line 51"/>
            <p:cNvSpPr/>
            <p:nvPr/>
          </p:nvSpPr>
          <p:spPr>
            <a:xfrm flipH="1">
              <a:off x="3890" y="2955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76" name="Freeform 52"/>
            <p:cNvSpPr/>
            <p:nvPr/>
          </p:nvSpPr>
          <p:spPr>
            <a:xfrm>
              <a:off x="3902" y="2615"/>
              <a:ext cx="648" cy="4"/>
            </a:xfrm>
            <a:custGeom>
              <a:cxnLst>
                <a:cxn ang="0">
                  <a:pos x="414" y="2"/>
                </a:cxn>
                <a:cxn ang="0">
                  <a:pos x="0" y="0"/>
                </a:cxn>
              </a:cxnLst>
              <a:rect l="l" t="t" r="r" b="b"/>
              <a:pathLst>
                <a:path w="810" h="5">
                  <a:moveTo>
                    <a:pt x="810" y="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7" name="Line 53"/>
            <p:cNvSpPr/>
            <p:nvPr/>
          </p:nvSpPr>
          <p:spPr>
            <a:xfrm flipH="1">
              <a:off x="3926" y="2240"/>
              <a:ext cx="86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78" name="Line 54"/>
            <p:cNvSpPr/>
            <p:nvPr/>
          </p:nvSpPr>
          <p:spPr>
            <a:xfrm flipH="1">
              <a:off x="4274" y="2929"/>
              <a:ext cx="0" cy="4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79" name="Freeform 55"/>
            <p:cNvSpPr/>
            <p:nvPr/>
          </p:nvSpPr>
          <p:spPr>
            <a:xfrm flipH="1">
              <a:off x="4538" y="2581"/>
              <a:ext cx="0" cy="753"/>
            </a:xfrm>
            <a:custGeom>
              <a:cxnLst>
                <a:cxn ang="0">
                  <a:pos x="0" y="0"/>
                </a:cxn>
                <a:cxn ang="0">
                  <a:pos x="1" y="564"/>
                </a:cxn>
              </a:cxnLst>
              <a:rect l="l" t="t" r="r" b="b"/>
              <a:pathLst>
                <a:path w="1" h="870">
                  <a:moveTo>
                    <a:pt x="0" y="0"/>
                  </a:moveTo>
                  <a:lnTo>
                    <a:pt x="1" y="87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0" name="Line 56"/>
            <p:cNvSpPr/>
            <p:nvPr/>
          </p:nvSpPr>
          <p:spPr>
            <a:xfrm>
              <a:off x="4825" y="2253"/>
              <a:ext cx="1" cy="10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6181" name="Freeform 57"/>
            <p:cNvSpPr/>
            <p:nvPr/>
          </p:nvSpPr>
          <p:spPr>
            <a:xfrm>
              <a:off x="4849" y="2251"/>
              <a:ext cx="240" cy="233"/>
            </a:xfrm>
            <a:custGeom>
              <a:cxnLst>
                <a:cxn ang="0">
                  <a:pos x="0" y="0"/>
                </a:cxn>
                <a:cxn ang="0">
                  <a:pos x="92" y="78"/>
                </a:cxn>
                <a:cxn ang="0">
                  <a:pos x="154" y="173"/>
                </a:cxn>
              </a:cxnLst>
              <a:rect l="l" t="t" r="r" b="b"/>
              <a:pathLst>
                <a:path w="300" h="270">
                  <a:moveTo>
                    <a:pt x="0" y="0"/>
                  </a:moveTo>
                  <a:cubicBezTo>
                    <a:pt x="30" y="20"/>
                    <a:pt x="130" y="75"/>
                    <a:pt x="180" y="120"/>
                  </a:cubicBezTo>
                  <a:cubicBezTo>
                    <a:pt x="230" y="165"/>
                    <a:pt x="275" y="239"/>
                    <a:pt x="300" y="27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2" name="Freeform 58"/>
            <p:cNvSpPr/>
            <p:nvPr/>
          </p:nvSpPr>
          <p:spPr>
            <a:xfrm>
              <a:off x="4046" y="2697"/>
              <a:ext cx="216" cy="281"/>
            </a:xfrm>
            <a:custGeom>
              <a:cxnLst>
                <a:cxn ang="0">
                  <a:pos x="138" y="212"/>
                </a:cxn>
                <a:cxn ang="0">
                  <a:pos x="54" y="114"/>
                </a:cxn>
                <a:cxn ang="0">
                  <a:pos x="0" y="0"/>
                </a:cxn>
              </a:cxnLst>
              <a:rect l="l" t="t" r="r" b="b"/>
              <a:pathLst>
                <a:path w="270" h="324">
                  <a:moveTo>
                    <a:pt x="270" y="324"/>
                  </a:moveTo>
                  <a:cubicBezTo>
                    <a:pt x="245" y="299"/>
                    <a:pt x="150" y="228"/>
                    <a:pt x="105" y="174"/>
                  </a:cubicBezTo>
                  <a:cubicBezTo>
                    <a:pt x="60" y="120"/>
                    <a:pt x="22" y="3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156" name="Text Box 61"/>
          <p:cNvSpPr txBox="1"/>
          <p:nvPr/>
        </p:nvSpPr>
        <p:spPr>
          <a:xfrm>
            <a:off x="7722870" y="3813811"/>
            <a:ext cx="457200" cy="64134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O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57" name="Text Box 62"/>
          <p:cNvSpPr txBox="1"/>
          <p:nvPr/>
        </p:nvSpPr>
        <p:spPr>
          <a:xfrm>
            <a:off x="10180321" y="3760893"/>
            <a:ext cx="685800" cy="8572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 b="1" err="1">
                <a:solidFill>
                  <a:srgbClr val="0000FF"/>
                </a:solidFill>
                <a:latin typeface="Times New Roman" panose="02020603050405020304" pitchFamily="18" charset="0"/>
              </a:rPr>
              <a:t>t/h</a:t>
            </a:r>
            <a:endParaRPr lang="en-US" altLang="zh-CN" sz="24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58" name="Text Box 64"/>
          <p:cNvSpPr txBox="1"/>
          <p:nvPr/>
        </p:nvSpPr>
        <p:spPr>
          <a:xfrm>
            <a:off x="8518737" y="3775711"/>
            <a:ext cx="364067" cy="4635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just" defTabSz="91440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b="1" kern="1200" cap="none" spc="0" normalizeH="0" baseline="0" noProof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" name="Text Box 65"/>
          <p:cNvSpPr txBox="1"/>
          <p:nvPr/>
        </p:nvSpPr>
        <p:spPr>
          <a:xfrm>
            <a:off x="8897621" y="3824393"/>
            <a:ext cx="626533" cy="64346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just" defTabSz="91440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b="1" kern="1200" cap="none" spc="0" normalizeH="0" baseline="0" noProof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0" name="Text Box 66"/>
          <p:cNvSpPr txBox="1"/>
          <p:nvPr/>
        </p:nvSpPr>
        <p:spPr>
          <a:xfrm>
            <a:off x="9409854" y="3826511"/>
            <a:ext cx="687917" cy="64135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R="0" algn="just" defTabSz="91440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endParaRPr kumimoji="0" lang="en-US" altLang="zh-CN" b="1" kern="1200" cap="none" spc="0" normalizeH="0" baseline="0" noProof="1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61" name="Group 67"/>
          <p:cNvGrpSpPr/>
          <p:nvPr/>
        </p:nvGrpSpPr>
        <p:grpSpPr>
          <a:xfrm>
            <a:off x="7447703" y="3832860"/>
            <a:ext cx="3418417" cy="196851"/>
            <a:chOff x="3477" y="3360"/>
            <a:chExt cx="2152" cy="124"/>
          </a:xfrm>
        </p:grpSpPr>
        <p:sp>
          <p:nvSpPr>
            <p:cNvPr id="6166" name="Line 68"/>
            <p:cNvSpPr/>
            <p:nvPr/>
          </p:nvSpPr>
          <p:spPr>
            <a:xfrm>
              <a:off x="4190" y="3373"/>
              <a:ext cx="14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/>
          </p:txBody>
        </p:sp>
        <p:grpSp>
          <p:nvGrpSpPr>
            <p:cNvPr id="6167" name="Group 69"/>
            <p:cNvGrpSpPr/>
            <p:nvPr/>
          </p:nvGrpSpPr>
          <p:grpSpPr>
            <a:xfrm>
              <a:off x="3926" y="3360"/>
              <a:ext cx="264" cy="124"/>
              <a:chOff x="7590" y="11736"/>
              <a:chExt cx="330" cy="144"/>
            </a:xfrm>
          </p:grpSpPr>
          <p:sp>
            <p:nvSpPr>
              <p:cNvPr id="6169" name="Freeform 70"/>
              <p:cNvSpPr/>
              <p:nvPr/>
            </p:nvSpPr>
            <p:spPr>
              <a:xfrm>
                <a:off x="7590" y="11760"/>
                <a:ext cx="60" cy="120"/>
              </a:xfrm>
              <a:custGeom>
                <a:cxnLst>
                  <a:cxn ang="0">
                    <a:pos x="0" y="0"/>
                  </a:cxn>
                  <a:cxn ang="0">
                    <a:pos x="60" y="120"/>
                  </a:cxn>
                </a:cxnLst>
                <a:rect l="l" t="t" r="r" b="b"/>
                <a:pathLst>
                  <a:path w="60" h="120">
                    <a:moveTo>
                      <a:pt x="0" y="0"/>
                    </a:moveTo>
                    <a:lnTo>
                      <a:pt x="60" y="12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170" name="Freeform 71"/>
              <p:cNvSpPr/>
              <p:nvPr/>
            </p:nvSpPr>
            <p:spPr>
              <a:xfrm>
                <a:off x="7665" y="11736"/>
                <a:ext cx="75" cy="144"/>
              </a:xfrm>
              <a:custGeom>
                <a:cxnLst>
                  <a:cxn ang="0">
                    <a:pos x="0" y="144"/>
                  </a:cxn>
                  <a:cxn ang="0">
                    <a:pos x="75" y="0"/>
                  </a:cxn>
                </a:cxnLst>
                <a:rect l="l" t="t" r="r" b="b"/>
                <a:pathLst>
                  <a:path w="75" h="144">
                    <a:moveTo>
                      <a:pt x="0" y="144"/>
                    </a:moveTo>
                    <a:lnTo>
                      <a:pt x="75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171" name="Freeform 72"/>
              <p:cNvSpPr/>
              <p:nvPr/>
            </p:nvSpPr>
            <p:spPr>
              <a:xfrm>
                <a:off x="7740" y="11736"/>
                <a:ext cx="90" cy="129"/>
              </a:xfrm>
              <a:custGeom>
                <a:cxnLst>
                  <a:cxn ang="0">
                    <a:pos x="0" y="0"/>
                  </a:cxn>
                  <a:cxn ang="0">
                    <a:pos x="90" y="129"/>
                  </a:cxn>
                </a:cxnLst>
                <a:rect l="l" t="t" r="r" b="b"/>
                <a:pathLst>
                  <a:path w="90" h="129">
                    <a:moveTo>
                      <a:pt x="0" y="0"/>
                    </a:moveTo>
                    <a:lnTo>
                      <a:pt x="90" y="129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172" name="Freeform 73"/>
              <p:cNvSpPr/>
              <p:nvPr/>
            </p:nvSpPr>
            <p:spPr>
              <a:xfrm>
                <a:off x="7830" y="11745"/>
                <a:ext cx="90" cy="120"/>
              </a:xfrm>
              <a:custGeom>
                <a:cxnLst>
                  <a:cxn ang="0">
                    <a:pos x="0" y="120"/>
                  </a:cxn>
                  <a:cxn ang="0">
                    <a:pos x="90" y="0"/>
                  </a:cxn>
                </a:cxnLst>
                <a:rect l="l" t="t" r="r" b="b"/>
                <a:pathLst>
                  <a:path w="90" h="120">
                    <a:moveTo>
                      <a:pt x="0" y="120"/>
                    </a:moveTo>
                    <a:lnTo>
                      <a:pt x="9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6168" name="Line 74"/>
            <p:cNvSpPr/>
            <p:nvPr/>
          </p:nvSpPr>
          <p:spPr>
            <a:xfrm>
              <a:off x="3477" y="3386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6162" name="Text Box 78"/>
          <p:cNvSpPr txBox="1"/>
          <p:nvPr/>
        </p:nvSpPr>
        <p:spPr>
          <a:xfrm>
            <a:off x="1021715" y="3453130"/>
            <a:ext cx="6068695" cy="1038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）求这一天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14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时的最大温差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）写出这段曲线的函数解析式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163" name="Line 83"/>
          <p:cNvSpPr/>
          <p:nvPr/>
        </p:nvSpPr>
        <p:spPr>
          <a:xfrm flipH="1">
            <a:off x="8933603" y="3756660"/>
            <a:ext cx="0" cy="95251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6164" name="Line 84"/>
          <p:cNvSpPr/>
          <p:nvPr/>
        </p:nvSpPr>
        <p:spPr>
          <a:xfrm flipH="1">
            <a:off x="9371754" y="3756660"/>
            <a:ext cx="0" cy="95251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4164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根据图象建立三角函数关系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5"/>
          <p:cNvSpPr txBox="1"/>
          <p:nvPr/>
        </p:nvSpPr>
        <p:spPr>
          <a:xfrm>
            <a:off x="1311275" y="601345"/>
            <a:ext cx="9336405" cy="5746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09654" name="Text Box 54"/>
          <p:cNvSpPr txBox="1"/>
          <p:nvPr/>
        </p:nvSpPr>
        <p:spPr>
          <a:xfrm>
            <a:off x="1623272" y="869951"/>
            <a:ext cx="10221384" cy="22790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en-US" sz="2535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解:</a:t>
            </a:r>
            <a:r>
              <a:rPr lang="en-US" altLang="en-US" sz="2535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观察图象可知，这段时间的最大温差是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 </a:t>
            </a:r>
            <a:r>
              <a:rPr lang="en-US" altLang="zh-CN" sz="2535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℃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535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）从图中可以看出，从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时到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时的图象是函数 </a:t>
            </a:r>
            <a:endParaRPr lang="en-US" altLang="en-US" sz="2535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y=Asin(ωx+</a:t>
            </a:r>
            <a:r>
              <a:rPr lang="en-US" altLang="zh-CN" sz="2535" b="1">
                <a:solidFill>
                  <a:srgbClr val="0000FF"/>
                </a:solidFill>
                <a:latin typeface="MingLiU" pitchFamily="49" charset="-120"/>
                <a:ea typeface="MingLiU" pitchFamily="49" charset="-120"/>
              </a:rPr>
              <a:t>φ</a:t>
            </a:r>
            <a:r>
              <a:rPr lang="en-US" altLang="zh-CN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sz="2535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+b</a:t>
            </a: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的半个周期的图象，</a:t>
            </a:r>
            <a:endParaRPr lang="en-US" altLang="en-US" sz="2535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en-US" sz="2535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所以</a:t>
            </a:r>
            <a:endParaRPr lang="en-US" altLang="en-US" sz="2535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655" name="Object 55"/>
          <p:cNvGraphicFramePr>
            <a:graphicFrameLocks noChangeAspect="1"/>
          </p:cNvGraphicFramePr>
          <p:nvPr/>
        </p:nvGraphicFramePr>
        <p:xfrm>
          <a:off x="3639609" y="2441364"/>
          <a:ext cx="2772833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1283335" imgH="393700" progId="Equation.DSMT4">
                  <p:embed/>
                </p:oleObj>
              </mc:Choice>
              <mc:Fallback>
                <p:oleObj r:id="rId2" imgW="12833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9609" y="2441364"/>
                        <a:ext cx="277283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6" name="Object 56"/>
          <p:cNvGraphicFramePr>
            <a:graphicFrameLocks noChangeAspect="1"/>
          </p:cNvGraphicFramePr>
          <p:nvPr/>
        </p:nvGraphicFramePr>
        <p:xfrm>
          <a:off x="6851438" y="2441575"/>
          <a:ext cx="2717800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4" imgW="1257300" imgH="393700" progId="Equation.DSMT4">
                  <p:embed/>
                </p:oleObj>
              </mc:Choice>
              <mc:Fallback>
                <p:oleObj r:id="rId4" imgW="12573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1438" y="2441575"/>
                        <a:ext cx="271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7" name="Object 57"/>
          <p:cNvGraphicFramePr>
            <a:graphicFrameLocks noChangeAspect="1"/>
          </p:cNvGraphicFramePr>
          <p:nvPr/>
        </p:nvGraphicFramePr>
        <p:xfrm>
          <a:off x="2770717" y="3149177"/>
          <a:ext cx="5177367" cy="8678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6" imgW="2172335" imgH="393700" progId="Equation.DSMT4">
                  <p:embed/>
                </p:oleObj>
              </mc:Choice>
              <mc:Fallback>
                <p:oleObj r:id="rId6" imgW="21723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0717" y="3149177"/>
                        <a:ext cx="5177367" cy="8678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8" name="Text Box 58"/>
          <p:cNvSpPr txBox="1"/>
          <p:nvPr/>
        </p:nvSpPr>
        <p:spPr>
          <a:xfrm>
            <a:off x="2660227" y="4016798"/>
            <a:ext cx="805391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因为点（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）是五点法作图中的第四点，故</a:t>
            </a:r>
            <a:endParaRPr lang="zh-CN" altLang="en-US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659" name="Object 59"/>
          <p:cNvGraphicFramePr>
            <a:graphicFrameLocks noChangeAspect="1"/>
          </p:cNvGraphicFramePr>
          <p:nvPr/>
        </p:nvGraphicFramePr>
        <p:xfrm>
          <a:off x="3700145" y="4386580"/>
          <a:ext cx="3566795" cy="807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8" imgW="1740535" imgH="393700" progId="Equation.DSMT4">
                  <p:embed/>
                </p:oleObj>
              </mc:Choice>
              <mc:Fallback>
                <p:oleObj r:id="rId8" imgW="174053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0145" y="4386580"/>
                        <a:ext cx="3566795" cy="807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/>
          <p:cNvGrpSpPr/>
          <p:nvPr/>
        </p:nvGrpSpPr>
        <p:grpSpPr>
          <a:xfrm>
            <a:off x="2573949" y="5032376"/>
            <a:ext cx="8052776" cy="901700"/>
            <a:chOff x="320" y="3752"/>
            <a:chExt cx="5071" cy="568"/>
          </a:xfrm>
        </p:grpSpPr>
        <p:sp>
          <p:nvSpPr>
            <p:cNvPr id="7180" name="Text Box 61"/>
            <p:cNvSpPr txBox="1"/>
            <p:nvPr/>
          </p:nvSpPr>
          <p:spPr>
            <a:xfrm>
              <a:off x="320" y="3888"/>
              <a:ext cx="193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故所求函数解析式为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81" name="Object 62"/>
            <p:cNvGraphicFramePr>
              <a:graphicFrameLocks noChangeAspect="1"/>
            </p:cNvGraphicFramePr>
            <p:nvPr/>
          </p:nvGraphicFramePr>
          <p:xfrm>
            <a:off x="2091" y="3752"/>
            <a:ext cx="3300" cy="56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10" imgW="2287270" imgH="393700" progId="Equation.DSMT4">
                    <p:embed/>
                  </p:oleObj>
                </mc:Choice>
                <mc:Fallback>
                  <p:oleObj r:id="rId10" imgW="2287270" imgH="3937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91" y="3752"/>
                          <a:ext cx="3300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>
                                            <p:txEl>
                                              <p:charRg st="3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>
                                            <p:txEl>
                                              <p:charRg st="7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Text Box 5"/>
          <p:cNvSpPr txBox="1"/>
          <p:nvPr/>
        </p:nvSpPr>
        <p:spPr>
          <a:xfrm>
            <a:off x="4227831" y="442807"/>
            <a:ext cx="3424767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CC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方法总结</a:t>
            </a:r>
            <a:endParaRPr lang="zh-CN" altLang="en-US" sz="28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4148243" y="1270423"/>
          <a:ext cx="3583517" cy="9715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3136900" imgH="647700" progId="Equation.DSMT4">
                  <p:embed/>
                </p:oleObj>
              </mc:Choice>
              <mc:Fallback>
                <p:oleObj r:id="rId2" imgW="31369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8243" y="1270423"/>
                        <a:ext cx="3583517" cy="9715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4153747" y="2382520"/>
          <a:ext cx="3498851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3086100" imgH="647700" progId="Equation.DSMT4">
                  <p:embed/>
                </p:oleObj>
              </mc:Choice>
              <mc:Fallback>
                <p:oleObj r:id="rId4" imgW="30861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FF0000"/>
                          </a:clrFrom>
                          <a:clrTo>
                            <a:srgbClr val="0000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3747" y="2382520"/>
                        <a:ext cx="3498851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4153747" y="3509222"/>
          <a:ext cx="3310467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6" imgW="2451100" imgH="647700" progId="Equation.DSMT4">
                  <p:embed/>
                </p:oleObj>
              </mc:Choice>
              <mc:Fallback>
                <p:oleObj r:id="rId6" imgW="2451100" imgH="647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3747" y="3509222"/>
                        <a:ext cx="331046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/>
          <p:cNvSpPr txBox="1"/>
          <p:nvPr/>
        </p:nvSpPr>
        <p:spPr>
          <a:xfrm>
            <a:off x="1875155" y="4590415"/>
            <a:ext cx="8204200" cy="12966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利用图象的最高点或最低点，即点的坐标满足函数解析式可求得</a:t>
            </a:r>
            <a:r>
              <a:rPr lang="zh-CN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，注意通常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|φ|≤π.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5"/>
          <p:cNvSpPr txBox="1"/>
          <p:nvPr/>
        </p:nvSpPr>
        <p:spPr>
          <a:xfrm>
            <a:off x="1395730" y="1302385"/>
            <a:ext cx="9336405" cy="205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9218" name="对象 53250"/>
          <p:cNvGraphicFramePr>
            <a:graphicFrameLocks noChangeAspect="1"/>
          </p:cNvGraphicFramePr>
          <p:nvPr/>
        </p:nvGraphicFramePr>
        <p:xfrm>
          <a:off x="1795568" y="1443567"/>
          <a:ext cx="8009467" cy="21759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6858000" imgH="1812290" progId="Word.Document.8">
                  <p:embed/>
                </p:oleObj>
              </mc:Choice>
              <mc:Fallback>
                <p:oleObj r:id="rId2" imgW="6858000" imgH="18122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5568" y="1443567"/>
                        <a:ext cx="8009467" cy="2175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Text Box 25"/>
          <p:cNvSpPr txBox="1"/>
          <p:nvPr/>
        </p:nvSpPr>
        <p:spPr>
          <a:xfrm>
            <a:off x="1395730" y="4387850"/>
            <a:ext cx="933640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ext Box 25"/>
          <p:cNvSpPr txBox="1"/>
          <p:nvPr/>
        </p:nvSpPr>
        <p:spPr>
          <a:xfrm>
            <a:off x="1395730" y="1586865"/>
            <a:ext cx="9336405" cy="500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10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1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290" name="Text Box 2"/>
          <p:cNvSpPr txBox="1"/>
          <p:nvPr/>
        </p:nvSpPr>
        <p:spPr>
          <a:xfrm>
            <a:off x="2070100" y="1820333"/>
            <a:ext cx="662728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函数图象如图所示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0147" name="Text Box 3"/>
          <p:cNvSpPr txBox="1"/>
          <p:nvPr/>
        </p:nvSpPr>
        <p:spPr>
          <a:xfrm>
            <a:off x="2055284" y="5058833"/>
            <a:ext cx="798406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从图中可以看出，函数         是以π为周期的波浪形曲线.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6511714" y="5175886"/>
          <a:ext cx="1441449" cy="59901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990600" imgH="317500" progId="Equation.3">
                  <p:embed/>
                </p:oleObj>
              </mc:Choice>
              <mc:Fallback>
                <p:oleObj r:id="rId2" imgW="990600" imgH="317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11714" y="5175886"/>
                        <a:ext cx="1441449" cy="599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2201333" y="2396067"/>
            <a:ext cx="7611511" cy="2624667"/>
            <a:chOff x="364" y="2020"/>
            <a:chExt cx="4793" cy="1653"/>
          </a:xfrm>
        </p:grpSpPr>
        <p:sp>
          <p:nvSpPr>
            <p:cNvPr id="13325" name="Line 36"/>
            <p:cNvSpPr/>
            <p:nvPr/>
          </p:nvSpPr>
          <p:spPr>
            <a:xfrm flipV="1">
              <a:off x="2565" y="2231"/>
              <a:ext cx="1" cy="14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3326" name="Line 37"/>
            <p:cNvSpPr/>
            <p:nvPr/>
          </p:nvSpPr>
          <p:spPr>
            <a:xfrm>
              <a:off x="2571" y="2840"/>
              <a:ext cx="5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27" name="Line 38"/>
            <p:cNvSpPr/>
            <p:nvPr/>
          </p:nvSpPr>
          <p:spPr>
            <a:xfrm>
              <a:off x="2571" y="3296"/>
              <a:ext cx="54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28" name="Line 39"/>
            <p:cNvSpPr/>
            <p:nvPr/>
          </p:nvSpPr>
          <p:spPr>
            <a:xfrm>
              <a:off x="400" y="3068"/>
              <a:ext cx="468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3329" name="Line 40"/>
            <p:cNvSpPr/>
            <p:nvPr/>
          </p:nvSpPr>
          <p:spPr>
            <a:xfrm>
              <a:off x="1145" y="3009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0" name="Line 41"/>
            <p:cNvSpPr/>
            <p:nvPr/>
          </p:nvSpPr>
          <p:spPr>
            <a:xfrm>
              <a:off x="1855" y="3006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1" name="Line 42"/>
            <p:cNvSpPr/>
            <p:nvPr/>
          </p:nvSpPr>
          <p:spPr>
            <a:xfrm>
              <a:off x="2203" y="3021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2" name="Freeform 43"/>
            <p:cNvSpPr/>
            <p:nvPr/>
          </p:nvSpPr>
          <p:spPr>
            <a:xfrm>
              <a:off x="364" y="2840"/>
              <a:ext cx="1547" cy="228"/>
            </a:xfrm>
            <a:custGeom>
              <a:cxnLst>
                <a:cxn ang="0">
                  <a:pos x="18" y="186"/>
                </a:cxn>
                <a:cxn ang="0">
                  <a:pos x="42" y="204"/>
                </a:cxn>
                <a:cxn ang="0">
                  <a:pos x="60" y="228"/>
                </a:cxn>
                <a:cxn ang="0">
                  <a:pos x="84" y="210"/>
                </a:cxn>
                <a:cxn ang="0">
                  <a:pos x="102" y="186"/>
                </a:cxn>
                <a:cxn ang="0">
                  <a:pos x="132" y="162"/>
                </a:cxn>
                <a:cxn ang="0">
                  <a:pos x="162" y="132"/>
                </a:cxn>
                <a:cxn ang="0">
                  <a:pos x="186" y="114"/>
                </a:cxn>
                <a:cxn ang="0">
                  <a:pos x="210" y="90"/>
                </a:cxn>
                <a:cxn ang="0">
                  <a:pos x="240" y="72"/>
                </a:cxn>
                <a:cxn ang="0">
                  <a:pos x="264" y="54"/>
                </a:cxn>
                <a:cxn ang="0">
                  <a:pos x="294" y="36"/>
                </a:cxn>
                <a:cxn ang="0">
                  <a:pos x="324" y="24"/>
                </a:cxn>
                <a:cxn ang="0">
                  <a:pos x="354" y="12"/>
                </a:cxn>
                <a:cxn ang="0">
                  <a:pos x="390" y="6"/>
                </a:cxn>
                <a:cxn ang="0">
                  <a:pos x="432" y="0"/>
                </a:cxn>
                <a:cxn ang="0">
                  <a:pos x="468" y="6"/>
                </a:cxn>
                <a:cxn ang="0">
                  <a:pos x="504" y="18"/>
                </a:cxn>
                <a:cxn ang="0">
                  <a:pos x="540" y="30"/>
                </a:cxn>
                <a:cxn ang="0">
                  <a:pos x="576" y="54"/>
                </a:cxn>
                <a:cxn ang="0">
                  <a:pos x="600" y="72"/>
                </a:cxn>
                <a:cxn ang="0">
                  <a:pos x="630" y="90"/>
                </a:cxn>
                <a:cxn ang="0">
                  <a:pos x="654" y="114"/>
                </a:cxn>
                <a:cxn ang="0">
                  <a:pos x="684" y="138"/>
                </a:cxn>
                <a:cxn ang="0">
                  <a:pos x="708" y="156"/>
                </a:cxn>
                <a:cxn ang="0">
                  <a:pos x="726" y="180"/>
                </a:cxn>
                <a:cxn ang="0">
                  <a:pos x="750" y="198"/>
                </a:cxn>
                <a:cxn ang="0">
                  <a:pos x="768" y="222"/>
                </a:cxn>
                <a:cxn ang="0">
                  <a:pos x="792" y="216"/>
                </a:cxn>
                <a:cxn ang="0">
                  <a:pos x="810" y="192"/>
                </a:cxn>
                <a:cxn ang="0">
                  <a:pos x="834" y="174"/>
                </a:cxn>
                <a:cxn ang="0">
                  <a:pos x="858" y="150"/>
                </a:cxn>
                <a:cxn ang="0">
                  <a:pos x="888" y="120"/>
                </a:cxn>
                <a:cxn ang="0">
                  <a:pos x="912" y="102"/>
                </a:cxn>
                <a:cxn ang="0">
                  <a:pos x="936" y="78"/>
                </a:cxn>
                <a:cxn ang="0">
                  <a:pos x="966" y="60"/>
                </a:cxn>
                <a:cxn ang="0">
                  <a:pos x="990" y="42"/>
                </a:cxn>
                <a:cxn ang="0">
                  <a:pos x="1020" y="30"/>
                </a:cxn>
                <a:cxn ang="0">
                  <a:pos x="1050" y="18"/>
                </a:cxn>
                <a:cxn ang="0">
                  <a:pos x="1080" y="6"/>
                </a:cxn>
                <a:cxn ang="0">
                  <a:pos x="1116" y="0"/>
                </a:cxn>
                <a:cxn ang="0">
                  <a:pos x="1158" y="0"/>
                </a:cxn>
                <a:cxn ang="0">
                  <a:pos x="1194" y="12"/>
                </a:cxn>
                <a:cxn ang="0">
                  <a:pos x="1229" y="18"/>
                </a:cxn>
                <a:cxn ang="0">
                  <a:pos x="1253" y="36"/>
                </a:cxn>
                <a:cxn ang="0">
                  <a:pos x="1283" y="48"/>
                </a:cxn>
                <a:cxn ang="0">
                  <a:pos x="1313" y="72"/>
                </a:cxn>
                <a:cxn ang="0">
                  <a:pos x="1337" y="90"/>
                </a:cxn>
                <a:cxn ang="0">
                  <a:pos x="1367" y="108"/>
                </a:cxn>
                <a:cxn ang="0">
                  <a:pos x="1385" y="132"/>
                </a:cxn>
                <a:cxn ang="0">
                  <a:pos x="1421" y="156"/>
                </a:cxn>
                <a:cxn ang="0">
                  <a:pos x="1439" y="180"/>
                </a:cxn>
                <a:cxn ang="0">
                  <a:pos x="1463" y="198"/>
                </a:cxn>
                <a:cxn ang="0">
                  <a:pos x="1481" y="222"/>
                </a:cxn>
                <a:cxn ang="0">
                  <a:pos x="1505" y="216"/>
                </a:cxn>
                <a:cxn ang="0">
                  <a:pos x="1523" y="192"/>
                </a:cxn>
                <a:cxn ang="0">
                  <a:pos x="1547" y="174"/>
                </a:cxn>
              </a:cxnLst>
              <a:rect l="l" t="t" r="r" b="b"/>
              <a:pathLst>
                <a:path w="1547" h="228">
                  <a:moveTo>
                    <a:pt x="0" y="168"/>
                  </a:move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0"/>
                  </a:lnTo>
                  <a:lnTo>
                    <a:pt x="18" y="180"/>
                  </a:lnTo>
                  <a:lnTo>
                    <a:pt x="18" y="186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30" y="192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42" y="204"/>
                  </a:lnTo>
                  <a:lnTo>
                    <a:pt x="42" y="210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54" y="222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66" y="222"/>
                  </a:lnTo>
                  <a:lnTo>
                    <a:pt x="72" y="222"/>
                  </a:lnTo>
                  <a:lnTo>
                    <a:pt x="72" y="216"/>
                  </a:lnTo>
                  <a:lnTo>
                    <a:pt x="78" y="216"/>
                  </a:lnTo>
                  <a:lnTo>
                    <a:pt x="78" y="210"/>
                  </a:lnTo>
                  <a:lnTo>
                    <a:pt x="84" y="210"/>
                  </a:lnTo>
                  <a:lnTo>
                    <a:pt x="84" y="204"/>
                  </a:lnTo>
                  <a:lnTo>
                    <a:pt x="90" y="204"/>
                  </a:lnTo>
                  <a:lnTo>
                    <a:pt x="90" y="198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92"/>
                  </a:lnTo>
                  <a:lnTo>
                    <a:pt x="102" y="186"/>
                  </a:lnTo>
                  <a:lnTo>
                    <a:pt x="108" y="186"/>
                  </a:lnTo>
                  <a:lnTo>
                    <a:pt x="108" y="180"/>
                  </a:lnTo>
                  <a:lnTo>
                    <a:pt x="114" y="180"/>
                  </a:lnTo>
                  <a:lnTo>
                    <a:pt x="114" y="174"/>
                  </a:lnTo>
                  <a:lnTo>
                    <a:pt x="120" y="174"/>
                  </a:lnTo>
                  <a:lnTo>
                    <a:pt x="126" y="168"/>
                  </a:lnTo>
                  <a:lnTo>
                    <a:pt x="132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50" y="144"/>
                  </a:lnTo>
                  <a:lnTo>
                    <a:pt x="156" y="144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68" y="126"/>
                  </a:lnTo>
                  <a:lnTo>
                    <a:pt x="174" y="126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86" y="108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34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58" y="54"/>
                  </a:lnTo>
                  <a:lnTo>
                    <a:pt x="264" y="54"/>
                  </a:lnTo>
                  <a:lnTo>
                    <a:pt x="270" y="48"/>
                  </a:lnTo>
                  <a:lnTo>
                    <a:pt x="276" y="48"/>
                  </a:lnTo>
                  <a:lnTo>
                    <a:pt x="276" y="42"/>
                  </a:lnTo>
                  <a:lnTo>
                    <a:pt x="282" y="42"/>
                  </a:lnTo>
                  <a:lnTo>
                    <a:pt x="288" y="42"/>
                  </a:lnTo>
                  <a:lnTo>
                    <a:pt x="288" y="36"/>
                  </a:lnTo>
                  <a:lnTo>
                    <a:pt x="294" y="36"/>
                  </a:lnTo>
                  <a:lnTo>
                    <a:pt x="300" y="36"/>
                  </a:lnTo>
                  <a:lnTo>
                    <a:pt x="300" y="30"/>
                  </a:lnTo>
                  <a:lnTo>
                    <a:pt x="306" y="30"/>
                  </a:lnTo>
                  <a:lnTo>
                    <a:pt x="312" y="30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24" y="18"/>
                  </a:lnTo>
                  <a:lnTo>
                    <a:pt x="330" y="18"/>
                  </a:lnTo>
                  <a:lnTo>
                    <a:pt x="336" y="18"/>
                  </a:lnTo>
                  <a:lnTo>
                    <a:pt x="342" y="18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6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8" y="12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16" y="24"/>
                  </a:lnTo>
                  <a:lnTo>
                    <a:pt x="522" y="24"/>
                  </a:lnTo>
                  <a:lnTo>
                    <a:pt x="528" y="24"/>
                  </a:lnTo>
                  <a:lnTo>
                    <a:pt x="534" y="30"/>
                  </a:lnTo>
                  <a:lnTo>
                    <a:pt x="540" y="30"/>
                  </a:lnTo>
                  <a:lnTo>
                    <a:pt x="546" y="36"/>
                  </a:lnTo>
                  <a:lnTo>
                    <a:pt x="552" y="36"/>
                  </a:lnTo>
                  <a:lnTo>
                    <a:pt x="558" y="42"/>
                  </a:lnTo>
                  <a:lnTo>
                    <a:pt x="564" y="42"/>
                  </a:lnTo>
                  <a:lnTo>
                    <a:pt x="564" y="48"/>
                  </a:lnTo>
                  <a:lnTo>
                    <a:pt x="570" y="48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0" y="72"/>
                  </a:lnTo>
                  <a:lnTo>
                    <a:pt x="606" y="72"/>
                  </a:lnTo>
                  <a:lnTo>
                    <a:pt x="612" y="78"/>
                  </a:lnTo>
                  <a:lnTo>
                    <a:pt x="618" y="78"/>
                  </a:lnTo>
                  <a:lnTo>
                    <a:pt x="618" y="84"/>
                  </a:lnTo>
                  <a:lnTo>
                    <a:pt x="624" y="84"/>
                  </a:lnTo>
                  <a:lnTo>
                    <a:pt x="624" y="90"/>
                  </a:lnTo>
                  <a:lnTo>
                    <a:pt x="630" y="90"/>
                  </a:lnTo>
                  <a:lnTo>
                    <a:pt x="630" y="96"/>
                  </a:lnTo>
                  <a:lnTo>
                    <a:pt x="636" y="96"/>
                  </a:lnTo>
                  <a:lnTo>
                    <a:pt x="642" y="102"/>
                  </a:lnTo>
                  <a:lnTo>
                    <a:pt x="648" y="102"/>
                  </a:lnTo>
                  <a:lnTo>
                    <a:pt x="648" y="108"/>
                  </a:lnTo>
                  <a:lnTo>
                    <a:pt x="654" y="108"/>
                  </a:lnTo>
                  <a:lnTo>
                    <a:pt x="654" y="114"/>
                  </a:lnTo>
                  <a:lnTo>
                    <a:pt x="660" y="114"/>
                  </a:lnTo>
                  <a:lnTo>
                    <a:pt x="660" y="120"/>
                  </a:lnTo>
                  <a:lnTo>
                    <a:pt x="666" y="120"/>
                  </a:lnTo>
                  <a:lnTo>
                    <a:pt x="666" y="126"/>
                  </a:lnTo>
                  <a:lnTo>
                    <a:pt x="672" y="126"/>
                  </a:lnTo>
                  <a:lnTo>
                    <a:pt x="678" y="132"/>
                  </a:lnTo>
                  <a:lnTo>
                    <a:pt x="684" y="138"/>
                  </a:lnTo>
                  <a:lnTo>
                    <a:pt x="690" y="138"/>
                  </a:lnTo>
                  <a:lnTo>
                    <a:pt x="690" y="144"/>
                  </a:lnTo>
                  <a:lnTo>
                    <a:pt x="696" y="144"/>
                  </a:lnTo>
                  <a:lnTo>
                    <a:pt x="696" y="150"/>
                  </a:lnTo>
                  <a:lnTo>
                    <a:pt x="702" y="150"/>
                  </a:lnTo>
                  <a:lnTo>
                    <a:pt x="702" y="156"/>
                  </a:lnTo>
                  <a:lnTo>
                    <a:pt x="708" y="156"/>
                  </a:lnTo>
                  <a:lnTo>
                    <a:pt x="708" y="162"/>
                  </a:lnTo>
                  <a:lnTo>
                    <a:pt x="714" y="162"/>
                  </a:lnTo>
                  <a:lnTo>
                    <a:pt x="714" y="168"/>
                  </a:lnTo>
                  <a:lnTo>
                    <a:pt x="720" y="168"/>
                  </a:lnTo>
                  <a:lnTo>
                    <a:pt x="720" y="174"/>
                  </a:lnTo>
                  <a:lnTo>
                    <a:pt x="726" y="174"/>
                  </a:lnTo>
                  <a:lnTo>
                    <a:pt x="726" y="180"/>
                  </a:lnTo>
                  <a:lnTo>
                    <a:pt x="732" y="180"/>
                  </a:lnTo>
                  <a:lnTo>
                    <a:pt x="732" y="186"/>
                  </a:lnTo>
                  <a:lnTo>
                    <a:pt x="738" y="186"/>
                  </a:lnTo>
                  <a:lnTo>
                    <a:pt x="738" y="192"/>
                  </a:lnTo>
                  <a:lnTo>
                    <a:pt x="744" y="192"/>
                  </a:lnTo>
                  <a:lnTo>
                    <a:pt x="744" y="198"/>
                  </a:lnTo>
                  <a:lnTo>
                    <a:pt x="750" y="198"/>
                  </a:lnTo>
                  <a:lnTo>
                    <a:pt x="750" y="204"/>
                  </a:lnTo>
                  <a:lnTo>
                    <a:pt x="756" y="204"/>
                  </a:lnTo>
                  <a:lnTo>
                    <a:pt x="756" y="210"/>
                  </a:lnTo>
                  <a:lnTo>
                    <a:pt x="762" y="210"/>
                  </a:lnTo>
                  <a:lnTo>
                    <a:pt x="762" y="216"/>
                  </a:lnTo>
                  <a:lnTo>
                    <a:pt x="768" y="216"/>
                  </a:lnTo>
                  <a:lnTo>
                    <a:pt x="768" y="222"/>
                  </a:lnTo>
                  <a:lnTo>
                    <a:pt x="774" y="222"/>
                  </a:lnTo>
                  <a:lnTo>
                    <a:pt x="774" y="228"/>
                  </a:lnTo>
                  <a:lnTo>
                    <a:pt x="780" y="228"/>
                  </a:lnTo>
                  <a:lnTo>
                    <a:pt x="780" y="222"/>
                  </a:lnTo>
                  <a:lnTo>
                    <a:pt x="786" y="222"/>
                  </a:lnTo>
                  <a:lnTo>
                    <a:pt x="786" y="216"/>
                  </a:lnTo>
                  <a:lnTo>
                    <a:pt x="792" y="216"/>
                  </a:lnTo>
                  <a:lnTo>
                    <a:pt x="792" y="210"/>
                  </a:lnTo>
                  <a:lnTo>
                    <a:pt x="798" y="210"/>
                  </a:lnTo>
                  <a:lnTo>
                    <a:pt x="798" y="204"/>
                  </a:lnTo>
                  <a:lnTo>
                    <a:pt x="804" y="204"/>
                  </a:lnTo>
                  <a:lnTo>
                    <a:pt x="804" y="198"/>
                  </a:lnTo>
                  <a:lnTo>
                    <a:pt x="810" y="198"/>
                  </a:lnTo>
                  <a:lnTo>
                    <a:pt x="810" y="192"/>
                  </a:lnTo>
                  <a:lnTo>
                    <a:pt x="816" y="192"/>
                  </a:lnTo>
                  <a:lnTo>
                    <a:pt x="816" y="186"/>
                  </a:lnTo>
                  <a:lnTo>
                    <a:pt x="822" y="186"/>
                  </a:lnTo>
                  <a:lnTo>
                    <a:pt x="822" y="180"/>
                  </a:lnTo>
                  <a:lnTo>
                    <a:pt x="828" y="180"/>
                  </a:lnTo>
                  <a:lnTo>
                    <a:pt x="828" y="174"/>
                  </a:lnTo>
                  <a:lnTo>
                    <a:pt x="834" y="174"/>
                  </a:lnTo>
                  <a:lnTo>
                    <a:pt x="834" y="168"/>
                  </a:lnTo>
                  <a:lnTo>
                    <a:pt x="840" y="168"/>
                  </a:lnTo>
                  <a:lnTo>
                    <a:pt x="840" y="162"/>
                  </a:lnTo>
                  <a:lnTo>
                    <a:pt x="846" y="162"/>
                  </a:lnTo>
                  <a:lnTo>
                    <a:pt x="846" y="156"/>
                  </a:lnTo>
                  <a:lnTo>
                    <a:pt x="852" y="156"/>
                  </a:lnTo>
                  <a:lnTo>
                    <a:pt x="858" y="150"/>
                  </a:lnTo>
                  <a:lnTo>
                    <a:pt x="858" y="144"/>
                  </a:lnTo>
                  <a:lnTo>
                    <a:pt x="864" y="144"/>
                  </a:lnTo>
                  <a:lnTo>
                    <a:pt x="864" y="138"/>
                  </a:lnTo>
                  <a:lnTo>
                    <a:pt x="870" y="138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88" y="120"/>
                  </a:lnTo>
                  <a:lnTo>
                    <a:pt x="894" y="120"/>
                  </a:lnTo>
                  <a:lnTo>
                    <a:pt x="894" y="114"/>
                  </a:lnTo>
                  <a:lnTo>
                    <a:pt x="900" y="114"/>
                  </a:lnTo>
                  <a:lnTo>
                    <a:pt x="900" y="108"/>
                  </a:lnTo>
                  <a:lnTo>
                    <a:pt x="906" y="108"/>
                  </a:lnTo>
                  <a:lnTo>
                    <a:pt x="906" y="102"/>
                  </a:lnTo>
                  <a:lnTo>
                    <a:pt x="912" y="102"/>
                  </a:lnTo>
                  <a:lnTo>
                    <a:pt x="912" y="96"/>
                  </a:lnTo>
                  <a:lnTo>
                    <a:pt x="918" y="96"/>
                  </a:lnTo>
                  <a:lnTo>
                    <a:pt x="924" y="90"/>
                  </a:lnTo>
                  <a:lnTo>
                    <a:pt x="930" y="90"/>
                  </a:lnTo>
                  <a:lnTo>
                    <a:pt x="930" y="84"/>
                  </a:lnTo>
                  <a:lnTo>
                    <a:pt x="936" y="84"/>
                  </a:lnTo>
                  <a:lnTo>
                    <a:pt x="936" y="78"/>
                  </a:lnTo>
                  <a:lnTo>
                    <a:pt x="942" y="78"/>
                  </a:lnTo>
                  <a:lnTo>
                    <a:pt x="948" y="72"/>
                  </a:lnTo>
                  <a:lnTo>
                    <a:pt x="954" y="72"/>
                  </a:lnTo>
                  <a:lnTo>
                    <a:pt x="954" y="66"/>
                  </a:lnTo>
                  <a:lnTo>
                    <a:pt x="960" y="66"/>
                  </a:lnTo>
                  <a:lnTo>
                    <a:pt x="960" y="60"/>
                  </a:lnTo>
                  <a:lnTo>
                    <a:pt x="966" y="60"/>
                  </a:lnTo>
                  <a:lnTo>
                    <a:pt x="972" y="60"/>
                  </a:lnTo>
                  <a:lnTo>
                    <a:pt x="972" y="54"/>
                  </a:lnTo>
                  <a:lnTo>
                    <a:pt x="978" y="54"/>
                  </a:lnTo>
                  <a:lnTo>
                    <a:pt x="978" y="48"/>
                  </a:lnTo>
                  <a:lnTo>
                    <a:pt x="984" y="48"/>
                  </a:lnTo>
                  <a:lnTo>
                    <a:pt x="990" y="48"/>
                  </a:lnTo>
                  <a:lnTo>
                    <a:pt x="990" y="42"/>
                  </a:lnTo>
                  <a:lnTo>
                    <a:pt x="996" y="42"/>
                  </a:lnTo>
                  <a:lnTo>
                    <a:pt x="1002" y="42"/>
                  </a:lnTo>
                  <a:lnTo>
                    <a:pt x="1002" y="36"/>
                  </a:lnTo>
                  <a:lnTo>
                    <a:pt x="1008" y="36"/>
                  </a:lnTo>
                  <a:lnTo>
                    <a:pt x="1014" y="36"/>
                  </a:lnTo>
                  <a:lnTo>
                    <a:pt x="1014" y="30"/>
                  </a:lnTo>
                  <a:lnTo>
                    <a:pt x="1020" y="30"/>
                  </a:lnTo>
                  <a:lnTo>
                    <a:pt x="1026" y="30"/>
                  </a:lnTo>
                  <a:lnTo>
                    <a:pt x="1026" y="24"/>
                  </a:lnTo>
                  <a:lnTo>
                    <a:pt x="1032" y="24"/>
                  </a:lnTo>
                  <a:lnTo>
                    <a:pt x="1038" y="24"/>
                  </a:lnTo>
                  <a:lnTo>
                    <a:pt x="1038" y="18"/>
                  </a:lnTo>
                  <a:lnTo>
                    <a:pt x="1044" y="18"/>
                  </a:lnTo>
                  <a:lnTo>
                    <a:pt x="1050" y="18"/>
                  </a:lnTo>
                  <a:lnTo>
                    <a:pt x="1056" y="18"/>
                  </a:lnTo>
                  <a:lnTo>
                    <a:pt x="1056" y="12"/>
                  </a:lnTo>
                  <a:lnTo>
                    <a:pt x="1062" y="12"/>
                  </a:lnTo>
                  <a:lnTo>
                    <a:pt x="1068" y="12"/>
                  </a:lnTo>
                  <a:lnTo>
                    <a:pt x="1074" y="12"/>
                  </a:lnTo>
                  <a:lnTo>
                    <a:pt x="1074" y="6"/>
                  </a:lnTo>
                  <a:lnTo>
                    <a:pt x="1080" y="6"/>
                  </a:lnTo>
                  <a:lnTo>
                    <a:pt x="1086" y="6"/>
                  </a:lnTo>
                  <a:lnTo>
                    <a:pt x="1092" y="6"/>
                  </a:lnTo>
                  <a:lnTo>
                    <a:pt x="1098" y="6"/>
                  </a:lnTo>
                  <a:lnTo>
                    <a:pt x="1104" y="6"/>
                  </a:lnTo>
                  <a:lnTo>
                    <a:pt x="1104" y="0"/>
                  </a:lnTo>
                  <a:lnTo>
                    <a:pt x="1110" y="0"/>
                  </a:lnTo>
                  <a:lnTo>
                    <a:pt x="1116" y="0"/>
                  </a:lnTo>
                  <a:lnTo>
                    <a:pt x="1122" y="0"/>
                  </a:lnTo>
                  <a:lnTo>
                    <a:pt x="1128" y="0"/>
                  </a:lnTo>
                  <a:lnTo>
                    <a:pt x="1134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8" y="0"/>
                  </a:lnTo>
                  <a:lnTo>
                    <a:pt x="1164" y="6"/>
                  </a:lnTo>
                  <a:lnTo>
                    <a:pt x="1170" y="6"/>
                  </a:lnTo>
                  <a:lnTo>
                    <a:pt x="1176" y="6"/>
                  </a:lnTo>
                  <a:lnTo>
                    <a:pt x="1182" y="6"/>
                  </a:lnTo>
                  <a:lnTo>
                    <a:pt x="1188" y="6"/>
                  </a:lnTo>
                  <a:lnTo>
                    <a:pt x="1194" y="6"/>
                  </a:lnTo>
                  <a:lnTo>
                    <a:pt x="1194" y="12"/>
                  </a:lnTo>
                  <a:lnTo>
                    <a:pt x="1200" y="12"/>
                  </a:lnTo>
                  <a:lnTo>
                    <a:pt x="1206" y="12"/>
                  </a:lnTo>
                  <a:lnTo>
                    <a:pt x="1212" y="12"/>
                  </a:lnTo>
                  <a:lnTo>
                    <a:pt x="1212" y="18"/>
                  </a:lnTo>
                  <a:lnTo>
                    <a:pt x="1218" y="18"/>
                  </a:lnTo>
                  <a:lnTo>
                    <a:pt x="1224" y="18"/>
                  </a:lnTo>
                  <a:lnTo>
                    <a:pt x="1229" y="18"/>
                  </a:lnTo>
                  <a:lnTo>
                    <a:pt x="1229" y="24"/>
                  </a:lnTo>
                  <a:lnTo>
                    <a:pt x="1235" y="24"/>
                  </a:lnTo>
                  <a:lnTo>
                    <a:pt x="1241" y="24"/>
                  </a:lnTo>
                  <a:lnTo>
                    <a:pt x="1241" y="30"/>
                  </a:lnTo>
                  <a:lnTo>
                    <a:pt x="1247" y="30"/>
                  </a:lnTo>
                  <a:lnTo>
                    <a:pt x="1253" y="30"/>
                  </a:lnTo>
                  <a:lnTo>
                    <a:pt x="1253" y="36"/>
                  </a:lnTo>
                  <a:lnTo>
                    <a:pt x="1259" y="36"/>
                  </a:lnTo>
                  <a:lnTo>
                    <a:pt x="1265" y="36"/>
                  </a:lnTo>
                  <a:lnTo>
                    <a:pt x="1265" y="42"/>
                  </a:lnTo>
                  <a:lnTo>
                    <a:pt x="1271" y="42"/>
                  </a:lnTo>
                  <a:lnTo>
                    <a:pt x="1277" y="42"/>
                  </a:lnTo>
                  <a:lnTo>
                    <a:pt x="1277" y="48"/>
                  </a:lnTo>
                  <a:lnTo>
                    <a:pt x="1283" y="48"/>
                  </a:lnTo>
                  <a:lnTo>
                    <a:pt x="1289" y="54"/>
                  </a:lnTo>
                  <a:lnTo>
                    <a:pt x="1295" y="54"/>
                  </a:lnTo>
                  <a:lnTo>
                    <a:pt x="1295" y="60"/>
                  </a:lnTo>
                  <a:lnTo>
                    <a:pt x="1301" y="60"/>
                  </a:lnTo>
                  <a:lnTo>
                    <a:pt x="1307" y="66"/>
                  </a:lnTo>
                  <a:lnTo>
                    <a:pt x="1313" y="66"/>
                  </a:lnTo>
                  <a:lnTo>
                    <a:pt x="1313" y="72"/>
                  </a:lnTo>
                  <a:lnTo>
                    <a:pt x="1319" y="72"/>
                  </a:lnTo>
                  <a:lnTo>
                    <a:pt x="1319" y="78"/>
                  </a:lnTo>
                  <a:lnTo>
                    <a:pt x="1325" y="78"/>
                  </a:lnTo>
                  <a:lnTo>
                    <a:pt x="1331" y="78"/>
                  </a:lnTo>
                  <a:lnTo>
                    <a:pt x="1331" y="84"/>
                  </a:lnTo>
                  <a:lnTo>
                    <a:pt x="1337" y="84"/>
                  </a:lnTo>
                  <a:lnTo>
                    <a:pt x="1337" y="90"/>
                  </a:lnTo>
                  <a:lnTo>
                    <a:pt x="1343" y="90"/>
                  </a:lnTo>
                  <a:lnTo>
                    <a:pt x="1343" y="96"/>
                  </a:lnTo>
                  <a:lnTo>
                    <a:pt x="1349" y="96"/>
                  </a:lnTo>
                  <a:lnTo>
                    <a:pt x="1355" y="102"/>
                  </a:lnTo>
                  <a:lnTo>
                    <a:pt x="1361" y="102"/>
                  </a:lnTo>
                  <a:lnTo>
                    <a:pt x="1361" y="108"/>
                  </a:lnTo>
                  <a:lnTo>
                    <a:pt x="1367" y="108"/>
                  </a:lnTo>
                  <a:lnTo>
                    <a:pt x="1367" y="114"/>
                  </a:lnTo>
                  <a:lnTo>
                    <a:pt x="1373" y="114"/>
                  </a:lnTo>
                  <a:lnTo>
                    <a:pt x="1373" y="120"/>
                  </a:lnTo>
                  <a:lnTo>
                    <a:pt x="1379" y="120"/>
                  </a:lnTo>
                  <a:lnTo>
                    <a:pt x="1379" y="126"/>
                  </a:lnTo>
                  <a:lnTo>
                    <a:pt x="1385" y="126"/>
                  </a:lnTo>
                  <a:lnTo>
                    <a:pt x="1385" y="132"/>
                  </a:lnTo>
                  <a:lnTo>
                    <a:pt x="1391" y="132"/>
                  </a:lnTo>
                  <a:lnTo>
                    <a:pt x="1391" y="138"/>
                  </a:lnTo>
                  <a:lnTo>
                    <a:pt x="1397" y="138"/>
                  </a:lnTo>
                  <a:lnTo>
                    <a:pt x="1403" y="144"/>
                  </a:lnTo>
                  <a:lnTo>
                    <a:pt x="1409" y="150"/>
                  </a:lnTo>
                  <a:lnTo>
                    <a:pt x="1415" y="156"/>
                  </a:lnTo>
                  <a:lnTo>
                    <a:pt x="1421" y="156"/>
                  </a:lnTo>
                  <a:lnTo>
                    <a:pt x="1421" y="162"/>
                  </a:lnTo>
                  <a:lnTo>
                    <a:pt x="1427" y="162"/>
                  </a:lnTo>
                  <a:lnTo>
                    <a:pt x="1427" y="168"/>
                  </a:lnTo>
                  <a:lnTo>
                    <a:pt x="1433" y="168"/>
                  </a:lnTo>
                  <a:lnTo>
                    <a:pt x="1433" y="174"/>
                  </a:lnTo>
                  <a:lnTo>
                    <a:pt x="1439" y="174"/>
                  </a:lnTo>
                  <a:lnTo>
                    <a:pt x="1439" y="180"/>
                  </a:lnTo>
                  <a:lnTo>
                    <a:pt x="1445" y="180"/>
                  </a:lnTo>
                  <a:lnTo>
                    <a:pt x="1445" y="186"/>
                  </a:lnTo>
                  <a:lnTo>
                    <a:pt x="1451" y="186"/>
                  </a:lnTo>
                  <a:lnTo>
                    <a:pt x="1451" y="192"/>
                  </a:lnTo>
                  <a:lnTo>
                    <a:pt x="1457" y="192"/>
                  </a:lnTo>
                  <a:lnTo>
                    <a:pt x="1457" y="198"/>
                  </a:lnTo>
                  <a:lnTo>
                    <a:pt x="1463" y="198"/>
                  </a:lnTo>
                  <a:lnTo>
                    <a:pt x="1463" y="204"/>
                  </a:lnTo>
                  <a:lnTo>
                    <a:pt x="1469" y="204"/>
                  </a:lnTo>
                  <a:lnTo>
                    <a:pt x="1469" y="210"/>
                  </a:lnTo>
                  <a:lnTo>
                    <a:pt x="1475" y="210"/>
                  </a:lnTo>
                  <a:lnTo>
                    <a:pt x="1475" y="216"/>
                  </a:lnTo>
                  <a:lnTo>
                    <a:pt x="1481" y="216"/>
                  </a:lnTo>
                  <a:lnTo>
                    <a:pt x="1481" y="222"/>
                  </a:lnTo>
                  <a:lnTo>
                    <a:pt x="1487" y="222"/>
                  </a:lnTo>
                  <a:lnTo>
                    <a:pt x="1487" y="228"/>
                  </a:lnTo>
                  <a:lnTo>
                    <a:pt x="1493" y="228"/>
                  </a:lnTo>
                  <a:lnTo>
                    <a:pt x="1493" y="222"/>
                  </a:lnTo>
                  <a:lnTo>
                    <a:pt x="1499" y="222"/>
                  </a:lnTo>
                  <a:lnTo>
                    <a:pt x="1499" y="216"/>
                  </a:lnTo>
                  <a:lnTo>
                    <a:pt x="1505" y="216"/>
                  </a:lnTo>
                  <a:lnTo>
                    <a:pt x="1505" y="210"/>
                  </a:lnTo>
                  <a:lnTo>
                    <a:pt x="1511" y="210"/>
                  </a:lnTo>
                  <a:lnTo>
                    <a:pt x="1511" y="204"/>
                  </a:lnTo>
                  <a:lnTo>
                    <a:pt x="1517" y="204"/>
                  </a:lnTo>
                  <a:lnTo>
                    <a:pt x="1517" y="198"/>
                  </a:lnTo>
                  <a:lnTo>
                    <a:pt x="1523" y="198"/>
                  </a:lnTo>
                  <a:lnTo>
                    <a:pt x="1523" y="192"/>
                  </a:lnTo>
                  <a:lnTo>
                    <a:pt x="1529" y="192"/>
                  </a:lnTo>
                  <a:lnTo>
                    <a:pt x="1529" y="186"/>
                  </a:lnTo>
                  <a:lnTo>
                    <a:pt x="1535" y="186"/>
                  </a:lnTo>
                  <a:lnTo>
                    <a:pt x="1535" y="180"/>
                  </a:lnTo>
                  <a:lnTo>
                    <a:pt x="1541" y="180"/>
                  </a:lnTo>
                  <a:lnTo>
                    <a:pt x="1541" y="174"/>
                  </a:lnTo>
                  <a:lnTo>
                    <a:pt x="1547" y="174"/>
                  </a:lnTo>
                  <a:lnTo>
                    <a:pt x="1547" y="168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3" name="Freeform 44"/>
            <p:cNvSpPr/>
            <p:nvPr/>
          </p:nvSpPr>
          <p:spPr>
            <a:xfrm>
              <a:off x="1911" y="2840"/>
              <a:ext cx="1644" cy="228"/>
            </a:xfrm>
            <a:custGeom>
              <a:cxnLst>
                <a:cxn ang="0">
                  <a:pos x="18" y="150"/>
                </a:cxn>
                <a:cxn ang="0">
                  <a:pos x="42" y="132"/>
                </a:cxn>
                <a:cxn ang="0">
                  <a:pos x="72" y="108"/>
                </a:cxn>
                <a:cxn ang="0">
                  <a:pos x="96" y="84"/>
                </a:cxn>
                <a:cxn ang="0">
                  <a:pos x="120" y="66"/>
                </a:cxn>
                <a:cxn ang="0">
                  <a:pos x="150" y="48"/>
                </a:cxn>
                <a:cxn ang="0">
                  <a:pos x="186" y="30"/>
                </a:cxn>
                <a:cxn ang="0">
                  <a:pos x="216" y="12"/>
                </a:cxn>
                <a:cxn ang="0">
                  <a:pos x="258" y="6"/>
                </a:cxn>
                <a:cxn ang="0">
                  <a:pos x="294" y="0"/>
                </a:cxn>
                <a:cxn ang="0">
                  <a:pos x="330" y="6"/>
                </a:cxn>
                <a:cxn ang="0">
                  <a:pos x="372" y="12"/>
                </a:cxn>
                <a:cxn ang="0">
                  <a:pos x="408" y="24"/>
                </a:cxn>
                <a:cxn ang="0">
                  <a:pos x="432" y="42"/>
                </a:cxn>
                <a:cxn ang="0">
                  <a:pos x="462" y="60"/>
                </a:cxn>
                <a:cxn ang="0">
                  <a:pos x="486" y="78"/>
                </a:cxn>
                <a:cxn ang="0">
                  <a:pos x="516" y="96"/>
                </a:cxn>
                <a:cxn ang="0">
                  <a:pos x="546" y="120"/>
                </a:cxn>
                <a:cxn ang="0">
                  <a:pos x="564" y="144"/>
                </a:cxn>
                <a:cxn ang="0">
                  <a:pos x="588" y="162"/>
                </a:cxn>
                <a:cxn ang="0">
                  <a:pos x="618" y="192"/>
                </a:cxn>
                <a:cxn ang="0">
                  <a:pos x="660" y="222"/>
                </a:cxn>
                <a:cxn ang="0">
                  <a:pos x="702" y="180"/>
                </a:cxn>
                <a:cxn ang="0">
                  <a:pos x="726" y="156"/>
                </a:cxn>
                <a:cxn ang="0">
                  <a:pos x="750" y="138"/>
                </a:cxn>
                <a:cxn ang="0">
                  <a:pos x="774" y="114"/>
                </a:cxn>
                <a:cxn ang="0">
                  <a:pos x="798" y="90"/>
                </a:cxn>
                <a:cxn ang="0">
                  <a:pos x="828" y="72"/>
                </a:cxn>
                <a:cxn ang="0">
                  <a:pos x="852" y="54"/>
                </a:cxn>
                <a:cxn ang="0">
                  <a:pos x="882" y="36"/>
                </a:cxn>
                <a:cxn ang="0">
                  <a:pos x="912" y="24"/>
                </a:cxn>
                <a:cxn ang="0">
                  <a:pos x="948" y="12"/>
                </a:cxn>
                <a:cxn ang="0">
                  <a:pos x="984" y="0"/>
                </a:cxn>
                <a:cxn ang="0">
                  <a:pos x="1026" y="0"/>
                </a:cxn>
                <a:cxn ang="0">
                  <a:pos x="1062" y="6"/>
                </a:cxn>
                <a:cxn ang="0">
                  <a:pos x="1098" y="18"/>
                </a:cxn>
                <a:cxn ang="0">
                  <a:pos x="1134" y="36"/>
                </a:cxn>
                <a:cxn ang="0">
                  <a:pos x="1164" y="54"/>
                </a:cxn>
                <a:cxn ang="0">
                  <a:pos x="1194" y="72"/>
                </a:cxn>
                <a:cxn ang="0">
                  <a:pos x="1218" y="90"/>
                </a:cxn>
                <a:cxn ang="0">
                  <a:pos x="1242" y="114"/>
                </a:cxn>
                <a:cxn ang="0">
                  <a:pos x="1272" y="138"/>
                </a:cxn>
                <a:cxn ang="0">
                  <a:pos x="1296" y="156"/>
                </a:cxn>
                <a:cxn ang="0">
                  <a:pos x="1314" y="180"/>
                </a:cxn>
                <a:cxn ang="0">
                  <a:pos x="1338" y="198"/>
                </a:cxn>
                <a:cxn ang="0">
                  <a:pos x="1356" y="222"/>
                </a:cxn>
                <a:cxn ang="0">
                  <a:pos x="1380" y="216"/>
                </a:cxn>
                <a:cxn ang="0">
                  <a:pos x="1398" y="192"/>
                </a:cxn>
                <a:cxn ang="0">
                  <a:pos x="1422" y="174"/>
                </a:cxn>
                <a:cxn ang="0">
                  <a:pos x="1446" y="150"/>
                </a:cxn>
                <a:cxn ang="0">
                  <a:pos x="1476" y="126"/>
                </a:cxn>
                <a:cxn ang="0">
                  <a:pos x="1494" y="102"/>
                </a:cxn>
                <a:cxn ang="0">
                  <a:pos x="1524" y="84"/>
                </a:cxn>
                <a:cxn ang="0">
                  <a:pos x="1548" y="66"/>
                </a:cxn>
                <a:cxn ang="0">
                  <a:pos x="1578" y="42"/>
                </a:cxn>
                <a:cxn ang="0">
                  <a:pos x="1608" y="30"/>
                </a:cxn>
                <a:cxn ang="0">
                  <a:pos x="1638" y="18"/>
                </a:cxn>
              </a:cxnLst>
              <a:rect l="l" t="t" r="r" b="b"/>
              <a:pathLst>
                <a:path w="1644" h="228">
                  <a:moveTo>
                    <a:pt x="0" y="168"/>
                  </a:moveTo>
                  <a:lnTo>
                    <a:pt x="6" y="168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50"/>
                  </a:lnTo>
                  <a:lnTo>
                    <a:pt x="24" y="150"/>
                  </a:lnTo>
                  <a:lnTo>
                    <a:pt x="24" y="144"/>
                  </a:lnTo>
                  <a:lnTo>
                    <a:pt x="30" y="144"/>
                  </a:lnTo>
                  <a:lnTo>
                    <a:pt x="30" y="138"/>
                  </a:lnTo>
                  <a:lnTo>
                    <a:pt x="36" y="138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2" y="126"/>
                  </a:lnTo>
                  <a:lnTo>
                    <a:pt x="48" y="126"/>
                  </a:lnTo>
                  <a:lnTo>
                    <a:pt x="54" y="120"/>
                  </a:lnTo>
                  <a:lnTo>
                    <a:pt x="60" y="114"/>
                  </a:lnTo>
                  <a:lnTo>
                    <a:pt x="66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02"/>
                  </a:lnTo>
                  <a:lnTo>
                    <a:pt x="78" y="102"/>
                  </a:lnTo>
                  <a:lnTo>
                    <a:pt x="78" y="96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78"/>
                  </a:lnTo>
                  <a:lnTo>
                    <a:pt x="108" y="78"/>
                  </a:lnTo>
                  <a:lnTo>
                    <a:pt x="108" y="72"/>
                  </a:lnTo>
                  <a:lnTo>
                    <a:pt x="114" y="72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62" y="42"/>
                  </a:lnTo>
                  <a:lnTo>
                    <a:pt x="168" y="36"/>
                  </a:lnTo>
                  <a:lnTo>
                    <a:pt x="174" y="36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16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8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20" y="30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2" y="42"/>
                  </a:lnTo>
                  <a:lnTo>
                    <a:pt x="438" y="42"/>
                  </a:lnTo>
                  <a:lnTo>
                    <a:pt x="444" y="48"/>
                  </a:lnTo>
                  <a:lnTo>
                    <a:pt x="450" y="48"/>
                  </a:lnTo>
                  <a:lnTo>
                    <a:pt x="450" y="54"/>
                  </a:lnTo>
                  <a:lnTo>
                    <a:pt x="456" y="54"/>
                  </a:lnTo>
                  <a:lnTo>
                    <a:pt x="462" y="54"/>
                  </a:lnTo>
                  <a:lnTo>
                    <a:pt x="462" y="60"/>
                  </a:lnTo>
                  <a:lnTo>
                    <a:pt x="468" y="60"/>
                  </a:lnTo>
                  <a:lnTo>
                    <a:pt x="468" y="66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0" y="72"/>
                  </a:lnTo>
                  <a:lnTo>
                    <a:pt x="486" y="72"/>
                  </a:lnTo>
                  <a:lnTo>
                    <a:pt x="486" y="78"/>
                  </a:lnTo>
                  <a:lnTo>
                    <a:pt x="492" y="78"/>
                  </a:lnTo>
                  <a:lnTo>
                    <a:pt x="498" y="84"/>
                  </a:lnTo>
                  <a:lnTo>
                    <a:pt x="504" y="84"/>
                  </a:lnTo>
                  <a:lnTo>
                    <a:pt x="504" y="90"/>
                  </a:lnTo>
                  <a:lnTo>
                    <a:pt x="510" y="90"/>
                  </a:lnTo>
                  <a:lnTo>
                    <a:pt x="510" y="96"/>
                  </a:lnTo>
                  <a:lnTo>
                    <a:pt x="516" y="96"/>
                  </a:lnTo>
                  <a:lnTo>
                    <a:pt x="516" y="102"/>
                  </a:lnTo>
                  <a:lnTo>
                    <a:pt x="522" y="102"/>
                  </a:lnTo>
                  <a:lnTo>
                    <a:pt x="522" y="108"/>
                  </a:lnTo>
                  <a:lnTo>
                    <a:pt x="528" y="108"/>
                  </a:lnTo>
                  <a:lnTo>
                    <a:pt x="534" y="114"/>
                  </a:lnTo>
                  <a:lnTo>
                    <a:pt x="540" y="120"/>
                  </a:lnTo>
                  <a:lnTo>
                    <a:pt x="546" y="120"/>
                  </a:lnTo>
                  <a:lnTo>
                    <a:pt x="546" y="126"/>
                  </a:lnTo>
                  <a:lnTo>
                    <a:pt x="552" y="126"/>
                  </a:lnTo>
                  <a:lnTo>
                    <a:pt x="552" y="132"/>
                  </a:lnTo>
                  <a:lnTo>
                    <a:pt x="558" y="132"/>
                  </a:lnTo>
                  <a:lnTo>
                    <a:pt x="558" y="138"/>
                  </a:lnTo>
                  <a:lnTo>
                    <a:pt x="564" y="138"/>
                  </a:lnTo>
                  <a:lnTo>
                    <a:pt x="564" y="144"/>
                  </a:lnTo>
                  <a:lnTo>
                    <a:pt x="570" y="144"/>
                  </a:lnTo>
                  <a:lnTo>
                    <a:pt x="570" y="150"/>
                  </a:lnTo>
                  <a:lnTo>
                    <a:pt x="576" y="150"/>
                  </a:lnTo>
                  <a:lnTo>
                    <a:pt x="576" y="156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88" y="162"/>
                  </a:lnTo>
                  <a:lnTo>
                    <a:pt x="588" y="168"/>
                  </a:lnTo>
                  <a:lnTo>
                    <a:pt x="594" y="168"/>
                  </a:lnTo>
                  <a:lnTo>
                    <a:pt x="594" y="174"/>
                  </a:lnTo>
                  <a:lnTo>
                    <a:pt x="600" y="174"/>
                  </a:lnTo>
                  <a:lnTo>
                    <a:pt x="606" y="180"/>
                  </a:lnTo>
                  <a:lnTo>
                    <a:pt x="612" y="186"/>
                  </a:lnTo>
                  <a:lnTo>
                    <a:pt x="618" y="192"/>
                  </a:lnTo>
                  <a:lnTo>
                    <a:pt x="624" y="198"/>
                  </a:lnTo>
                  <a:lnTo>
                    <a:pt x="630" y="204"/>
                  </a:lnTo>
                  <a:lnTo>
                    <a:pt x="636" y="210"/>
                  </a:lnTo>
                  <a:lnTo>
                    <a:pt x="642" y="216"/>
                  </a:lnTo>
                  <a:lnTo>
                    <a:pt x="648" y="222"/>
                  </a:lnTo>
                  <a:lnTo>
                    <a:pt x="654" y="228"/>
                  </a:lnTo>
                  <a:lnTo>
                    <a:pt x="660" y="222"/>
                  </a:lnTo>
                  <a:lnTo>
                    <a:pt x="666" y="216"/>
                  </a:lnTo>
                  <a:lnTo>
                    <a:pt x="672" y="210"/>
                  </a:lnTo>
                  <a:lnTo>
                    <a:pt x="678" y="204"/>
                  </a:lnTo>
                  <a:lnTo>
                    <a:pt x="684" y="198"/>
                  </a:lnTo>
                  <a:lnTo>
                    <a:pt x="690" y="192"/>
                  </a:lnTo>
                  <a:lnTo>
                    <a:pt x="696" y="186"/>
                  </a:lnTo>
                  <a:lnTo>
                    <a:pt x="702" y="180"/>
                  </a:lnTo>
                  <a:lnTo>
                    <a:pt x="708" y="174"/>
                  </a:lnTo>
                  <a:lnTo>
                    <a:pt x="714" y="174"/>
                  </a:lnTo>
                  <a:lnTo>
                    <a:pt x="714" y="168"/>
                  </a:lnTo>
                  <a:lnTo>
                    <a:pt x="720" y="168"/>
                  </a:lnTo>
                  <a:lnTo>
                    <a:pt x="720" y="162"/>
                  </a:lnTo>
                  <a:lnTo>
                    <a:pt x="726" y="162"/>
                  </a:lnTo>
                  <a:lnTo>
                    <a:pt x="726" y="156"/>
                  </a:lnTo>
                  <a:lnTo>
                    <a:pt x="732" y="156"/>
                  </a:lnTo>
                  <a:lnTo>
                    <a:pt x="732" y="150"/>
                  </a:lnTo>
                  <a:lnTo>
                    <a:pt x="738" y="150"/>
                  </a:lnTo>
                  <a:lnTo>
                    <a:pt x="738" y="144"/>
                  </a:lnTo>
                  <a:lnTo>
                    <a:pt x="744" y="144"/>
                  </a:lnTo>
                  <a:lnTo>
                    <a:pt x="744" y="138"/>
                  </a:lnTo>
                  <a:lnTo>
                    <a:pt x="750" y="138"/>
                  </a:lnTo>
                  <a:lnTo>
                    <a:pt x="750" y="132"/>
                  </a:lnTo>
                  <a:lnTo>
                    <a:pt x="756" y="132"/>
                  </a:lnTo>
                  <a:lnTo>
                    <a:pt x="756" y="126"/>
                  </a:lnTo>
                  <a:lnTo>
                    <a:pt x="762" y="126"/>
                  </a:lnTo>
                  <a:lnTo>
                    <a:pt x="762" y="120"/>
                  </a:lnTo>
                  <a:lnTo>
                    <a:pt x="768" y="120"/>
                  </a:lnTo>
                  <a:lnTo>
                    <a:pt x="774" y="114"/>
                  </a:lnTo>
                  <a:lnTo>
                    <a:pt x="780" y="108"/>
                  </a:lnTo>
                  <a:lnTo>
                    <a:pt x="786" y="108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2" y="96"/>
                  </a:lnTo>
                  <a:lnTo>
                    <a:pt x="798" y="96"/>
                  </a:lnTo>
                  <a:lnTo>
                    <a:pt x="798" y="90"/>
                  </a:lnTo>
                  <a:lnTo>
                    <a:pt x="804" y="90"/>
                  </a:lnTo>
                  <a:lnTo>
                    <a:pt x="804" y="84"/>
                  </a:lnTo>
                  <a:lnTo>
                    <a:pt x="810" y="84"/>
                  </a:lnTo>
                  <a:lnTo>
                    <a:pt x="816" y="78"/>
                  </a:lnTo>
                  <a:lnTo>
                    <a:pt x="822" y="78"/>
                  </a:lnTo>
                  <a:lnTo>
                    <a:pt x="822" y="72"/>
                  </a:lnTo>
                  <a:lnTo>
                    <a:pt x="828" y="72"/>
                  </a:lnTo>
                  <a:lnTo>
                    <a:pt x="828" y="66"/>
                  </a:lnTo>
                  <a:lnTo>
                    <a:pt x="834" y="66"/>
                  </a:lnTo>
                  <a:lnTo>
                    <a:pt x="840" y="66"/>
                  </a:lnTo>
                  <a:lnTo>
                    <a:pt x="840" y="60"/>
                  </a:lnTo>
                  <a:lnTo>
                    <a:pt x="846" y="60"/>
                  </a:lnTo>
                  <a:lnTo>
                    <a:pt x="846" y="54"/>
                  </a:lnTo>
                  <a:lnTo>
                    <a:pt x="852" y="54"/>
                  </a:lnTo>
                  <a:lnTo>
                    <a:pt x="858" y="54"/>
                  </a:lnTo>
                  <a:lnTo>
                    <a:pt x="858" y="48"/>
                  </a:lnTo>
                  <a:lnTo>
                    <a:pt x="864" y="48"/>
                  </a:lnTo>
                  <a:lnTo>
                    <a:pt x="870" y="42"/>
                  </a:lnTo>
                  <a:lnTo>
                    <a:pt x="876" y="42"/>
                  </a:lnTo>
                  <a:lnTo>
                    <a:pt x="876" y="36"/>
                  </a:lnTo>
                  <a:lnTo>
                    <a:pt x="882" y="36"/>
                  </a:lnTo>
                  <a:lnTo>
                    <a:pt x="888" y="36"/>
                  </a:lnTo>
                  <a:lnTo>
                    <a:pt x="888" y="30"/>
                  </a:lnTo>
                  <a:lnTo>
                    <a:pt x="894" y="30"/>
                  </a:lnTo>
                  <a:lnTo>
                    <a:pt x="900" y="30"/>
                  </a:lnTo>
                  <a:lnTo>
                    <a:pt x="900" y="24"/>
                  </a:lnTo>
                  <a:lnTo>
                    <a:pt x="906" y="24"/>
                  </a:lnTo>
                  <a:lnTo>
                    <a:pt x="912" y="24"/>
                  </a:lnTo>
                  <a:lnTo>
                    <a:pt x="918" y="18"/>
                  </a:lnTo>
                  <a:lnTo>
                    <a:pt x="924" y="18"/>
                  </a:lnTo>
                  <a:lnTo>
                    <a:pt x="930" y="18"/>
                  </a:lnTo>
                  <a:lnTo>
                    <a:pt x="930" y="12"/>
                  </a:lnTo>
                  <a:lnTo>
                    <a:pt x="936" y="12"/>
                  </a:lnTo>
                  <a:lnTo>
                    <a:pt x="942" y="12"/>
                  </a:lnTo>
                  <a:lnTo>
                    <a:pt x="948" y="12"/>
                  </a:lnTo>
                  <a:lnTo>
                    <a:pt x="954" y="6"/>
                  </a:lnTo>
                  <a:lnTo>
                    <a:pt x="960" y="6"/>
                  </a:lnTo>
                  <a:lnTo>
                    <a:pt x="966" y="6"/>
                  </a:lnTo>
                  <a:lnTo>
                    <a:pt x="972" y="6"/>
                  </a:lnTo>
                  <a:lnTo>
                    <a:pt x="978" y="6"/>
                  </a:lnTo>
                  <a:lnTo>
                    <a:pt x="984" y="6"/>
                  </a:lnTo>
                  <a:lnTo>
                    <a:pt x="984" y="0"/>
                  </a:lnTo>
                  <a:lnTo>
                    <a:pt x="990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8" y="0"/>
                  </a:lnTo>
                  <a:lnTo>
                    <a:pt x="1014" y="0"/>
                  </a:lnTo>
                  <a:lnTo>
                    <a:pt x="1020" y="0"/>
                  </a:lnTo>
                  <a:lnTo>
                    <a:pt x="1026" y="0"/>
                  </a:lnTo>
                  <a:lnTo>
                    <a:pt x="1032" y="0"/>
                  </a:lnTo>
                  <a:lnTo>
                    <a:pt x="1038" y="0"/>
                  </a:lnTo>
                  <a:lnTo>
                    <a:pt x="1038" y="6"/>
                  </a:lnTo>
                  <a:lnTo>
                    <a:pt x="1044" y="6"/>
                  </a:lnTo>
                  <a:lnTo>
                    <a:pt x="1050" y="6"/>
                  </a:lnTo>
                  <a:lnTo>
                    <a:pt x="1056" y="6"/>
                  </a:lnTo>
                  <a:lnTo>
                    <a:pt x="1062" y="6"/>
                  </a:lnTo>
                  <a:lnTo>
                    <a:pt x="1068" y="6"/>
                  </a:lnTo>
                  <a:lnTo>
                    <a:pt x="1074" y="12"/>
                  </a:lnTo>
                  <a:lnTo>
                    <a:pt x="1080" y="12"/>
                  </a:lnTo>
                  <a:lnTo>
                    <a:pt x="1086" y="12"/>
                  </a:lnTo>
                  <a:lnTo>
                    <a:pt x="1092" y="12"/>
                  </a:lnTo>
                  <a:lnTo>
                    <a:pt x="1092" y="18"/>
                  </a:lnTo>
                  <a:lnTo>
                    <a:pt x="1098" y="18"/>
                  </a:lnTo>
                  <a:lnTo>
                    <a:pt x="1104" y="18"/>
                  </a:lnTo>
                  <a:lnTo>
                    <a:pt x="1104" y="24"/>
                  </a:lnTo>
                  <a:lnTo>
                    <a:pt x="1110" y="24"/>
                  </a:lnTo>
                  <a:lnTo>
                    <a:pt x="1116" y="24"/>
                  </a:lnTo>
                  <a:lnTo>
                    <a:pt x="1122" y="30"/>
                  </a:lnTo>
                  <a:lnTo>
                    <a:pt x="1128" y="30"/>
                  </a:lnTo>
                  <a:lnTo>
                    <a:pt x="1134" y="36"/>
                  </a:lnTo>
                  <a:lnTo>
                    <a:pt x="1140" y="36"/>
                  </a:lnTo>
                  <a:lnTo>
                    <a:pt x="1146" y="42"/>
                  </a:lnTo>
                  <a:lnTo>
                    <a:pt x="1152" y="42"/>
                  </a:lnTo>
                  <a:lnTo>
                    <a:pt x="1152" y="48"/>
                  </a:lnTo>
                  <a:lnTo>
                    <a:pt x="1158" y="48"/>
                  </a:lnTo>
                  <a:lnTo>
                    <a:pt x="1164" y="48"/>
                  </a:lnTo>
                  <a:lnTo>
                    <a:pt x="1164" y="54"/>
                  </a:lnTo>
                  <a:lnTo>
                    <a:pt x="1170" y="54"/>
                  </a:lnTo>
                  <a:lnTo>
                    <a:pt x="1176" y="60"/>
                  </a:lnTo>
                  <a:lnTo>
                    <a:pt x="1182" y="60"/>
                  </a:lnTo>
                  <a:lnTo>
                    <a:pt x="1182" y="66"/>
                  </a:lnTo>
                  <a:lnTo>
                    <a:pt x="1188" y="66"/>
                  </a:lnTo>
                  <a:lnTo>
                    <a:pt x="1188" y="72"/>
                  </a:lnTo>
                  <a:lnTo>
                    <a:pt x="1194" y="72"/>
                  </a:lnTo>
                  <a:lnTo>
                    <a:pt x="1200" y="72"/>
                  </a:lnTo>
                  <a:lnTo>
                    <a:pt x="1200" y="78"/>
                  </a:lnTo>
                  <a:lnTo>
                    <a:pt x="1206" y="78"/>
                  </a:lnTo>
                  <a:lnTo>
                    <a:pt x="1206" y="84"/>
                  </a:lnTo>
                  <a:lnTo>
                    <a:pt x="1212" y="84"/>
                  </a:lnTo>
                  <a:lnTo>
                    <a:pt x="1212" y="90"/>
                  </a:lnTo>
                  <a:lnTo>
                    <a:pt x="1218" y="90"/>
                  </a:lnTo>
                  <a:lnTo>
                    <a:pt x="1224" y="96"/>
                  </a:lnTo>
                  <a:lnTo>
                    <a:pt x="1230" y="96"/>
                  </a:lnTo>
                  <a:lnTo>
                    <a:pt x="1230" y="102"/>
                  </a:lnTo>
                  <a:lnTo>
                    <a:pt x="1236" y="102"/>
                  </a:lnTo>
                  <a:lnTo>
                    <a:pt x="1236" y="108"/>
                  </a:lnTo>
                  <a:lnTo>
                    <a:pt x="1242" y="108"/>
                  </a:lnTo>
                  <a:lnTo>
                    <a:pt x="1242" y="114"/>
                  </a:lnTo>
                  <a:lnTo>
                    <a:pt x="1248" y="114"/>
                  </a:lnTo>
                  <a:lnTo>
                    <a:pt x="1254" y="120"/>
                  </a:lnTo>
                  <a:lnTo>
                    <a:pt x="1260" y="126"/>
                  </a:lnTo>
                  <a:lnTo>
                    <a:pt x="1266" y="126"/>
                  </a:lnTo>
                  <a:lnTo>
                    <a:pt x="1266" y="132"/>
                  </a:lnTo>
                  <a:lnTo>
                    <a:pt x="1272" y="132"/>
                  </a:lnTo>
                  <a:lnTo>
                    <a:pt x="1272" y="138"/>
                  </a:lnTo>
                  <a:lnTo>
                    <a:pt x="1278" y="138"/>
                  </a:lnTo>
                  <a:lnTo>
                    <a:pt x="1278" y="144"/>
                  </a:lnTo>
                  <a:lnTo>
                    <a:pt x="1284" y="144"/>
                  </a:lnTo>
                  <a:lnTo>
                    <a:pt x="1284" y="150"/>
                  </a:lnTo>
                  <a:lnTo>
                    <a:pt x="1290" y="150"/>
                  </a:lnTo>
                  <a:lnTo>
                    <a:pt x="1290" y="156"/>
                  </a:lnTo>
                  <a:lnTo>
                    <a:pt x="1296" y="156"/>
                  </a:lnTo>
                  <a:lnTo>
                    <a:pt x="1296" y="162"/>
                  </a:lnTo>
                  <a:lnTo>
                    <a:pt x="1302" y="162"/>
                  </a:lnTo>
                  <a:lnTo>
                    <a:pt x="1302" y="168"/>
                  </a:lnTo>
                  <a:lnTo>
                    <a:pt x="1308" y="168"/>
                  </a:lnTo>
                  <a:lnTo>
                    <a:pt x="1308" y="174"/>
                  </a:lnTo>
                  <a:lnTo>
                    <a:pt x="1314" y="174"/>
                  </a:lnTo>
                  <a:lnTo>
                    <a:pt x="1314" y="180"/>
                  </a:lnTo>
                  <a:lnTo>
                    <a:pt x="1320" y="180"/>
                  </a:lnTo>
                  <a:lnTo>
                    <a:pt x="1320" y="186"/>
                  </a:lnTo>
                  <a:lnTo>
                    <a:pt x="1326" y="186"/>
                  </a:lnTo>
                  <a:lnTo>
                    <a:pt x="1326" y="192"/>
                  </a:lnTo>
                  <a:lnTo>
                    <a:pt x="1332" y="192"/>
                  </a:lnTo>
                  <a:lnTo>
                    <a:pt x="1332" y="198"/>
                  </a:lnTo>
                  <a:lnTo>
                    <a:pt x="1338" y="198"/>
                  </a:lnTo>
                  <a:lnTo>
                    <a:pt x="1338" y="204"/>
                  </a:lnTo>
                  <a:lnTo>
                    <a:pt x="1344" y="204"/>
                  </a:lnTo>
                  <a:lnTo>
                    <a:pt x="1344" y="210"/>
                  </a:lnTo>
                  <a:lnTo>
                    <a:pt x="1350" y="210"/>
                  </a:lnTo>
                  <a:lnTo>
                    <a:pt x="1350" y="216"/>
                  </a:lnTo>
                  <a:lnTo>
                    <a:pt x="1356" y="216"/>
                  </a:lnTo>
                  <a:lnTo>
                    <a:pt x="1356" y="222"/>
                  </a:lnTo>
                  <a:lnTo>
                    <a:pt x="1362" y="222"/>
                  </a:lnTo>
                  <a:lnTo>
                    <a:pt x="1362" y="228"/>
                  </a:lnTo>
                  <a:lnTo>
                    <a:pt x="1368" y="228"/>
                  </a:lnTo>
                  <a:lnTo>
                    <a:pt x="1368" y="222"/>
                  </a:lnTo>
                  <a:lnTo>
                    <a:pt x="1374" y="222"/>
                  </a:lnTo>
                  <a:lnTo>
                    <a:pt x="1374" y="216"/>
                  </a:lnTo>
                  <a:lnTo>
                    <a:pt x="1380" y="216"/>
                  </a:lnTo>
                  <a:lnTo>
                    <a:pt x="1380" y="210"/>
                  </a:lnTo>
                  <a:lnTo>
                    <a:pt x="1386" y="210"/>
                  </a:lnTo>
                  <a:lnTo>
                    <a:pt x="1386" y="204"/>
                  </a:lnTo>
                  <a:lnTo>
                    <a:pt x="1392" y="204"/>
                  </a:lnTo>
                  <a:lnTo>
                    <a:pt x="1392" y="198"/>
                  </a:lnTo>
                  <a:lnTo>
                    <a:pt x="1398" y="198"/>
                  </a:lnTo>
                  <a:lnTo>
                    <a:pt x="1398" y="192"/>
                  </a:lnTo>
                  <a:lnTo>
                    <a:pt x="1404" y="192"/>
                  </a:lnTo>
                  <a:lnTo>
                    <a:pt x="1404" y="186"/>
                  </a:lnTo>
                  <a:lnTo>
                    <a:pt x="1410" y="186"/>
                  </a:lnTo>
                  <a:lnTo>
                    <a:pt x="1410" y="180"/>
                  </a:lnTo>
                  <a:lnTo>
                    <a:pt x="1416" y="180"/>
                  </a:lnTo>
                  <a:lnTo>
                    <a:pt x="1416" y="174"/>
                  </a:lnTo>
                  <a:lnTo>
                    <a:pt x="1422" y="174"/>
                  </a:lnTo>
                  <a:lnTo>
                    <a:pt x="1422" y="168"/>
                  </a:lnTo>
                  <a:lnTo>
                    <a:pt x="1428" y="168"/>
                  </a:lnTo>
                  <a:lnTo>
                    <a:pt x="1428" y="162"/>
                  </a:lnTo>
                  <a:lnTo>
                    <a:pt x="1434" y="162"/>
                  </a:lnTo>
                  <a:lnTo>
                    <a:pt x="1434" y="156"/>
                  </a:lnTo>
                  <a:lnTo>
                    <a:pt x="1440" y="156"/>
                  </a:lnTo>
                  <a:lnTo>
                    <a:pt x="1446" y="150"/>
                  </a:lnTo>
                  <a:lnTo>
                    <a:pt x="1452" y="144"/>
                  </a:lnTo>
                  <a:lnTo>
                    <a:pt x="1458" y="138"/>
                  </a:lnTo>
                  <a:lnTo>
                    <a:pt x="1464" y="138"/>
                  </a:lnTo>
                  <a:lnTo>
                    <a:pt x="1464" y="132"/>
                  </a:lnTo>
                  <a:lnTo>
                    <a:pt x="1470" y="132"/>
                  </a:lnTo>
                  <a:lnTo>
                    <a:pt x="1470" y="126"/>
                  </a:lnTo>
                  <a:lnTo>
                    <a:pt x="1476" y="126"/>
                  </a:lnTo>
                  <a:lnTo>
                    <a:pt x="1476" y="120"/>
                  </a:lnTo>
                  <a:lnTo>
                    <a:pt x="1482" y="120"/>
                  </a:lnTo>
                  <a:lnTo>
                    <a:pt x="1482" y="114"/>
                  </a:lnTo>
                  <a:lnTo>
                    <a:pt x="1488" y="114"/>
                  </a:lnTo>
                  <a:lnTo>
                    <a:pt x="1488" y="108"/>
                  </a:lnTo>
                  <a:lnTo>
                    <a:pt x="1494" y="108"/>
                  </a:lnTo>
                  <a:lnTo>
                    <a:pt x="1494" y="102"/>
                  </a:lnTo>
                  <a:lnTo>
                    <a:pt x="1500" y="102"/>
                  </a:lnTo>
                  <a:lnTo>
                    <a:pt x="1506" y="96"/>
                  </a:lnTo>
                  <a:lnTo>
                    <a:pt x="1512" y="96"/>
                  </a:lnTo>
                  <a:lnTo>
                    <a:pt x="1512" y="90"/>
                  </a:lnTo>
                  <a:lnTo>
                    <a:pt x="1518" y="90"/>
                  </a:lnTo>
                  <a:lnTo>
                    <a:pt x="1518" y="84"/>
                  </a:lnTo>
                  <a:lnTo>
                    <a:pt x="1524" y="84"/>
                  </a:lnTo>
                  <a:lnTo>
                    <a:pt x="1524" y="78"/>
                  </a:lnTo>
                  <a:lnTo>
                    <a:pt x="1530" y="78"/>
                  </a:lnTo>
                  <a:lnTo>
                    <a:pt x="1536" y="78"/>
                  </a:lnTo>
                  <a:lnTo>
                    <a:pt x="1536" y="72"/>
                  </a:lnTo>
                  <a:lnTo>
                    <a:pt x="1542" y="72"/>
                  </a:lnTo>
                  <a:lnTo>
                    <a:pt x="1542" y="66"/>
                  </a:lnTo>
                  <a:lnTo>
                    <a:pt x="1548" y="66"/>
                  </a:lnTo>
                  <a:lnTo>
                    <a:pt x="1554" y="60"/>
                  </a:lnTo>
                  <a:lnTo>
                    <a:pt x="1560" y="60"/>
                  </a:lnTo>
                  <a:lnTo>
                    <a:pt x="1560" y="54"/>
                  </a:lnTo>
                  <a:lnTo>
                    <a:pt x="1566" y="54"/>
                  </a:lnTo>
                  <a:lnTo>
                    <a:pt x="1572" y="48"/>
                  </a:lnTo>
                  <a:lnTo>
                    <a:pt x="1578" y="48"/>
                  </a:lnTo>
                  <a:lnTo>
                    <a:pt x="1578" y="42"/>
                  </a:lnTo>
                  <a:lnTo>
                    <a:pt x="1584" y="42"/>
                  </a:lnTo>
                  <a:lnTo>
                    <a:pt x="1590" y="42"/>
                  </a:lnTo>
                  <a:lnTo>
                    <a:pt x="1590" y="36"/>
                  </a:lnTo>
                  <a:lnTo>
                    <a:pt x="1596" y="36"/>
                  </a:lnTo>
                  <a:lnTo>
                    <a:pt x="1602" y="36"/>
                  </a:lnTo>
                  <a:lnTo>
                    <a:pt x="1602" y="30"/>
                  </a:lnTo>
                  <a:lnTo>
                    <a:pt x="1608" y="30"/>
                  </a:lnTo>
                  <a:lnTo>
                    <a:pt x="1614" y="30"/>
                  </a:lnTo>
                  <a:lnTo>
                    <a:pt x="1614" y="24"/>
                  </a:lnTo>
                  <a:lnTo>
                    <a:pt x="1620" y="24"/>
                  </a:lnTo>
                  <a:lnTo>
                    <a:pt x="1626" y="24"/>
                  </a:lnTo>
                  <a:lnTo>
                    <a:pt x="1626" y="18"/>
                  </a:lnTo>
                  <a:lnTo>
                    <a:pt x="1632" y="18"/>
                  </a:lnTo>
                  <a:lnTo>
                    <a:pt x="1638" y="18"/>
                  </a:lnTo>
                  <a:lnTo>
                    <a:pt x="1644" y="18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4" name="Freeform 45"/>
            <p:cNvSpPr/>
            <p:nvPr/>
          </p:nvSpPr>
          <p:spPr>
            <a:xfrm>
              <a:off x="3555" y="2840"/>
              <a:ext cx="1247" cy="228"/>
            </a:xfrm>
            <a:custGeom>
              <a:cxnLst>
                <a:cxn ang="0">
                  <a:pos x="18" y="12"/>
                </a:cxn>
                <a:cxn ang="0">
                  <a:pos x="42" y="6"/>
                </a:cxn>
                <a:cxn ang="0">
                  <a:pos x="72" y="0"/>
                </a:cxn>
                <a:cxn ang="0">
                  <a:pos x="102" y="0"/>
                </a:cxn>
                <a:cxn ang="0">
                  <a:pos x="126" y="6"/>
                </a:cxn>
                <a:cxn ang="0">
                  <a:pos x="150" y="12"/>
                </a:cxn>
                <a:cxn ang="0">
                  <a:pos x="174" y="18"/>
                </a:cxn>
                <a:cxn ang="0">
                  <a:pos x="192" y="30"/>
                </a:cxn>
                <a:cxn ang="0">
                  <a:pos x="210" y="42"/>
                </a:cxn>
                <a:cxn ang="0">
                  <a:pos x="234" y="48"/>
                </a:cxn>
                <a:cxn ang="0">
                  <a:pos x="252" y="60"/>
                </a:cxn>
                <a:cxn ang="0">
                  <a:pos x="270" y="78"/>
                </a:cxn>
                <a:cxn ang="0">
                  <a:pos x="288" y="90"/>
                </a:cxn>
                <a:cxn ang="0">
                  <a:pos x="306" y="108"/>
                </a:cxn>
                <a:cxn ang="0">
                  <a:pos x="324" y="120"/>
                </a:cxn>
                <a:cxn ang="0">
                  <a:pos x="348" y="144"/>
                </a:cxn>
                <a:cxn ang="0">
                  <a:pos x="366" y="162"/>
                </a:cxn>
                <a:cxn ang="0">
                  <a:pos x="384" y="174"/>
                </a:cxn>
                <a:cxn ang="0">
                  <a:pos x="396" y="192"/>
                </a:cxn>
                <a:cxn ang="0">
                  <a:pos x="414" y="204"/>
                </a:cxn>
                <a:cxn ang="0">
                  <a:pos x="425" y="222"/>
                </a:cxn>
                <a:cxn ang="0">
                  <a:pos x="443" y="222"/>
                </a:cxn>
                <a:cxn ang="0">
                  <a:pos x="455" y="204"/>
                </a:cxn>
                <a:cxn ang="0">
                  <a:pos x="473" y="192"/>
                </a:cxn>
                <a:cxn ang="0">
                  <a:pos x="485" y="174"/>
                </a:cxn>
                <a:cxn ang="0">
                  <a:pos x="503" y="162"/>
                </a:cxn>
                <a:cxn ang="0">
                  <a:pos x="515" y="144"/>
                </a:cxn>
                <a:cxn ang="0">
                  <a:pos x="539" y="126"/>
                </a:cxn>
                <a:cxn ang="0">
                  <a:pos x="557" y="114"/>
                </a:cxn>
                <a:cxn ang="0">
                  <a:pos x="575" y="96"/>
                </a:cxn>
                <a:cxn ang="0">
                  <a:pos x="593" y="84"/>
                </a:cxn>
                <a:cxn ang="0">
                  <a:pos x="611" y="66"/>
                </a:cxn>
                <a:cxn ang="0">
                  <a:pos x="629" y="54"/>
                </a:cxn>
                <a:cxn ang="0">
                  <a:pos x="653" y="42"/>
                </a:cxn>
                <a:cxn ang="0">
                  <a:pos x="683" y="24"/>
                </a:cxn>
                <a:cxn ang="0">
                  <a:pos x="707" y="18"/>
                </a:cxn>
                <a:cxn ang="0">
                  <a:pos x="731" y="6"/>
                </a:cxn>
                <a:cxn ang="0">
                  <a:pos x="761" y="6"/>
                </a:cxn>
                <a:cxn ang="0">
                  <a:pos x="785" y="0"/>
                </a:cxn>
                <a:cxn ang="0">
                  <a:pos x="815" y="0"/>
                </a:cxn>
                <a:cxn ang="0">
                  <a:pos x="845" y="6"/>
                </a:cxn>
                <a:cxn ang="0">
                  <a:pos x="869" y="12"/>
                </a:cxn>
                <a:cxn ang="0">
                  <a:pos x="887" y="24"/>
                </a:cxn>
                <a:cxn ang="0">
                  <a:pos x="911" y="30"/>
                </a:cxn>
                <a:cxn ang="0">
                  <a:pos x="929" y="42"/>
                </a:cxn>
                <a:cxn ang="0">
                  <a:pos x="953" y="54"/>
                </a:cxn>
                <a:cxn ang="0">
                  <a:pos x="971" y="66"/>
                </a:cxn>
                <a:cxn ang="0">
                  <a:pos x="989" y="84"/>
                </a:cxn>
                <a:cxn ang="0">
                  <a:pos x="1007" y="96"/>
                </a:cxn>
                <a:cxn ang="0">
                  <a:pos x="1025" y="114"/>
                </a:cxn>
                <a:cxn ang="0">
                  <a:pos x="1043" y="126"/>
                </a:cxn>
                <a:cxn ang="0">
                  <a:pos x="1055" y="144"/>
                </a:cxn>
                <a:cxn ang="0">
                  <a:pos x="1085" y="168"/>
                </a:cxn>
                <a:cxn ang="0">
                  <a:pos x="1103" y="186"/>
                </a:cxn>
                <a:cxn ang="0">
                  <a:pos x="1121" y="198"/>
                </a:cxn>
                <a:cxn ang="0">
                  <a:pos x="1133" y="216"/>
                </a:cxn>
                <a:cxn ang="0">
                  <a:pos x="1151" y="228"/>
                </a:cxn>
                <a:cxn ang="0">
                  <a:pos x="1163" y="210"/>
                </a:cxn>
                <a:cxn ang="0">
                  <a:pos x="1181" y="198"/>
                </a:cxn>
                <a:cxn ang="0">
                  <a:pos x="1193" y="180"/>
                </a:cxn>
                <a:cxn ang="0">
                  <a:pos x="1211" y="168"/>
                </a:cxn>
                <a:cxn ang="0">
                  <a:pos x="1223" y="150"/>
                </a:cxn>
                <a:cxn ang="0">
                  <a:pos x="1241" y="138"/>
                </a:cxn>
              </a:cxnLst>
              <a:rect l="l" t="t" r="r" b="b"/>
              <a:pathLst>
                <a:path w="1247" h="228">
                  <a:moveTo>
                    <a:pt x="0" y="18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198" y="36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0" y="60"/>
                  </a:lnTo>
                  <a:lnTo>
                    <a:pt x="246" y="60"/>
                  </a:lnTo>
                  <a:lnTo>
                    <a:pt x="252" y="60"/>
                  </a:lnTo>
                  <a:lnTo>
                    <a:pt x="252" y="66"/>
                  </a:lnTo>
                  <a:lnTo>
                    <a:pt x="258" y="66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76" y="84"/>
                  </a:lnTo>
                  <a:lnTo>
                    <a:pt x="282" y="84"/>
                  </a:lnTo>
                  <a:lnTo>
                    <a:pt x="282" y="90"/>
                  </a:lnTo>
                  <a:lnTo>
                    <a:pt x="288" y="90"/>
                  </a:lnTo>
                  <a:lnTo>
                    <a:pt x="294" y="96"/>
                  </a:lnTo>
                  <a:lnTo>
                    <a:pt x="300" y="96"/>
                  </a:lnTo>
                  <a:lnTo>
                    <a:pt x="300" y="102"/>
                  </a:lnTo>
                  <a:lnTo>
                    <a:pt x="306" y="102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2" y="114"/>
                  </a:lnTo>
                  <a:lnTo>
                    <a:pt x="318" y="114"/>
                  </a:lnTo>
                  <a:lnTo>
                    <a:pt x="318" y="120"/>
                  </a:lnTo>
                  <a:lnTo>
                    <a:pt x="324" y="120"/>
                  </a:lnTo>
                  <a:lnTo>
                    <a:pt x="330" y="126"/>
                  </a:lnTo>
                  <a:lnTo>
                    <a:pt x="336" y="132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48" y="144"/>
                  </a:lnTo>
                  <a:lnTo>
                    <a:pt x="354" y="144"/>
                  </a:lnTo>
                  <a:lnTo>
                    <a:pt x="354" y="150"/>
                  </a:lnTo>
                  <a:lnTo>
                    <a:pt x="360" y="156"/>
                  </a:lnTo>
                  <a:lnTo>
                    <a:pt x="366" y="156"/>
                  </a:lnTo>
                  <a:lnTo>
                    <a:pt x="366" y="162"/>
                  </a:lnTo>
                  <a:lnTo>
                    <a:pt x="372" y="162"/>
                  </a:lnTo>
                  <a:lnTo>
                    <a:pt x="372" y="168"/>
                  </a:lnTo>
                  <a:lnTo>
                    <a:pt x="378" y="168"/>
                  </a:lnTo>
                  <a:lnTo>
                    <a:pt x="378" y="174"/>
                  </a:lnTo>
                  <a:lnTo>
                    <a:pt x="384" y="174"/>
                  </a:lnTo>
                  <a:lnTo>
                    <a:pt x="384" y="180"/>
                  </a:lnTo>
                  <a:lnTo>
                    <a:pt x="390" y="180"/>
                  </a:lnTo>
                  <a:lnTo>
                    <a:pt x="390" y="186"/>
                  </a:lnTo>
                  <a:lnTo>
                    <a:pt x="396" y="186"/>
                  </a:lnTo>
                  <a:lnTo>
                    <a:pt x="396" y="192"/>
                  </a:lnTo>
                  <a:lnTo>
                    <a:pt x="402" y="192"/>
                  </a:lnTo>
                  <a:lnTo>
                    <a:pt x="402" y="198"/>
                  </a:lnTo>
                  <a:lnTo>
                    <a:pt x="408" y="198"/>
                  </a:lnTo>
                  <a:lnTo>
                    <a:pt x="408" y="204"/>
                  </a:lnTo>
                  <a:lnTo>
                    <a:pt x="414" y="204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0" y="216"/>
                  </a:lnTo>
                  <a:lnTo>
                    <a:pt x="425" y="216"/>
                  </a:lnTo>
                  <a:lnTo>
                    <a:pt x="425" y="222"/>
                  </a:lnTo>
                  <a:lnTo>
                    <a:pt x="431" y="222"/>
                  </a:lnTo>
                  <a:lnTo>
                    <a:pt x="431" y="228"/>
                  </a:lnTo>
                  <a:lnTo>
                    <a:pt x="437" y="228"/>
                  </a:lnTo>
                  <a:lnTo>
                    <a:pt x="437" y="222"/>
                  </a:lnTo>
                  <a:lnTo>
                    <a:pt x="443" y="222"/>
                  </a:lnTo>
                  <a:lnTo>
                    <a:pt x="443" y="216"/>
                  </a:lnTo>
                  <a:lnTo>
                    <a:pt x="449" y="216"/>
                  </a:lnTo>
                  <a:lnTo>
                    <a:pt x="449" y="210"/>
                  </a:lnTo>
                  <a:lnTo>
                    <a:pt x="455" y="210"/>
                  </a:lnTo>
                  <a:lnTo>
                    <a:pt x="455" y="204"/>
                  </a:lnTo>
                  <a:lnTo>
                    <a:pt x="461" y="204"/>
                  </a:lnTo>
                  <a:lnTo>
                    <a:pt x="461" y="198"/>
                  </a:lnTo>
                  <a:lnTo>
                    <a:pt x="467" y="198"/>
                  </a:lnTo>
                  <a:lnTo>
                    <a:pt x="467" y="192"/>
                  </a:lnTo>
                  <a:lnTo>
                    <a:pt x="473" y="192"/>
                  </a:lnTo>
                  <a:lnTo>
                    <a:pt x="473" y="186"/>
                  </a:lnTo>
                  <a:lnTo>
                    <a:pt x="479" y="186"/>
                  </a:lnTo>
                  <a:lnTo>
                    <a:pt x="479" y="180"/>
                  </a:lnTo>
                  <a:lnTo>
                    <a:pt x="485" y="180"/>
                  </a:lnTo>
                  <a:lnTo>
                    <a:pt x="485" y="174"/>
                  </a:lnTo>
                  <a:lnTo>
                    <a:pt x="491" y="174"/>
                  </a:lnTo>
                  <a:lnTo>
                    <a:pt x="491" y="168"/>
                  </a:lnTo>
                  <a:lnTo>
                    <a:pt x="497" y="168"/>
                  </a:lnTo>
                  <a:lnTo>
                    <a:pt x="497" y="162"/>
                  </a:lnTo>
                  <a:lnTo>
                    <a:pt x="503" y="162"/>
                  </a:lnTo>
                  <a:lnTo>
                    <a:pt x="503" y="156"/>
                  </a:lnTo>
                  <a:lnTo>
                    <a:pt x="509" y="156"/>
                  </a:lnTo>
                  <a:lnTo>
                    <a:pt x="509" y="150"/>
                  </a:lnTo>
                  <a:lnTo>
                    <a:pt x="515" y="150"/>
                  </a:lnTo>
                  <a:lnTo>
                    <a:pt x="515" y="144"/>
                  </a:lnTo>
                  <a:lnTo>
                    <a:pt x="521" y="144"/>
                  </a:lnTo>
                  <a:lnTo>
                    <a:pt x="521" y="138"/>
                  </a:lnTo>
                  <a:lnTo>
                    <a:pt x="527" y="138"/>
                  </a:lnTo>
                  <a:lnTo>
                    <a:pt x="533" y="132"/>
                  </a:lnTo>
                  <a:lnTo>
                    <a:pt x="539" y="126"/>
                  </a:lnTo>
                  <a:lnTo>
                    <a:pt x="545" y="126"/>
                  </a:lnTo>
                  <a:lnTo>
                    <a:pt x="545" y="120"/>
                  </a:lnTo>
                  <a:lnTo>
                    <a:pt x="551" y="120"/>
                  </a:lnTo>
                  <a:lnTo>
                    <a:pt x="551" y="114"/>
                  </a:lnTo>
                  <a:lnTo>
                    <a:pt x="557" y="114"/>
                  </a:lnTo>
                  <a:lnTo>
                    <a:pt x="557" y="108"/>
                  </a:lnTo>
                  <a:lnTo>
                    <a:pt x="563" y="108"/>
                  </a:lnTo>
                  <a:lnTo>
                    <a:pt x="563" y="102"/>
                  </a:lnTo>
                  <a:lnTo>
                    <a:pt x="569" y="102"/>
                  </a:lnTo>
                  <a:lnTo>
                    <a:pt x="575" y="96"/>
                  </a:lnTo>
                  <a:lnTo>
                    <a:pt x="581" y="96"/>
                  </a:lnTo>
                  <a:lnTo>
                    <a:pt x="581" y="90"/>
                  </a:lnTo>
                  <a:lnTo>
                    <a:pt x="587" y="90"/>
                  </a:lnTo>
                  <a:lnTo>
                    <a:pt x="587" y="84"/>
                  </a:lnTo>
                  <a:lnTo>
                    <a:pt x="593" y="84"/>
                  </a:lnTo>
                  <a:lnTo>
                    <a:pt x="593" y="78"/>
                  </a:lnTo>
                  <a:lnTo>
                    <a:pt x="599" y="78"/>
                  </a:lnTo>
                  <a:lnTo>
                    <a:pt x="605" y="72"/>
                  </a:lnTo>
                  <a:lnTo>
                    <a:pt x="611" y="72"/>
                  </a:lnTo>
                  <a:lnTo>
                    <a:pt x="611" y="66"/>
                  </a:lnTo>
                  <a:lnTo>
                    <a:pt x="617" y="66"/>
                  </a:lnTo>
                  <a:lnTo>
                    <a:pt x="617" y="60"/>
                  </a:lnTo>
                  <a:lnTo>
                    <a:pt x="623" y="60"/>
                  </a:lnTo>
                  <a:lnTo>
                    <a:pt x="629" y="60"/>
                  </a:lnTo>
                  <a:lnTo>
                    <a:pt x="629" y="54"/>
                  </a:lnTo>
                  <a:lnTo>
                    <a:pt x="635" y="54"/>
                  </a:lnTo>
                  <a:lnTo>
                    <a:pt x="641" y="48"/>
                  </a:lnTo>
                  <a:lnTo>
                    <a:pt x="647" y="48"/>
                  </a:lnTo>
                  <a:lnTo>
                    <a:pt x="647" y="42"/>
                  </a:lnTo>
                  <a:lnTo>
                    <a:pt x="653" y="42"/>
                  </a:lnTo>
                  <a:lnTo>
                    <a:pt x="659" y="36"/>
                  </a:lnTo>
                  <a:lnTo>
                    <a:pt x="665" y="36"/>
                  </a:lnTo>
                  <a:lnTo>
                    <a:pt x="671" y="30"/>
                  </a:lnTo>
                  <a:lnTo>
                    <a:pt x="677" y="30"/>
                  </a:lnTo>
                  <a:lnTo>
                    <a:pt x="683" y="24"/>
                  </a:lnTo>
                  <a:lnTo>
                    <a:pt x="689" y="24"/>
                  </a:lnTo>
                  <a:lnTo>
                    <a:pt x="695" y="24"/>
                  </a:lnTo>
                  <a:lnTo>
                    <a:pt x="695" y="18"/>
                  </a:lnTo>
                  <a:lnTo>
                    <a:pt x="701" y="18"/>
                  </a:lnTo>
                  <a:lnTo>
                    <a:pt x="707" y="18"/>
                  </a:lnTo>
                  <a:lnTo>
                    <a:pt x="713" y="12"/>
                  </a:lnTo>
                  <a:lnTo>
                    <a:pt x="719" y="12"/>
                  </a:lnTo>
                  <a:lnTo>
                    <a:pt x="725" y="12"/>
                  </a:lnTo>
                  <a:lnTo>
                    <a:pt x="731" y="12"/>
                  </a:lnTo>
                  <a:lnTo>
                    <a:pt x="731" y="6"/>
                  </a:lnTo>
                  <a:lnTo>
                    <a:pt x="737" y="6"/>
                  </a:lnTo>
                  <a:lnTo>
                    <a:pt x="743" y="6"/>
                  </a:lnTo>
                  <a:lnTo>
                    <a:pt x="749" y="6"/>
                  </a:lnTo>
                  <a:lnTo>
                    <a:pt x="755" y="6"/>
                  </a:lnTo>
                  <a:lnTo>
                    <a:pt x="761" y="6"/>
                  </a:lnTo>
                  <a:lnTo>
                    <a:pt x="761" y="0"/>
                  </a:lnTo>
                  <a:lnTo>
                    <a:pt x="767" y="0"/>
                  </a:lnTo>
                  <a:lnTo>
                    <a:pt x="773" y="0"/>
                  </a:lnTo>
                  <a:lnTo>
                    <a:pt x="779" y="0"/>
                  </a:lnTo>
                  <a:lnTo>
                    <a:pt x="785" y="0"/>
                  </a:lnTo>
                  <a:lnTo>
                    <a:pt x="791" y="0"/>
                  </a:lnTo>
                  <a:lnTo>
                    <a:pt x="797" y="0"/>
                  </a:lnTo>
                  <a:lnTo>
                    <a:pt x="803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6"/>
                  </a:lnTo>
                  <a:lnTo>
                    <a:pt x="827" y="6"/>
                  </a:lnTo>
                  <a:lnTo>
                    <a:pt x="833" y="6"/>
                  </a:lnTo>
                  <a:lnTo>
                    <a:pt x="839" y="6"/>
                  </a:lnTo>
                  <a:lnTo>
                    <a:pt x="845" y="6"/>
                  </a:lnTo>
                  <a:lnTo>
                    <a:pt x="851" y="6"/>
                  </a:lnTo>
                  <a:lnTo>
                    <a:pt x="851" y="12"/>
                  </a:lnTo>
                  <a:lnTo>
                    <a:pt x="857" y="12"/>
                  </a:lnTo>
                  <a:lnTo>
                    <a:pt x="863" y="12"/>
                  </a:lnTo>
                  <a:lnTo>
                    <a:pt x="869" y="12"/>
                  </a:lnTo>
                  <a:lnTo>
                    <a:pt x="869" y="18"/>
                  </a:lnTo>
                  <a:lnTo>
                    <a:pt x="875" y="18"/>
                  </a:lnTo>
                  <a:lnTo>
                    <a:pt x="881" y="18"/>
                  </a:lnTo>
                  <a:lnTo>
                    <a:pt x="887" y="18"/>
                  </a:lnTo>
                  <a:lnTo>
                    <a:pt x="887" y="24"/>
                  </a:lnTo>
                  <a:lnTo>
                    <a:pt x="893" y="24"/>
                  </a:lnTo>
                  <a:lnTo>
                    <a:pt x="899" y="24"/>
                  </a:lnTo>
                  <a:lnTo>
                    <a:pt x="899" y="30"/>
                  </a:lnTo>
                  <a:lnTo>
                    <a:pt x="905" y="30"/>
                  </a:lnTo>
                  <a:lnTo>
                    <a:pt x="911" y="30"/>
                  </a:lnTo>
                  <a:lnTo>
                    <a:pt x="911" y="36"/>
                  </a:lnTo>
                  <a:lnTo>
                    <a:pt x="917" y="36"/>
                  </a:lnTo>
                  <a:lnTo>
                    <a:pt x="923" y="36"/>
                  </a:lnTo>
                  <a:lnTo>
                    <a:pt x="923" y="42"/>
                  </a:lnTo>
                  <a:lnTo>
                    <a:pt x="929" y="42"/>
                  </a:lnTo>
                  <a:lnTo>
                    <a:pt x="935" y="42"/>
                  </a:lnTo>
                  <a:lnTo>
                    <a:pt x="935" y="48"/>
                  </a:lnTo>
                  <a:lnTo>
                    <a:pt x="941" y="48"/>
                  </a:lnTo>
                  <a:lnTo>
                    <a:pt x="947" y="54"/>
                  </a:lnTo>
                  <a:lnTo>
                    <a:pt x="953" y="54"/>
                  </a:lnTo>
                  <a:lnTo>
                    <a:pt x="953" y="60"/>
                  </a:lnTo>
                  <a:lnTo>
                    <a:pt x="959" y="60"/>
                  </a:lnTo>
                  <a:lnTo>
                    <a:pt x="959" y="66"/>
                  </a:lnTo>
                  <a:lnTo>
                    <a:pt x="965" y="66"/>
                  </a:lnTo>
                  <a:lnTo>
                    <a:pt x="971" y="66"/>
                  </a:lnTo>
                  <a:lnTo>
                    <a:pt x="971" y="72"/>
                  </a:lnTo>
                  <a:lnTo>
                    <a:pt x="977" y="72"/>
                  </a:lnTo>
                  <a:lnTo>
                    <a:pt x="977" y="78"/>
                  </a:lnTo>
                  <a:lnTo>
                    <a:pt x="983" y="78"/>
                  </a:lnTo>
                  <a:lnTo>
                    <a:pt x="989" y="84"/>
                  </a:lnTo>
                  <a:lnTo>
                    <a:pt x="995" y="84"/>
                  </a:lnTo>
                  <a:lnTo>
                    <a:pt x="995" y="90"/>
                  </a:lnTo>
                  <a:lnTo>
                    <a:pt x="1001" y="90"/>
                  </a:lnTo>
                  <a:lnTo>
                    <a:pt x="1001" y="96"/>
                  </a:lnTo>
                  <a:lnTo>
                    <a:pt x="1007" y="96"/>
                  </a:lnTo>
                  <a:lnTo>
                    <a:pt x="1007" y="102"/>
                  </a:lnTo>
                  <a:lnTo>
                    <a:pt x="1013" y="102"/>
                  </a:lnTo>
                  <a:lnTo>
                    <a:pt x="1019" y="108"/>
                  </a:lnTo>
                  <a:lnTo>
                    <a:pt x="1025" y="108"/>
                  </a:lnTo>
                  <a:lnTo>
                    <a:pt x="1025" y="114"/>
                  </a:lnTo>
                  <a:lnTo>
                    <a:pt x="1031" y="114"/>
                  </a:lnTo>
                  <a:lnTo>
                    <a:pt x="1031" y="120"/>
                  </a:lnTo>
                  <a:lnTo>
                    <a:pt x="1037" y="120"/>
                  </a:lnTo>
                  <a:lnTo>
                    <a:pt x="1037" y="126"/>
                  </a:lnTo>
                  <a:lnTo>
                    <a:pt x="1043" y="126"/>
                  </a:lnTo>
                  <a:lnTo>
                    <a:pt x="1043" y="132"/>
                  </a:lnTo>
                  <a:lnTo>
                    <a:pt x="1049" y="132"/>
                  </a:lnTo>
                  <a:lnTo>
                    <a:pt x="1049" y="138"/>
                  </a:lnTo>
                  <a:lnTo>
                    <a:pt x="1055" y="138"/>
                  </a:lnTo>
                  <a:lnTo>
                    <a:pt x="1055" y="144"/>
                  </a:lnTo>
                  <a:lnTo>
                    <a:pt x="1061" y="144"/>
                  </a:lnTo>
                  <a:lnTo>
                    <a:pt x="1067" y="150"/>
                  </a:lnTo>
                  <a:lnTo>
                    <a:pt x="1073" y="156"/>
                  </a:lnTo>
                  <a:lnTo>
                    <a:pt x="1079" y="162"/>
                  </a:lnTo>
                  <a:lnTo>
                    <a:pt x="1085" y="168"/>
                  </a:lnTo>
                  <a:lnTo>
                    <a:pt x="1091" y="174"/>
                  </a:lnTo>
                  <a:lnTo>
                    <a:pt x="1097" y="174"/>
                  </a:lnTo>
                  <a:lnTo>
                    <a:pt x="1097" y="180"/>
                  </a:lnTo>
                  <a:lnTo>
                    <a:pt x="1103" y="180"/>
                  </a:lnTo>
                  <a:lnTo>
                    <a:pt x="1103" y="186"/>
                  </a:lnTo>
                  <a:lnTo>
                    <a:pt x="1109" y="186"/>
                  </a:lnTo>
                  <a:lnTo>
                    <a:pt x="1109" y="192"/>
                  </a:lnTo>
                  <a:lnTo>
                    <a:pt x="1115" y="192"/>
                  </a:lnTo>
                  <a:lnTo>
                    <a:pt x="1115" y="198"/>
                  </a:lnTo>
                  <a:lnTo>
                    <a:pt x="1121" y="198"/>
                  </a:lnTo>
                  <a:lnTo>
                    <a:pt x="1121" y="204"/>
                  </a:lnTo>
                  <a:lnTo>
                    <a:pt x="1127" y="204"/>
                  </a:lnTo>
                  <a:lnTo>
                    <a:pt x="1127" y="210"/>
                  </a:lnTo>
                  <a:lnTo>
                    <a:pt x="1133" y="210"/>
                  </a:lnTo>
                  <a:lnTo>
                    <a:pt x="1133" y="216"/>
                  </a:lnTo>
                  <a:lnTo>
                    <a:pt x="1139" y="216"/>
                  </a:lnTo>
                  <a:lnTo>
                    <a:pt x="1139" y="222"/>
                  </a:lnTo>
                  <a:lnTo>
                    <a:pt x="1145" y="222"/>
                  </a:lnTo>
                  <a:lnTo>
                    <a:pt x="1145" y="228"/>
                  </a:lnTo>
                  <a:lnTo>
                    <a:pt x="1151" y="228"/>
                  </a:lnTo>
                  <a:lnTo>
                    <a:pt x="1151" y="222"/>
                  </a:lnTo>
                  <a:lnTo>
                    <a:pt x="1157" y="222"/>
                  </a:lnTo>
                  <a:lnTo>
                    <a:pt x="1157" y="216"/>
                  </a:lnTo>
                  <a:lnTo>
                    <a:pt x="1163" y="216"/>
                  </a:lnTo>
                  <a:lnTo>
                    <a:pt x="1163" y="210"/>
                  </a:lnTo>
                  <a:lnTo>
                    <a:pt x="1169" y="210"/>
                  </a:lnTo>
                  <a:lnTo>
                    <a:pt x="1169" y="204"/>
                  </a:lnTo>
                  <a:lnTo>
                    <a:pt x="1175" y="204"/>
                  </a:lnTo>
                  <a:lnTo>
                    <a:pt x="1175" y="198"/>
                  </a:lnTo>
                  <a:lnTo>
                    <a:pt x="1181" y="198"/>
                  </a:lnTo>
                  <a:lnTo>
                    <a:pt x="1181" y="192"/>
                  </a:lnTo>
                  <a:lnTo>
                    <a:pt x="1187" y="192"/>
                  </a:lnTo>
                  <a:lnTo>
                    <a:pt x="1187" y="186"/>
                  </a:lnTo>
                  <a:lnTo>
                    <a:pt x="1193" y="186"/>
                  </a:lnTo>
                  <a:lnTo>
                    <a:pt x="1193" y="180"/>
                  </a:lnTo>
                  <a:lnTo>
                    <a:pt x="1199" y="180"/>
                  </a:lnTo>
                  <a:lnTo>
                    <a:pt x="1199" y="174"/>
                  </a:lnTo>
                  <a:lnTo>
                    <a:pt x="1205" y="174"/>
                  </a:lnTo>
                  <a:lnTo>
                    <a:pt x="1205" y="168"/>
                  </a:lnTo>
                  <a:lnTo>
                    <a:pt x="1211" y="168"/>
                  </a:lnTo>
                  <a:lnTo>
                    <a:pt x="1211" y="162"/>
                  </a:lnTo>
                  <a:lnTo>
                    <a:pt x="1217" y="162"/>
                  </a:lnTo>
                  <a:lnTo>
                    <a:pt x="1217" y="156"/>
                  </a:lnTo>
                  <a:lnTo>
                    <a:pt x="1223" y="156"/>
                  </a:lnTo>
                  <a:lnTo>
                    <a:pt x="1223" y="150"/>
                  </a:lnTo>
                  <a:lnTo>
                    <a:pt x="1229" y="150"/>
                  </a:lnTo>
                  <a:lnTo>
                    <a:pt x="1229" y="144"/>
                  </a:lnTo>
                  <a:lnTo>
                    <a:pt x="1235" y="144"/>
                  </a:lnTo>
                  <a:lnTo>
                    <a:pt x="1235" y="138"/>
                  </a:lnTo>
                  <a:lnTo>
                    <a:pt x="1241" y="138"/>
                  </a:lnTo>
                  <a:lnTo>
                    <a:pt x="1241" y="132"/>
                  </a:lnTo>
                  <a:lnTo>
                    <a:pt x="1247" y="13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5" name="Rectangle 46"/>
            <p:cNvSpPr/>
            <p:nvPr/>
          </p:nvSpPr>
          <p:spPr>
            <a:xfrm>
              <a:off x="3188" y="2475"/>
              <a:ext cx="158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＝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|sinx|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336" name="Line 47"/>
            <p:cNvSpPr/>
            <p:nvPr/>
          </p:nvSpPr>
          <p:spPr>
            <a:xfrm>
              <a:off x="3275" y="3009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7" name="Line 48"/>
            <p:cNvSpPr/>
            <p:nvPr/>
          </p:nvSpPr>
          <p:spPr>
            <a:xfrm>
              <a:off x="3985" y="3006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8" name="Line 49"/>
            <p:cNvSpPr/>
            <p:nvPr/>
          </p:nvSpPr>
          <p:spPr>
            <a:xfrm>
              <a:off x="2925" y="3021"/>
              <a:ext cx="1" cy="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3339" name="Rectangle 50"/>
            <p:cNvSpPr/>
            <p:nvPr/>
          </p:nvSpPr>
          <p:spPr>
            <a:xfrm>
              <a:off x="4897" y="2982"/>
              <a:ext cx="26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 b="1">
                  <a:solidFill>
                    <a:srgbClr val="0000FF"/>
                  </a:solidFill>
                  <a:latin typeface="宋体" panose="02010600030101010101" pitchFamily="2" charset="-122"/>
                </a:rPr>
                <a:t>x</a:t>
              </a:r>
              <a:endParaRPr lang="en-US" altLang="zh-CN" sz="36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340" name="Rectangle 51"/>
            <p:cNvSpPr/>
            <p:nvPr/>
          </p:nvSpPr>
          <p:spPr>
            <a:xfrm>
              <a:off x="2299" y="2020"/>
              <a:ext cx="26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 b="1">
                  <a:solidFill>
                    <a:srgbClr val="0000FF"/>
                  </a:solidFill>
                  <a:latin typeface="宋体" panose="02010600030101010101" pitchFamily="2" charset="-122"/>
                </a:rPr>
                <a:t>y</a:t>
              </a:r>
              <a:endParaRPr lang="en-US" altLang="zh-CN" sz="36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3341" name="Object 52"/>
            <p:cNvGraphicFramePr>
              <a:graphicFrameLocks noChangeAspect="1"/>
            </p:cNvGraphicFramePr>
            <p:nvPr/>
          </p:nvGraphicFramePr>
          <p:xfrm>
            <a:off x="3210" y="3130"/>
            <a:ext cx="188" cy="20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4" imgW="177800" imgH="190500" progId="Equation.DSMT4">
                    <p:embed/>
                  </p:oleObj>
                </mc:Choice>
                <mc:Fallback>
                  <p:oleObj r:id="rId4" imgW="177800" imgH="190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10" y="3130"/>
                          <a:ext cx="188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53"/>
            <p:cNvGraphicFramePr>
              <a:graphicFrameLocks noChangeAspect="1"/>
            </p:cNvGraphicFramePr>
            <p:nvPr/>
          </p:nvGraphicFramePr>
          <p:xfrm>
            <a:off x="1701" y="3114"/>
            <a:ext cx="284" cy="20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r:id="rId6" imgW="266700" imgH="190500" progId="Equation.DSMT4">
                    <p:embed/>
                  </p:oleObj>
                </mc:Choice>
                <mc:Fallback>
                  <p:oleObj r:id="rId6" imgW="266700" imgH="190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01" y="3114"/>
                          <a:ext cx="28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54"/>
            <p:cNvGraphicFramePr>
              <a:graphicFrameLocks noChangeAspect="1"/>
            </p:cNvGraphicFramePr>
            <p:nvPr/>
          </p:nvGraphicFramePr>
          <p:xfrm>
            <a:off x="3854" y="3106"/>
            <a:ext cx="272" cy="20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1" r:id="rId8" imgW="317500" imgH="241300" progId="Equation.DSMT4">
                    <p:embed/>
                  </p:oleObj>
                </mc:Choice>
                <mc:Fallback>
                  <p:oleObj r:id="rId8" imgW="3175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54" y="3106"/>
                          <a:ext cx="27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55"/>
            <p:cNvGraphicFramePr>
              <a:graphicFrameLocks noChangeAspect="1"/>
            </p:cNvGraphicFramePr>
            <p:nvPr/>
          </p:nvGraphicFramePr>
          <p:xfrm>
            <a:off x="938" y="3116"/>
            <a:ext cx="334" cy="21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2" r:id="rId10" imgW="381000" imgH="241300" progId="Equation.DSMT4">
                    <p:embed/>
                  </p:oleObj>
                </mc:Choice>
                <mc:Fallback>
                  <p:oleObj r:id="rId10" imgW="381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38" y="3116"/>
                          <a:ext cx="334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56"/>
          <p:cNvGraphicFramePr>
            <a:graphicFrameLocks noChangeAspect="1"/>
          </p:cNvGraphicFramePr>
          <p:nvPr/>
        </p:nvGraphicFramePr>
        <p:xfrm>
          <a:off x="4866217" y="4076700"/>
          <a:ext cx="419100" cy="67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2" imgW="609600" imgH="1104900" progId="Equation.DSMT4">
                  <p:embed/>
                </p:oleObj>
              </mc:Choice>
              <mc:Fallback>
                <p:oleObj r:id="rId12" imgW="609600" imgH="1104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6217" y="4076700"/>
                        <a:ext cx="419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7"/>
          <p:cNvGraphicFramePr>
            <a:graphicFrameLocks noChangeAspect="1"/>
          </p:cNvGraphicFramePr>
          <p:nvPr/>
        </p:nvGraphicFramePr>
        <p:xfrm>
          <a:off x="6119284" y="4076700"/>
          <a:ext cx="241300" cy="673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4" imgW="292100" imgH="1104900" progId="Equation.DSMT4">
                  <p:embed/>
                </p:oleObj>
              </mc:Choice>
              <mc:Fallback>
                <p:oleObj r:id="rId14" imgW="292100" imgH="1104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9284" y="4076700"/>
                        <a:ext cx="2413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58"/>
          <p:cNvSpPr txBox="1"/>
          <p:nvPr/>
        </p:nvSpPr>
        <p:spPr>
          <a:xfrm>
            <a:off x="5329767" y="3996267"/>
            <a:ext cx="846667" cy="42989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endParaRPr kumimoji="0" lang="en-US" altLang="zh-CN" sz="2200" b="1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7" name="Text Box 30"/>
          <p:cNvSpPr txBox="1"/>
          <p:nvPr/>
        </p:nvSpPr>
        <p:spPr>
          <a:xfrm>
            <a:off x="5399617" y="3435351"/>
            <a:ext cx="944033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2298" name="Text Box 31"/>
          <p:cNvSpPr txBox="1"/>
          <p:nvPr/>
        </p:nvSpPr>
        <p:spPr>
          <a:xfrm>
            <a:off x="5452533" y="4254500"/>
            <a:ext cx="944033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五边形 1"/>
          <p:cNvSpPr/>
          <p:nvPr/>
        </p:nvSpPr>
        <p:spPr>
          <a:xfrm>
            <a:off x="500380" y="210503"/>
            <a:ext cx="485140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/>
          <p:cNvSpPr/>
          <p:nvPr/>
        </p:nvSpPr>
        <p:spPr>
          <a:xfrm>
            <a:off x="988695" y="236220"/>
            <a:ext cx="441642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根据解析式模型建立图象模型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1396365" y="784225"/>
            <a:ext cx="931100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画出函数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|sinx|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的图象并观察其周期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6" grpId="0"/>
      <p:bldP spid="12297" grpId="0"/>
      <p:bldP spid="12298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530350" y="2094865"/>
            <a:ext cx="9254490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34181" name="Text Box 5"/>
          <p:cNvSpPr txBox="1"/>
          <p:nvPr/>
        </p:nvSpPr>
        <p:spPr>
          <a:xfrm>
            <a:off x="2250864" y="2149898"/>
            <a:ext cx="160866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由于</a:t>
            </a:r>
            <a:endParaRPr lang="zh-CN" altLang="en-US" sz="2800" b="1">
              <a:solidFill>
                <a:srgbClr val="FF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3053080" y="2118149"/>
          <a:ext cx="4466167" cy="565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3162300" imgH="317500" progId="Equation.DSMT4">
                  <p:embed/>
                </p:oleObj>
              </mc:Choice>
              <mc:Fallback>
                <p:oleObj r:id="rId2" imgW="3162300" imgH="3175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3080" y="2118149"/>
                        <a:ext cx="4466167" cy="5651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3" name="Text Box 7"/>
          <p:cNvSpPr txBox="1"/>
          <p:nvPr/>
        </p:nvSpPr>
        <p:spPr>
          <a:xfrm>
            <a:off x="2232449" y="2907030"/>
            <a:ext cx="69850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所以，函数         是以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为周期的函数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4167082" y="2873163"/>
          <a:ext cx="1439333" cy="6011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4" imgW="990600" imgH="317500" progId="Equation.3">
                  <p:embed/>
                </p:oleObj>
              </mc:Choice>
              <mc:Fallback>
                <p:oleObj r:id="rId4" imgW="990600" imgH="317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67082" y="2873163"/>
                        <a:ext cx="1439333" cy="601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/>
          <p:nvPr/>
        </p:nvSpPr>
        <p:spPr>
          <a:xfrm>
            <a:off x="1530350" y="1285875"/>
            <a:ext cx="925385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我们也可以这样进行验证：</a:t>
            </a:r>
            <a:endParaRPr lang="zh-CN" altLang="en-US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9715" y="4175760"/>
            <a:ext cx="9254490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利用函数图象的直观性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通过观察图象而获得对函数性质的认识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这是研究数学问题的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常用方法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/>
      <p:bldP spid="434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1355725" y="998855"/>
            <a:ext cx="9254490" cy="3322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5362" name="对象 4"/>
          <p:cNvGraphicFramePr>
            <a:graphicFrameLocks noChangeAspect="1"/>
          </p:cNvGraphicFramePr>
          <p:nvPr/>
        </p:nvGraphicFramePr>
        <p:xfrm>
          <a:off x="1962150" y="1099820"/>
          <a:ext cx="7499351" cy="337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7051040" imgH="3176905" progId="Word.Document.8">
                  <p:embed/>
                </p:oleObj>
              </mc:Choice>
              <mc:Fallback>
                <p:oleObj r:id="rId2" imgW="7051040" imgH="31769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2150" y="1099820"/>
                        <a:ext cx="7499351" cy="337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7220" y="3251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5725" y="4816475"/>
            <a:ext cx="925449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214c6f55-dbe6-4bf1-9705-ab321c96e32e}"/>
  <p:tag name="TABLE_ENDDRAG_ORIGIN_RECT" val="633*228"/>
  <p:tag name="TABLE_ENDDRAG_RECT" val="209*280*633*228"/>
</p:tagLst>
</file>

<file path=ppt/tags/tag64.xml><?xml version="1.0" encoding="utf-8"?>
<p:tagLst xmlns:p="http://schemas.openxmlformats.org/presentationml/2006/main">
  <p:tag name="KSO_WM_UNIT_TABLE_BEAUTIFY" val="smartTable{0b03066d-c734-4098-8ffe-2523c4bb3209}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134</Paragraphs>
  <Slides>29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3">
      <vt:lpstr>Arial</vt:lpstr>
      <vt:lpstr>微软雅黑</vt:lpstr>
      <vt:lpstr>Wingdings</vt:lpstr>
      <vt:lpstr>Calibri Light</vt:lpstr>
      <vt:lpstr>Calibri</vt:lpstr>
      <vt:lpstr>仿宋</vt:lpstr>
      <vt:lpstr>宋体</vt:lpstr>
      <vt:lpstr>Times New Roman</vt:lpstr>
      <vt:lpstr>楷体_GB2312</vt:lpstr>
      <vt:lpstr>MingLiU</vt:lpstr>
      <vt:lpstr>方正姚体</vt:lpstr>
      <vt:lpstr>Tahoma</vt:lpstr>
      <vt:lpstr>黑体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2023-08-14T09:48:58.834</cp:lastPrinted>
  <dcterms:created xsi:type="dcterms:W3CDTF">2023-08-14T09:48:58Z</dcterms:created>
  <dcterms:modified xsi:type="dcterms:W3CDTF">2023-08-14T01:48:58Z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