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Default Extension="tiff" ContentType="image/tiff"/>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Java 23.3-->
<p:presentation xmlns:r="http://schemas.openxmlformats.org/officeDocument/2006/relationships" xmlns:a="http://schemas.openxmlformats.org/drawingml/2006/main" xmlns:p="http://schemas.openxmlformats.org/presentationml/2006/main">
  <p:sldMasterIdLst>
    <p:sldMasterId id="2147483648" r:id="rId2"/>
  </p:sldMasterIdLst>
  <p:notesMasterIdLst>
    <p:notesMasterId r:id="rId3"/>
  </p:notesMasterIdLst>
  <p:sldIdLst>
    <p:sldId id="257" r:id="rId4"/>
    <p:sldId id="258" r:id="rId5"/>
    <p:sldId id="259" r:id="rId6"/>
    <p:sldId id="260" r:id="rId7"/>
    <p:sldId id="262" r:id="rId8"/>
    <p:sldId id="263" r:id="rId9"/>
    <p:sldId id="266" r:id="rId10"/>
    <p:sldId id="267" r:id="rId11"/>
    <p:sldId id="268" r:id="rId12"/>
    <p:sldId id="269" r:id="rId13"/>
    <p:sldId id="270" r:id="rId14"/>
    <p:sldId id="261" r:id="rId15"/>
    <p:sldId id="265" r:id="rId16"/>
    <p:sldId id="271" r:id="rId17"/>
    <p:sldId id="272" r:id="rId18"/>
    <p:sldId id="273"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Lst>
</p:presentation>
</file>

<file path=ppt/commentAuthors.xml><?xml version="1.0" encoding="utf-8"?>
<p:cmAuthorLst xmlns:p="http://schemas.openxmlformats.org/presentationml/2006/main">
  <p:cmAuthor id="1" name="卢钰婷" initials="卢" lastIdx="0" clrIdx="0"/>
  <p:cmAuthor id="2" name="工作室7" initials="工" lastIdx="0" clrIdx="1"/>
</p:cmAuthorLst>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4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commentAuthors" Target="commentAuthors.xml" /><Relationship Id="rId10" Type="http://schemas.openxmlformats.org/officeDocument/2006/relationships/slide" Target="slides/slide7.xml" /><Relationship Id="rId11" Type="http://schemas.openxmlformats.org/officeDocument/2006/relationships/slide" Target="slides/slide8.xml" /><Relationship Id="rId12" Type="http://schemas.openxmlformats.org/officeDocument/2006/relationships/slide" Target="slides/slide9.xml" /><Relationship Id="rId13" Type="http://schemas.openxmlformats.org/officeDocument/2006/relationships/slide" Target="slides/slide10.xml" /><Relationship Id="rId14" Type="http://schemas.openxmlformats.org/officeDocument/2006/relationships/slide" Target="slides/slide11.xml" /><Relationship Id="rId15" Type="http://schemas.openxmlformats.org/officeDocument/2006/relationships/slide" Target="slides/slide12.xml" /><Relationship Id="rId16" Type="http://schemas.openxmlformats.org/officeDocument/2006/relationships/slide" Target="slides/slide13.xml" /><Relationship Id="rId17" Type="http://schemas.openxmlformats.org/officeDocument/2006/relationships/slide" Target="slides/slide14.xml" /><Relationship Id="rId18" Type="http://schemas.openxmlformats.org/officeDocument/2006/relationships/slide" Target="slides/slide15.xml" /><Relationship Id="rId19" Type="http://schemas.openxmlformats.org/officeDocument/2006/relationships/slide" Target="slides/slide16.xml" /><Relationship Id="rId2" Type="http://schemas.openxmlformats.org/officeDocument/2006/relationships/slideMaster" Target="slideMasters/slideMaster1.xml" /><Relationship Id="rId20" Type="http://schemas.openxmlformats.org/officeDocument/2006/relationships/slide" Target="slides/slide17.xml" /><Relationship Id="rId21" Type="http://schemas.openxmlformats.org/officeDocument/2006/relationships/slide" Target="slides/slide18.xml" /><Relationship Id="rId22" Type="http://schemas.openxmlformats.org/officeDocument/2006/relationships/slide" Target="slides/slide19.xml" /><Relationship Id="rId23" Type="http://schemas.openxmlformats.org/officeDocument/2006/relationships/slide" Target="slides/slide20.xml" /><Relationship Id="rId24" Type="http://schemas.openxmlformats.org/officeDocument/2006/relationships/slide" Target="slides/slide21.xml" /><Relationship Id="rId25" Type="http://schemas.openxmlformats.org/officeDocument/2006/relationships/slide" Target="slides/slide22.xml" /><Relationship Id="rId26" Type="http://schemas.openxmlformats.org/officeDocument/2006/relationships/slide" Target="slides/slide23.xml" /><Relationship Id="rId27" Type="http://schemas.openxmlformats.org/officeDocument/2006/relationships/slide" Target="slides/slide24.xml" /><Relationship Id="rId28" Type="http://schemas.openxmlformats.org/officeDocument/2006/relationships/slide" Target="slides/slide25.xml" /><Relationship Id="rId29" Type="http://schemas.openxmlformats.org/officeDocument/2006/relationships/slide" Target="slides/slide26.xml" /><Relationship Id="rId3" Type="http://schemas.openxmlformats.org/officeDocument/2006/relationships/notesMaster" Target="notesMasters/notesMaster1.xml" /><Relationship Id="rId30" Type="http://schemas.openxmlformats.org/officeDocument/2006/relationships/slide" Target="slides/slide27.xml" /><Relationship Id="rId31" Type="http://schemas.openxmlformats.org/officeDocument/2006/relationships/slide" Target="slides/slide28.xml" /><Relationship Id="rId32" Type="http://schemas.openxmlformats.org/officeDocument/2006/relationships/slide" Target="slides/slide29.xml" /><Relationship Id="rId33" Type="http://schemas.openxmlformats.org/officeDocument/2006/relationships/slide" Target="slides/slide30.xml" /><Relationship Id="rId34" Type="http://schemas.openxmlformats.org/officeDocument/2006/relationships/slide" Target="slides/slide31.xml" /><Relationship Id="rId35" Type="http://schemas.openxmlformats.org/officeDocument/2006/relationships/slide" Target="slides/slide32.xml" /><Relationship Id="rId36" Type="http://schemas.openxmlformats.org/officeDocument/2006/relationships/tags" Target="tags/tag137.xml" /><Relationship Id="rId37" Type="http://schemas.openxmlformats.org/officeDocument/2006/relationships/presProps" Target="presProps.xml" /><Relationship Id="rId38" Type="http://schemas.openxmlformats.org/officeDocument/2006/relationships/viewProps" Target="viewProps.xml" /><Relationship Id="rId39" Type="http://schemas.openxmlformats.org/officeDocument/2006/relationships/theme" Target="theme/theme1.xml" /><Relationship Id="rId4" Type="http://schemas.openxmlformats.org/officeDocument/2006/relationships/slide" Target="slides/slide1.xml" /><Relationship Id="rId40" Type="http://schemas.openxmlformats.org/officeDocument/2006/relationships/tableStyles" Target="tableStyles.xml" /><Relationship Id="rId5" Type="http://schemas.openxmlformats.org/officeDocument/2006/relationships/slide" Target="slides/slide2.xml" /><Relationship Id="rId6" Type="http://schemas.openxmlformats.org/officeDocument/2006/relationships/slide" Target="slides/slide3.xml" /><Relationship Id="rId7" Type="http://schemas.openxmlformats.org/officeDocument/2006/relationships/slide" Target="slides/slide4.xml" /><Relationship Id="rId8" Type="http://schemas.openxmlformats.org/officeDocument/2006/relationships/slide" Target="slides/slide5.xml" /><Relationship Id="rId9" Type="http://schemas.openxmlformats.org/officeDocument/2006/relationships/slide" Target="slides/slide6.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1157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5715" name="备注占位符 2"/>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1157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微软雅黑"/>
              </a:defRPr>
            </a:lvl1pPr>
            <a:lvl2pPr marL="742950" indent="-285750">
              <a:defRPr>
                <a:solidFill>
                  <a:schemeClr val="tx1"/>
                </a:solidFill>
                <a:latin typeface="Arial" panose="020b0604020202020204" pitchFamily="34" charset="0"/>
                <a:ea typeface="微软雅黑"/>
              </a:defRPr>
            </a:lvl2pPr>
            <a:lvl3pPr marL="1143000" indent="-228600">
              <a:defRPr>
                <a:solidFill>
                  <a:schemeClr val="tx1"/>
                </a:solidFill>
                <a:latin typeface="Arial" panose="020b0604020202020204" pitchFamily="34" charset="0"/>
                <a:ea typeface="微软雅黑"/>
              </a:defRPr>
            </a:lvl3pPr>
            <a:lvl4pPr marL="1600200" indent="-228600">
              <a:defRPr>
                <a:solidFill>
                  <a:schemeClr val="tx1"/>
                </a:solidFill>
                <a:latin typeface="Arial" panose="020b0604020202020204" pitchFamily="34" charset="0"/>
                <a:ea typeface="微软雅黑"/>
              </a:defRPr>
            </a:lvl4pPr>
            <a:lvl5pPr marL="2057400" indent="-228600">
              <a:defRPr>
                <a:solidFill>
                  <a:schemeClr val="tx1"/>
                </a:solidFill>
                <a:latin typeface="Arial" panose="020b0604020202020204" pitchFamily="34" charset="0"/>
                <a:ea typeface="微软雅黑"/>
              </a:defRPr>
            </a:lvl5pPr>
            <a:lvl6pPr marL="2514600" indent="-228600" fontAlgn="base">
              <a:spcBef>
                <a:spcPct val="0"/>
              </a:spcBef>
              <a:spcAft>
                <a:spcPct val="0"/>
              </a:spcAft>
              <a:defRPr>
                <a:solidFill>
                  <a:schemeClr val="tx1"/>
                </a:solidFill>
                <a:latin typeface="Arial" panose="020b0604020202020204" pitchFamily="34" charset="0"/>
                <a:ea typeface="微软雅黑"/>
              </a:defRPr>
            </a:lvl6pPr>
            <a:lvl7pPr marL="2971800" indent="-228600" fontAlgn="base">
              <a:spcBef>
                <a:spcPct val="0"/>
              </a:spcBef>
              <a:spcAft>
                <a:spcPct val="0"/>
              </a:spcAft>
              <a:defRPr>
                <a:solidFill>
                  <a:schemeClr val="tx1"/>
                </a:solidFill>
                <a:latin typeface="Arial" panose="020b0604020202020204" pitchFamily="34" charset="0"/>
                <a:ea typeface="微软雅黑"/>
              </a:defRPr>
            </a:lvl7pPr>
            <a:lvl8pPr marL="3429000" indent="-228600" fontAlgn="base">
              <a:spcBef>
                <a:spcPct val="0"/>
              </a:spcBef>
              <a:spcAft>
                <a:spcPct val="0"/>
              </a:spcAft>
              <a:defRPr>
                <a:solidFill>
                  <a:schemeClr val="tx1"/>
                </a:solidFill>
                <a:latin typeface="Arial" panose="020b0604020202020204" pitchFamily="34" charset="0"/>
                <a:ea typeface="微软雅黑"/>
              </a:defRPr>
            </a:lvl8pPr>
            <a:lvl9pPr marL="3886200" indent="-228600" fontAlgn="base">
              <a:spcBef>
                <a:spcPct val="0"/>
              </a:spcBef>
              <a:spcAft>
                <a:spcPct val="0"/>
              </a:spcAft>
              <a:defRPr>
                <a:solidFill>
                  <a:schemeClr val="tx1"/>
                </a:solidFill>
                <a:latin typeface="Arial" panose="020b0604020202020204" pitchFamily="34" charset="0"/>
                <a:ea typeface="微软雅黑"/>
              </a:defRPr>
            </a:lvl9pPr>
          </a:lstStyle>
          <a:p>
            <a:pPr fontAlgn="base">
              <a:spcBef>
                <a:spcPct val="0"/>
              </a:spcBef>
              <a:spcAft>
                <a:spcPct val="0"/>
              </a:spcAft>
            </a:pPr>
            <a:fld id="{1844FBAB-EFB2-4BDA-9A4E-F394C865AB06}" type="slidenum">
              <a:rPr lang="zh-CN" altLang="en-US">
                <a:latin typeface="Calibri"/>
                <a:ea typeface="宋体" panose="02010600030101010101" pitchFamily="2" charset="-122"/>
              </a:rPr>
              <a:t>11</a:t>
            </a:fld>
            <a:endParaRPr lang="zh-CN" altLang="en-US">
              <a:latin typeface="Calibri"/>
              <a:ea typeface="宋体" panose="02010600030101010101" pitchFamily="2" charset="-122"/>
            </a:endParaRPr>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tags" Target="../tags/tag1.xml" /><Relationship Id="rId2" Type="http://schemas.openxmlformats.org/officeDocument/2006/relationships/tags" Target="../tags/tag2.xml" /><Relationship Id="rId3" Type="http://schemas.openxmlformats.org/officeDocument/2006/relationships/tags" Target="../tags/tag3.xml" /><Relationship Id="rId4" Type="http://schemas.openxmlformats.org/officeDocument/2006/relationships/tags" Target="../tags/tag4.xml" /><Relationship Id="rId5" Type="http://schemas.openxmlformats.org/officeDocument/2006/relationships/tags" Target="../tags/tag5.xml" /><Relationship Id="rId6"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tags" Target="../tags/tag48.xml" /><Relationship Id="rId2" Type="http://schemas.openxmlformats.org/officeDocument/2006/relationships/tags" Target="../tags/tag49.xml" /><Relationship Id="rId3" Type="http://schemas.openxmlformats.org/officeDocument/2006/relationships/tags" Target="../tags/tag50.xml" /><Relationship Id="rId4" Type="http://schemas.openxmlformats.org/officeDocument/2006/relationships/tags" Target="../tags/tag51.xml" /><Relationship Id="rId5"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tags" Target="../tags/tag52.xml" /><Relationship Id="rId2" Type="http://schemas.openxmlformats.org/officeDocument/2006/relationships/tags" Target="../tags/tag53.xml" /><Relationship Id="rId3" Type="http://schemas.openxmlformats.org/officeDocument/2006/relationships/tags" Target="../tags/tag54.xml" /><Relationship Id="rId4" Type="http://schemas.openxmlformats.org/officeDocument/2006/relationships/tags" Target="../tags/tag55.xml" /><Relationship Id="rId5" Type="http://schemas.openxmlformats.org/officeDocument/2006/relationships/tags" Target="../tags/tag56.xml" /><Relationship Id="rId6"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tags" Target="../tags/tag6.xml" /><Relationship Id="rId2" Type="http://schemas.openxmlformats.org/officeDocument/2006/relationships/tags" Target="../tags/tag7.xml" /><Relationship Id="rId3" Type="http://schemas.openxmlformats.org/officeDocument/2006/relationships/tags" Target="../tags/tag8.xml" /><Relationship Id="rId4" Type="http://schemas.openxmlformats.org/officeDocument/2006/relationships/tags" Target="../tags/tag9.xml" /><Relationship Id="rId5" Type="http://schemas.openxmlformats.org/officeDocument/2006/relationships/tags" Target="../tags/tag10.xml" /><Relationship Id="rId6"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tags" Target="../tags/tag11.xml" /><Relationship Id="rId2" Type="http://schemas.openxmlformats.org/officeDocument/2006/relationships/tags" Target="../tags/tag12.xml" /><Relationship Id="rId3" Type="http://schemas.openxmlformats.org/officeDocument/2006/relationships/tags" Target="../tags/tag13.xml" /><Relationship Id="rId4" Type="http://schemas.openxmlformats.org/officeDocument/2006/relationships/tags" Target="../tags/tag14.xml" /><Relationship Id="rId5" Type="http://schemas.openxmlformats.org/officeDocument/2006/relationships/tags" Target="../tags/tag15.xml" /><Relationship Id="rId6"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tags" Target="../tags/tag16.xml" /><Relationship Id="rId2" Type="http://schemas.openxmlformats.org/officeDocument/2006/relationships/tags" Target="../tags/tag17.xml" /><Relationship Id="rId3" Type="http://schemas.openxmlformats.org/officeDocument/2006/relationships/tags" Target="../tags/tag18.xml" /><Relationship Id="rId4" Type="http://schemas.openxmlformats.org/officeDocument/2006/relationships/tags" Target="../tags/tag19.xml" /><Relationship Id="rId5" Type="http://schemas.openxmlformats.org/officeDocument/2006/relationships/tags" Target="../tags/tag20.xml" /><Relationship Id="rId6" Type="http://schemas.openxmlformats.org/officeDocument/2006/relationships/tags" Target="../tags/tag21.xml" /><Relationship Id="rId7"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tags" Target="../tags/tag22.xml" /><Relationship Id="rId2" Type="http://schemas.openxmlformats.org/officeDocument/2006/relationships/tags" Target="../tags/tag23.xml" /><Relationship Id="rId3" Type="http://schemas.openxmlformats.org/officeDocument/2006/relationships/tags" Target="../tags/tag24.xml" /><Relationship Id="rId4" Type="http://schemas.openxmlformats.org/officeDocument/2006/relationships/tags" Target="../tags/tag25.xml" /><Relationship Id="rId5" Type="http://schemas.openxmlformats.org/officeDocument/2006/relationships/tags" Target="../tags/tag26.xml" /><Relationship Id="rId6" Type="http://schemas.openxmlformats.org/officeDocument/2006/relationships/tags" Target="../tags/tag27.xml" /><Relationship Id="rId7" Type="http://schemas.openxmlformats.org/officeDocument/2006/relationships/tags" Target="../tags/tag28.xml" /><Relationship Id="rId8" Type="http://schemas.openxmlformats.org/officeDocument/2006/relationships/tags" Target="../tags/tag29.xml" /><Relationship Id="rId9"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tags" Target="../tags/tag30.xml" /><Relationship Id="rId2" Type="http://schemas.openxmlformats.org/officeDocument/2006/relationships/tags" Target="../tags/tag31.xml" /><Relationship Id="rId3" Type="http://schemas.openxmlformats.org/officeDocument/2006/relationships/tags" Target="../tags/tag32.xml" /><Relationship Id="rId4" Type="http://schemas.openxmlformats.org/officeDocument/2006/relationships/tags" Target="../tags/tag33.xml" /><Relationship Id="rId5"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tags" Target="../tags/tag34.xml" /><Relationship Id="rId2" Type="http://schemas.openxmlformats.org/officeDocument/2006/relationships/tags" Target="../tags/tag35.xml" /><Relationship Id="rId3" Type="http://schemas.openxmlformats.org/officeDocument/2006/relationships/tags" Target="../tags/tag36.xml" /><Relationship Id="rId4"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tags" Target="../tags/tag37.xml" /><Relationship Id="rId2" Type="http://schemas.openxmlformats.org/officeDocument/2006/relationships/tags" Target="../tags/tag38.xml" /><Relationship Id="rId3" Type="http://schemas.openxmlformats.org/officeDocument/2006/relationships/tags" Target="../tags/tag39.xml" /><Relationship Id="rId4" Type="http://schemas.openxmlformats.org/officeDocument/2006/relationships/tags" Target="../tags/tag40.xml" /><Relationship Id="rId5" Type="http://schemas.openxmlformats.org/officeDocument/2006/relationships/tags" Target="../tags/tag41.xml" /><Relationship Id="rId6" Type="http://schemas.openxmlformats.org/officeDocument/2006/relationships/tags" Target="../tags/tag42.xml" /><Relationship Id="rId7"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tags" Target="../tags/tag43.xml" /><Relationship Id="rId2" Type="http://schemas.openxmlformats.org/officeDocument/2006/relationships/tags" Target="../tags/tag44.xml" /><Relationship Id="rId3" Type="http://schemas.openxmlformats.org/officeDocument/2006/relationships/tags" Target="../tags/tag45.xml" /><Relationship Id="rId4" Type="http://schemas.openxmlformats.org/officeDocument/2006/relationships/tags" Target="../tags/tag46.xml" /><Relationship Id="rId5" Type="http://schemas.openxmlformats.org/officeDocument/2006/relationships/tags" Target="../tags/tag47.xml" /><Relationship Id="rId6"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标题幻灯片">
    <p:spTree>
      <p:nvGrpSpPr>
        <p:cNvPr id="1" name=""/>
        <p:cNvGrpSpPr/>
        <p:nvPr/>
      </p:nvGrpSpPr>
      <p:grpSpPr>
        <a:xfrm>
          <a:off x="0" y="0"/>
          <a: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内容">
    <p:spTree>
      <p:nvGrpSpPr>
        <p:cNvPr id="1" name=""/>
        <p:cNvGrpSpPr/>
        <p:nvPr/>
      </p:nvGrpSpPr>
      <p:grpSpPr>
        <a:xfrm>
          <a:off x="0" y="0"/>
          <a: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末尾幻灯片">
    <p:spTree>
      <p:nvGrpSpPr>
        <p:cNvPr id="1" name=""/>
        <p:cNvGrpSpPr/>
        <p:nvPr/>
      </p:nvGrpSpPr>
      <p:grpSpPr>
        <a:xfrm>
          <a:off x="0" y="0"/>
          <a: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a:t>单击此处编辑母版文本样式</a:t>
            </a:r>
            <a:endParaRPr lang="zh-CN" alt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标题和内容">
    <p:spTree>
      <p:nvGrpSpPr>
        <p:cNvPr id="1" name=""/>
        <p:cNvGrpSpPr/>
        <p:nvPr/>
      </p:nvGrpSpPr>
      <p:grpSpPr>
        <a:xfrm>
          <a:off x="0" y="0"/>
          <a: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节标题">
    <p:spTree>
      <p:nvGrpSpPr>
        <p:cNvPr id="1" name=""/>
        <p:cNvGrpSpPr/>
        <p:nvPr/>
      </p:nvGrpSpPr>
      <p:grpSpPr>
        <a:xfrm>
          <a:off x="0" y="0"/>
          <a: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a:t>单击此处编辑标题</a:t>
            </a:r>
            <a:endParaRPr lang="zh-CN" altLang="en-US"/>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单击此处编辑文本</a:t>
            </a:r>
            <a:endParaRPr lang="zh-CN" altLang="en-US"/>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两栏内容">
    <p:spTree>
      <p:nvGrpSpPr>
        <p:cNvPr id="1" name=""/>
        <p:cNvGrpSpPr/>
        <p:nvPr/>
      </p:nvGrpSpPr>
      <p:grpSpPr>
        <a:xfrm>
          <a:off x="0" y="0"/>
          <a: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比较">
    <p:spTree>
      <p:nvGrpSpPr>
        <p:cNvPr id="1" name=""/>
        <p:cNvGrpSpPr/>
        <p:nvPr/>
      </p:nvGrpSpPr>
      <p:grpSpPr>
        <a:xfrm>
          <a:off x="0" y="0"/>
          <a: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仅标题">
    <p:spTree>
      <p:nvGrpSpPr>
        <p:cNvPr id="1" name=""/>
        <p:cNvGrpSpPr/>
        <p:nvPr/>
      </p:nvGrpSpPr>
      <p:grpSpPr>
        <a:xfrm>
          <a:off x="0" y="0"/>
          <a: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nvGrpSpPr>
      <p:grpSpPr>
        <a:xfrm>
          <a:off x="0" y="0"/>
          <a: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图片与标题">
    <p:spTree>
      <p:nvGrpSpPr>
        <p:cNvPr id="1" name=""/>
        <p:cNvGrpSpPr/>
        <p:nvPr/>
      </p:nvGrpSpPr>
      <p:grpSpPr>
        <a:xfrm>
          <a:off x="0" y="0"/>
          <a: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
            </a:fld>
            <a:endParaRPr lang="zh-CN" altLang="en-US"/>
          </a:p>
        </p:txBody>
      </p:sp>
      <p:sp>
        <p:nvSpPr>
          <p:cNvPr id="6" name="页脚占位符 5"/>
          <p:cNvSpPr>
            <a:spLocks noGrp="1"/>
          </p:cNvSpPr>
          <p:nvPr>
            <p:ph type="ftr" sz="quarter" idx="11"/>
            <p:custDataLst>
              <p:tags r:id="rId4"/>
            </p:custDataLst>
          </p:nvPr>
        </p:nvSpPr>
        <p:spPr/>
        <p:txBody>
          <a:bodyPr/>
          <a:lstStyle/>
          <a:p>
            <a:endParaRPr lang="zh-CN" altLang="en-US"/>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endParaRPr lang="zh-CN" alt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竖排标题与文本">
    <p:spTree>
      <p:nvGrpSpPr>
        <p:cNvPr id="1" name=""/>
        <p:cNvGrpSpPr/>
        <p:nvPr/>
      </p:nvGrpSpPr>
      <p:grpSpPr>
        <a:xfrm>
          <a:off x="0" y="0"/>
          <a: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
            </a:fld>
            <a:endParaRPr lang="zh-CN" alt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ags" Target="../tags/tag57.xml" /><Relationship Id="rId13" Type="http://schemas.openxmlformats.org/officeDocument/2006/relationships/tags" Target="../tags/tag58.xml" /><Relationship Id="rId14" Type="http://schemas.openxmlformats.org/officeDocument/2006/relationships/tags" Target="../tags/tag59.xml" /><Relationship Id="rId15" Type="http://schemas.openxmlformats.org/officeDocument/2006/relationships/tags" Target="../tags/tag60.xml" /><Relationship Id="rId16" Type="http://schemas.openxmlformats.org/officeDocument/2006/relationships/tags" Target="../tags/tag61.xml" /><Relationship Id="rId17" Type="http://schemas.openxmlformats.org/officeDocument/2006/relationships/image" Target="file:///D:\qq&#25991;&#20214;\712321467\Image\C2C\Image2\%7b75232B38-A165-1FB7-499C-2E1C792CACB5%7d.png" TargetMode="External" /><Relationship Id="rId18" Type="http://schemas.openxmlformats.org/officeDocument/2006/relationships/image" Target="../media/image1.png" /><Relationship Id="rId19" Type="http://schemas.openxmlformats.org/officeDocument/2006/relationships/tags" Target="../tags/tag62.xml" /><Relationship Id="rId2" Type="http://schemas.openxmlformats.org/officeDocument/2006/relationships/slideLayout" Target="../slideLayouts/slideLayout2.xml" /><Relationship Id="rId20" Type="http://schemas.openxmlformats.org/officeDocument/2006/relationships/theme" Target="../theme/theme1.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2"/>
        </a:solidFill>
        <a:effectLst/>
      </p:bgPr>
    </p:bg>
    <p:spTree>
      <p:nvGrpSpPr>
        <p:cNvPr id="1" name=""/>
        <p:cNvGrpSpPr/>
        <p:nvPr/>
      </p:nvGrpSpPr>
      <p:grpSpPr>
        <a:xfrm>
          <a:off x="0" y="0"/>
          <a: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a:t>单击此处编辑母版标题样式</a:t>
            </a:r>
            <a:endParaRPr lang="zh-CN" altLang="en-US"/>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0</a:t>
            </a:fld>
            <a:endParaRPr lang="zh-CN" altLang="en-US"/>
          </a:p>
        </p:txBody>
      </p:sp>
      <p:pic>
        <p:nvPicPr>
          <p:cNvPr id="7" name="图片 1073743875" descr="学科网 zxxk.com" title=""/>
          <p:cNvPicPr>
            <a:picLocks noChangeAspect="1"/>
          </p:cNvPicPr>
          <p:nvPr/>
        </p:nvPicPr>
        <p:blipFill>
          <a:blip r:embed="rId18" r:link="rId17"/>
          <a:stretch>
            <a:fillRect/>
          </a:stretch>
        </p:blipFill>
        <p:spPr>
          <a:xfrm>
            <a:off x="838200" y="365125"/>
            <a:ext cx="9525" cy="9525"/>
          </a:xfrm>
          <a:prstGeom prst="rect">
            <a:avLst/>
          </a:prstGeom>
          <a:noFill/>
          <a:ln>
            <a:noFill/>
            <a:miter lim="800000"/>
          </a:ln>
        </p:spPr>
      </p:pic>
    </p:spTree>
    <p:custDataLst>
      <p:tags r:id="rId19"/>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ct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ct val="0"/>
        </a:spcBef>
        <a:spcAft>
          <a:spcPts val="600"/>
        </a:spcAft>
        <a:buFont typeface="Arial" panose="020b0604020202020204" pitchFamily="34" charset="0"/>
        <a:buChar char="●"/>
        <a:tabLst>
          <a:tab pos="1609725"/>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ct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ct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ct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63.xml" /><Relationship Id="rId3" Type="http://schemas.openxmlformats.org/officeDocument/2006/relationships/image" Target="../media/image2.jpeg" /><Relationship Id="rId4" Type="http://schemas.openxmlformats.org/officeDocument/2006/relationships/image" Target="../media/image3.jpeg" /><Relationship Id="rId5" Type="http://schemas.openxmlformats.org/officeDocument/2006/relationships/tags" Target="../tags/tag64.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1.png" /><Relationship Id="rId3" Type="http://schemas.openxmlformats.org/officeDocument/2006/relationships/tags" Target="../tags/tag80.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tags" Target="../tags/tag86.xml" /><Relationship Id="rId11" Type="http://schemas.openxmlformats.org/officeDocument/2006/relationships/tags" Target="../tags/tag87.xml" /><Relationship Id="rId12" Type="http://schemas.openxmlformats.org/officeDocument/2006/relationships/tags" Target="../tags/tag88.xml" /><Relationship Id="rId13" Type="http://schemas.openxmlformats.org/officeDocument/2006/relationships/tags" Target="../tags/tag89.xml" /><Relationship Id="rId14" Type="http://schemas.openxmlformats.org/officeDocument/2006/relationships/tags" Target="../tags/tag90.xml" /><Relationship Id="rId15" Type="http://schemas.openxmlformats.org/officeDocument/2006/relationships/tags" Target="../tags/tag91.xml" /><Relationship Id="rId16" Type="http://schemas.openxmlformats.org/officeDocument/2006/relationships/tags" Target="../tags/tag92.xml" /><Relationship Id="rId2" Type="http://schemas.openxmlformats.org/officeDocument/2006/relationships/notesSlide" Target="../notesSlides/notesSlide1.xml" /><Relationship Id="rId3" Type="http://schemas.openxmlformats.org/officeDocument/2006/relationships/image" Target="../media/image12.png" /><Relationship Id="rId4" Type="http://schemas.openxmlformats.org/officeDocument/2006/relationships/image" Target="../media/image13.png" /><Relationship Id="rId5" Type="http://schemas.openxmlformats.org/officeDocument/2006/relationships/tags" Target="../tags/tag81.xml" /><Relationship Id="rId6" Type="http://schemas.openxmlformats.org/officeDocument/2006/relationships/tags" Target="../tags/tag82.xml" /><Relationship Id="rId7" Type="http://schemas.openxmlformats.org/officeDocument/2006/relationships/tags" Target="../tags/tag83.xml" /><Relationship Id="rId8" Type="http://schemas.openxmlformats.org/officeDocument/2006/relationships/tags" Target="../tags/tag84.xml" /><Relationship Id="rId9" Type="http://schemas.openxmlformats.org/officeDocument/2006/relationships/tags" Target="../tags/tag85.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4.png" /><Relationship Id="rId3" Type="http://schemas.openxmlformats.org/officeDocument/2006/relationships/tags" Target="../tags/tag93.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5.png" /><Relationship Id="rId3" Type="http://schemas.openxmlformats.org/officeDocument/2006/relationships/tags" Target="../tags/tag94.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6.png" /><Relationship Id="rId3" Type="http://schemas.openxmlformats.org/officeDocument/2006/relationships/image" Target="../media/image17.png" /><Relationship Id="rId4" Type="http://schemas.openxmlformats.org/officeDocument/2006/relationships/tags" Target="../tags/tag95.xml" /><Relationship Id="rId5" Type="http://schemas.openxmlformats.org/officeDocument/2006/relationships/tags" Target="../tags/tag96.xml" /><Relationship Id="rId6" Type="http://schemas.openxmlformats.org/officeDocument/2006/relationships/tags" Target="../tags/tag97.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 Id="rId3" Type="http://schemas.openxmlformats.org/officeDocument/2006/relationships/tags" Target="../tags/tag98.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9.png" /><Relationship Id="rId3" Type="http://schemas.openxmlformats.org/officeDocument/2006/relationships/image" Target="../media/image20.png" /><Relationship Id="rId4" Type="http://schemas.openxmlformats.org/officeDocument/2006/relationships/tags" Target="../tags/tag99.xml" /><Relationship Id="rId5" Type="http://schemas.openxmlformats.org/officeDocument/2006/relationships/tags" Target="../tags/tag100.xml" /><Relationship Id="rId6" Type="http://schemas.openxmlformats.org/officeDocument/2006/relationships/tags" Target="../tags/tag101.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1.png" /><Relationship Id="rId3" Type="http://schemas.openxmlformats.org/officeDocument/2006/relationships/tags" Target="../tags/tag102.xml" /><Relationship Id="rId4" Type="http://schemas.openxmlformats.org/officeDocument/2006/relationships/tags" Target="../tags/tag103.xml" /><Relationship Id="rId5" Type="http://schemas.openxmlformats.org/officeDocument/2006/relationships/image" Target="../media/image22.png" /><Relationship Id="rId6" Type="http://schemas.openxmlformats.org/officeDocument/2006/relationships/tags" Target="../tags/tag104.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05.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3.png" /><Relationship Id="rId3" Type="http://schemas.openxmlformats.org/officeDocument/2006/relationships/image" Target="../media/image24.png" /><Relationship Id="rId4" Type="http://schemas.openxmlformats.org/officeDocument/2006/relationships/tags" Target="../tags/tag106.xml" /><Relationship Id="rId5" Type="http://schemas.openxmlformats.org/officeDocument/2006/relationships/tags" Target="../tags/tag107.xml" /><Relationship Id="rId6" Type="http://schemas.openxmlformats.org/officeDocument/2006/relationships/tags" Target="../tags/tag108.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4.png" /><Relationship Id="rId3" Type="http://schemas.openxmlformats.org/officeDocument/2006/relationships/tags" Target="../tags/tag65.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5.png" /><Relationship Id="rId3" Type="http://schemas.openxmlformats.org/officeDocument/2006/relationships/image" Target="../media/image26.png" /><Relationship Id="rId4" Type="http://schemas.openxmlformats.org/officeDocument/2006/relationships/tags" Target="../tags/tag109.xml" /><Relationship Id="rId5" Type="http://schemas.openxmlformats.org/officeDocument/2006/relationships/tags" Target="../tags/tag110.xml" /><Relationship Id="rId6" Type="http://schemas.openxmlformats.org/officeDocument/2006/relationships/tags" Target="../tags/tag111.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7.png" /><Relationship Id="rId3" Type="http://schemas.openxmlformats.org/officeDocument/2006/relationships/tags" Target="../tags/tag112.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8.png" /><Relationship Id="rId3" Type="http://schemas.openxmlformats.org/officeDocument/2006/relationships/image" Target="../media/image29.png" /><Relationship Id="rId4" Type="http://schemas.openxmlformats.org/officeDocument/2006/relationships/tags" Target="../tags/tag113.xml" /><Relationship Id="rId5" Type="http://schemas.openxmlformats.org/officeDocument/2006/relationships/tags" Target="../tags/tag114.xml" /><Relationship Id="rId6" Type="http://schemas.openxmlformats.org/officeDocument/2006/relationships/tags" Target="../tags/tag115.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30.png" /><Relationship Id="rId3" Type="http://schemas.openxmlformats.org/officeDocument/2006/relationships/image" Target="../media/image31.png" /><Relationship Id="rId4" Type="http://schemas.openxmlformats.org/officeDocument/2006/relationships/tags" Target="../tags/tag116.xml" /><Relationship Id="rId5" Type="http://schemas.openxmlformats.org/officeDocument/2006/relationships/tags" Target="../tags/tag117.xml" /><Relationship Id="rId6" Type="http://schemas.openxmlformats.org/officeDocument/2006/relationships/tags" Target="../tags/tag118.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19.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32.png" /><Relationship Id="rId3" Type="http://schemas.openxmlformats.org/officeDocument/2006/relationships/image" Target="../media/image33.png" /><Relationship Id="rId4" Type="http://schemas.openxmlformats.org/officeDocument/2006/relationships/tags" Target="../tags/tag120.xml" /><Relationship Id="rId5" Type="http://schemas.openxmlformats.org/officeDocument/2006/relationships/tags" Target="../tags/tag121.xml" /><Relationship Id="rId6" Type="http://schemas.openxmlformats.org/officeDocument/2006/relationships/tags" Target="../tags/tag122.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34.png" /><Relationship Id="rId3" Type="http://schemas.openxmlformats.org/officeDocument/2006/relationships/image" Target="../media/image35.png" /><Relationship Id="rId4" Type="http://schemas.openxmlformats.org/officeDocument/2006/relationships/tags" Target="../tags/tag123.xml" /><Relationship Id="rId5" Type="http://schemas.openxmlformats.org/officeDocument/2006/relationships/tags" Target="../tags/tag124.xml" /><Relationship Id="rId6" Type="http://schemas.openxmlformats.org/officeDocument/2006/relationships/tags" Target="../tags/tag125.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26.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36.png" /><Relationship Id="rId3" Type="http://schemas.openxmlformats.org/officeDocument/2006/relationships/image" Target="../media/image37.png" /><Relationship Id="rId4" Type="http://schemas.openxmlformats.org/officeDocument/2006/relationships/tags" Target="../tags/tag127.xml" /><Relationship Id="rId5" Type="http://schemas.openxmlformats.org/officeDocument/2006/relationships/tags" Target="../tags/tag128.xml" /><Relationship Id="rId6" Type="http://schemas.openxmlformats.org/officeDocument/2006/relationships/tags" Target="../tags/tag129.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38.png" /><Relationship Id="rId3" Type="http://schemas.openxmlformats.org/officeDocument/2006/relationships/image" Target="../media/image39.png" /><Relationship Id="rId4" Type="http://schemas.openxmlformats.org/officeDocument/2006/relationships/tags" Target="../tags/tag130.xml" /><Relationship Id="rId5" Type="http://schemas.openxmlformats.org/officeDocument/2006/relationships/tags" Target="../tags/tag131.xml" /><Relationship Id="rId6" Type="http://schemas.openxmlformats.org/officeDocument/2006/relationships/tags" Target="../tags/tag132.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66.xml" /><Relationship Id="rId3" Type="http://schemas.openxmlformats.org/officeDocument/2006/relationships/tags" Target="../tags/tag67.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0.png" /><Relationship Id="rId3" Type="http://schemas.openxmlformats.org/officeDocument/2006/relationships/tags" Target="../tags/tag133.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41.png" /><Relationship Id="rId3" Type="http://schemas.openxmlformats.org/officeDocument/2006/relationships/image" Target="../media/image42.png" /><Relationship Id="rId4" Type="http://schemas.openxmlformats.org/officeDocument/2006/relationships/tags" Target="../tags/tag134.xml" /><Relationship Id="rId5" Type="http://schemas.openxmlformats.org/officeDocument/2006/relationships/tags" Target="../tags/tag135.xml" /><Relationship Id="rId6" Type="http://schemas.openxmlformats.org/officeDocument/2006/relationships/tags" Target="../tags/tag136.x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jpeg" /><Relationship Id="rId3" Type="http://schemas.openxmlformats.org/officeDocument/2006/relationships/image" Target="../media/image3.jpe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68.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69.xml" /><Relationship Id="rId3" Type="http://schemas.openxmlformats.org/officeDocument/2006/relationships/image" Target="../media/image5.tiff" /><Relationship Id="rId4" Type="http://schemas.openxmlformats.org/officeDocument/2006/relationships/tags" Target="../tags/tag70.xml" /><Relationship Id="rId5" Type="http://schemas.openxmlformats.org/officeDocument/2006/relationships/image" Target="../media/image6.tiff" /><Relationship Id="rId6" Type="http://schemas.openxmlformats.org/officeDocument/2006/relationships/tags" Target="../tags/tag71.xml" /><Relationship Id="rId7" Type="http://schemas.openxmlformats.org/officeDocument/2006/relationships/tags" Target="../tags/tag72.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7.png" /><Relationship Id="rId3" Type="http://schemas.openxmlformats.org/officeDocument/2006/relationships/tags" Target="../tags/tag73.xml" /><Relationship Id="rId4" Type="http://schemas.openxmlformats.org/officeDocument/2006/relationships/tags" Target="../tags/tag74.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75.xml" /><Relationship Id="rId3" Type="http://schemas.openxmlformats.org/officeDocument/2006/relationships/tags" Target="../tags/tag76.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8.png" /><Relationship Id="rId3" Type="http://schemas.openxmlformats.org/officeDocument/2006/relationships/image" Target="../media/image9.png" /><Relationship Id="rId4" Type="http://schemas.openxmlformats.org/officeDocument/2006/relationships/tags" Target="../tags/tag77.xml" /><Relationship Id="rId5" Type="http://schemas.openxmlformats.org/officeDocument/2006/relationships/tags" Target="../tags/tag78.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0.png" /><Relationship Id="rId3" Type="http://schemas.openxmlformats.org/officeDocument/2006/relationships/tags" Target="../tags/tag79.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深度视觉·原创设计 https://www.docer.com/works?userid=22383862" title=""/>
          <p:cNvSpPr txBox="1"/>
          <p:nvPr>
            <p:custDataLst>
              <p:tags r:id="rId2"/>
            </p:custDataLst>
          </p:nvPr>
        </p:nvSpPr>
        <p:spPr>
          <a:xfrm>
            <a:off x="486697" y="2906758"/>
            <a:ext cx="10775695" cy="3290017"/>
          </a:xfrm>
          <a:custGeom>
            <a:gdLst>
              <a:gd name="connsiteX0" fmla="*/ 0 w 10775695"/>
              <a:gd name="connsiteY0" fmla="*/ 0 h 3290017"/>
              <a:gd name="connsiteX1" fmla="*/ 10775695 w 10775695"/>
              <a:gd name="connsiteY1" fmla="*/ 0 h 3290017"/>
              <a:gd name="connsiteX2" fmla="*/ 10775695 w 10775695"/>
              <a:gd name="connsiteY2" fmla="*/ 3290017 h 3290017"/>
              <a:gd name="connsiteX3" fmla="*/ 0 w 10775695"/>
              <a:gd name="connsiteY3" fmla="*/ 3290017 h 3290017"/>
            </a:gdLst>
            <a:cxnLst>
              <a:cxn ang="0">
                <a:pos x="connsiteX0" y="connsiteY0"/>
              </a:cxn>
              <a:cxn ang="0">
                <a:pos x="connsiteX1" y="connsiteY1"/>
              </a:cxn>
              <a:cxn ang="0">
                <a:pos x="connsiteX2" y="connsiteY2"/>
              </a:cxn>
              <a:cxn ang="0">
                <a:pos x="connsiteX3" y="connsiteY3"/>
              </a:cxn>
            </a:cxnLst>
            <a:rect l="l" t="t" r="r" b="b"/>
            <a:pathLst>
              <a:path w="10775695" h="3290017">
                <a:moveTo>
                  <a:pt x="0" y="0"/>
                </a:moveTo>
                <a:lnTo>
                  <a:pt x="10775695" y="0"/>
                </a:lnTo>
                <a:lnTo>
                  <a:pt x="10775695" y="3290017"/>
                </a:lnTo>
                <a:lnTo>
                  <a:pt x="0" y="3290017"/>
                </a:lnTo>
                <a:close/>
              </a:path>
            </a:pathLst>
          </a:custGeom>
          <a:blipFill dpi="0" rotWithShape="1">
            <a:blip r:embed="rId3"/>
            <a:stretch>
              <a:fillRect t="-219555" b="-219555"/>
            </a:stretch>
          </a:blipFill>
          <a:ln w="12700" cap="flat" cmpd="sng" algn="ctr">
            <a:noFill/>
            <a:prstDash val="solid"/>
            <a:miter lim="800000"/>
          </a:ln>
          <a:effectLst/>
        </p:spPr>
        <p:txBody>
          <a:bodyPr/>
          <a:lstStyle/>
          <a:p>
            <a:endParaRPr lang="zh-CN" altLang="en-US">
              <a:cs typeface="+mn-ea"/>
              <a:sym typeface="+mn-lt"/>
            </a:endParaRPr>
          </a:p>
        </p:txBody>
      </p:sp>
      <p:sp>
        <p:nvSpPr>
          <p:cNvPr id="5" name="深度视觉·原创设计 https://www.docer.com/works?userid=22383862" title=""/>
          <p:cNvSpPr/>
          <p:nvPr/>
        </p:nvSpPr>
        <p:spPr>
          <a:xfrm>
            <a:off x="1828165" y="1468120"/>
            <a:ext cx="10363835" cy="3995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13" name="深度视觉·原创设计 https://www.docer.com/works?userid=22383862" title=""/>
          <p:cNvSpPr/>
          <p:nvPr/>
        </p:nvSpPr>
        <p:spPr>
          <a:xfrm>
            <a:off x="0" y="0"/>
            <a:ext cx="715261" cy="661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14" name="深度视觉·原创设计 https://www.docer.com/works?userid=22383862" title=""/>
          <p:cNvSpPr txBox="1"/>
          <p:nvPr/>
        </p:nvSpPr>
        <p:spPr>
          <a:xfrm>
            <a:off x="2634615" y="2040890"/>
            <a:ext cx="11304905" cy="3082290"/>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zh-CN" altLang="en-US" sz="5400" b="1">
                <a:solidFill>
                  <a:schemeClr val="bg1"/>
                </a:solidFill>
                <a:latin typeface="楷体" panose="02010609060101010101" charset="-122"/>
                <a:ea typeface="楷体" panose="02010609060101010101" charset="-122"/>
                <a:cs typeface="楷体" panose="02010609060101010101" charset="-122"/>
                <a:sym typeface="+mn-lt"/>
              </a:rPr>
              <a:t>函数的概念与性质</a:t>
            </a:r>
            <a:endParaRPr lang="zh-CN" altLang="en-US" sz="5400" b="1">
              <a:solidFill>
                <a:schemeClr val="bg1"/>
              </a:solidFill>
              <a:latin typeface="楷体" panose="02010609060101010101" charset="-122"/>
              <a:ea typeface="楷体" panose="02010609060101010101" charset="-122"/>
              <a:cs typeface="楷体" panose="02010609060101010101" charset="-122"/>
              <a:sym typeface="+mn-lt"/>
            </a:endParaRPr>
          </a:p>
          <a:p>
            <a:pPr>
              <a:lnSpc>
                <a:spcPct val="120000"/>
              </a:lnSpc>
            </a:pPr>
            <a:r>
              <a:rPr lang="zh-CN" altLang="en-US" sz="5400" b="1">
                <a:solidFill>
                  <a:schemeClr val="bg1"/>
                </a:solidFill>
                <a:latin typeface="楷体" panose="02010609060101010101" charset="-122"/>
                <a:ea typeface="楷体" panose="02010609060101010101" charset="-122"/>
                <a:cs typeface="楷体" panose="02010609060101010101" charset="-122"/>
                <a:sym typeface="+mn-lt"/>
              </a:rPr>
              <a:t>章末复习</a:t>
            </a:r>
            <a:endParaRPr lang="en-US" altLang="zh-CN" sz="5400" b="1">
              <a:solidFill>
                <a:schemeClr val="bg1"/>
              </a:solidFill>
              <a:effectLst>
                <a:reflection blurRad="6350" stA="53000" endA="300" endPos="35500" dir="5400000" sy="-90000" algn="bl" rotWithShape="0"/>
              </a:effectLst>
            </a:endParaRPr>
          </a:p>
          <a:p>
            <a:pPr>
              <a:lnSpc>
                <a:spcPct val="120000"/>
              </a:lnSpc>
            </a:pPr>
            <a:endParaRPr lang="en-US" altLang="zh-CN" sz="5400" b="1">
              <a:solidFill>
                <a:schemeClr val="bg1"/>
              </a:solidFill>
              <a:effectLst>
                <a:reflection blurRad="6350" stA="53000" endA="300" endPos="35500" dir="5400000" sy="-90000" algn="bl" rotWithShape="0"/>
              </a:effectLst>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100" name="图片 99" title=""/>
          <p:cNvPicPr/>
          <p:nvPr/>
        </p:nvPicPr>
        <p:blipFill>
          <a:blip r:embed="rId4"/>
          <a:stretch>
            <a:fillRect/>
          </a:stretch>
        </p:blipFill>
        <p:spPr>
          <a:xfrm>
            <a:off x="9474518" y="-317"/>
            <a:ext cx="2714625" cy="752475"/>
          </a:xfrm>
          <a:prstGeom prst="rect">
            <a:avLst/>
          </a:prstGeom>
          <a:noFill/>
          <a:ln w="9525">
            <a:noFill/>
          </a:ln>
        </p:spPr>
      </p:pic>
      <p:sp>
        <p:nvSpPr>
          <p:cNvPr id="7" name="深度视觉·原创设计 https://www.docer.com/works?userid=22383862" title=""/>
          <p:cNvSpPr txBox="1"/>
          <p:nvPr>
            <p:custDataLst>
              <p:tags r:id="rId5"/>
            </p:custDataLst>
          </p:nvPr>
        </p:nvSpPr>
        <p:spPr>
          <a:xfrm>
            <a:off x="2359025" y="813435"/>
            <a:ext cx="10384155" cy="645160"/>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a:solidFill>
                  <a:schemeClr val="accent1"/>
                </a:solidFill>
                <a:latin typeface="楷体" panose="02010609060101010101" charset="-122"/>
                <a:ea typeface="楷体" panose="02010609060101010101" charset="-122"/>
                <a:cs typeface="楷体" panose="02010609060101010101" charset="-122"/>
                <a:sym typeface="+mn-lt"/>
              </a:rPr>
              <a:t>第三章</a:t>
            </a:r>
            <a:r>
              <a:rPr lang="en-US" altLang="zh-CN" sz="4000" b="1">
                <a:solidFill>
                  <a:schemeClr val="accent1"/>
                </a:solidFill>
                <a:latin typeface="楷体" panose="02010609060101010101" charset="-122"/>
                <a:ea typeface="楷体" panose="02010609060101010101" charset="-122"/>
                <a:cs typeface="楷体" panose="02010609060101010101" charset="-122"/>
                <a:sym typeface="+mn-lt"/>
              </a:rPr>
              <a:t>   </a:t>
            </a:r>
            <a:r>
              <a:rPr lang="zh-CN" altLang="en-US" sz="4000" b="1">
                <a:solidFill>
                  <a:schemeClr val="accent1"/>
                </a:solidFill>
                <a:latin typeface="楷体" panose="02010609060101010101" charset="-122"/>
                <a:ea typeface="楷体" panose="02010609060101010101" charset="-122"/>
                <a:cs typeface="楷体" panose="02010609060101010101" charset="-122"/>
                <a:sym typeface="+mn-lt"/>
              </a:rPr>
              <a:t>函数的概念与性质</a:t>
            </a:r>
            <a:endParaRPr lang="zh-CN" altLang="en-US" sz="4000" b="1">
              <a:solidFill>
                <a:schemeClr val="accent1"/>
              </a:solidFill>
              <a:latin typeface="楷体" panose="02010609060101010101" charset="-122"/>
              <a:ea typeface="楷体" panose="02010609060101010101" charset="-122"/>
              <a:cs typeface="楷体" panose="02010609060101010101" charset="-122"/>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492760"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知识梳理</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2" name="文本框 1" title=""/>
              <p:cNvSpPr txBox="1"/>
              <p:nvPr/>
            </p:nvSpPr>
            <p:spPr>
              <a:xfrm>
                <a:off x="492760" y="685165"/>
                <a:ext cx="11524615" cy="5661025"/>
              </a:xfrm>
              <a:prstGeom prst="rect">
                <a:avLst/>
              </a:prstGeom>
              <a:noFill/>
            </p:spPr>
            <p:txBody>
              <a:bodyPr wrap="square" rtlCol="0" anchor="t">
                <a:noAutofit/>
              </a:bodyPr>
              <a:lstStyle/>
              <a:p>
                <a:pPr algn="just">
                  <a:lnSpc>
                    <a:spcPct val="150000"/>
                  </a:lnSpc>
                  <a:spcAft>
                    <a:spcPct val="0"/>
                  </a:spcAft>
                  <a:tabLst>
                    <a:tab pos="2700655"/>
                  </a:tabLst>
                </a:pP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9.</a:t>
                </a:r>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幂函数的性质</a:t>
                </a:r>
                <a:endParaRPr lang="zh-CN" altLang="zh-CN" sz="2400" kern="100">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ct val="0"/>
                  </a:spcAft>
                  <a:tabLst>
                    <a:tab pos="2700655"/>
                  </a:tabLst>
                </a:pP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①</a:t>
                </a:r>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幂函数在</a:t>
                </a:r>
                <a14:m>
                  <m:oMathPara>
                    <m:oMathParaPr>
                      <m:jc/>
                    </m:oMathParaPr>
                    <m:oMath>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0</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oMath>
                  </m:oMathPara>
                </a14:m>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上</a:t>
                </a:r>
                <a:r>
                  <a:rPr lang="zh-CN"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都有定义</a:t>
                </a:r>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a:t>
                </a:r>
                <a:endParaRPr lang="zh-CN" altLang="zh-CN" sz="2400" kern="100">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ct val="0"/>
                  </a:spcAft>
                  <a:tabLst>
                    <a:tab pos="2700655"/>
                  </a:tabLst>
                </a:pP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②</a:t>
                </a:r>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当</a:t>
                </a:r>
                <a14:m>
                  <m:oMathPara>
                    <m:oMathParaPr>
                      <m:jc/>
                    </m:oMathParaPr>
                    <m:oMath>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𝛼</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&gt;</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0</m:t>
                      </m:r>
                    </m:oMath>
                  </m:oMathPara>
                </a14:m>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时，幂函数的图象都过点</a:t>
                </a:r>
                <a14:m>
                  <m:oMathPara>
                    <m:oMathParaPr>
                      <m:jc/>
                    </m:oMathParaPr>
                    <m:oMath>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1</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1</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oMath>
                  </m:oMathPara>
                </a14:m>
                <a:r>
                  <a:rPr lang="zh-CN"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和</a:t>
                </a:r>
                <a14:m>
                  <m:oMathPara>
                    <m:oMathParaPr>
                      <m:jc/>
                    </m:oMathParaPr>
                    <m:oMath>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0</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0</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oMath>
                  </m:oMathPara>
                </a14:m>
                <a:r>
                  <a:rPr lang="zh-CN"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，且在</a:t>
                </a:r>
                <a14:m>
                  <m:oMathPara>
                    <m:oMathParaPr>
                      <m:jc/>
                    </m:oMathParaPr>
                    <m:oMath>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0</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oMath>
                  </m:oMathPara>
                </a14:m>
                <a:r>
                  <a:rPr lang="zh-CN"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上单调递增</a:t>
                </a:r>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a:t>
                </a:r>
                <a:endParaRPr lang="zh-CN" altLang="zh-CN" sz="2400" kern="100">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ct val="0"/>
                  </a:spcAft>
                  <a:tabLst>
                    <a:tab pos="2700655"/>
                  </a:tabLst>
                </a:pP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③</a:t>
                </a:r>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当</a:t>
                </a:r>
                <a14:m>
                  <m:oMathPara>
                    <m:oMathParaPr>
                      <m:jc/>
                    </m:oMathParaPr>
                    <m:oMath>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𝛼</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&lt;</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0</m:t>
                      </m:r>
                    </m:oMath>
                  </m:oMathPara>
                </a14:m>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时，幂函数的图象都过点</a:t>
                </a:r>
                <a14:m>
                  <m:oMathPara>
                    <m:oMathParaPr>
                      <m:jc/>
                    </m:oMathParaPr>
                    <m:oMath>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1</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1</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oMath>
                  </m:oMathPara>
                </a14:m>
                <a:r>
                  <a:rPr lang="zh-CN"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，且在</a:t>
                </a:r>
                <a14:m>
                  <m:oMathPara>
                    <m:oMathParaPr>
                      <m:jc/>
                    </m:oMathParaPr>
                    <m:oMath>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0</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oMath>
                  </m:oMathPara>
                </a14:m>
                <a:r>
                  <a:rPr lang="zh-CN"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上单调递减</a:t>
                </a: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kern="100">
                  <a:latin typeface="宋体" panose="02010600030101010101" pitchFamily="2" charset="-122"/>
                  <a:ea typeface="宋体" panose="02010600030101010101" pitchFamily="2" charset="-122"/>
                  <a:cs typeface="宋体" panose="02010600030101010101" pitchFamily="2" charset="-122"/>
                  <a:sym typeface="+mn-ea"/>
                </a:endParaRPr>
              </a:p>
              <a:p>
                <a:pPr algn="just">
                  <a:lnSpc>
                    <a:spcPct val="150000"/>
                  </a:lnSpc>
                  <a:spcAft>
                    <a:spcPct val="0"/>
                  </a:spcAft>
                  <a:tabLst>
                    <a:tab pos="2700655"/>
                  </a:tabLst>
                </a:pP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10.</a:t>
                </a:r>
                <a:r>
                  <a:rPr lang="zh-CN" altLang="en-US" sz="2400" b="1" kern="100">
                    <a:latin typeface="宋体" panose="02010600030101010101" pitchFamily="2" charset="-122"/>
                    <a:ea typeface="宋体" panose="02010600030101010101" pitchFamily="2" charset="-122"/>
                    <a:cs typeface="宋体" panose="02010600030101010101" pitchFamily="2" charset="-122"/>
                    <a:sym typeface="+mn-ea"/>
                  </a:rPr>
                  <a:t>对勾函数：</a:t>
                </a:r>
                <a14:m>
                  <m:oMathPara>
                    <m:oMathParaPr>
                      <m:jc/>
                    </m:oMathParaPr>
                    <m:oMath>
                      <m:r>
                        <a:rPr lang="en-US" altLang="zh-CN" sz="2400" i="1" kern="100">
                          <a:latin typeface="Cambria Math" panose="02040503050406030204" charset="0"/>
                          <a:ea typeface="宋体" pitchFamily="2" charset="-122"/>
                          <a:cs typeface="Cambria Math" panose="02040503050406030204" charset="0"/>
                          <a:sym typeface="+mn-ea"/>
                        </a:rPr>
                        <m:t>𝑦</m:t>
                      </m:r>
                      <m:r>
                        <a:rPr lang="en-US" altLang="zh-CN" sz="2400" i="1" kern="100">
                          <a:latin typeface="Cambria Math" panose="02040503050406030204" charset="0"/>
                          <a:ea typeface="宋体" pitchFamily="2" charset="-122"/>
                          <a:cs typeface="Cambria Math" panose="02040503050406030204" charset="0"/>
                          <a:sym typeface="+mn-ea"/>
                        </a:rPr>
                        <m:t>＝</m:t>
                      </m:r>
                      <m:r>
                        <a:rPr lang="en-US" altLang="zh-CN" sz="2400" i="1" kern="100">
                          <a:latin typeface="Cambria Math" panose="02040503050406030204" charset="0"/>
                          <a:ea typeface="宋体" pitchFamily="2" charset="-122"/>
                          <a:cs typeface="Cambria Math" panose="02040503050406030204" charset="0"/>
                          <a:sym typeface="+mn-ea"/>
                        </a:rPr>
                        <m:t>��𝑥</m:t>
                      </m:r>
                      <m:r>
                        <a:rPr lang="en-US" altLang="zh-CN" sz="2400" i="1" kern="100">
                          <a:latin typeface="Cambria Math" panose="02040503050406030204" charset="0"/>
                          <a:ea typeface="宋体" pitchFamily="2" charset="-122"/>
                          <a:cs typeface="Cambria Math" panose="02040503050406030204" charset="0"/>
                          <a:sym typeface="+mn-ea"/>
                        </a:rPr>
                        <m:t>＋</m:t>
                      </m:r>
                      <m:f>
                        <m:fPr>
                          <m:type m:val="bar"/>
                          <m:ctrlPr>
                            <a:rPr lang="en-US" altLang="zh-CN" sz="2400" i="1" kern="100">
                              <a:latin typeface="Cambria Math" panose="02040503050406030204" charset="0"/>
                              <a:ea typeface="宋体" pitchFamily="2" charset="-122"/>
                              <a:cs typeface="Cambria Math" panose="02040503050406030204" charset="0"/>
                              <a:sym typeface="+mn-ea"/>
                            </a:rPr>
                          </m:ctrlPr>
                        </m:fPr>
                        <m:num>
                          <m:r>
                            <a:rPr lang="en-US" altLang="zh-CN" sz="2400" i="1" kern="100">
                              <a:latin typeface="Cambria Math" panose="02040503050406030204" charset="0"/>
                              <a:ea typeface="宋体" pitchFamily="2" charset="-122"/>
                              <a:cs typeface="Cambria Math" panose="02040503050406030204" charset="0"/>
                              <a:sym typeface="+mn-ea"/>
                            </a:rPr>
                            <m:t>𝑏</m:t>
                          </m:r>
                        </m:num>
                        <m:den>
                          <m:r>
                            <a:rPr lang="en-US" altLang="zh-CN" sz="2400" i="1" kern="100">
                              <a:latin typeface="Cambria Math" panose="02040503050406030204" charset="0"/>
                              <a:ea typeface="宋体" pitchFamily="2" charset="-122"/>
                              <a:cs typeface="Cambria Math" panose="02040503050406030204" charset="0"/>
                              <a:sym typeface="+mn-ea"/>
                            </a:rPr>
                            <m:t>𝑥</m:t>
                          </m:r>
                        </m:den>
                      </m:f>
                      <m:r>
                        <a:rPr lang="en-US" altLang="zh-CN" sz="2400" i="1" kern="100">
                          <a:latin typeface="Cambria Math" panose="02040503050406030204" charset="0"/>
                          <a:ea typeface="宋体" pitchFamily="2" charset="-122"/>
                          <a:cs typeface="Cambria Math" panose="02040503050406030204" charset="0"/>
                          <a:sym typeface="+mn-ea"/>
                        </a:rPr>
                        <m:t>(</m:t>
                      </m:r>
                      <m:r>
                        <a:rPr lang="en-US" altLang="zh-CN" sz="2400" i="1" kern="100">
                          <a:latin typeface="Cambria Math" panose="02040503050406030204" charset="0"/>
                          <a:ea typeface="宋体" pitchFamily="2" charset="-122"/>
                          <a:cs typeface="Cambria Math" panose="02040503050406030204" charset="0"/>
                          <a:sym typeface="+mn-ea"/>
                        </a:rPr>
                        <m:t>𝑎</m:t>
                      </m:r>
                      <m:r>
                        <a:rPr lang="en-US" altLang="zh-CN" sz="2400" i="1" kern="100">
                          <a:latin typeface="Cambria Math" panose="02040503050406030204" charset="0"/>
                          <a:ea typeface="宋体" pitchFamily="2" charset="-122"/>
                          <a:cs typeface="Cambria Math" panose="02040503050406030204" charset="0"/>
                          <a:sym typeface="+mn-ea"/>
                        </a:rPr>
                        <m:t>＞</m:t>
                      </m:r>
                      <m:r>
                        <a:rPr lang="en-US" altLang="zh-CN" sz="2400" i="1" kern="100">
                          <a:latin typeface="Cambria Math" panose="02040503050406030204" charset="0"/>
                          <a:ea typeface="宋体" pitchFamily="2" charset="-122"/>
                          <a:cs typeface="Cambria Math" panose="02040503050406030204" charset="0"/>
                          <a:sym typeface="+mn-ea"/>
                        </a:rPr>
                        <m:t>0</m:t>
                      </m:r>
                      <m:r>
                        <a:rPr lang="en-US" altLang="zh-CN" sz="2400" i="1" kern="100">
                          <a:latin typeface="Cambria Math" panose="02040503050406030204" charset="0"/>
                          <a:ea typeface="宋体" pitchFamily="2" charset="-122"/>
                          <a:cs typeface="Cambria Math" panose="02040503050406030204" charset="0"/>
                          <a:sym typeface="+mn-ea"/>
                        </a:rPr>
                        <m:t>，</m:t>
                      </m:r>
                      <m:r>
                        <a:rPr lang="en-US" altLang="zh-CN" sz="2400" i="1" kern="100">
                          <a:latin typeface="Cambria Math" panose="02040503050406030204" charset="0"/>
                          <a:ea typeface="宋体" pitchFamily="2" charset="-122"/>
                          <a:cs typeface="Cambria Math" panose="02040503050406030204" charset="0"/>
                          <a:sym typeface="+mn-ea"/>
                        </a:rPr>
                        <m:t>𝑏</m:t>
                      </m:r>
                      <m:r>
                        <a:rPr lang="en-US" altLang="zh-CN" sz="2400" i="1" kern="100">
                          <a:latin typeface="Cambria Math" panose="02040503050406030204" charset="0"/>
                          <a:ea typeface="宋体" pitchFamily="2" charset="-122"/>
                          <a:cs typeface="Cambria Math" panose="02040503050406030204" charset="0"/>
                          <a:sym typeface="+mn-ea"/>
                        </a:rPr>
                        <m:t>＞</m:t>
                      </m:r>
                      <m:r>
                        <a:rPr lang="en-US" altLang="zh-CN" sz="2400" i="1" kern="100">
                          <a:latin typeface="Cambria Math" panose="02040503050406030204" charset="0"/>
                          <a:ea typeface="宋体" pitchFamily="2" charset="-122"/>
                          <a:cs typeface="Cambria Math" panose="02040503050406030204" charset="0"/>
                          <a:sym typeface="+mn-ea"/>
                        </a:rPr>
                        <m:t>0</m:t>
                      </m:r>
                      <m:r>
                        <a:rPr lang="en-US" altLang="zh-CN" sz="2400" i="1" kern="100">
                          <a:latin typeface="Cambria Math" panose="02040503050406030204" charset="0"/>
                          <a:ea typeface="宋体" pitchFamily="2" charset="-122"/>
                          <a:cs typeface="Cambria Math" panose="02040503050406030204" charset="0"/>
                          <a:sym typeface="+mn-ea"/>
                        </a:rPr>
                        <m:t>)</m:t>
                      </m:r>
                    </m:oMath>
                  </m:oMathPara>
                </a14:m>
                <a:endParaRPr lang="zh-CN" altLang="en-US" sz="2400" kern="100">
                  <a:latin typeface="宋体" panose="02010600030101010101" pitchFamily="2" charset="-122"/>
                  <a:ea typeface="宋体" panose="02010600030101010101" pitchFamily="2" charset="-122"/>
                  <a:cs typeface="宋体" panose="02010600030101010101" pitchFamily="2" charset="-122"/>
                  <a:sym typeface="+mn-ea"/>
                </a:endParaRPr>
              </a:p>
              <a:p>
                <a:pPr algn="just">
                  <a:lnSpc>
                    <a:spcPct val="150000"/>
                  </a:lnSpc>
                  <a:spcAft>
                    <a:spcPct val="0"/>
                  </a:spcAft>
                  <a:tabLst>
                    <a:tab pos="2700655"/>
                  </a:tabLst>
                </a:pPr>
                <a:r>
                  <a:rPr lang="zh-CN" altLang="zh-CN" sz="2400" b="1" kern="100">
                    <a:effectLst/>
                    <a:latin typeface="宋体" panose="02010600030101010101" pitchFamily="2" charset="-122"/>
                    <a:ea typeface="宋体" panose="02010600030101010101" pitchFamily="2" charset="-122"/>
                    <a:cs typeface="宋体" panose="02010600030101010101" pitchFamily="2" charset="-122"/>
                  </a:rPr>
                  <a:t>(1)性质</a:t>
                </a:r>
                <a:endParaRPr lang="zh-CN" altLang="zh-CN" sz="2400" b="1" kern="1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ct val="0"/>
                  </a:spcAft>
                  <a:tabLst>
                    <a:tab pos="2700655"/>
                  </a:tabLst>
                </a:pPr>
                <a:r>
                  <a:rPr lang="zh-CN" altLang="zh-CN" sz="2400" b="1" kern="100">
                    <a:effectLst/>
                    <a:latin typeface="宋体" panose="02010600030101010101" pitchFamily="2" charset="-122"/>
                    <a:ea typeface="宋体" panose="02010600030101010101" pitchFamily="2" charset="-122"/>
                    <a:cs typeface="宋体" panose="02010600030101010101" pitchFamily="2" charset="-122"/>
                  </a:rPr>
                  <a:t>①奇偶性：</a:t>
                </a:r>
                <a:r>
                  <a:rPr lang="zh-CN" altLang="zh-CN" sz="2400" b="1" kern="100">
                    <a:solidFill>
                      <a:srgbClr val="FF0000"/>
                    </a:solidFill>
                    <a:effectLst/>
                    <a:latin typeface="宋体" panose="02010600030101010101" pitchFamily="2" charset="-122"/>
                    <a:ea typeface="宋体" panose="02010600030101010101" pitchFamily="2" charset="-122"/>
                    <a:cs typeface="宋体" panose="02010600030101010101" pitchFamily="2" charset="-122"/>
                  </a:rPr>
                  <a:t>奇函数</a:t>
                </a:r>
                <a:r>
                  <a:rPr lang="zh-CN" altLang="zh-CN" sz="2400" b="1" kern="100">
                    <a:effectLst/>
                    <a:latin typeface="宋体" panose="02010600030101010101" pitchFamily="2" charset="-122"/>
                    <a:ea typeface="宋体" panose="02010600030101010101" pitchFamily="2" charset="-122"/>
                    <a:cs typeface="宋体" panose="02010600030101010101" pitchFamily="2" charset="-122"/>
                  </a:rPr>
                  <a:t>；</a:t>
                </a:r>
                <a:endParaRPr lang="zh-CN" altLang="zh-CN" sz="2400" b="1" kern="100">
                  <a:effectLst/>
                  <a:latin typeface="宋体" panose="02010600030101010101" pitchFamily="2" charset="-122"/>
                  <a:ea typeface="宋体" panose="02010600030101010101" pitchFamily="2" charset="-122"/>
                  <a:cs typeface="宋体" panose="02010600030101010101" pitchFamily="2" charset="-122"/>
                </a:endParaRPr>
              </a:p>
              <a:p>
                <a:pPr marL="0" lvl="0" indent="0" algn="just">
                  <a:lnSpc>
                    <a:spcPct val="150000"/>
                  </a:lnSpc>
                  <a:spcAft>
                    <a:spcPct val="0"/>
                  </a:spcAft>
                  <a:buNone/>
                  <a:tabLst>
                    <a:tab pos="2700655"/>
                  </a:tabLst>
                </a:pPr>
                <a:r>
                  <a:rPr lang="zh-CN" altLang="zh-CN" sz="2400" b="1" kern="100">
                    <a:solidFill>
                      <a:schemeClr val="tx1"/>
                    </a:solidFill>
                    <a:effectLst/>
                    <a:latin typeface="宋体" panose="02010600030101010101" pitchFamily="2" charset="-122"/>
                    <a:ea typeface="宋体" panose="02010600030101010101" pitchFamily="2" charset="-122"/>
                    <a:cs typeface="宋体" panose="02010600030101010101" pitchFamily="2" charset="-122"/>
                  </a:rPr>
                  <a:t>②单调性：单增区间：</a:t>
                </a:r>
                <a14:m>
                  <m:oMathPara>
                    <m:oMathParaPr>
                      <m:jc/>
                    </m:oMathParaPr>
                    <m:oMath>
                      <m:r>
                        <m:rPr>
                          <m:sty m:val="bi"/>
                        </m:rPr>
                        <a:rPr lang="en-US" altLang="zh-CN" sz="2400" b="1" i="1" kern="100">
                          <a:solidFill>
                            <a:srgbClr val="FF0000"/>
                          </a:solidFill>
                          <a:effectLst/>
                          <a:latin typeface="Cambria Math" panose="02040503050406030204" charset="0"/>
                          <a:ea typeface="宋体" pitchFamily="2" charset="-122"/>
                          <a:cs typeface="Cambria Math" panose="02040503050406030204" charset="0"/>
                        </a:rPr>
                        <m:t>(</m:t>
                      </m:r>
                      <m:r>
                        <m:rPr>
                          <m:sty m:val="bi"/>
                        </m:rPr>
                        <a:rPr lang="en-US" altLang="zh-CN" sz="2400" b="1" i="1" kern="100">
                          <a:solidFill>
                            <a:srgbClr val="FF0000"/>
                          </a:solidFill>
                          <a:effectLst/>
                          <a:latin typeface="Cambria Math" panose="02040503050406030204" charset="0"/>
                          <a:ea typeface="宋体" pitchFamily="2" charset="-122"/>
                          <a:cs typeface="Cambria Math" panose="02040503050406030204" charset="0"/>
                        </a:rPr>
                        <m:t>−</m:t>
                      </m:r>
                      <m:r>
                        <m:rPr>
                          <m:sty m:val="bi"/>
                        </m:rPr>
                        <a:rPr lang="en-US" altLang="zh-CN" sz="2400" b="1" i="1" kern="100">
                          <a:solidFill>
                            <a:srgbClr val="FF0000"/>
                          </a:solidFill>
                          <a:effectLst/>
                          <a:latin typeface="Cambria Math" panose="02040503050406030204" charset="0"/>
                          <a:ea typeface="宋体" pitchFamily="2" charset="-122"/>
                          <a:cs typeface="Cambria Math" panose="02040503050406030204" charset="0"/>
                        </a:rPr>
                        <m:t>∞,</m:t>
                      </m:r>
                      <m:r>
                        <a:rPr lang="en-US" altLang="zh-CN" sz="2400" i="1" kern="100">
                          <a:solidFill>
                            <a:srgbClr val="FF0000"/>
                          </a:solidFill>
                          <a:effectLst/>
                          <a:latin typeface="Cambria Math" panose="02040503050406030204" charset="0"/>
                          <a:ea typeface="宋体" pitchFamily="2" charset="-122"/>
                          <a:cs typeface="Cambria Math" panose="02040503050406030204" charset="0"/>
                        </a:rPr>
                        <m:t>−</m:t>
                      </m:r>
                      <m:rad>
                        <m:radPr>
                          <m:degHide m:val="on"/>
                          <m:ctrlPr>
                            <a:rPr lang="en-US" altLang="zh-CN" sz="2400" i="1" kern="100">
                              <a:solidFill>
                                <a:srgbClr val="FF0000"/>
                              </a:solidFill>
                              <a:effectLst/>
                              <a:latin typeface="Cambria Math" panose="02040503050406030204" charset="0"/>
                              <a:ea typeface="宋体" pitchFamily="2" charset="-122"/>
                              <a:cs typeface="Cambria Math" panose="02040503050406030204" charset="0"/>
                            </a:rPr>
                          </m:ctrlPr>
                        </m:radPr>
                        <m:deg/>
                        <m:e>
                          <m:f>
                            <m:fPr>
                              <m:type m:val="bar"/>
                              <m:ctrlPr>
                                <a:rPr lang="en-US" altLang="zh-CN" sz="2400" i="1" kern="100">
                                  <a:solidFill>
                                    <a:srgbClr val="FF0000"/>
                                  </a:solidFill>
                                  <a:effectLst/>
                                  <a:latin typeface="Cambria Math" panose="02040503050406030204" charset="0"/>
                                  <a:ea typeface="宋体" pitchFamily="2" charset="-122"/>
                                  <a:cs typeface="Cambria Math" panose="02040503050406030204" charset="0"/>
                                </a:rPr>
                              </m:ctrlPr>
                            </m:fPr>
                            <m:num>
                              <m:r>
                                <a:rPr lang="en-US" altLang="zh-CN" sz="2400" i="1" kern="100">
                                  <a:solidFill>
                                    <a:srgbClr val="FF0000"/>
                                  </a:solidFill>
                                  <a:effectLst/>
                                  <a:latin typeface="Cambria Math" panose="02040503050406030204" charset="0"/>
                                  <a:ea typeface="宋体" pitchFamily="2" charset="-122"/>
                                  <a:cs typeface="Cambria Math" panose="02040503050406030204" charset="0"/>
                                </a:rPr>
                                <m:t>𝑏</m:t>
                              </m:r>
                            </m:num>
                            <m:den>
                              <m:r>
                                <a:rPr lang="en-US" altLang="zh-CN" sz="2400" i="1" kern="100">
                                  <a:solidFill>
                                    <a:srgbClr val="FF0000"/>
                                  </a:solidFill>
                                  <a:effectLst/>
                                  <a:latin typeface="Cambria Math" panose="02040503050406030204" charset="0"/>
                                  <a:ea typeface="宋体" pitchFamily="2" charset="-122"/>
                                  <a:cs typeface="Cambria Math" panose="02040503050406030204" charset="0"/>
                                </a:rPr>
                                <m:t>𝑎</m:t>
                              </m:r>
                            </m:den>
                          </m:f>
                        </m:e>
                      </m:rad>
                      <m:r>
                        <m:rPr>
                          <m:sty m:val="bi"/>
                        </m:rPr>
                        <a:rPr lang="en-US" altLang="zh-CN" sz="2400" b="1" i="1" kern="100">
                          <a:solidFill>
                            <a:srgbClr val="FF0000"/>
                          </a:solidFill>
                          <a:effectLst/>
                          <a:latin typeface="Cambria Math" panose="02040503050406030204" charset="0"/>
                          <a:ea typeface="宋体" pitchFamily="2" charset="-122"/>
                          <a:cs typeface="Cambria Math" panose="02040503050406030204" charset="0"/>
                        </a:rPr>
                        <m:t>)</m:t>
                      </m:r>
                    </m:oMath>
                  </m:oMathPara>
                </a14:m>
                <a:r>
                  <a:rPr lang="zh-CN" altLang="zh-CN" sz="2400" b="1" kern="100">
                    <a:solidFill>
                      <a:srgbClr val="FF0000"/>
                    </a:solidFill>
                    <a:effectLst/>
                    <a:latin typeface="宋体" panose="02010600030101010101" pitchFamily="2" charset="-122"/>
                    <a:ea typeface="宋体" panose="02010600030101010101" pitchFamily="2" charset="-122"/>
                    <a:cs typeface="宋体" panose="02010600030101010101" pitchFamily="2" charset="-122"/>
                  </a:rPr>
                  <a:t>，</a:t>
                </a:r>
                <a14:m>
                  <m:oMathPara>
                    <m:oMathParaPr>
                      <m:jc/>
                    </m:oMathParaPr>
                    <m:oMath>
                      <m:r>
                        <m:rPr>
                          <m:sty m:val="bi"/>
                        </m:rPr>
                        <a:rPr lang="en-US" altLang="zh-CN" sz="2400" b="1" i="1" kern="100">
                          <a:solidFill>
                            <a:srgbClr val="FF0000"/>
                          </a:solidFill>
                          <a:effectLst/>
                          <a:latin typeface="Cambria Math" panose="02040503050406030204" charset="0"/>
                          <a:ea typeface="宋体" pitchFamily="2" charset="-122"/>
                          <a:cs typeface="Cambria Math" panose="02040503050406030204" charset="0"/>
                        </a:rPr>
                        <m:t>(</m:t>
                      </m:r>
                      <m:rad>
                        <m:radPr>
                          <m:degHide m:val="on"/>
                          <m:ctrlPr>
                            <a:rPr lang="en-US" altLang="zh-CN" sz="2400" i="1" kern="100">
                              <a:solidFill>
                                <a:srgbClr val="FF0000"/>
                              </a:solidFill>
                              <a:effectLst/>
                              <a:latin typeface="Cambria Math" panose="02040503050406030204" charset="0"/>
                              <a:ea typeface="宋体" pitchFamily="2" charset="-122"/>
                              <a:cs typeface="Cambria Math" panose="02040503050406030204" charset="0"/>
                            </a:rPr>
                          </m:ctrlPr>
                        </m:radPr>
                        <m:deg/>
                        <m:e>
                          <m:f>
                            <m:fPr>
                              <m:type m:val="bar"/>
                              <m:ctrlPr>
                                <a:rPr lang="en-US" altLang="zh-CN" sz="2400" i="1" kern="100">
                                  <a:solidFill>
                                    <a:srgbClr val="FF0000"/>
                                  </a:solidFill>
                                  <a:effectLst/>
                                  <a:latin typeface="Cambria Math" panose="02040503050406030204" charset="0"/>
                                  <a:ea typeface="宋体" pitchFamily="2" charset="-122"/>
                                  <a:cs typeface="Cambria Math" panose="02040503050406030204" charset="0"/>
                                </a:rPr>
                              </m:ctrlPr>
                            </m:fPr>
                            <m:num>
                              <m:r>
                                <a:rPr lang="en-US" altLang="zh-CN" sz="2400" i="1" kern="100">
                                  <a:solidFill>
                                    <a:srgbClr val="FF0000"/>
                                  </a:solidFill>
                                  <a:effectLst/>
                                  <a:latin typeface="Cambria Math" panose="02040503050406030204" charset="0"/>
                                  <a:ea typeface="宋体" pitchFamily="2" charset="-122"/>
                                  <a:cs typeface="Cambria Math" panose="02040503050406030204" charset="0"/>
                                </a:rPr>
                                <m:t>𝑏</m:t>
                              </m:r>
                            </m:num>
                            <m:den>
                              <m:r>
                                <a:rPr lang="en-US" altLang="zh-CN" sz="2400" i="1" kern="100">
                                  <a:solidFill>
                                    <a:srgbClr val="FF0000"/>
                                  </a:solidFill>
                                  <a:effectLst/>
                                  <a:latin typeface="Cambria Math" panose="02040503050406030204" charset="0"/>
                                  <a:ea typeface="宋体" pitchFamily="2" charset="-122"/>
                                  <a:cs typeface="Cambria Math" panose="02040503050406030204" charset="0"/>
                                </a:rPr>
                                <m:t>𝑎</m:t>
                              </m:r>
                            </m:den>
                          </m:f>
                        </m:e>
                      </m:rad>
                      <m:r>
                        <m:rPr>
                          <m:sty m:val="bi"/>
                        </m:rPr>
                        <a:rPr lang="en-US" altLang="zh-CN" sz="2400" b="1" i="1" kern="100">
                          <a:solidFill>
                            <a:srgbClr val="FF0000"/>
                          </a:solidFill>
                          <a:effectLst/>
                          <a:latin typeface="Cambria Math" panose="02040503050406030204" charset="0"/>
                          <a:ea typeface="宋体" pitchFamily="2" charset="-122"/>
                          <a:cs typeface="Cambria Math" panose="02040503050406030204" charset="0"/>
                        </a:rPr>
                        <m:t>,+</m:t>
                      </m:r>
                      <m:r>
                        <m:rPr>
                          <m:sty m:val="bi"/>
                        </m:rPr>
                        <a:rPr lang="en-US" altLang="zh-CN" sz="2400" b="1" i="1" kern="100">
                          <a:solidFill>
                            <a:srgbClr val="FF0000"/>
                          </a:solidFill>
                          <a:effectLst/>
                          <a:latin typeface="Cambria Math" panose="02040503050406030204" charset="0"/>
                          <a:ea typeface="宋体" pitchFamily="2" charset="-122"/>
                          <a:cs typeface="Cambria Math" panose="02040503050406030204" charset="0"/>
                        </a:rPr>
                        <m:t>∞)</m:t>
                      </m:r>
                    </m:oMath>
                  </m:oMathPara>
                </a14:m>
                <a:r>
                  <a:rPr lang="zh-CN" altLang="zh-CN" sz="2400" b="1" kern="100">
                    <a:effectLst/>
                    <a:latin typeface="宋体" panose="02010600030101010101" pitchFamily="2" charset="-122"/>
                    <a:ea typeface="宋体" panose="02010600030101010101" pitchFamily="2" charset="-122"/>
                    <a:cs typeface="宋体" panose="02010600030101010101" pitchFamily="2" charset="-122"/>
                  </a:rPr>
                  <a:t>；单减区间：</a:t>
                </a:r>
                <a14:m>
                  <m:oMathPara>
                    <m:oMathParaPr>
                      <m:jc/>
                    </m:oMathParaPr>
                    <m:oMath>
                      <m:r>
                        <m:rPr>
                          <m:sty m:val="bi"/>
                        </m:rPr>
                        <a:rPr lang="en-US" altLang="zh-CN" sz="2000" b="1" i="1" kern="100">
                          <a:solidFill>
                            <a:srgbClr val="FF0000"/>
                          </a:solidFill>
                          <a:effectLst/>
                          <a:latin typeface="Cambria Math" panose="02040503050406030204" charset="0"/>
                          <a:ea typeface="宋体" pitchFamily="2" charset="-122"/>
                          <a:cs typeface="Cambria Math" panose="02040503050406030204" charset="0"/>
                        </a:rPr>
                        <m:t>(</m:t>
                      </m:r>
                      <m:r>
                        <a:rPr lang="en-US" altLang="zh-CN" sz="2000" i="1" kern="100">
                          <a:solidFill>
                            <a:srgbClr val="FF0000"/>
                          </a:solidFill>
                          <a:effectLst/>
                          <a:latin typeface="Cambria Math" panose="02040503050406030204" charset="0"/>
                          <a:ea typeface="宋体" pitchFamily="2" charset="-122"/>
                          <a:cs typeface="Cambria Math" panose="02040503050406030204" charset="0"/>
                        </a:rPr>
                        <m:t>−</m:t>
                      </m:r>
                      <m:rad>
                        <m:radPr>
                          <m:degHide m:val="on"/>
                          <m:ctrlPr>
                            <a:rPr lang="en-US" altLang="zh-CN" sz="2000" i="1" kern="100">
                              <a:solidFill>
                                <a:srgbClr val="FF0000"/>
                              </a:solidFill>
                              <a:effectLst/>
                              <a:latin typeface="Cambria Math" panose="02040503050406030204" charset="0"/>
                              <a:ea typeface="宋体" pitchFamily="2" charset="-122"/>
                              <a:cs typeface="Cambria Math" panose="02040503050406030204" charset="0"/>
                            </a:rPr>
                          </m:ctrlPr>
                        </m:radPr>
                        <m:deg/>
                        <m:e>
                          <m:f>
                            <m:fPr>
                              <m:type m:val="bar"/>
                              <m:ctrlPr>
                                <a:rPr lang="en-US" altLang="zh-CN" sz="2000" i="1" kern="100">
                                  <a:solidFill>
                                    <a:srgbClr val="FF0000"/>
                                  </a:solidFill>
                                  <a:effectLst/>
                                  <a:latin typeface="Cambria Math" panose="02040503050406030204" charset="0"/>
                                  <a:ea typeface="宋体" pitchFamily="2" charset="-122"/>
                                  <a:cs typeface="Cambria Math" panose="02040503050406030204" charset="0"/>
                                </a:rPr>
                              </m:ctrlPr>
                            </m:fPr>
                            <m:num>
                              <m:r>
                                <a:rPr lang="en-US" altLang="zh-CN" sz="2000" i="1" kern="100">
                                  <a:solidFill>
                                    <a:srgbClr val="FF0000"/>
                                  </a:solidFill>
                                  <a:effectLst/>
                                  <a:latin typeface="Cambria Math" panose="02040503050406030204" charset="0"/>
                                  <a:ea typeface="宋体" pitchFamily="2" charset="-122"/>
                                  <a:cs typeface="Cambria Math" panose="02040503050406030204" charset="0"/>
                                </a:rPr>
                                <m:t>𝑏</m:t>
                              </m:r>
                            </m:num>
                            <m:den>
                              <m:r>
                                <a:rPr lang="en-US" altLang="zh-CN" sz="2000" i="1" kern="100">
                                  <a:solidFill>
                                    <a:srgbClr val="FF0000"/>
                                  </a:solidFill>
                                  <a:effectLst/>
                                  <a:latin typeface="Cambria Math" panose="02040503050406030204" charset="0"/>
                                  <a:ea typeface="宋体" pitchFamily="2" charset="-122"/>
                                  <a:cs typeface="Cambria Math" panose="02040503050406030204" charset="0"/>
                                </a:rPr>
                                <m:t>𝑎</m:t>
                              </m:r>
                            </m:den>
                          </m:f>
                        </m:e>
                      </m:rad>
                      <m:r>
                        <m:rPr>
                          <m:sty m:val="bi"/>
                        </m:rPr>
                        <a:rPr lang="en-US" altLang="zh-CN" sz="2000" b="1" i="1" kern="100">
                          <a:solidFill>
                            <a:srgbClr val="FF0000"/>
                          </a:solidFill>
                          <a:effectLst/>
                          <a:latin typeface="Cambria Math" panose="02040503050406030204" charset="0"/>
                          <a:ea typeface="宋体" pitchFamily="2" charset="-122"/>
                          <a:cs typeface="Cambria Math" panose="02040503050406030204" charset="0"/>
                        </a:rPr>
                        <m:t>,</m:t>
                      </m:r>
                      <m:r>
                        <a:rPr lang="en-US" altLang="zh-CN" sz="2000" i="1" kern="100">
                          <a:solidFill>
                            <a:srgbClr val="FF0000"/>
                          </a:solidFill>
                          <a:effectLst/>
                          <a:latin typeface="Cambria Math" panose="02040503050406030204" charset="0"/>
                          <a:ea typeface="宋体" pitchFamily="2" charset="-122"/>
                          <a:cs typeface="Cambria Math" panose="02040503050406030204" charset="0"/>
                        </a:rPr>
                        <m:t>0</m:t>
                      </m:r>
                      <m:r>
                        <m:rPr>
                          <m:sty m:val="bi"/>
                        </m:rPr>
                        <a:rPr lang="en-US" altLang="zh-CN" sz="2000" b="1" i="1" kern="100">
                          <a:solidFill>
                            <a:srgbClr val="FF0000"/>
                          </a:solidFill>
                          <a:effectLst/>
                          <a:latin typeface="Cambria Math" panose="02040503050406030204" charset="0"/>
                          <a:ea typeface="宋体" pitchFamily="2" charset="-122"/>
                          <a:cs typeface="Cambria Math" panose="02040503050406030204" charset="0"/>
                        </a:rPr>
                        <m:t>)</m:t>
                      </m:r>
                    </m:oMath>
                  </m:oMathPara>
                </a14:m>
                <a:r>
                  <a:rPr lang="zh-CN" altLang="zh-CN" sz="2400" b="1" kern="100">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a:t>
                </a:r>
                <a14:m>
                  <m:oMathPara>
                    <m:oMathParaPr>
                      <m:jc/>
                    </m:oMathParaPr>
                    <m:oMath>
                      <m:r>
                        <m:rPr>
                          <m:sty m:val="bi"/>
                        </m:rPr>
                        <a:rPr lang="en-US" altLang="zh-CN" sz="2400" b="1" i="1" kern="100">
                          <a:solidFill>
                            <a:srgbClr val="FF0000"/>
                          </a:solidFill>
                          <a:effectLst/>
                          <a:latin typeface="Cambria Math" panose="02040503050406030204" charset="0"/>
                          <a:ea typeface="宋体" pitchFamily="2" charset="-122"/>
                          <a:cs typeface="Cambria Math" panose="02040503050406030204" charset="0"/>
                        </a:rPr>
                        <m:t>(</m:t>
                      </m:r>
                      <m:r>
                        <a:rPr lang="en-US" altLang="zh-CN" sz="2400" i="1" kern="100">
                          <a:solidFill>
                            <a:srgbClr val="FF0000"/>
                          </a:solidFill>
                          <a:effectLst/>
                          <a:latin typeface="Cambria Math" panose="02040503050406030204" charset="0"/>
                          <a:ea typeface="宋体" pitchFamily="2" charset="-122"/>
                          <a:cs typeface="Cambria Math" panose="02040503050406030204" charset="0"/>
                        </a:rPr>
                        <m:t>0</m:t>
                      </m:r>
                      <m:r>
                        <a:rPr lang="en-US" altLang="zh-CN" sz="2400" i="1" kern="100">
                          <a:solidFill>
                            <a:srgbClr val="FF0000"/>
                          </a:solidFill>
                          <a:effectLst/>
                          <a:latin typeface="Cambria Math" panose="02040503050406030204" charset="0"/>
                          <a:ea typeface="宋体" pitchFamily="2" charset="-122"/>
                          <a:cs typeface="Cambria Math" panose="02040503050406030204" charset="0"/>
                        </a:rPr>
                        <m:t>,</m:t>
                      </m:r>
                      <m:rad>
                        <m:radPr>
                          <m:degHide m:val="on"/>
                          <m:ctrlPr>
                            <a:rPr lang="en-US" altLang="zh-CN" sz="2400" i="1" kern="100">
                              <a:solidFill>
                                <a:srgbClr val="FF0000"/>
                              </a:solidFill>
                              <a:effectLst/>
                              <a:latin typeface="Cambria Math" panose="02040503050406030204" charset="0"/>
                              <a:ea typeface="宋体" pitchFamily="2" charset="-122"/>
                              <a:cs typeface="Cambria Math" panose="02040503050406030204" charset="0"/>
                            </a:rPr>
                          </m:ctrlPr>
                        </m:radPr>
                        <m:deg/>
                        <m:e>
                          <m:f>
                            <m:fPr>
                              <m:type m:val="bar"/>
                              <m:ctrlPr>
                                <a:rPr lang="en-US" altLang="zh-CN" sz="2400" i="1" kern="100">
                                  <a:solidFill>
                                    <a:srgbClr val="FF0000"/>
                                  </a:solidFill>
                                  <a:effectLst/>
                                  <a:latin typeface="Cambria Math" panose="02040503050406030204" charset="0"/>
                                  <a:ea typeface="宋体" pitchFamily="2" charset="-122"/>
                                  <a:cs typeface="Cambria Math" panose="02040503050406030204" charset="0"/>
                                </a:rPr>
                              </m:ctrlPr>
                            </m:fPr>
                            <m:num>
                              <m:r>
                                <a:rPr lang="en-US" altLang="zh-CN" sz="2400" i="1" kern="100">
                                  <a:solidFill>
                                    <a:srgbClr val="FF0000"/>
                                  </a:solidFill>
                                  <a:effectLst/>
                                  <a:latin typeface="Cambria Math" panose="02040503050406030204" charset="0"/>
                                  <a:ea typeface="宋体" pitchFamily="2" charset="-122"/>
                                  <a:cs typeface="Cambria Math" panose="02040503050406030204" charset="0"/>
                                </a:rPr>
                                <m:t>𝑏</m:t>
                              </m:r>
                            </m:num>
                            <m:den>
                              <m:r>
                                <a:rPr lang="en-US" altLang="zh-CN" sz="2400" i="1" kern="100">
                                  <a:solidFill>
                                    <a:srgbClr val="FF0000"/>
                                  </a:solidFill>
                                  <a:effectLst/>
                                  <a:latin typeface="Cambria Math" panose="02040503050406030204" charset="0"/>
                                  <a:ea typeface="宋体" pitchFamily="2" charset="-122"/>
                                  <a:cs typeface="Cambria Math" panose="02040503050406030204" charset="0"/>
                                </a:rPr>
                                <m:t>𝑎</m:t>
                              </m:r>
                            </m:den>
                          </m:f>
                        </m:e>
                      </m:rad>
                      <m:r>
                        <m:rPr>
                          <m:sty m:val="bi"/>
                        </m:rPr>
                        <a:rPr lang="en-US" altLang="zh-CN" sz="2400" b="1" i="1" kern="100">
                          <a:solidFill>
                            <a:srgbClr val="FF0000"/>
                          </a:solidFill>
                          <a:effectLst/>
                          <a:latin typeface="Cambria Math" panose="02040503050406030204" charset="0"/>
                          <a:ea typeface="宋体" pitchFamily="2" charset="-122"/>
                          <a:cs typeface="Cambria Math" panose="02040503050406030204" charset="0"/>
                        </a:rPr>
                        <m:t>)</m:t>
                      </m:r>
                    </m:oMath>
                  </m:oMathPara>
                </a14:m>
                <a:r>
                  <a:rPr lang="zh-CN" altLang="zh-CN" sz="2400" b="1" kern="100">
                    <a:effectLst/>
                    <a:latin typeface="宋体" panose="02010600030101010101" pitchFamily="2" charset="-122"/>
                    <a:ea typeface="宋体" panose="02010600030101010101" pitchFamily="2" charset="-122"/>
                    <a:cs typeface="宋体" panose="02010600030101010101" pitchFamily="2" charset="-122"/>
                  </a:rPr>
                  <a:t>.</a:t>
                </a:r>
                <a:endParaRPr lang="zh-CN" altLang="en-US" sz="2400" b="1" kern="100">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2" name="文本框 1"/>
              <p:cNvSpPr txBox="1">
                <a:spLocks noRot="1" noChangeAspect="1" noMove="1" noResize="1" noEditPoints="1" noAdjustHandles="1" noChangeArrowheads="1" noChangeShapeType="1" noTextEdit="1"/>
              </p:cNvSpPr>
              <p:nvPr/>
            </p:nvSpPr>
            <p:spPr>
              <a:xfrm>
                <a:off x="492760" y="685165"/>
                <a:ext cx="11524615" cy="5661025"/>
              </a:xfrm>
              <a:prstGeom prst="rect">
                <a:avLst/>
              </a:prstGeom>
              <a:blipFill rotWithShape="1">
                <a:blip r:embed="rId2"/>
                <a:stretch>
                  <a:fillRect/>
                </a:stretch>
              </a:blipFill>
            </p:spPr>
            <p:txBody>
              <a:bodyPr/>
              <a:lstStyle/>
              <a:p>
                <a:r>
                  <a:rPr lang="zh-CN" altLang="en-US">
                    <a:noFill/>
                  </a:rPr>
                  <a:t> </a:t>
                </a:r>
              </a:p>
            </p:txBody>
          </p:sp>
        </mc:Fallback>
      </mc:AlternateContent>
    </p:spTree>
    <p:custDataLst>
      <p:tags r:id="rId3"/>
    </p:custDataLst>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mc:AlternateContent>
        <mc:Choice Requires="a14">
          <p:sp>
            <p:nvSpPr>
              <p:cNvPr id="10" name="矩形 9" title=""/>
              <p:cNvSpPr/>
              <p:nvPr/>
            </p:nvSpPr>
            <p:spPr>
              <a:xfrm>
                <a:off x="207840" y="614680"/>
                <a:ext cx="11642221" cy="1198880"/>
              </a:xfrm>
              <a:prstGeom prst="rect">
                <a:avLst/>
              </a:prstGeom>
            </p:spPr>
            <p:txBody>
              <a:bodyPr>
                <a:spAutoFit/>
              </a:bodyPr>
              <a:lstStyle/>
              <a:p>
                <a:pPr algn="just">
                  <a:lnSpc>
                    <a:spcPct val="150000"/>
                  </a:lnSpc>
                  <a:spcAft>
                    <a:spcPct val="0"/>
                  </a:spcAft>
                  <a:tabLst>
                    <a:tab pos="2700655"/>
                  </a:tabLst>
                </a:pPr>
                <a:r>
                  <a:rPr lang="en-US" altLang="zh-CN" sz="2400" b="1" kern="100">
                    <a:latin typeface="Calibri"/>
                    <a:ea typeface="宋体" panose="02010600030101010101" pitchFamily="2" charset="-122"/>
                    <a:cs typeface="宋体" panose="02010600030101010101" pitchFamily="2" charset="-122"/>
                  </a:rPr>
                  <a:t>③</a:t>
                </a:r>
                <a:r>
                  <a:rPr lang="zh-CN" altLang="en-US" sz="2400" b="1" kern="100">
                    <a:latin typeface="Calibri"/>
                    <a:ea typeface="宋体" panose="02010600030101010101" pitchFamily="2" charset="-122"/>
                    <a:cs typeface="宋体" panose="02010600030101010101" pitchFamily="2" charset="-122"/>
                  </a:rPr>
                  <a:t>渐近线：</a:t>
                </a:r>
                <a14:m>
                  <m:oMathPara>
                    <m:oMathParaPr>
                      <m:jc/>
                    </m:oMathParaPr>
                    <m:oMath>
                      <m:r>
                        <a:rPr lang="en-US" altLang="zh-CN" sz="2400" i="1" kern="100">
                          <a:latin typeface="Cambria Math" panose="02040503050406030204" charset="0"/>
                          <a:ea typeface="宋体" pitchFamily="2" charset="-122"/>
                          <a:cs typeface="Cambria Math" panose="02040503050406030204" charset="0"/>
                        </a:rPr>
                        <m:t>𝑦</m:t>
                      </m:r>
                      <m:r>
                        <a:rPr lang="en-US" altLang="zh-CN" sz="2400" i="1" kern="100">
                          <a:latin typeface="Cambria Math" panose="02040503050406030204" charset="0"/>
                          <a:ea typeface="宋体" pitchFamily="2" charset="-122"/>
                          <a:cs typeface="Cambria Math" panose="02040503050406030204" charset="0"/>
                        </a:rPr>
                        <m:t>=</m:t>
                      </m:r>
                      <m:r>
                        <a:rPr lang="en-US" altLang="zh-CN" sz="2400" i="1" kern="100">
                          <a:latin typeface="Cambria Math" panose="02040503050406030204" charset="0"/>
                          <a:ea typeface="宋体" pitchFamily="2" charset="-122"/>
                          <a:cs typeface="Cambria Math" panose="02040503050406030204" charset="0"/>
                        </a:rPr>
                        <m:t>𝑎𝑥</m:t>
                      </m:r>
                    </m:oMath>
                  </m:oMathPara>
                </a14:m>
                <a:r>
                  <a:rPr lang="zh-CN" altLang="en-US" sz="2400" b="1" kern="100">
                    <a:latin typeface="Calibri"/>
                    <a:ea typeface="宋体" panose="02010600030101010101" pitchFamily="2" charset="-122"/>
                    <a:cs typeface="宋体" panose="02010600030101010101" pitchFamily="2" charset="-122"/>
                    <a:sym typeface="+mn-ea"/>
                  </a:rPr>
                  <a:t>和</a:t>
                </a:r>
                <a14:m>
                  <m:oMathPara>
                    <m:oMathParaPr>
                      <m:jc/>
                    </m:oMathParaPr>
                    <m:oMath>
                      <m:r>
                        <a:rPr lang="en-US" altLang="zh-CN" sz="2400" i="1" kern="100">
                          <a:latin typeface="Cambria Math" panose="02040503050406030204" charset="0"/>
                          <a:ea typeface="宋体" pitchFamily="2" charset="-122"/>
                          <a:cs typeface="Cambria Math" panose="02040503050406030204" charset="0"/>
                        </a:rPr>
                        <m:t>𝑥</m:t>
                      </m:r>
                      <m:r>
                        <a:rPr lang="en-US" altLang="zh-CN" sz="2400" i="1" kern="100">
                          <a:latin typeface="Cambria Math" panose="02040503050406030204" charset="0"/>
                          <a:ea typeface="宋体" pitchFamily="2" charset="-122"/>
                          <a:cs typeface="Cambria Math" panose="02040503050406030204" charset="0"/>
                        </a:rPr>
                        <m:t>=</m:t>
                      </m:r>
                      <m:r>
                        <a:rPr lang="en-US" altLang="zh-CN" sz="2400" i="1" kern="100">
                          <a:latin typeface="Cambria Math" panose="02040503050406030204" charset="0"/>
                          <a:ea typeface="宋体" pitchFamily="2" charset="-122"/>
                          <a:cs typeface="Cambria Math" panose="02040503050406030204" charset="0"/>
                        </a:rPr>
                        <m:t>0</m:t>
                      </m:r>
                      <m:r>
                        <a:rPr lang="en-US" altLang="zh-CN" sz="2400" i="1" kern="100">
                          <a:latin typeface="Cambria Math" panose="02040503050406030204" charset="0"/>
                          <a:ea typeface="宋体" pitchFamily="2" charset="-122"/>
                          <a:cs typeface="Cambria Math" panose="02040503050406030204" charset="0"/>
                        </a:rPr>
                        <m:t>.</m:t>
                      </m:r>
                    </m:oMath>
                  </m:oMathPara>
                </a14:m>
                <a:endParaRPr lang="en-US" altLang="zh-CN" sz="2400" kern="100">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ct val="0"/>
                  </a:spcAft>
                  <a:tabLst>
                    <a:tab pos="2700655"/>
                  </a:tabLst>
                </a:pPr>
                <a:r>
                  <a:rPr lang="en-US" altLang="zh-CN" sz="2400" b="1" kern="100">
                    <a:latin typeface="宋体" panose="02010600030101010101" pitchFamily="2" charset="-122"/>
                    <a:ea typeface="宋体" panose="02010600030101010101" pitchFamily="2" charset="-122"/>
                    <a:cs typeface="宋体" panose="02010600030101010101" pitchFamily="2" charset="-122"/>
                  </a:rPr>
                  <a:t>(2)</a:t>
                </a:r>
                <a:r>
                  <a:rPr lang="zh-CN" altLang="zh-CN" sz="2400" b="1" kern="100">
                    <a:latin typeface="宋体" panose="02010600030101010101" pitchFamily="2" charset="-122"/>
                    <a:ea typeface="宋体" panose="02010600030101010101" pitchFamily="2" charset="-122"/>
                    <a:cs typeface="宋体" panose="02010600030101010101" pitchFamily="2" charset="-122"/>
                  </a:rPr>
                  <a:t>图象：</a:t>
                </a:r>
                <a:endParaRPr lang="zh-CN" altLang="zh-CN" sz="2400" b="1" kern="100">
                  <a:effectLst/>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10" name="矩形 9"/>
              <p:cNvSpPr>
                <a:spLocks noRot="1" noChangeAspect="1" noMove="1" noResize="1" noEditPoints="1" noAdjustHandles="1" noChangeArrowheads="1" noChangeShapeType="1" noTextEdit="1"/>
              </p:cNvSpPr>
              <p:nvPr/>
            </p:nvSpPr>
            <p:spPr>
              <a:xfrm>
                <a:off x="207840" y="614680"/>
                <a:ext cx="11642221" cy="1198880"/>
              </a:xfrm>
              <a:prstGeom prst="rect">
                <a:avLst/>
              </a:prstGeom>
              <a:blipFill rotWithShape="1">
                <a:blip r:embed="rId3"/>
                <a:stretch>
                  <a:fillRect l="-2" r="3"/>
                </a:stretch>
              </a:blipFill>
            </p:spPr>
            <p:txBody>
              <a:bodyPr/>
              <a:lstStyle/>
              <a:p>
                <a:r>
                  <a:rPr lang="zh-CN" altLang="en-US">
                    <a:noFill/>
                  </a:rPr>
                  <a:t> </a:t>
                </a:r>
              </a:p>
            </p:txBody>
          </p:sp>
        </mc:Fallback>
      </mc:AlternateContent>
      <p:grpSp>
        <p:nvGrpSpPr>
          <p:cNvPr id="3" name="组合 2" title=""/>
          <p:cNvGrpSpPr/>
          <p:nvPr/>
        </p:nvGrpSpPr>
        <p:grpSpPr>
          <a:xfrm>
            <a:off x="2955925" y="1583690"/>
            <a:ext cx="4519930" cy="4446270"/>
            <a:chOff x="1735" y="2102"/>
            <a:chExt cx="7118" cy="7002"/>
          </a:xfrm>
        </p:grpSpPr>
        <p:sp>
          <p:nvSpPr>
            <p:cNvPr id="2" name="矩形 1"/>
            <p:cNvSpPr/>
            <p:nvPr/>
          </p:nvSpPr>
          <p:spPr>
            <a:xfrm>
              <a:off x="1735" y="2102"/>
              <a:ext cx="7119" cy="7002"/>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050" name="Picture 2" descr="E2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976" y="2341"/>
              <a:ext cx="6206" cy="6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组合 3" title=""/>
          <p:cNvGrpSpPr/>
          <p:nvPr/>
        </p:nvGrpSpPr>
        <p:grpSpPr>
          <a:xfrm>
            <a:off x="492760"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custDataLst>
                    <p:tags r:id="rId5"/>
                  </p:custDataLst>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custDataLst>
                    <p:tags r:id="rId6"/>
                  </p:custDataLst>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custDataLst>
                    <p:tags r:id="rId7"/>
                  </p:custDataLst>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custDataLst>
                    <p:tags r:id="rId8"/>
                  </p:custDataLst>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custDataLst>
                  <p:tags r:id="rId9"/>
                </p:custDataLst>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知识梳理</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custDataLst>
                  <p:tags r:id="rId10"/>
                </p:custDataLst>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custDataLst>
                  <p:tags r:id="rId11"/>
                </p:custDataLst>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custDataLst>
                  <p:tags r:id="rId12"/>
                </p:custDataLst>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custDataLst>
                  <p:tags r:id="rId13"/>
                </p:custDataLst>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custDataLst>
                  <p:tags r:id="rId14"/>
                </p:custDataLst>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custDataLst>
                  <p:tags r:id="rId15"/>
                </p:custDataLst>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custDataLst>
                  <p:tags r:id="rId16"/>
                </p:custDataLst>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492760"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知识梳理</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2" name="文本框 1" title=""/>
              <p:cNvSpPr txBox="1"/>
              <p:nvPr/>
            </p:nvSpPr>
            <p:spPr>
              <a:xfrm>
                <a:off x="492760" y="671830"/>
                <a:ext cx="10750550" cy="5077460"/>
              </a:xfrm>
              <a:prstGeom prst="rect">
                <a:avLst/>
              </a:prstGeom>
              <a:noFill/>
            </p:spPr>
            <p:txBody>
              <a:bodyPr wrap="square" rtlCol="0" anchor="t">
                <a:spAutoFit/>
              </a:bodyPr>
              <a:lstStyle/>
              <a:p>
                <a:pPr algn="just">
                  <a:lnSpc>
                    <a:spcPct val="150000"/>
                  </a:lnSpc>
                  <a:spcAft>
                    <a:spcPct val="0"/>
                  </a:spcAft>
                  <a:tabLst>
                    <a:tab pos="2430780"/>
                  </a:tabLst>
                </a:pP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11.</a:t>
                </a:r>
                <a:r>
                  <a:rPr lang="zh-CN" altLang="en-US" sz="2400" b="1" kern="100">
                    <a:latin typeface="宋体" panose="02010600030101010101" pitchFamily="2" charset="-122"/>
                    <a:ea typeface="宋体" panose="02010600030101010101" pitchFamily="2" charset="-122"/>
                    <a:cs typeface="宋体" panose="02010600030101010101" pitchFamily="2" charset="-122"/>
                    <a:sym typeface="+mn-ea"/>
                  </a:rPr>
                  <a:t>常用结论：</a:t>
                </a:r>
                <a:endParaRPr lang="en-US" altLang="zh-CN" sz="2400" b="1" kern="100">
                  <a:latin typeface="宋体" panose="02010600030101010101" pitchFamily="2" charset="-122"/>
                  <a:ea typeface="宋体" panose="02010600030101010101" pitchFamily="2" charset="-122"/>
                  <a:cs typeface="宋体" panose="02010600030101010101" pitchFamily="2" charset="-122"/>
                  <a:sym typeface="+mn-ea"/>
                </a:endParaRPr>
              </a:p>
              <a:p>
                <a:pPr algn="just">
                  <a:lnSpc>
                    <a:spcPct val="150000"/>
                  </a:lnSpc>
                  <a:spcAft>
                    <a:spcPct val="0"/>
                  </a:spcAft>
                  <a:tabLst>
                    <a:tab pos="2430780"/>
                  </a:tabLst>
                </a:pP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(1)</a:t>
                </a:r>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直线</a:t>
                </a:r>
                <a14:m>
                  <m:oMathPara>
                    <m:oMathParaPr>
                      <m:jc/>
                    </m:oMathParaPr>
                    <m:oMath>
                      <m:r>
                        <a:rPr lang="en-US" altLang="zh-CN" sz="2400" i="1" kern="100">
                          <a:latin typeface="Cambria Math" panose="02040503050406030204" charset="0"/>
                          <a:ea typeface="宋体" pitchFamily="2" charset="-122"/>
                          <a:cs typeface="Cambria Math" panose="02040503050406030204" charset="0"/>
                          <a:sym typeface="+mn-ea"/>
                        </a:rPr>
                        <m:t>𝑥</m:t>
                      </m:r>
                      <m:r>
                        <m:rPr>
                          <m:sty m:val="p"/>
                        </m:rPr>
                        <a:rPr lang="en-US" altLang="zh-CN" sz="2400" kern="100">
                          <a:latin typeface="Cambria Math" panose="02040503050406030204" charset="0"/>
                          <a:ea typeface="宋体" pitchFamily="2" charset="-122"/>
                          <a:cs typeface="Cambria Math" panose="02040503050406030204" charset="0"/>
                          <a:sym typeface="+mn-ea"/>
                        </a:rPr>
                        <m:t>＝</m:t>
                      </m:r>
                      <m:r>
                        <a:rPr lang="en-US" altLang="zh-CN" sz="2400" i="1" kern="100">
                          <a:latin typeface="Cambria Math" panose="02040503050406030204" charset="0"/>
                          <a:ea typeface="宋体" pitchFamily="2" charset="-122"/>
                          <a:cs typeface="Cambria Math" panose="02040503050406030204" charset="0"/>
                          <a:sym typeface="+mn-ea"/>
                        </a:rPr>
                        <m:t>𝑎</m:t>
                      </m:r>
                    </m:oMath>
                  </m:oMathPara>
                </a14:m>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a:t>
                </a:r>
                <a14:m>
                  <m:oMathPara>
                    <m:oMathParaPr>
                      <m:jc/>
                    </m:oMathParaPr>
                    <m:oMath>
                      <m:r>
                        <a:rPr lang="en-US" altLang="zh-CN" sz="2400" i="1" kern="100">
                          <a:latin typeface="Cambria Math" panose="02040503050406030204" charset="0"/>
                          <a:ea typeface="宋体" pitchFamily="2" charset="-122"/>
                          <a:cs typeface="Cambria Math" panose="02040503050406030204" charset="0"/>
                          <a:sym typeface="+mn-ea"/>
                        </a:rPr>
                        <m:t>𝑎</m:t>
                      </m:r>
                    </m:oMath>
                  </m:oMathPara>
                </a14:m>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是常数</a:t>
                </a: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a:t>
                </a:r>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与函数</a:t>
                </a:r>
                <a14:m>
                  <m:oMathPara>
                    <m:oMathParaPr>
                      <m:jc/>
                    </m:oMathParaPr>
                    <m:oMath>
                      <m:r>
                        <a:rPr lang="en-US" altLang="zh-CN" sz="2400" i="1" kern="100">
                          <a:latin typeface="Cambria Math" panose="02040503050406030204" charset="0"/>
                          <a:ea typeface="宋体" pitchFamily="2" charset="-122"/>
                          <a:cs typeface="Cambria Math" panose="02040503050406030204" charset="0"/>
                          <a:sym typeface="+mn-ea"/>
                        </a:rPr>
                        <m:t>𝑦</m:t>
                      </m:r>
                      <m:r>
                        <a:rPr lang="en-US" altLang="zh-CN" sz="2400" i="1" kern="100">
                          <a:latin typeface="Cambria Math" panose="02040503050406030204" charset="0"/>
                          <a:ea typeface="宋体" pitchFamily="2" charset="-122"/>
                          <a:cs typeface="Cambria Math" panose="02040503050406030204" charset="0"/>
                          <a:sym typeface="+mn-ea"/>
                        </a:rPr>
                        <m:t>＝</m:t>
                      </m:r>
                      <m:r>
                        <a:rPr lang="en-US" altLang="zh-CN" sz="2400" i="1" kern="100">
                          <a:latin typeface="Cambria Math" panose="02040503050406030204" charset="0"/>
                          <a:ea typeface="宋体" pitchFamily="2" charset="-122"/>
                          <a:cs typeface="Cambria Math" panose="02040503050406030204" charset="0"/>
                          <a:sym typeface="+mn-ea"/>
                        </a:rPr>
                        <m:t>𝑓</m:t>
                      </m:r>
                      <m:r>
                        <a:rPr lang="en-US" altLang="zh-CN" sz="2400" i="1" kern="100">
                          <a:latin typeface="Cambria Math" panose="02040503050406030204" charset="0"/>
                          <a:ea typeface="宋体" pitchFamily="2" charset="-122"/>
                          <a:cs typeface="Cambria Math" panose="02040503050406030204" charset="0"/>
                          <a:sym typeface="+mn-ea"/>
                        </a:rPr>
                        <m:t>(</m:t>
                      </m:r>
                      <m:r>
                        <a:rPr lang="en-US" altLang="zh-CN" sz="2400" i="1" kern="100">
                          <a:latin typeface="Cambria Math" panose="02040503050406030204" charset="0"/>
                          <a:ea typeface="宋体" pitchFamily="2" charset="-122"/>
                          <a:cs typeface="Cambria Math" panose="02040503050406030204" charset="0"/>
                          <a:sym typeface="+mn-ea"/>
                        </a:rPr>
                        <m:t>𝑥</m:t>
                      </m:r>
                      <m:r>
                        <a:rPr lang="en-US" altLang="zh-CN" sz="2400" i="1" kern="100">
                          <a:latin typeface="Cambria Math" panose="02040503050406030204" charset="0"/>
                          <a:ea typeface="宋体" pitchFamily="2" charset="-122"/>
                          <a:cs typeface="Cambria Math" panose="02040503050406030204" charset="0"/>
                          <a:sym typeface="+mn-ea"/>
                        </a:rPr>
                        <m:t>)</m:t>
                      </m:r>
                    </m:oMath>
                  </m:oMathPara>
                </a14:m>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的图象至多有</a:t>
                </a: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1</a:t>
                </a:r>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个交点</a:t>
                </a: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a:t>
                </a:r>
                <a:endParaRPr lang="zh-CN" altLang="zh-CN" sz="2400" kern="100">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ct val="0"/>
                  </a:spcAft>
                  <a:tabLst>
                    <a:tab pos="2430780"/>
                  </a:tabLst>
                </a:pP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(2)</a:t>
                </a:r>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注意以下几种特殊函数的定义域：</a:t>
                </a:r>
                <a:endParaRPr lang="zh-CN" altLang="zh-CN" sz="2400" kern="100">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ct val="0"/>
                  </a:spcAft>
                  <a:tabLst>
                    <a:tab pos="2430780"/>
                  </a:tabLst>
                </a:pPr>
                <a:r>
                  <a:rPr lang="zh-CN" altLang="zh-CN" sz="2400" b="1" kern="100">
                    <a:latin typeface="Calibri"/>
                    <a:ea typeface="宋体" panose="02010600030101010101" pitchFamily="2" charset="-122"/>
                    <a:cs typeface="宋体" panose="02010600030101010101" pitchFamily="2" charset="-122"/>
                    <a:sym typeface="+mn-ea"/>
                  </a:rPr>
                  <a:t>①</a:t>
                </a:r>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分式型函数，</a:t>
                </a:r>
                <a:r>
                  <a:rPr lang="zh-CN"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分母不为零</a:t>
                </a:r>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的实数集合</a:t>
                </a: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a:t>
                </a:r>
                <a:endParaRPr lang="zh-CN" altLang="zh-CN" sz="2400" kern="100">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ct val="0"/>
                  </a:spcAft>
                  <a:tabLst>
                    <a:tab pos="2430780"/>
                  </a:tabLst>
                </a:pPr>
                <a:r>
                  <a:rPr lang="zh-CN" altLang="zh-CN" sz="2400" b="1" kern="100">
                    <a:latin typeface="Calibri"/>
                    <a:ea typeface="宋体" panose="02010600030101010101" pitchFamily="2" charset="-122"/>
                    <a:cs typeface="宋体" panose="02010600030101010101" pitchFamily="2" charset="-122"/>
                    <a:sym typeface="+mn-ea"/>
                  </a:rPr>
                  <a:t>②</a:t>
                </a:r>
                <a:r>
                  <a:rPr lang="zh-CN"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偶次方根</a:t>
                </a:r>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型函数，</a:t>
                </a:r>
                <a:r>
                  <a:rPr lang="zh-CN"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被开方式非负</a:t>
                </a:r>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的实数集合</a:t>
                </a: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a:t>
                </a:r>
                <a:endParaRPr lang="zh-CN" altLang="zh-CN" sz="2400" kern="100">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ct val="0"/>
                  </a:spcAft>
                  <a:tabLst>
                    <a:tab pos="2430780"/>
                  </a:tabLst>
                </a:pPr>
                <a:r>
                  <a:rPr lang="zh-CN" altLang="zh-CN" sz="2400" b="1" kern="100">
                    <a:latin typeface="Calibri"/>
                    <a:ea typeface="宋体" panose="02010600030101010101" pitchFamily="2" charset="-122"/>
                    <a:cs typeface="宋体" panose="02010600030101010101" pitchFamily="2" charset="-122"/>
                    <a:sym typeface="+mn-ea"/>
                  </a:rPr>
                  <a:t>③</a:t>
                </a:r>
                <a14:m>
                  <m:oMathPara>
                    <m:oMathParaPr>
                      <m:jc/>
                    </m:oMathParaPr>
                    <m:oMath>
                      <m:r>
                        <a:rPr lang="en-US" altLang="zh-CN" sz="2400" i="1" kern="100">
                          <a:latin typeface="Cambria Math" panose="02040503050406030204" charset="0"/>
                          <a:ea typeface="宋体" pitchFamily="2" charset="-122"/>
                          <a:cs typeface="Cambria Math" panose="02040503050406030204" charset="0"/>
                          <a:sym typeface="+mn-ea"/>
                        </a:rPr>
                        <m:t>𝑓</m:t>
                      </m:r>
                      <m:r>
                        <a:rPr lang="en-US" altLang="zh-CN" sz="2400" i="1" kern="100">
                          <a:latin typeface="Cambria Math" panose="02040503050406030204" charset="0"/>
                          <a:ea typeface="宋体" pitchFamily="2" charset="-122"/>
                          <a:cs typeface="Cambria Math" panose="02040503050406030204" charset="0"/>
                          <a:sym typeface="+mn-ea"/>
                        </a:rPr>
                        <m:t>(</m:t>
                      </m:r>
                      <m:r>
                        <a:rPr lang="en-US" altLang="zh-CN" sz="2400" i="1" kern="100">
                          <a:latin typeface="Cambria Math" panose="02040503050406030204" charset="0"/>
                          <a:ea typeface="宋体" pitchFamily="2" charset="-122"/>
                          <a:cs typeface="Cambria Math" panose="02040503050406030204" charset="0"/>
                          <a:sym typeface="+mn-ea"/>
                        </a:rPr>
                        <m:t>𝑥</m:t>
                      </m:r>
                      <m:r>
                        <a:rPr lang="en-US" altLang="zh-CN" sz="2400" i="1" kern="100">
                          <a:latin typeface="Cambria Math" panose="02040503050406030204" charset="0"/>
                          <a:ea typeface="宋体" pitchFamily="2" charset="-122"/>
                          <a:cs typeface="Cambria Math" panose="02040503050406030204" charset="0"/>
                          <a:sym typeface="+mn-ea"/>
                        </a:rPr>
                        <m:t>)</m:t>
                      </m:r>
                    </m:oMath>
                  </m:oMathPara>
                </a14:m>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为</a:t>
                </a:r>
                <a:r>
                  <a:rPr lang="zh-CN"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对数式</a:t>
                </a:r>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时，函数的定义域是</a:t>
                </a:r>
                <a:r>
                  <a:rPr lang="zh-CN"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真数为正数、底数为正且不为</a:t>
                </a:r>
                <a:r>
                  <a:rPr lang="en-US"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的实数集合</a:t>
                </a: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a:t>
                </a:r>
                <a:endParaRPr lang="zh-CN" altLang="zh-CN" sz="2400" kern="100">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ct val="0"/>
                  </a:spcAft>
                  <a:tabLst>
                    <a:tab pos="2430780"/>
                  </a:tabLst>
                </a:pPr>
                <a:r>
                  <a:rPr lang="zh-CN" altLang="zh-CN" sz="2400" b="1" kern="100">
                    <a:latin typeface="Calibri"/>
                    <a:ea typeface="宋体" panose="02010600030101010101" pitchFamily="2" charset="-122"/>
                    <a:cs typeface="宋体" panose="02010600030101010101" pitchFamily="2" charset="-122"/>
                    <a:sym typeface="+mn-ea"/>
                  </a:rPr>
                  <a:t>④</a:t>
                </a:r>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若</a:t>
                </a:r>
                <a14:m>
                  <m:oMathPara>
                    <m:oMathParaPr>
                      <m:jc/>
                    </m:oMathParaPr>
                    <m:oMath>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𝑓</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𝑥</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𝑥</m:t>
                      </m:r>
                      <m:r>
                        <m:rPr>
                          <m:sty m:val="p"/>
                        </m:rPr>
                        <a:rPr lang="en-US" altLang="zh-CN" sz="2400" kern="100" baseline="30000">
                          <a:solidFill>
                            <a:srgbClr val="FF0000"/>
                          </a:solidFill>
                          <a:latin typeface="Cambria Math" panose="02040503050406030204" charset="0"/>
                          <a:ea typeface="宋体" pitchFamily="2" charset="-122"/>
                          <a:cs typeface="Cambria Math" panose="02040503050406030204" charset="0"/>
                          <a:sym typeface="+mn-ea"/>
                        </a:rPr>
                        <m:t>0</m:t>
                      </m:r>
                    </m:oMath>
                  </m:oMathPara>
                </a14:m>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，则定义域为</a:t>
                </a:r>
                <a14:m>
                  <m:oMathPara>
                    <m:oMathParaPr>
                      <m:jc/>
                    </m:oMathParaPr>
                    <m:oMath>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𝑥</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𝑥</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0</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oMath>
                  </m:oMathPara>
                </a14:m>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kern="100">
                  <a:latin typeface="宋体" panose="02010600030101010101" pitchFamily="2" charset="-122"/>
                  <a:ea typeface="宋体" panose="02010600030101010101" pitchFamily="2" charset="-122"/>
                  <a:cs typeface="宋体" panose="02010600030101010101" pitchFamily="2" charset="-122"/>
                  <a:sym typeface="+mn-ea"/>
                </a:endParaRPr>
              </a:p>
              <a:p>
                <a:pPr algn="just">
                  <a:lnSpc>
                    <a:spcPct val="150000"/>
                  </a:lnSpc>
                  <a:spcAft>
                    <a:spcPct val="0"/>
                  </a:spcAft>
                  <a:tabLst>
                    <a:tab pos="2430780"/>
                  </a:tabLst>
                </a:pP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(3)</a:t>
                </a:r>
                <a:r>
                  <a:rPr lang="zh-CN" sz="2400" b="1">
                    <a:latin typeface="宋体" panose="02010600030101010101" pitchFamily="2" charset="-122"/>
                    <a:ea typeface="宋体" panose="02010600030101010101" pitchFamily="2" charset="-122"/>
                    <a:cs typeface="宋体" panose="02010600030101010101" pitchFamily="2" charset="-122"/>
                    <a:sym typeface="+mn-ea"/>
                  </a:rPr>
                  <a:t>有关单调性，在公共定义域内，</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增函数＋增函数＝增函数；减函数＋减函数＝减函数；增函数－减函数＝增函数；减函数－增函数＝减函数</a:t>
                </a:r>
                <a:r>
                  <a:rPr lang="en-US" sz="2400" b="1">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kern="100">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2" name="文本框 1"/>
              <p:cNvSpPr txBox="1">
                <a:spLocks noRot="1" noChangeAspect="1" noMove="1" noResize="1" noEditPoints="1" noAdjustHandles="1" noChangeArrowheads="1" noChangeShapeType="1" noTextEdit="1"/>
              </p:cNvSpPr>
              <p:nvPr/>
            </p:nvSpPr>
            <p:spPr>
              <a:xfrm>
                <a:off x="492760" y="671830"/>
                <a:ext cx="10750550" cy="5077460"/>
              </a:xfrm>
              <a:prstGeom prst="rect">
                <a:avLst/>
              </a:prstGeom>
              <a:blipFill rotWithShape="1">
                <a:blip r:embed="rId2"/>
                <a:stretch>
                  <a:fillRect r="-230"/>
                </a:stretch>
              </a:blipFill>
            </p:spPr>
            <p:txBody>
              <a:bodyPr/>
              <a:lstStyle/>
              <a:p>
                <a:r>
                  <a:rPr lang="zh-CN" altLang="en-US">
                    <a:noFill/>
                  </a:rPr>
                  <a:t> </a:t>
                </a:r>
              </a:p>
            </p:txBody>
          </p:sp>
        </mc:Fallback>
      </mc:AlternateContent>
    </p:spTree>
    <p:custDataLst>
      <p:tags r:id="rId3"/>
    </p:custData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492760"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知识梳理</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2" name="文本框 1" title=""/>
              <p:cNvSpPr txBox="1"/>
              <p:nvPr/>
            </p:nvSpPr>
            <p:spPr>
              <a:xfrm>
                <a:off x="492760" y="671830"/>
                <a:ext cx="11421110" cy="2784475"/>
              </a:xfrm>
              <a:prstGeom prst="rect">
                <a:avLst/>
              </a:prstGeom>
              <a:noFill/>
            </p:spPr>
            <p:txBody>
              <a:bodyPr wrap="square" rtlCol="0" anchor="t">
                <a:spAutoFit/>
              </a:bodyPr>
              <a:lstStyle/>
              <a:p>
                <a:pPr algn="just">
                  <a:lnSpc>
                    <a:spcPct val="160000"/>
                  </a:lnSpc>
                  <a:spcAft>
                    <a:spcPct val="0"/>
                  </a:spcAft>
                  <a:tabLst>
                    <a:tab pos="2430780"/>
                  </a:tabLst>
                </a:pP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11.</a:t>
                </a:r>
                <a:r>
                  <a:rPr lang="zh-CN" altLang="en-US" sz="2400" b="1" kern="100">
                    <a:latin typeface="宋体" panose="02010600030101010101" pitchFamily="2" charset="-122"/>
                    <a:ea typeface="宋体" panose="02010600030101010101" pitchFamily="2" charset="-122"/>
                    <a:cs typeface="宋体" panose="02010600030101010101" pitchFamily="2" charset="-122"/>
                    <a:sym typeface="+mn-ea"/>
                  </a:rPr>
                  <a:t>常用结论：</a:t>
                </a:r>
                <a:endParaRPr lang="en-US" altLang="zh-CN" sz="2400" b="1" kern="100">
                  <a:latin typeface="宋体" panose="02010600030101010101" pitchFamily="2" charset="-122"/>
                  <a:ea typeface="宋体" panose="02010600030101010101" pitchFamily="2" charset="-122"/>
                  <a:cs typeface="宋体" panose="02010600030101010101" pitchFamily="2" charset="-122"/>
                  <a:sym typeface="+mn-ea"/>
                </a:endParaRPr>
              </a:p>
              <a:p>
                <a:pPr indent="0">
                  <a:lnSpc>
                    <a:spcPct val="160000"/>
                  </a:lnSpc>
                </a:pP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(4)</a:t>
                </a:r>
                <a:r>
                  <a:rPr lang="zh-CN" sz="2400" b="1">
                    <a:latin typeface="宋体" panose="02010600030101010101" pitchFamily="2" charset="-122"/>
                    <a:ea typeface="宋体" panose="02010600030101010101" pitchFamily="2" charset="-122"/>
                    <a:cs typeface="宋体" panose="02010600030101010101" pitchFamily="2" charset="-122"/>
                    <a:sym typeface="+mn-ea"/>
                  </a:rPr>
                  <a:t>函数</a:t>
                </a:r>
                <a14:m>
                  <m:oMathPara>
                    <m:oMathParaPr>
                      <m:jc/>
                    </m:oMathParaPr>
                    <m:oMath>
                      <m:r>
                        <a:rPr lang="en-US" sz="2400" i="1">
                          <a:latin typeface="Cambria Math" panose="02040503050406030204" charset="0"/>
                          <a:ea typeface="宋体" pitchFamily="2" charset="-122"/>
                          <a:cs typeface="Cambria Math" panose="02040503050406030204" charset="0"/>
                          <a:sym typeface="+mn-ea"/>
                        </a:rPr>
                        <m:t>𝑦</m:t>
                      </m:r>
                      <m:r>
                        <m:rPr>
                          <m:sty m:val="p"/>
                        </m:rPr>
                        <a:rPr lang="en-US" altLang="zh-CN" sz="2400">
                          <a:latin typeface="Cambria Math" panose="02040503050406030204" charset="0"/>
                          <a:ea typeface="宋体" pitchFamily="2" charset="-122"/>
                          <a:cs typeface="Cambria Math" panose="02040503050406030204" charset="0"/>
                          <a:sym typeface="+mn-ea"/>
                        </a:rPr>
                        <m:t>＝</m:t>
                      </m:r>
                      <m:r>
                        <a:rPr lang="en-US" sz="2400" i="1">
                          <a:latin typeface="Cambria Math" panose="02040503050406030204" charset="0"/>
                          <a:ea typeface="宋体" pitchFamily="2" charset="-122"/>
                          <a:cs typeface="Cambria Math" panose="02040503050406030204" charset="0"/>
                          <a:sym typeface="+mn-ea"/>
                        </a:rPr>
                        <m:t>𝑓</m:t>
                      </m:r>
                      <m:r>
                        <m:rPr>
                          <m:sty m:val="p"/>
                        </m:rPr>
                        <a:rPr lang="en-US" sz="2400">
                          <a:latin typeface="Cambria Math" panose="02040503050406030204" charset="0"/>
                          <a:ea typeface="宋体" pitchFamily="2" charset="-122"/>
                          <a:cs typeface="Cambria Math" panose="02040503050406030204" charset="0"/>
                          <a:sym typeface="+mn-ea"/>
                        </a:rPr>
                        <m:t>(</m:t>
                      </m:r>
                      <m:r>
                        <a:rPr lang="en-US" sz="2400" i="1">
                          <a:latin typeface="Cambria Math" panose="02040503050406030204" charset="0"/>
                          <a:ea typeface="宋体" pitchFamily="2" charset="-122"/>
                          <a:cs typeface="Cambria Math" panose="02040503050406030204" charset="0"/>
                          <a:sym typeface="+mn-ea"/>
                        </a:rPr>
                        <m:t>𝑥</m:t>
                      </m:r>
                      <m:r>
                        <m:rPr>
                          <m:sty m:val="p"/>
                        </m:rPr>
                        <a:rPr lang="en-US" sz="2400">
                          <a:latin typeface="Cambria Math" panose="02040503050406030204" charset="0"/>
                          <a:ea typeface="宋体" pitchFamily="2" charset="-122"/>
                          <a:cs typeface="Cambria Math" panose="02040503050406030204" charset="0"/>
                          <a:sym typeface="+mn-ea"/>
                        </a:rPr>
                        <m:t>)(</m:t>
                      </m:r>
                      <m:r>
                        <a:rPr lang="en-US" sz="2400" i="1">
                          <a:latin typeface="Cambria Math" panose="02040503050406030204" charset="0"/>
                          <a:ea typeface="宋体" pitchFamily="2" charset="-122"/>
                          <a:cs typeface="Cambria Math" panose="02040503050406030204" charset="0"/>
                          <a:sym typeface="+mn-ea"/>
                        </a:rPr>
                        <m:t>𝑓</m:t>
                      </m:r>
                      <m:r>
                        <m:rPr>
                          <m:sty m:val="p"/>
                        </m:rPr>
                        <a:rPr lang="en-US" sz="2400">
                          <a:latin typeface="Cambria Math" panose="02040503050406030204" charset="0"/>
                          <a:ea typeface="宋体" pitchFamily="2" charset="-122"/>
                          <a:cs typeface="Cambria Math" panose="02040503050406030204" charset="0"/>
                          <a:sym typeface="+mn-ea"/>
                        </a:rPr>
                        <m:t>(</m:t>
                      </m:r>
                      <m:r>
                        <a:rPr lang="en-US" sz="2400" i="1">
                          <a:latin typeface="Cambria Math" panose="02040503050406030204" charset="0"/>
                          <a:ea typeface="宋体" pitchFamily="2" charset="-122"/>
                          <a:cs typeface="Cambria Math" panose="02040503050406030204" charset="0"/>
                          <a:sym typeface="+mn-ea"/>
                        </a:rPr>
                        <m:t>𝑥</m:t>
                      </m:r>
                      <m:r>
                        <m:rPr>
                          <m:sty m:val="p"/>
                        </m:rPr>
                        <a:rPr lang="en-US" sz="2400">
                          <a:latin typeface="Cambria Math" panose="02040503050406030204" charset="0"/>
                          <a:ea typeface="宋体" pitchFamily="2" charset="-122"/>
                          <a:cs typeface="Cambria Math" panose="02040503050406030204" charset="0"/>
                          <a:sym typeface="+mn-ea"/>
                        </a:rPr>
                        <m:t>)≠</m:t>
                      </m:r>
                      <m:r>
                        <m:rPr>
                          <m:sty m:val="p"/>
                        </m:rPr>
                        <a:rPr lang="en-US" sz="2400">
                          <a:latin typeface="Cambria Math" panose="02040503050406030204" charset="0"/>
                          <a:ea typeface="宋体" pitchFamily="2" charset="-122"/>
                          <a:cs typeface="Cambria Math" panose="02040503050406030204" charset="0"/>
                          <a:sym typeface="+mn-ea"/>
                        </a:rPr>
                        <m:t>0</m:t>
                      </m:r>
                      <m:r>
                        <m:rPr>
                          <m:sty m:val="p"/>
                        </m:rPr>
                        <a:rPr lang="en-US" sz="2400">
                          <a:latin typeface="Cambria Math" panose="02040503050406030204" charset="0"/>
                          <a:ea typeface="宋体" pitchFamily="2" charset="-122"/>
                          <a:cs typeface="Cambria Math" panose="02040503050406030204" charset="0"/>
                          <a:sym typeface="+mn-ea"/>
                        </a:rPr>
                        <m:t>)</m:t>
                      </m:r>
                    </m:oMath>
                  </m:oMathPara>
                </a14:m>
                <a:r>
                  <a:rPr lang="zh-CN" sz="2400" b="1">
                    <a:latin typeface="宋体" panose="02010600030101010101" pitchFamily="2" charset="-122"/>
                    <a:ea typeface="宋体" panose="02010600030101010101" pitchFamily="2" charset="-122"/>
                    <a:cs typeface="宋体" panose="02010600030101010101" pitchFamily="2" charset="-122"/>
                    <a:sym typeface="+mn-ea"/>
                  </a:rPr>
                  <a:t>在公共定义域内与</a:t>
                </a:r>
                <a14:m>
                  <m:oMathPara>
                    <m:oMathParaPr>
                      <m:jc/>
                    </m:oMathParaPr>
                    <m:oMath>
                      <m:r>
                        <a:rPr lang="en-US" sz="2400" i="1">
                          <a:latin typeface="Cambria Math" panose="02040503050406030204" charset="0"/>
                          <a:ea typeface="宋体" pitchFamily="2" charset="-122"/>
                          <a:cs typeface="Cambria Math" panose="02040503050406030204" charset="0"/>
                          <a:sym typeface="+mn-ea"/>
                        </a:rPr>
                        <m:t>𝑦</m:t>
                      </m:r>
                      <m:r>
                        <a:rPr lang="en-US" altLang="zh-CN" sz="2400" i="1">
                          <a:latin typeface="Cambria Math" panose="02040503050406030204" charset="0"/>
                          <a:ea typeface="宋体" pitchFamily="2" charset="-122"/>
                          <a:cs typeface="Cambria Math" panose="02040503050406030204" charset="0"/>
                          <a:sym typeface="+mn-ea"/>
                        </a:rPr>
                        <m:t>＝－</m:t>
                      </m:r>
                      <m:r>
                        <a:rPr lang="en-US" sz="2400" i="1">
                          <a:latin typeface="Cambria Math" panose="02040503050406030204" charset="0"/>
                          <a:ea typeface="宋体" pitchFamily="2" charset="-122"/>
                          <a:cs typeface="Cambria Math" panose="02040503050406030204" charset="0"/>
                          <a:sym typeface="+mn-ea"/>
                        </a:rPr>
                        <m:t>𝑓</m:t>
                      </m:r>
                      <m:r>
                        <a:rPr lang="en-US" sz="2400" i="1">
                          <a:latin typeface="Cambria Math" panose="02040503050406030204" charset="0"/>
                          <a:ea typeface="宋体" pitchFamily="2" charset="-122"/>
                          <a:cs typeface="Cambria Math" panose="02040503050406030204" charset="0"/>
                          <a:sym typeface="+mn-ea"/>
                        </a:rPr>
                        <m:t>(</m:t>
                      </m:r>
                      <m:r>
                        <a:rPr lang="en-US" sz="2400" i="1">
                          <a:latin typeface="Cambria Math" panose="02040503050406030204" charset="0"/>
                          <a:ea typeface="宋体" pitchFamily="2" charset="-122"/>
                          <a:cs typeface="Cambria Math" panose="02040503050406030204" charset="0"/>
                          <a:sym typeface="+mn-ea"/>
                        </a:rPr>
                        <m:t>𝑥</m:t>
                      </m:r>
                      <m:r>
                        <a:rPr lang="en-US" sz="2400" i="1">
                          <a:latin typeface="Cambria Math" panose="02040503050406030204" charset="0"/>
                          <a:ea typeface="宋体" pitchFamily="2" charset="-122"/>
                          <a:cs typeface="Cambria Math" panose="02040503050406030204" charset="0"/>
                          <a:sym typeface="+mn-ea"/>
                        </a:rPr>
                        <m:t>)</m:t>
                      </m:r>
                      <m:r>
                        <a:rPr lang="en-US" altLang="zh-CN" sz="2400" i="1">
                          <a:latin typeface="Cambria Math" panose="02040503050406030204" charset="0"/>
                          <a:ea typeface="宋体" pitchFamily="2" charset="-122"/>
                          <a:cs typeface="Cambria Math" panose="02040503050406030204" charset="0"/>
                          <a:sym typeface="+mn-ea"/>
                        </a:rPr>
                        <m:t>，</m:t>
                      </m:r>
                      <m:r>
                        <a:rPr lang="en-US" sz="2400" i="1">
                          <a:latin typeface="Cambria Math" panose="02040503050406030204" charset="0"/>
                          <a:ea typeface="宋体" pitchFamily="2" charset="-122"/>
                          <a:cs typeface="Cambria Math" panose="02040503050406030204" charset="0"/>
                          <a:sym typeface="+mn-ea"/>
                        </a:rPr>
                        <m:t>𝑦</m:t>
                      </m:r>
                      <m:r>
                        <a:rPr lang="en-US" altLang="zh-CN" sz="2400" i="1">
                          <a:latin typeface="Cambria Math" panose="02040503050406030204" charset="0"/>
                          <a:ea typeface="宋体" pitchFamily="2" charset="-122"/>
                          <a:cs typeface="Cambria Math" panose="02040503050406030204" charset="0"/>
                          <a:sym typeface="+mn-ea"/>
                        </a:rPr>
                        <m:t>＝</m:t>
                      </m:r>
                      <m:f>
                        <m:fPr>
                          <m:type m:val="bar"/>
                          <m:ctrlPr>
                            <a:rPr lang="en-US" altLang="zh-CN" sz="2400" i="1">
                              <a:latin typeface="Cambria Math" panose="02040503050406030204" charset="0"/>
                              <a:ea typeface="宋体" pitchFamily="2" charset="-122"/>
                              <a:cs typeface="Cambria Math" panose="02040503050406030204" charset="0"/>
                              <a:sym typeface="+mn-ea"/>
                            </a:rPr>
                          </m:ctrlPr>
                        </m:fPr>
                        <m:num>
                          <m:r>
                            <a:rPr lang="en-US" altLang="zh-CN" sz="2400" i="1">
                              <a:latin typeface="Cambria Math" panose="02040503050406030204" charset="0"/>
                              <a:ea typeface="宋体" pitchFamily="2" charset="-122"/>
                              <a:cs typeface="Cambria Math" panose="02040503050406030204" charset="0"/>
                              <a:sym typeface="+mn-ea"/>
                            </a:rPr>
                            <m:t>1</m:t>
                          </m:r>
                        </m:num>
                        <m:den>
                          <m:r>
                            <a:rPr lang="en-US" altLang="zh-CN" sz="2400" i="1">
                              <a:latin typeface="Cambria Math" panose="02040503050406030204" charset="0"/>
                              <a:ea typeface="宋体" pitchFamily="2" charset="-122"/>
                              <a:cs typeface="Cambria Math" panose="02040503050406030204" charset="0"/>
                              <a:sym typeface="+mn-ea"/>
                            </a:rPr>
                            <m:t>𝑓</m:t>
                          </m:r>
                          <m:r>
                            <a:rPr lang="en-US" sz="2400" i="1">
                              <a:latin typeface="Cambria Math" panose="02040503050406030204" charset="0"/>
                              <a:ea typeface="宋体" pitchFamily="2" charset="-122"/>
                              <a:cs typeface="Cambria Math" panose="02040503050406030204" charset="0"/>
                              <a:sym typeface="+mn-ea"/>
                            </a:rPr>
                            <m:t>(</m:t>
                          </m:r>
                          <m:r>
                            <a:rPr lang="en-US" sz="2400" i="1">
                              <a:latin typeface="Cambria Math" panose="02040503050406030204" charset="0"/>
                              <a:ea typeface="宋体" pitchFamily="2" charset="-122"/>
                              <a:cs typeface="Cambria Math" panose="02040503050406030204" charset="0"/>
                              <a:sym typeface="+mn-ea"/>
                            </a:rPr>
                            <m:t>𝑥</m:t>
                          </m:r>
                          <m:r>
                            <a:rPr lang="en-US" sz="2400" i="1">
                              <a:latin typeface="Cambria Math" panose="02040503050406030204" charset="0"/>
                              <a:ea typeface="宋体" pitchFamily="2" charset="-122"/>
                              <a:cs typeface="Cambria Math" panose="02040503050406030204" charset="0"/>
                              <a:sym typeface="+mn-ea"/>
                            </a:rPr>
                            <m:t>)</m:t>
                          </m:r>
                        </m:den>
                      </m:f>
                    </m:oMath>
                  </m:oMathPara>
                </a14:m>
                <a:r>
                  <a:rPr lang="zh-CN" sz="2400" b="1">
                    <a:latin typeface="宋体" panose="02010600030101010101" pitchFamily="2" charset="-122"/>
                    <a:ea typeface="宋体" panose="02010600030101010101" pitchFamily="2" charset="-122"/>
                    <a:cs typeface="宋体" panose="02010600030101010101" pitchFamily="2" charset="-122"/>
                    <a:sym typeface="+mn-ea"/>
                  </a:rPr>
                  <a:t>的单调性相反</a:t>
                </a:r>
                <a:r>
                  <a:rPr lang="en-US" sz="2400" b="1">
                    <a:latin typeface="宋体" panose="02010600030101010101" pitchFamily="2" charset="-122"/>
                    <a:ea typeface="宋体" panose="02010600030101010101" pitchFamily="2" charset="-122"/>
                    <a:cs typeface="宋体" panose="02010600030101010101" pitchFamily="2" charset="-122"/>
                    <a:sym typeface="+mn-ea"/>
                  </a:rPr>
                  <a:t>.</a:t>
                </a:r>
                <a:endParaRPr lang="en-US" sz="2400" b="1">
                  <a:latin typeface="宋体" panose="02010600030101010101" pitchFamily="2" charset="-122"/>
                  <a:ea typeface="宋体" panose="02010600030101010101" pitchFamily="2" charset="-122"/>
                  <a:cs typeface="宋体" panose="02010600030101010101" pitchFamily="2" charset="-122"/>
                  <a:sym typeface="+mn-ea"/>
                </a:endParaRPr>
              </a:p>
              <a:p>
                <a:pPr indent="0">
                  <a:lnSpc>
                    <a:spcPct val="160000"/>
                  </a:lnSpc>
                </a:pP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(5)</a:t>
                </a:r>
                <a:r>
                  <a:rPr lang="en-US" altLang="zh-CN" sz="2400" b="1" kern="100">
                    <a:latin typeface="Calibri"/>
                    <a:ea typeface="宋体" panose="02010600030101010101" pitchFamily="2" charset="-122"/>
                    <a:cs typeface="宋体" panose="02010600030101010101" pitchFamily="2" charset="-122"/>
                    <a:sym typeface="+mn-ea"/>
                  </a:rPr>
                  <a:t>①</a:t>
                </a: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若函数</a:t>
                </a:r>
                <a14:m>
                  <m:oMathPara>
                    <m:oMathParaPr>
                      <m:jc/>
                    </m:oMathParaPr>
                    <m:oMath>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𝑦</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𝑓</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𝑥</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𝑎</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m:t>
                      </m:r>
                    </m:oMath>
                  </m:oMathPara>
                </a14:m>
                <a:r>
                  <a:rPr lang="en-US"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是偶函数</a:t>
                </a: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，则函数</a:t>
                </a:r>
                <a14:m>
                  <m:oMathPara>
                    <m:oMathParaPr>
                      <m:jc/>
                    </m:oMathParaPr>
                    <m:oMath>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𝑦</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𝑓</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𝑥</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m:t>
                      </m:r>
                    </m:oMath>
                  </m:oMathPara>
                </a14:m>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的图象关于</a:t>
                </a:r>
                <a:r>
                  <a:rPr lang="en-US"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直线</a:t>
                </a:r>
                <a14:m>
                  <m:oMathPara>
                    <m:oMathParaPr>
                      <m:jc/>
                    </m:oMathParaPr>
                    <m:oMath>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𝑥</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𝑎</m:t>
                      </m:r>
                    </m:oMath>
                  </m:oMathPara>
                </a14:m>
                <a:r>
                  <a:rPr lang="en-US"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对称</a:t>
                </a: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kern="100">
                  <a:latin typeface="宋体" panose="02010600030101010101" pitchFamily="2" charset="-122"/>
                  <a:ea typeface="宋体" panose="02010600030101010101" pitchFamily="2" charset="-122"/>
                  <a:cs typeface="宋体" panose="02010600030101010101" pitchFamily="2" charset="-122"/>
                  <a:sym typeface="+mn-ea"/>
                </a:endParaRPr>
              </a:p>
              <a:p>
                <a:pPr indent="0">
                  <a:lnSpc>
                    <a:spcPct val="160000"/>
                  </a:lnSpc>
                </a:pPr>
                <a:r>
                  <a:rPr lang="en-US" altLang="zh-CN" sz="2400" b="1" kern="100">
                    <a:latin typeface="Calibri"/>
                    <a:ea typeface="宋体" panose="02010600030101010101" pitchFamily="2" charset="-122"/>
                    <a:cs typeface="宋体" panose="02010600030101010101" pitchFamily="2" charset="-122"/>
                    <a:sym typeface="+mn-ea"/>
                  </a:rPr>
                  <a:t>②</a:t>
                </a: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若函数</a:t>
                </a:r>
                <a14:m>
                  <m:oMathPara>
                    <m:oMathParaPr>
                      <m:jc/>
                    </m:oMathParaPr>
                    <m:oMath>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𝑦</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𝑓</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𝑥</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𝑏</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m:t>
                      </m:r>
                    </m:oMath>
                  </m:oMathPara>
                </a14:m>
                <a:r>
                  <a:rPr lang="en-US"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是奇函数</a:t>
                </a: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，则函数</a:t>
                </a:r>
                <a14:m>
                  <m:oMathPara>
                    <m:oMathParaPr>
                      <m:jc/>
                    </m:oMathParaPr>
                    <m:oMath>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𝑦</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𝑓</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𝑥</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m:t>
                      </m:r>
                    </m:oMath>
                  </m:oMathPara>
                </a14:m>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的图象关于</a:t>
                </a:r>
                <a:r>
                  <a:rPr lang="en-US"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点</a:t>
                </a:r>
                <a14:m>
                  <m:oMathPara>
                    <m:oMathParaPr>
                      <m:jc/>
                    </m:oMathParaPr>
                    <m:oMath>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b</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0</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oMath>
                  </m:oMathPara>
                </a14:m>
                <a:r>
                  <a:rPr lang="en-US"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中心对称</a:t>
                </a: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kern="100">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2" name="文本框 1"/>
              <p:cNvSpPr txBox="1">
                <a:spLocks noRot="1" noChangeAspect="1" noMove="1" noResize="1" noEditPoints="1" noAdjustHandles="1" noChangeArrowheads="1" noChangeShapeType="1" noTextEdit="1"/>
              </p:cNvSpPr>
              <p:nvPr/>
            </p:nvSpPr>
            <p:spPr>
              <a:xfrm>
                <a:off x="492760" y="671830"/>
                <a:ext cx="11421110" cy="2784475"/>
              </a:xfrm>
              <a:prstGeom prst="rect">
                <a:avLst/>
              </a:prstGeom>
              <a:blipFill rotWithShape="1">
                <a:blip r:embed="rId2"/>
                <a:stretch>
                  <a:fillRect/>
                </a:stretch>
              </a:blipFill>
            </p:spPr>
            <p:txBody>
              <a:bodyPr/>
              <a:lstStyle/>
              <a:p>
                <a:r>
                  <a:rPr lang="zh-CN" altLang="en-US">
                    <a:noFill/>
                  </a:rPr>
                  <a:t> </a:t>
                </a:r>
              </a:p>
            </p:txBody>
          </p:sp>
        </mc:Fallback>
      </mc:AlternateContent>
    </p:spTree>
    <p:custDataLst>
      <p:tags r:id="rId3"/>
    </p:custData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3" name="组合 32" title=""/>
          <p:cNvGrpSpPr/>
          <p:nvPr/>
        </p:nvGrpSpPr>
        <p:grpSpPr>
          <a:xfrm>
            <a:off x="696707" y="431800"/>
            <a:ext cx="6751993" cy="645160"/>
            <a:chOff x="3559" y="2049"/>
            <a:chExt cx="20583" cy="1016"/>
          </a:xfrm>
        </p:grpSpPr>
        <p:sp>
          <p:nvSpPr>
            <p:cNvPr id="34" name="文本框 33"/>
            <p:cNvSpPr txBox="1"/>
            <p:nvPr/>
          </p:nvSpPr>
          <p:spPr>
            <a:xfrm>
              <a:off x="3559" y="2049"/>
              <a:ext cx="20583" cy="1016"/>
            </a:xfrm>
            <a:prstGeom prst="rect">
              <a:avLst/>
            </a:prstGeom>
            <a:noFill/>
          </p:spPr>
          <p:txBody>
            <a:bodyPr wrap="square" rtlCol="0">
              <a:spAutoFit/>
            </a:bodyPr>
            <a:lstStyle/>
            <a:p>
              <a:pPr algn="just">
                <a:lnSpc>
                  <a:spcPct val="150000"/>
                </a:lnSpc>
                <a:spcAft>
                  <a:spcPct val="0"/>
                </a:spcAft>
                <a:tabLst>
                  <a:tab pos="2700655"/>
                </a:tabLst>
              </a:pPr>
              <a:r>
                <a:rPr lang="zh-CN" altLang="en-US" sz="2400" b="1">
                  <a:latin typeface="宋体" panose="02010600030101010101" pitchFamily="2" charset="-122"/>
                  <a:ea typeface="宋体" panose="02010600030101010101" pitchFamily="2" charset="-122"/>
                </a:rPr>
                <a:t>题型一：</a:t>
              </a:r>
              <a:r>
                <a:rPr lang="zh-CN" altLang="en-US" sz="2400" b="1" kern="100">
                  <a:latin typeface="宋体" panose="02010600030101010101" pitchFamily="2" charset="-122"/>
                  <a:ea typeface="宋体" panose="02010600030101010101" pitchFamily="2" charset="-122"/>
                  <a:cs typeface="宋体" panose="02010600030101010101" pitchFamily="2" charset="-122"/>
                  <a:sym typeface="+mn-ea"/>
                </a:rPr>
                <a:t>求函数解析式</a:t>
              </a:r>
              <a:endParaRPr lang="zh-CN" altLang="en-US" sz="2400" b="1" kern="1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5" name="圆角矩形 34"/>
            <p:cNvSpPr/>
            <p:nvPr/>
          </p:nvSpPr>
          <p:spPr>
            <a:xfrm>
              <a:off x="3559" y="2307"/>
              <a:ext cx="14565" cy="684"/>
            </a:xfrm>
            <a:prstGeom prst="roundRect">
              <a:avLst/>
            </a:prstGeom>
            <a:noFill/>
            <a:ln w="28575">
              <a:solidFill>
                <a:schemeClr val="accent1">
                  <a:lumMod val="75000"/>
                </a:schemeClr>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mc:Choice Requires="a14">
          <p:sp>
            <p:nvSpPr>
              <p:cNvPr id="2" name="文本框 1" title=""/>
              <p:cNvSpPr txBox="1"/>
              <p:nvPr/>
            </p:nvSpPr>
            <p:spPr>
              <a:xfrm>
                <a:off x="516890" y="1050290"/>
                <a:ext cx="11364595" cy="2569210"/>
              </a:xfrm>
              <a:prstGeom prst="rect">
                <a:avLst/>
              </a:prstGeom>
              <a:noFill/>
            </p:spPr>
            <p:txBody>
              <a:bodyPr wrap="square" rtlCol="0">
                <a:spAutoFit/>
              </a:bodyPr>
              <a:lstStyle/>
              <a:p>
                <a:pPr marL="252095" indent="-457200" algn="just">
                  <a:lnSpc>
                    <a:spcPct val="150000"/>
                  </a:lnSpc>
                  <a:spcAft>
                    <a:spcPct val="0"/>
                  </a:spcAft>
                  <a:tabLst>
                    <a:tab pos="2700655"/>
                  </a:tabLst>
                </a:pPr>
                <a:r>
                  <a:rPr lang="zh-CN" altLang="en-US" sz="2400" b="1">
                    <a:latin typeface="宋体" panose="02010600030101010101" pitchFamily="2" charset="-122"/>
                    <a:ea typeface="宋体" panose="02010600030101010101" pitchFamily="2" charset="-122"/>
                    <a:cs typeface="宋体" panose="02010600030101010101" pitchFamily="2" charset="-122"/>
                  </a:rPr>
                  <a:t>例</a:t>
                </a:r>
                <a:r>
                  <a:rPr lang="en-US" altLang="zh-CN" sz="2400" b="1">
                    <a:latin typeface="宋体" panose="02010600030101010101" pitchFamily="2" charset="-122"/>
                    <a:ea typeface="宋体" panose="02010600030101010101" pitchFamily="2" charset="-122"/>
                    <a:cs typeface="宋体" panose="02010600030101010101" pitchFamily="2" charset="-122"/>
                  </a:rPr>
                  <a:t>1.分别求满足下列条件的的解析式：</a:t>
                </a:r>
                <a:endParaRPr lang="en-US" altLang="zh-CN" sz="2400" b="1">
                  <a:latin typeface="宋体" panose="02010600030101010101" pitchFamily="2" charset="-122"/>
                  <a:ea typeface="宋体" panose="02010600030101010101" pitchFamily="2" charset="-122"/>
                  <a:cs typeface="宋体" panose="02010600030101010101" pitchFamily="2" charset="-122"/>
                </a:endParaRPr>
              </a:p>
              <a:p>
                <a:pPr marL="252095" indent="-457200" algn="just">
                  <a:lnSpc>
                    <a:spcPct val="150000"/>
                  </a:lnSpc>
                  <a:spcAft>
                    <a:spcPct val="0"/>
                  </a:spcAft>
                  <a:tabLst>
                    <a:tab pos="2700655"/>
                  </a:tabLst>
                </a:pPr>
                <a:r>
                  <a:rPr lang="en-US" sz="2400" b="1" kern="100">
                    <a:latin typeface="宋体" panose="02010600030101010101" pitchFamily="2" charset="-122"/>
                    <a:ea typeface="宋体" panose="02010600030101010101" pitchFamily="2" charset="-122"/>
                    <a:cs typeface="宋体" panose="02010600030101010101" pitchFamily="2" charset="-122"/>
                    <a:sym typeface="+mn-ea"/>
                  </a:rPr>
                  <a:t>(1)已知</a:t>
                </a:r>
                <a14:m>
                  <m:oMathPara>
                    <m:oMathParaPr>
                      <m:jc/>
                    </m:oMathParaPr>
                    <m:oMath>
                      <m:r>
                        <a:rPr lang="en-US" sz="2400" i="1" kern="100">
                          <a:latin typeface="Cambria Math" panose="02040503050406030204" charset="0"/>
                          <a:ea typeface="宋体" pitchFamily="2" charset="-122"/>
                          <a:cs typeface="Cambria Math" panose="02040503050406030204" charset="0"/>
                          <a:sym typeface="+mn-ea"/>
                        </a:rPr>
                        <m:t>𝑓</m:t>
                      </m:r>
                      <m:r>
                        <a:rPr lang="en-US" sz="2400" i="1" kern="100">
                          <a:latin typeface="Cambria Math" panose="02040503050406030204" charset="0"/>
                          <a:ea typeface="宋体" pitchFamily="2" charset="-122"/>
                          <a:cs typeface="Cambria Math" panose="02040503050406030204" charset="0"/>
                          <a:sym typeface="+mn-ea"/>
                        </a:rPr>
                        <m:t>(</m:t>
                      </m:r>
                      <m:r>
                        <a:rPr lang="en-US" sz="2400" i="1" kern="100">
                          <a:latin typeface="Cambria Math" panose="02040503050406030204" charset="0"/>
                          <a:ea typeface="宋体" pitchFamily="2" charset="-122"/>
                          <a:cs typeface="Cambria Math" panose="02040503050406030204" charset="0"/>
                          <a:sym typeface="+mn-ea"/>
                        </a:rPr>
                        <m:t>𝑥</m:t>
                      </m:r>
                      <m:r>
                        <a:rPr lang="en-US" sz="2400" i="1" kern="100">
                          <a:latin typeface="Cambria Math" panose="02040503050406030204" charset="0"/>
                          <a:ea typeface="宋体" pitchFamily="2" charset="-122"/>
                          <a:cs typeface="Cambria Math" panose="02040503050406030204" charset="0"/>
                          <a:sym typeface="+mn-ea"/>
                        </a:rPr>
                        <m:t>+</m:t>
                      </m:r>
                      <m:r>
                        <a:rPr lang="en-US" sz="2400" i="1" kern="100">
                          <a:latin typeface="Cambria Math" panose="02040503050406030204" charset="0"/>
                          <a:ea typeface="宋体" pitchFamily="2" charset="-122"/>
                          <a:cs typeface="Cambria Math" panose="02040503050406030204" charset="0"/>
                          <a:sym typeface="+mn-ea"/>
                        </a:rPr>
                        <m:t>1</m:t>
                      </m:r>
                      <m:r>
                        <a:rPr lang="en-US" sz="2400" i="1" kern="100">
                          <a:latin typeface="Cambria Math" panose="02040503050406030204" charset="0"/>
                          <a:ea typeface="宋体" pitchFamily="2" charset="-122"/>
                          <a:cs typeface="Cambria Math" panose="02040503050406030204" charset="0"/>
                          <a:sym typeface="+mn-ea"/>
                        </a:rPr>
                        <m:t>)=</m:t>
                      </m:r>
                      <m:sSup>
                        <m:sSupPr>
                          <m:ctrlPr>
                            <a:rPr lang="en-US" sz="2400" i="1" kern="100">
                              <a:latin typeface="Cambria Math" panose="02040503050406030204" charset="0"/>
                              <a:ea typeface="宋体" pitchFamily="2" charset="-122"/>
                              <a:cs typeface="Cambria Math" panose="02040503050406030204" charset="0"/>
                              <a:sym typeface="+mn-ea"/>
                            </a:rPr>
                          </m:ctrlPr>
                        </m:sSupPr>
                        <m:e>
                          <m:r>
                            <a:rPr lang="en-US" sz="2400" i="1" kern="100">
                              <a:latin typeface="Cambria Math" panose="02040503050406030204" charset="0"/>
                              <a:ea typeface="宋体" pitchFamily="2" charset="-122"/>
                              <a:cs typeface="Cambria Math" panose="02040503050406030204" charset="0"/>
                              <a:sym typeface="+mn-ea"/>
                            </a:rPr>
                            <m:t>𝑥</m:t>
                          </m:r>
                        </m:e>
                        <m:sup>
                          <m:r>
                            <a:rPr lang="en-US" sz="2400" i="1" kern="100">
                              <a:latin typeface="Cambria Math" panose="02040503050406030204" charset="0"/>
                              <a:ea typeface="宋体" pitchFamily="2" charset="-122"/>
                              <a:cs typeface="Cambria Math" panose="02040503050406030204" charset="0"/>
                              <a:sym typeface="+mn-ea"/>
                            </a:rPr>
                            <m:t>2</m:t>
                          </m:r>
                        </m:sup>
                      </m:sSup>
                      <m:r>
                        <a:rPr lang="en-US" sz="2400" i="1" kern="100">
                          <a:latin typeface="Cambria Math" panose="02040503050406030204" charset="0"/>
                          <a:ea typeface="宋体" pitchFamily="2" charset="-122"/>
                          <a:cs typeface="Cambria Math" panose="02040503050406030204" charset="0"/>
                          <a:sym typeface="+mn-ea"/>
                        </a:rPr>
                        <m:t>−</m:t>
                      </m:r>
                      <m:r>
                        <a:rPr lang="en-US" sz="2400" i="1" kern="100">
                          <a:latin typeface="Cambria Math" panose="02040503050406030204" charset="0"/>
                          <a:ea typeface="宋体" pitchFamily="2" charset="-122"/>
                          <a:cs typeface="Cambria Math" panose="02040503050406030204" charset="0"/>
                          <a:sym typeface="+mn-ea"/>
                        </a:rPr>
                        <m:t>3</m:t>
                      </m:r>
                      <m:r>
                        <a:rPr lang="en-US" sz="2400" i="1" kern="100">
                          <a:latin typeface="Cambria Math" panose="02040503050406030204" charset="0"/>
                          <a:ea typeface="宋体" pitchFamily="2" charset="-122"/>
                          <a:cs typeface="Cambria Math" panose="02040503050406030204" charset="0"/>
                          <a:sym typeface="+mn-ea"/>
                        </a:rPr>
                        <m:t>𝑥</m:t>
                      </m:r>
                      <m:r>
                        <a:rPr lang="en-US" sz="2400" i="1" kern="100">
                          <a:latin typeface="Cambria Math" panose="02040503050406030204" charset="0"/>
                          <a:ea typeface="宋体" pitchFamily="2" charset="-122"/>
                          <a:cs typeface="Cambria Math" panose="02040503050406030204" charset="0"/>
                          <a:sym typeface="+mn-ea"/>
                        </a:rPr>
                        <m:t>+</m:t>
                      </m:r>
                      <m:r>
                        <a:rPr lang="en-US" sz="2400" i="1" kern="100">
                          <a:latin typeface="Cambria Math" panose="02040503050406030204" charset="0"/>
                          <a:ea typeface="宋体" pitchFamily="2" charset="-122"/>
                          <a:cs typeface="Cambria Math" panose="02040503050406030204" charset="0"/>
                          <a:sym typeface="+mn-ea"/>
                        </a:rPr>
                        <m:t>2</m:t>
                      </m:r>
                    </m:oMath>
                  </m:oMathPara>
                </a14:m>
                <a:r>
                  <a:rPr lang="en-US" sz="2400" b="1" kern="100">
                    <a:latin typeface="宋体" panose="02010600030101010101" pitchFamily="2" charset="-122"/>
                    <a:ea typeface="宋体" panose="02010600030101010101" pitchFamily="2" charset="-122"/>
                    <a:cs typeface="宋体" panose="02010600030101010101" pitchFamily="2" charset="-122"/>
                    <a:sym typeface="+mn-ea"/>
                  </a:rPr>
                  <a:t>，求</a:t>
                </a:r>
                <a14:m>
                  <m:oMathPara>
                    <m:oMathParaPr>
                      <m:jc/>
                    </m:oMathParaPr>
                    <m:oMath>
                      <m:r>
                        <a:rPr lang="en-US" sz="2400" i="1" kern="100">
                          <a:latin typeface="Cambria Math" panose="02040503050406030204" charset="0"/>
                          <a:ea typeface="宋体" pitchFamily="2" charset="-122"/>
                          <a:cs typeface="Cambria Math" panose="02040503050406030204" charset="0"/>
                          <a:sym typeface="+mn-ea"/>
                        </a:rPr>
                        <m:t>𝑓</m:t>
                      </m:r>
                      <m:r>
                        <a:rPr lang="en-US" sz="2400" i="1" kern="100">
                          <a:latin typeface="Cambria Math" panose="02040503050406030204" charset="0"/>
                          <a:ea typeface="宋体" pitchFamily="2" charset="-122"/>
                          <a:cs typeface="Cambria Math" panose="02040503050406030204" charset="0"/>
                          <a:sym typeface="+mn-ea"/>
                        </a:rPr>
                        <m:t>(</m:t>
                      </m:r>
                      <m:r>
                        <a:rPr lang="en-US" sz="2400" i="1" kern="100">
                          <a:latin typeface="Cambria Math" panose="02040503050406030204" charset="0"/>
                          <a:ea typeface="宋体" pitchFamily="2" charset="-122"/>
                          <a:cs typeface="Cambria Math" panose="02040503050406030204" charset="0"/>
                          <a:sym typeface="+mn-ea"/>
                        </a:rPr>
                        <m:t>𝑥</m:t>
                      </m:r>
                      <m:r>
                        <a:rPr lang="en-US" sz="2400" i="1" kern="100">
                          <a:latin typeface="Cambria Math" panose="02040503050406030204" charset="0"/>
                          <a:ea typeface="宋体" pitchFamily="2" charset="-122"/>
                          <a:cs typeface="Cambria Math" panose="02040503050406030204" charset="0"/>
                          <a:sym typeface="+mn-ea"/>
                        </a:rPr>
                        <m:t>)</m:t>
                      </m:r>
                    </m:oMath>
                  </m:oMathPara>
                </a14:m>
                <a:r>
                  <a:rPr lang="en-US" sz="2400" b="1" kern="100">
                    <a:latin typeface="宋体" panose="02010600030101010101" pitchFamily="2" charset="-122"/>
                    <a:ea typeface="宋体" panose="02010600030101010101" pitchFamily="2" charset="-122"/>
                    <a:cs typeface="宋体" panose="02010600030101010101" pitchFamily="2" charset="-122"/>
                    <a:sym typeface="+mn-ea"/>
                  </a:rPr>
                  <a:t>；</a:t>
                </a:r>
                <a:endParaRPr lang="en-US" sz="2400" b="1" kern="100">
                  <a:latin typeface="宋体" panose="02010600030101010101" pitchFamily="2" charset="-122"/>
                  <a:ea typeface="宋体" panose="02010600030101010101" pitchFamily="2" charset="-122"/>
                  <a:cs typeface="宋体" panose="02010600030101010101" pitchFamily="2" charset="-122"/>
                  <a:sym typeface="+mn-ea"/>
                </a:endParaRPr>
              </a:p>
              <a:p>
                <a:pPr marL="252095" indent="-457200" algn="just">
                  <a:lnSpc>
                    <a:spcPct val="150000"/>
                  </a:lnSpc>
                  <a:spcAft>
                    <a:spcPct val="0"/>
                  </a:spcAft>
                  <a:tabLst>
                    <a:tab pos="2700655"/>
                  </a:tabLst>
                </a:pPr>
                <a:r>
                  <a:rPr lang="en-US" sz="2400" b="1" kern="100">
                    <a:latin typeface="宋体" panose="02010600030101010101" pitchFamily="2" charset="-122"/>
                    <a:ea typeface="宋体" panose="02010600030101010101" pitchFamily="2" charset="-122"/>
                    <a:cs typeface="宋体" panose="02010600030101010101" pitchFamily="2" charset="-122"/>
                    <a:sym typeface="+mn-ea"/>
                  </a:rPr>
                  <a:t>(2)已知函数</a:t>
                </a:r>
                <a14:m>
                  <m:oMathPara>
                    <m:oMathParaPr>
                      <m:jc/>
                    </m:oMathParaPr>
                    <m:oMath>
                      <m:r>
                        <a:rPr lang="en-US" sz="2400" i="1" kern="100">
                          <a:latin typeface="Cambria Math" panose="02040503050406030204" charset="0"/>
                          <a:ea typeface="宋体" pitchFamily="2" charset="-122"/>
                          <a:cs typeface="Cambria Math" panose="02040503050406030204" charset="0"/>
                          <a:sym typeface="+mn-ea"/>
                        </a:rPr>
                        <m:t>𝑓</m:t>
                      </m:r>
                      <m:r>
                        <a:rPr lang="en-US" sz="2400" i="1" kern="100">
                          <a:latin typeface="Cambria Math" panose="02040503050406030204" charset="0"/>
                          <a:ea typeface="宋体" pitchFamily="2" charset="-122"/>
                          <a:cs typeface="Cambria Math" panose="02040503050406030204" charset="0"/>
                          <a:sym typeface="+mn-ea"/>
                        </a:rPr>
                        <m:t>(</m:t>
                      </m:r>
                      <m:r>
                        <a:rPr lang="en-US" sz="2400" i="1" kern="100">
                          <a:latin typeface="Cambria Math" panose="02040503050406030204" charset="0"/>
                          <a:ea typeface="宋体" pitchFamily="2" charset="-122"/>
                          <a:cs typeface="Cambria Math" panose="02040503050406030204" charset="0"/>
                          <a:sym typeface="+mn-ea"/>
                        </a:rPr>
                        <m:t>𝑥</m:t>
                      </m:r>
                      <m:r>
                        <a:rPr lang="en-US" sz="2400" i="1" kern="100">
                          <a:latin typeface="Cambria Math" panose="02040503050406030204" charset="0"/>
                          <a:ea typeface="宋体" pitchFamily="2" charset="-122"/>
                          <a:cs typeface="Cambria Math" panose="02040503050406030204" charset="0"/>
                          <a:sym typeface="+mn-ea"/>
                        </a:rPr>
                        <m:t>)</m:t>
                      </m:r>
                    </m:oMath>
                  </m:oMathPara>
                </a14:m>
                <a:r>
                  <a:rPr lang="en-US" sz="2400" b="1" kern="100">
                    <a:latin typeface="宋体" panose="02010600030101010101" pitchFamily="2" charset="-122"/>
                    <a:ea typeface="宋体" panose="02010600030101010101" pitchFamily="2" charset="-122"/>
                    <a:cs typeface="宋体" panose="02010600030101010101" pitchFamily="2" charset="-122"/>
                    <a:sym typeface="+mn-ea"/>
                  </a:rPr>
                  <a:t>是一次函数，若</a:t>
                </a:r>
                <a14:m>
                  <m:oMathPara>
                    <m:oMathParaPr>
                      <m:jc/>
                    </m:oMathParaPr>
                    <m:oMath>
                      <m:r>
                        <a:rPr lang="en-US" sz="2400" i="1" kern="100">
                          <a:latin typeface="Cambria Math" panose="02040503050406030204" charset="0"/>
                          <a:ea typeface="宋体" pitchFamily="2" charset="-122"/>
                          <a:cs typeface="Cambria Math" panose="02040503050406030204" charset="0"/>
                          <a:sym typeface="+mn-ea"/>
                        </a:rPr>
                        <m:t>𝑓</m:t>
                      </m:r>
                      <m:r>
                        <a:rPr lang="en-US" sz="2400" i="1" kern="100">
                          <a:latin typeface="Cambria Math" panose="02040503050406030204" charset="0"/>
                          <a:ea typeface="宋体" pitchFamily="2" charset="-122"/>
                          <a:cs typeface="Cambria Math" panose="02040503050406030204" charset="0"/>
                          <a:sym typeface="+mn-ea"/>
                        </a:rPr>
                        <m:t>(</m:t>
                      </m:r>
                      <m:r>
                        <a:rPr lang="en-US" sz="2400" i="1" kern="100">
                          <a:latin typeface="Cambria Math" panose="02040503050406030204" charset="0"/>
                          <a:ea typeface="宋体" pitchFamily="2" charset="-122"/>
                          <a:cs typeface="Cambria Math" panose="02040503050406030204" charset="0"/>
                          <a:sym typeface="+mn-ea"/>
                        </a:rPr>
                        <m:t>𝑓</m:t>
                      </m:r>
                      <m:r>
                        <a:rPr lang="en-US" sz="2400" i="1" kern="100">
                          <a:latin typeface="Cambria Math" panose="02040503050406030204" charset="0"/>
                          <a:ea typeface="宋体" pitchFamily="2" charset="-122"/>
                          <a:cs typeface="Cambria Math" panose="02040503050406030204" charset="0"/>
                          <a:sym typeface="+mn-ea"/>
                        </a:rPr>
                        <m:t>(</m:t>
                      </m:r>
                      <m:r>
                        <a:rPr lang="en-US" sz="2400" i="1" kern="100">
                          <a:latin typeface="Cambria Math" panose="02040503050406030204" charset="0"/>
                          <a:ea typeface="宋体" pitchFamily="2" charset="-122"/>
                          <a:cs typeface="Cambria Math" panose="02040503050406030204" charset="0"/>
                          <a:sym typeface="+mn-ea"/>
                        </a:rPr>
                        <m:t>𝑥</m:t>
                      </m:r>
                      <m:r>
                        <a:rPr lang="en-US" sz="2400" i="1" kern="100">
                          <a:latin typeface="Cambria Math" panose="02040503050406030204" charset="0"/>
                          <a:ea typeface="宋体" pitchFamily="2" charset="-122"/>
                          <a:cs typeface="Cambria Math" panose="02040503050406030204" charset="0"/>
                          <a:sym typeface="+mn-ea"/>
                        </a:rPr>
                        <m:t>))=</m:t>
                      </m:r>
                      <m:r>
                        <a:rPr lang="en-US" sz="2400" i="1" kern="100">
                          <a:latin typeface="Cambria Math" panose="02040503050406030204" charset="0"/>
                          <a:ea typeface="宋体" pitchFamily="2" charset="-122"/>
                          <a:cs typeface="Cambria Math" panose="02040503050406030204" charset="0"/>
                          <a:sym typeface="+mn-ea"/>
                        </a:rPr>
                        <m:t>4</m:t>
                      </m:r>
                      <m:r>
                        <a:rPr lang="en-US" sz="2400" i="1" kern="100">
                          <a:latin typeface="Cambria Math" panose="02040503050406030204" charset="0"/>
                          <a:ea typeface="宋体" pitchFamily="2" charset="-122"/>
                          <a:cs typeface="Cambria Math" panose="02040503050406030204" charset="0"/>
                          <a:sym typeface="+mn-ea"/>
                        </a:rPr>
                        <m:t>𝑥</m:t>
                      </m:r>
                      <m:r>
                        <a:rPr lang="en-US" sz="2400" i="1" kern="100">
                          <a:latin typeface="Cambria Math" panose="02040503050406030204" charset="0"/>
                          <a:ea typeface="宋体" pitchFamily="2" charset="-122"/>
                          <a:cs typeface="Cambria Math" panose="02040503050406030204" charset="0"/>
                          <a:sym typeface="+mn-ea"/>
                        </a:rPr>
                        <m:t>+</m:t>
                      </m:r>
                      <m:r>
                        <a:rPr lang="en-US" sz="2400" i="1" kern="100">
                          <a:latin typeface="Cambria Math" panose="02040503050406030204" charset="0"/>
                          <a:ea typeface="宋体" pitchFamily="2" charset="-122"/>
                          <a:cs typeface="Cambria Math" panose="02040503050406030204" charset="0"/>
                          <a:sym typeface="+mn-ea"/>
                        </a:rPr>
                        <m:t>8</m:t>
                      </m:r>
                    </m:oMath>
                  </m:oMathPara>
                </a14:m>
                <a:r>
                  <a:rPr lang="en-US" sz="2400" b="1" kern="100">
                    <a:latin typeface="宋体" panose="02010600030101010101" pitchFamily="2" charset="-122"/>
                    <a:ea typeface="宋体" panose="02010600030101010101" pitchFamily="2" charset="-122"/>
                    <a:cs typeface="宋体" panose="02010600030101010101" pitchFamily="2" charset="-122"/>
                    <a:sym typeface="+mn-ea"/>
                  </a:rPr>
                  <a:t>，求</a:t>
                </a:r>
                <a14:m>
                  <m:oMathPara>
                    <m:oMathParaPr>
                      <m:jc/>
                    </m:oMathParaPr>
                    <m:oMath>
                      <m:r>
                        <a:rPr lang="en-US" sz="2400" i="1" kern="100">
                          <a:latin typeface="Cambria Math" panose="02040503050406030204" charset="0"/>
                          <a:ea typeface="宋体" pitchFamily="2" charset="-122"/>
                          <a:cs typeface="Cambria Math" panose="02040503050406030204" charset="0"/>
                          <a:sym typeface="+mn-ea"/>
                        </a:rPr>
                        <m:t>𝑓</m:t>
                      </m:r>
                      <m:r>
                        <a:rPr lang="en-US" sz="2400" i="1" kern="100">
                          <a:latin typeface="Cambria Math" panose="02040503050406030204" charset="0"/>
                          <a:ea typeface="宋体" pitchFamily="2" charset="-122"/>
                          <a:cs typeface="Cambria Math" panose="02040503050406030204" charset="0"/>
                          <a:sym typeface="+mn-ea"/>
                        </a:rPr>
                        <m:t>(</m:t>
                      </m:r>
                      <m:r>
                        <a:rPr lang="en-US" sz="2400" i="1" kern="100">
                          <a:latin typeface="Cambria Math" panose="02040503050406030204" charset="0"/>
                          <a:ea typeface="宋体" pitchFamily="2" charset="-122"/>
                          <a:cs typeface="Cambria Math" panose="02040503050406030204" charset="0"/>
                          <a:sym typeface="+mn-ea"/>
                        </a:rPr>
                        <m:t>𝑥</m:t>
                      </m:r>
                      <m:r>
                        <a:rPr lang="en-US" sz="2400" i="1" kern="100">
                          <a:latin typeface="Cambria Math" panose="02040503050406030204" charset="0"/>
                          <a:ea typeface="宋体" pitchFamily="2" charset="-122"/>
                          <a:cs typeface="Cambria Math" panose="02040503050406030204" charset="0"/>
                          <a:sym typeface="+mn-ea"/>
                        </a:rPr>
                        <m:t>)</m:t>
                      </m:r>
                    </m:oMath>
                  </m:oMathPara>
                </a14:m>
                <a:r>
                  <a:rPr lang="en-US" sz="2400" b="1" kern="100">
                    <a:latin typeface="宋体" panose="02010600030101010101" pitchFamily="2" charset="-122"/>
                    <a:ea typeface="宋体" panose="02010600030101010101" pitchFamily="2" charset="-122"/>
                    <a:cs typeface="宋体" panose="02010600030101010101" pitchFamily="2" charset="-122"/>
                    <a:sym typeface="+mn-ea"/>
                  </a:rPr>
                  <a:t>；</a:t>
                </a:r>
                <a:endParaRPr lang="en-US" sz="2400" b="1" kern="100">
                  <a:latin typeface="宋体" panose="02010600030101010101" pitchFamily="2" charset="-122"/>
                  <a:ea typeface="宋体" panose="02010600030101010101" pitchFamily="2" charset="-122"/>
                  <a:cs typeface="宋体" panose="02010600030101010101" pitchFamily="2" charset="-122"/>
                  <a:sym typeface="+mn-ea"/>
                </a:endParaRPr>
              </a:p>
              <a:p>
                <a:pPr marL="252095" indent="-457200" algn="just">
                  <a:lnSpc>
                    <a:spcPct val="150000"/>
                  </a:lnSpc>
                  <a:spcAft>
                    <a:spcPct val="0"/>
                  </a:spcAft>
                  <a:tabLst>
                    <a:tab pos="2700655"/>
                  </a:tabLst>
                </a:pPr>
                <a:r>
                  <a:rPr lang="en-US" sz="2400" b="1" kern="100">
                    <a:latin typeface="宋体" panose="02010600030101010101" pitchFamily="2" charset="-122"/>
                    <a:ea typeface="宋体" panose="02010600030101010101" pitchFamily="2" charset="-122"/>
                    <a:cs typeface="宋体" panose="02010600030101010101" pitchFamily="2" charset="-122"/>
                    <a:sym typeface="+mn-ea"/>
                  </a:rPr>
                  <a:t>(3)已知</a:t>
                </a:r>
                <a14:m>
                  <m:oMathPara>
                    <m:oMathParaPr>
                      <m:jc/>
                    </m:oMathParaPr>
                    <m:oMath>
                      <m:r>
                        <a:rPr lang="en-US" sz="2400" i="1" kern="100">
                          <a:latin typeface="Cambria Math" panose="02040503050406030204" charset="0"/>
                          <a:ea typeface="宋体" pitchFamily="2" charset="-122"/>
                          <a:cs typeface="Cambria Math" panose="02040503050406030204" charset="0"/>
                          <a:sym typeface="+mn-ea"/>
                        </a:rPr>
                        <m:t>𝑓</m:t>
                      </m:r>
                      <m:r>
                        <a:rPr lang="en-US" sz="2400" i="1" kern="100">
                          <a:latin typeface="Cambria Math" panose="02040503050406030204" charset="0"/>
                          <a:ea typeface="宋体" pitchFamily="2" charset="-122"/>
                          <a:cs typeface="Cambria Math" panose="02040503050406030204" charset="0"/>
                          <a:sym typeface="+mn-ea"/>
                        </a:rPr>
                        <m:t>(</m:t>
                      </m:r>
                      <m:f>
                        <m:fPr>
                          <m:type m:val="bar"/>
                          <m:ctrlPr>
                            <a:rPr lang="en-US" sz="2400" i="1" kern="100">
                              <a:latin typeface="Cambria Math" panose="02040503050406030204" charset="0"/>
                              <a:ea typeface="宋体" pitchFamily="2" charset="-122"/>
                              <a:cs typeface="Cambria Math" panose="02040503050406030204" charset="0"/>
                              <a:sym typeface="+mn-ea"/>
                            </a:rPr>
                          </m:ctrlPr>
                        </m:fPr>
                        <m:num>
                          <m:r>
                            <a:rPr lang="en-US" sz="2400" i="1" kern="100">
                              <a:latin typeface="Cambria Math" panose="02040503050406030204" charset="0"/>
                              <a:ea typeface="宋体" pitchFamily="2" charset="-122"/>
                              <a:cs typeface="Cambria Math" panose="02040503050406030204" charset="0"/>
                              <a:sym typeface="+mn-ea"/>
                            </a:rPr>
                            <m:t>1</m:t>
                          </m:r>
                        </m:num>
                        <m:den>
                          <m:r>
                            <a:rPr lang="en-US" sz="2400" i="1" kern="100">
                              <a:latin typeface="Cambria Math" panose="02040503050406030204" charset="0"/>
                              <a:ea typeface="宋体" pitchFamily="2" charset="-122"/>
                              <a:cs typeface="Cambria Math" panose="02040503050406030204" charset="0"/>
                              <a:sym typeface="+mn-ea"/>
                            </a:rPr>
                            <m:t>𝑥</m:t>
                          </m:r>
                        </m:den>
                      </m:f>
                      <m:r>
                        <a:rPr lang="en-US" sz="2400" i="1" kern="100">
                          <a:latin typeface="Cambria Math" panose="02040503050406030204" charset="0"/>
                          <a:ea typeface="宋体" pitchFamily="2" charset="-122"/>
                          <a:cs typeface="Cambria Math" panose="02040503050406030204" charset="0"/>
                          <a:sym typeface="+mn-ea"/>
                        </a:rPr>
                        <m:t>+</m:t>
                      </m:r>
                      <m:r>
                        <a:rPr lang="en-US" sz="2400" i="1" kern="100">
                          <a:latin typeface="Cambria Math" panose="02040503050406030204" charset="0"/>
                          <a:ea typeface="宋体" pitchFamily="2" charset="-122"/>
                          <a:cs typeface="Cambria Math" panose="02040503050406030204" charset="0"/>
                          <a:sym typeface="+mn-ea"/>
                        </a:rPr>
                        <m:t>1</m:t>
                      </m:r>
                      <m:r>
                        <a:rPr lang="en-US" sz="2400" i="1" kern="100">
                          <a:latin typeface="Cambria Math" panose="02040503050406030204" charset="0"/>
                          <a:ea typeface="宋体" pitchFamily="2" charset="-122"/>
                          <a:cs typeface="Cambria Math" panose="02040503050406030204" charset="0"/>
                          <a:sym typeface="+mn-ea"/>
                        </a:rPr>
                        <m:t>)=</m:t>
                      </m:r>
                      <m:f>
                        <m:fPr>
                          <m:type m:val="bar"/>
                          <m:ctrlPr>
                            <a:rPr lang="en-US" sz="2400" i="1" kern="100">
                              <a:latin typeface="Cambria Math" panose="02040503050406030204" charset="0"/>
                              <a:ea typeface="宋体" pitchFamily="2" charset="-122"/>
                              <a:cs typeface="Cambria Math" panose="02040503050406030204" charset="0"/>
                              <a:sym typeface="+mn-ea"/>
                            </a:rPr>
                          </m:ctrlPr>
                        </m:fPr>
                        <m:num>
                          <m:r>
                            <a:rPr lang="en-US" sz="2400" i="1" kern="100">
                              <a:latin typeface="Cambria Math" panose="02040503050406030204" charset="0"/>
                              <a:ea typeface="宋体" pitchFamily="2" charset="-122"/>
                              <a:cs typeface="Cambria Math" panose="02040503050406030204" charset="0"/>
                              <a:sym typeface="+mn-ea"/>
                            </a:rPr>
                            <m:t>1</m:t>
                          </m:r>
                        </m:num>
                        <m:den>
                          <m:sSup>
                            <m:sSupPr>
                              <m:ctrlPr>
                                <a:rPr lang="en-US" sz="2400" i="1" kern="100">
                                  <a:latin typeface="Cambria Math" panose="02040503050406030204" charset="0"/>
                                  <a:ea typeface="宋体" pitchFamily="2" charset="-122"/>
                                  <a:cs typeface="Cambria Math" panose="02040503050406030204" charset="0"/>
                                  <a:sym typeface="+mn-ea"/>
                                </a:rPr>
                              </m:ctrlPr>
                            </m:sSupPr>
                            <m:e>
                              <m:r>
                                <a:rPr lang="en-US" sz="2400" i="1" kern="100">
                                  <a:latin typeface="Cambria Math" panose="02040503050406030204" charset="0"/>
                                  <a:ea typeface="宋体" pitchFamily="2" charset="-122"/>
                                  <a:cs typeface="Cambria Math" panose="02040503050406030204" charset="0"/>
                                  <a:sym typeface="+mn-ea"/>
                                </a:rPr>
                                <m:t>𝑥</m:t>
                              </m:r>
                            </m:e>
                            <m:sup>
                              <m:r>
                                <a:rPr lang="en-US" sz="2400" i="1" kern="100">
                                  <a:latin typeface="Cambria Math" panose="02040503050406030204" charset="0"/>
                                  <a:ea typeface="宋体" pitchFamily="2" charset="-122"/>
                                  <a:cs typeface="Cambria Math" panose="02040503050406030204" charset="0"/>
                                  <a:sym typeface="+mn-ea"/>
                                </a:rPr>
                                <m:t>2</m:t>
                              </m:r>
                            </m:sup>
                          </m:sSup>
                        </m:den>
                      </m:f>
                      <m:r>
                        <a:rPr lang="en-US" sz="2400" i="1" kern="100">
                          <a:latin typeface="Cambria Math" panose="02040503050406030204" charset="0"/>
                          <a:ea typeface="宋体" pitchFamily="2" charset="-122"/>
                          <a:cs typeface="Cambria Math" panose="02040503050406030204" charset="0"/>
                          <a:sym typeface="+mn-ea"/>
                        </a:rPr>
                        <m:t>−</m:t>
                      </m:r>
                      <m:r>
                        <a:rPr lang="en-US" sz="2400" i="1" kern="100">
                          <a:latin typeface="Cambria Math" panose="02040503050406030204" charset="0"/>
                          <a:ea typeface="宋体" pitchFamily="2" charset="-122"/>
                          <a:cs typeface="Cambria Math" panose="02040503050406030204" charset="0"/>
                          <a:sym typeface="+mn-ea"/>
                        </a:rPr>
                        <m:t>1</m:t>
                      </m:r>
                    </m:oMath>
                  </m:oMathPara>
                </a14:m>
                <a:r>
                  <a:rPr lang="en-US" sz="2400" b="1" kern="100">
                    <a:latin typeface="宋体" panose="02010600030101010101" pitchFamily="2" charset="-122"/>
                    <a:ea typeface="宋体" panose="02010600030101010101" pitchFamily="2" charset="-122"/>
                    <a:cs typeface="宋体" panose="02010600030101010101" pitchFamily="2" charset="-122"/>
                    <a:sym typeface="+mn-ea"/>
                  </a:rPr>
                  <a:t>，求</a:t>
                </a:r>
                <a14:m>
                  <m:oMathPara>
                    <m:oMathParaPr>
                      <m:jc/>
                    </m:oMathParaPr>
                    <m:oMath>
                      <m:r>
                        <a:rPr lang="en-US" sz="2400" i="1" kern="100">
                          <a:latin typeface="Cambria Math" panose="02040503050406030204" charset="0"/>
                          <a:ea typeface="宋体" pitchFamily="2" charset="-122"/>
                          <a:cs typeface="Cambria Math" panose="02040503050406030204" charset="0"/>
                          <a:sym typeface="+mn-ea"/>
                        </a:rPr>
                        <m:t>𝑓</m:t>
                      </m:r>
                      <m:r>
                        <a:rPr lang="en-US" sz="2400" i="1" kern="100">
                          <a:latin typeface="Cambria Math" panose="02040503050406030204" charset="0"/>
                          <a:ea typeface="宋体" pitchFamily="2" charset="-122"/>
                          <a:cs typeface="Cambria Math" panose="02040503050406030204" charset="0"/>
                          <a:sym typeface="+mn-ea"/>
                        </a:rPr>
                        <m:t>(</m:t>
                      </m:r>
                      <m:r>
                        <a:rPr lang="en-US" sz="2400" i="1" kern="100">
                          <a:latin typeface="Cambria Math" panose="02040503050406030204" charset="0"/>
                          <a:ea typeface="宋体" pitchFamily="2" charset="-122"/>
                          <a:cs typeface="Cambria Math" panose="02040503050406030204" charset="0"/>
                          <a:sym typeface="+mn-ea"/>
                        </a:rPr>
                        <m:t>𝑥</m:t>
                      </m:r>
                      <m:r>
                        <a:rPr lang="en-US" sz="2400" i="1" kern="100">
                          <a:latin typeface="Cambria Math" panose="02040503050406030204" charset="0"/>
                          <a:ea typeface="宋体" pitchFamily="2" charset="-122"/>
                          <a:cs typeface="Cambria Math" panose="02040503050406030204" charset="0"/>
                          <a:sym typeface="+mn-ea"/>
                        </a:rPr>
                        <m:t>)</m:t>
                      </m:r>
                    </m:oMath>
                  </m:oMathPara>
                </a14:m>
                <a:r>
                  <a:rPr lang="en-US" sz="2400" b="1" kern="100">
                    <a:latin typeface="宋体" panose="02010600030101010101" pitchFamily="2" charset="-122"/>
                    <a:ea typeface="宋体" panose="02010600030101010101" pitchFamily="2" charset="-122"/>
                    <a:cs typeface="宋体" panose="02010600030101010101" pitchFamily="2" charset="-122"/>
                    <a:sym typeface="+mn-ea"/>
                  </a:rPr>
                  <a:t>.</a:t>
                </a:r>
                <a:endParaRPr lang="en-US" sz="2400" b="1" kern="100">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2" name="文本框 1"/>
              <p:cNvSpPr txBox="1">
                <a:spLocks noRot="1" noChangeAspect="1" noMove="1" noResize="1" noEditPoints="1" noAdjustHandles="1" noChangeArrowheads="1" noChangeShapeType="1" noTextEdit="1"/>
              </p:cNvSpPr>
              <p:nvPr/>
            </p:nvSpPr>
            <p:spPr>
              <a:xfrm>
                <a:off x="516890" y="1050290"/>
                <a:ext cx="11364595" cy="2569210"/>
              </a:xfrm>
              <a:prstGeom prst="rect">
                <a:avLst/>
              </a:prstGeom>
              <a:blipFill rotWithShape="1">
                <a:blip r:embed="rId2"/>
                <a:stretch>
                  <a:fillRect/>
                </a:stretch>
              </a:blipFill>
            </p:spPr>
            <p:txBody>
              <a:bodyPr/>
              <a:lstStyle/>
              <a:p>
                <a:r>
                  <a:rPr lang="zh-CN" altLang="en-US">
                    <a:noFill/>
                  </a:rPr>
                  <a:t> </a:t>
                </a:r>
              </a:p>
            </p:txBody>
          </p:sp>
        </mc:Fallback>
      </mc:AlternateContent>
      <p:sp>
        <p:nvSpPr>
          <p:cNvPr id="21" name="矩形 20" title=""/>
          <p:cNvSpPr/>
          <p:nvPr/>
        </p:nvSpPr>
        <p:spPr>
          <a:xfrm>
            <a:off x="8816975" y="1518285"/>
            <a:ext cx="75565" cy="7556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22" name="组合 21" title=""/>
          <p:cNvGrpSpPr/>
          <p:nvPr/>
        </p:nvGrpSpPr>
        <p:grpSpPr>
          <a:xfrm>
            <a:off x="582295" y="3699510"/>
            <a:ext cx="11204575" cy="2192020"/>
            <a:chOff x="797" y="5206"/>
            <a:chExt cx="17645" cy="3452"/>
          </a:xfrm>
        </p:grpSpPr>
        <mc:AlternateContent>
          <mc:Choice Requires="a14">
            <p:sp>
              <p:nvSpPr>
                <p:cNvPr id="19" name="文本框 18"/>
                <p:cNvSpPr txBox="1"/>
                <p:nvPr/>
              </p:nvSpPr>
              <p:spPr>
                <a:xfrm>
                  <a:off x="797" y="5206"/>
                  <a:ext cx="17645" cy="3452"/>
                </a:xfrm>
                <a:prstGeom prst="rect">
                  <a:avLst/>
                </a:prstGeom>
                <a:noFill/>
              </p:spPr>
              <p:txBody>
                <a:bodyPr wrap="square" rtlCol="0" anchor="t">
                  <a:spAutoFit/>
                </a:bodyPr>
                <a:lstStyle/>
                <a:p>
                  <a:pPr algn="just">
                    <a:lnSpc>
                      <a:spcPct val="160000"/>
                    </a:lnSpc>
                    <a:spcAft>
                      <a:spcPct val="0"/>
                    </a:spcAft>
                    <a:tabLst>
                      <a:tab pos="2700655"/>
                    </a:tabLst>
                  </a:pPr>
                  <a:r>
                    <a:rPr lang="zh-CN" altLang="zh-CN"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答案：</a:t>
                  </a:r>
                  <a:r>
                    <a:rPr lang="en-US"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(1)</a:t>
                  </a:r>
                  <a14:m>
                    <m:oMathPara>
                      <m:oMathParaPr>
                        <m:jc/>
                      </m:oMathParaPr>
                      <m:oMath>
                        <m:r>
                          <a:rPr lang="en-US" sz="2400" i="1" kern="100">
                            <a:solidFill>
                              <a:srgbClr val="FF0000"/>
                            </a:solidFill>
                            <a:latin typeface="Cambria Math" panose="02040503050406030204" charset="0"/>
                            <a:ea typeface="宋体" pitchFamily="2" charset="-122"/>
                            <a:cs typeface="Cambria Math" panose="02040503050406030204" charset="0"/>
                            <a:sym typeface="+mn-ea"/>
                          </a:rPr>
                          <m:t>𝑓</m:t>
                        </m:r>
                        <m:r>
                          <a:rPr lang="en-US" sz="2400" i="1" kern="100">
                            <a:solidFill>
                              <a:srgbClr val="FF0000"/>
                            </a:solidFill>
                            <a:latin typeface="Cambria Math" panose="02040503050406030204" charset="0"/>
                            <a:ea typeface="宋体" pitchFamily="2" charset="-122"/>
                            <a:cs typeface="Cambria Math" panose="02040503050406030204" charset="0"/>
                            <a:sym typeface="+mn-ea"/>
                          </a:rPr>
                          <m:t>(</m:t>
                        </m:r>
                        <m:r>
                          <a:rPr lang="en-US" sz="2400" i="1" kern="100">
                            <a:solidFill>
                              <a:srgbClr val="FF0000"/>
                            </a:solidFill>
                            <a:latin typeface="Cambria Math" panose="02040503050406030204" charset="0"/>
                            <a:ea typeface="宋体" pitchFamily="2" charset="-122"/>
                            <a:cs typeface="Cambria Math" panose="02040503050406030204" charset="0"/>
                            <a:sym typeface="+mn-ea"/>
                          </a:rPr>
                          <m:t>𝑥</m:t>
                        </m:r>
                        <m:r>
                          <a:rPr lang="en-US" sz="2400" i="1" kern="100">
                            <a:solidFill>
                              <a:srgbClr val="FF0000"/>
                            </a:solidFill>
                            <a:latin typeface="Cambria Math" panose="02040503050406030204" charset="0"/>
                            <a:ea typeface="宋体" pitchFamily="2" charset="-122"/>
                            <a:cs typeface="Cambria Math" panose="02040503050406030204" charset="0"/>
                            <a:sym typeface="+mn-ea"/>
                          </a:rPr>
                          <m:t>)=</m:t>
                        </m:r>
                        <m:sSup>
                          <m:sSupPr>
                            <m:ctrlPr>
                              <a:rPr lang="en-US" sz="2400" i="1" kern="100">
                                <a:solidFill>
                                  <a:srgbClr val="FF0000"/>
                                </a:solidFill>
                                <a:latin typeface="Cambria Math" panose="02040503050406030204" charset="0"/>
                                <a:ea typeface="宋体" pitchFamily="2" charset="-122"/>
                                <a:cs typeface="Cambria Math" panose="02040503050406030204" charset="0"/>
                                <a:sym typeface="+mn-ea"/>
                              </a:rPr>
                            </m:ctrlPr>
                          </m:sSupPr>
                          <m:e>
                            <m:r>
                              <a:rPr lang="en-US" sz="2400" i="1" kern="100">
                                <a:solidFill>
                                  <a:srgbClr val="FF0000"/>
                                </a:solidFill>
                                <a:latin typeface="Cambria Math" panose="02040503050406030204" charset="0"/>
                                <a:ea typeface="宋体" pitchFamily="2" charset="-122"/>
                                <a:cs typeface="Cambria Math" panose="02040503050406030204" charset="0"/>
                                <a:sym typeface="+mn-ea"/>
                              </a:rPr>
                              <m:t>𝑥</m:t>
                            </m:r>
                          </m:e>
                          <m:sup>
                            <m:r>
                              <a:rPr lang="en-US" sz="2400" i="1" kern="100">
                                <a:solidFill>
                                  <a:srgbClr val="FF0000"/>
                                </a:solidFill>
                                <a:latin typeface="Cambria Math" panose="02040503050406030204" charset="0"/>
                                <a:ea typeface="宋体" pitchFamily="2" charset="-122"/>
                                <a:cs typeface="Cambria Math" panose="02040503050406030204" charset="0"/>
                                <a:sym typeface="+mn-ea"/>
                              </a:rPr>
                              <m:t>2</m:t>
                            </m:r>
                          </m:sup>
                        </m:sSup>
                        <m:r>
                          <a:rPr lang="en-US" sz="2400" i="1" kern="100">
                            <a:solidFill>
                              <a:srgbClr val="FF0000"/>
                            </a:solidFill>
                            <a:latin typeface="Cambria Math" panose="02040503050406030204" charset="0"/>
                            <a:ea typeface="宋体" pitchFamily="2" charset="-122"/>
                            <a:cs typeface="Cambria Math" panose="02040503050406030204" charset="0"/>
                            <a:sym typeface="+mn-ea"/>
                          </a:rPr>
                          <m:t>−</m:t>
                        </m:r>
                        <m:r>
                          <a:rPr lang="en-US" sz="2400" i="1" kern="100">
                            <a:solidFill>
                              <a:srgbClr val="FF0000"/>
                            </a:solidFill>
                            <a:latin typeface="Cambria Math" panose="02040503050406030204" charset="0"/>
                            <a:ea typeface="宋体" pitchFamily="2" charset="-122"/>
                            <a:cs typeface="Cambria Math" panose="02040503050406030204" charset="0"/>
                            <a:sym typeface="+mn-ea"/>
                          </a:rPr>
                          <m:t>5</m:t>
                        </m:r>
                        <m:r>
                          <a:rPr lang="en-US" sz="2400" i="1" kern="100">
                            <a:solidFill>
                              <a:srgbClr val="FF0000"/>
                            </a:solidFill>
                            <a:latin typeface="Cambria Math" panose="02040503050406030204" charset="0"/>
                            <a:ea typeface="宋体" pitchFamily="2" charset="-122"/>
                            <a:cs typeface="Cambria Math" panose="02040503050406030204" charset="0"/>
                            <a:sym typeface="+mn-ea"/>
                          </a:rPr>
                          <m:t>𝑥</m:t>
                        </m:r>
                        <m:r>
                          <a:rPr lang="en-US" sz="2400" i="1" kern="100">
                            <a:solidFill>
                              <a:srgbClr val="FF0000"/>
                            </a:solidFill>
                            <a:latin typeface="Cambria Math" panose="02040503050406030204" charset="0"/>
                            <a:ea typeface="宋体" pitchFamily="2" charset="-122"/>
                            <a:cs typeface="Cambria Math" panose="02040503050406030204" charset="0"/>
                            <a:sym typeface="+mn-ea"/>
                          </a:rPr>
                          <m:t>+</m:t>
                        </m:r>
                        <m:r>
                          <a:rPr lang="en-US" sz="2400" i="1" kern="100">
                            <a:solidFill>
                              <a:srgbClr val="FF0000"/>
                            </a:solidFill>
                            <a:latin typeface="Cambria Math" panose="02040503050406030204" charset="0"/>
                            <a:ea typeface="宋体" pitchFamily="2" charset="-122"/>
                            <a:cs typeface="Cambria Math" panose="02040503050406030204" charset="0"/>
                            <a:sym typeface="+mn-ea"/>
                          </a:rPr>
                          <m:t>6</m:t>
                        </m:r>
                      </m:oMath>
                    </m:oMathPara>
                  </a14:m>
                  <a:r>
                    <a:rPr lang="zh-CN" altLang="en-US"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配凑法或换元法</a:t>
                  </a:r>
                  <a:r>
                    <a:rPr lang="en-US"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just">
                    <a:lnSpc>
                      <a:spcPct val="160000"/>
                    </a:lnSpc>
                    <a:spcAft>
                      <a:spcPct val="0"/>
                    </a:spcAft>
                    <a:tabLst>
                      <a:tab pos="2700655"/>
                    </a:tabLst>
                  </a:pPr>
                  <a:r>
                    <a:rPr lang="en-US"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(2)</a:t>
                  </a:r>
                  <a14:m>
                    <m:oMathPara>
                      <m:oMathParaPr>
                        <m:jc/>
                      </m:oMathParaPr>
                      <m:oMath>
                        <m:r>
                          <a:rPr lang="en-US" sz="2400" i="1" kern="100">
                            <a:solidFill>
                              <a:srgbClr val="FF0000"/>
                            </a:solidFill>
                            <a:latin typeface="Cambria Math" panose="02040503050406030204" charset="0"/>
                            <a:ea typeface="宋体" pitchFamily="2" charset="-122"/>
                            <a:cs typeface="Cambria Math" panose="02040503050406030204" charset="0"/>
                            <a:sym typeface="+mn-ea"/>
                          </a:rPr>
                          <m:t>𝑓</m:t>
                        </m:r>
                        <m:r>
                          <a:rPr lang="en-US" sz="2400" i="1" kern="100">
                            <a:solidFill>
                              <a:srgbClr val="FF0000"/>
                            </a:solidFill>
                            <a:latin typeface="Cambria Math" panose="02040503050406030204" charset="0"/>
                            <a:ea typeface="宋体" pitchFamily="2" charset="-122"/>
                            <a:cs typeface="Cambria Math" panose="02040503050406030204" charset="0"/>
                            <a:sym typeface="+mn-ea"/>
                          </a:rPr>
                          <m:t>(</m:t>
                        </m:r>
                        <m:r>
                          <a:rPr lang="en-US" sz="2400" i="1" kern="100">
                            <a:solidFill>
                              <a:srgbClr val="FF0000"/>
                            </a:solidFill>
                            <a:latin typeface="Cambria Math" panose="02040503050406030204" charset="0"/>
                            <a:ea typeface="宋体" pitchFamily="2" charset="-122"/>
                            <a:cs typeface="Cambria Math" panose="02040503050406030204" charset="0"/>
                            <a:sym typeface="+mn-ea"/>
                          </a:rPr>
                          <m:t>𝑥</m:t>
                        </m:r>
                        <m:r>
                          <a:rPr lang="en-US" sz="2400" i="1" kern="100">
                            <a:solidFill>
                              <a:srgbClr val="FF0000"/>
                            </a:solidFill>
                            <a:latin typeface="Cambria Math" panose="02040503050406030204" charset="0"/>
                            <a:ea typeface="宋体" pitchFamily="2" charset="-122"/>
                            <a:cs typeface="Cambria Math" panose="02040503050406030204" charset="0"/>
                            <a:sym typeface="+mn-ea"/>
                          </a:rPr>
                          <m:t>)=</m:t>
                        </m:r>
                        <m:r>
                          <a:rPr lang="en-US" sz="2400" i="1" kern="100">
                            <a:solidFill>
                              <a:srgbClr val="FF0000"/>
                            </a:solidFill>
                            <a:latin typeface="Cambria Math" panose="02040503050406030204" charset="0"/>
                            <a:ea typeface="宋体" pitchFamily="2" charset="-122"/>
                            <a:cs typeface="Cambria Math" panose="02040503050406030204" charset="0"/>
                            <a:sym typeface="+mn-ea"/>
                          </a:rPr>
                          <m:t>2</m:t>
                        </m:r>
                        <m:r>
                          <a:rPr lang="en-US" sz="2400" i="1" kern="100">
                            <a:solidFill>
                              <a:srgbClr val="FF0000"/>
                            </a:solidFill>
                            <a:latin typeface="Cambria Math" panose="02040503050406030204" charset="0"/>
                            <a:ea typeface="宋体" pitchFamily="2" charset="-122"/>
                            <a:cs typeface="Cambria Math" panose="02040503050406030204" charset="0"/>
                            <a:sym typeface="+mn-ea"/>
                          </a:rPr>
                          <m:t>𝑥</m:t>
                        </m:r>
                        <m:r>
                          <a:rPr lang="en-US" sz="2400" i="1" kern="100">
                            <a:solidFill>
                              <a:srgbClr val="FF0000"/>
                            </a:solidFill>
                            <a:latin typeface="Cambria Math" panose="02040503050406030204" charset="0"/>
                            <a:ea typeface="宋体" pitchFamily="2" charset="-122"/>
                            <a:cs typeface="Cambria Math" panose="02040503050406030204" charset="0"/>
                            <a:sym typeface="+mn-ea"/>
                          </a:rPr>
                          <m:t>+</m:t>
                        </m:r>
                        <m:f>
                          <m:fPr>
                            <m:type m:val="bar"/>
                            <m:ctrlPr>
                              <a:rPr lang="en-US" sz="2400" i="1" kern="100">
                                <a:solidFill>
                                  <a:srgbClr val="FF0000"/>
                                </a:solidFill>
                                <a:latin typeface="Cambria Math" panose="02040503050406030204" charset="0"/>
                                <a:ea typeface="宋体" pitchFamily="2" charset="-122"/>
                                <a:cs typeface="Cambria Math" panose="02040503050406030204" charset="0"/>
                                <a:sym typeface="+mn-ea"/>
                              </a:rPr>
                            </m:ctrlPr>
                          </m:fPr>
                          <m:num>
                            <m:r>
                              <a:rPr lang="en-US" sz="2400" i="1" kern="100">
                                <a:solidFill>
                                  <a:srgbClr val="FF0000"/>
                                </a:solidFill>
                                <a:latin typeface="Cambria Math" panose="02040503050406030204" charset="0"/>
                                <a:ea typeface="宋体" pitchFamily="2" charset="-122"/>
                                <a:cs typeface="Cambria Math" panose="02040503050406030204" charset="0"/>
                                <a:sym typeface="+mn-ea"/>
                              </a:rPr>
                              <m:t>8</m:t>
                            </m:r>
                          </m:num>
                          <m:den>
                            <m:r>
                              <a:rPr lang="en-US" sz="2400" i="1" kern="100">
                                <a:solidFill>
                                  <a:srgbClr val="FF0000"/>
                                </a:solidFill>
                                <a:latin typeface="Cambria Math" panose="02040503050406030204" charset="0"/>
                                <a:ea typeface="宋体" pitchFamily="2" charset="-122"/>
                                <a:cs typeface="Cambria Math" panose="02040503050406030204" charset="0"/>
                                <a:sym typeface="+mn-ea"/>
                              </a:rPr>
                              <m:t>3</m:t>
                            </m:r>
                          </m:den>
                        </m:f>
                      </m:oMath>
                    </m:oMathPara>
                  </a14:m>
                  <a:r>
                    <a:rPr lang="zh-CN" altLang="en-US" sz="2400" b="1" kern="100">
                      <a:solidFill>
                        <a:srgbClr val="FF0000"/>
                      </a:solidFill>
                      <a:latin typeface="Cambria Math" panose="02040503050406030204" charset="0"/>
                      <a:ea typeface="宋体" panose="02010600030101010101" pitchFamily="2" charset="-122"/>
                      <a:cs typeface="Cambria Math" panose="02040503050406030204" charset="0"/>
                      <a:sym typeface="+mn-ea"/>
                    </a:rPr>
                    <a:t>或</a:t>
                  </a:r>
                  <a14:m>
                    <m:oMathPara>
                      <m:oMathParaPr>
                        <m:jc/>
                      </m:oMathParaPr>
                      <m:oMath>
                        <m:r>
                          <a:rPr lang="en-US" sz="2400" i="1" kern="100">
                            <a:solidFill>
                              <a:srgbClr val="FF0000"/>
                            </a:solidFill>
                            <a:latin typeface="Cambria Math" panose="02040503050406030204" charset="0"/>
                            <a:ea typeface="宋体" pitchFamily="2" charset="-122"/>
                            <a:cs typeface="Cambria Math" panose="02040503050406030204" charset="0"/>
                            <a:sym typeface="+mn-ea"/>
                          </a:rPr>
                          <m:t>𝑓</m:t>
                        </m:r>
                        <m:r>
                          <a:rPr lang="en-US" sz="2400" i="1" kern="100">
                            <a:solidFill>
                              <a:srgbClr val="FF0000"/>
                            </a:solidFill>
                            <a:latin typeface="Cambria Math" panose="02040503050406030204" charset="0"/>
                            <a:ea typeface="宋体" pitchFamily="2" charset="-122"/>
                            <a:cs typeface="Cambria Math" panose="02040503050406030204" charset="0"/>
                            <a:sym typeface="+mn-ea"/>
                          </a:rPr>
                          <m:t>(</m:t>
                        </m:r>
                        <m:r>
                          <a:rPr lang="en-US" sz="2400" i="1" kern="100">
                            <a:solidFill>
                              <a:srgbClr val="FF0000"/>
                            </a:solidFill>
                            <a:latin typeface="Cambria Math" panose="02040503050406030204" charset="0"/>
                            <a:ea typeface="宋体" pitchFamily="2" charset="-122"/>
                            <a:cs typeface="Cambria Math" panose="02040503050406030204" charset="0"/>
                            <a:sym typeface="+mn-ea"/>
                          </a:rPr>
                          <m:t>𝑥</m:t>
                        </m:r>
                        <m:r>
                          <a:rPr lang="en-US" sz="2400" i="1" kern="100">
                            <a:solidFill>
                              <a:srgbClr val="FF0000"/>
                            </a:solidFill>
                            <a:latin typeface="Cambria Math" panose="02040503050406030204" charset="0"/>
                            <a:ea typeface="宋体" pitchFamily="2" charset="-122"/>
                            <a:cs typeface="Cambria Math" panose="02040503050406030204" charset="0"/>
                            <a:sym typeface="+mn-ea"/>
                          </a:rPr>
                          <m:t>)=−</m:t>
                        </m:r>
                        <m:r>
                          <a:rPr lang="en-US" sz="2400" i="1" kern="100">
                            <a:solidFill>
                              <a:srgbClr val="FF0000"/>
                            </a:solidFill>
                            <a:latin typeface="Cambria Math" panose="02040503050406030204" charset="0"/>
                            <a:ea typeface="宋体" pitchFamily="2" charset="-122"/>
                            <a:cs typeface="Cambria Math" panose="02040503050406030204" charset="0"/>
                            <a:sym typeface="+mn-ea"/>
                          </a:rPr>
                          <m:t>2</m:t>
                        </m:r>
                        <m:r>
                          <a:rPr lang="en-US" sz="2400" i="1" kern="100">
                            <a:solidFill>
                              <a:srgbClr val="FF0000"/>
                            </a:solidFill>
                            <a:latin typeface="Cambria Math" panose="02040503050406030204" charset="0"/>
                            <a:ea typeface="宋体" pitchFamily="2" charset="-122"/>
                            <a:cs typeface="Cambria Math" panose="02040503050406030204" charset="0"/>
                            <a:sym typeface="+mn-ea"/>
                          </a:rPr>
                          <m:t>𝑥</m:t>
                        </m:r>
                        <m:r>
                          <a:rPr lang="en-US" sz="2400" i="1" kern="100">
                            <a:solidFill>
                              <a:srgbClr val="FF0000"/>
                            </a:solidFill>
                            <a:latin typeface="Cambria Math" panose="02040503050406030204" charset="0"/>
                            <a:ea typeface="宋体" pitchFamily="2" charset="-122"/>
                            <a:cs typeface="Cambria Math" panose="02040503050406030204" charset="0"/>
                            <a:sym typeface="+mn-ea"/>
                          </a:rPr>
                          <m:t>+</m:t>
                        </m:r>
                        <m:r>
                          <a:rPr lang="en-US" sz="2400" i="1" kern="100">
                            <a:solidFill>
                              <a:srgbClr val="FF0000"/>
                            </a:solidFill>
                            <a:latin typeface="Cambria Math" panose="02040503050406030204" charset="0"/>
                            <a:ea typeface="宋体" pitchFamily="2" charset="-122"/>
                            <a:cs typeface="Cambria Math" panose="02040503050406030204" charset="0"/>
                            <a:sym typeface="+mn-ea"/>
                          </a:rPr>
                          <m:t>8</m:t>
                        </m:r>
                      </m:oMath>
                    </m:oMathPara>
                  </a14:m>
                  <a:r>
                    <a:rPr lang="zh-CN" altLang="en-US"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待定系数法法</a:t>
                  </a:r>
                  <a:r>
                    <a:rPr lang="en-US"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just">
                    <a:lnSpc>
                      <a:spcPct val="160000"/>
                    </a:lnSpc>
                    <a:spcAft>
                      <a:spcPct val="0"/>
                    </a:spcAft>
                    <a:tabLst>
                      <a:tab pos="2700655"/>
                    </a:tabLst>
                  </a:pPr>
                  <a:r>
                    <a:rPr lang="en-US"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(3)</a:t>
                  </a:r>
                  <a14:m>
                    <m:oMathPara>
                      <m:oMathParaPr>
                        <m:jc/>
                      </m:oMathParaPr>
                      <m:oMath>
                        <m:r>
                          <a:rPr lang="en-US" sz="2400" i="1" kern="100">
                            <a:solidFill>
                              <a:srgbClr val="FF0000"/>
                            </a:solidFill>
                            <a:latin typeface="Cambria Math" panose="02040503050406030204" charset="0"/>
                            <a:ea typeface="宋体" pitchFamily="2" charset="-122"/>
                            <a:cs typeface="Cambria Math" panose="02040503050406030204" charset="0"/>
                            <a:sym typeface="+mn-ea"/>
                          </a:rPr>
                          <m:t>𝑓</m:t>
                        </m:r>
                        <m:r>
                          <a:rPr lang="en-US" sz="2400" i="1" kern="100">
                            <a:solidFill>
                              <a:srgbClr val="FF0000"/>
                            </a:solidFill>
                            <a:latin typeface="Cambria Math" panose="02040503050406030204" charset="0"/>
                            <a:ea typeface="宋体" pitchFamily="2" charset="-122"/>
                            <a:cs typeface="Cambria Math" panose="02040503050406030204" charset="0"/>
                            <a:sym typeface="+mn-ea"/>
                          </a:rPr>
                          <m:t>(</m:t>
                        </m:r>
                        <m:r>
                          <a:rPr lang="en-US" sz="2400" i="1" kern="100">
                            <a:solidFill>
                              <a:srgbClr val="FF0000"/>
                            </a:solidFill>
                            <a:latin typeface="Cambria Math" panose="02040503050406030204" charset="0"/>
                            <a:ea typeface="宋体" pitchFamily="2" charset="-122"/>
                            <a:cs typeface="Cambria Math" panose="02040503050406030204" charset="0"/>
                            <a:sym typeface="+mn-ea"/>
                          </a:rPr>
                          <m:t>𝑥</m:t>
                        </m:r>
                        <m:r>
                          <a:rPr lang="en-US" sz="2400" i="1" kern="100">
                            <a:solidFill>
                              <a:srgbClr val="FF0000"/>
                            </a:solidFill>
                            <a:latin typeface="Cambria Math" panose="02040503050406030204" charset="0"/>
                            <a:ea typeface="宋体" pitchFamily="2" charset="-122"/>
                            <a:cs typeface="Cambria Math" panose="02040503050406030204" charset="0"/>
                            <a:sym typeface="+mn-ea"/>
                          </a:rPr>
                          <m:t>)=</m:t>
                        </m:r>
                        <m:sSup>
                          <m:sSupPr>
                            <m:ctrlPr>
                              <a:rPr lang="en-US" sz="2400" i="1" kern="100">
                                <a:solidFill>
                                  <a:srgbClr val="FF0000"/>
                                </a:solidFill>
                                <a:latin typeface="Cambria Math" panose="02040503050406030204" charset="0"/>
                                <a:ea typeface="宋体" pitchFamily="2" charset="-122"/>
                                <a:cs typeface="Cambria Math" panose="02040503050406030204" charset="0"/>
                                <a:sym typeface="+mn-ea"/>
                              </a:rPr>
                            </m:ctrlPr>
                          </m:sSupPr>
                          <m:e>
                            <m:r>
                              <a:rPr lang="en-US" sz="2400" i="1" kern="100">
                                <a:solidFill>
                                  <a:srgbClr val="FF0000"/>
                                </a:solidFill>
                                <a:latin typeface="Cambria Math" panose="02040503050406030204" charset="0"/>
                                <a:ea typeface="宋体" pitchFamily="2" charset="-122"/>
                                <a:cs typeface="Cambria Math" panose="02040503050406030204" charset="0"/>
                                <a:sym typeface="+mn-ea"/>
                              </a:rPr>
                              <m:t>𝑥</m:t>
                            </m:r>
                          </m:e>
                          <m:sup>
                            <m:r>
                              <a:rPr lang="en-US" sz="2400" i="1" kern="100">
                                <a:solidFill>
                                  <a:srgbClr val="FF0000"/>
                                </a:solidFill>
                                <a:latin typeface="Cambria Math" panose="02040503050406030204" charset="0"/>
                                <a:ea typeface="宋体" pitchFamily="2" charset="-122"/>
                                <a:cs typeface="Cambria Math" panose="02040503050406030204" charset="0"/>
                                <a:sym typeface="+mn-ea"/>
                              </a:rPr>
                              <m:t>2</m:t>
                            </m:r>
                          </m:sup>
                        </m:sSup>
                        <m:r>
                          <a:rPr lang="en-US" sz="2400" i="1" kern="100">
                            <a:solidFill>
                              <a:srgbClr val="FF0000"/>
                            </a:solidFill>
                            <a:latin typeface="Cambria Math" panose="02040503050406030204" charset="0"/>
                            <a:ea typeface="宋体" pitchFamily="2" charset="-122"/>
                            <a:cs typeface="Cambria Math" panose="02040503050406030204" charset="0"/>
                            <a:sym typeface="+mn-ea"/>
                          </a:rPr>
                          <m:t>−</m:t>
                        </m:r>
                        <m:r>
                          <a:rPr lang="en-US" sz="2400" i="1" kern="100">
                            <a:solidFill>
                              <a:srgbClr val="FF0000"/>
                            </a:solidFill>
                            <a:latin typeface="Cambria Math" panose="02040503050406030204" charset="0"/>
                            <a:ea typeface="宋体" pitchFamily="2" charset="-122"/>
                            <a:cs typeface="Cambria Math" panose="02040503050406030204" charset="0"/>
                            <a:sym typeface="+mn-ea"/>
                          </a:rPr>
                          <m:t>2</m:t>
                        </m:r>
                        <m:r>
                          <a:rPr lang="en-US" sz="2400" i="1" kern="100">
                            <a:solidFill>
                              <a:srgbClr val="FF0000"/>
                            </a:solidFill>
                            <a:latin typeface="Cambria Math" panose="02040503050406030204" charset="0"/>
                            <a:ea typeface="宋体" pitchFamily="2" charset="-122"/>
                            <a:cs typeface="Cambria Math" panose="02040503050406030204" charset="0"/>
                            <a:sym typeface="+mn-ea"/>
                          </a:rPr>
                          <m:t>𝑥</m:t>
                        </m:r>
                        <m:r>
                          <a:rPr lang="en-US" sz="2400" i="1" kern="100">
                            <a:solidFill>
                              <a:srgbClr val="FF0000"/>
                            </a:solidFill>
                            <a:latin typeface="Cambria Math" panose="02040503050406030204" charset="0"/>
                            <a:ea typeface="宋体" pitchFamily="2" charset="-122"/>
                            <a:cs typeface="Cambria Math" panose="02040503050406030204" charset="0"/>
                            <a:sym typeface="+mn-ea"/>
                          </a:rPr>
                          <m:t>(</m:t>
                        </m:r>
                        <m:r>
                          <a:rPr lang="en-US" sz="2400" i="1" kern="100">
                            <a:solidFill>
                              <a:srgbClr val="FF0000"/>
                            </a:solidFill>
                            <a:latin typeface="Cambria Math" panose="02040503050406030204" charset="0"/>
                            <a:ea typeface="宋体" pitchFamily="2" charset="-122"/>
                            <a:cs typeface="Cambria Math" panose="02040503050406030204" charset="0"/>
                            <a:sym typeface="+mn-ea"/>
                          </a:rPr>
                          <m:t>𝑥</m:t>
                        </m:r>
                        <m:r>
                          <a:rPr lang="en-US" sz="2400" i="1" kern="100">
                            <a:solidFill>
                              <a:srgbClr val="FF0000"/>
                            </a:solidFill>
                            <a:latin typeface="Cambria Math" panose="02040503050406030204" charset="0"/>
                            <a:ea typeface="宋体" pitchFamily="2" charset="-122"/>
                            <a:cs typeface="Cambria Math" panose="02040503050406030204" charset="0"/>
                            <a:sym typeface="+mn-ea"/>
                          </a:rPr>
                          <m:t>≠</m:t>
                        </m:r>
                        <m:r>
                          <a:rPr lang="en-US" sz="2400" i="1" kern="100">
                            <a:solidFill>
                              <a:srgbClr val="FF0000"/>
                            </a:solidFill>
                            <a:latin typeface="Cambria Math" panose="02040503050406030204" charset="0"/>
                            <a:ea typeface="宋体" pitchFamily="2" charset="-122"/>
                            <a:cs typeface="Cambria Math" panose="02040503050406030204" charset="0"/>
                            <a:sym typeface="+mn-ea"/>
                          </a:rPr>
                          <m:t>1</m:t>
                        </m:r>
                        <m:r>
                          <a:rPr lang="en-US" sz="2400" i="1" kern="100">
                            <a:solidFill>
                              <a:srgbClr val="FF0000"/>
                            </a:solidFill>
                            <a:latin typeface="Cambria Math" panose="02040503050406030204" charset="0"/>
                            <a:ea typeface="宋体" pitchFamily="2" charset="-122"/>
                            <a:cs typeface="Cambria Math" panose="02040503050406030204" charset="0"/>
                            <a:sym typeface="+mn-ea"/>
                          </a:rPr>
                          <m:t>)</m:t>
                        </m:r>
                      </m:oMath>
                    </m:oMathPara>
                  </a14:m>
                  <a:r>
                    <a:rPr lang="en-US"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配凑法或换元法</a:t>
                  </a:r>
                  <a:r>
                    <a:rPr lang="en-US"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kern="100">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19" name="文本框 18"/>
                <p:cNvSpPr txBox="1">
                  <a:spLocks noRot="1" noChangeAspect="1" noMove="1" noResize="1" noEditPoints="1" noAdjustHandles="1" noChangeArrowheads="1" noChangeShapeType="1" noTextEdit="1"/>
                </p:cNvSpPr>
                <p:nvPr/>
              </p:nvSpPr>
              <p:spPr>
                <a:xfrm>
                  <a:off x="797" y="5206"/>
                  <a:ext cx="17645" cy="3452"/>
                </a:xfrm>
                <a:prstGeom prst="rect">
                  <a:avLst/>
                </a:prstGeom>
                <a:blipFill rotWithShape="1">
                  <a:blip r:embed="rId3"/>
                  <a:stretch>
                    <a:fillRect/>
                  </a:stretch>
                </a:blipFill>
              </p:spPr>
              <p:txBody>
                <a:bodyPr/>
                <a:lstStyle/>
                <a:p>
                  <a:r>
                    <a:rPr lang="zh-CN" altLang="en-US">
                      <a:noFill/>
                    </a:rPr>
                    <a:t> </a:t>
                  </a:r>
                </a:p>
              </p:txBody>
            </p:sp>
          </mc:Fallback>
        </mc:AlternateContent>
        <p:sp>
          <p:nvSpPr>
            <p:cNvPr id="29" name="矩形 28"/>
            <p:cNvSpPr/>
            <p:nvPr>
              <p:custDataLst>
                <p:tags r:id="rId4"/>
              </p:custDataLst>
            </p:nvPr>
          </p:nvSpPr>
          <p:spPr>
            <a:xfrm>
              <a:off x="2594" y="8217"/>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
        <p:nvSpPr>
          <p:cNvPr id="23" name="矩形 22" title=""/>
          <p:cNvSpPr/>
          <p:nvPr>
            <p:custDataLst>
              <p:tags r:id="rId5"/>
            </p:custDataLst>
          </p:nvPr>
        </p:nvSpPr>
        <p:spPr>
          <a:xfrm>
            <a:off x="6852285" y="1865630"/>
            <a:ext cx="75565" cy="7556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2" name="文本框 1" title=""/>
              <p:cNvSpPr txBox="1"/>
              <p:nvPr/>
            </p:nvSpPr>
            <p:spPr>
              <a:xfrm>
                <a:off x="603250" y="539115"/>
                <a:ext cx="10985500" cy="5351780"/>
              </a:xfrm>
              <a:prstGeom prst="rect">
                <a:avLst/>
              </a:prstGeom>
              <a:noFill/>
            </p:spPr>
            <p:txBody>
              <a:bodyPr wrap="square" rtlCol="0">
                <a:spAutoFit/>
              </a:bodyPr>
              <a:lstStyle/>
              <a:p>
                <a:pPr>
                  <a:lnSpc>
                    <a:spcPct val="160000"/>
                  </a:lnSpc>
                </a:pPr>
                <a:r>
                  <a:rPr lang="zh-CN" altLang="en-US" sz="2400" b="1">
                    <a:solidFill>
                      <a:srgbClr val="FF0000"/>
                    </a:solidFill>
                    <a:latin typeface="宋体" panose="02010600030101010101" pitchFamily="2" charset="-122"/>
                    <a:ea typeface="宋体" panose="02010600030101010101" pitchFamily="2" charset="-122"/>
                  </a:rPr>
                  <a:t>方法技巧：</a:t>
                </a:r>
                <a:endParaRPr lang="zh-CN" altLang="en-US" sz="2400" b="1">
                  <a:solidFill>
                    <a:srgbClr val="FF0000"/>
                  </a:solidFill>
                  <a:latin typeface="宋体" panose="02010600030101010101" pitchFamily="2" charset="-122"/>
                  <a:ea typeface="宋体" panose="02010600030101010101" pitchFamily="2" charset="-122"/>
                </a:endParaRPr>
              </a:p>
              <a:p>
                <a:pPr algn="just">
                  <a:lnSpc>
                    <a:spcPct val="150000"/>
                  </a:lnSpc>
                  <a:spcAft>
                    <a:spcPct val="0"/>
                  </a:spcAft>
                  <a:tabLst>
                    <a:tab pos="2700655"/>
                  </a:tabLst>
                </a:pPr>
                <a:r>
                  <a:rPr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函数解析式的求法</a:t>
                </a:r>
                <a:endParaRPr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endParaRPr>
              </a:p>
              <a:p>
                <a:pPr algn="just">
                  <a:lnSpc>
                    <a:spcPct val="150000"/>
                  </a:lnSpc>
                  <a:spcAft>
                    <a:spcPct val="0"/>
                  </a:spcAft>
                  <a:tabLst>
                    <a:tab pos="2700655"/>
                  </a:tabLst>
                </a:pPr>
                <a:r>
                  <a:rPr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(1)配凑法：由已知条件</a:t>
                </a:r>
                <a14:m>
                  <m:oMathPara>
                    <m:oMathParaPr>
                      <m:jc/>
                    </m:oMathParaPr>
                    <m:oMath>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𝑓</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𝑔</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𝑥</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𝐹</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𝑥</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m:t>
                      </m:r>
                    </m:oMath>
                  </m:oMathPara>
                </a14:m>
                <a:r>
                  <a:rPr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，可将</a:t>
                </a:r>
                <a14:m>
                  <m:oMathPara>
                    <m:oMathParaPr>
                      <m:jc/>
                    </m:oMathParaPr>
                    <m:oMath>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𝐹</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𝑥</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m:t>
                      </m:r>
                    </m:oMath>
                  </m:oMathPara>
                </a14:m>
                <a:r>
                  <a:rPr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改写成关于</a:t>
                </a:r>
                <a14:m>
                  <m:oMathPara>
                    <m:oMathParaPr>
                      <m:jc/>
                    </m:oMathParaPr>
                    <m:oMath>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𝑔</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𝑥</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m:t>
                      </m:r>
                    </m:oMath>
                  </m:oMathPara>
                </a14:m>
                <a:r>
                  <a:rPr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的表达式，然后以</a:t>
                </a:r>
                <a14:m>
                  <m:oMathPara>
                    <m:oMathParaPr>
                      <m:jc/>
                    </m:oMathParaPr>
                    <m:oMath>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𝑥</m:t>
                      </m:r>
                    </m:oMath>
                  </m:oMathPara>
                </a14:m>
                <a:r>
                  <a:rPr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替代</a:t>
                </a:r>
                <a14:m>
                  <m:oMathPara>
                    <m:oMathParaPr>
                      <m:jc/>
                    </m:oMathParaPr>
                    <m:oMath>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𝑔</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𝑥</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m:t>
                      </m:r>
                    </m:oMath>
                  </m:oMathPara>
                </a14:m>
                <a:r>
                  <a:rPr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，便得</a:t>
                </a:r>
                <a14:m>
                  <m:oMathPara>
                    <m:oMathParaPr>
                      <m:jc/>
                    </m:oMathParaPr>
                    <m:oMath>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𝑓</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𝑥</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m:t>
                      </m:r>
                    </m:oMath>
                  </m:oMathPara>
                </a14:m>
                <a:r>
                  <a:rPr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的表达式.</a:t>
                </a:r>
                <a:endParaRPr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endParaRPr>
              </a:p>
              <a:p>
                <a:pPr algn="just">
                  <a:lnSpc>
                    <a:spcPct val="150000"/>
                  </a:lnSpc>
                  <a:spcAft>
                    <a:spcPct val="0"/>
                  </a:spcAft>
                  <a:tabLst>
                    <a:tab pos="2700655"/>
                  </a:tabLst>
                </a:pPr>
                <a:r>
                  <a:rPr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(2)待定系数法：若已知函数的类型(如一次函数、二次函数)可用待定系数法.</a:t>
                </a:r>
                <a:endParaRPr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endParaRPr>
              </a:p>
              <a:p>
                <a:pPr algn="just">
                  <a:lnSpc>
                    <a:spcPct val="150000"/>
                  </a:lnSpc>
                  <a:spcAft>
                    <a:spcPct val="0"/>
                  </a:spcAft>
                  <a:tabLst>
                    <a:tab pos="2700655"/>
                  </a:tabLst>
                </a:pPr>
                <a:r>
                  <a:rPr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(3)换元法：已知复合函数</a:t>
                </a:r>
                <a14:m>
                  <m:oMathPara>
                    <m:oMathParaPr>
                      <m:jc/>
                    </m:oMathParaPr>
                    <m:oMath>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𝑓</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𝑔</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𝑥</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m:t>
                      </m:r>
                    </m:oMath>
                  </m:oMathPara>
                </a14:m>
                <a:r>
                  <a:rPr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的解析式，可用换元法，此时要注意新元的取值范围.</a:t>
                </a:r>
                <a:endParaRPr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endParaRPr>
              </a:p>
              <a:p>
                <a:pPr algn="just">
                  <a:lnSpc>
                    <a:spcPct val="150000"/>
                  </a:lnSpc>
                  <a:spcAft>
                    <a:spcPct val="0"/>
                  </a:spcAft>
                  <a:tabLst>
                    <a:tab pos="2700655"/>
                  </a:tabLst>
                </a:pPr>
                <a:r>
                  <a:rPr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(4)方程思想：已知关于</a:t>
                </a:r>
                <a14:m>
                  <m:oMathPara>
                    <m:oMathParaPr>
                      <m:jc/>
                    </m:oMathParaPr>
                    <m:oMath>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𝑓</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𝑥</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m:t>
                      </m:r>
                    </m:oMath>
                  </m:oMathPara>
                </a14:m>
                <a:r>
                  <a:rPr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与</a:t>
                </a:r>
                <a14:m>
                  <m:oMathPara>
                    <m:oMathParaPr>
                      <m:jc/>
                    </m:oMathParaPr>
                    <m:oMath>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𝑓</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m:t>
                      </m:r>
                      <m:f>
                        <m:fPr>
                          <m:type m:val="bar"/>
                          <m:ctrlP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ctrlPr>
                        </m:fPr>
                        <m:num>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1</m:t>
                          </m:r>
                        </m:num>
                        <m:den>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𝑥</m:t>
                          </m:r>
                        </m:den>
                      </m:f>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m:t>
                      </m:r>
                    </m:oMath>
                  </m:oMathPara>
                </a14:m>
                <a:r>
                  <a:rPr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或</a:t>
                </a:r>
                <a14:m>
                  <m:oMathPara>
                    <m:oMathParaPr>
                      <m:jc/>
                    </m:oMathParaPr>
                    <m:oMath>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𝑓</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𝑥</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m:t>
                      </m:r>
                    </m:oMath>
                  </m:oMathPara>
                </a14:m>
                <a:r>
                  <a:rPr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等的表达式，可根据已知条件再构造出另外一个等式组成方程组，通过解方程组求出</a:t>
                </a:r>
                <a14:m>
                  <m:oMathPara>
                    <m:oMathParaPr>
                      <m:jc/>
                    </m:oMathParaPr>
                    <m:oMath>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𝑓</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𝑥</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m:t>
                      </m:r>
                    </m:oMath>
                  </m:oMathPara>
                </a14:m>
                <a:r>
                  <a:rPr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a:t>
                </a:r>
                <a:endParaRPr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2" name="文本框 1"/>
              <p:cNvSpPr txBox="1">
                <a:spLocks noRot="1" noChangeAspect="1" noMove="1" noResize="1" noEditPoints="1" noAdjustHandles="1" noChangeArrowheads="1" noChangeShapeType="1" noTextEdit="1"/>
              </p:cNvSpPr>
              <p:nvPr/>
            </p:nvSpPr>
            <p:spPr>
              <a:xfrm>
                <a:off x="603250" y="539115"/>
                <a:ext cx="10985500" cy="5351780"/>
              </a:xfrm>
              <a:prstGeom prst="rect">
                <a:avLst/>
              </a:prstGeom>
              <a:blipFill rotWithShape="1">
                <a:blip r:embed="rId2"/>
                <a:stretch>
                  <a:fillRect/>
                </a:stretch>
              </a:blipFill>
            </p:spPr>
            <p:txBody>
              <a:bodyPr/>
              <a:lstStyle/>
              <a:p>
                <a:r>
                  <a:rPr lang="zh-CN" altLang="en-US">
                    <a:noFill/>
                  </a:rPr>
                  <a:t> </a:t>
                </a:r>
              </a:p>
            </p:txBody>
          </p:sp>
        </mc:Fallback>
      </mc:AlternateContent>
    </p:spTree>
    <p:custDataLst>
      <p:tags r:id="rId3"/>
    </p:custDataLst>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2" name="文本框 1" title=""/>
              <p:cNvSpPr txBox="1"/>
              <p:nvPr/>
            </p:nvSpPr>
            <p:spPr>
              <a:xfrm>
                <a:off x="410210" y="590550"/>
                <a:ext cx="11296650" cy="2545715"/>
              </a:xfrm>
              <a:prstGeom prst="rect">
                <a:avLst/>
              </a:prstGeom>
              <a:noFill/>
            </p:spPr>
            <p:txBody>
              <a:bodyPr wrap="square" rtlCol="0">
                <a:spAutoFit/>
              </a:bodyPr>
              <a:lstStyle/>
              <a:p>
                <a:pPr algn="just">
                  <a:lnSpc>
                    <a:spcPct val="150000"/>
                  </a:lnSpc>
                  <a:spcAft>
                    <a:spcPct val="0"/>
                  </a:spcAft>
                  <a:tabLst>
                    <a:tab pos="2700655"/>
                  </a:tabLst>
                </a:pPr>
                <a:r>
                  <a:rPr lang="zh-CN" altLang="en-US" sz="2400" b="1" kern="100">
                    <a:latin typeface="宋体" panose="02010600030101010101" pitchFamily="2" charset="-122"/>
                    <a:ea typeface="宋体" panose="02010600030101010101" pitchFamily="2" charset="-122"/>
                    <a:cs typeface="宋体" panose="02010600030101010101" pitchFamily="2" charset="-122"/>
                    <a:sym typeface="+mn-ea"/>
                  </a:rPr>
                  <a:t>变</a:t>
                </a: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1.</a:t>
                </a:r>
                <a:r>
                  <a:rPr lang="en-US" sz="2400" b="1" kern="100">
                    <a:latin typeface="宋体" panose="02010600030101010101" pitchFamily="2" charset="-122"/>
                    <a:ea typeface="宋体" panose="02010600030101010101" pitchFamily="2" charset="-122"/>
                    <a:cs typeface="宋体" panose="02010600030101010101" pitchFamily="2" charset="-122"/>
                    <a:sym typeface="+mn-ea"/>
                  </a:rPr>
                  <a:t>(1)</a:t>
                </a:r>
                <a:r>
                  <a:rPr altLang="zh-CN" sz="2400" b="1" kern="100">
                    <a:latin typeface="宋体" panose="02010600030101010101" pitchFamily="2" charset="-122"/>
                    <a:ea typeface="宋体" panose="02010600030101010101" pitchFamily="2" charset="-122"/>
                    <a:cs typeface="宋体" panose="02010600030101010101" pitchFamily="2" charset="-122"/>
                    <a:sym typeface="+mn-ea"/>
                  </a:rPr>
                  <a:t>已知</a:t>
                </a:r>
                <a14:m>
                  <m:oMathPara>
                    <m:oMathParaPr>
                      <m:jc/>
                    </m:oMathParaPr>
                    <m:oMath>
                      <m:r>
                        <a:rPr lang="en-US" sz="2400" i="1" kern="100">
                          <a:latin typeface="Cambria Math" panose="02040503050406030204" charset="0"/>
                          <a:ea typeface="宋体" pitchFamily="2" charset="-122"/>
                          <a:cs typeface="Cambria Math" panose="02040503050406030204" charset="0"/>
                          <a:sym typeface="+mn-ea"/>
                        </a:rPr>
                        <m:t>𝑓</m:t>
                      </m:r>
                      <m:r>
                        <a:rPr lang="en-US" sz="2400" i="1" kern="100">
                          <a:latin typeface="Cambria Math" panose="02040503050406030204" charset="0"/>
                          <a:ea typeface="宋体" pitchFamily="2" charset="-122"/>
                          <a:cs typeface="Cambria Math" panose="02040503050406030204" charset="0"/>
                          <a:sym typeface="+mn-ea"/>
                        </a:rPr>
                        <m:t>(</m:t>
                      </m:r>
                      <m:r>
                        <a:rPr lang="en-US" sz="2400" i="1" kern="100">
                          <a:latin typeface="Cambria Math" panose="02040503050406030204" charset="0"/>
                          <a:ea typeface="宋体" pitchFamily="2" charset="-122"/>
                          <a:cs typeface="Cambria Math" panose="02040503050406030204" charset="0"/>
                          <a:sym typeface="+mn-ea"/>
                        </a:rPr>
                        <m:t>𝑥</m:t>
                      </m:r>
                      <m:r>
                        <a:rPr lang="en-US" sz="2400" i="1" kern="100">
                          <a:latin typeface="Cambria Math" panose="02040503050406030204" charset="0"/>
                          <a:ea typeface="宋体" pitchFamily="2" charset="-122"/>
                          <a:cs typeface="Cambria Math" panose="02040503050406030204" charset="0"/>
                          <a:sym typeface="+mn-ea"/>
                        </a:rPr>
                        <m:t>)</m:t>
                      </m:r>
                    </m:oMath>
                  </m:oMathPara>
                </a14:m>
                <a:r>
                  <a:rPr altLang="zh-CN" sz="2400" b="1" kern="100">
                    <a:latin typeface="宋体" panose="02010600030101010101" pitchFamily="2" charset="-122"/>
                    <a:ea typeface="宋体" panose="02010600030101010101" pitchFamily="2" charset="-122"/>
                    <a:cs typeface="宋体" panose="02010600030101010101" pitchFamily="2" charset="-122"/>
                    <a:sym typeface="+mn-ea"/>
                  </a:rPr>
                  <a:t>是一次函数，且满足</a:t>
                </a:r>
                <a14:m>
                  <m:oMathPara>
                    <m:oMathParaPr>
                      <m:jc/>
                    </m:oMathParaPr>
                    <m:oMath>
                      <m:r>
                        <a:rPr lang="en-US" sz="2400" i="1" kern="100">
                          <a:latin typeface="Cambria Math" panose="02040503050406030204" charset="0"/>
                          <a:ea typeface="宋体" pitchFamily="2" charset="-122"/>
                          <a:cs typeface="Cambria Math" panose="02040503050406030204" charset="0"/>
                          <a:sym typeface="+mn-ea"/>
                        </a:rPr>
                        <m:t>2</m:t>
                      </m:r>
                      <m:r>
                        <a:rPr lang="en-US" sz="2400" i="1" kern="100">
                          <a:latin typeface="Cambria Math" panose="02040503050406030204" charset="0"/>
                          <a:ea typeface="宋体" pitchFamily="2" charset="-122"/>
                          <a:cs typeface="Cambria Math" panose="02040503050406030204" charset="0"/>
                          <a:sym typeface="+mn-ea"/>
                        </a:rPr>
                        <m:t>𝑓</m:t>
                      </m:r>
                      <m:r>
                        <a:rPr lang="en-US" sz="2400" i="1" kern="100">
                          <a:latin typeface="Cambria Math" panose="02040503050406030204" charset="0"/>
                          <a:ea typeface="宋体" pitchFamily="2" charset="-122"/>
                          <a:cs typeface="Cambria Math" panose="02040503050406030204" charset="0"/>
                          <a:sym typeface="+mn-ea"/>
                        </a:rPr>
                        <m:t>(</m:t>
                      </m:r>
                      <m:r>
                        <a:rPr lang="en-US" sz="2400" i="1" kern="100">
                          <a:latin typeface="Cambria Math" panose="02040503050406030204" charset="0"/>
                          <a:ea typeface="宋体" pitchFamily="2" charset="-122"/>
                          <a:cs typeface="Cambria Math" panose="02040503050406030204" charset="0"/>
                          <a:sym typeface="+mn-ea"/>
                        </a:rPr>
                        <m:t>𝑥</m:t>
                      </m:r>
                      <m:r>
                        <a:rPr lang="en-US" sz="2400" i="1" kern="100">
                          <a:latin typeface="Cambria Math" panose="02040503050406030204" charset="0"/>
                          <a:ea typeface="宋体" pitchFamily="2" charset="-122"/>
                          <a:cs typeface="Cambria Math" panose="02040503050406030204" charset="0"/>
                          <a:sym typeface="+mn-ea"/>
                        </a:rPr>
                        <m:t>+</m:t>
                      </m:r>
                      <m:r>
                        <a:rPr lang="en-US" sz="2400" i="1" kern="100">
                          <a:latin typeface="Cambria Math" panose="02040503050406030204" charset="0"/>
                          <a:ea typeface="宋体" pitchFamily="2" charset="-122"/>
                          <a:cs typeface="Cambria Math" panose="02040503050406030204" charset="0"/>
                          <a:sym typeface="+mn-ea"/>
                        </a:rPr>
                        <m:t>3</m:t>
                      </m:r>
                      <m:r>
                        <a:rPr lang="en-US" sz="2400" i="1" kern="100">
                          <a:latin typeface="Cambria Math" panose="02040503050406030204" charset="0"/>
                          <a:ea typeface="宋体" pitchFamily="2" charset="-122"/>
                          <a:cs typeface="Cambria Math" panose="02040503050406030204" charset="0"/>
                          <a:sym typeface="+mn-ea"/>
                        </a:rPr>
                        <m:t>)</m:t>
                      </m:r>
                      <m:r>
                        <a:rPr lang="en-US" sz="2400" i="1" kern="100">
                          <a:latin typeface="Cambria Math" panose="02040503050406030204" charset="0"/>
                          <a:ea typeface="宋体" pitchFamily="2" charset="-122"/>
                          <a:cs typeface="Cambria Math" panose="02040503050406030204" charset="0"/>
                          <a:sym typeface="+mn-ea"/>
                        </a:rPr>
                        <m:t>−</m:t>
                      </m:r>
                      <m:r>
                        <a:rPr lang="en-US" sz="2400" i="1" kern="100">
                          <a:latin typeface="Cambria Math" panose="02040503050406030204" charset="0"/>
                          <a:ea typeface="宋体" pitchFamily="2" charset="-122"/>
                          <a:cs typeface="Cambria Math" panose="02040503050406030204" charset="0"/>
                          <a:sym typeface="+mn-ea"/>
                        </a:rPr>
                        <m:t>𝑓</m:t>
                      </m:r>
                      <m:r>
                        <a:rPr lang="en-US" sz="2400" i="1" kern="100">
                          <a:latin typeface="Cambria Math" panose="02040503050406030204" charset="0"/>
                          <a:ea typeface="宋体" pitchFamily="2" charset="-122"/>
                          <a:cs typeface="Cambria Math" panose="02040503050406030204" charset="0"/>
                          <a:sym typeface="+mn-ea"/>
                        </a:rPr>
                        <m:t>(</m:t>
                      </m:r>
                      <m:r>
                        <a:rPr lang="en-US" sz="2400" i="1" kern="100">
                          <a:latin typeface="Cambria Math" panose="02040503050406030204" charset="0"/>
                          <a:ea typeface="宋体" pitchFamily="2" charset="-122"/>
                          <a:cs typeface="Cambria Math" panose="02040503050406030204" charset="0"/>
                          <a:sym typeface="+mn-ea"/>
                        </a:rPr>
                        <m:t>𝑥</m:t>
                      </m:r>
                      <m:r>
                        <a:rPr lang="en-US" sz="2400" i="1" kern="100">
                          <a:latin typeface="Cambria Math" panose="02040503050406030204" charset="0"/>
                          <a:ea typeface="宋体" pitchFamily="2" charset="-122"/>
                          <a:cs typeface="Cambria Math" panose="02040503050406030204" charset="0"/>
                          <a:sym typeface="+mn-ea"/>
                        </a:rPr>
                        <m:t>−</m:t>
                      </m:r>
                      <m:r>
                        <a:rPr lang="en-US" sz="2400" i="1" kern="100">
                          <a:latin typeface="Cambria Math" panose="02040503050406030204" charset="0"/>
                          <a:ea typeface="宋体" pitchFamily="2" charset="-122"/>
                          <a:cs typeface="Cambria Math" panose="02040503050406030204" charset="0"/>
                          <a:sym typeface="+mn-ea"/>
                        </a:rPr>
                        <m:t>2</m:t>
                      </m:r>
                      <m:r>
                        <a:rPr lang="en-US" sz="2400" i="1" kern="100">
                          <a:latin typeface="Cambria Math" panose="02040503050406030204" charset="0"/>
                          <a:ea typeface="宋体" pitchFamily="2" charset="-122"/>
                          <a:cs typeface="Cambria Math" panose="02040503050406030204" charset="0"/>
                          <a:sym typeface="+mn-ea"/>
                        </a:rPr>
                        <m:t>)=</m:t>
                      </m:r>
                      <m:r>
                        <a:rPr lang="en-US" sz="2400" i="1" kern="100">
                          <a:latin typeface="Cambria Math" panose="02040503050406030204" charset="0"/>
                          <a:ea typeface="宋体" pitchFamily="2" charset="-122"/>
                          <a:cs typeface="Cambria Math" panose="02040503050406030204" charset="0"/>
                          <a:sym typeface="+mn-ea"/>
                        </a:rPr>
                        <m:t>2</m:t>
                      </m:r>
                      <m:r>
                        <a:rPr lang="en-US" sz="2400" i="1" kern="100">
                          <a:latin typeface="Cambria Math" panose="02040503050406030204" charset="0"/>
                          <a:ea typeface="宋体" pitchFamily="2" charset="-122"/>
                          <a:cs typeface="Cambria Math" panose="02040503050406030204" charset="0"/>
                          <a:sym typeface="+mn-ea"/>
                        </a:rPr>
                        <m:t>𝑥</m:t>
                      </m:r>
                      <m:r>
                        <a:rPr lang="en-US" sz="2400" i="1" kern="100">
                          <a:latin typeface="Cambria Math" panose="02040503050406030204" charset="0"/>
                          <a:ea typeface="宋体" pitchFamily="2" charset="-122"/>
                          <a:cs typeface="Cambria Math" panose="02040503050406030204" charset="0"/>
                          <a:sym typeface="+mn-ea"/>
                        </a:rPr>
                        <m:t>+</m:t>
                      </m:r>
                      <m:r>
                        <a:rPr lang="en-US" sz="2400" i="1" kern="100">
                          <a:latin typeface="Cambria Math" panose="02040503050406030204" charset="0"/>
                          <a:ea typeface="宋体" pitchFamily="2" charset="-122"/>
                          <a:cs typeface="Cambria Math" panose="02040503050406030204" charset="0"/>
                          <a:sym typeface="+mn-ea"/>
                        </a:rPr>
                        <m:t>21</m:t>
                      </m:r>
                    </m:oMath>
                  </m:oMathPara>
                </a14:m>
                <a:r>
                  <a:rPr altLang="zh-CN" sz="2400" b="1" kern="100">
                    <a:latin typeface="宋体" panose="02010600030101010101" pitchFamily="2" charset="-122"/>
                    <a:ea typeface="宋体" panose="02010600030101010101" pitchFamily="2" charset="-122"/>
                    <a:cs typeface="宋体" panose="02010600030101010101" pitchFamily="2" charset="-122"/>
                    <a:sym typeface="+mn-ea"/>
                  </a:rPr>
                  <a:t>，求</a:t>
                </a:r>
                <a14:m>
                  <m:oMathPara>
                    <m:oMathParaPr>
                      <m:jc/>
                    </m:oMathParaPr>
                    <m:oMath>
                      <m:r>
                        <a:rPr lang="en-US" sz="2400" i="1" kern="100">
                          <a:latin typeface="Cambria Math" panose="02040503050406030204" charset="0"/>
                          <a:ea typeface="宋体" pitchFamily="2" charset="-122"/>
                          <a:cs typeface="Cambria Math" panose="02040503050406030204" charset="0"/>
                          <a:sym typeface="+mn-ea"/>
                        </a:rPr>
                        <m:t>𝑓</m:t>
                      </m:r>
                      <m:r>
                        <a:rPr lang="en-US" sz="2400" i="1" kern="100">
                          <a:latin typeface="Cambria Math" panose="02040503050406030204" charset="0"/>
                          <a:ea typeface="宋体" pitchFamily="2" charset="-122"/>
                          <a:cs typeface="Cambria Math" panose="02040503050406030204" charset="0"/>
                          <a:sym typeface="+mn-ea"/>
                        </a:rPr>
                        <m:t>(</m:t>
                      </m:r>
                      <m:r>
                        <a:rPr lang="en-US" sz="2400" i="1" kern="100">
                          <a:latin typeface="Cambria Math" panose="02040503050406030204" charset="0"/>
                          <a:ea typeface="宋体" pitchFamily="2" charset="-122"/>
                          <a:cs typeface="Cambria Math" panose="02040503050406030204" charset="0"/>
                          <a:sym typeface="+mn-ea"/>
                        </a:rPr>
                        <m:t>𝑥</m:t>
                      </m:r>
                      <m:r>
                        <a:rPr lang="en-US" sz="2400" i="1" kern="100">
                          <a:latin typeface="Cambria Math" panose="02040503050406030204" charset="0"/>
                          <a:ea typeface="宋体" pitchFamily="2" charset="-122"/>
                          <a:cs typeface="Cambria Math" panose="02040503050406030204" charset="0"/>
                          <a:sym typeface="+mn-ea"/>
                        </a:rPr>
                        <m:t>)</m:t>
                      </m:r>
                    </m:oMath>
                  </m:oMathPara>
                </a14:m>
                <a:r>
                  <a:rPr altLang="zh-CN" sz="2400" b="1" kern="100">
                    <a:latin typeface="宋体" panose="02010600030101010101" pitchFamily="2" charset="-122"/>
                    <a:ea typeface="宋体" panose="02010600030101010101" pitchFamily="2" charset="-122"/>
                    <a:cs typeface="宋体" panose="02010600030101010101" pitchFamily="2" charset="-122"/>
                    <a:sym typeface="+mn-ea"/>
                  </a:rPr>
                  <a:t>的解析式；</a:t>
                </a:r>
                <a:endParaRPr altLang="zh-CN" sz="2400" b="1" kern="100">
                  <a:latin typeface="宋体" panose="02010600030101010101" pitchFamily="2" charset="-122"/>
                  <a:ea typeface="宋体" panose="02010600030101010101" pitchFamily="2" charset="-122"/>
                  <a:cs typeface="宋体" panose="02010600030101010101" pitchFamily="2" charset="-122"/>
                  <a:sym typeface="+mn-ea"/>
                </a:endParaRPr>
              </a:p>
              <a:p>
                <a:pPr algn="just">
                  <a:lnSpc>
                    <a:spcPct val="150000"/>
                  </a:lnSpc>
                  <a:spcAft>
                    <a:spcPct val="0"/>
                  </a:spcAft>
                  <a:tabLst>
                    <a:tab pos="2700655"/>
                  </a:tabLst>
                </a:pPr>
                <a:r>
                  <a:rPr lang="en-US" sz="2400" b="1" kern="100">
                    <a:latin typeface="宋体" panose="02010600030101010101" pitchFamily="2" charset="-122"/>
                    <a:ea typeface="宋体" panose="02010600030101010101" pitchFamily="2" charset="-122"/>
                    <a:cs typeface="宋体" panose="02010600030101010101" pitchFamily="2" charset="-122"/>
                    <a:sym typeface="+mn-ea"/>
                  </a:rPr>
                  <a:t>(2)</a:t>
                </a:r>
                <a:r>
                  <a:rPr altLang="zh-CN" sz="2400" b="1" kern="100">
                    <a:latin typeface="宋体" panose="02010600030101010101" pitchFamily="2" charset="-122"/>
                    <a:ea typeface="宋体" panose="02010600030101010101" pitchFamily="2" charset="-122"/>
                    <a:cs typeface="宋体" panose="02010600030101010101" pitchFamily="2" charset="-122"/>
                    <a:sym typeface="+mn-ea"/>
                  </a:rPr>
                  <a:t>已知函数</a:t>
                </a:r>
                <a14:m>
                  <m:oMathPara>
                    <m:oMathParaPr>
                      <m:jc/>
                    </m:oMathParaPr>
                    <m:oMath>
                      <m:r>
                        <a:rPr lang="en-US" sz="2400" i="1" kern="100">
                          <a:latin typeface="Cambria Math" panose="02040503050406030204" charset="0"/>
                          <a:ea typeface="宋体" pitchFamily="2" charset="-122"/>
                          <a:cs typeface="Cambria Math" panose="02040503050406030204" charset="0"/>
                          <a:sym typeface="+mn-ea"/>
                        </a:rPr>
                        <m:t>𝑓</m:t>
                      </m:r>
                      <m:r>
                        <a:rPr lang="en-US" sz="2400" i="1" kern="100">
                          <a:latin typeface="Cambria Math" panose="02040503050406030204" charset="0"/>
                          <a:ea typeface="宋体" pitchFamily="2" charset="-122"/>
                          <a:cs typeface="Cambria Math" panose="02040503050406030204" charset="0"/>
                          <a:sym typeface="+mn-ea"/>
                        </a:rPr>
                        <m:t>(</m:t>
                      </m:r>
                      <m:r>
                        <a:rPr lang="en-US" sz="2400" i="1" kern="100">
                          <a:latin typeface="Cambria Math" panose="02040503050406030204" charset="0"/>
                          <a:ea typeface="宋体" pitchFamily="2" charset="-122"/>
                          <a:cs typeface="Cambria Math" panose="02040503050406030204" charset="0"/>
                          <a:sym typeface="+mn-ea"/>
                        </a:rPr>
                        <m:t>𝑥</m:t>
                      </m:r>
                      <m:r>
                        <a:rPr lang="en-US" sz="2400" i="1" kern="100">
                          <a:latin typeface="Cambria Math" panose="02040503050406030204" charset="0"/>
                          <a:ea typeface="宋体" pitchFamily="2" charset="-122"/>
                          <a:cs typeface="Cambria Math" panose="02040503050406030204" charset="0"/>
                          <a:sym typeface="+mn-ea"/>
                        </a:rPr>
                        <m:t>)</m:t>
                      </m:r>
                    </m:oMath>
                  </m:oMathPara>
                </a14:m>
                <a:r>
                  <a:rPr altLang="zh-CN" sz="2400" b="1" kern="100">
                    <a:latin typeface="宋体" panose="02010600030101010101" pitchFamily="2" charset="-122"/>
                    <a:ea typeface="宋体" panose="02010600030101010101" pitchFamily="2" charset="-122"/>
                    <a:cs typeface="宋体" panose="02010600030101010101" pitchFamily="2" charset="-122"/>
                    <a:sym typeface="+mn-ea"/>
                  </a:rPr>
                  <a:t>满足</a:t>
                </a:r>
                <a14:m>
                  <m:oMathPara>
                    <m:oMathParaPr>
                      <m:jc/>
                    </m:oMathParaPr>
                    <m:oMath>
                      <m:r>
                        <a:rPr lang="en-US" sz="2400" i="1" kern="100">
                          <a:latin typeface="Cambria Math" panose="02040503050406030204" charset="0"/>
                          <a:ea typeface="宋体" pitchFamily="2" charset="-122"/>
                          <a:cs typeface="Cambria Math" panose="02040503050406030204" charset="0"/>
                          <a:sym typeface="+mn-ea"/>
                        </a:rPr>
                        <m:t>2</m:t>
                      </m:r>
                      <m:r>
                        <a:rPr lang="en-US" sz="2400" i="1" kern="100">
                          <a:latin typeface="Cambria Math" panose="02040503050406030204" charset="0"/>
                          <a:ea typeface="宋体" pitchFamily="2" charset="-122"/>
                          <a:cs typeface="Cambria Math" panose="02040503050406030204" charset="0"/>
                          <a:sym typeface="+mn-ea"/>
                        </a:rPr>
                        <m:t>𝑓</m:t>
                      </m:r>
                      <m:r>
                        <a:rPr lang="en-US" sz="2400" i="1" kern="100">
                          <a:latin typeface="Cambria Math" panose="02040503050406030204" charset="0"/>
                          <a:ea typeface="宋体" pitchFamily="2" charset="-122"/>
                          <a:cs typeface="Cambria Math" panose="02040503050406030204" charset="0"/>
                          <a:sym typeface="+mn-ea"/>
                        </a:rPr>
                        <m:t>(</m:t>
                      </m:r>
                      <m:r>
                        <a:rPr lang="en-US" sz="2400" i="1" kern="100">
                          <a:latin typeface="Cambria Math" panose="02040503050406030204" charset="0"/>
                          <a:ea typeface="宋体" pitchFamily="2" charset="-122"/>
                          <a:cs typeface="Cambria Math" panose="02040503050406030204" charset="0"/>
                          <a:sym typeface="+mn-ea"/>
                        </a:rPr>
                        <m:t>𝑥</m:t>
                      </m:r>
                      <m:r>
                        <a:rPr lang="en-US" sz="2400" i="1" kern="100">
                          <a:latin typeface="Cambria Math" panose="02040503050406030204" charset="0"/>
                          <a:ea typeface="宋体" pitchFamily="2" charset="-122"/>
                          <a:cs typeface="Cambria Math" panose="02040503050406030204" charset="0"/>
                          <a:sym typeface="+mn-ea"/>
                        </a:rPr>
                        <m:t>)+</m:t>
                      </m:r>
                      <m:r>
                        <a:rPr lang="en-US" sz="2400" i="1" kern="100">
                          <a:latin typeface="Cambria Math" panose="02040503050406030204" charset="0"/>
                          <a:ea typeface="宋体" pitchFamily="2" charset="-122"/>
                          <a:cs typeface="Cambria Math" panose="02040503050406030204" charset="0"/>
                          <a:sym typeface="+mn-ea"/>
                        </a:rPr>
                        <m:t>𝑓</m:t>
                      </m:r>
                      <m:r>
                        <a:rPr lang="en-US" sz="2400" i="1" kern="100">
                          <a:latin typeface="Cambria Math" panose="02040503050406030204" charset="0"/>
                          <a:ea typeface="宋体" pitchFamily="2" charset="-122"/>
                          <a:cs typeface="Cambria Math" panose="02040503050406030204" charset="0"/>
                          <a:sym typeface="+mn-ea"/>
                        </a:rPr>
                        <m:t>(</m:t>
                      </m:r>
                      <m:r>
                        <a:rPr lang="en-US" sz="2400" i="1" kern="100">
                          <a:latin typeface="Cambria Math" panose="02040503050406030204" charset="0"/>
                          <a:ea typeface="宋体" pitchFamily="2" charset="-122"/>
                          <a:cs typeface="Cambria Math" panose="02040503050406030204" charset="0"/>
                          <a:sym typeface="+mn-ea"/>
                        </a:rPr>
                        <m:t>−</m:t>
                      </m:r>
                      <m:r>
                        <a:rPr lang="en-US" sz="2400" i="1" kern="100">
                          <a:latin typeface="Cambria Math" panose="02040503050406030204" charset="0"/>
                          <a:ea typeface="宋体" pitchFamily="2" charset="-122"/>
                          <a:cs typeface="Cambria Math" panose="02040503050406030204" charset="0"/>
                          <a:sym typeface="+mn-ea"/>
                        </a:rPr>
                        <m:t>𝑥</m:t>
                      </m:r>
                      <m:r>
                        <a:rPr lang="en-US" sz="2400" i="1" kern="100">
                          <a:latin typeface="Cambria Math" panose="02040503050406030204" charset="0"/>
                          <a:ea typeface="宋体" pitchFamily="2" charset="-122"/>
                          <a:cs typeface="Cambria Math" panose="02040503050406030204" charset="0"/>
                          <a:sym typeface="+mn-ea"/>
                        </a:rPr>
                        <m:t>)=</m:t>
                      </m:r>
                      <m:r>
                        <a:rPr lang="en-US" sz="2400" i="1" kern="100">
                          <a:latin typeface="Cambria Math" panose="02040503050406030204" charset="0"/>
                          <a:ea typeface="宋体" pitchFamily="2" charset="-122"/>
                          <a:cs typeface="Cambria Math" panose="02040503050406030204" charset="0"/>
                          <a:sym typeface="+mn-ea"/>
                        </a:rPr>
                        <m:t>3</m:t>
                      </m:r>
                      <m:r>
                        <a:rPr lang="en-US" sz="2400" i="1" kern="100">
                          <a:latin typeface="Cambria Math" panose="02040503050406030204" charset="0"/>
                          <a:ea typeface="宋体" pitchFamily="2" charset="-122"/>
                          <a:cs typeface="Cambria Math" panose="02040503050406030204" charset="0"/>
                          <a:sym typeface="+mn-ea"/>
                        </a:rPr>
                        <m:t>𝑥</m:t>
                      </m:r>
                      <m:r>
                        <a:rPr lang="en-US" sz="2400" i="1" kern="100">
                          <a:latin typeface="Cambria Math" panose="02040503050406030204" charset="0"/>
                          <a:ea typeface="宋体" pitchFamily="2" charset="-122"/>
                          <a:cs typeface="Cambria Math" panose="02040503050406030204" charset="0"/>
                          <a:sym typeface="+mn-ea"/>
                        </a:rPr>
                        <m:t>+</m:t>
                      </m:r>
                      <m:r>
                        <a:rPr lang="en-US" sz="2400" i="1" kern="100">
                          <a:latin typeface="Cambria Math" panose="02040503050406030204" charset="0"/>
                          <a:ea typeface="宋体" pitchFamily="2" charset="-122"/>
                          <a:cs typeface="Cambria Math" panose="02040503050406030204" charset="0"/>
                          <a:sym typeface="+mn-ea"/>
                        </a:rPr>
                        <m:t>2</m:t>
                      </m:r>
                    </m:oMath>
                  </m:oMathPara>
                </a14:m>
                <a:r>
                  <a:rPr altLang="zh-CN" sz="2400" b="1" kern="100">
                    <a:latin typeface="宋体" panose="02010600030101010101" pitchFamily="2" charset="-122"/>
                    <a:ea typeface="宋体" panose="02010600030101010101" pitchFamily="2" charset="-122"/>
                    <a:cs typeface="宋体" panose="02010600030101010101" pitchFamily="2" charset="-122"/>
                    <a:sym typeface="+mn-ea"/>
                  </a:rPr>
                  <a:t>，求</a:t>
                </a:r>
                <a14:m>
                  <m:oMathPara>
                    <m:oMathParaPr>
                      <m:jc/>
                    </m:oMathParaPr>
                    <m:oMath>
                      <m:r>
                        <a:rPr lang="en-US" sz="2400" i="1" kern="100">
                          <a:latin typeface="Cambria Math" panose="02040503050406030204" charset="0"/>
                          <a:ea typeface="宋体" pitchFamily="2" charset="-122"/>
                          <a:cs typeface="Cambria Math" panose="02040503050406030204" charset="0"/>
                          <a:sym typeface="+mn-ea"/>
                        </a:rPr>
                        <m:t>𝑓</m:t>
                      </m:r>
                      <m:r>
                        <a:rPr lang="en-US" sz="2400" i="1" kern="100">
                          <a:latin typeface="Cambria Math" panose="02040503050406030204" charset="0"/>
                          <a:ea typeface="宋体" pitchFamily="2" charset="-122"/>
                          <a:cs typeface="Cambria Math" panose="02040503050406030204" charset="0"/>
                          <a:sym typeface="+mn-ea"/>
                        </a:rPr>
                        <m:t>(</m:t>
                      </m:r>
                      <m:r>
                        <a:rPr lang="en-US" sz="2400" i="1" kern="100">
                          <a:latin typeface="Cambria Math" panose="02040503050406030204" charset="0"/>
                          <a:ea typeface="宋体" pitchFamily="2" charset="-122"/>
                          <a:cs typeface="Cambria Math" panose="02040503050406030204" charset="0"/>
                          <a:sym typeface="+mn-ea"/>
                        </a:rPr>
                        <m:t>𝑥</m:t>
                      </m:r>
                      <m:r>
                        <a:rPr lang="en-US" sz="2400" i="1" kern="100">
                          <a:latin typeface="Cambria Math" panose="02040503050406030204" charset="0"/>
                          <a:ea typeface="宋体" pitchFamily="2" charset="-122"/>
                          <a:cs typeface="Cambria Math" panose="02040503050406030204" charset="0"/>
                          <a:sym typeface="+mn-ea"/>
                        </a:rPr>
                        <m:t>)</m:t>
                      </m:r>
                    </m:oMath>
                  </m:oMathPara>
                </a14:m>
                <a:r>
                  <a:rPr altLang="zh-CN" sz="2400" b="1" kern="100">
                    <a:latin typeface="宋体" panose="02010600030101010101" pitchFamily="2" charset="-122"/>
                    <a:ea typeface="宋体" panose="02010600030101010101" pitchFamily="2" charset="-122"/>
                    <a:cs typeface="宋体" panose="02010600030101010101" pitchFamily="2" charset="-122"/>
                    <a:sym typeface="+mn-ea"/>
                  </a:rPr>
                  <a:t>的解析式；</a:t>
                </a:r>
                <a:endParaRPr altLang="zh-CN" sz="2400" b="1" kern="100">
                  <a:latin typeface="宋体" panose="02010600030101010101" pitchFamily="2" charset="-122"/>
                  <a:ea typeface="宋体" panose="02010600030101010101" pitchFamily="2" charset="-122"/>
                  <a:cs typeface="宋体" panose="02010600030101010101" pitchFamily="2" charset="-122"/>
                  <a:sym typeface="+mn-ea"/>
                </a:endParaRPr>
              </a:p>
              <a:p>
                <a:pPr algn="just">
                  <a:lnSpc>
                    <a:spcPct val="150000"/>
                  </a:lnSpc>
                  <a:spcAft>
                    <a:spcPct val="0"/>
                  </a:spcAft>
                  <a:tabLst>
                    <a:tab pos="2700655"/>
                  </a:tabLst>
                </a:pPr>
                <a:r>
                  <a:rPr lang="en-US" sz="2400" b="1" kern="100">
                    <a:latin typeface="宋体" panose="02010600030101010101" pitchFamily="2" charset="-122"/>
                    <a:ea typeface="宋体" panose="02010600030101010101" pitchFamily="2" charset="-122"/>
                    <a:cs typeface="宋体" panose="02010600030101010101" pitchFamily="2" charset="-122"/>
                    <a:sym typeface="+mn-ea"/>
                  </a:rPr>
                  <a:t>(3)</a:t>
                </a:r>
                <a:r>
                  <a:rPr altLang="zh-CN" sz="2400" b="1" kern="100">
                    <a:latin typeface="宋体" panose="02010600030101010101" pitchFamily="2" charset="-122"/>
                    <a:ea typeface="宋体" panose="02010600030101010101" pitchFamily="2" charset="-122"/>
                    <a:cs typeface="宋体" panose="02010600030101010101" pitchFamily="2" charset="-122"/>
                    <a:sym typeface="+mn-ea"/>
                  </a:rPr>
                  <a:t>已知</a:t>
                </a:r>
                <a14:m>
                  <m:oMathPara>
                    <m:oMathParaPr>
                      <m:jc/>
                    </m:oMathParaPr>
                    <m:oMath>
                      <m:r>
                        <a:rPr lang="en-US" sz="2400" i="1" kern="100">
                          <a:latin typeface="Cambria Math" panose="02040503050406030204" charset="0"/>
                          <a:ea typeface="宋体" pitchFamily="2" charset="-122"/>
                          <a:cs typeface="Cambria Math" panose="02040503050406030204" charset="0"/>
                          <a:sym typeface="+mn-ea"/>
                        </a:rPr>
                        <m:t>𝑓</m:t>
                      </m:r>
                      <m:r>
                        <a:rPr lang="en-US" sz="2400" i="1" kern="100">
                          <a:latin typeface="Cambria Math" panose="02040503050406030204" charset="0"/>
                          <a:ea typeface="宋体" pitchFamily="2" charset="-122"/>
                          <a:cs typeface="Cambria Math" panose="02040503050406030204" charset="0"/>
                          <a:sym typeface="+mn-ea"/>
                        </a:rPr>
                        <m:t>(</m:t>
                      </m:r>
                      <m:r>
                        <a:rPr lang="en-US" sz="2400" i="1" kern="100">
                          <a:latin typeface="Cambria Math" panose="02040503050406030204" charset="0"/>
                          <a:ea typeface="宋体" pitchFamily="2" charset="-122"/>
                          <a:cs typeface="Cambria Math" panose="02040503050406030204" charset="0"/>
                          <a:sym typeface="+mn-ea"/>
                        </a:rPr>
                        <m:t>𝑥</m:t>
                      </m:r>
                      <m:r>
                        <a:rPr lang="en-US" sz="2400" i="1" kern="100">
                          <a:latin typeface="Cambria Math" panose="02040503050406030204" charset="0"/>
                          <a:ea typeface="宋体" pitchFamily="2" charset="-122"/>
                          <a:cs typeface="Cambria Math" panose="02040503050406030204" charset="0"/>
                          <a:sym typeface="+mn-ea"/>
                        </a:rPr>
                        <m:t>−</m:t>
                      </m:r>
                      <m:f>
                        <m:fPr>
                          <m:type m:val="bar"/>
                          <m:ctrlPr>
                            <a:rPr lang="en-US" sz="2400" i="1" kern="100">
                              <a:latin typeface="Cambria Math" panose="02040503050406030204" charset="0"/>
                              <a:ea typeface="宋体" pitchFamily="2" charset="-122"/>
                              <a:cs typeface="Cambria Math" panose="02040503050406030204" charset="0"/>
                              <a:sym typeface="+mn-ea"/>
                            </a:rPr>
                          </m:ctrlPr>
                        </m:fPr>
                        <m:num>
                          <m:r>
                            <a:rPr lang="en-US" sz="2400" i="1" kern="100">
                              <a:latin typeface="Cambria Math" panose="02040503050406030204" charset="0"/>
                              <a:ea typeface="宋体" pitchFamily="2" charset="-122"/>
                              <a:cs typeface="Cambria Math" panose="02040503050406030204" charset="0"/>
                              <a:sym typeface="+mn-ea"/>
                            </a:rPr>
                            <m:t>1</m:t>
                          </m:r>
                        </m:num>
                        <m:den>
                          <m:r>
                            <a:rPr lang="en-US" sz="2400" i="1" kern="100">
                              <a:latin typeface="Cambria Math" panose="02040503050406030204" charset="0"/>
                              <a:ea typeface="宋体" pitchFamily="2" charset="-122"/>
                              <a:cs typeface="Cambria Math" panose="02040503050406030204" charset="0"/>
                              <a:sym typeface="+mn-ea"/>
                            </a:rPr>
                            <m:t>𝑥</m:t>
                          </m:r>
                        </m:den>
                      </m:f>
                      <m:r>
                        <a:rPr lang="en-US" sz="2400" i="1" kern="100">
                          <a:latin typeface="Cambria Math" panose="02040503050406030204" charset="0"/>
                          <a:ea typeface="宋体" pitchFamily="2" charset="-122"/>
                          <a:cs typeface="Cambria Math" panose="02040503050406030204" charset="0"/>
                          <a:sym typeface="+mn-ea"/>
                        </a:rPr>
                        <m:t>)=</m:t>
                      </m:r>
                      <m:sSup>
                        <m:sSupPr>
                          <m:ctrlPr>
                            <a:rPr lang="en-US" sz="2400" i="1" kern="100">
                              <a:latin typeface="Cambria Math" panose="02040503050406030204" charset="0"/>
                              <a:ea typeface="宋体" pitchFamily="2" charset="-122"/>
                              <a:cs typeface="Cambria Math" panose="02040503050406030204" charset="0"/>
                              <a:sym typeface="+mn-ea"/>
                            </a:rPr>
                          </m:ctrlPr>
                        </m:sSupPr>
                        <m:e>
                          <m:r>
                            <a:rPr lang="en-US" sz="2400" i="1" kern="100">
                              <a:latin typeface="Cambria Math" panose="02040503050406030204" charset="0"/>
                              <a:ea typeface="宋体" pitchFamily="2" charset="-122"/>
                              <a:cs typeface="Cambria Math" panose="02040503050406030204" charset="0"/>
                              <a:sym typeface="+mn-ea"/>
                            </a:rPr>
                            <m:t>𝑥</m:t>
                          </m:r>
                        </m:e>
                        <m:sup>
                          <m:r>
                            <a:rPr lang="en-US" sz="2400" i="1" kern="100">
                              <a:latin typeface="Cambria Math" panose="02040503050406030204" charset="0"/>
                              <a:ea typeface="宋体" pitchFamily="2" charset="-122"/>
                              <a:cs typeface="Cambria Math" panose="02040503050406030204" charset="0"/>
                              <a:sym typeface="+mn-ea"/>
                            </a:rPr>
                            <m:t>2</m:t>
                          </m:r>
                        </m:sup>
                      </m:sSup>
                      <m:r>
                        <a:rPr lang="en-US" sz="2400" i="1" kern="100">
                          <a:latin typeface="Cambria Math" panose="02040503050406030204" charset="0"/>
                          <a:ea typeface="宋体" pitchFamily="2" charset="-122"/>
                          <a:cs typeface="Cambria Math" panose="02040503050406030204" charset="0"/>
                          <a:sym typeface="+mn-ea"/>
                        </a:rPr>
                        <m:t>+</m:t>
                      </m:r>
                      <m:f>
                        <m:fPr>
                          <m:type m:val="bar"/>
                          <m:ctrlPr>
                            <a:rPr lang="en-US" sz="2400" i="1" kern="100">
                              <a:latin typeface="Cambria Math" panose="02040503050406030204" charset="0"/>
                              <a:ea typeface="宋体" pitchFamily="2" charset="-122"/>
                              <a:cs typeface="Cambria Math" panose="02040503050406030204" charset="0"/>
                              <a:sym typeface="+mn-ea"/>
                            </a:rPr>
                          </m:ctrlPr>
                        </m:fPr>
                        <m:num>
                          <m:r>
                            <a:rPr lang="en-US" sz="2400" i="1" kern="100">
                              <a:latin typeface="Cambria Math" panose="02040503050406030204" charset="0"/>
                              <a:ea typeface="宋体" pitchFamily="2" charset="-122"/>
                              <a:cs typeface="Cambria Math" panose="02040503050406030204" charset="0"/>
                              <a:sym typeface="+mn-ea"/>
                            </a:rPr>
                            <m:t>1</m:t>
                          </m:r>
                        </m:num>
                        <m:den>
                          <m:sSup>
                            <m:sSupPr>
                              <m:ctrlPr>
                                <a:rPr lang="en-US" sz="2400" i="1" kern="100">
                                  <a:latin typeface="Cambria Math" panose="02040503050406030204" charset="0"/>
                                  <a:ea typeface="宋体" pitchFamily="2" charset="-122"/>
                                  <a:cs typeface="Cambria Math" panose="02040503050406030204" charset="0"/>
                                  <a:sym typeface="+mn-ea"/>
                                </a:rPr>
                              </m:ctrlPr>
                            </m:sSupPr>
                            <m:e>
                              <m:r>
                                <a:rPr lang="en-US" sz="2400" i="1" kern="100">
                                  <a:latin typeface="Cambria Math" panose="02040503050406030204" charset="0"/>
                                  <a:ea typeface="宋体" pitchFamily="2" charset="-122"/>
                                  <a:cs typeface="Cambria Math" panose="02040503050406030204" charset="0"/>
                                  <a:sym typeface="+mn-ea"/>
                                </a:rPr>
                                <m:t>𝑥</m:t>
                              </m:r>
                            </m:e>
                            <m:sup>
                              <m:r>
                                <a:rPr lang="en-US" sz="2400" i="1" kern="100">
                                  <a:latin typeface="Cambria Math" panose="02040503050406030204" charset="0"/>
                                  <a:ea typeface="宋体" pitchFamily="2" charset="-122"/>
                                  <a:cs typeface="Cambria Math" panose="02040503050406030204" charset="0"/>
                                  <a:sym typeface="+mn-ea"/>
                                </a:rPr>
                                <m:t>2</m:t>
                              </m:r>
                            </m:sup>
                          </m:sSup>
                        </m:den>
                      </m:f>
                      <m:r>
                        <a:rPr lang="en-US" sz="2400" i="1" kern="100">
                          <a:latin typeface="Cambria Math" panose="02040503050406030204" charset="0"/>
                          <a:ea typeface="宋体" pitchFamily="2" charset="-122"/>
                          <a:cs typeface="Cambria Math" panose="02040503050406030204" charset="0"/>
                          <a:sym typeface="+mn-ea"/>
                        </a:rPr>
                        <m:t>+</m:t>
                      </m:r>
                      <m:r>
                        <a:rPr lang="en-US" sz="2400" i="1" kern="100">
                          <a:latin typeface="Cambria Math" panose="02040503050406030204" charset="0"/>
                          <a:ea typeface="宋体" pitchFamily="2" charset="-122"/>
                          <a:cs typeface="Cambria Math" panose="02040503050406030204" charset="0"/>
                          <a:sym typeface="+mn-ea"/>
                        </a:rPr>
                        <m:t>1</m:t>
                      </m:r>
                    </m:oMath>
                  </m:oMathPara>
                </a14:m>
                <a:r>
                  <a:rPr altLang="zh-CN" sz="2400" b="1" kern="100">
                    <a:latin typeface="宋体" panose="02010600030101010101" pitchFamily="2" charset="-122"/>
                    <a:ea typeface="宋体" panose="02010600030101010101" pitchFamily="2" charset="-122"/>
                    <a:cs typeface="宋体" panose="02010600030101010101" pitchFamily="2" charset="-122"/>
                    <a:sym typeface="+mn-ea"/>
                  </a:rPr>
                  <a:t>，求</a:t>
                </a:r>
                <a14:m>
                  <m:oMathPara>
                    <m:oMathParaPr>
                      <m:jc/>
                    </m:oMathParaPr>
                    <m:oMath>
                      <m:r>
                        <a:rPr lang="en-US" sz="2400" i="1" kern="100">
                          <a:latin typeface="Cambria Math" panose="02040503050406030204" charset="0"/>
                          <a:ea typeface="宋体" pitchFamily="2" charset="-122"/>
                          <a:cs typeface="Cambria Math" panose="02040503050406030204" charset="0"/>
                          <a:sym typeface="+mn-ea"/>
                        </a:rPr>
                        <m:t>𝑓</m:t>
                      </m:r>
                      <m:r>
                        <a:rPr lang="en-US" sz="2400" i="1" kern="100">
                          <a:latin typeface="Cambria Math" panose="02040503050406030204" charset="0"/>
                          <a:ea typeface="宋体" pitchFamily="2" charset="-122"/>
                          <a:cs typeface="Cambria Math" panose="02040503050406030204" charset="0"/>
                          <a:sym typeface="+mn-ea"/>
                        </a:rPr>
                        <m:t>(</m:t>
                      </m:r>
                      <m:r>
                        <a:rPr lang="en-US" sz="2400" i="1" kern="100">
                          <a:latin typeface="Cambria Math" panose="02040503050406030204" charset="0"/>
                          <a:ea typeface="宋体" pitchFamily="2" charset="-122"/>
                          <a:cs typeface="Cambria Math" panose="02040503050406030204" charset="0"/>
                          <a:sym typeface="+mn-ea"/>
                        </a:rPr>
                        <m:t>𝑥</m:t>
                      </m:r>
                      <m:r>
                        <a:rPr lang="en-US" sz="2400" i="1" kern="100">
                          <a:latin typeface="Cambria Math" panose="02040503050406030204" charset="0"/>
                          <a:ea typeface="宋体" pitchFamily="2" charset="-122"/>
                          <a:cs typeface="Cambria Math" panose="02040503050406030204" charset="0"/>
                          <a:sym typeface="+mn-ea"/>
                        </a:rPr>
                        <m:t>)</m:t>
                      </m:r>
                    </m:oMath>
                  </m:oMathPara>
                </a14:m>
                <a:r>
                  <a:rPr altLang="zh-CN" sz="2400" b="1" kern="100">
                    <a:latin typeface="宋体" panose="02010600030101010101" pitchFamily="2" charset="-122"/>
                    <a:ea typeface="宋体" panose="02010600030101010101" pitchFamily="2" charset="-122"/>
                    <a:cs typeface="宋体" panose="02010600030101010101" pitchFamily="2" charset="-122"/>
                    <a:sym typeface="+mn-ea"/>
                  </a:rPr>
                  <a:t>的解析式．</a:t>
                </a:r>
                <a:endParaRPr lang="en-US" sz="2400" b="1" kern="100">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2" name="文本框 1"/>
              <p:cNvSpPr txBox="1">
                <a:spLocks noRot="1" noChangeAspect="1" noMove="1" noResize="1" noEditPoints="1" noAdjustHandles="1" noChangeArrowheads="1" noChangeShapeType="1" noTextEdit="1"/>
              </p:cNvSpPr>
              <p:nvPr/>
            </p:nvSpPr>
            <p:spPr>
              <a:xfrm>
                <a:off x="410210" y="590550"/>
                <a:ext cx="11296650" cy="2545715"/>
              </a:xfrm>
              <a:prstGeom prst="rect">
                <a:avLst/>
              </a:prstGeom>
              <a:blipFill rotWithShape="1">
                <a:blip r:embed="rId2"/>
                <a:stretch>
                  <a:fillRect/>
                </a:stretch>
              </a:blipFill>
            </p:spPr>
            <p:txBody>
              <a:bodyPr/>
              <a:lstStyle/>
              <a:p>
                <a:r>
                  <a:rPr lang="zh-CN" altLang="en-US">
                    <a:noFill/>
                  </a:rPr>
                  <a:t> </a:t>
                </a:r>
              </a:p>
            </p:txBody>
          </p:sp>
        </mc:Fallback>
      </mc:AlternateContent>
      <p:sp>
        <p:nvSpPr>
          <p:cNvPr id="21" name="矩形 20" title=""/>
          <p:cNvSpPr/>
          <p:nvPr/>
        </p:nvSpPr>
        <p:spPr>
          <a:xfrm>
            <a:off x="6776720" y="1819910"/>
            <a:ext cx="75565" cy="7556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22" name="组合 21" title=""/>
          <p:cNvGrpSpPr/>
          <p:nvPr/>
        </p:nvGrpSpPr>
        <p:grpSpPr>
          <a:xfrm>
            <a:off x="502285" y="3136050"/>
            <a:ext cx="11204575" cy="2299301"/>
            <a:chOff x="568" y="3903"/>
            <a:chExt cx="17645" cy="10049"/>
          </a:xfrm>
        </p:grpSpPr>
        <mc:AlternateContent>
          <mc:Choice Requires="a14">
            <p:sp>
              <p:nvSpPr>
                <p:cNvPr id="19" name="文本框 18"/>
                <p:cNvSpPr txBox="1"/>
                <p:nvPr/>
              </p:nvSpPr>
              <p:spPr>
                <a:xfrm>
                  <a:off x="568" y="3903"/>
                  <a:ext cx="17645" cy="10049"/>
                </a:xfrm>
                <a:prstGeom prst="rect">
                  <a:avLst/>
                </a:prstGeom>
                <a:noFill/>
              </p:spPr>
              <p:txBody>
                <a:bodyPr wrap="square" rtlCol="0" anchor="t">
                  <a:spAutoFit/>
                </a:bodyPr>
                <a:lstStyle/>
                <a:p>
                  <a:pPr algn="just">
                    <a:lnSpc>
                      <a:spcPct val="160000"/>
                    </a:lnSpc>
                    <a:spcAft>
                      <a:spcPct val="0"/>
                    </a:spcAft>
                    <a:tabLst>
                      <a:tab pos="2700655"/>
                    </a:tabLst>
                  </a:pPr>
                  <a:r>
                    <a:rPr lang="zh-CN" altLang="zh-CN"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答案：</a:t>
                  </a:r>
                  <a:r>
                    <a:rPr lang="en-US"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(1)</a:t>
                  </a:r>
                  <a14:m>
                    <m:oMathPara>
                      <m:oMathParaPr>
                        <m:jc/>
                      </m:oMathParaPr>
                      <m:oMath>
                        <m:r>
                          <a:rPr lang="en-US" sz="2600" i="1" kern="100">
                            <a:solidFill>
                              <a:srgbClr val="FF0000"/>
                            </a:solidFill>
                            <a:latin typeface="Cambria Math" panose="02040503050406030204" charset="0"/>
                            <a:ea typeface="宋体" pitchFamily="2" charset="-122"/>
                            <a:cs typeface="Cambria Math" panose="02040503050406030204" charset="0"/>
                            <a:sym typeface="+mn-ea"/>
                          </a:rPr>
                          <m:t>𝑓</m:t>
                        </m:r>
                        <m:r>
                          <a:rPr lang="en-US" sz="2600" i="1" kern="100">
                            <a:solidFill>
                              <a:srgbClr val="FF0000"/>
                            </a:solidFill>
                            <a:latin typeface="Cambria Math" panose="02040503050406030204" charset="0"/>
                            <a:ea typeface="宋体" pitchFamily="2" charset="-122"/>
                            <a:cs typeface="Cambria Math" panose="02040503050406030204" charset="0"/>
                            <a:sym typeface="+mn-ea"/>
                          </a:rPr>
                          <m:t>(</m:t>
                        </m:r>
                        <m:r>
                          <a:rPr lang="en-US" sz="2600" i="1" kern="100">
                            <a:solidFill>
                              <a:srgbClr val="FF0000"/>
                            </a:solidFill>
                            <a:latin typeface="Cambria Math" panose="02040503050406030204" charset="0"/>
                            <a:ea typeface="宋体" pitchFamily="2" charset="-122"/>
                            <a:cs typeface="Cambria Math" panose="02040503050406030204" charset="0"/>
                            <a:sym typeface="+mn-ea"/>
                          </a:rPr>
                          <m:t>𝑥</m:t>
                        </m:r>
                        <m:r>
                          <a:rPr lang="en-US" sz="2600" i="1" kern="100">
                            <a:solidFill>
                              <a:srgbClr val="FF0000"/>
                            </a:solidFill>
                            <a:latin typeface="Cambria Math" panose="02040503050406030204" charset="0"/>
                            <a:ea typeface="宋体" pitchFamily="2" charset="-122"/>
                            <a:cs typeface="Cambria Math" panose="02040503050406030204" charset="0"/>
                            <a:sym typeface="+mn-ea"/>
                          </a:rPr>
                          <m:t>)=</m:t>
                        </m:r>
                        <m:r>
                          <a:rPr lang="en-US" sz="2600" i="1" kern="100">
                            <a:solidFill>
                              <a:srgbClr val="FF0000"/>
                            </a:solidFill>
                            <a:latin typeface="Cambria Math" panose="02040503050406030204" charset="0"/>
                            <a:ea typeface="宋体" pitchFamily="2" charset="-122"/>
                            <a:cs typeface="Cambria Math" panose="02040503050406030204" charset="0"/>
                            <a:sym typeface="+mn-ea"/>
                          </a:rPr>
                          <m:t>2</m:t>
                        </m:r>
                        <m:r>
                          <a:rPr lang="en-US" sz="2600" i="1" kern="100">
                            <a:solidFill>
                              <a:srgbClr val="FF0000"/>
                            </a:solidFill>
                            <a:latin typeface="Cambria Math" panose="02040503050406030204" charset="0"/>
                            <a:ea typeface="宋体" pitchFamily="2" charset="-122"/>
                            <a:cs typeface="Cambria Math" panose="02040503050406030204" charset="0"/>
                            <a:sym typeface="+mn-ea"/>
                          </a:rPr>
                          <m:t>𝑥</m:t>
                        </m:r>
                        <m:r>
                          <a:rPr lang="en-US" sz="2600" i="1" kern="100">
                            <a:solidFill>
                              <a:srgbClr val="FF0000"/>
                            </a:solidFill>
                            <a:latin typeface="Cambria Math" panose="02040503050406030204" charset="0"/>
                            <a:ea typeface="宋体" pitchFamily="2" charset="-122"/>
                            <a:cs typeface="Cambria Math" panose="02040503050406030204" charset="0"/>
                            <a:sym typeface="+mn-ea"/>
                          </a:rPr>
                          <m:t>+</m:t>
                        </m:r>
                        <m:r>
                          <a:rPr lang="en-US" sz="2600" i="1" kern="100">
                            <a:solidFill>
                              <a:srgbClr val="FF0000"/>
                            </a:solidFill>
                            <a:latin typeface="Cambria Math" panose="02040503050406030204" charset="0"/>
                            <a:ea typeface="宋体" pitchFamily="2" charset="-122"/>
                            <a:cs typeface="Cambria Math" panose="02040503050406030204" charset="0"/>
                            <a:sym typeface="+mn-ea"/>
                          </a:rPr>
                          <m:t>5</m:t>
                        </m:r>
                      </m:oMath>
                    </m:oMathPara>
                  </a14:m>
                  <a:r>
                    <a:rPr lang="zh-CN" altLang="en-US"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待定系数法</a:t>
                  </a:r>
                  <a:r>
                    <a:rPr lang="en-US" altLang="zh-CN"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just">
                    <a:lnSpc>
                      <a:spcPct val="160000"/>
                    </a:lnSpc>
                    <a:spcAft>
                      <a:spcPct val="0"/>
                    </a:spcAft>
                    <a:tabLst>
                      <a:tab pos="2700655"/>
                    </a:tabLst>
                  </a:pPr>
                  <a:r>
                    <a:rPr lang="en-US" altLang="zh-CN"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(2)</a:t>
                  </a:r>
                  <a14:m>
                    <m:oMathPara>
                      <m:oMathParaPr>
                        <m:jc/>
                      </m:oMathParaPr>
                      <m:oMath>
                        <m:r>
                          <a:rPr lang="en-US" sz="2600" i="1" kern="100">
                            <a:solidFill>
                              <a:srgbClr val="FF0000"/>
                            </a:solidFill>
                            <a:latin typeface="Cambria Math" panose="02040503050406030204" charset="0"/>
                            <a:ea typeface="宋体" pitchFamily="2" charset="-122"/>
                            <a:cs typeface="Cambria Math" panose="02040503050406030204" charset="0"/>
                            <a:sym typeface="+mn-ea"/>
                          </a:rPr>
                          <m:t>𝑓</m:t>
                        </m:r>
                        <m:r>
                          <a:rPr lang="en-US" sz="2600" i="1" kern="100">
                            <a:solidFill>
                              <a:srgbClr val="FF0000"/>
                            </a:solidFill>
                            <a:latin typeface="Cambria Math" panose="02040503050406030204" charset="0"/>
                            <a:ea typeface="宋体" pitchFamily="2" charset="-122"/>
                            <a:cs typeface="Cambria Math" panose="02040503050406030204" charset="0"/>
                            <a:sym typeface="+mn-ea"/>
                          </a:rPr>
                          <m:t>(</m:t>
                        </m:r>
                        <m:r>
                          <a:rPr lang="en-US" sz="2600" i="1" kern="100">
                            <a:solidFill>
                              <a:srgbClr val="FF0000"/>
                            </a:solidFill>
                            <a:latin typeface="Cambria Math" panose="02040503050406030204" charset="0"/>
                            <a:ea typeface="宋体" pitchFamily="2" charset="-122"/>
                            <a:cs typeface="Cambria Math" panose="02040503050406030204" charset="0"/>
                            <a:sym typeface="+mn-ea"/>
                          </a:rPr>
                          <m:t>𝑥</m:t>
                        </m:r>
                        <m:r>
                          <a:rPr lang="en-US" sz="2600" i="1" kern="100">
                            <a:solidFill>
                              <a:srgbClr val="FF0000"/>
                            </a:solidFill>
                            <a:latin typeface="Cambria Math" panose="02040503050406030204" charset="0"/>
                            <a:ea typeface="宋体" pitchFamily="2" charset="-122"/>
                            <a:cs typeface="Cambria Math" panose="02040503050406030204" charset="0"/>
                            <a:sym typeface="+mn-ea"/>
                          </a:rPr>
                          <m:t>)=</m:t>
                        </m:r>
                        <m:r>
                          <a:rPr lang="en-US" sz="2600" i="1" kern="100">
                            <a:solidFill>
                              <a:srgbClr val="FF0000"/>
                            </a:solidFill>
                            <a:latin typeface="Cambria Math" panose="02040503050406030204" charset="0"/>
                            <a:ea typeface="宋体" pitchFamily="2" charset="-122"/>
                            <a:cs typeface="Cambria Math" panose="02040503050406030204" charset="0"/>
                            <a:sym typeface="+mn-ea"/>
                          </a:rPr>
                          <m:t>3</m:t>
                        </m:r>
                        <m:r>
                          <a:rPr lang="en-US" sz="2600" i="1" kern="100">
                            <a:solidFill>
                              <a:srgbClr val="FF0000"/>
                            </a:solidFill>
                            <a:latin typeface="Cambria Math" panose="02040503050406030204" charset="0"/>
                            <a:ea typeface="宋体" pitchFamily="2" charset="-122"/>
                            <a:cs typeface="Cambria Math" panose="02040503050406030204" charset="0"/>
                            <a:sym typeface="+mn-ea"/>
                          </a:rPr>
                          <m:t>𝑥</m:t>
                        </m:r>
                        <m:r>
                          <a:rPr lang="en-US" sz="2600" i="1" kern="100">
                            <a:solidFill>
                              <a:srgbClr val="FF0000"/>
                            </a:solidFill>
                            <a:latin typeface="Cambria Math" panose="02040503050406030204" charset="0"/>
                            <a:ea typeface="宋体" pitchFamily="2" charset="-122"/>
                            <a:cs typeface="Cambria Math" panose="02040503050406030204" charset="0"/>
                            <a:sym typeface="+mn-ea"/>
                          </a:rPr>
                          <m:t>+</m:t>
                        </m:r>
                        <m:f>
                          <m:fPr>
                            <m:type m:val="bar"/>
                            <m:ctrlPr>
                              <a:rPr lang="en-US" sz="2600" i="1" kern="100">
                                <a:solidFill>
                                  <a:srgbClr val="FF0000"/>
                                </a:solidFill>
                                <a:latin typeface="Cambria Math" panose="02040503050406030204" charset="0"/>
                                <a:ea typeface="宋体" pitchFamily="2" charset="-122"/>
                                <a:cs typeface="Cambria Math" panose="02040503050406030204" charset="0"/>
                                <a:sym typeface="+mn-ea"/>
                              </a:rPr>
                            </m:ctrlPr>
                          </m:fPr>
                          <m:num>
                            <m:r>
                              <a:rPr lang="en-US" sz="2600" i="1" kern="100">
                                <a:solidFill>
                                  <a:srgbClr val="FF0000"/>
                                </a:solidFill>
                                <a:latin typeface="Cambria Math" panose="02040503050406030204" charset="0"/>
                                <a:ea typeface="宋体" pitchFamily="2" charset="-122"/>
                                <a:cs typeface="Cambria Math" panose="02040503050406030204" charset="0"/>
                                <a:sym typeface="+mn-ea"/>
                              </a:rPr>
                              <m:t>2</m:t>
                            </m:r>
                          </m:num>
                          <m:den>
                            <m:r>
                              <a:rPr lang="en-US" sz="2600" i="1" kern="100">
                                <a:solidFill>
                                  <a:srgbClr val="FF0000"/>
                                </a:solidFill>
                                <a:latin typeface="Cambria Math" panose="02040503050406030204" charset="0"/>
                                <a:ea typeface="宋体" pitchFamily="2" charset="-122"/>
                                <a:cs typeface="Cambria Math" panose="02040503050406030204" charset="0"/>
                                <a:sym typeface="+mn-ea"/>
                              </a:rPr>
                              <m:t>3</m:t>
                            </m:r>
                          </m:den>
                        </m:f>
                      </m:oMath>
                    </m:oMathPara>
                  </a14:m>
                  <a:r>
                    <a:rPr lang="zh-CN" altLang="en-US"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方程组法</a:t>
                  </a:r>
                  <a:r>
                    <a:rPr lang="en-US" altLang="zh-CN"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just">
                    <a:lnSpc>
                      <a:spcPct val="160000"/>
                    </a:lnSpc>
                    <a:spcAft>
                      <a:spcPct val="0"/>
                    </a:spcAft>
                    <a:tabLst>
                      <a:tab pos="2700655"/>
                    </a:tabLst>
                  </a:pPr>
                  <a:r>
                    <a:rPr lang="en-US" altLang="zh-CN"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(3)</a:t>
                  </a:r>
                  <a14:m>
                    <m:oMathPara>
                      <m:oMathParaPr>
                        <m:jc/>
                      </m:oMathParaPr>
                      <m:oMath>
                        <m:r>
                          <a:rPr lang="en-US" sz="2600" i="1" kern="100">
                            <a:solidFill>
                              <a:srgbClr val="FF0000"/>
                            </a:solidFill>
                            <a:latin typeface="Cambria Math" panose="02040503050406030204" charset="0"/>
                            <a:ea typeface="宋体" pitchFamily="2" charset="-122"/>
                            <a:cs typeface="Cambria Math" panose="02040503050406030204" charset="0"/>
                            <a:sym typeface="+mn-ea"/>
                          </a:rPr>
                          <m:t>𝑓</m:t>
                        </m:r>
                        <m:r>
                          <a:rPr lang="en-US" sz="2600" i="1" kern="100">
                            <a:solidFill>
                              <a:srgbClr val="FF0000"/>
                            </a:solidFill>
                            <a:latin typeface="Cambria Math" panose="02040503050406030204" charset="0"/>
                            <a:ea typeface="宋体" pitchFamily="2" charset="-122"/>
                            <a:cs typeface="Cambria Math" panose="02040503050406030204" charset="0"/>
                            <a:sym typeface="+mn-ea"/>
                          </a:rPr>
                          <m:t>(</m:t>
                        </m:r>
                        <m:r>
                          <a:rPr lang="en-US" sz="2600" i="1" kern="100">
                            <a:solidFill>
                              <a:srgbClr val="FF0000"/>
                            </a:solidFill>
                            <a:latin typeface="Cambria Math" panose="02040503050406030204" charset="0"/>
                            <a:ea typeface="宋体" pitchFamily="2" charset="-122"/>
                            <a:cs typeface="Cambria Math" panose="02040503050406030204" charset="0"/>
                            <a:sym typeface="+mn-ea"/>
                          </a:rPr>
                          <m:t>𝑥</m:t>
                        </m:r>
                        <m:r>
                          <a:rPr lang="en-US" sz="2600" i="1" kern="100">
                            <a:solidFill>
                              <a:srgbClr val="FF0000"/>
                            </a:solidFill>
                            <a:latin typeface="Cambria Math" panose="02040503050406030204" charset="0"/>
                            <a:ea typeface="宋体" pitchFamily="2" charset="-122"/>
                            <a:cs typeface="Cambria Math" panose="02040503050406030204" charset="0"/>
                            <a:sym typeface="+mn-ea"/>
                          </a:rPr>
                          <m:t>)=</m:t>
                        </m:r>
                        <m:sSup>
                          <m:sSupPr>
                            <m:ctrlPr>
                              <a:rPr lang="en-US" sz="2600" i="1" kern="100">
                                <a:solidFill>
                                  <a:srgbClr val="FF0000"/>
                                </a:solidFill>
                                <a:latin typeface="Cambria Math" panose="02040503050406030204" charset="0"/>
                                <a:ea typeface="宋体" pitchFamily="2" charset="-122"/>
                                <a:cs typeface="Cambria Math" panose="02040503050406030204" charset="0"/>
                                <a:sym typeface="+mn-ea"/>
                              </a:rPr>
                            </m:ctrlPr>
                          </m:sSupPr>
                          <m:e>
                            <m:r>
                              <a:rPr lang="en-US" sz="2600" i="1" kern="100">
                                <a:solidFill>
                                  <a:srgbClr val="FF0000"/>
                                </a:solidFill>
                                <a:latin typeface="Cambria Math" panose="02040503050406030204" charset="0"/>
                                <a:ea typeface="宋体" pitchFamily="2" charset="-122"/>
                                <a:cs typeface="Cambria Math" panose="02040503050406030204" charset="0"/>
                                <a:sym typeface="+mn-ea"/>
                              </a:rPr>
                              <m:t>𝑥</m:t>
                            </m:r>
                          </m:e>
                          <m:sup>
                            <m:r>
                              <a:rPr lang="en-US" sz="2600" i="1" kern="100">
                                <a:solidFill>
                                  <a:srgbClr val="FF0000"/>
                                </a:solidFill>
                                <a:latin typeface="Cambria Math" panose="02040503050406030204" charset="0"/>
                                <a:ea typeface="宋体" pitchFamily="2" charset="-122"/>
                                <a:cs typeface="Cambria Math" panose="02040503050406030204" charset="0"/>
                                <a:sym typeface="+mn-ea"/>
                              </a:rPr>
                              <m:t>2</m:t>
                            </m:r>
                          </m:sup>
                        </m:sSup>
                        <m:r>
                          <a:rPr lang="en-US" sz="2600" i="1" kern="100">
                            <a:solidFill>
                              <a:srgbClr val="FF0000"/>
                            </a:solidFill>
                            <a:latin typeface="Cambria Math" panose="02040503050406030204" charset="0"/>
                            <a:ea typeface="宋体" pitchFamily="2" charset="-122"/>
                            <a:cs typeface="Cambria Math" panose="02040503050406030204" charset="0"/>
                            <a:sym typeface="+mn-ea"/>
                          </a:rPr>
                          <m:t>+</m:t>
                        </m:r>
                        <m:r>
                          <a:rPr lang="en-US" sz="2600" i="1" kern="100">
                            <a:solidFill>
                              <a:srgbClr val="FF0000"/>
                            </a:solidFill>
                            <a:latin typeface="Cambria Math" panose="02040503050406030204" charset="0"/>
                            <a:ea typeface="宋体" pitchFamily="2" charset="-122"/>
                            <a:cs typeface="Cambria Math" panose="02040503050406030204" charset="0"/>
                            <a:sym typeface="+mn-ea"/>
                          </a:rPr>
                          <m:t>3</m:t>
                        </m:r>
                      </m:oMath>
                    </m:oMathPara>
                  </a14:m>
                  <a:r>
                    <a:rPr lang="en-US" altLang="zh-CN"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配凑法</a:t>
                  </a:r>
                  <a:r>
                    <a:rPr lang="en-US" altLang="zh-CN"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19" name="文本框 18"/>
                <p:cNvSpPr txBox="1">
                  <a:spLocks noRot="1" noChangeAspect="1" noMove="1" noResize="1" noEditPoints="1" noAdjustHandles="1" noChangeArrowheads="1" noChangeShapeType="1" noTextEdit="1"/>
                </p:cNvSpPr>
                <p:nvPr/>
              </p:nvSpPr>
              <p:spPr>
                <a:xfrm>
                  <a:off x="568" y="3903"/>
                  <a:ext cx="17645" cy="10049"/>
                </a:xfrm>
                <a:prstGeom prst="rect">
                  <a:avLst/>
                </a:prstGeom>
                <a:blipFill rotWithShape="1">
                  <a:blip r:embed="rId3"/>
                  <a:stretch>
                    <a:fillRect/>
                  </a:stretch>
                </a:blipFill>
              </p:spPr>
              <p:txBody>
                <a:bodyPr/>
                <a:lstStyle/>
                <a:p>
                  <a:r>
                    <a:rPr lang="zh-CN" altLang="en-US">
                      <a:noFill/>
                    </a:rPr>
                    <a:t> </a:t>
                  </a:r>
                </a:p>
              </p:txBody>
            </p:sp>
          </mc:Fallback>
        </mc:AlternateContent>
        <p:sp>
          <p:nvSpPr>
            <p:cNvPr id="29" name="矩形 28"/>
            <p:cNvSpPr/>
            <p:nvPr>
              <p:custDataLst>
                <p:tags r:id="rId4"/>
              </p:custDataLst>
            </p:nvPr>
          </p:nvSpPr>
          <p:spPr>
            <a:xfrm>
              <a:off x="2594" y="8217"/>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
        <p:nvSpPr>
          <p:cNvPr id="23" name="矩形 22" title=""/>
          <p:cNvSpPr/>
          <p:nvPr>
            <p:custDataLst>
              <p:tags r:id="rId5"/>
            </p:custDataLst>
          </p:nvPr>
        </p:nvSpPr>
        <p:spPr>
          <a:xfrm>
            <a:off x="3267075" y="1865630"/>
            <a:ext cx="12065" cy="7556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矩形 6" title=""/>
          <p:cNvSpPr/>
          <p:nvPr/>
        </p:nvSpPr>
        <p:spPr>
          <a:xfrm>
            <a:off x="11141075" y="836930"/>
            <a:ext cx="75565" cy="75565"/>
          </a:xfrm>
          <a:prstGeom prst="rect">
            <a:avLst/>
          </a:prstGeom>
          <a:noFill/>
          <a:ln>
            <a:noFill/>
          </a:ln>
          <a:extLst>
            <a:ext uri="{909E8E84-426E-40DD-AFC4-6F175D3DCCD1}">
              <a14:hiddenFill xmlns:a14="http://schemas.microsoft.com/office/drawing/2010/main">
                <a:solidFill>
                  <a:schemeClr val="bg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3" name="组合 32" title=""/>
          <p:cNvGrpSpPr/>
          <p:nvPr/>
        </p:nvGrpSpPr>
        <p:grpSpPr>
          <a:xfrm>
            <a:off x="696707" y="431800"/>
            <a:ext cx="6751993" cy="645160"/>
            <a:chOff x="3559" y="2049"/>
            <a:chExt cx="20583" cy="1016"/>
          </a:xfrm>
        </p:grpSpPr>
        <p:sp>
          <p:nvSpPr>
            <p:cNvPr id="34" name="文本框 33"/>
            <p:cNvSpPr txBox="1"/>
            <p:nvPr/>
          </p:nvSpPr>
          <p:spPr>
            <a:xfrm>
              <a:off x="3559" y="2049"/>
              <a:ext cx="20583" cy="1016"/>
            </a:xfrm>
            <a:prstGeom prst="rect">
              <a:avLst/>
            </a:prstGeom>
            <a:noFill/>
          </p:spPr>
          <p:txBody>
            <a:bodyPr wrap="square" rtlCol="0">
              <a:spAutoFit/>
            </a:bodyPr>
            <a:lstStyle/>
            <a:p>
              <a:pPr algn="just">
                <a:lnSpc>
                  <a:spcPct val="150000"/>
                </a:lnSpc>
                <a:spcAft>
                  <a:spcPct val="0"/>
                </a:spcAft>
                <a:tabLst>
                  <a:tab pos="2700655"/>
                </a:tabLst>
              </a:pPr>
              <a:r>
                <a:rPr lang="zh-CN" altLang="en-US" sz="2400" b="1">
                  <a:latin typeface="宋体" panose="02010600030101010101" pitchFamily="2" charset="-122"/>
                  <a:ea typeface="宋体" panose="02010600030101010101" pitchFamily="2" charset="-122"/>
                </a:rPr>
                <a:t>题型二：</a:t>
              </a:r>
              <a:r>
                <a:rPr lang="zh-CN" altLang="en-US" sz="2400" b="1" kern="100">
                  <a:latin typeface="宋体" panose="02010600030101010101" pitchFamily="2" charset="-122"/>
                  <a:ea typeface="宋体" panose="02010600030101010101" pitchFamily="2" charset="-122"/>
                  <a:cs typeface="宋体" panose="02010600030101010101" pitchFamily="2" charset="-122"/>
                  <a:sym typeface="+mn-ea"/>
                </a:rPr>
                <a:t>分段函数</a:t>
              </a:r>
              <a:endParaRPr lang="zh-CN" altLang="en-US" sz="2400" b="1" kern="1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5" name="圆角矩形 34"/>
            <p:cNvSpPr/>
            <p:nvPr/>
          </p:nvSpPr>
          <p:spPr>
            <a:xfrm>
              <a:off x="3559" y="2307"/>
              <a:ext cx="8208" cy="684"/>
            </a:xfrm>
            <a:prstGeom prst="roundRect">
              <a:avLst/>
            </a:prstGeom>
            <a:noFill/>
            <a:ln w="28575">
              <a:solidFill>
                <a:schemeClr val="accent1">
                  <a:lumMod val="75000"/>
                </a:schemeClr>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mc:Choice Requires="a14">
          <p:sp>
            <p:nvSpPr>
              <p:cNvPr id="2" name="文本框 1" title=""/>
              <p:cNvSpPr txBox="1"/>
              <p:nvPr/>
            </p:nvSpPr>
            <p:spPr>
              <a:xfrm>
                <a:off x="516890" y="1050290"/>
                <a:ext cx="11364595" cy="2676525"/>
              </a:xfrm>
              <a:prstGeom prst="rect">
                <a:avLst/>
              </a:prstGeom>
              <a:noFill/>
            </p:spPr>
            <p:txBody>
              <a:bodyPr wrap="square" rtlCol="0">
                <a:spAutoFit/>
              </a:bodyPr>
              <a:lstStyle/>
              <a:p>
                <a:pPr marL="252095" indent="-457200" algn="just">
                  <a:lnSpc>
                    <a:spcPct val="150000"/>
                  </a:lnSpc>
                  <a:spcAft>
                    <a:spcPct val="0"/>
                  </a:spcAft>
                  <a:tabLst>
                    <a:tab pos="2700655"/>
                  </a:tabLst>
                </a:pPr>
                <a:r>
                  <a:rPr lang="zh-CN" altLang="en-US" sz="2400" b="1">
                    <a:latin typeface="宋体" panose="02010600030101010101" pitchFamily="2" charset="-122"/>
                    <a:ea typeface="宋体" panose="02010600030101010101" pitchFamily="2" charset="-122"/>
                    <a:cs typeface="宋体" panose="02010600030101010101" pitchFamily="2" charset="-122"/>
                  </a:rPr>
                  <a:t>例</a:t>
                </a:r>
                <a:r>
                  <a:rPr lang="en-US" altLang="zh-CN" sz="2400" b="1">
                    <a:latin typeface="宋体" panose="02010600030101010101" pitchFamily="2" charset="-122"/>
                    <a:ea typeface="宋体" panose="02010600030101010101" pitchFamily="2" charset="-122"/>
                    <a:cs typeface="宋体" panose="02010600030101010101" pitchFamily="2" charset="-122"/>
                  </a:rPr>
                  <a:t>2.已知</a:t>
                </a:r>
                <a14:m>
                  <m:oMathPara>
                    <m:oMathParaPr>
                      <m:jc/>
                    </m:oMathParaPr>
                    <m:oMath>
                      <m:r>
                        <a:rPr lang="en-US" altLang="zh-CN" sz="2400" i="1">
                          <a:latin typeface="Cambria Math" panose="02040503050406030204" charset="0"/>
                          <a:ea typeface="宋体" pitchFamily="2" charset="-122"/>
                          <a:cs typeface="Cambria Math" panose="02040503050406030204" charset="0"/>
                        </a:rPr>
                        <m:t>𝑓</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m:t>
                      </m:r>
                      <m:d>
                        <m:dPr>
                          <m:begChr m:val="{"/>
                          <m:sepChr m:val="|"/>
                          <m:endChr/>
                          <m:grow m:val="on"/>
                          <m:shp m:val="centered"/>
                          <m:ctrlPr>
                            <a:rPr lang="en-US" altLang="zh-CN" sz="2400" i="1">
                              <a:latin typeface="Cambria Math" panose="02040503050406030204" charset="0"/>
                              <a:ea typeface="宋体" pitchFamily="2" charset="-122"/>
                              <a:cs typeface="Cambria Math" panose="02040503050406030204" charset="0"/>
                            </a:rPr>
                          </m:ctrlPr>
                        </m:dPr>
                        <m:e>
                          <m:eqArr>
                            <m:eqArrPr>
                              <m:maxDist m:val="off"/>
                              <m:objDist m:val="off"/>
                              <m:rSpRule m:val="0"/>
                              <m:rSp m:val="0"/>
                              <m:ctrlPr>
                                <a:rPr lang="en-US" altLang="zh-CN" sz="2400" i="1">
                                  <a:latin typeface="Cambria Math" panose="02040503050406030204" charset="0"/>
                                  <a:ea typeface="宋体" pitchFamily="2" charset="-122"/>
                                  <a:cs typeface="Cambria Math" panose="02040503050406030204" charset="0"/>
                                </a:rPr>
                              </m:ctrlPr>
                            </m:eqArrPr>
                            <m:e>
                              <m:r>
                                <a:rPr lang="en-US" altLang="zh-CN" sz="240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2</m:t>
                              </m:r>
                            </m:e>
                            <m:e>
                              <m:r>
                                <a:rPr lang="en-US" altLang="zh-CN" sz="240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1</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2</m:t>
                              </m:r>
                              <m:r>
                                <a:rPr lang="en-US" altLang="zh-CN" sz="2400" i="1">
                                  <a:latin typeface="Cambria Math" panose="02040503050406030204" charset="0"/>
                                  <a:ea typeface="宋体" pitchFamily="2" charset="-122"/>
                                  <a:cs typeface="Cambria Math" panose="02040503050406030204" charset="0"/>
                                </a:rPr>
                                <m:t>&lt;</m:t>
                              </m:r>
                              <m:r>
                                <a:rPr lang="en-US" altLang="zh-CN" sz="240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&lt;</m:t>
                              </m:r>
                              <m:r>
                                <a:rPr lang="en-US" altLang="zh-CN" sz="2400" i="1">
                                  <a:latin typeface="Cambria Math" panose="02040503050406030204" charset="0"/>
                                  <a:ea typeface="宋体" pitchFamily="2" charset="-122"/>
                                  <a:cs typeface="Cambria Math" panose="02040503050406030204" charset="0"/>
                                </a:rPr>
                                <m:t>4</m:t>
                              </m:r>
                            </m:e>
                            <m:e>
                              <m:r>
                                <a:rPr lang="en-US" altLang="zh-CN" sz="2400" i="1">
                                  <a:latin typeface="Cambria Math" panose="02040503050406030204" charset="0"/>
                                  <a:ea typeface="宋体" pitchFamily="2" charset="-122"/>
                                  <a:cs typeface="Cambria Math" panose="02040503050406030204" charset="0"/>
                                </a:rPr>
                                <m:t>3</m:t>
                              </m:r>
                              <m:r>
                                <a:rPr lang="en-US" altLang="zh-CN" sz="240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4</m:t>
                              </m:r>
                            </m:e>
                          </m:eqArr>
                        </m:e>
                      </m:d>
                    </m:oMath>
                  </m:oMathPara>
                </a14:m>
                <a:r>
                  <a:rPr lang="en-US" altLang="zh-CN" sz="2400" b="1">
                    <a:latin typeface="宋体" panose="02010600030101010101" pitchFamily="2" charset="-122"/>
                    <a:ea typeface="宋体" panose="02010600030101010101" pitchFamily="2" charset="-122"/>
                    <a:cs typeface="宋体" panose="02010600030101010101" pitchFamily="2" charset="-122"/>
                  </a:rPr>
                  <a:t>，若</a:t>
                </a:r>
                <a14:m>
                  <m:oMathPara>
                    <m:oMathParaPr>
                      <m:jc/>
                    </m:oMathParaPr>
                    <m:oMath>
                      <m:r>
                        <a:rPr lang="en-US" altLang="zh-CN" sz="2400" i="1">
                          <a:latin typeface="Cambria Math" panose="02040503050406030204" charset="0"/>
                          <a:ea typeface="宋体" pitchFamily="2" charset="-122"/>
                          <a:cs typeface="Cambria Math" panose="02040503050406030204" charset="0"/>
                        </a:rPr>
                        <m:t>𝑓</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𝑎</m:t>
                      </m:r>
                      <m:r>
                        <a:rPr lang="en-US" altLang="zh-CN" sz="2400" i="1">
                          <a:latin typeface="Cambria Math" panose="02040503050406030204" charset="0"/>
                          <a:ea typeface="宋体" pitchFamily="2" charset="-122"/>
                          <a:cs typeface="Cambria Math" panose="02040503050406030204" charset="0"/>
                        </a:rPr>
                        <m:t>)&lt;</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3</m:t>
                      </m:r>
                    </m:oMath>
                  </m:oMathPara>
                </a14:m>
                <a:r>
                  <a:rPr lang="en-US" altLang="zh-CN" sz="2400" b="1">
                    <a:latin typeface="宋体" panose="02010600030101010101" pitchFamily="2" charset="-122"/>
                    <a:ea typeface="宋体" panose="02010600030101010101" pitchFamily="2" charset="-122"/>
                    <a:cs typeface="宋体" panose="02010600030101010101" pitchFamily="2" charset="-122"/>
                  </a:rPr>
                  <a:t>，则</a:t>
                </a:r>
                <a14:m>
                  <m:oMathPara>
                    <m:oMathParaPr>
                      <m:jc/>
                    </m:oMathParaPr>
                    <m:oMath>
                      <m:r>
                        <a:rPr lang="en-US" altLang="zh-CN" sz="2400" i="1">
                          <a:latin typeface="Cambria Math" panose="02040503050406030204" charset="0"/>
                          <a:ea typeface="宋体" pitchFamily="2" charset="-122"/>
                          <a:cs typeface="Cambria Math" panose="02040503050406030204" charset="0"/>
                        </a:rPr>
                        <m:t>𝑎</m:t>
                      </m:r>
                    </m:oMath>
                  </m:oMathPara>
                </a14:m>
                <a:r>
                  <a:rPr lang="en-US" altLang="zh-CN" sz="2400" b="1">
                    <a:latin typeface="宋体" panose="02010600030101010101" pitchFamily="2" charset="-122"/>
                    <a:ea typeface="宋体" panose="02010600030101010101" pitchFamily="2" charset="-122"/>
                    <a:cs typeface="宋体" panose="02010600030101010101" pitchFamily="2" charset="-122"/>
                  </a:rPr>
                  <a:t>的取值范围为（　）.</a:t>
                </a:r>
                <a:endParaRPr lang="en-US" altLang="zh-CN" sz="2400" b="1">
                  <a:latin typeface="宋体" panose="02010600030101010101" pitchFamily="2" charset="-122"/>
                  <a:ea typeface="宋体" panose="02010600030101010101" pitchFamily="2" charset="-122"/>
                  <a:cs typeface="宋体" panose="02010600030101010101" pitchFamily="2" charset="-122"/>
                </a:endParaRPr>
              </a:p>
              <a:p>
                <a:pPr marL="252095" indent="-457200" algn="just">
                  <a:lnSpc>
                    <a:spcPct val="150000"/>
                  </a:lnSpc>
                  <a:spcAft>
                    <a:spcPct val="0"/>
                  </a:spcAft>
                  <a:tabLst>
                    <a:tab pos="2700655"/>
                  </a:tabLst>
                </a:pPr>
                <a:r>
                  <a:rPr lang="en-US" altLang="zh-CN" sz="2400" b="1">
                    <a:latin typeface="宋体" panose="02010600030101010101" pitchFamily="2" charset="-122"/>
                    <a:ea typeface="宋体" panose="02010600030101010101" pitchFamily="2" charset="-122"/>
                    <a:cs typeface="宋体" panose="02010600030101010101" pitchFamily="2" charset="-122"/>
                  </a:rPr>
                  <a:t>A．</a:t>
                </a:r>
                <a14:m>
                  <m:oMathPara>
                    <m:oMathParaPr>
                      <m:jc/>
                    </m:oMathParaPr>
                    <m:oMath>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3</m:t>
                      </m:r>
                      <m:r>
                        <a:rPr lang="en-US" altLang="zh-CN" sz="2400" i="1">
                          <a:latin typeface="Cambria Math" panose="02040503050406030204" charset="0"/>
                          <a:ea typeface="宋体" pitchFamily="2" charset="-122"/>
                          <a:cs typeface="Cambria Math" panose="02040503050406030204" charset="0"/>
                        </a:rPr>
                        <m:t>,+∞)</m:t>
                      </m:r>
                    </m:oMath>
                  </m:oMathPara>
                </a14:m>
                <a:r>
                  <a:rPr lang="en-US" altLang="zh-CN" sz="2400" b="1">
                    <a:latin typeface="宋体" panose="02010600030101010101" pitchFamily="2" charset="-122"/>
                    <a:ea typeface="宋体" panose="02010600030101010101" pitchFamily="2" charset="-122"/>
                    <a:cs typeface="宋体" panose="02010600030101010101" pitchFamily="2" charset="-122"/>
                  </a:rPr>
                  <a:t>	B．</a:t>
                </a:r>
                <a14:m>
                  <m:oMathPara>
                    <m:oMathParaPr>
                      <m:jc/>
                    </m:oMathParaPr>
                    <m:oMath>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3</m:t>
                      </m:r>
                      <m:r>
                        <a:rPr lang="en-US" altLang="zh-CN" sz="2400" i="1">
                          <a:latin typeface="Cambria Math" panose="02040503050406030204" charset="0"/>
                          <a:ea typeface="宋体" pitchFamily="2" charset="-122"/>
                          <a:cs typeface="Cambria Math" panose="02040503050406030204" charset="0"/>
                        </a:rPr>
                        <m:t>,+∞)</m:t>
                      </m:r>
                    </m:oMath>
                  </m:oMathPara>
                </a14:m>
                <a:endParaRPr lang="en-US" altLang="zh-CN" sz="2400" b="1">
                  <a:latin typeface="宋体" panose="02010600030101010101" pitchFamily="2" charset="-122"/>
                  <a:ea typeface="宋体" panose="02010600030101010101" pitchFamily="2" charset="-122"/>
                  <a:cs typeface="宋体" panose="02010600030101010101" pitchFamily="2" charset="-122"/>
                </a:endParaRPr>
              </a:p>
              <a:p>
                <a:pPr marL="252095" indent="-457200" algn="just">
                  <a:lnSpc>
                    <a:spcPct val="150000"/>
                  </a:lnSpc>
                  <a:spcAft>
                    <a:spcPct val="0"/>
                  </a:spcAft>
                  <a:tabLst>
                    <a:tab pos="2700655"/>
                  </a:tabLst>
                </a:pPr>
                <a:r>
                  <a:rPr lang="en-US" altLang="zh-CN" sz="2400" b="1">
                    <a:latin typeface="宋体" panose="02010600030101010101" pitchFamily="2" charset="-122"/>
                    <a:ea typeface="宋体" panose="02010600030101010101" pitchFamily="2" charset="-122"/>
                    <a:cs typeface="宋体" panose="02010600030101010101" pitchFamily="2" charset="-122"/>
                  </a:rPr>
                  <a:t>C．</a:t>
                </a:r>
                <a14:m>
                  <m:oMathPara>
                    <m:oMathParaPr>
                      <m:jc/>
                    </m:oMathParaPr>
                    <m:oMath>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3</m:t>
                      </m:r>
                      <m:r>
                        <a:rPr lang="en-US" altLang="zh-CN" sz="2400" i="1">
                          <a:latin typeface="Cambria Math" panose="02040503050406030204" charset="0"/>
                          <a:ea typeface="宋体" pitchFamily="2" charset="-122"/>
                          <a:cs typeface="Cambria Math" panose="02040503050406030204" charset="0"/>
                        </a:rPr>
                        <m:t>)</m:t>
                      </m:r>
                    </m:oMath>
                  </m:oMathPara>
                </a14:m>
                <a:r>
                  <a:rPr lang="en-US" altLang="zh-CN" sz="2400" b="1">
                    <a:latin typeface="宋体" panose="02010600030101010101" pitchFamily="2" charset="-122"/>
                    <a:ea typeface="宋体" panose="02010600030101010101" pitchFamily="2" charset="-122"/>
                    <a:cs typeface="宋体" panose="02010600030101010101" pitchFamily="2" charset="-122"/>
                  </a:rPr>
                  <a:t>	D．</a:t>
                </a:r>
                <a14:m>
                  <m:oMathPara>
                    <m:oMathParaPr>
                      <m:jc/>
                    </m:oMathParaPr>
                    <m:oMath>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3</m:t>
                      </m:r>
                      <m:r>
                        <a:rPr lang="en-US" altLang="zh-CN" sz="2400" i="1">
                          <a:latin typeface="Cambria Math" panose="02040503050406030204" charset="0"/>
                          <a:ea typeface="宋体" pitchFamily="2" charset="-122"/>
                          <a:cs typeface="Cambria Math" panose="02040503050406030204" charset="0"/>
                        </a:rPr>
                        <m:t>]</m:t>
                      </m:r>
                    </m:oMath>
                  </m:oMathPara>
                </a14:m>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516890" y="1050290"/>
                <a:ext cx="11364595" cy="2676525"/>
              </a:xfrm>
              <a:prstGeom prst="rect">
                <a:avLst/>
              </a:prstGeom>
              <a:blipFill rotWithShape="1">
                <a:blip r:embed="rId2"/>
                <a:stretch>
                  <a:fillRect/>
                </a:stretch>
              </a:blipFill>
            </p:spPr>
            <p:txBody>
              <a:bodyPr/>
              <a:lstStyle/>
              <a:p>
                <a:r>
                  <a:rPr lang="zh-CN" altLang="en-US">
                    <a:noFill/>
                  </a:rPr>
                  <a:t> </a:t>
                </a:r>
              </a:p>
            </p:txBody>
          </p:sp>
        </mc:Fallback>
      </mc:AlternateContent>
      <p:sp>
        <p:nvSpPr>
          <p:cNvPr id="21" name="矩形 20" title=""/>
          <p:cNvSpPr/>
          <p:nvPr/>
        </p:nvSpPr>
        <p:spPr>
          <a:xfrm>
            <a:off x="8816975" y="1518285"/>
            <a:ext cx="75565" cy="7556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22" name="组合 21" title=""/>
          <p:cNvGrpSpPr/>
          <p:nvPr/>
        </p:nvGrpSpPr>
        <p:grpSpPr>
          <a:xfrm>
            <a:off x="582295" y="3699510"/>
            <a:ext cx="8234680" cy="996950"/>
            <a:chOff x="797" y="5206"/>
            <a:chExt cx="17645" cy="3130"/>
          </a:xfrm>
        </p:grpSpPr>
        <p:sp>
          <p:nvSpPr>
            <p:cNvPr id="19" name="文本框 18"/>
            <p:cNvSpPr txBox="1"/>
            <p:nvPr/>
          </p:nvSpPr>
          <p:spPr>
            <a:xfrm>
              <a:off x="797" y="5206"/>
              <a:ext cx="17645" cy="2295"/>
            </a:xfrm>
            <a:prstGeom prst="rect">
              <a:avLst/>
            </a:prstGeom>
            <a:noFill/>
          </p:spPr>
          <p:txBody>
            <a:bodyPr wrap="square" rtlCol="0" anchor="t">
              <a:spAutoFit/>
            </a:bodyPr>
            <a:lstStyle/>
            <a:p>
              <a:pPr algn="just">
                <a:lnSpc>
                  <a:spcPct val="160000"/>
                </a:lnSpc>
                <a:spcAft>
                  <a:spcPct val="0"/>
                </a:spcAft>
                <a:tabLst>
                  <a:tab pos="2700655"/>
                </a:tabLst>
              </a:pPr>
              <a:r>
                <a:rPr lang="zh-CN" altLang="zh-CN"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答案：</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C.</a:t>
              </a:r>
              <a:endParaRPr lang="en-US" altLang="zh-CN" sz="2400" b="1" kern="100">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9" name="矩形 28"/>
            <p:cNvSpPr/>
            <p:nvPr>
              <p:custDataLst>
                <p:tags r:id="rId3"/>
              </p:custDataLst>
            </p:nvPr>
          </p:nvSpPr>
          <p:spPr>
            <a:xfrm>
              <a:off x="2594" y="8217"/>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
        <p:nvSpPr>
          <p:cNvPr id="23" name="矩形 22" title=""/>
          <p:cNvSpPr/>
          <p:nvPr>
            <p:custDataLst>
              <p:tags r:id="rId4"/>
            </p:custDataLst>
          </p:nvPr>
        </p:nvSpPr>
        <p:spPr>
          <a:xfrm>
            <a:off x="6852285" y="1865630"/>
            <a:ext cx="75565" cy="7556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51216" name="Picture 2"/>
          <p:cNvPicPr>
            <a:picLocks noChangeAspect="1"/>
          </p:cNvPicPr>
          <p:nvPr/>
        </p:nvPicPr>
        <p:blipFill>
          <a:blip r:embed="rId5"/>
          <a:stretch>
            <a:fillRect/>
          </a:stretch>
        </p:blipFill>
        <p:spPr>
          <a:xfrm flipH="1">
            <a:off x="10934700" y="12623800"/>
            <a:ext cx="0" cy="0"/>
          </a:xfrm>
          <a:prstGeom prst="rect">
            <a:avLst/>
          </a:prstGeom>
          <a:ln>
            <a:noFill/>
          </a:ln>
        </p:spPr>
      </p:pic>
    </p:spTree>
    <p:custDataLst>
      <p:tags r:id="rId6"/>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文本框 1" title=""/>
          <p:cNvSpPr txBox="1"/>
          <p:nvPr/>
        </p:nvSpPr>
        <p:spPr>
          <a:xfrm>
            <a:off x="603250" y="539115"/>
            <a:ext cx="10985500" cy="4005580"/>
          </a:xfrm>
          <a:prstGeom prst="rect">
            <a:avLst/>
          </a:prstGeom>
          <a:noFill/>
        </p:spPr>
        <p:txBody>
          <a:bodyPr wrap="square" rtlCol="0">
            <a:spAutoFit/>
          </a:bodyPr>
          <a:lstStyle/>
          <a:p>
            <a:pPr>
              <a:lnSpc>
                <a:spcPct val="160000"/>
              </a:lnSpc>
            </a:pPr>
            <a:r>
              <a:rPr lang="zh-CN" altLang="en-US" sz="2400" b="1">
                <a:solidFill>
                  <a:srgbClr val="FF0000"/>
                </a:solidFill>
                <a:latin typeface="宋体" panose="02010600030101010101" pitchFamily="2" charset="-122"/>
                <a:ea typeface="宋体" panose="02010600030101010101" pitchFamily="2" charset="-122"/>
              </a:rPr>
              <a:t>方法技巧：</a:t>
            </a:r>
            <a:endParaRPr lang="zh-CN" altLang="en-US" sz="2400" b="1">
              <a:solidFill>
                <a:srgbClr val="FF0000"/>
              </a:solidFill>
              <a:latin typeface="宋体" panose="02010600030101010101" pitchFamily="2" charset="-122"/>
              <a:ea typeface="宋体" panose="02010600030101010101" pitchFamily="2" charset="-122"/>
            </a:endParaRPr>
          </a:p>
          <a:p>
            <a:pPr algn="just">
              <a:lnSpc>
                <a:spcPct val="150000"/>
              </a:lnSpc>
              <a:spcAft>
                <a:spcPct val="0"/>
              </a:spcAft>
              <a:tabLst>
                <a:tab pos="2430780"/>
              </a:tabLst>
            </a:pPr>
            <a:r>
              <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1.</a:t>
            </a:r>
            <a:r>
              <a:rPr lang="zh-CN"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根据分段函数解析式求函数值，首先确定自变量的值属于哪个区间，其次选定相应的解析式代入求解</a:t>
            </a:r>
            <a:r>
              <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a:t>
            </a:r>
            <a:endParaRPr lang="zh-CN" altLang="zh-CN" sz="2400" kern="10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ct val="0"/>
              </a:spcAft>
              <a:tabLst>
                <a:tab pos="2430780"/>
              </a:tabLst>
            </a:pPr>
            <a:r>
              <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2.</a:t>
            </a:r>
            <a:r>
              <a:rPr lang="zh-CN"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已知函数值或函数的取值范围求自变量的值或范围时，应根据每一段的解析式分别求解，但要注意检验所求自变量的值或范围是否符合相应段的自变量的取值范围</a:t>
            </a:r>
            <a:r>
              <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a:t>
            </a:r>
            <a:endParaRPr lang="zh-CN" altLang="zh-CN" sz="2400" kern="10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ct val="0"/>
              </a:spcAft>
              <a:tabLst>
                <a:tab pos="2430780"/>
              </a:tabLst>
            </a:pPr>
            <a:r>
              <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a:t>
            </a:r>
            <a:r>
              <a:rPr lang="zh-CN"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提醒</a:t>
            </a:r>
            <a:r>
              <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a:t>
            </a:r>
            <a:r>
              <a:rPr lang="zh-CN"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当分段函数的自变量范围不确定时，应分类讨论</a:t>
            </a:r>
            <a:r>
              <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2" name="文本框 1" title=""/>
              <p:cNvSpPr txBox="1"/>
              <p:nvPr/>
            </p:nvSpPr>
            <p:spPr>
              <a:xfrm>
                <a:off x="410210" y="332105"/>
                <a:ext cx="11296650" cy="2795905"/>
              </a:xfrm>
              <a:prstGeom prst="rect">
                <a:avLst/>
              </a:prstGeom>
              <a:noFill/>
            </p:spPr>
            <p:txBody>
              <a:bodyPr wrap="square" rtlCol="0">
                <a:spAutoFit/>
              </a:bodyPr>
              <a:lstStyle/>
              <a:p>
                <a:pPr algn="just">
                  <a:lnSpc>
                    <a:spcPct val="150000"/>
                  </a:lnSpc>
                  <a:spcAft>
                    <a:spcPct val="0"/>
                  </a:spcAft>
                  <a:tabLst>
                    <a:tab pos="2700655"/>
                  </a:tabLst>
                </a:pPr>
                <a:r>
                  <a:rPr lang="zh-CN" altLang="en-US" sz="2400" b="1" kern="100">
                    <a:latin typeface="宋体" panose="02010600030101010101" pitchFamily="2" charset="-122"/>
                    <a:ea typeface="宋体" panose="02010600030101010101" pitchFamily="2" charset="-122"/>
                    <a:cs typeface="宋体" panose="02010600030101010101" pitchFamily="2" charset="-122"/>
                    <a:sym typeface="+mn-ea"/>
                  </a:rPr>
                  <a:t>变</a:t>
                </a: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2.</a:t>
                </a:r>
                <a:r>
                  <a:rPr sz="2400" b="1" kern="100">
                    <a:latin typeface="宋体" panose="02010600030101010101" pitchFamily="2" charset="-122"/>
                    <a:ea typeface="宋体" panose="02010600030101010101" pitchFamily="2" charset="-122"/>
                    <a:cs typeface="宋体" panose="02010600030101010101" pitchFamily="2" charset="-122"/>
                    <a:sym typeface="+mn-ea"/>
                  </a:rPr>
                  <a:t>已知函数</a:t>
                </a:r>
                <a14:m>
                  <m:oMathPara>
                    <m:oMathParaPr>
                      <m:jc/>
                    </m:oMathParaPr>
                    <m:oMath>
                      <m:r>
                        <a:rPr lang="en-US" altLang="zh-CN" sz="2400" i="1">
                          <a:latin typeface="Cambria Math" panose="02040503050406030204" charset="0"/>
                          <a:ea typeface="宋体" pitchFamily="2" charset="-122"/>
                          <a:cs typeface="Cambria Math" panose="02040503050406030204" charset="0"/>
                        </a:rPr>
                        <m:t>𝑓</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m:t>
                      </m:r>
                      <m:d>
                        <m:dPr>
                          <m:begChr m:val="{"/>
                          <m:sepChr m:val="|"/>
                          <m:endChr/>
                          <m:grow m:val="on"/>
                          <m:shp m:val="centered"/>
                          <m:ctrlPr>
                            <a:rPr lang="en-US" altLang="zh-CN" sz="2400" i="1">
                              <a:latin typeface="Cambria Math" panose="02040503050406030204" charset="0"/>
                              <a:ea typeface="宋体" pitchFamily="2" charset="-122"/>
                              <a:cs typeface="Cambria Math" panose="02040503050406030204" charset="0"/>
                            </a:rPr>
                          </m:ctrlPr>
                        </m:dPr>
                        <m:e>
                          <m:eqArr>
                            <m:eqArrPr>
                              <m:maxDist m:val="off"/>
                              <m:objDist m:val="off"/>
                              <m:rSpRule m:val="0"/>
                              <m:rSp m:val="0"/>
                              <m:ctrlPr>
                                <a:rPr lang="en-US" altLang="zh-CN" sz="2400" i="1">
                                  <a:latin typeface="Cambria Math" panose="02040503050406030204" charset="0"/>
                                  <a:ea typeface="宋体" pitchFamily="2" charset="-122"/>
                                  <a:cs typeface="Cambria Math" panose="02040503050406030204" charset="0"/>
                                </a:rPr>
                              </m:ctrlPr>
                            </m:eqArrPr>
                            <m:e>
                              <m:sSup>
                                <m:sSupPr>
                                  <m:ctrlPr>
                                    <a:rPr lang="en-US" sz="2400" i="1" kern="100">
                                      <a:latin typeface="Cambria Math" panose="02040503050406030204" charset="0"/>
                                      <a:ea typeface="宋体" pitchFamily="2" charset="-122"/>
                                      <a:cs typeface="Cambria Math" panose="02040503050406030204" charset="0"/>
                                      <a:sym typeface="+mn-ea"/>
                                    </a:rPr>
                                  </m:ctrlPr>
                                </m:sSupPr>
                                <m:e>
                                  <m:r>
                                    <a:rPr lang="en-US" sz="2400" i="1" kern="100">
                                      <a:latin typeface="Cambria Math" panose="02040503050406030204" charset="0"/>
                                      <a:ea typeface="宋体" pitchFamily="2" charset="-122"/>
                                      <a:cs typeface="Cambria Math" panose="02040503050406030204" charset="0"/>
                                      <a:sym typeface="+mn-ea"/>
                                    </a:rPr>
                                    <m:t>𝑥</m:t>
                                  </m:r>
                                </m:e>
                                <m:sup>
                                  <m:r>
                                    <a:rPr lang="en-US" sz="2400" i="1" kern="100">
                                      <a:latin typeface="Cambria Math" panose="02040503050406030204" charset="0"/>
                                      <a:ea typeface="宋体" pitchFamily="2" charset="-122"/>
                                      <a:cs typeface="Cambria Math" panose="02040503050406030204" charset="0"/>
                                      <a:sym typeface="+mn-ea"/>
                                    </a:rPr>
                                    <m:t>2</m:t>
                                  </m:r>
                                </m:sup>
                              </m:sSup>
                              <m:r>
                                <a:rPr lang="en-US" sz="2400" i="1" kern="100">
                                  <a:latin typeface="Cambria Math" panose="02040503050406030204" charset="0"/>
                                  <a:ea typeface="宋体" pitchFamily="2" charset="-122"/>
                                  <a:cs typeface="Cambria Math" panose="02040503050406030204" charset="0"/>
                                  <a:sym typeface="+mn-ea"/>
                                </a:rPr>
                                <m:t>−</m:t>
                              </m:r>
                              <m:r>
                                <a:rPr lang="en-US" sz="2400" i="1" kern="100">
                                  <a:latin typeface="Cambria Math" panose="02040503050406030204" charset="0"/>
                                  <a:ea typeface="宋体" pitchFamily="2" charset="-122"/>
                                  <a:cs typeface="Cambria Math" panose="02040503050406030204" charset="0"/>
                                  <a:sym typeface="+mn-ea"/>
                                </a:rPr>
                                <m:t>2</m:t>
                              </m:r>
                              <m:r>
                                <a:rPr lang="en-US" sz="2400" i="1" kern="100">
                                  <a:latin typeface="Cambria Math" panose="02040503050406030204" charset="0"/>
                                  <a:ea typeface="宋体" pitchFamily="2" charset="-122"/>
                                  <a:cs typeface="Cambria Math" panose="02040503050406030204" charset="0"/>
                                  <a:sym typeface="+mn-ea"/>
                                </a:rPr>
                                <m:t>𝑥</m:t>
                              </m:r>
                              <m:r>
                                <a:rPr lang="en-US" sz="2400" i="1" kern="100">
                                  <a:latin typeface="Cambria Math" panose="02040503050406030204" charset="0"/>
                                  <a:ea typeface="宋体" pitchFamily="2" charset="-122"/>
                                  <a:cs typeface="Cambria Math" panose="02040503050406030204" charset="0"/>
                                  <a:sym typeface="+mn-ea"/>
                                </a:rPr>
                                <m:t>，</m:t>
                              </m:r>
                              <m:r>
                                <a:rPr lang="en-US" sz="2400" i="1" kern="100">
                                  <a:latin typeface="Cambria Math" panose="02040503050406030204" charset="0"/>
                                  <a:ea typeface="宋体" pitchFamily="2" charset="-122"/>
                                  <a:cs typeface="Cambria Math" panose="02040503050406030204" charset="0"/>
                                  <a:sym typeface="+mn-ea"/>
                                </a:rPr>
                                <m:t>𝑥</m:t>
                              </m:r>
                              <m:r>
                                <a:rPr lang="en-US" sz="2400" i="1" kern="100">
                                  <a:latin typeface="Cambria Math" panose="02040503050406030204" charset="0"/>
                                  <a:ea typeface="宋体" pitchFamily="2" charset="-122"/>
                                  <a:cs typeface="Cambria Math" panose="02040503050406030204" charset="0"/>
                                  <a:sym typeface="+mn-ea"/>
                                </a:rPr>
                                <m:t>&gt;</m:t>
                              </m:r>
                              <m:r>
                                <a:rPr lang="en-US" sz="2400" i="1" kern="100">
                                  <a:latin typeface="Cambria Math" panose="02040503050406030204" charset="0"/>
                                  <a:ea typeface="宋体" pitchFamily="2" charset="-122"/>
                                  <a:cs typeface="Cambria Math" panose="02040503050406030204" charset="0"/>
                                  <a:sym typeface="+mn-ea"/>
                                </a:rPr>
                                <m:t>1</m:t>
                              </m:r>
                            </m:e>
                            <m:e>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3</m:t>
                              </m:r>
                              <m:r>
                                <a:rPr lang="en-US" altLang="zh-CN" sz="240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3</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1</m:t>
                              </m:r>
                              <m:r>
                                <a:rPr lang="en-US" altLang="zh-CN" sz="2400" i="1">
                                  <a:latin typeface="Cambria Math" panose="02040503050406030204" charset="0"/>
                                  <a:ea typeface="宋体" pitchFamily="2" charset="-122"/>
                                  <a:cs typeface="Cambria Math" panose="02040503050406030204" charset="0"/>
                                </a:rPr>
                                <m:t>.</m:t>
                              </m:r>
                            </m:e>
                          </m:eqArr>
                        </m:e>
                      </m:d>
                    </m:oMath>
                  </m:oMathPara>
                </a14:m>
                <a:r>
                  <a:rPr sz="2400" b="1" kern="100">
                    <a:latin typeface="宋体" panose="02010600030101010101" pitchFamily="2" charset="-122"/>
                    <a:ea typeface="宋体" panose="02010600030101010101" pitchFamily="2" charset="-122"/>
                    <a:cs typeface="宋体" panose="02010600030101010101" pitchFamily="2" charset="-122"/>
                    <a:sym typeface="+mn-ea"/>
                  </a:rPr>
                  <a:t>．</a:t>
                </a:r>
                <a:endParaRPr sz="2400" b="1" kern="100">
                  <a:latin typeface="宋体" panose="02010600030101010101" pitchFamily="2" charset="-122"/>
                  <a:ea typeface="宋体" panose="02010600030101010101" pitchFamily="2" charset="-122"/>
                  <a:cs typeface="宋体" panose="02010600030101010101" pitchFamily="2" charset="-122"/>
                  <a:sym typeface="+mn-ea"/>
                </a:endParaRPr>
              </a:p>
              <a:p>
                <a:pPr algn="just">
                  <a:lnSpc>
                    <a:spcPct val="150000"/>
                  </a:lnSpc>
                  <a:spcAft>
                    <a:spcPct val="0"/>
                  </a:spcAft>
                  <a:tabLst>
                    <a:tab pos="2700655"/>
                  </a:tabLst>
                </a:pPr>
                <a:r>
                  <a:rPr sz="2400" b="1" kern="100">
                    <a:latin typeface="宋体" panose="02010600030101010101" pitchFamily="2" charset="-122"/>
                    <a:ea typeface="宋体" panose="02010600030101010101" pitchFamily="2" charset="-122"/>
                    <a:cs typeface="宋体" panose="02010600030101010101" pitchFamily="2" charset="-122"/>
                    <a:sym typeface="+mn-ea"/>
                  </a:rPr>
                  <a:t>(1)求</a:t>
                </a:r>
                <a14:m>
                  <m:oMathPara>
                    <m:oMathParaPr>
                      <m:jc/>
                    </m:oMathParaPr>
                    <m:oMath>
                      <m:r>
                        <a:rPr lang="en-US" altLang="zh-CN" sz="2400" i="1">
                          <a:latin typeface="Cambria Math" panose="02040503050406030204" charset="0"/>
                          <a:ea typeface="宋体" pitchFamily="2" charset="-122"/>
                          <a:cs typeface="Cambria Math" panose="02040503050406030204" charset="0"/>
                        </a:rPr>
                        <m:t>𝑓</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2</m:t>
                      </m:r>
                      <m:r>
                        <a:rPr lang="en-US" altLang="zh-CN" sz="2400" i="1">
                          <a:latin typeface="Cambria Math" panose="02040503050406030204" charset="0"/>
                          <a:ea typeface="宋体" pitchFamily="2" charset="-122"/>
                          <a:cs typeface="Cambria Math" panose="02040503050406030204" charset="0"/>
                        </a:rPr>
                        <m:t>)</m:t>
                      </m:r>
                    </m:oMath>
                  </m:oMathPara>
                </a14:m>
                <a:r>
                  <a:rPr sz="2400" b="1" kern="100">
                    <a:latin typeface="宋体" panose="02010600030101010101" pitchFamily="2" charset="-122"/>
                    <a:ea typeface="宋体" panose="02010600030101010101" pitchFamily="2" charset="-122"/>
                    <a:cs typeface="宋体" panose="02010600030101010101" pitchFamily="2" charset="-122"/>
                    <a:sym typeface="+mn-ea"/>
                  </a:rPr>
                  <a:t>，</a:t>
                </a:r>
                <a14:m>
                  <m:oMathPara>
                    <m:oMathParaPr>
                      <m:jc/>
                    </m:oMathParaPr>
                    <m:oMath>
                      <m:r>
                        <a:rPr lang="en-US" altLang="zh-CN" sz="2400" i="1">
                          <a:latin typeface="Cambria Math" panose="02040503050406030204" charset="0"/>
                          <a:ea typeface="宋体" pitchFamily="2" charset="-122"/>
                          <a:cs typeface="Cambria Math" panose="02040503050406030204" charset="0"/>
                        </a:rPr>
                        <m:t>𝑓</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1</m:t>
                      </m:r>
                      <m:r>
                        <a:rPr lang="en-US" altLang="zh-CN" sz="2400" i="1">
                          <a:latin typeface="Cambria Math" panose="02040503050406030204" charset="0"/>
                          <a:ea typeface="宋体" pitchFamily="2" charset="-122"/>
                          <a:cs typeface="Cambria Math" panose="02040503050406030204" charset="0"/>
                        </a:rPr>
                        <m:t>)</m:t>
                      </m:r>
                    </m:oMath>
                  </m:oMathPara>
                </a14:m>
                <a:r>
                  <a:rPr sz="2400" b="1" kern="100">
                    <a:latin typeface="宋体" panose="02010600030101010101" pitchFamily="2" charset="-122"/>
                    <a:ea typeface="宋体" panose="02010600030101010101" pitchFamily="2" charset="-122"/>
                    <a:cs typeface="宋体" panose="02010600030101010101" pitchFamily="2" charset="-122"/>
                    <a:sym typeface="+mn-ea"/>
                  </a:rPr>
                  <a:t>，</a:t>
                </a:r>
                <a14:m>
                  <m:oMathPara>
                    <m:oMathParaPr>
                      <m:jc/>
                    </m:oMathParaPr>
                    <m:oMath>
                      <m:r>
                        <a:rPr lang="en-US" altLang="zh-CN" sz="2400" i="1">
                          <a:latin typeface="Cambria Math" panose="02040503050406030204" charset="0"/>
                          <a:ea typeface="宋体" pitchFamily="2" charset="-122"/>
                          <a:cs typeface="Cambria Math" panose="02040503050406030204" charset="0"/>
                        </a:rPr>
                        <m:t>𝑓</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𝑓</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2</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m:t>
                      </m:r>
                    </m:oMath>
                  </m:oMathPara>
                </a14:m>
                <a:r>
                  <a:rPr sz="2400" b="1" kern="100">
                    <a:latin typeface="宋体" panose="02010600030101010101" pitchFamily="2" charset="-122"/>
                    <a:ea typeface="宋体" panose="02010600030101010101" pitchFamily="2" charset="-122"/>
                    <a:cs typeface="宋体" panose="02010600030101010101" pitchFamily="2" charset="-122"/>
                    <a:sym typeface="+mn-ea"/>
                  </a:rPr>
                  <a:t>的值；</a:t>
                </a:r>
                <a:endParaRPr sz="2400" b="1" kern="100">
                  <a:latin typeface="宋体" panose="02010600030101010101" pitchFamily="2" charset="-122"/>
                  <a:ea typeface="宋体" panose="02010600030101010101" pitchFamily="2" charset="-122"/>
                  <a:cs typeface="宋体" panose="02010600030101010101" pitchFamily="2" charset="-122"/>
                  <a:sym typeface="+mn-ea"/>
                </a:endParaRPr>
              </a:p>
              <a:p>
                <a:pPr algn="just">
                  <a:lnSpc>
                    <a:spcPct val="150000"/>
                  </a:lnSpc>
                  <a:spcAft>
                    <a:spcPct val="0"/>
                  </a:spcAft>
                  <a:tabLst>
                    <a:tab pos="2700655"/>
                  </a:tabLst>
                </a:pPr>
                <a:r>
                  <a:rPr sz="2400" b="1" kern="100">
                    <a:latin typeface="宋体" panose="02010600030101010101" pitchFamily="2" charset="-122"/>
                    <a:ea typeface="宋体" panose="02010600030101010101" pitchFamily="2" charset="-122"/>
                    <a:cs typeface="宋体" panose="02010600030101010101" pitchFamily="2" charset="-122"/>
                    <a:sym typeface="+mn-ea"/>
                  </a:rPr>
                  <a:t>(2)若</a:t>
                </a:r>
                <a14:m>
                  <m:oMathPara>
                    <m:oMathParaPr>
                      <m:jc/>
                    </m:oMathParaPr>
                    <m:oMath>
                      <m:r>
                        <a:rPr lang="en-US" altLang="zh-CN" sz="2400" i="1">
                          <a:latin typeface="Cambria Math" panose="02040503050406030204" charset="0"/>
                          <a:ea typeface="宋体" pitchFamily="2" charset="-122"/>
                          <a:cs typeface="Cambria Math" panose="02040503050406030204" charset="0"/>
                        </a:rPr>
                        <m:t>𝑓</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𝑚</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10</m:t>
                      </m:r>
                    </m:oMath>
                  </m:oMathPara>
                </a14:m>
                <a:r>
                  <a:rPr sz="2400" b="1" kern="100">
                    <a:latin typeface="宋体" panose="02010600030101010101" pitchFamily="2" charset="-122"/>
                    <a:ea typeface="宋体" panose="02010600030101010101" pitchFamily="2" charset="-122"/>
                    <a:cs typeface="宋体" panose="02010600030101010101" pitchFamily="2" charset="-122"/>
                    <a:sym typeface="+mn-ea"/>
                  </a:rPr>
                  <a:t>，求</a:t>
                </a:r>
                <a14:m>
                  <m:oMathPara>
                    <m:oMathParaPr>
                      <m:jc/>
                    </m:oMathParaPr>
                    <m:oMath>
                      <m:r>
                        <a:rPr lang="en-US" altLang="zh-CN" sz="2400" i="1">
                          <a:latin typeface="Cambria Math" panose="02040503050406030204" charset="0"/>
                          <a:ea typeface="宋体" pitchFamily="2" charset="-122"/>
                          <a:cs typeface="Cambria Math" panose="02040503050406030204" charset="0"/>
                        </a:rPr>
                        <m:t>𝑚</m:t>
                      </m:r>
                    </m:oMath>
                  </m:oMathPara>
                </a14:m>
                <a:r>
                  <a:rPr sz="2400" b="1" kern="100">
                    <a:latin typeface="宋体" panose="02010600030101010101" pitchFamily="2" charset="-122"/>
                    <a:ea typeface="宋体" panose="02010600030101010101" pitchFamily="2" charset="-122"/>
                    <a:cs typeface="宋体" panose="02010600030101010101" pitchFamily="2" charset="-122"/>
                    <a:sym typeface="+mn-ea"/>
                  </a:rPr>
                  <a:t>的值；</a:t>
                </a:r>
                <a:endParaRPr sz="2400" b="1" kern="100">
                  <a:latin typeface="宋体" panose="02010600030101010101" pitchFamily="2" charset="-122"/>
                  <a:ea typeface="宋体" panose="02010600030101010101" pitchFamily="2" charset="-122"/>
                  <a:cs typeface="宋体" panose="02010600030101010101" pitchFamily="2" charset="-122"/>
                  <a:sym typeface="+mn-ea"/>
                </a:endParaRPr>
              </a:p>
              <a:p>
                <a:pPr algn="just">
                  <a:lnSpc>
                    <a:spcPct val="150000"/>
                  </a:lnSpc>
                  <a:spcAft>
                    <a:spcPct val="0"/>
                  </a:spcAft>
                  <a:tabLst>
                    <a:tab pos="2700655"/>
                  </a:tabLst>
                </a:pPr>
                <a:r>
                  <a:rPr sz="2400" b="1" kern="100">
                    <a:latin typeface="宋体" panose="02010600030101010101" pitchFamily="2" charset="-122"/>
                    <a:ea typeface="宋体" panose="02010600030101010101" pitchFamily="2" charset="-122"/>
                    <a:cs typeface="宋体" panose="02010600030101010101" pitchFamily="2" charset="-122"/>
                    <a:sym typeface="+mn-ea"/>
                  </a:rPr>
                  <a:t>(3)求不等式</a:t>
                </a:r>
                <a14:m>
                  <m:oMathPara>
                    <m:oMathParaPr>
                      <m:jc/>
                    </m:oMathParaPr>
                    <m:oMath>
                      <m:r>
                        <a:rPr lang="en-US" altLang="zh-CN" sz="2400" i="1">
                          <a:latin typeface="Cambria Math" panose="02040503050406030204" charset="0"/>
                          <a:ea typeface="宋体" pitchFamily="2" charset="-122"/>
                          <a:cs typeface="Cambria Math" panose="02040503050406030204" charset="0"/>
                        </a:rPr>
                        <m:t>𝑓</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𝑛</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5</m:t>
                      </m:r>
                    </m:oMath>
                  </m:oMathPara>
                </a14:m>
                <a:r>
                  <a:rPr sz="2400" b="1" kern="100">
                    <a:latin typeface="宋体" panose="02010600030101010101" pitchFamily="2" charset="-122"/>
                    <a:ea typeface="宋体" panose="02010600030101010101" pitchFamily="2" charset="-122"/>
                    <a:cs typeface="宋体" panose="02010600030101010101" pitchFamily="2" charset="-122"/>
                    <a:sym typeface="+mn-ea"/>
                  </a:rPr>
                  <a:t>的解集．</a:t>
                </a:r>
                <a:endParaRPr sz="2400" b="1" kern="100">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2" name="文本框 1"/>
              <p:cNvSpPr txBox="1">
                <a:spLocks noRot="1" noChangeAspect="1" noMove="1" noResize="1" noEditPoints="1" noAdjustHandles="1" noChangeArrowheads="1" noChangeShapeType="1" noTextEdit="1"/>
              </p:cNvSpPr>
              <p:nvPr/>
            </p:nvSpPr>
            <p:spPr>
              <a:xfrm>
                <a:off x="410210" y="332105"/>
                <a:ext cx="11296650" cy="2795905"/>
              </a:xfrm>
              <a:prstGeom prst="rect">
                <a:avLst/>
              </a:prstGeom>
              <a:blipFill rotWithShape="1">
                <a:blip r:embed="rId2"/>
                <a:stretch>
                  <a:fillRect/>
                </a:stretch>
              </a:blipFill>
            </p:spPr>
            <p:txBody>
              <a:bodyPr/>
              <a:lstStyle/>
              <a:p>
                <a:r>
                  <a:rPr lang="zh-CN" altLang="en-US">
                    <a:noFill/>
                  </a:rPr>
                  <a:t> </a:t>
                </a:r>
              </a:p>
            </p:txBody>
          </p:sp>
        </mc:Fallback>
      </mc:AlternateContent>
      <p:sp>
        <p:nvSpPr>
          <p:cNvPr id="21" name="矩形 20" title=""/>
          <p:cNvSpPr/>
          <p:nvPr/>
        </p:nvSpPr>
        <p:spPr>
          <a:xfrm>
            <a:off x="6776720" y="1819910"/>
            <a:ext cx="75565" cy="7556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22" name="组合 21" title=""/>
          <p:cNvGrpSpPr/>
          <p:nvPr/>
        </p:nvGrpSpPr>
        <p:grpSpPr>
          <a:xfrm>
            <a:off x="410210" y="3250354"/>
            <a:ext cx="11204575" cy="2542525"/>
            <a:chOff x="568" y="2829"/>
            <a:chExt cx="17645" cy="11112"/>
          </a:xfrm>
        </p:grpSpPr>
        <mc:AlternateContent>
          <mc:Choice Requires="a14">
            <p:sp>
              <p:nvSpPr>
                <p:cNvPr id="19" name="文本框 18"/>
                <p:cNvSpPr txBox="1"/>
                <p:nvPr/>
              </p:nvSpPr>
              <p:spPr>
                <a:xfrm>
                  <a:off x="568" y="2829"/>
                  <a:ext cx="17645" cy="11112"/>
                </a:xfrm>
                <a:prstGeom prst="rect">
                  <a:avLst/>
                </a:prstGeom>
                <a:noFill/>
              </p:spPr>
              <p:txBody>
                <a:bodyPr wrap="square" rtlCol="0" anchor="t">
                  <a:spAutoFit/>
                </a:bodyPr>
                <a:lstStyle/>
                <a:p>
                  <a:pPr algn="just">
                    <a:lnSpc>
                      <a:spcPct val="160000"/>
                    </a:lnSpc>
                    <a:spcAft>
                      <a:spcPct val="0"/>
                    </a:spcAft>
                    <a:tabLst>
                      <a:tab pos="2700655"/>
                    </a:tabLst>
                  </a:pPr>
                  <a:r>
                    <a:rPr lang="zh-CN" altLang="zh-CN"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答案：</a:t>
                  </a:r>
                  <a:r>
                    <a:rPr lang="en-US"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(1)</a:t>
                  </a:r>
                  <a14:m>
                    <m:oMathPara>
                      <m:oMathParaPr>
                        <m:jc/>
                      </m:oMathParaPr>
                      <m:oMath>
                        <m:r>
                          <a:rPr lang="en-US" altLang="zh-CN" sz="2600" i="1">
                            <a:solidFill>
                              <a:srgbClr val="FF0000"/>
                            </a:solidFill>
                            <a:latin typeface="Cambria Math" panose="02040503050406030204" charset="0"/>
                            <a:ea typeface="宋体" pitchFamily="2" charset="-122"/>
                            <a:cs typeface="Cambria Math" panose="02040503050406030204" charset="0"/>
                          </a:rPr>
                          <m:t>𝑓</m:t>
                        </m:r>
                        <m:r>
                          <a:rPr lang="en-US" altLang="zh-CN" sz="2600" i="1">
                            <a:solidFill>
                              <a:srgbClr val="FF0000"/>
                            </a:solidFill>
                            <a:latin typeface="Cambria Math" panose="02040503050406030204" charset="0"/>
                            <a:ea typeface="宋体" pitchFamily="2" charset="-122"/>
                            <a:cs typeface="Cambria Math" panose="02040503050406030204" charset="0"/>
                          </a:rPr>
                          <m:t>(−</m:t>
                        </m:r>
                        <m:r>
                          <a:rPr lang="en-US" altLang="zh-CN" sz="2600" i="1">
                            <a:solidFill>
                              <a:srgbClr val="FF0000"/>
                            </a:solidFill>
                            <a:latin typeface="Cambria Math" panose="02040503050406030204" charset="0"/>
                            <a:ea typeface="宋体" pitchFamily="2" charset="-122"/>
                            <a:cs typeface="Cambria Math" panose="02040503050406030204" charset="0"/>
                          </a:rPr>
                          <m:t>2</m:t>
                        </m:r>
                        <m:r>
                          <a:rPr lang="en-US" altLang="zh-CN" sz="2600" i="1">
                            <a:solidFill>
                              <a:srgbClr val="FF0000"/>
                            </a:solidFill>
                            <a:latin typeface="Cambria Math" panose="02040503050406030204" charset="0"/>
                            <a:ea typeface="宋体" pitchFamily="2" charset="-122"/>
                            <a:cs typeface="Cambria Math" panose="02040503050406030204" charset="0"/>
                          </a:rPr>
                          <m:t>)=</m:t>
                        </m:r>
                        <m:r>
                          <a:rPr lang="en-US" altLang="zh-CN" sz="2600" i="1">
                            <a:solidFill>
                              <a:srgbClr val="FF0000"/>
                            </a:solidFill>
                            <a:latin typeface="Cambria Math" panose="02040503050406030204" charset="0"/>
                            <a:ea typeface="宋体" pitchFamily="2" charset="-122"/>
                            <a:cs typeface="Cambria Math" panose="02040503050406030204" charset="0"/>
                          </a:rPr>
                          <m:t>9</m:t>
                        </m:r>
                        <m:r>
                          <a:rPr lang="en-US" altLang="zh-CN" sz="2600" i="1">
                            <a:solidFill>
                              <a:srgbClr val="FF0000"/>
                            </a:solidFill>
                            <a:latin typeface="Cambria Math" panose="02040503050406030204" charset="0"/>
                            <a:ea typeface="宋体" pitchFamily="2" charset="-122"/>
                            <a:cs typeface="Cambria Math" panose="02040503050406030204" charset="0"/>
                          </a:rPr>
                          <m:t>，</m:t>
                        </m:r>
                        <m:r>
                          <a:rPr lang="en-US" altLang="zh-CN" sz="2600" i="1">
                            <a:solidFill>
                              <a:srgbClr val="FF0000"/>
                            </a:solidFill>
                            <a:latin typeface="Cambria Math" panose="02040503050406030204" charset="0"/>
                            <a:ea typeface="宋体" pitchFamily="2" charset="-122"/>
                            <a:cs typeface="Cambria Math" panose="02040503050406030204" charset="0"/>
                          </a:rPr>
                          <m:t>𝑓</m:t>
                        </m:r>
                        <m:r>
                          <a:rPr lang="en-US" altLang="zh-CN" sz="2600" i="1">
                            <a:solidFill>
                              <a:srgbClr val="FF0000"/>
                            </a:solidFill>
                            <a:latin typeface="Cambria Math" panose="02040503050406030204" charset="0"/>
                            <a:ea typeface="宋体" pitchFamily="2" charset="-122"/>
                            <a:cs typeface="Cambria Math" panose="02040503050406030204" charset="0"/>
                          </a:rPr>
                          <m:t>(</m:t>
                        </m:r>
                        <m:r>
                          <a:rPr lang="en-US" altLang="zh-CN" sz="2600" i="1">
                            <a:solidFill>
                              <a:srgbClr val="FF0000"/>
                            </a:solidFill>
                            <a:latin typeface="Cambria Math" panose="02040503050406030204" charset="0"/>
                            <a:ea typeface="宋体" pitchFamily="2" charset="-122"/>
                            <a:cs typeface="Cambria Math" panose="02040503050406030204" charset="0"/>
                          </a:rPr>
                          <m:t>1</m:t>
                        </m:r>
                        <m:r>
                          <a:rPr lang="en-US" altLang="zh-CN" sz="2600" i="1">
                            <a:solidFill>
                              <a:srgbClr val="FF0000"/>
                            </a:solidFill>
                            <a:latin typeface="Cambria Math" panose="02040503050406030204" charset="0"/>
                            <a:ea typeface="宋体" pitchFamily="2" charset="-122"/>
                            <a:cs typeface="Cambria Math" panose="02040503050406030204" charset="0"/>
                          </a:rPr>
                          <m:t>)=</m:t>
                        </m:r>
                        <m:r>
                          <a:rPr lang="en-US" altLang="zh-CN" sz="2600" i="1">
                            <a:solidFill>
                              <a:srgbClr val="FF0000"/>
                            </a:solidFill>
                            <a:latin typeface="Cambria Math" panose="02040503050406030204" charset="0"/>
                            <a:ea typeface="宋体" pitchFamily="2" charset="-122"/>
                            <a:cs typeface="Cambria Math" panose="02040503050406030204" charset="0"/>
                          </a:rPr>
                          <m:t>0</m:t>
                        </m:r>
                      </m:oMath>
                    </m:oMathPara>
                  </a14:m>
                  <a:r>
                    <a:rPr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14:m>
                    <m:oMathPara>
                      <m:oMathParaPr>
                        <m:jc/>
                      </m:oMathParaPr>
                      <m:oMath>
                        <m:r>
                          <a:rPr lang="en-US" altLang="zh-CN" sz="2600" i="1">
                            <a:solidFill>
                              <a:srgbClr val="FF0000"/>
                            </a:solidFill>
                            <a:latin typeface="Cambria Math" panose="02040503050406030204" charset="0"/>
                            <a:ea typeface="宋体" pitchFamily="2" charset="-122"/>
                            <a:cs typeface="Cambria Math" panose="02040503050406030204" charset="0"/>
                          </a:rPr>
                          <m:t>𝑓</m:t>
                        </m:r>
                        <m:r>
                          <a:rPr lang="en-US" altLang="zh-CN" sz="2600" i="1">
                            <a:solidFill>
                              <a:srgbClr val="FF0000"/>
                            </a:solidFill>
                            <a:latin typeface="Cambria Math" panose="02040503050406030204" charset="0"/>
                            <a:ea typeface="宋体" pitchFamily="2" charset="-122"/>
                            <a:cs typeface="Cambria Math" panose="02040503050406030204" charset="0"/>
                          </a:rPr>
                          <m:t>[</m:t>
                        </m:r>
                        <m:r>
                          <a:rPr lang="en-US" altLang="zh-CN" sz="2600" i="1">
                            <a:solidFill>
                              <a:srgbClr val="FF0000"/>
                            </a:solidFill>
                            <a:latin typeface="Cambria Math" panose="02040503050406030204" charset="0"/>
                            <a:ea typeface="宋体" pitchFamily="2" charset="-122"/>
                            <a:cs typeface="Cambria Math" panose="02040503050406030204" charset="0"/>
                          </a:rPr>
                          <m:t>𝑓</m:t>
                        </m:r>
                        <m:r>
                          <a:rPr lang="en-US" altLang="zh-CN" sz="2600" i="1">
                            <a:solidFill>
                              <a:srgbClr val="FF0000"/>
                            </a:solidFill>
                            <a:latin typeface="Cambria Math" panose="02040503050406030204" charset="0"/>
                            <a:ea typeface="宋体" pitchFamily="2" charset="-122"/>
                            <a:cs typeface="Cambria Math" panose="02040503050406030204" charset="0"/>
                          </a:rPr>
                          <m:t>(</m:t>
                        </m:r>
                        <m:r>
                          <a:rPr lang="en-US" altLang="zh-CN" sz="2600" i="1">
                            <a:solidFill>
                              <a:srgbClr val="FF0000"/>
                            </a:solidFill>
                            <a:latin typeface="Cambria Math" panose="02040503050406030204" charset="0"/>
                            <a:ea typeface="宋体" pitchFamily="2" charset="-122"/>
                            <a:cs typeface="Cambria Math" panose="02040503050406030204" charset="0"/>
                          </a:rPr>
                          <m:t>2</m:t>
                        </m:r>
                        <m:r>
                          <a:rPr lang="en-US" altLang="zh-CN" sz="2600" i="1">
                            <a:solidFill>
                              <a:srgbClr val="FF0000"/>
                            </a:solidFill>
                            <a:latin typeface="Cambria Math" panose="02040503050406030204" charset="0"/>
                            <a:ea typeface="宋体" pitchFamily="2" charset="-122"/>
                            <a:cs typeface="Cambria Math" panose="02040503050406030204" charset="0"/>
                          </a:rPr>
                          <m:t>)]=</m:t>
                        </m:r>
                        <m:r>
                          <a:rPr lang="en-US" altLang="zh-CN" sz="2600" i="1">
                            <a:solidFill>
                              <a:srgbClr val="FF0000"/>
                            </a:solidFill>
                            <a:latin typeface="Cambria Math" panose="02040503050406030204" charset="0"/>
                            <a:ea typeface="宋体" pitchFamily="2" charset="-122"/>
                            <a:cs typeface="Cambria Math" panose="02040503050406030204" charset="0"/>
                          </a:rPr>
                          <m:t>3</m:t>
                        </m:r>
                        <m:r>
                          <a:rPr lang="en-US" altLang="zh-CN" sz="2600" i="1">
                            <a:solidFill>
                              <a:srgbClr val="FF0000"/>
                            </a:solidFill>
                            <a:latin typeface="Cambria Math" panose="02040503050406030204" charset="0"/>
                            <a:ea typeface="宋体" pitchFamily="2" charset="-122"/>
                            <a:cs typeface="Cambria Math" panose="02040503050406030204" charset="0"/>
                          </a:rPr>
                          <m:t>；</m:t>
                        </m:r>
                      </m:oMath>
                    </m:oMathPara>
                  </a14:m>
                  <a:r>
                    <a:rPr lang="en-US" altLang="zh-CN" sz="2600" i="1">
                      <a:solidFill>
                        <a:srgbClr val="FF0000"/>
                      </a:solidFill>
                      <a:latin typeface="Cambria Math" panose="02040503050406030204" charset="0"/>
                      <a:ea typeface="宋体" panose="02010600030101010101" pitchFamily="2" charset="-122"/>
                      <a:cs typeface="Cambria Math" panose="02040503050406030204" charset="0"/>
                    </a:rPr>
                    <a:t>  </a:t>
                  </a:r>
                  <a:endParaRPr lang="en-US" altLang="zh-CN" sz="2600" i="1">
                    <a:solidFill>
                      <a:srgbClr val="FF0000"/>
                    </a:solidFill>
                    <a:latin typeface="Cambria Math" panose="02040503050406030204" charset="0"/>
                    <a:ea typeface="宋体" panose="02010600030101010101" pitchFamily="2" charset="-122"/>
                    <a:cs typeface="Cambria Math" panose="02040503050406030204" charset="0"/>
                  </a:endParaRPr>
                </a:p>
                <a:p>
                  <a:pPr algn="just">
                    <a:lnSpc>
                      <a:spcPct val="160000"/>
                    </a:lnSpc>
                    <a:spcAft>
                      <a:spcPct val="0"/>
                    </a:spcAft>
                    <a:tabLst>
                      <a:tab pos="2700655"/>
                    </a:tabLst>
                  </a:pPr>
                  <a:r>
                    <a:rPr lang="en-US" altLang="zh-CN"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(2)</a:t>
                  </a:r>
                  <a14:m>
                    <m:oMathPara>
                      <m:oMathParaPr>
                        <m:jc/>
                      </m:oMathParaPr>
                      <m:oMath>
                        <m:r>
                          <a:rPr lang="en-US" altLang="zh-CN" sz="2600" i="1">
                            <a:solidFill>
                              <a:srgbClr val="FF0000"/>
                            </a:solidFill>
                            <a:latin typeface="Cambria Math" panose="02040503050406030204" charset="0"/>
                            <a:ea typeface="宋体" pitchFamily="2" charset="-122"/>
                            <a:cs typeface="Cambria Math" panose="02040503050406030204" charset="0"/>
                          </a:rPr>
                          <m:t>𝑚</m:t>
                        </m:r>
                        <m:r>
                          <a:rPr lang="en-US" altLang="zh-CN" sz="2600" i="1">
                            <a:solidFill>
                              <a:srgbClr val="FF0000"/>
                            </a:solidFill>
                            <a:latin typeface="Cambria Math" panose="02040503050406030204" charset="0"/>
                            <a:ea typeface="宋体" pitchFamily="2" charset="-122"/>
                            <a:cs typeface="Cambria Math" panose="02040503050406030204" charset="0"/>
                          </a:rPr>
                          <m:t>=</m:t>
                        </m:r>
                        <m:r>
                          <a:rPr lang="en-US" altLang="zh-CN" sz="2600" i="1">
                            <a:solidFill>
                              <a:srgbClr val="FF0000"/>
                            </a:solidFill>
                            <a:latin typeface="Cambria Math" panose="02040503050406030204" charset="0"/>
                            <a:ea typeface="宋体" pitchFamily="2" charset="-122"/>
                            <a:cs typeface="Cambria Math" panose="02040503050406030204" charset="0"/>
                          </a:rPr>
                          <m:t>−</m:t>
                        </m:r>
                        <m:f>
                          <m:fPr>
                            <m:type m:val="bar"/>
                            <m:ctrlPr>
                              <a:rPr lang="en-US" altLang="zh-CN" sz="2600" i="1">
                                <a:solidFill>
                                  <a:srgbClr val="FF0000"/>
                                </a:solidFill>
                                <a:latin typeface="Cambria Math" panose="02040503050406030204" charset="0"/>
                                <a:ea typeface="宋体" pitchFamily="2" charset="-122"/>
                                <a:cs typeface="Cambria Math" panose="02040503050406030204" charset="0"/>
                              </a:rPr>
                            </m:ctrlPr>
                          </m:fPr>
                          <m:num>
                            <m:r>
                              <a:rPr lang="en-US" altLang="zh-CN" sz="2600" i="1">
                                <a:solidFill>
                                  <a:srgbClr val="FF0000"/>
                                </a:solidFill>
                                <a:latin typeface="Cambria Math" panose="02040503050406030204" charset="0"/>
                                <a:ea typeface="宋体" pitchFamily="2" charset="-122"/>
                                <a:cs typeface="Cambria Math" panose="02040503050406030204" charset="0"/>
                              </a:rPr>
                              <m:t>7</m:t>
                            </m:r>
                          </m:num>
                          <m:den>
                            <m:r>
                              <a:rPr lang="en-US" altLang="zh-CN" sz="2600" i="1">
                                <a:solidFill>
                                  <a:srgbClr val="FF0000"/>
                                </a:solidFill>
                                <a:latin typeface="Cambria Math" panose="02040503050406030204" charset="0"/>
                                <a:ea typeface="宋体" pitchFamily="2" charset="-122"/>
                                <a:cs typeface="Cambria Math" panose="02040503050406030204" charset="0"/>
                              </a:rPr>
                              <m:t>3</m:t>
                            </m:r>
                          </m:den>
                        </m:f>
                      </m:oMath>
                    </m:oMathPara>
                  </a14:m>
                  <a:r>
                    <a:rPr lang="zh-CN" altLang="en-US" sz="2600" b="1">
                      <a:solidFill>
                        <a:srgbClr val="FF0000"/>
                      </a:solidFill>
                      <a:latin typeface="Cambria Math" panose="02040503050406030204" charset="0"/>
                      <a:ea typeface="宋体" panose="02010600030101010101" pitchFamily="2" charset="-122"/>
                      <a:cs typeface="Cambria Math" panose="02040503050406030204" charset="0"/>
                    </a:rPr>
                    <a:t>或</a:t>
                  </a:r>
                  <a14:m>
                    <m:oMathPara>
                      <m:oMathParaPr>
                        <m:jc/>
                      </m:oMathParaPr>
                      <m:oMath>
                        <m:r>
                          <a:rPr lang="en-US" altLang="zh-CN" sz="2600" i="1">
                            <a:solidFill>
                              <a:srgbClr val="FF0000"/>
                            </a:solidFill>
                            <a:latin typeface="Cambria Math" panose="02040503050406030204" charset="0"/>
                            <a:ea typeface="宋体" pitchFamily="2" charset="-122"/>
                            <a:cs typeface="Cambria Math" panose="02040503050406030204" charset="0"/>
                          </a:rPr>
                          <m:t>𝑚</m:t>
                        </m:r>
                        <m:r>
                          <a:rPr lang="en-US" altLang="zh-CN" sz="2600" i="1">
                            <a:solidFill>
                              <a:srgbClr val="FF0000"/>
                            </a:solidFill>
                            <a:latin typeface="Cambria Math" panose="02040503050406030204" charset="0"/>
                            <a:ea typeface="宋体" pitchFamily="2" charset="-122"/>
                            <a:cs typeface="Cambria Math" panose="02040503050406030204" charset="0"/>
                          </a:rPr>
                          <m:t>=</m:t>
                        </m:r>
                        <m:r>
                          <a:rPr lang="en-US" altLang="zh-CN" sz="2600" i="1">
                            <a:solidFill>
                              <a:srgbClr val="FF0000"/>
                            </a:solidFill>
                            <a:latin typeface="Cambria Math" panose="02040503050406030204" charset="0"/>
                            <a:ea typeface="宋体" pitchFamily="2" charset="-122"/>
                            <a:cs typeface="Cambria Math" panose="02040503050406030204" charset="0"/>
                          </a:rPr>
                          <m:t>1</m:t>
                        </m:r>
                        <m:r>
                          <a:rPr lang="en-US" altLang="zh-CN" sz="2600" i="1">
                            <a:solidFill>
                              <a:srgbClr val="FF0000"/>
                            </a:solidFill>
                            <a:latin typeface="Cambria Math" panose="02040503050406030204" charset="0"/>
                            <a:ea typeface="宋体" pitchFamily="2" charset="-122"/>
                            <a:cs typeface="Cambria Math" panose="02040503050406030204" charset="0"/>
                          </a:rPr>
                          <m:t>+</m:t>
                        </m:r>
                        <m:rad>
                          <m:radPr>
                            <m:degHide m:val="on"/>
                            <m:ctrlPr>
                              <a:rPr lang="en-US" altLang="zh-CN" sz="2600" i="1">
                                <a:solidFill>
                                  <a:srgbClr val="FF0000"/>
                                </a:solidFill>
                                <a:latin typeface="Cambria Math" panose="02040503050406030204" charset="0"/>
                                <a:ea typeface="宋体" pitchFamily="2" charset="-122"/>
                                <a:cs typeface="Cambria Math" panose="02040503050406030204" charset="0"/>
                              </a:rPr>
                            </m:ctrlPr>
                          </m:radPr>
                          <m:deg/>
                          <m:e>
                            <m:r>
                              <a:rPr lang="en-US" altLang="zh-CN" sz="2600" i="1">
                                <a:solidFill>
                                  <a:srgbClr val="FF0000"/>
                                </a:solidFill>
                                <a:latin typeface="Cambria Math" panose="02040503050406030204" charset="0"/>
                                <a:ea typeface="宋体" pitchFamily="2" charset="-122"/>
                                <a:cs typeface="Cambria Math" panose="02040503050406030204" charset="0"/>
                              </a:rPr>
                              <m:t>11</m:t>
                            </m:r>
                          </m:e>
                        </m:rad>
                      </m:oMath>
                    </m:oMathPara>
                  </a14:m>
                  <a:r>
                    <a:rPr lang="zh-CN" altLang="en-US"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just">
                    <a:lnSpc>
                      <a:spcPct val="160000"/>
                    </a:lnSpc>
                    <a:spcAft>
                      <a:spcPct val="0"/>
                    </a:spcAft>
                    <a:tabLst>
                      <a:tab pos="2700655"/>
                    </a:tabLst>
                  </a:pPr>
                  <a:r>
                    <a:rPr lang="en-US" altLang="zh-CN"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(3)</a:t>
                  </a:r>
                  <a14:m>
                    <m:oMathPara>
                      <m:oMathParaPr>
                        <m:jc/>
                      </m:oMathParaPr>
                      <m:oMath>
                        <m:r>
                          <a:rPr lang="en-US" sz="2600" i="1" kern="100">
                            <a:solidFill>
                              <a:srgbClr val="FF0000"/>
                            </a:solidFill>
                            <a:latin typeface="Cambria Math" panose="02040503050406030204" charset="0"/>
                            <a:ea typeface="宋体" pitchFamily="2" charset="-122"/>
                            <a:cs typeface="Cambria Math" panose="02040503050406030204" charset="0"/>
                            <a:sym typeface="+mn-ea"/>
                          </a:rPr>
                          <m:t>[</m:t>
                        </m:r>
                        <m:r>
                          <a:rPr lang="en-US" sz="2600" i="1" kern="100">
                            <a:solidFill>
                              <a:srgbClr val="FF0000"/>
                            </a:solidFill>
                            <a:latin typeface="Cambria Math" panose="02040503050406030204" charset="0"/>
                            <a:ea typeface="宋体" pitchFamily="2" charset="-122"/>
                            <a:cs typeface="Cambria Math" panose="02040503050406030204" charset="0"/>
                            <a:sym typeface="+mn-ea"/>
                          </a:rPr>
                          <m:t>−</m:t>
                        </m:r>
                        <m:f>
                          <m:fPr>
                            <m:type m:val="bar"/>
                            <m:ctrlPr>
                              <a:rPr lang="en-US" altLang="zh-CN" sz="2600" i="1">
                                <a:solidFill>
                                  <a:srgbClr val="FF0000"/>
                                </a:solidFill>
                                <a:latin typeface="Cambria Math" panose="02040503050406030204" charset="0"/>
                                <a:ea typeface="宋体" pitchFamily="2" charset="-122"/>
                                <a:cs typeface="Cambria Math" panose="02040503050406030204" charset="0"/>
                              </a:rPr>
                            </m:ctrlPr>
                          </m:fPr>
                          <m:num>
                            <m:r>
                              <a:rPr lang="en-US" altLang="zh-CN" sz="2600" i="1">
                                <a:solidFill>
                                  <a:srgbClr val="FF0000"/>
                                </a:solidFill>
                                <a:latin typeface="Cambria Math" panose="02040503050406030204" charset="0"/>
                                <a:ea typeface="宋体" pitchFamily="2" charset="-122"/>
                                <a:cs typeface="Cambria Math" panose="02040503050406030204" charset="0"/>
                              </a:rPr>
                              <m:t>2</m:t>
                            </m:r>
                          </m:num>
                          <m:den>
                            <m:r>
                              <a:rPr lang="en-US" altLang="zh-CN" sz="2600" i="1">
                                <a:solidFill>
                                  <a:srgbClr val="FF0000"/>
                                </a:solidFill>
                                <a:latin typeface="Cambria Math" panose="02040503050406030204" charset="0"/>
                                <a:ea typeface="宋体" pitchFamily="2" charset="-122"/>
                                <a:cs typeface="Cambria Math" panose="02040503050406030204" charset="0"/>
                              </a:rPr>
                              <m:t>3</m:t>
                            </m:r>
                          </m:den>
                        </m:f>
                        <m:r>
                          <a:rPr lang="en-US" sz="2600" i="1" kern="100">
                            <a:solidFill>
                              <a:srgbClr val="FF0000"/>
                            </a:solidFill>
                            <a:latin typeface="Cambria Math" panose="02040503050406030204" charset="0"/>
                            <a:ea typeface="宋体" pitchFamily="2" charset="-122"/>
                            <a:cs typeface="Cambria Math" panose="02040503050406030204" charset="0"/>
                            <a:sym typeface="+mn-ea"/>
                          </a:rPr>
                          <m:t>,</m:t>
                        </m:r>
                        <m:r>
                          <a:rPr lang="en-US" sz="2600" i="1" kern="100">
                            <a:solidFill>
                              <a:srgbClr val="FF0000"/>
                            </a:solidFill>
                            <a:latin typeface="Cambria Math" panose="02040503050406030204" charset="0"/>
                            <a:ea typeface="宋体" pitchFamily="2" charset="-122"/>
                            <a:cs typeface="Cambria Math" panose="02040503050406030204" charset="0"/>
                            <a:sym typeface="+mn-ea"/>
                          </a:rPr>
                          <m:t>1</m:t>
                        </m:r>
                        <m:r>
                          <a:rPr lang="en-US" sz="2600" i="1" kern="100">
                            <a:solidFill>
                              <a:srgbClr val="FF0000"/>
                            </a:solidFill>
                            <a:latin typeface="Cambria Math" panose="02040503050406030204" charset="0"/>
                            <a:ea typeface="宋体" pitchFamily="2" charset="-122"/>
                            <a:cs typeface="Cambria Math" panose="02040503050406030204" charset="0"/>
                            <a:sym typeface="+mn-ea"/>
                          </a:rPr>
                          <m:t>+</m:t>
                        </m:r>
                        <m:rad>
                          <m:radPr>
                            <m:degHide m:val="on"/>
                            <m:ctrlPr>
                              <a:rPr lang="en-US" sz="2600" i="1" kern="100">
                                <a:solidFill>
                                  <a:srgbClr val="FF0000"/>
                                </a:solidFill>
                                <a:latin typeface="Cambria Math" panose="02040503050406030204" charset="0"/>
                                <a:ea typeface="宋体" pitchFamily="2" charset="-122"/>
                                <a:cs typeface="Cambria Math" panose="02040503050406030204" charset="0"/>
                                <a:sym typeface="+mn-ea"/>
                              </a:rPr>
                            </m:ctrlPr>
                          </m:radPr>
                          <m:deg/>
                          <m:e>
                            <m:r>
                              <a:rPr lang="en-US" sz="2600" i="1" kern="100">
                                <a:solidFill>
                                  <a:srgbClr val="FF0000"/>
                                </a:solidFill>
                                <a:latin typeface="Cambria Math" panose="02040503050406030204" charset="0"/>
                                <a:ea typeface="宋体" pitchFamily="2" charset="-122"/>
                                <a:cs typeface="Cambria Math" panose="02040503050406030204" charset="0"/>
                                <a:sym typeface="+mn-ea"/>
                              </a:rPr>
                              <m:t>6</m:t>
                            </m:r>
                          </m:e>
                        </m:rad>
                        <m:r>
                          <a:rPr lang="en-US" sz="2600" i="1" kern="100">
                            <a:solidFill>
                              <a:srgbClr val="FF0000"/>
                            </a:solidFill>
                            <a:latin typeface="Cambria Math" panose="02040503050406030204" charset="0"/>
                            <a:ea typeface="宋体" pitchFamily="2" charset="-122"/>
                            <a:cs typeface="Cambria Math" panose="02040503050406030204" charset="0"/>
                            <a:sym typeface="+mn-ea"/>
                          </a:rPr>
                          <m:t>]</m:t>
                        </m:r>
                      </m:oMath>
                    </m:oMathPara>
                  </a14:m>
                  <a:r>
                    <a:rPr lang="en-US" altLang="zh-CN"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19" name="文本框 18"/>
                <p:cNvSpPr txBox="1">
                  <a:spLocks noRot="1" noChangeAspect="1" noMove="1" noResize="1" noEditPoints="1" noAdjustHandles="1" noChangeArrowheads="1" noChangeShapeType="1" noTextEdit="1"/>
                </p:cNvSpPr>
                <p:nvPr/>
              </p:nvSpPr>
              <p:spPr>
                <a:xfrm>
                  <a:off x="568" y="2829"/>
                  <a:ext cx="17645" cy="11112"/>
                </a:xfrm>
                <a:prstGeom prst="rect">
                  <a:avLst/>
                </a:prstGeom>
                <a:blipFill rotWithShape="1">
                  <a:blip r:embed="rId3"/>
                  <a:stretch>
                    <a:fillRect/>
                  </a:stretch>
                </a:blipFill>
              </p:spPr>
              <p:txBody>
                <a:bodyPr/>
                <a:lstStyle/>
                <a:p>
                  <a:r>
                    <a:rPr lang="zh-CN" altLang="en-US">
                      <a:noFill/>
                    </a:rPr>
                    <a:t> </a:t>
                  </a:r>
                </a:p>
              </p:txBody>
            </p:sp>
          </mc:Fallback>
        </mc:AlternateContent>
        <p:sp>
          <p:nvSpPr>
            <p:cNvPr id="29" name="矩形 28"/>
            <p:cNvSpPr/>
            <p:nvPr>
              <p:custDataLst>
                <p:tags r:id="rId4"/>
              </p:custDataLst>
            </p:nvPr>
          </p:nvSpPr>
          <p:spPr>
            <a:xfrm>
              <a:off x="2594" y="8217"/>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
        <p:nvSpPr>
          <p:cNvPr id="23" name="矩形 22" title=""/>
          <p:cNvSpPr/>
          <p:nvPr>
            <p:custDataLst>
              <p:tags r:id="rId5"/>
            </p:custDataLst>
          </p:nvPr>
        </p:nvSpPr>
        <p:spPr>
          <a:xfrm>
            <a:off x="3267075" y="1865630"/>
            <a:ext cx="12065" cy="7556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矩形 6" title=""/>
          <p:cNvSpPr/>
          <p:nvPr/>
        </p:nvSpPr>
        <p:spPr>
          <a:xfrm>
            <a:off x="11141075" y="836930"/>
            <a:ext cx="75565" cy="75565"/>
          </a:xfrm>
          <a:prstGeom prst="rect">
            <a:avLst/>
          </a:prstGeom>
          <a:noFill/>
          <a:ln>
            <a:noFill/>
          </a:ln>
          <a:extLst>
            <a:ext uri="{909E8E84-426E-40DD-AFC4-6F175D3DCCD1}">
              <a14:hiddenFill xmlns:a14="http://schemas.microsoft.com/office/drawing/2010/main">
                <a:solidFill>
                  <a:schemeClr val="bg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492760"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本章知识结构</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pic>
        <p:nvPicPr>
          <p:cNvPr id="7" name="图片 6" title=""/>
          <p:cNvPicPr>
            <a:picLocks noChangeAspect="1"/>
          </p:cNvPicPr>
          <p:nvPr/>
        </p:nvPicPr>
        <p:blipFill>
          <a:blip r:embed="rId2"/>
          <a:stretch>
            <a:fillRect/>
          </a:stretch>
        </p:blipFill>
        <p:spPr>
          <a:xfrm>
            <a:off x="1419225" y="1285875"/>
            <a:ext cx="9353550" cy="4286250"/>
          </a:xfrm>
          <a:prstGeom prst="rect">
            <a:avLst/>
          </a:prstGeom>
        </p:spPr>
      </p:pic>
    </p:spTree>
    <p:custDataLst>
      <p:tags r:id="rId3"/>
    </p:custData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3" name="组合 32" title=""/>
          <p:cNvGrpSpPr/>
          <p:nvPr/>
        </p:nvGrpSpPr>
        <p:grpSpPr>
          <a:xfrm>
            <a:off x="696707" y="431800"/>
            <a:ext cx="6751993" cy="645160"/>
            <a:chOff x="3559" y="2049"/>
            <a:chExt cx="20583" cy="1016"/>
          </a:xfrm>
        </p:grpSpPr>
        <p:sp>
          <p:nvSpPr>
            <p:cNvPr id="34" name="文本框 33"/>
            <p:cNvSpPr txBox="1"/>
            <p:nvPr/>
          </p:nvSpPr>
          <p:spPr>
            <a:xfrm>
              <a:off x="3559" y="2049"/>
              <a:ext cx="20583" cy="1016"/>
            </a:xfrm>
            <a:prstGeom prst="rect">
              <a:avLst/>
            </a:prstGeom>
            <a:noFill/>
          </p:spPr>
          <p:txBody>
            <a:bodyPr wrap="square" rtlCol="0">
              <a:spAutoFit/>
            </a:bodyPr>
            <a:lstStyle/>
            <a:p>
              <a:pPr algn="just">
                <a:lnSpc>
                  <a:spcPct val="150000"/>
                </a:lnSpc>
                <a:spcAft>
                  <a:spcPct val="0"/>
                </a:spcAft>
                <a:tabLst>
                  <a:tab pos="2700655"/>
                </a:tabLst>
              </a:pPr>
              <a:r>
                <a:rPr lang="zh-CN" altLang="en-US" sz="2400" b="1">
                  <a:latin typeface="宋体" panose="02010600030101010101" pitchFamily="2" charset="-122"/>
                  <a:ea typeface="宋体" panose="02010600030101010101" pitchFamily="2" charset="-122"/>
                </a:rPr>
                <a:t>题型三：</a:t>
              </a:r>
              <a:r>
                <a:rPr lang="zh-CN" altLang="en-US" sz="2400" b="1" kern="100">
                  <a:latin typeface="宋体" panose="02010600030101010101" pitchFamily="2" charset="-122"/>
                  <a:ea typeface="宋体" panose="02010600030101010101" pitchFamily="2" charset="-122"/>
                  <a:cs typeface="宋体" panose="02010600030101010101" pitchFamily="2" charset="-122"/>
                  <a:sym typeface="+mn-ea"/>
                </a:rPr>
                <a:t>函数的单调性</a:t>
              </a:r>
              <a:endParaRPr lang="zh-CN" altLang="en-US" sz="2400" b="1" kern="1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5" name="圆角矩形 34"/>
            <p:cNvSpPr/>
            <p:nvPr/>
          </p:nvSpPr>
          <p:spPr>
            <a:xfrm>
              <a:off x="3559" y="2307"/>
              <a:ext cx="10476" cy="684"/>
            </a:xfrm>
            <a:prstGeom prst="roundRect">
              <a:avLst/>
            </a:prstGeom>
            <a:noFill/>
            <a:ln w="28575">
              <a:solidFill>
                <a:schemeClr val="accent1">
                  <a:lumMod val="75000"/>
                </a:schemeClr>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mc:Choice Requires="a14">
          <p:sp>
            <p:nvSpPr>
              <p:cNvPr id="2" name="文本框 1" title=""/>
              <p:cNvSpPr txBox="1"/>
              <p:nvPr/>
            </p:nvSpPr>
            <p:spPr>
              <a:xfrm>
                <a:off x="516890" y="1050290"/>
                <a:ext cx="11364595" cy="1773555"/>
              </a:xfrm>
              <a:prstGeom prst="rect">
                <a:avLst/>
              </a:prstGeom>
              <a:noFill/>
            </p:spPr>
            <p:txBody>
              <a:bodyPr wrap="square" rtlCol="0">
                <a:spAutoFit/>
              </a:bodyPr>
              <a:lstStyle/>
              <a:p>
                <a:pPr marL="252095" indent="-457200" algn="just">
                  <a:lnSpc>
                    <a:spcPct val="150000"/>
                  </a:lnSpc>
                  <a:spcAft>
                    <a:spcPct val="0"/>
                  </a:spcAft>
                  <a:tabLst>
                    <a:tab pos="2700655"/>
                  </a:tabLst>
                </a:pPr>
                <a:r>
                  <a:rPr lang="zh-CN" altLang="en-US" sz="2400" b="1">
                    <a:latin typeface="宋体" panose="02010600030101010101" pitchFamily="2" charset="-122"/>
                    <a:ea typeface="宋体" panose="02010600030101010101" pitchFamily="2" charset="-122"/>
                    <a:cs typeface="宋体" panose="02010600030101010101" pitchFamily="2" charset="-122"/>
                  </a:rPr>
                  <a:t>例</a:t>
                </a:r>
                <a:r>
                  <a:rPr lang="en-US" altLang="zh-CN" sz="2400" b="1">
                    <a:latin typeface="宋体" panose="02010600030101010101" pitchFamily="2" charset="-122"/>
                    <a:ea typeface="宋体" panose="02010600030101010101" pitchFamily="2" charset="-122"/>
                    <a:cs typeface="宋体" panose="02010600030101010101" pitchFamily="2" charset="-122"/>
                  </a:rPr>
                  <a:t>3.已知二次函数</a:t>
                </a:r>
                <a14:m>
                  <m:oMathPara>
                    <m:oMathParaPr>
                      <m:jc/>
                    </m:oMathParaPr>
                    <m:oMath>
                      <m:r>
                        <a:rPr lang="en-US" altLang="zh-CN" sz="2400" i="1">
                          <a:latin typeface="Cambria Math" panose="02040503050406030204" charset="0"/>
                          <a:ea typeface="宋体" pitchFamily="2" charset="-122"/>
                          <a:cs typeface="Cambria Math" panose="02040503050406030204" charset="0"/>
                        </a:rPr>
                        <m:t>𝑦</m:t>
                      </m:r>
                      <m:r>
                        <a:rPr lang="en-US" altLang="zh-CN" sz="2400" i="1">
                          <a:latin typeface="Cambria Math" panose="02040503050406030204" charset="0"/>
                          <a:ea typeface="宋体" pitchFamily="2" charset="-122"/>
                          <a:cs typeface="Cambria Math" panose="02040503050406030204" charset="0"/>
                        </a:rPr>
                        <m:t>=</m:t>
                      </m:r>
                      <m:sSup>
                        <m:sSupPr>
                          <m:ctrlPr>
                            <a:rPr lang="en-US" altLang="zh-CN" sz="2400" i="1">
                              <a:latin typeface="Cambria Math" panose="02040503050406030204" charset="0"/>
                              <a:ea typeface="宋体" pitchFamily="2" charset="-122"/>
                              <a:cs typeface="Cambria Math" panose="02040503050406030204" charset="0"/>
                            </a:rPr>
                          </m:ctrlPr>
                        </m:sSupPr>
                        <m:e>
                          <m:r>
                            <a:rPr lang="en-US" altLang="zh-CN" sz="2400" i="1">
                              <a:latin typeface="Cambria Math" panose="02040503050406030204" charset="0"/>
                              <a:ea typeface="宋体" pitchFamily="2" charset="-122"/>
                              <a:cs typeface="Cambria Math" panose="02040503050406030204" charset="0"/>
                            </a:rPr>
                            <m:t>𝑥</m:t>
                          </m:r>
                        </m:e>
                        <m:sup>
                          <m:r>
                            <a:rPr lang="en-US" altLang="zh-CN" sz="2400" i="1">
                              <a:latin typeface="Cambria Math" panose="02040503050406030204" charset="0"/>
                              <a:ea typeface="宋体" pitchFamily="2" charset="-122"/>
                              <a:cs typeface="Cambria Math" panose="02040503050406030204" charset="0"/>
                            </a:rPr>
                            <m:t>2</m:t>
                          </m:r>
                        </m:sup>
                      </m:sSup>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2</m:t>
                      </m:r>
                      <m:r>
                        <a:rPr lang="en-US" altLang="zh-CN" sz="2400" i="1">
                          <a:latin typeface="Cambria Math" panose="02040503050406030204" charset="0"/>
                          <a:ea typeface="宋体" pitchFamily="2" charset="-122"/>
                          <a:cs typeface="Cambria Math" panose="02040503050406030204" charset="0"/>
                        </a:rPr>
                        <m:t>𝑎𝑥</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3</m:t>
                      </m:r>
                    </m:oMath>
                  </m:oMathPara>
                </a14:m>
                <a:r>
                  <a:rPr lang="en-US" altLang="zh-CN" sz="2400">
                    <a:latin typeface="宋体" panose="02010600030101010101" pitchFamily="2" charset="-122"/>
                    <a:ea typeface="宋体" panose="02010600030101010101" pitchFamily="2" charset="-122"/>
                    <a:cs typeface="宋体" panose="02010600030101010101" pitchFamily="2" charset="-122"/>
                  </a:rPr>
                  <a:t>，</a:t>
                </a:r>
                <a14:m>
                  <m:oMathPara>
                    <m:oMathParaPr>
                      <m:jc/>
                    </m:oMathParaPr>
                    <m:oMath>
                      <m:r>
                        <a:rPr lang="en-US" altLang="zh-CN" sz="240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4</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6</m:t>
                      </m:r>
                      <m:r>
                        <a:rPr lang="en-US" altLang="zh-CN" sz="2400" i="1">
                          <a:latin typeface="Cambria Math" panose="02040503050406030204" charset="0"/>
                          <a:ea typeface="宋体" pitchFamily="2" charset="-122"/>
                          <a:cs typeface="Cambria Math" panose="02040503050406030204" charset="0"/>
                        </a:rPr>
                        <m:t>]</m:t>
                      </m:r>
                    </m:oMath>
                  </m:oMathPara>
                </a14:m>
                <a:r>
                  <a:rPr lang="en-US" altLang="zh-CN" sz="2400">
                    <a:latin typeface="宋体" panose="02010600030101010101" pitchFamily="2" charset="-122"/>
                    <a:ea typeface="宋体" panose="02010600030101010101" pitchFamily="2" charset="-122"/>
                    <a:cs typeface="宋体" panose="02010600030101010101" pitchFamily="2" charset="-122"/>
                  </a:rPr>
                  <a:t>．</a:t>
                </a:r>
                <a:endParaRPr lang="en-US" altLang="zh-CN" sz="2400">
                  <a:latin typeface="宋体" panose="02010600030101010101" pitchFamily="2" charset="-122"/>
                  <a:ea typeface="宋体" panose="02010600030101010101" pitchFamily="2" charset="-122"/>
                  <a:cs typeface="宋体" panose="02010600030101010101" pitchFamily="2" charset="-122"/>
                </a:endParaRPr>
              </a:p>
              <a:p>
                <a:pPr marL="252095" indent="-457200" algn="just">
                  <a:lnSpc>
                    <a:spcPct val="150000"/>
                  </a:lnSpc>
                  <a:spcAft>
                    <a:spcPct val="0"/>
                  </a:spcAft>
                  <a:tabLst>
                    <a:tab pos="2700655"/>
                  </a:tabLst>
                </a:pPr>
                <a:r>
                  <a:rPr lang="en-US" altLang="zh-CN" sz="2400" b="1">
                    <a:latin typeface="宋体" panose="02010600030101010101" pitchFamily="2" charset="-122"/>
                    <a:ea typeface="宋体" panose="02010600030101010101" pitchFamily="2" charset="-122"/>
                    <a:cs typeface="宋体" panose="02010600030101010101" pitchFamily="2" charset="-122"/>
                  </a:rPr>
                  <a:t>(1)若</a:t>
                </a:r>
                <a14:m>
                  <m:oMathPara>
                    <m:oMathParaPr>
                      <m:jc/>
                    </m:oMathParaPr>
                    <m:oMath>
                      <m:r>
                        <a:rPr lang="en-US" altLang="zh-CN" sz="2400" i="1">
                          <a:latin typeface="Cambria Math" panose="02040503050406030204" charset="0"/>
                          <a:ea typeface="宋体" pitchFamily="2" charset="-122"/>
                          <a:cs typeface="Cambria Math" panose="02040503050406030204" charset="0"/>
                        </a:rPr>
                        <m:t>𝑎</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1</m:t>
                      </m:r>
                    </m:oMath>
                  </m:oMathPara>
                </a14:m>
                <a:r>
                  <a:rPr lang="en-US" altLang="zh-CN" sz="2400" b="1">
                    <a:latin typeface="宋体" panose="02010600030101010101" pitchFamily="2" charset="-122"/>
                    <a:ea typeface="宋体" panose="02010600030101010101" pitchFamily="2" charset="-122"/>
                    <a:cs typeface="宋体" panose="02010600030101010101" pitchFamily="2" charset="-122"/>
                  </a:rPr>
                  <a:t>，写出函数的单调增区间和减区间；</a:t>
                </a:r>
                <a:endParaRPr lang="en-US" altLang="zh-CN" sz="2400" b="1">
                  <a:latin typeface="宋体" panose="02010600030101010101" pitchFamily="2" charset="-122"/>
                  <a:ea typeface="宋体" panose="02010600030101010101" pitchFamily="2" charset="-122"/>
                  <a:cs typeface="宋体" panose="02010600030101010101" pitchFamily="2" charset="-122"/>
                </a:endParaRPr>
              </a:p>
              <a:p>
                <a:pPr marL="252095" indent="-457200" algn="just">
                  <a:lnSpc>
                    <a:spcPct val="150000"/>
                  </a:lnSpc>
                  <a:spcAft>
                    <a:spcPct val="0"/>
                  </a:spcAft>
                  <a:tabLst>
                    <a:tab pos="2700655"/>
                  </a:tabLst>
                </a:pPr>
                <a:r>
                  <a:rPr lang="en-US" altLang="zh-CN" sz="2400" b="1">
                    <a:latin typeface="宋体" panose="02010600030101010101" pitchFamily="2" charset="-122"/>
                    <a:ea typeface="宋体" panose="02010600030101010101" pitchFamily="2" charset="-122"/>
                    <a:cs typeface="宋体" panose="02010600030101010101" pitchFamily="2" charset="-122"/>
                  </a:rPr>
                  <a:t>(2)若函数在</a:t>
                </a:r>
                <a14:m>
                  <m:oMathPara>
                    <m:oMathParaPr>
                      <m:jc/>
                    </m:oMathParaPr>
                    <m:oMath>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4</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6</m:t>
                      </m:r>
                      <m:r>
                        <a:rPr lang="en-US" altLang="zh-CN" sz="2400" i="1">
                          <a:latin typeface="Cambria Math" panose="02040503050406030204" charset="0"/>
                          <a:ea typeface="宋体" pitchFamily="2" charset="-122"/>
                          <a:cs typeface="Cambria Math" panose="02040503050406030204" charset="0"/>
                        </a:rPr>
                        <m:t>]</m:t>
                      </m:r>
                    </m:oMath>
                  </m:oMathPara>
                </a14:m>
                <a:r>
                  <a:rPr lang="en-US" altLang="zh-CN" sz="2400" b="1">
                    <a:latin typeface="宋体" panose="02010600030101010101" pitchFamily="2" charset="-122"/>
                    <a:ea typeface="宋体" panose="02010600030101010101" pitchFamily="2" charset="-122"/>
                    <a:cs typeface="宋体" panose="02010600030101010101" pitchFamily="2" charset="-122"/>
                  </a:rPr>
                  <a:t>上是单调函数，求实数</a:t>
                </a:r>
                <a14:m>
                  <m:oMathPara>
                    <m:oMathParaPr>
                      <m:jc/>
                    </m:oMathParaPr>
                    <m:oMath>
                      <m:r>
                        <a:rPr lang="en-US" altLang="zh-CN" sz="2400" i="1">
                          <a:latin typeface="Cambria Math" panose="02040503050406030204" charset="0"/>
                          <a:ea typeface="宋体" pitchFamily="2" charset="-122"/>
                          <a:cs typeface="Cambria Math" panose="02040503050406030204" charset="0"/>
                        </a:rPr>
                        <m:t>𝑎</m:t>
                      </m:r>
                    </m:oMath>
                  </m:oMathPara>
                </a14:m>
                <a:r>
                  <a:rPr lang="en-US" altLang="zh-CN" sz="2400" b="1">
                    <a:latin typeface="宋体" panose="02010600030101010101" pitchFamily="2" charset="-122"/>
                    <a:ea typeface="宋体" panose="02010600030101010101" pitchFamily="2" charset="-122"/>
                    <a:cs typeface="宋体" panose="02010600030101010101" pitchFamily="2" charset="-122"/>
                  </a:rPr>
                  <a:t>的取值范围．</a:t>
                </a:r>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516890" y="1050290"/>
                <a:ext cx="11364595" cy="1773555"/>
              </a:xfrm>
              <a:prstGeom prst="rect">
                <a:avLst/>
              </a:prstGeom>
              <a:blipFill rotWithShape="1">
                <a:blip r:embed="rId2"/>
                <a:stretch>
                  <a:fillRect/>
                </a:stretch>
              </a:blipFill>
            </p:spPr>
            <p:txBody>
              <a:bodyPr/>
              <a:lstStyle/>
              <a:p>
                <a:r>
                  <a:rPr lang="zh-CN" altLang="en-US">
                    <a:noFill/>
                  </a:rPr>
                  <a:t> </a:t>
                </a:r>
              </a:p>
            </p:txBody>
          </p:sp>
        </mc:Fallback>
      </mc:AlternateContent>
      <p:sp>
        <p:nvSpPr>
          <p:cNvPr id="21" name="矩形 20" title=""/>
          <p:cNvSpPr/>
          <p:nvPr/>
        </p:nvSpPr>
        <p:spPr>
          <a:xfrm>
            <a:off x="8816975" y="1518285"/>
            <a:ext cx="75565" cy="7556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22" name="组合 21" title=""/>
          <p:cNvGrpSpPr/>
          <p:nvPr/>
        </p:nvGrpSpPr>
        <p:grpSpPr>
          <a:xfrm>
            <a:off x="582295" y="2823845"/>
            <a:ext cx="9180653" cy="1321516"/>
            <a:chOff x="797" y="5206"/>
            <a:chExt cx="19672" cy="4149"/>
          </a:xfrm>
        </p:grpSpPr>
        <mc:AlternateContent>
          <mc:Choice Requires="a14">
            <p:sp>
              <p:nvSpPr>
                <p:cNvPr id="19" name="文本框 18"/>
                <p:cNvSpPr txBox="1"/>
                <p:nvPr/>
              </p:nvSpPr>
              <p:spPr>
                <a:xfrm>
                  <a:off x="797" y="5206"/>
                  <a:ext cx="19672" cy="4149"/>
                </a:xfrm>
                <a:prstGeom prst="rect">
                  <a:avLst/>
                </a:prstGeom>
                <a:noFill/>
              </p:spPr>
              <p:txBody>
                <a:bodyPr wrap="square" rtlCol="0" anchor="t">
                  <a:spAutoFit/>
                </a:bodyPr>
                <a:lstStyle/>
                <a:p>
                  <a:pPr algn="just">
                    <a:lnSpc>
                      <a:spcPct val="160000"/>
                    </a:lnSpc>
                    <a:spcAft>
                      <a:spcPct val="0"/>
                    </a:spcAft>
                    <a:tabLst>
                      <a:tab pos="2700655"/>
                    </a:tabLst>
                  </a:pPr>
                  <a:r>
                    <a:rPr lang="zh-CN" altLang="zh-CN"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答案：</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函数单调递增区间为</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1</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6</m:t>
                        </m:r>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，单调递减区间为</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4</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1</m:t>
                        </m:r>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just">
                    <a:lnSpc>
                      <a:spcPct val="160000"/>
                    </a:lnSpc>
                    <a:spcAft>
                      <a:spcPct val="0"/>
                    </a:spcAft>
                    <a:tabLst>
                      <a:tab pos="2700655"/>
                    </a:tabLst>
                  </a:pP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(2)</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6</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4</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kern="100">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19" name="文本框 18"/>
                <p:cNvSpPr txBox="1">
                  <a:spLocks noRot="1" noChangeAspect="1" noMove="1" noResize="1" noEditPoints="1" noAdjustHandles="1" noChangeArrowheads="1" noChangeShapeType="1" noTextEdit="1"/>
                </p:cNvSpPr>
                <p:nvPr/>
              </p:nvSpPr>
              <p:spPr>
                <a:xfrm>
                  <a:off x="797" y="5206"/>
                  <a:ext cx="19672" cy="4149"/>
                </a:xfrm>
                <a:prstGeom prst="rect">
                  <a:avLst/>
                </a:prstGeom>
                <a:blipFill rotWithShape="1">
                  <a:blip r:embed="rId3"/>
                  <a:stretch>
                    <a:fillRect/>
                  </a:stretch>
                </a:blipFill>
              </p:spPr>
              <p:txBody>
                <a:bodyPr/>
                <a:lstStyle/>
                <a:p>
                  <a:r>
                    <a:rPr lang="zh-CN" altLang="en-US">
                      <a:noFill/>
                    </a:rPr>
                    <a:t> </a:t>
                  </a:r>
                </a:p>
              </p:txBody>
            </p:sp>
          </mc:Fallback>
        </mc:AlternateContent>
        <p:sp>
          <p:nvSpPr>
            <p:cNvPr id="29" name="矩形 28"/>
            <p:cNvSpPr/>
            <p:nvPr>
              <p:custDataLst>
                <p:tags r:id="rId4"/>
              </p:custDataLst>
            </p:nvPr>
          </p:nvSpPr>
          <p:spPr>
            <a:xfrm>
              <a:off x="2594" y="8217"/>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
        <p:nvSpPr>
          <p:cNvPr id="23" name="矩形 22" title=""/>
          <p:cNvSpPr/>
          <p:nvPr>
            <p:custDataLst>
              <p:tags r:id="rId5"/>
            </p:custDataLst>
          </p:nvPr>
        </p:nvSpPr>
        <p:spPr>
          <a:xfrm>
            <a:off x="6852285" y="1865630"/>
            <a:ext cx="75565" cy="7556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2" name="文本框 1" title=""/>
              <p:cNvSpPr txBox="1"/>
              <p:nvPr/>
            </p:nvSpPr>
            <p:spPr>
              <a:xfrm>
                <a:off x="603250" y="539115"/>
                <a:ext cx="10985500" cy="4005580"/>
              </a:xfrm>
              <a:prstGeom prst="rect">
                <a:avLst/>
              </a:prstGeom>
              <a:noFill/>
            </p:spPr>
            <p:txBody>
              <a:bodyPr wrap="square" rtlCol="0">
                <a:spAutoFit/>
              </a:bodyPr>
              <a:lstStyle/>
              <a:p>
                <a:pPr>
                  <a:lnSpc>
                    <a:spcPct val="160000"/>
                  </a:lnSpc>
                </a:pPr>
                <a:r>
                  <a:rPr lang="zh-CN" altLang="en-US" sz="2400" b="1">
                    <a:solidFill>
                      <a:srgbClr val="FF0000"/>
                    </a:solidFill>
                    <a:latin typeface="宋体" panose="02010600030101010101" pitchFamily="2" charset="-122"/>
                    <a:ea typeface="宋体" panose="02010600030101010101" pitchFamily="2" charset="-122"/>
                  </a:rPr>
                  <a:t>方法技巧：</a:t>
                </a:r>
                <a:endParaRPr lang="zh-CN" altLang="en-US" sz="2400" b="1">
                  <a:solidFill>
                    <a:srgbClr val="FF0000"/>
                  </a:solidFill>
                  <a:latin typeface="宋体" panose="02010600030101010101" pitchFamily="2" charset="-122"/>
                  <a:ea typeface="宋体" panose="02010600030101010101" pitchFamily="2" charset="-122"/>
                </a:endParaRPr>
              </a:p>
              <a:p>
                <a:pPr algn="just">
                  <a:lnSpc>
                    <a:spcPct val="150000"/>
                  </a:lnSpc>
                  <a:spcAft>
                    <a:spcPct val="0"/>
                  </a:spcAft>
                  <a:tabLst>
                    <a:tab pos="2430780"/>
                  </a:tabLst>
                </a:pPr>
                <a:r>
                  <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1.</a:t>
                </a:r>
                <a:r>
                  <a:rPr lang="zh-CN"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求函数的单调区间，应先求定义域，在定义域内求单调区间</a:t>
                </a:r>
                <a:r>
                  <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a:t>
                </a:r>
                <a:endParaRPr lang="zh-CN"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ct val="0"/>
                  </a:spcAft>
                  <a:tabLst>
                    <a:tab pos="2430780"/>
                  </a:tabLst>
                </a:pPr>
                <a:r>
                  <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2.(1)</a:t>
                </a:r>
                <a:r>
                  <a:rPr lang="zh-CN"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函数单调性的判断方法：</a:t>
                </a:r>
                <a:r>
                  <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①</a:t>
                </a:r>
                <a:r>
                  <a:rPr lang="zh-CN"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定义法；</a:t>
                </a:r>
                <a:r>
                  <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②</a:t>
                </a:r>
                <a:r>
                  <a:rPr lang="zh-CN"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图象法；</a:t>
                </a:r>
                <a:r>
                  <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③</a:t>
                </a:r>
                <a:r>
                  <a:rPr lang="zh-CN"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利用已知函数的单调性</a:t>
                </a:r>
                <a:r>
                  <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a:t>
                </a:r>
                <a:endParaRPr lang="zh-CN"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ct val="0"/>
                  </a:spcAft>
                  <a:tabLst>
                    <a:tab pos="2430780"/>
                  </a:tabLst>
                </a:pPr>
                <a:r>
                  <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(2)</a:t>
                </a:r>
                <a:r>
                  <a:rPr lang="zh-CN"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函数</a:t>
                </a:r>
                <a14:m>
                  <m:oMathPara>
                    <m:oMathParaPr>
                      <m:jc/>
                    </m:oMathParaPr>
                    <m:oMath>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𝑦</m:t>
                      </m:r>
                      <m:r>
                        <m:rPr>
                          <m:sty m:val="p"/>
                        </m:rPr>
                        <a:rPr lang="en-US" altLang="zh-CN" sz="2400" kern="100">
                          <a:solidFill>
                            <a:schemeClr val="tx1"/>
                          </a:solidFill>
                          <a:uFillTx/>
                          <a:latin typeface="Cambria Math" panose="02040503050406030204" charset="0"/>
                          <a:ea typeface="宋体" pitchFamily="2" charset="-122"/>
                          <a:cs typeface="Cambria Math" panose="02040503050406030204" charset="0"/>
                          <a:sym typeface="+mn-ea"/>
                        </a:rPr>
                        <m:t>＝</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𝑓</m:t>
                      </m:r>
                      <m:r>
                        <m:rPr>
                          <m:sty m:val="p"/>
                        </m:rPr>
                        <a:rPr lang="en-US" altLang="zh-CN" sz="2400" kern="100">
                          <a:solidFill>
                            <a:schemeClr val="tx1"/>
                          </a:solidFill>
                          <a:uFillTx/>
                          <a:latin typeface="Cambria Math" panose="02040503050406030204" charset="0"/>
                          <a:ea typeface="宋体" pitchFamily="2" charset="-122"/>
                          <a:cs typeface="Cambria Math" panose="02040503050406030204" charset="0"/>
                          <a:sym typeface="+mn-ea"/>
                        </a:rPr>
                        <m:t>(</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𝑔</m:t>
                      </m:r>
                      <m:r>
                        <m:rPr>
                          <m:sty m:val="p"/>
                        </m:rPr>
                        <a:rPr lang="en-US" altLang="zh-CN" sz="2400" kern="100">
                          <a:solidFill>
                            <a:schemeClr val="tx1"/>
                          </a:solidFill>
                          <a:uFillTx/>
                          <a:latin typeface="Cambria Math" panose="02040503050406030204" charset="0"/>
                          <a:ea typeface="宋体" pitchFamily="2" charset="-122"/>
                          <a:cs typeface="Cambria Math" panose="02040503050406030204" charset="0"/>
                          <a:sym typeface="+mn-ea"/>
                        </a:rPr>
                        <m:t>(</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𝑥</m:t>
                      </m:r>
                      <m:r>
                        <m:rPr>
                          <m:sty m:val="p"/>
                        </m:rPr>
                        <a:rPr lang="en-US" altLang="zh-CN" sz="2400" kern="100">
                          <a:solidFill>
                            <a:schemeClr val="tx1"/>
                          </a:solidFill>
                          <a:uFillTx/>
                          <a:latin typeface="Cambria Math" panose="02040503050406030204" charset="0"/>
                          <a:ea typeface="宋体" pitchFamily="2" charset="-122"/>
                          <a:cs typeface="Cambria Math" panose="02040503050406030204" charset="0"/>
                          <a:sym typeface="+mn-ea"/>
                        </a:rPr>
                        <m:t>))</m:t>
                      </m:r>
                    </m:oMath>
                  </m:oMathPara>
                </a14:m>
                <a:r>
                  <a:rPr lang="zh-CN"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的单调性应根据外层函数</a:t>
                </a:r>
                <a14:m>
                  <m:oMathPara>
                    <m:oMathParaPr>
                      <m:jc/>
                    </m:oMathParaPr>
                    <m:oMath>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𝑦</m:t>
                      </m:r>
                      <m:r>
                        <m:rPr>
                          <m:sty m:val="p"/>
                        </m:rPr>
                        <a:rPr lang="en-US" altLang="zh-CN" sz="2400" kern="100">
                          <a:solidFill>
                            <a:schemeClr val="tx1"/>
                          </a:solidFill>
                          <a:uFillTx/>
                          <a:latin typeface="Cambria Math" panose="02040503050406030204" charset="0"/>
                          <a:ea typeface="宋体" pitchFamily="2" charset="-122"/>
                          <a:cs typeface="Cambria Math" panose="02040503050406030204" charset="0"/>
                          <a:sym typeface="+mn-ea"/>
                        </a:rPr>
                        <m:t>＝</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𝑓</m:t>
                      </m:r>
                      <m:r>
                        <m:rPr>
                          <m:sty m:val="p"/>
                        </m:rPr>
                        <a:rPr lang="en-US" altLang="zh-CN" sz="2400" kern="100">
                          <a:solidFill>
                            <a:schemeClr val="tx1"/>
                          </a:solidFill>
                          <a:uFillTx/>
                          <a:latin typeface="Cambria Math" panose="02040503050406030204" charset="0"/>
                          <a:ea typeface="宋体" pitchFamily="2" charset="-122"/>
                          <a:cs typeface="Cambria Math" panose="02040503050406030204" charset="0"/>
                          <a:sym typeface="+mn-ea"/>
                        </a:rPr>
                        <m:t>(</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𝑡</m:t>
                      </m:r>
                      <m:r>
                        <m:rPr>
                          <m:sty m:val="p"/>
                        </m:rPr>
                        <a:rPr lang="en-US" altLang="zh-CN" sz="2400" kern="100">
                          <a:solidFill>
                            <a:schemeClr val="tx1"/>
                          </a:solidFill>
                          <a:uFillTx/>
                          <a:latin typeface="Cambria Math" panose="02040503050406030204" charset="0"/>
                          <a:ea typeface="宋体" pitchFamily="2" charset="-122"/>
                          <a:cs typeface="Cambria Math" panose="02040503050406030204" charset="0"/>
                          <a:sym typeface="+mn-ea"/>
                        </a:rPr>
                        <m:t>)</m:t>
                      </m:r>
                    </m:oMath>
                  </m:oMathPara>
                </a14:m>
                <a:r>
                  <a:rPr lang="zh-CN"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和内层函数</a:t>
                </a:r>
                <a14:m>
                  <m:oMathPara>
                    <m:oMathParaPr>
                      <m:jc/>
                    </m:oMathParaPr>
                    <m:oMath>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𝑡</m:t>
                      </m:r>
                      <m:r>
                        <m:rPr>
                          <m:sty m:val="p"/>
                        </m:rPr>
                        <a:rPr lang="en-US" altLang="zh-CN" sz="2400" kern="100">
                          <a:solidFill>
                            <a:schemeClr val="tx1"/>
                          </a:solidFill>
                          <a:uFillTx/>
                          <a:latin typeface="Cambria Math" panose="02040503050406030204" charset="0"/>
                          <a:ea typeface="宋体" pitchFamily="2" charset="-122"/>
                          <a:cs typeface="Cambria Math" panose="02040503050406030204" charset="0"/>
                          <a:sym typeface="+mn-ea"/>
                        </a:rPr>
                        <m:t>＝</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𝑔</m:t>
                      </m:r>
                      <m:r>
                        <m:rPr>
                          <m:sty m:val="p"/>
                        </m:rPr>
                        <a:rPr lang="en-US" altLang="zh-CN" sz="2400" kern="100">
                          <a:solidFill>
                            <a:schemeClr val="tx1"/>
                          </a:solidFill>
                          <a:uFillTx/>
                          <a:latin typeface="Cambria Math" panose="02040503050406030204" charset="0"/>
                          <a:ea typeface="宋体" pitchFamily="2" charset="-122"/>
                          <a:cs typeface="Cambria Math" panose="02040503050406030204" charset="0"/>
                          <a:sym typeface="+mn-ea"/>
                        </a:rPr>
                        <m:t>(</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𝑥</m:t>
                      </m:r>
                      <m:r>
                        <m:rPr>
                          <m:sty m:val="p"/>
                        </m:rPr>
                        <a:rPr lang="en-US" altLang="zh-CN" sz="2400" kern="100">
                          <a:solidFill>
                            <a:schemeClr val="tx1"/>
                          </a:solidFill>
                          <a:uFillTx/>
                          <a:latin typeface="Cambria Math" panose="02040503050406030204" charset="0"/>
                          <a:ea typeface="宋体" pitchFamily="2" charset="-122"/>
                          <a:cs typeface="Cambria Math" panose="02040503050406030204" charset="0"/>
                          <a:sym typeface="+mn-ea"/>
                        </a:rPr>
                        <m:t>)</m:t>
                      </m:r>
                    </m:oMath>
                  </m:oMathPara>
                </a14:m>
                <a:r>
                  <a:rPr lang="zh-CN"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的单调性判断，遵循</a:t>
                </a:r>
                <a:r>
                  <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a:t>
                </a:r>
                <a:r>
                  <a:rPr lang="zh-CN"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同增异减</a:t>
                </a:r>
                <a:r>
                  <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a:t>
                </a:r>
                <a:r>
                  <a:rPr lang="zh-CN"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的原则</a:t>
                </a:r>
                <a:r>
                  <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a:t>
                </a:r>
                <a:endParaRPr lang="zh-CN"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ct val="0"/>
                  </a:spcAft>
                  <a:tabLst>
                    <a:tab pos="2430780"/>
                  </a:tabLst>
                </a:pPr>
                <a:r>
                  <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a:t>
                </a:r>
                <a:r>
                  <a:rPr lang="zh-CN"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易错警示</a:t>
                </a:r>
                <a:r>
                  <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a:t>
                </a:r>
                <a:r>
                  <a:rPr lang="zh-CN"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函数在两个不同的区间上单调性相同，一般要分开写，用</a:t>
                </a:r>
                <a:r>
                  <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a:t>
                </a:r>
                <a:r>
                  <a:rPr lang="zh-CN"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a:t>
                </a:r>
                <a:r>
                  <a:rPr lang="zh-CN"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或</a:t>
                </a:r>
                <a:r>
                  <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a:t>
                </a:r>
                <a:r>
                  <a:rPr lang="zh-CN"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和</a:t>
                </a:r>
                <a:r>
                  <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a:t>
                </a:r>
                <a:r>
                  <a:rPr lang="zh-CN"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连接，不要用</a:t>
                </a:r>
                <a:r>
                  <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2" name="文本框 1"/>
              <p:cNvSpPr txBox="1">
                <a:spLocks noRot="1" noChangeAspect="1" noMove="1" noResize="1" noEditPoints="1" noAdjustHandles="1" noChangeArrowheads="1" noChangeShapeType="1" noTextEdit="1"/>
              </p:cNvSpPr>
              <p:nvPr/>
            </p:nvSpPr>
            <p:spPr>
              <a:xfrm>
                <a:off x="603250" y="539115"/>
                <a:ext cx="10985500" cy="4005580"/>
              </a:xfrm>
              <a:prstGeom prst="rect">
                <a:avLst/>
              </a:prstGeom>
              <a:blipFill rotWithShape="1">
                <a:blip r:embed="rId2"/>
                <a:stretch>
                  <a:fillRect/>
                </a:stretch>
              </a:blipFill>
            </p:spPr>
            <p:txBody>
              <a:bodyPr/>
              <a:lstStyle/>
              <a:p>
                <a:r>
                  <a:rPr lang="zh-CN" altLang="en-US">
                    <a:noFill/>
                  </a:rPr>
                  <a:t> </a:t>
                </a:r>
              </a:p>
            </p:txBody>
          </p:sp>
        </mc:Fallback>
      </mc:AlternateContent>
    </p:spTree>
    <p:custDataLst>
      <p:tags r:id="rId3"/>
    </p:custDataLst>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2" name="文本框 1" title=""/>
              <p:cNvSpPr txBox="1"/>
              <p:nvPr/>
            </p:nvSpPr>
            <p:spPr>
              <a:xfrm>
                <a:off x="410210" y="494665"/>
                <a:ext cx="11586210" cy="1776730"/>
              </a:xfrm>
              <a:prstGeom prst="rect">
                <a:avLst/>
              </a:prstGeom>
              <a:noFill/>
            </p:spPr>
            <p:txBody>
              <a:bodyPr wrap="square" rtlCol="0">
                <a:spAutoFit/>
              </a:bodyPr>
              <a:lstStyle/>
              <a:p>
                <a:pPr algn="just">
                  <a:lnSpc>
                    <a:spcPct val="150000"/>
                  </a:lnSpc>
                  <a:spcAft>
                    <a:spcPct val="0"/>
                  </a:spcAft>
                  <a:tabLst>
                    <a:tab pos="2700655"/>
                  </a:tabLst>
                </a:pPr>
                <a:r>
                  <a:rPr lang="zh-CN" altLang="en-US" sz="2400" b="1" kern="100">
                    <a:latin typeface="宋体" panose="02010600030101010101" pitchFamily="2" charset="-122"/>
                    <a:ea typeface="宋体" panose="02010600030101010101" pitchFamily="2" charset="-122"/>
                    <a:cs typeface="宋体" panose="02010600030101010101" pitchFamily="2" charset="-122"/>
                    <a:sym typeface="+mn-ea"/>
                  </a:rPr>
                  <a:t>变</a:t>
                </a: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3.</a:t>
                </a:r>
                <a:r>
                  <a:rPr sz="2400" b="1">
                    <a:latin typeface="宋体" panose="02010600030101010101" pitchFamily="2" charset="-122"/>
                    <a:ea typeface="宋体" panose="02010600030101010101" pitchFamily="2" charset="-122"/>
                    <a:cs typeface="宋体" panose="02010600030101010101" pitchFamily="2" charset="-122"/>
                  </a:rPr>
                  <a:t>已知</a:t>
                </a:r>
                <a14:m>
                  <m:oMathPara>
                    <m:oMathParaPr>
                      <m:jc/>
                    </m:oMathParaPr>
                    <m:oMath>
                      <m:r>
                        <a:rPr lang="en-US" altLang="zh-CN" sz="2400" i="1">
                          <a:latin typeface="Cambria Math" panose="02040503050406030204" charset="0"/>
                          <a:ea typeface="宋体" pitchFamily="2" charset="-122"/>
                          <a:cs typeface="Cambria Math" panose="02040503050406030204" charset="0"/>
                        </a:rPr>
                        <m:t>𝑓</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m:t>
                      </m:r>
                    </m:oMath>
                  </m:oMathPara>
                </a14:m>
                <a:r>
                  <a:rPr sz="2400" b="1">
                    <a:latin typeface="宋体" panose="02010600030101010101" pitchFamily="2" charset="-122"/>
                    <a:ea typeface="宋体" panose="02010600030101010101" pitchFamily="2" charset="-122"/>
                    <a:cs typeface="宋体" panose="02010600030101010101" pitchFamily="2" charset="-122"/>
                  </a:rPr>
                  <a:t>是定义在</a:t>
                </a:r>
                <a14:m>
                  <m:oMathPara>
                    <m:oMathParaPr>
                      <m:jc/>
                    </m:oMathParaPr>
                    <m:oMath>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1</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1</m:t>
                      </m:r>
                      <m:r>
                        <a:rPr lang="en-US" altLang="zh-CN" sz="2400" i="1">
                          <a:latin typeface="Cambria Math" panose="02040503050406030204" charset="0"/>
                          <a:ea typeface="宋体" pitchFamily="2" charset="-122"/>
                          <a:cs typeface="Cambria Math" panose="02040503050406030204" charset="0"/>
                        </a:rPr>
                        <m:t>]</m:t>
                      </m:r>
                    </m:oMath>
                  </m:oMathPara>
                </a14:m>
                <a:r>
                  <a:rPr sz="2400" b="1">
                    <a:latin typeface="宋体" panose="02010600030101010101" pitchFamily="2" charset="-122"/>
                    <a:ea typeface="宋体" panose="02010600030101010101" pitchFamily="2" charset="-122"/>
                    <a:cs typeface="宋体" panose="02010600030101010101" pitchFamily="2" charset="-122"/>
                  </a:rPr>
                  <a:t>上的单调递增函数，且</a:t>
                </a:r>
                <a14:m>
                  <m:oMathPara>
                    <m:oMathParaPr>
                      <m:jc/>
                    </m:oMathParaPr>
                    <m:oMath>
                      <m:r>
                        <a:rPr lang="en-US" altLang="zh-CN" sz="2400" i="1">
                          <a:latin typeface="Cambria Math" panose="02040503050406030204" charset="0"/>
                          <a:ea typeface="宋体" pitchFamily="2" charset="-122"/>
                          <a:cs typeface="Cambria Math" panose="02040503050406030204" charset="0"/>
                        </a:rPr>
                        <m:t>𝑓</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0</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1</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𝑓</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1</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2</m:t>
                      </m:r>
                    </m:oMath>
                  </m:oMathPara>
                </a14:m>
                <a:r>
                  <a:rPr sz="2400" b="1">
                    <a:latin typeface="宋体" panose="02010600030101010101" pitchFamily="2" charset="-122"/>
                    <a:ea typeface="宋体" panose="02010600030101010101" pitchFamily="2" charset="-122"/>
                    <a:cs typeface="宋体" panose="02010600030101010101" pitchFamily="2" charset="-122"/>
                  </a:rPr>
                  <a:t>.</a:t>
                </a:r>
                <a:endParaRPr sz="2400" b="1">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ct val="0"/>
                  </a:spcAft>
                  <a:tabLst>
                    <a:tab pos="2700655"/>
                  </a:tabLst>
                </a:pPr>
                <a:r>
                  <a:rPr sz="2400" b="1">
                    <a:latin typeface="宋体" panose="02010600030101010101" pitchFamily="2" charset="-122"/>
                    <a:ea typeface="宋体" panose="02010600030101010101" pitchFamily="2" charset="-122"/>
                    <a:cs typeface="宋体" panose="02010600030101010101" pitchFamily="2" charset="-122"/>
                  </a:rPr>
                  <a:t>(1)解不等式</a:t>
                </a:r>
                <a14:m>
                  <m:oMathPara>
                    <m:oMathParaPr>
                      <m:jc/>
                    </m:oMathParaPr>
                    <m:oMath>
                      <m:r>
                        <a:rPr lang="en-US" altLang="zh-CN" sz="2400" i="1">
                          <a:latin typeface="Cambria Math" panose="02040503050406030204" charset="0"/>
                          <a:ea typeface="宋体" pitchFamily="2" charset="-122"/>
                          <a:cs typeface="Cambria Math" panose="02040503050406030204" charset="0"/>
                        </a:rPr>
                        <m:t>𝑓</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2</m:t>
                      </m:r>
                      <m:r>
                        <a:rPr lang="en-US" altLang="zh-CN" sz="240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1</m:t>
                      </m:r>
                      <m:r>
                        <a:rPr lang="en-US" altLang="zh-CN" sz="2400" i="1">
                          <a:latin typeface="Cambria Math" panose="02040503050406030204" charset="0"/>
                          <a:ea typeface="宋体" pitchFamily="2" charset="-122"/>
                          <a:cs typeface="Cambria Math" panose="02040503050406030204" charset="0"/>
                        </a:rPr>
                        <m:t>)&lt;</m:t>
                      </m:r>
                      <m:r>
                        <a:rPr lang="en-US" altLang="zh-CN" sz="2400" i="1">
                          <a:latin typeface="Cambria Math" panose="02040503050406030204" charset="0"/>
                          <a:ea typeface="宋体" pitchFamily="2" charset="-122"/>
                          <a:cs typeface="Cambria Math" panose="02040503050406030204" charset="0"/>
                        </a:rPr>
                        <m:t>1</m:t>
                      </m:r>
                    </m:oMath>
                  </m:oMathPara>
                </a14:m>
                <a:r>
                  <a:rPr sz="2400" b="1">
                    <a:latin typeface="宋体" panose="02010600030101010101" pitchFamily="2" charset="-122"/>
                    <a:ea typeface="宋体" panose="02010600030101010101" pitchFamily="2" charset="-122"/>
                    <a:cs typeface="宋体" panose="02010600030101010101" pitchFamily="2" charset="-122"/>
                  </a:rPr>
                  <a:t>；</a:t>
                </a:r>
                <a:endParaRPr sz="2400" b="1">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ct val="0"/>
                  </a:spcAft>
                  <a:tabLst>
                    <a:tab pos="2700655"/>
                  </a:tabLst>
                </a:pPr>
                <a:r>
                  <a:rPr sz="2400" b="1">
                    <a:latin typeface="宋体" panose="02010600030101010101" pitchFamily="2" charset="-122"/>
                    <a:ea typeface="宋体" panose="02010600030101010101" pitchFamily="2" charset="-122"/>
                    <a:cs typeface="宋体" panose="02010600030101010101" pitchFamily="2" charset="-122"/>
                  </a:rPr>
                  <a:t>(2)若</a:t>
                </a:r>
                <a14:m>
                  <m:oMathPara>
                    <m:oMathParaPr>
                      <m:jc/>
                    </m:oMathParaPr>
                    <m:oMath>
                      <m:r>
                        <a:rPr lang="en-US" altLang="zh-CN" sz="2400" i="1">
                          <a:latin typeface="Cambria Math" panose="02040503050406030204" charset="0"/>
                          <a:ea typeface="宋体" pitchFamily="2" charset="-122"/>
                          <a:cs typeface="Cambria Math" panose="02040503050406030204" charset="0"/>
                        </a:rPr>
                        <m:t>𝑓</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m:t>
                      </m:r>
                      <m:sSup>
                        <m:sSupPr>
                          <m:ctrlPr>
                            <a:rPr lang="en-US" altLang="zh-CN" sz="2400" i="1">
                              <a:latin typeface="Cambria Math" panose="02040503050406030204" charset="0"/>
                              <a:ea typeface="宋体" pitchFamily="2" charset="-122"/>
                              <a:cs typeface="Cambria Math" panose="02040503050406030204" charset="0"/>
                            </a:rPr>
                          </m:ctrlPr>
                        </m:sSupPr>
                        <m:e>
                          <m:r>
                            <a:rPr lang="en-US" altLang="zh-CN" sz="2400" i="1">
                              <a:latin typeface="Cambria Math" panose="02040503050406030204" charset="0"/>
                              <a:ea typeface="宋体" pitchFamily="2" charset="-122"/>
                              <a:cs typeface="Cambria Math" panose="02040503050406030204" charset="0"/>
                            </a:rPr>
                            <m:t>𝑚</m:t>
                          </m:r>
                        </m:e>
                        <m:sup>
                          <m:r>
                            <a:rPr lang="en-US" altLang="zh-CN" sz="2400" i="1">
                              <a:latin typeface="Cambria Math" panose="02040503050406030204" charset="0"/>
                              <a:ea typeface="宋体" pitchFamily="2" charset="-122"/>
                              <a:cs typeface="Cambria Math" panose="02040503050406030204" charset="0"/>
                            </a:rPr>
                            <m:t>2</m:t>
                          </m:r>
                        </m:sup>
                      </m:sSup>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𝑎𝑚</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2</m:t>
                      </m:r>
                    </m:oMath>
                  </m:oMathPara>
                </a14:m>
                <a:r>
                  <a:rPr sz="2400" b="1">
                    <a:latin typeface="宋体" panose="02010600030101010101" pitchFamily="2" charset="-122"/>
                    <a:ea typeface="宋体" panose="02010600030101010101" pitchFamily="2" charset="-122"/>
                    <a:cs typeface="宋体" panose="02010600030101010101" pitchFamily="2" charset="-122"/>
                  </a:rPr>
                  <a:t>对</a:t>
                </a:r>
                <a14:m>
                  <m:oMathPara>
                    <m:oMathParaPr>
                      <m:jc/>
                    </m:oMathParaPr>
                    <m:oMath>
                      <m:r>
                        <a:rPr lang="en-US" sz="2400" i="1">
                          <a:latin typeface="Cambria Math" panose="02040503050406030204" charset="0"/>
                          <a:ea typeface="宋体" pitchFamily="2" charset="-122"/>
                          <a:cs typeface="Cambria Math" panose="02040503050406030204" charset="0"/>
                        </a:rPr>
                        <m:t>∀</m:t>
                      </m:r>
                      <m:r>
                        <a:rPr lang="en-US" sz="2400" i="1">
                          <a:latin typeface="Cambria Math" panose="02040503050406030204" charset="0"/>
                          <a:ea typeface="宋体" pitchFamily="2" charset="-122"/>
                          <a:cs typeface="Cambria Math" panose="02040503050406030204" charset="0"/>
                        </a:rPr>
                        <m:t>𝑎</m:t>
                      </m:r>
                      <m:r>
                        <a:rPr lang="en-US" sz="2400" i="1">
                          <a:latin typeface="Cambria Math" panose="02040503050406030204" charset="0"/>
                          <a:ea typeface="宋体" pitchFamily="2" charset="-122"/>
                          <a:cs typeface="Cambria Math" panose="02040503050406030204" charset="0"/>
                        </a:rPr>
                        <m:t>∈[</m:t>
                      </m:r>
                      <m:r>
                        <a:rPr lang="en-US" sz="2400" i="1">
                          <a:latin typeface="Cambria Math" panose="02040503050406030204" charset="0"/>
                          <a:ea typeface="宋体" pitchFamily="2" charset="-122"/>
                          <a:cs typeface="Cambria Math" panose="02040503050406030204" charset="0"/>
                        </a:rPr>
                        <m:t>−</m:t>
                      </m:r>
                      <m:r>
                        <a:rPr lang="en-US" sz="2400" i="1">
                          <a:latin typeface="Cambria Math" panose="02040503050406030204" charset="0"/>
                          <a:ea typeface="宋体" pitchFamily="2" charset="-122"/>
                          <a:cs typeface="Cambria Math" panose="02040503050406030204" charset="0"/>
                        </a:rPr>
                        <m:t>1</m:t>
                      </m:r>
                      <m:r>
                        <a:rPr lang="en-US" sz="2400" i="1">
                          <a:latin typeface="Cambria Math" panose="02040503050406030204" charset="0"/>
                          <a:ea typeface="宋体" pitchFamily="2" charset="-122"/>
                          <a:cs typeface="Cambria Math" panose="02040503050406030204" charset="0"/>
                        </a:rPr>
                        <m:t>,</m:t>
                      </m:r>
                      <m:r>
                        <a:rPr lang="en-US" sz="2400" i="1">
                          <a:latin typeface="Cambria Math" panose="02040503050406030204" charset="0"/>
                          <a:ea typeface="宋体" pitchFamily="2" charset="-122"/>
                          <a:cs typeface="Cambria Math" panose="02040503050406030204" charset="0"/>
                        </a:rPr>
                        <m:t>1</m:t>
                      </m:r>
                      <m:r>
                        <a:rPr lang="en-US" sz="2400" i="1">
                          <a:latin typeface="Cambria Math" panose="02040503050406030204" charset="0"/>
                          <a:ea typeface="宋体" pitchFamily="2" charset="-122"/>
                          <a:cs typeface="Cambria Math" panose="02040503050406030204" charset="0"/>
                        </a:rPr>
                        <m:t>]</m:t>
                      </m:r>
                    </m:oMath>
                  </m:oMathPara>
                </a14:m>
                <a:r>
                  <a:rPr sz="2400" b="1">
                    <a:latin typeface="宋体" panose="02010600030101010101" pitchFamily="2" charset="-122"/>
                    <a:ea typeface="宋体" panose="02010600030101010101" pitchFamily="2" charset="-122"/>
                    <a:cs typeface="宋体" panose="02010600030101010101" pitchFamily="2" charset="-122"/>
                  </a:rPr>
                  <a:t>和</a:t>
                </a:r>
                <a14:m>
                  <m:oMathPara>
                    <m:oMathParaPr>
                      <m:jc/>
                    </m:oMathParaPr>
                    <m:oMath>
                      <m:r>
                        <a:rPr lang="en-US" sz="2400" i="1">
                          <a:latin typeface="Cambria Math" panose="02040503050406030204" charset="0"/>
                          <a:ea typeface="宋体" pitchFamily="2" charset="-122"/>
                          <a:cs typeface="Cambria Math" panose="02040503050406030204" charset="0"/>
                        </a:rPr>
                        <m:t>∀</m:t>
                      </m:r>
                      <m:r>
                        <a:rPr lang="en-US" sz="2400" i="1">
                          <a:latin typeface="Cambria Math" panose="02040503050406030204" charset="0"/>
                          <a:ea typeface="宋体" pitchFamily="2" charset="-122"/>
                          <a:cs typeface="Cambria Math" panose="02040503050406030204" charset="0"/>
                        </a:rPr>
                        <m:t>𝑥</m:t>
                      </m:r>
                      <m:r>
                        <a:rPr lang="en-US" sz="2400" i="1">
                          <a:latin typeface="Cambria Math" panose="02040503050406030204" charset="0"/>
                          <a:ea typeface="宋体" pitchFamily="2" charset="-122"/>
                          <a:cs typeface="Cambria Math" panose="02040503050406030204" charset="0"/>
                        </a:rPr>
                        <m:t>∈[−</m:t>
                      </m:r>
                      <m:r>
                        <a:rPr lang="en-US" sz="2400" i="1">
                          <a:latin typeface="Cambria Math" panose="02040503050406030204" charset="0"/>
                          <a:ea typeface="宋体" pitchFamily="2" charset="-122"/>
                          <a:cs typeface="Cambria Math" panose="02040503050406030204" charset="0"/>
                        </a:rPr>
                        <m:t>1</m:t>
                      </m:r>
                      <m:r>
                        <a:rPr lang="en-US" sz="2400" i="1">
                          <a:latin typeface="Cambria Math" panose="02040503050406030204" charset="0"/>
                          <a:ea typeface="宋体" pitchFamily="2" charset="-122"/>
                          <a:cs typeface="Cambria Math" panose="02040503050406030204" charset="0"/>
                        </a:rPr>
                        <m:t>,</m:t>
                      </m:r>
                      <m:r>
                        <a:rPr lang="en-US" sz="2400" i="1">
                          <a:latin typeface="Cambria Math" panose="02040503050406030204" charset="0"/>
                          <a:ea typeface="宋体" pitchFamily="2" charset="-122"/>
                          <a:cs typeface="Cambria Math" panose="02040503050406030204" charset="0"/>
                        </a:rPr>
                        <m:t>1</m:t>
                      </m:r>
                      <m:r>
                        <a:rPr lang="en-US" sz="2400" i="1">
                          <a:latin typeface="Cambria Math" panose="02040503050406030204" charset="0"/>
                          <a:ea typeface="宋体" pitchFamily="2" charset="-122"/>
                          <a:cs typeface="Cambria Math" panose="02040503050406030204" charset="0"/>
                        </a:rPr>
                        <m:t>]</m:t>
                      </m:r>
                    </m:oMath>
                  </m:oMathPara>
                </a14:m>
                <a:r>
                  <a:rPr sz="2400" b="1">
                    <a:latin typeface="宋体" panose="02010600030101010101" pitchFamily="2" charset="-122"/>
                    <a:ea typeface="宋体" panose="02010600030101010101" pitchFamily="2" charset="-122"/>
                    <a:cs typeface="宋体" panose="02010600030101010101" pitchFamily="2" charset="-122"/>
                  </a:rPr>
                  <a:t>恒成立，求实数</a:t>
                </a:r>
                <a14:m>
                  <m:oMathPara>
                    <m:oMathParaPr>
                      <m:jc/>
                    </m:oMathParaPr>
                    <m:oMath>
                      <m:r>
                        <a:rPr lang="en-US" altLang="zh-CN" sz="2400" i="1">
                          <a:latin typeface="Cambria Math" panose="02040503050406030204" charset="0"/>
                          <a:ea typeface="宋体" pitchFamily="2" charset="-122"/>
                          <a:cs typeface="Cambria Math" panose="02040503050406030204" charset="0"/>
                        </a:rPr>
                        <m:t>𝑚</m:t>
                      </m:r>
                    </m:oMath>
                  </m:oMathPara>
                </a14:m>
                <a:r>
                  <a:rPr sz="2400" b="1">
                    <a:latin typeface="宋体" panose="02010600030101010101" pitchFamily="2" charset="-122"/>
                    <a:ea typeface="宋体" panose="02010600030101010101" pitchFamily="2" charset="-122"/>
                    <a:cs typeface="宋体" panose="02010600030101010101" pitchFamily="2" charset="-122"/>
                  </a:rPr>
                  <a:t>的取值范围.</a:t>
                </a:r>
                <a:endParaRPr sz="2400" b="1">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410210" y="494665"/>
                <a:ext cx="11586210" cy="1776730"/>
              </a:xfrm>
              <a:prstGeom prst="rect">
                <a:avLst/>
              </a:prstGeom>
              <a:blipFill rotWithShape="1">
                <a:blip r:embed="rId2"/>
                <a:stretch>
                  <a:fillRect/>
                </a:stretch>
              </a:blipFill>
            </p:spPr>
            <p:txBody>
              <a:bodyPr/>
              <a:lstStyle/>
              <a:p>
                <a:r>
                  <a:rPr lang="zh-CN" altLang="en-US">
                    <a:noFill/>
                  </a:rPr>
                  <a:t> </a:t>
                </a:r>
              </a:p>
            </p:txBody>
          </p:sp>
        </mc:Fallback>
      </mc:AlternateContent>
      <p:sp>
        <p:nvSpPr>
          <p:cNvPr id="21" name="矩形 20" title=""/>
          <p:cNvSpPr/>
          <p:nvPr/>
        </p:nvSpPr>
        <p:spPr>
          <a:xfrm>
            <a:off x="6776720" y="1819910"/>
            <a:ext cx="75565" cy="7556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22" name="组合 21" title=""/>
          <p:cNvGrpSpPr/>
          <p:nvPr/>
        </p:nvGrpSpPr>
        <p:grpSpPr>
          <a:xfrm>
            <a:off x="410210" y="2327064"/>
            <a:ext cx="11204575" cy="1636442"/>
            <a:chOff x="568" y="2829"/>
            <a:chExt cx="17645" cy="7152"/>
          </a:xfrm>
        </p:grpSpPr>
        <mc:AlternateContent>
          <mc:Choice Requires="a14">
            <p:sp>
              <p:nvSpPr>
                <p:cNvPr id="19" name="文本框 18"/>
                <p:cNvSpPr txBox="1"/>
                <p:nvPr/>
              </p:nvSpPr>
              <p:spPr>
                <a:xfrm>
                  <a:off x="568" y="2829"/>
                  <a:ext cx="17645" cy="7152"/>
                </a:xfrm>
                <a:prstGeom prst="rect">
                  <a:avLst/>
                </a:prstGeom>
                <a:noFill/>
              </p:spPr>
              <p:txBody>
                <a:bodyPr wrap="square" rtlCol="0" anchor="t">
                  <a:spAutoFit/>
                </a:bodyPr>
                <a:lstStyle/>
                <a:p>
                  <a:pPr algn="just">
                    <a:lnSpc>
                      <a:spcPct val="160000"/>
                    </a:lnSpc>
                    <a:spcAft>
                      <a:spcPct val="0"/>
                    </a:spcAft>
                    <a:tabLst>
                      <a:tab pos="2700655"/>
                    </a:tabLst>
                  </a:pPr>
                  <a:r>
                    <a:rPr lang="zh-CN" altLang="zh-CN"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答案：</a:t>
                  </a:r>
                  <a:r>
                    <a:rPr lang="en-US"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en-US"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解集为</a:t>
                  </a:r>
                  <a14:m>
                    <m:oMathPara>
                      <m:oMathParaPr>
                        <m:jc/>
                      </m:oMathParaPr>
                      <m:oMath>
                        <m:r>
                          <a:rPr lang="en-US" altLang="zh-CN" sz="2600" i="1" kern="100">
                            <a:solidFill>
                              <a:srgbClr val="FF0000"/>
                            </a:solidFill>
                            <a:latin typeface="Cambria Math" panose="02040503050406030204" charset="0"/>
                            <a:ea typeface="宋体" pitchFamily="2" charset="-122"/>
                            <a:cs typeface="Cambria Math" panose="02040503050406030204" charset="0"/>
                            <a:sym typeface="+mn-ea"/>
                          </a:rPr>
                          <m:t>[</m:t>
                        </m:r>
                        <m:r>
                          <a:rPr lang="en-US" altLang="zh-CN" sz="2600" i="1" kern="100">
                            <a:solidFill>
                              <a:srgbClr val="FF0000"/>
                            </a:solidFill>
                            <a:latin typeface="Cambria Math" panose="02040503050406030204" charset="0"/>
                            <a:ea typeface="宋体" pitchFamily="2" charset="-122"/>
                            <a:cs typeface="Cambria Math" panose="02040503050406030204" charset="0"/>
                            <a:sym typeface="+mn-ea"/>
                          </a:rPr>
                          <m:t>0</m:t>
                        </m:r>
                        <m:r>
                          <a:rPr lang="en-US" altLang="zh-CN" sz="2600" i="1" kern="100">
                            <a:solidFill>
                              <a:srgbClr val="FF0000"/>
                            </a:solidFill>
                            <a:latin typeface="Cambria Math" panose="02040503050406030204" charset="0"/>
                            <a:ea typeface="宋体" pitchFamily="2" charset="-122"/>
                            <a:cs typeface="Cambria Math" panose="02040503050406030204" charset="0"/>
                            <a:sym typeface="+mn-ea"/>
                          </a:rPr>
                          <m:t>,</m:t>
                        </m:r>
                        <m:f>
                          <m:fPr>
                            <m:type m:val="bar"/>
                            <m:ctrlPr>
                              <a:rPr lang="en-US" altLang="zh-CN" sz="2600" i="1" kern="100">
                                <a:solidFill>
                                  <a:srgbClr val="FF0000"/>
                                </a:solidFill>
                                <a:latin typeface="Cambria Math" panose="02040503050406030204" charset="0"/>
                                <a:ea typeface="宋体" pitchFamily="2" charset="-122"/>
                                <a:cs typeface="Cambria Math" panose="02040503050406030204" charset="0"/>
                                <a:sym typeface="+mn-ea"/>
                              </a:rPr>
                            </m:ctrlPr>
                          </m:fPr>
                          <m:num>
                            <m:r>
                              <a:rPr lang="en-US" altLang="zh-CN" sz="2600" i="1" kern="100">
                                <a:solidFill>
                                  <a:srgbClr val="FF0000"/>
                                </a:solidFill>
                                <a:latin typeface="Cambria Math" panose="02040503050406030204" charset="0"/>
                                <a:ea typeface="宋体" pitchFamily="2" charset="-122"/>
                                <a:cs typeface="Cambria Math" panose="02040503050406030204" charset="0"/>
                                <a:sym typeface="+mn-ea"/>
                              </a:rPr>
                              <m:t>1</m:t>
                            </m:r>
                          </m:num>
                          <m:den>
                            <m:r>
                              <a:rPr lang="en-US" altLang="zh-CN" sz="2600" i="1" kern="100">
                                <a:solidFill>
                                  <a:srgbClr val="FF0000"/>
                                </a:solidFill>
                                <a:latin typeface="Cambria Math" panose="02040503050406030204" charset="0"/>
                                <a:ea typeface="宋体" pitchFamily="2" charset="-122"/>
                                <a:cs typeface="Cambria Math" panose="02040503050406030204" charset="0"/>
                                <a:sym typeface="+mn-ea"/>
                              </a:rPr>
                              <m:t>2</m:t>
                            </m:r>
                          </m:den>
                        </m:f>
                        <m:r>
                          <a:rPr lang="en-US" altLang="zh-CN" sz="2600" i="1" kern="100">
                            <a:solidFill>
                              <a:srgbClr val="FF0000"/>
                            </a:solidFill>
                            <a:latin typeface="Cambria Math" panose="02040503050406030204" charset="0"/>
                            <a:ea typeface="宋体" pitchFamily="2" charset="-122"/>
                            <a:cs typeface="Cambria Math" panose="02040503050406030204" charset="0"/>
                            <a:sym typeface="+mn-ea"/>
                          </a:rPr>
                          <m:t>)</m:t>
                        </m:r>
                      </m:oMath>
                    </m:oMathPara>
                  </a14:m>
                  <a:r>
                    <a:rPr lang="zh-CN" altLang="en-US"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en-US"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just">
                    <a:lnSpc>
                      <a:spcPct val="160000"/>
                    </a:lnSpc>
                    <a:spcAft>
                      <a:spcPct val="0"/>
                    </a:spcAft>
                    <a:tabLst>
                      <a:tab pos="2700655"/>
                    </a:tabLst>
                  </a:pPr>
                  <a:r>
                    <a:rPr lang="en-US" altLang="zh-CN"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(2)</a:t>
                  </a:r>
                  <a14:m>
                    <m:oMathPara>
                      <m:oMathParaPr>
                        <m:jc/>
                      </m:oMathParaPr>
                      <m:oMath>
                        <m:r>
                          <a:rPr lang="en-US" sz="2600" i="1" kern="100">
                            <a:solidFill>
                              <a:srgbClr val="FF0000"/>
                            </a:solidFill>
                            <a:latin typeface="Cambria Math" panose="02040503050406030204" charset="0"/>
                            <a:ea typeface="宋体" pitchFamily="2" charset="-122"/>
                            <a:cs typeface="Cambria Math" panose="02040503050406030204" charset="0"/>
                            <a:sym typeface="+mn-ea"/>
                          </a:rPr>
                          <m:t>(</m:t>
                        </m:r>
                        <m:r>
                          <a:rPr lang="en-US" sz="2600" i="1" kern="100">
                            <a:solidFill>
                              <a:srgbClr val="FF0000"/>
                            </a:solidFill>
                            <a:latin typeface="Cambria Math" panose="02040503050406030204" charset="0"/>
                            <a:ea typeface="宋体" pitchFamily="2" charset="-122"/>
                            <a:cs typeface="Cambria Math" panose="02040503050406030204" charset="0"/>
                            <a:sym typeface="+mn-ea"/>
                          </a:rPr>
                          <m:t>−∞,</m:t>
                        </m:r>
                        <m:r>
                          <a:rPr lang="en-US" sz="2600" i="1" kern="100">
                            <a:solidFill>
                              <a:srgbClr val="FF0000"/>
                            </a:solidFill>
                            <a:latin typeface="Cambria Math" panose="02040503050406030204" charset="0"/>
                            <a:ea typeface="宋体" pitchFamily="2" charset="-122"/>
                            <a:cs typeface="Cambria Math" panose="02040503050406030204" charset="0"/>
                            <a:sym typeface="+mn-ea"/>
                          </a:rPr>
                          <m:t>−</m:t>
                        </m:r>
                        <m:r>
                          <a:rPr lang="en-US" sz="2600" i="1" kern="100">
                            <a:solidFill>
                              <a:srgbClr val="FF0000"/>
                            </a:solidFill>
                            <a:latin typeface="Cambria Math" panose="02040503050406030204" charset="0"/>
                            <a:ea typeface="宋体" pitchFamily="2" charset="-122"/>
                            <a:cs typeface="Cambria Math" panose="02040503050406030204" charset="0"/>
                            <a:sym typeface="+mn-ea"/>
                          </a:rPr>
                          <m:t>1</m:t>
                        </m:r>
                        <m:r>
                          <a:rPr lang="en-US" sz="2600" i="1" kern="100">
                            <a:solidFill>
                              <a:srgbClr val="FF0000"/>
                            </a:solidFill>
                            <a:latin typeface="Cambria Math" panose="02040503050406030204" charset="0"/>
                            <a:ea typeface="宋体" pitchFamily="2" charset="-122"/>
                            <a:cs typeface="Cambria Math" panose="02040503050406030204" charset="0"/>
                            <a:sym typeface="+mn-ea"/>
                          </a:rPr>
                          <m:t>]∪{</m:t>
                        </m:r>
                        <m:r>
                          <a:rPr lang="en-US" sz="2600" i="1" kern="100">
                            <a:solidFill>
                              <a:srgbClr val="FF0000"/>
                            </a:solidFill>
                            <a:latin typeface="Cambria Math" panose="02040503050406030204" charset="0"/>
                            <a:ea typeface="宋体" pitchFamily="2" charset="-122"/>
                            <a:cs typeface="Cambria Math" panose="02040503050406030204" charset="0"/>
                            <a:sym typeface="+mn-ea"/>
                          </a:rPr>
                          <m:t>0</m:t>
                        </m:r>
                        <m:r>
                          <a:rPr lang="en-US" sz="2600" i="1" kern="100">
                            <a:solidFill>
                              <a:srgbClr val="FF0000"/>
                            </a:solidFill>
                            <a:latin typeface="Cambria Math" panose="02040503050406030204" charset="0"/>
                            <a:ea typeface="宋体" pitchFamily="2" charset="-122"/>
                            <a:cs typeface="Cambria Math" panose="02040503050406030204" charset="0"/>
                            <a:sym typeface="+mn-ea"/>
                          </a:rPr>
                          <m:t>}∪[</m:t>
                        </m:r>
                        <m:r>
                          <a:rPr lang="en-US" sz="2600" i="1" kern="100">
                            <a:solidFill>
                              <a:srgbClr val="FF0000"/>
                            </a:solidFill>
                            <a:latin typeface="Cambria Math" panose="02040503050406030204" charset="0"/>
                            <a:ea typeface="宋体" pitchFamily="2" charset="-122"/>
                            <a:cs typeface="Cambria Math" panose="02040503050406030204" charset="0"/>
                            <a:sym typeface="+mn-ea"/>
                          </a:rPr>
                          <m:t>1</m:t>
                        </m:r>
                        <m:r>
                          <a:rPr lang="en-US" sz="2600" i="1" kern="100">
                            <a:solidFill>
                              <a:srgbClr val="FF0000"/>
                            </a:solidFill>
                            <a:latin typeface="Cambria Math" panose="02040503050406030204" charset="0"/>
                            <a:ea typeface="宋体" pitchFamily="2" charset="-122"/>
                            <a:cs typeface="Cambria Math" panose="02040503050406030204" charset="0"/>
                            <a:sym typeface="+mn-ea"/>
                          </a:rPr>
                          <m:t>,+</m:t>
                        </m:r>
                        <m:r>
                          <a:rPr lang="en-US" sz="2600" i="1" kern="100">
                            <a:solidFill>
                              <a:srgbClr val="FF0000"/>
                            </a:solidFill>
                            <a:latin typeface="Cambria Math" panose="02040503050406030204" charset="0"/>
                            <a:ea typeface="宋体" pitchFamily="2" charset="-122"/>
                            <a:cs typeface="Cambria Math" panose="02040503050406030204" charset="0"/>
                            <a:sym typeface="+mn-ea"/>
                          </a:rPr>
                          <m:t>∞)</m:t>
                        </m:r>
                      </m:oMath>
                    </m:oMathPara>
                  </a14:m>
                  <a:r>
                    <a:rPr lang="en-US" altLang="zh-CN"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19" name="文本框 18"/>
                <p:cNvSpPr txBox="1">
                  <a:spLocks noRot="1" noChangeAspect="1" noMove="1" noResize="1" noEditPoints="1" noAdjustHandles="1" noChangeArrowheads="1" noChangeShapeType="1" noTextEdit="1"/>
                </p:cNvSpPr>
                <p:nvPr/>
              </p:nvSpPr>
              <p:spPr>
                <a:xfrm>
                  <a:off x="568" y="2829"/>
                  <a:ext cx="17645" cy="7152"/>
                </a:xfrm>
                <a:prstGeom prst="rect">
                  <a:avLst/>
                </a:prstGeom>
                <a:blipFill rotWithShape="1">
                  <a:blip r:embed="rId3"/>
                  <a:stretch>
                    <a:fillRect/>
                  </a:stretch>
                </a:blipFill>
              </p:spPr>
              <p:txBody>
                <a:bodyPr/>
                <a:lstStyle/>
                <a:p>
                  <a:r>
                    <a:rPr lang="zh-CN" altLang="en-US">
                      <a:noFill/>
                    </a:rPr>
                    <a:t> </a:t>
                  </a:r>
                </a:p>
              </p:txBody>
            </p:sp>
          </mc:Fallback>
        </mc:AlternateContent>
        <p:sp>
          <p:nvSpPr>
            <p:cNvPr id="29" name="矩形 28"/>
            <p:cNvSpPr/>
            <p:nvPr>
              <p:custDataLst>
                <p:tags r:id="rId4"/>
              </p:custDataLst>
            </p:nvPr>
          </p:nvSpPr>
          <p:spPr>
            <a:xfrm>
              <a:off x="2594" y="8217"/>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
        <p:nvSpPr>
          <p:cNvPr id="23" name="矩形 22" title=""/>
          <p:cNvSpPr/>
          <p:nvPr>
            <p:custDataLst>
              <p:tags r:id="rId5"/>
            </p:custDataLst>
          </p:nvPr>
        </p:nvSpPr>
        <p:spPr>
          <a:xfrm>
            <a:off x="3267075" y="1865630"/>
            <a:ext cx="12065" cy="7556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矩形 6" title=""/>
          <p:cNvSpPr/>
          <p:nvPr/>
        </p:nvSpPr>
        <p:spPr>
          <a:xfrm>
            <a:off x="11141075" y="836930"/>
            <a:ext cx="75565" cy="75565"/>
          </a:xfrm>
          <a:prstGeom prst="rect">
            <a:avLst/>
          </a:prstGeom>
          <a:noFill/>
          <a:ln>
            <a:noFill/>
          </a:ln>
          <a:extLst>
            <a:ext uri="{909E8E84-426E-40DD-AFC4-6F175D3DCCD1}">
              <a14:hiddenFill xmlns:a14="http://schemas.microsoft.com/office/drawing/2010/main">
                <a:solidFill>
                  <a:schemeClr val="bg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3" name="组合 32" title=""/>
          <p:cNvGrpSpPr/>
          <p:nvPr/>
        </p:nvGrpSpPr>
        <p:grpSpPr>
          <a:xfrm>
            <a:off x="696707" y="431800"/>
            <a:ext cx="6751993" cy="645160"/>
            <a:chOff x="3559" y="2049"/>
            <a:chExt cx="20583" cy="1016"/>
          </a:xfrm>
        </p:grpSpPr>
        <p:sp>
          <p:nvSpPr>
            <p:cNvPr id="34" name="文本框 33"/>
            <p:cNvSpPr txBox="1"/>
            <p:nvPr/>
          </p:nvSpPr>
          <p:spPr>
            <a:xfrm>
              <a:off x="3559" y="2049"/>
              <a:ext cx="20583" cy="1016"/>
            </a:xfrm>
            <a:prstGeom prst="rect">
              <a:avLst/>
            </a:prstGeom>
            <a:noFill/>
          </p:spPr>
          <p:txBody>
            <a:bodyPr wrap="square" rtlCol="0">
              <a:spAutoFit/>
            </a:bodyPr>
            <a:lstStyle/>
            <a:p>
              <a:pPr algn="just">
                <a:lnSpc>
                  <a:spcPct val="150000"/>
                </a:lnSpc>
                <a:spcAft>
                  <a:spcPct val="0"/>
                </a:spcAft>
                <a:tabLst>
                  <a:tab pos="2700655"/>
                </a:tabLst>
              </a:pPr>
              <a:r>
                <a:rPr lang="zh-CN" altLang="en-US" sz="2400" b="1">
                  <a:latin typeface="宋体" panose="02010600030101010101" pitchFamily="2" charset="-122"/>
                  <a:ea typeface="宋体" panose="02010600030101010101" pitchFamily="2" charset="-122"/>
                </a:rPr>
                <a:t>题型四：求</a:t>
              </a:r>
              <a:r>
                <a:rPr lang="zh-CN" altLang="en-US" sz="2400" b="1" kern="100">
                  <a:latin typeface="宋体" panose="02010600030101010101" pitchFamily="2" charset="-122"/>
                  <a:ea typeface="宋体" panose="02010600030101010101" pitchFamily="2" charset="-122"/>
                  <a:cs typeface="宋体" panose="02010600030101010101" pitchFamily="2" charset="-122"/>
                  <a:sym typeface="+mn-ea"/>
                </a:rPr>
                <a:t>函数的最值</a:t>
              </a:r>
              <a:endParaRPr lang="zh-CN" altLang="en-US" sz="2400" b="1" kern="1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5" name="圆角矩形 34"/>
            <p:cNvSpPr/>
            <p:nvPr/>
          </p:nvSpPr>
          <p:spPr>
            <a:xfrm>
              <a:off x="3559" y="2307"/>
              <a:ext cx="10476" cy="684"/>
            </a:xfrm>
            <a:prstGeom prst="roundRect">
              <a:avLst/>
            </a:prstGeom>
            <a:noFill/>
            <a:ln w="28575">
              <a:solidFill>
                <a:schemeClr val="accent1">
                  <a:lumMod val="75000"/>
                </a:schemeClr>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mc:Choice Requires="a14">
          <p:sp>
            <p:nvSpPr>
              <p:cNvPr id="2" name="文本框 1" title=""/>
              <p:cNvSpPr txBox="1"/>
              <p:nvPr/>
            </p:nvSpPr>
            <p:spPr>
              <a:xfrm>
                <a:off x="516890" y="1050290"/>
                <a:ext cx="11364595" cy="1997710"/>
              </a:xfrm>
              <a:prstGeom prst="rect">
                <a:avLst/>
              </a:prstGeom>
              <a:noFill/>
            </p:spPr>
            <p:txBody>
              <a:bodyPr wrap="square" rtlCol="0">
                <a:spAutoFit/>
              </a:bodyPr>
              <a:lstStyle/>
              <a:p>
                <a:pPr marL="252095" indent="-457200" algn="just">
                  <a:lnSpc>
                    <a:spcPct val="150000"/>
                  </a:lnSpc>
                  <a:spcAft>
                    <a:spcPct val="0"/>
                  </a:spcAft>
                  <a:tabLst>
                    <a:tab pos="2700655"/>
                  </a:tabLst>
                </a:pPr>
                <a:r>
                  <a:rPr lang="zh-CN" altLang="en-US" sz="2400" b="1">
                    <a:latin typeface="宋体" panose="02010600030101010101" pitchFamily="2" charset="-122"/>
                    <a:ea typeface="宋体" panose="02010600030101010101" pitchFamily="2" charset="-122"/>
                    <a:cs typeface="宋体" panose="02010600030101010101" pitchFamily="2" charset="-122"/>
                  </a:rPr>
                  <a:t>例</a:t>
                </a:r>
                <a:r>
                  <a:rPr lang="en-US" altLang="zh-CN" sz="2400" b="1">
                    <a:latin typeface="宋体" panose="02010600030101010101" pitchFamily="2" charset="-122"/>
                    <a:ea typeface="宋体" panose="02010600030101010101" pitchFamily="2" charset="-122"/>
                    <a:cs typeface="宋体" panose="02010600030101010101" pitchFamily="2" charset="-122"/>
                  </a:rPr>
                  <a:t>4.已知函数</a:t>
                </a:r>
                <a14:m>
                  <m:oMathPara>
                    <m:oMathParaPr>
                      <m:jc/>
                    </m:oMathParaPr>
                    <m:oMath>
                      <m:r>
                        <a:rPr lang="en-US" altLang="zh-CN" sz="2400" i="1">
                          <a:latin typeface="Cambria Math" panose="02040503050406030204" charset="0"/>
                          <a:ea typeface="宋体" pitchFamily="2" charset="-122"/>
                          <a:cs typeface="Cambria Math" panose="02040503050406030204" charset="0"/>
                        </a:rPr>
                        <m:t>𝑓</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m:t>
                      </m:r>
                      <m:f>
                        <m:fPr>
                          <m:type m:val="bar"/>
                          <m:ctrlPr>
                            <a:rPr lang="en-US" altLang="zh-CN" sz="2400" i="1">
                              <a:latin typeface="Cambria Math" panose="02040503050406030204" charset="0"/>
                              <a:ea typeface="宋体" pitchFamily="2" charset="-122"/>
                              <a:cs typeface="Cambria Math" panose="02040503050406030204" charset="0"/>
                            </a:rPr>
                          </m:ctrlPr>
                        </m:fPr>
                        <m:num>
                          <m:r>
                            <a:rPr lang="en-US" altLang="zh-CN" sz="2400" i="1">
                              <a:latin typeface="Cambria Math" panose="02040503050406030204" charset="0"/>
                              <a:ea typeface="宋体" pitchFamily="2" charset="-122"/>
                              <a:cs typeface="Cambria Math" panose="02040503050406030204" charset="0"/>
                            </a:rPr>
                            <m:t>2</m:t>
                          </m:r>
                          <m:r>
                            <a:rPr lang="en-US" altLang="zh-CN" sz="240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3</m:t>
                          </m:r>
                        </m:num>
                        <m:den>
                          <m:r>
                            <a:rPr lang="en-US" altLang="zh-CN" sz="240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1</m:t>
                          </m:r>
                        </m:den>
                      </m:f>
                    </m:oMath>
                  </m:oMathPara>
                </a14:m>
                <a:r>
                  <a:rPr lang="en-US" altLang="zh-CN" sz="2400" b="1">
                    <a:latin typeface="宋体" panose="02010600030101010101" pitchFamily="2" charset="-122"/>
                    <a:ea typeface="宋体" panose="02010600030101010101" pitchFamily="2" charset="-122"/>
                    <a:cs typeface="宋体" panose="02010600030101010101" pitchFamily="2" charset="-122"/>
                  </a:rPr>
                  <a:t>.</a:t>
                </a:r>
                <a:endParaRPr lang="en-US" altLang="zh-CN" sz="2400" b="1">
                  <a:latin typeface="宋体" panose="02010600030101010101" pitchFamily="2" charset="-122"/>
                  <a:ea typeface="宋体" panose="02010600030101010101" pitchFamily="2" charset="-122"/>
                  <a:cs typeface="宋体" panose="02010600030101010101" pitchFamily="2" charset="-122"/>
                </a:endParaRPr>
              </a:p>
              <a:p>
                <a:pPr marL="252095" indent="-457200" algn="just">
                  <a:lnSpc>
                    <a:spcPct val="150000"/>
                  </a:lnSpc>
                  <a:spcAft>
                    <a:spcPct val="0"/>
                  </a:spcAft>
                  <a:tabLst>
                    <a:tab pos="2700655"/>
                  </a:tabLst>
                </a:pPr>
                <a:r>
                  <a:rPr lang="en-US" altLang="zh-CN" sz="2400" b="1">
                    <a:latin typeface="宋体" panose="02010600030101010101" pitchFamily="2" charset="-122"/>
                    <a:ea typeface="宋体" panose="02010600030101010101" pitchFamily="2" charset="-122"/>
                    <a:cs typeface="宋体" panose="02010600030101010101" pitchFamily="2" charset="-122"/>
                  </a:rPr>
                  <a:t>(1)用函数单调性的定义证明：</a:t>
                </a:r>
                <a14:m>
                  <m:oMathPara>
                    <m:oMathParaPr>
                      <m:jc/>
                    </m:oMathParaPr>
                    <m:oMath>
                      <m:r>
                        <a:rPr lang="en-US" altLang="zh-CN" sz="2400" i="1">
                          <a:latin typeface="Cambria Math" panose="02040503050406030204" charset="0"/>
                          <a:ea typeface="宋体" pitchFamily="2" charset="-122"/>
                          <a:cs typeface="Cambria Math" panose="02040503050406030204" charset="0"/>
                        </a:rPr>
                        <m:t>𝑓</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m:t>
                      </m:r>
                    </m:oMath>
                  </m:oMathPara>
                </a14:m>
                <a:r>
                  <a:rPr lang="en-US" altLang="zh-CN" sz="2400" b="1">
                    <a:latin typeface="宋体" panose="02010600030101010101" pitchFamily="2" charset="-122"/>
                    <a:ea typeface="宋体" panose="02010600030101010101" pitchFamily="2" charset="-122"/>
                    <a:cs typeface="宋体" panose="02010600030101010101" pitchFamily="2" charset="-122"/>
                  </a:rPr>
                  <a:t>在</a:t>
                </a:r>
                <a14:m>
                  <m:oMathPara>
                    <m:oMathParaPr>
                      <m:jc/>
                    </m:oMathParaPr>
                    <m:oMath>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1</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m:t>
                      </m:r>
                    </m:oMath>
                  </m:oMathPara>
                </a14:m>
                <a:r>
                  <a:rPr lang="en-US" altLang="zh-CN" sz="2400" b="1">
                    <a:latin typeface="宋体" panose="02010600030101010101" pitchFamily="2" charset="-122"/>
                    <a:ea typeface="宋体" panose="02010600030101010101" pitchFamily="2" charset="-122"/>
                    <a:cs typeface="宋体" panose="02010600030101010101" pitchFamily="2" charset="-122"/>
                  </a:rPr>
                  <a:t>上是增函数；</a:t>
                </a:r>
                <a:endParaRPr lang="en-US" altLang="zh-CN" sz="2400" b="1">
                  <a:latin typeface="宋体" panose="02010600030101010101" pitchFamily="2" charset="-122"/>
                  <a:ea typeface="宋体" panose="02010600030101010101" pitchFamily="2" charset="-122"/>
                  <a:cs typeface="宋体" panose="02010600030101010101" pitchFamily="2" charset="-122"/>
                </a:endParaRPr>
              </a:p>
              <a:p>
                <a:pPr marL="252095" indent="-457200" algn="just">
                  <a:lnSpc>
                    <a:spcPct val="150000"/>
                  </a:lnSpc>
                  <a:spcAft>
                    <a:spcPct val="0"/>
                  </a:spcAft>
                  <a:tabLst>
                    <a:tab pos="2700655"/>
                  </a:tabLst>
                </a:pPr>
                <a:r>
                  <a:rPr lang="en-US" altLang="zh-CN" sz="2400" b="1">
                    <a:latin typeface="宋体" panose="02010600030101010101" pitchFamily="2" charset="-122"/>
                    <a:ea typeface="宋体" panose="02010600030101010101" pitchFamily="2" charset="-122"/>
                    <a:cs typeface="宋体" panose="02010600030101010101" pitchFamily="2" charset="-122"/>
                  </a:rPr>
                  <a:t>(2)求函数</a:t>
                </a:r>
                <a14:m>
                  <m:oMathPara>
                    <m:oMathParaPr>
                      <m:jc/>
                    </m:oMathParaPr>
                    <m:oMath>
                      <m:r>
                        <a:rPr lang="en-US" altLang="zh-CN" sz="2400" i="1">
                          <a:latin typeface="Cambria Math" panose="02040503050406030204" charset="0"/>
                          <a:ea typeface="宋体" pitchFamily="2" charset="-122"/>
                          <a:cs typeface="Cambria Math" panose="02040503050406030204" charset="0"/>
                        </a:rPr>
                        <m:t>𝑓</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m:t>
                      </m:r>
                    </m:oMath>
                  </m:oMathPara>
                </a14:m>
                <a:r>
                  <a:rPr lang="en-US" altLang="zh-CN" sz="2400" b="1">
                    <a:latin typeface="宋体" panose="02010600030101010101" pitchFamily="2" charset="-122"/>
                    <a:ea typeface="宋体" panose="02010600030101010101" pitchFamily="2" charset="-122"/>
                    <a:cs typeface="宋体" panose="02010600030101010101" pitchFamily="2" charset="-122"/>
                  </a:rPr>
                  <a:t>在区间</a:t>
                </a:r>
                <a14:m>
                  <m:oMathPara>
                    <m:oMathParaPr>
                      <m:jc/>
                    </m:oMathParaPr>
                    <m:oMath>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1</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4</m:t>
                      </m:r>
                      <m:r>
                        <a:rPr lang="en-US" altLang="zh-CN" sz="2400" i="1">
                          <a:latin typeface="Cambria Math" panose="02040503050406030204" charset="0"/>
                          <a:ea typeface="宋体" pitchFamily="2" charset="-122"/>
                          <a:cs typeface="Cambria Math" panose="02040503050406030204" charset="0"/>
                        </a:rPr>
                        <m:t>]</m:t>
                      </m:r>
                    </m:oMath>
                  </m:oMathPara>
                </a14:m>
                <a:r>
                  <a:rPr lang="en-US" altLang="zh-CN" sz="2400" b="1">
                    <a:latin typeface="宋体" panose="02010600030101010101" pitchFamily="2" charset="-122"/>
                    <a:ea typeface="宋体" panose="02010600030101010101" pitchFamily="2" charset="-122"/>
                    <a:cs typeface="宋体" panose="02010600030101010101" pitchFamily="2" charset="-122"/>
                  </a:rPr>
                  <a:t>上的值域.</a:t>
                </a:r>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516890" y="1050290"/>
                <a:ext cx="11364595" cy="1997710"/>
              </a:xfrm>
              <a:prstGeom prst="rect">
                <a:avLst/>
              </a:prstGeom>
              <a:blipFill rotWithShape="1">
                <a:blip r:embed="rId2"/>
                <a:stretch>
                  <a:fillRect/>
                </a:stretch>
              </a:blipFill>
            </p:spPr>
            <p:txBody>
              <a:bodyPr/>
              <a:lstStyle/>
              <a:p>
                <a:r>
                  <a:rPr lang="zh-CN" altLang="en-US">
                    <a:noFill/>
                  </a:rPr>
                  <a:t> </a:t>
                </a:r>
              </a:p>
            </p:txBody>
          </p:sp>
        </mc:Fallback>
      </mc:AlternateContent>
      <p:sp>
        <p:nvSpPr>
          <p:cNvPr id="21" name="矩形 20" title=""/>
          <p:cNvSpPr/>
          <p:nvPr/>
        </p:nvSpPr>
        <p:spPr>
          <a:xfrm>
            <a:off x="8816975" y="1518285"/>
            <a:ext cx="75565" cy="7556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22" name="组合 21" title=""/>
          <p:cNvGrpSpPr/>
          <p:nvPr/>
        </p:nvGrpSpPr>
        <p:grpSpPr>
          <a:xfrm>
            <a:off x="582295" y="3048000"/>
            <a:ext cx="9180653" cy="1573461"/>
            <a:chOff x="797" y="5206"/>
            <a:chExt cx="19672" cy="4940"/>
          </a:xfrm>
        </p:grpSpPr>
        <mc:AlternateContent>
          <mc:Choice Requires="a14">
            <p:sp>
              <p:nvSpPr>
                <p:cNvPr id="19" name="文本框 18"/>
                <p:cNvSpPr txBox="1"/>
                <p:nvPr/>
              </p:nvSpPr>
              <p:spPr>
                <a:xfrm>
                  <a:off x="797" y="5206"/>
                  <a:ext cx="19672" cy="4940"/>
                </a:xfrm>
                <a:prstGeom prst="rect">
                  <a:avLst/>
                </a:prstGeom>
                <a:noFill/>
              </p:spPr>
              <p:txBody>
                <a:bodyPr wrap="square" rtlCol="0" anchor="t">
                  <a:spAutoFit/>
                </a:bodyPr>
                <a:lstStyle/>
                <a:p>
                  <a:pPr algn="just">
                    <a:lnSpc>
                      <a:spcPct val="160000"/>
                    </a:lnSpc>
                    <a:spcAft>
                      <a:spcPct val="0"/>
                    </a:spcAft>
                    <a:tabLst>
                      <a:tab pos="2700655"/>
                    </a:tabLst>
                  </a:pPr>
                  <a:r>
                    <a:rPr lang="zh-CN" altLang="zh-CN"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证明：</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略；</a:t>
                  </a:r>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just">
                    <a:lnSpc>
                      <a:spcPct val="160000"/>
                    </a:lnSpc>
                    <a:spcAft>
                      <a:spcPct val="0"/>
                    </a:spcAft>
                    <a:tabLst>
                      <a:tab pos="2700655"/>
                    </a:tabLst>
                  </a:pP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(2)</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m:t>
                        </m:r>
                        <m:f>
                          <m:fPr>
                            <m:type m:val="bar"/>
                            <m:ctrlPr>
                              <a:rPr lang="en-US" altLang="zh-CN" sz="2400" i="1">
                                <a:solidFill>
                                  <a:srgbClr val="FF0000"/>
                                </a:solidFill>
                                <a:latin typeface="Cambria Math" panose="02040503050406030204" charset="0"/>
                                <a:ea typeface="宋体" pitchFamily="2" charset="-122"/>
                                <a:cs typeface="Cambria Math" panose="02040503050406030204" charset="0"/>
                              </a:rPr>
                            </m:ctrlPr>
                          </m:fPr>
                          <m:num>
                            <m:r>
                              <a:rPr lang="en-US" altLang="zh-CN" sz="2400" i="1">
                                <a:solidFill>
                                  <a:srgbClr val="FF0000"/>
                                </a:solidFill>
                                <a:latin typeface="Cambria Math" panose="02040503050406030204" charset="0"/>
                                <a:ea typeface="宋体" pitchFamily="2" charset="-122"/>
                                <a:cs typeface="Cambria Math" panose="02040503050406030204" charset="0"/>
                              </a:rPr>
                              <m:t>1</m:t>
                            </m:r>
                          </m:num>
                          <m:den>
                            <m:r>
                              <a:rPr lang="en-US" altLang="zh-CN" sz="2400" i="1">
                                <a:solidFill>
                                  <a:srgbClr val="FF0000"/>
                                </a:solidFill>
                                <a:latin typeface="Cambria Math" panose="02040503050406030204" charset="0"/>
                                <a:ea typeface="宋体" pitchFamily="2" charset="-122"/>
                                <a:cs typeface="Cambria Math" panose="02040503050406030204" charset="0"/>
                              </a:rPr>
                              <m:t>2</m:t>
                            </m:r>
                          </m:den>
                        </m:f>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1</m:t>
                        </m:r>
                        <m:r>
                          <a:rPr lang="en-US" altLang="zh-CN" sz="2400" i="1">
                            <a:solidFill>
                              <a:srgbClr val="FF0000"/>
                            </a:solidFill>
                            <a:latin typeface="Cambria Math" panose="02040503050406030204" charset="0"/>
                            <a:ea typeface="宋体" pitchFamily="2" charset="-122"/>
                            <a:cs typeface="Cambria Math" panose="02040503050406030204" charset="0"/>
                          </a:rPr>
                          <m:t>]</m:t>
                        </m:r>
                      </m:oMath>
                    </m:oMathPara>
                  </a14:m>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kern="100">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19" name="文本框 18"/>
                <p:cNvSpPr txBox="1">
                  <a:spLocks noRot="1" noChangeAspect="1" noMove="1" noResize="1" noEditPoints="1" noAdjustHandles="1" noChangeArrowheads="1" noChangeShapeType="1" noTextEdit="1"/>
                </p:cNvSpPr>
                <p:nvPr/>
              </p:nvSpPr>
              <p:spPr>
                <a:xfrm>
                  <a:off x="797" y="5206"/>
                  <a:ext cx="19672" cy="4940"/>
                </a:xfrm>
                <a:prstGeom prst="rect">
                  <a:avLst/>
                </a:prstGeom>
                <a:blipFill rotWithShape="1">
                  <a:blip r:embed="rId3"/>
                  <a:stretch>
                    <a:fillRect/>
                  </a:stretch>
                </a:blipFill>
              </p:spPr>
              <p:txBody>
                <a:bodyPr/>
                <a:lstStyle/>
                <a:p>
                  <a:r>
                    <a:rPr lang="zh-CN" altLang="en-US">
                      <a:noFill/>
                    </a:rPr>
                    <a:t> </a:t>
                  </a:r>
                </a:p>
              </p:txBody>
            </p:sp>
          </mc:Fallback>
        </mc:AlternateContent>
        <p:sp>
          <p:nvSpPr>
            <p:cNvPr id="29" name="矩形 28"/>
            <p:cNvSpPr/>
            <p:nvPr>
              <p:custDataLst>
                <p:tags r:id="rId4"/>
              </p:custDataLst>
            </p:nvPr>
          </p:nvSpPr>
          <p:spPr>
            <a:xfrm>
              <a:off x="2594" y="8217"/>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
        <p:nvSpPr>
          <p:cNvPr id="23" name="矩形 22" title=""/>
          <p:cNvSpPr/>
          <p:nvPr>
            <p:custDataLst>
              <p:tags r:id="rId5"/>
            </p:custDataLst>
          </p:nvPr>
        </p:nvSpPr>
        <p:spPr>
          <a:xfrm>
            <a:off x="6852285" y="1865630"/>
            <a:ext cx="75565" cy="7556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文本框 1" title=""/>
          <p:cNvSpPr txBox="1"/>
          <p:nvPr/>
        </p:nvSpPr>
        <p:spPr>
          <a:xfrm>
            <a:off x="603250" y="539115"/>
            <a:ext cx="10985500" cy="4559935"/>
          </a:xfrm>
          <a:prstGeom prst="rect">
            <a:avLst/>
          </a:prstGeom>
          <a:noFill/>
        </p:spPr>
        <p:txBody>
          <a:bodyPr wrap="square" rtlCol="0">
            <a:spAutoFit/>
          </a:bodyPr>
          <a:lstStyle/>
          <a:p>
            <a:pPr>
              <a:lnSpc>
                <a:spcPct val="160000"/>
              </a:lnSpc>
            </a:pPr>
            <a:r>
              <a:rPr lang="zh-CN" altLang="en-US" sz="2400" b="1">
                <a:solidFill>
                  <a:srgbClr val="FF0000"/>
                </a:solidFill>
                <a:latin typeface="宋体" panose="02010600030101010101" pitchFamily="2" charset="-122"/>
                <a:ea typeface="宋体" panose="02010600030101010101" pitchFamily="2" charset="-122"/>
              </a:rPr>
              <a:t>方法技巧：</a:t>
            </a:r>
            <a:endParaRPr lang="zh-CN" altLang="en-US" sz="2400" b="1">
              <a:solidFill>
                <a:srgbClr val="FF0000"/>
              </a:solidFill>
              <a:latin typeface="宋体" panose="02010600030101010101" pitchFamily="2" charset="-122"/>
              <a:ea typeface="宋体" panose="02010600030101010101" pitchFamily="2" charset="-122"/>
            </a:endParaRPr>
          </a:p>
          <a:p>
            <a:pPr algn="just">
              <a:lnSpc>
                <a:spcPct val="150000"/>
              </a:lnSpc>
              <a:spcAft>
                <a:spcPct val="0"/>
              </a:spcAft>
              <a:tabLst>
                <a:tab pos="2430780"/>
              </a:tabLst>
            </a:pPr>
            <a:r>
              <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1.</a:t>
            </a:r>
            <a:r>
              <a:rPr lang="zh-CN"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求函数最值的三种基本方法：</a:t>
            </a:r>
            <a:endParaRPr lang="zh-CN"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ct val="0"/>
              </a:spcAft>
              <a:tabLst>
                <a:tab pos="2430780"/>
              </a:tabLst>
            </a:pPr>
            <a:r>
              <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(1)</a:t>
            </a:r>
            <a:r>
              <a:rPr lang="zh-CN"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单调性法：先确定函数的单调性，再由单调性求最值</a:t>
            </a:r>
            <a:r>
              <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a:t>
            </a:r>
            <a:endParaRPr lang="zh-CN"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ct val="0"/>
              </a:spcAft>
              <a:tabLst>
                <a:tab pos="2430780"/>
              </a:tabLst>
            </a:pPr>
            <a:r>
              <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(2)</a:t>
            </a:r>
            <a:r>
              <a:rPr lang="zh-CN"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图象法：先作出函数的图象，再观察其最高点、最低点，求出最值</a:t>
            </a:r>
            <a:r>
              <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a:t>
            </a:r>
            <a:endParaRPr lang="zh-CN"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ct val="0"/>
              </a:spcAft>
              <a:tabLst>
                <a:tab pos="2430780"/>
              </a:tabLst>
            </a:pPr>
            <a:r>
              <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(3)</a:t>
            </a:r>
            <a:r>
              <a:rPr lang="zh-CN"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基本不等式法：先对解析式变形，使之具备</a:t>
            </a:r>
            <a:r>
              <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a:t>
            </a:r>
            <a:r>
              <a:rPr lang="zh-CN"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一正二定三相等</a:t>
            </a:r>
            <a:r>
              <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a:t>
            </a:r>
            <a:r>
              <a:rPr lang="zh-CN"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的条件后用基本不等式求出最值</a:t>
            </a:r>
            <a:r>
              <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a:t>
            </a:r>
            <a:endParaRPr lang="zh-CN"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ct val="0"/>
              </a:spcAft>
              <a:tabLst>
                <a:tab pos="2430780"/>
              </a:tabLst>
            </a:pPr>
            <a:r>
              <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2.</a:t>
            </a:r>
            <a:r>
              <a:rPr lang="zh-CN"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对于较复杂函数，可运用导数，求出在给定区间上的极值，最后结合端点值，求出最值</a:t>
            </a:r>
            <a:r>
              <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2" name="文本框 1" title=""/>
              <p:cNvSpPr txBox="1"/>
              <p:nvPr/>
            </p:nvSpPr>
            <p:spPr>
              <a:xfrm>
                <a:off x="410210" y="494665"/>
                <a:ext cx="11586210" cy="1375410"/>
              </a:xfrm>
              <a:prstGeom prst="rect">
                <a:avLst/>
              </a:prstGeom>
              <a:noFill/>
            </p:spPr>
            <p:txBody>
              <a:bodyPr wrap="square" rtlCol="0">
                <a:spAutoFit/>
              </a:bodyPr>
              <a:lstStyle/>
              <a:p>
                <a:pPr algn="just">
                  <a:lnSpc>
                    <a:spcPct val="150000"/>
                  </a:lnSpc>
                  <a:spcAft>
                    <a:spcPct val="0"/>
                  </a:spcAft>
                  <a:tabLst>
                    <a:tab pos="2700655"/>
                  </a:tabLst>
                </a:pPr>
                <a:r>
                  <a:rPr lang="zh-CN" altLang="en-US" sz="2400" b="1" kern="100">
                    <a:latin typeface="宋体" panose="02010600030101010101" pitchFamily="2" charset="-122"/>
                    <a:ea typeface="宋体" panose="02010600030101010101" pitchFamily="2" charset="-122"/>
                    <a:cs typeface="宋体" panose="02010600030101010101" pitchFamily="2" charset="-122"/>
                    <a:sym typeface="+mn-ea"/>
                  </a:rPr>
                  <a:t>变</a:t>
                </a: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4.</a:t>
                </a:r>
                <a:r>
                  <a:rPr sz="2400" b="1">
                    <a:latin typeface="宋体" panose="02010600030101010101" pitchFamily="2" charset="-122"/>
                    <a:ea typeface="宋体" panose="02010600030101010101" pitchFamily="2" charset="-122"/>
                    <a:cs typeface="宋体" panose="02010600030101010101" pitchFamily="2" charset="-122"/>
                  </a:rPr>
                  <a:t>已知</a:t>
                </a:r>
                <a14:m>
                  <m:oMathPara>
                    <m:oMathParaPr>
                      <m:jc/>
                    </m:oMathParaPr>
                    <m:oMath>
                      <m:r>
                        <a:rPr lang="en-US" sz="2400" i="1">
                          <a:latin typeface="Cambria Math" panose="02040503050406030204" charset="0"/>
                          <a:ea typeface="宋体" pitchFamily="2" charset="-122"/>
                          <a:cs typeface="Cambria Math" panose="02040503050406030204" charset="0"/>
                        </a:rPr>
                        <m:t>𝑘</m:t>
                      </m:r>
                      <m:r>
                        <a:rPr lang="en-US" sz="2400" i="1">
                          <a:latin typeface="Cambria Math" panose="02040503050406030204" charset="0"/>
                          <a:ea typeface="宋体" pitchFamily="2" charset="-122"/>
                          <a:cs typeface="Cambria Math" panose="02040503050406030204" charset="0"/>
                        </a:rPr>
                        <m:t>≥</m:t>
                      </m:r>
                      <m:r>
                        <a:rPr lang="en-US" sz="2400" i="1">
                          <a:latin typeface="Cambria Math" panose="02040503050406030204" charset="0"/>
                          <a:ea typeface="宋体" pitchFamily="2" charset="-122"/>
                          <a:cs typeface="Cambria Math" panose="02040503050406030204" charset="0"/>
                        </a:rPr>
                        <m:t>0</m:t>
                      </m:r>
                    </m:oMath>
                  </m:oMathPara>
                </a14:m>
                <a:r>
                  <a:rPr sz="2400" b="1">
                    <a:latin typeface="宋体" panose="02010600030101010101" pitchFamily="2" charset="-122"/>
                    <a:ea typeface="宋体" panose="02010600030101010101" pitchFamily="2" charset="-122"/>
                    <a:cs typeface="宋体" panose="02010600030101010101" pitchFamily="2" charset="-122"/>
                  </a:rPr>
                  <a:t>，函数</a:t>
                </a:r>
                <a14:m>
                  <m:oMathPara>
                    <m:oMathParaPr>
                      <m:jc/>
                    </m:oMathParaPr>
                    <m:oMath>
                      <m:r>
                        <a:rPr lang="en-US" altLang="zh-CN" sz="2400" i="1">
                          <a:latin typeface="Cambria Math" panose="02040503050406030204" charset="0"/>
                          <a:ea typeface="宋体" pitchFamily="2" charset="-122"/>
                          <a:cs typeface="Cambria Math" panose="02040503050406030204" charset="0"/>
                        </a:rPr>
                        <m:t>𝑓</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m:t>
                      </m:r>
                      <m:d>
                        <m:dPr>
                          <m:begChr m:val="{"/>
                          <m:sepChr m:val="|"/>
                          <m:endChr/>
                          <m:grow m:val="on"/>
                          <m:shp m:val="centered"/>
                          <m:ctrlPr>
                            <a:rPr lang="en-US" altLang="zh-CN" sz="2400" i="1">
                              <a:latin typeface="Cambria Math" panose="02040503050406030204" charset="0"/>
                              <a:ea typeface="宋体" pitchFamily="2" charset="-122"/>
                              <a:cs typeface="Cambria Math" panose="02040503050406030204" charset="0"/>
                            </a:rPr>
                          </m:ctrlPr>
                        </m:dPr>
                        <m:e>
                          <m:eqArr>
                            <m:eqArrPr>
                              <m:maxDist m:val="off"/>
                              <m:objDist m:val="off"/>
                              <m:rSpRule m:val="0"/>
                              <m:rSp m:val="0"/>
                              <m:ctrlPr>
                                <a:rPr lang="en-US" altLang="zh-CN" sz="2400" i="1">
                                  <a:latin typeface="Cambria Math" panose="02040503050406030204" charset="0"/>
                                  <a:ea typeface="宋体" pitchFamily="2" charset="-122"/>
                                  <a:cs typeface="Cambria Math" panose="02040503050406030204" charset="0"/>
                                </a:rPr>
                              </m:ctrlPr>
                            </m:eqArrPr>
                            <m:e>
                              <m:r>
                                <a:rPr lang="en-US" altLang="zh-CN" sz="240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1</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𝑘</m:t>
                              </m:r>
                            </m:e>
                            <m:e>
                              <m:f>
                                <m:fPr>
                                  <m:type m:val="bar"/>
                                  <m:ctrlPr>
                                    <a:rPr lang="en-US" altLang="zh-CN" sz="2400" i="1">
                                      <a:latin typeface="Cambria Math" panose="02040503050406030204" charset="0"/>
                                      <a:ea typeface="宋体" pitchFamily="2" charset="-122"/>
                                      <a:cs typeface="Cambria Math" panose="02040503050406030204" charset="0"/>
                                    </a:rPr>
                                  </m:ctrlPr>
                                </m:fPr>
                                <m:num>
                                  <m:r>
                                    <a:rPr lang="en-US" altLang="zh-CN" sz="2400" i="1">
                                      <a:latin typeface="Cambria Math" panose="02040503050406030204" charset="0"/>
                                      <a:ea typeface="宋体" pitchFamily="2" charset="-122"/>
                                      <a:cs typeface="Cambria Math" panose="02040503050406030204" charset="0"/>
                                    </a:rPr>
                                    <m:t>2</m:t>
                                  </m:r>
                                </m:num>
                                <m:den>
                                  <m:r>
                                    <a:rPr lang="en-US" altLang="zh-CN" sz="2400" i="1">
                                      <a:latin typeface="Cambria Math" panose="02040503050406030204" charset="0"/>
                                      <a:ea typeface="宋体" pitchFamily="2" charset="-122"/>
                                      <a:cs typeface="Cambria Math" panose="02040503050406030204" charset="0"/>
                                    </a:rPr>
                                    <m:t>𝑥</m:t>
                                  </m:r>
                                </m:den>
                              </m:f>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&gt;</m:t>
                              </m:r>
                              <m:r>
                                <a:rPr lang="en-US" altLang="zh-CN" sz="2400" i="1">
                                  <a:latin typeface="Cambria Math" panose="02040503050406030204" charset="0"/>
                                  <a:ea typeface="宋体" pitchFamily="2" charset="-122"/>
                                  <a:cs typeface="Cambria Math" panose="02040503050406030204" charset="0"/>
                                </a:rPr>
                                <m:t>𝑘</m:t>
                              </m:r>
                            </m:e>
                          </m:eqArr>
                        </m:e>
                      </m:d>
                    </m:oMath>
                  </m:oMathPara>
                </a14:m>
                <a:r>
                  <a:rPr sz="2400" b="1">
                    <a:latin typeface="宋体" panose="02010600030101010101" pitchFamily="2" charset="-122"/>
                    <a:ea typeface="宋体" panose="02010600030101010101" pitchFamily="2" charset="-122"/>
                    <a:cs typeface="宋体" panose="02010600030101010101" pitchFamily="2" charset="-122"/>
                  </a:rPr>
                  <a:t>有最大值，</a:t>
                </a:r>
                <a:r>
                  <a:rPr lang="zh-CN" sz="2400" b="1">
                    <a:latin typeface="宋体" panose="02010600030101010101" pitchFamily="2" charset="-122"/>
                    <a:ea typeface="宋体" panose="02010600030101010101" pitchFamily="2" charset="-122"/>
                    <a:cs typeface="宋体" panose="02010600030101010101" pitchFamily="2" charset="-122"/>
                  </a:rPr>
                  <a:t>求</a:t>
                </a:r>
                <a:r>
                  <a:rPr sz="2400" b="1">
                    <a:latin typeface="宋体" panose="02010600030101010101" pitchFamily="2" charset="-122"/>
                    <a:ea typeface="宋体" panose="02010600030101010101" pitchFamily="2" charset="-122"/>
                    <a:cs typeface="宋体" panose="02010600030101010101" pitchFamily="2" charset="-122"/>
                  </a:rPr>
                  <a:t>实数</a:t>
                </a:r>
                <a14:m>
                  <m:oMathPara>
                    <m:oMathParaPr>
                      <m:jc/>
                    </m:oMathParaPr>
                    <m:oMath>
                      <m:r>
                        <a:rPr lang="en-US" altLang="zh-CN" sz="2400" i="1">
                          <a:latin typeface="Cambria Math" panose="02040503050406030204" charset="0"/>
                          <a:ea typeface="宋体" pitchFamily="2" charset="-122"/>
                          <a:cs typeface="Cambria Math" panose="02040503050406030204" charset="0"/>
                        </a:rPr>
                        <m:t>𝑘</m:t>
                      </m:r>
                    </m:oMath>
                  </m:oMathPara>
                </a14:m>
                <a:r>
                  <a:rPr sz="2400" b="1">
                    <a:latin typeface="宋体" panose="02010600030101010101" pitchFamily="2" charset="-122"/>
                    <a:ea typeface="宋体" panose="02010600030101010101" pitchFamily="2" charset="-122"/>
                    <a:cs typeface="宋体" panose="02010600030101010101" pitchFamily="2" charset="-122"/>
                  </a:rPr>
                  <a:t>的取值范围．</a:t>
                </a:r>
                <a:endParaRPr sz="2400" b="1">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410210" y="494665"/>
                <a:ext cx="11586210" cy="1375410"/>
              </a:xfrm>
              <a:prstGeom prst="rect">
                <a:avLst/>
              </a:prstGeom>
              <a:blipFill rotWithShape="1">
                <a:blip r:embed="rId2"/>
                <a:stretch>
                  <a:fillRect/>
                </a:stretch>
              </a:blipFill>
            </p:spPr>
            <p:txBody>
              <a:bodyPr/>
              <a:lstStyle/>
              <a:p>
                <a:r>
                  <a:rPr lang="zh-CN" altLang="en-US">
                    <a:noFill/>
                  </a:rPr>
                  <a:t> </a:t>
                </a:r>
              </a:p>
            </p:txBody>
          </p:sp>
        </mc:Fallback>
      </mc:AlternateContent>
      <p:sp>
        <p:nvSpPr>
          <p:cNvPr id="21" name="矩形 20" title=""/>
          <p:cNvSpPr/>
          <p:nvPr/>
        </p:nvSpPr>
        <p:spPr>
          <a:xfrm>
            <a:off x="6776720" y="1819910"/>
            <a:ext cx="75565" cy="7556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22" name="组合 21" title=""/>
          <p:cNvGrpSpPr/>
          <p:nvPr/>
        </p:nvGrpSpPr>
        <p:grpSpPr>
          <a:xfrm>
            <a:off x="410210" y="2327064"/>
            <a:ext cx="11204575" cy="1260051"/>
            <a:chOff x="568" y="2829"/>
            <a:chExt cx="17645" cy="5507"/>
          </a:xfrm>
        </p:grpSpPr>
        <mc:AlternateContent>
          <mc:Choice Requires="a14">
            <p:sp>
              <p:nvSpPr>
                <p:cNvPr id="19" name="文本框 18"/>
                <p:cNvSpPr txBox="1"/>
                <p:nvPr/>
              </p:nvSpPr>
              <p:spPr>
                <a:xfrm>
                  <a:off x="568" y="2829"/>
                  <a:ext cx="17645" cy="3194"/>
                </a:xfrm>
                <a:prstGeom prst="rect">
                  <a:avLst/>
                </a:prstGeom>
                <a:noFill/>
              </p:spPr>
              <p:txBody>
                <a:bodyPr wrap="square" rtlCol="0" anchor="t">
                  <a:spAutoFit/>
                </a:bodyPr>
                <a:lstStyle/>
                <a:p>
                  <a:pPr algn="just">
                    <a:lnSpc>
                      <a:spcPct val="160000"/>
                    </a:lnSpc>
                    <a:spcAft>
                      <a:spcPct val="0"/>
                    </a:spcAft>
                    <a:tabLst>
                      <a:tab pos="2700655"/>
                    </a:tabLst>
                  </a:pPr>
                  <a:r>
                    <a:rPr lang="zh-CN" altLang="zh-CN"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答案：</a:t>
                  </a:r>
                  <a14:m>
                    <m:oMathPara>
                      <m:oMathParaPr>
                        <m:jc/>
                      </m:oMathParaPr>
                      <m:oMath>
                        <m:r>
                          <a:rPr lang="en-US" altLang="zh-CN" sz="2600" i="1" kern="100">
                            <a:solidFill>
                              <a:srgbClr val="FF0000"/>
                            </a:solidFill>
                            <a:latin typeface="Cambria Math" panose="02040503050406030204" charset="0"/>
                            <a:ea typeface="宋体" pitchFamily="2" charset="-122"/>
                            <a:cs typeface="Cambria Math" panose="02040503050406030204" charset="0"/>
                            <a:sym typeface="+mn-ea"/>
                          </a:rPr>
                          <m:t>𝑘</m:t>
                        </m:r>
                        <m:r>
                          <a:rPr lang="en-US" altLang="zh-CN" sz="2600" i="1" kern="100">
                            <a:solidFill>
                              <a:srgbClr val="FF0000"/>
                            </a:solidFill>
                            <a:latin typeface="Cambria Math" panose="02040503050406030204" charset="0"/>
                            <a:ea typeface="宋体" pitchFamily="2" charset="-122"/>
                            <a:cs typeface="Cambria Math" panose="02040503050406030204" charset="0"/>
                            <a:sym typeface="+mn-ea"/>
                          </a:rPr>
                          <m:t>≥</m:t>
                        </m:r>
                        <m:r>
                          <a:rPr lang="en-US" altLang="zh-CN" sz="2600" i="1" kern="100">
                            <a:solidFill>
                              <a:srgbClr val="FF0000"/>
                            </a:solidFill>
                            <a:latin typeface="Cambria Math" panose="02040503050406030204" charset="0"/>
                            <a:ea typeface="宋体" pitchFamily="2" charset="-122"/>
                            <a:cs typeface="Cambria Math" panose="02040503050406030204" charset="0"/>
                            <a:sym typeface="+mn-ea"/>
                          </a:rPr>
                          <m:t>1</m:t>
                        </m:r>
                      </m:oMath>
                    </m:oMathPara>
                  </a14:m>
                  <a:r>
                    <a:rPr lang="en-US" altLang="zh-CN"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19" name="文本框 18"/>
                <p:cNvSpPr txBox="1">
                  <a:spLocks noRot="1" noChangeAspect="1" noMove="1" noResize="1" noEditPoints="1" noAdjustHandles="1" noChangeArrowheads="1" noChangeShapeType="1" noTextEdit="1"/>
                </p:cNvSpPr>
                <p:nvPr/>
              </p:nvSpPr>
              <p:spPr>
                <a:xfrm>
                  <a:off x="568" y="2829"/>
                  <a:ext cx="17645" cy="3194"/>
                </a:xfrm>
                <a:prstGeom prst="rect">
                  <a:avLst/>
                </a:prstGeom>
                <a:blipFill rotWithShape="1">
                  <a:blip r:embed="rId3"/>
                  <a:stretch>
                    <a:fillRect/>
                  </a:stretch>
                </a:blipFill>
              </p:spPr>
              <p:txBody>
                <a:bodyPr/>
                <a:lstStyle/>
                <a:p>
                  <a:r>
                    <a:rPr lang="zh-CN" altLang="en-US">
                      <a:noFill/>
                    </a:rPr>
                    <a:t> </a:t>
                  </a:r>
                </a:p>
              </p:txBody>
            </p:sp>
          </mc:Fallback>
        </mc:AlternateContent>
        <p:sp>
          <p:nvSpPr>
            <p:cNvPr id="29" name="矩形 28"/>
            <p:cNvSpPr/>
            <p:nvPr>
              <p:custDataLst>
                <p:tags r:id="rId4"/>
              </p:custDataLst>
            </p:nvPr>
          </p:nvSpPr>
          <p:spPr>
            <a:xfrm>
              <a:off x="2594" y="8217"/>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
        <p:nvSpPr>
          <p:cNvPr id="23" name="矩形 22" title=""/>
          <p:cNvSpPr/>
          <p:nvPr>
            <p:custDataLst>
              <p:tags r:id="rId5"/>
            </p:custDataLst>
          </p:nvPr>
        </p:nvSpPr>
        <p:spPr>
          <a:xfrm>
            <a:off x="3267075" y="1865630"/>
            <a:ext cx="12065" cy="7556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矩形 6" title=""/>
          <p:cNvSpPr/>
          <p:nvPr/>
        </p:nvSpPr>
        <p:spPr>
          <a:xfrm>
            <a:off x="11141075" y="836930"/>
            <a:ext cx="75565" cy="75565"/>
          </a:xfrm>
          <a:prstGeom prst="rect">
            <a:avLst/>
          </a:prstGeom>
          <a:noFill/>
          <a:ln>
            <a:noFill/>
          </a:ln>
          <a:extLst>
            <a:ext uri="{909E8E84-426E-40DD-AFC4-6F175D3DCCD1}">
              <a14:hiddenFill xmlns:a14="http://schemas.microsoft.com/office/drawing/2010/main">
                <a:solidFill>
                  <a:schemeClr val="bg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3" name="组合 32" title=""/>
          <p:cNvGrpSpPr/>
          <p:nvPr/>
        </p:nvGrpSpPr>
        <p:grpSpPr>
          <a:xfrm>
            <a:off x="696707" y="431800"/>
            <a:ext cx="6751993" cy="645160"/>
            <a:chOff x="3559" y="2049"/>
            <a:chExt cx="20583" cy="1016"/>
          </a:xfrm>
        </p:grpSpPr>
        <p:sp>
          <p:nvSpPr>
            <p:cNvPr id="34" name="文本框 33"/>
            <p:cNvSpPr txBox="1"/>
            <p:nvPr/>
          </p:nvSpPr>
          <p:spPr>
            <a:xfrm>
              <a:off x="3559" y="2049"/>
              <a:ext cx="20583" cy="1016"/>
            </a:xfrm>
            <a:prstGeom prst="rect">
              <a:avLst/>
            </a:prstGeom>
            <a:noFill/>
          </p:spPr>
          <p:txBody>
            <a:bodyPr wrap="square" rtlCol="0">
              <a:spAutoFit/>
            </a:bodyPr>
            <a:lstStyle/>
            <a:p>
              <a:pPr algn="just">
                <a:lnSpc>
                  <a:spcPct val="150000"/>
                </a:lnSpc>
                <a:spcAft>
                  <a:spcPct val="0"/>
                </a:spcAft>
                <a:tabLst>
                  <a:tab pos="2700655"/>
                </a:tabLst>
              </a:pPr>
              <a:r>
                <a:rPr lang="zh-CN" altLang="en-US" sz="2400" b="1">
                  <a:latin typeface="宋体" panose="02010600030101010101" pitchFamily="2" charset="-122"/>
                  <a:ea typeface="宋体" panose="02010600030101010101" pitchFamily="2" charset="-122"/>
                </a:rPr>
                <a:t>题型五：函数的奇偶性</a:t>
              </a:r>
              <a:endParaRPr lang="zh-CN" altLang="en-US" sz="2400" b="1">
                <a:latin typeface="宋体" panose="02010600030101010101" pitchFamily="2" charset="-122"/>
                <a:ea typeface="宋体" panose="02010600030101010101" pitchFamily="2" charset="-122"/>
              </a:endParaRPr>
            </a:p>
          </p:txBody>
        </p:sp>
        <p:sp>
          <p:nvSpPr>
            <p:cNvPr id="35" name="圆角矩形 34"/>
            <p:cNvSpPr/>
            <p:nvPr/>
          </p:nvSpPr>
          <p:spPr>
            <a:xfrm>
              <a:off x="3559" y="2307"/>
              <a:ext cx="10476" cy="684"/>
            </a:xfrm>
            <a:prstGeom prst="roundRect">
              <a:avLst/>
            </a:prstGeom>
            <a:noFill/>
            <a:ln w="28575">
              <a:solidFill>
                <a:schemeClr val="accent1">
                  <a:lumMod val="75000"/>
                </a:schemeClr>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mc:Choice Requires="a14">
          <p:sp>
            <p:nvSpPr>
              <p:cNvPr id="2" name="文本框 1" title=""/>
              <p:cNvSpPr txBox="1"/>
              <p:nvPr/>
            </p:nvSpPr>
            <p:spPr>
              <a:xfrm>
                <a:off x="516890" y="1050290"/>
                <a:ext cx="11364595" cy="948690"/>
              </a:xfrm>
              <a:prstGeom prst="rect">
                <a:avLst/>
              </a:prstGeom>
              <a:noFill/>
            </p:spPr>
            <p:txBody>
              <a:bodyPr wrap="square" rtlCol="0">
                <a:spAutoFit/>
              </a:bodyPr>
              <a:lstStyle/>
              <a:p>
                <a:pPr marL="252095" indent="-457200" algn="just">
                  <a:lnSpc>
                    <a:spcPct val="150000"/>
                  </a:lnSpc>
                  <a:spcAft>
                    <a:spcPct val="0"/>
                  </a:spcAft>
                  <a:tabLst>
                    <a:tab pos="2700655"/>
                  </a:tabLst>
                </a:pPr>
                <a:r>
                  <a:rPr lang="zh-CN" altLang="en-US" sz="2400" b="1">
                    <a:latin typeface="宋体" panose="02010600030101010101" pitchFamily="2" charset="-122"/>
                    <a:ea typeface="宋体" panose="02010600030101010101" pitchFamily="2" charset="-122"/>
                    <a:cs typeface="宋体" panose="02010600030101010101" pitchFamily="2" charset="-122"/>
                  </a:rPr>
                  <a:t>例</a:t>
                </a:r>
                <a:r>
                  <a:rPr lang="en-US" altLang="zh-CN" sz="2400" b="1">
                    <a:latin typeface="宋体" panose="02010600030101010101" pitchFamily="2" charset="-122"/>
                    <a:ea typeface="宋体" panose="02010600030101010101" pitchFamily="2" charset="-122"/>
                    <a:cs typeface="宋体" panose="02010600030101010101" pitchFamily="2" charset="-122"/>
                  </a:rPr>
                  <a:t>5.已知</a:t>
                </a:r>
                <a14:m>
                  <m:oMathPara>
                    <m:oMathParaPr>
                      <m:jc/>
                    </m:oMathParaPr>
                    <m:oMath>
                      <m:r>
                        <a:rPr lang="en-US" altLang="zh-CN" sz="2400" i="1">
                          <a:latin typeface="Cambria Math" panose="02040503050406030204" charset="0"/>
                          <a:ea typeface="宋体" pitchFamily="2" charset="-122"/>
                          <a:cs typeface="Cambria Math" panose="02040503050406030204" charset="0"/>
                        </a:rPr>
                        <m:t>𝑓</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m:t>
                      </m:r>
                      <m:f>
                        <m:fPr>
                          <m:type m:val="bar"/>
                          <m:ctrlPr>
                            <a:rPr lang="en-US" altLang="zh-CN" sz="2400" i="1">
                              <a:latin typeface="Cambria Math" panose="02040503050406030204" charset="0"/>
                              <a:ea typeface="宋体" pitchFamily="2" charset="-122"/>
                              <a:cs typeface="Cambria Math" panose="02040503050406030204" charset="0"/>
                            </a:rPr>
                          </m:ctrlPr>
                        </m:fPr>
                        <m:num>
                          <m:sSup>
                            <m:sSupPr>
                              <m:ctrlPr>
                                <a:rPr lang="en-US" altLang="zh-CN" sz="2400" i="1">
                                  <a:latin typeface="Cambria Math" panose="02040503050406030204" charset="0"/>
                                  <a:ea typeface="宋体" pitchFamily="2" charset="-122"/>
                                  <a:cs typeface="Cambria Math" panose="02040503050406030204" charset="0"/>
                                </a:rPr>
                              </m:ctrlPr>
                            </m:sSupPr>
                            <m:e>
                              <m:r>
                                <a:rPr lang="en-US" altLang="zh-CN" sz="2400" i="1">
                                  <a:latin typeface="Cambria Math" panose="02040503050406030204" charset="0"/>
                                  <a:ea typeface="宋体" pitchFamily="2" charset="-122"/>
                                  <a:cs typeface="Cambria Math" panose="02040503050406030204" charset="0"/>
                                </a:rPr>
                                <m:t>𝑥</m:t>
                              </m:r>
                            </m:e>
                            <m:sup>
                              <m:r>
                                <a:rPr lang="en-US" altLang="zh-CN" sz="2400" i="1">
                                  <a:latin typeface="Cambria Math" panose="02040503050406030204" charset="0"/>
                                  <a:ea typeface="宋体" pitchFamily="2" charset="-122"/>
                                  <a:cs typeface="Cambria Math" panose="02040503050406030204" charset="0"/>
                                </a:rPr>
                                <m:t>3</m:t>
                              </m:r>
                            </m:sup>
                          </m:sSup>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𝑏</m:t>
                          </m:r>
                          <m:sSup>
                            <m:sSupPr>
                              <m:ctrlPr>
                                <a:rPr lang="en-US" altLang="zh-CN" sz="2400" i="1">
                                  <a:latin typeface="Cambria Math" panose="02040503050406030204" charset="0"/>
                                  <a:ea typeface="宋体" pitchFamily="2" charset="-122"/>
                                  <a:cs typeface="Cambria Math" panose="02040503050406030204" charset="0"/>
                                </a:rPr>
                              </m:ctrlPr>
                            </m:sSupPr>
                            <m:e>
                              <m:r>
                                <a:rPr lang="en-US" altLang="zh-CN" sz="2400" i="1">
                                  <a:latin typeface="Cambria Math" panose="02040503050406030204" charset="0"/>
                                  <a:ea typeface="宋体" pitchFamily="2" charset="-122"/>
                                  <a:cs typeface="Cambria Math" panose="02040503050406030204" charset="0"/>
                                </a:rPr>
                                <m:t>𝑥</m:t>
                              </m:r>
                            </m:e>
                            <m:sup>
                              <m:r>
                                <a:rPr lang="en-US" altLang="zh-CN" sz="2400" i="1">
                                  <a:latin typeface="Cambria Math" panose="02040503050406030204" charset="0"/>
                                  <a:ea typeface="宋体" pitchFamily="2" charset="-122"/>
                                  <a:cs typeface="Cambria Math" panose="02040503050406030204" charset="0"/>
                                </a:rPr>
                                <m:t>2</m:t>
                              </m:r>
                            </m:sup>
                          </m:sSup>
                        </m:num>
                        <m:den>
                          <m:sSup>
                            <m:sSupPr>
                              <m:ctrlPr>
                                <a:rPr lang="en-US" altLang="zh-CN" sz="2400" i="1">
                                  <a:latin typeface="Cambria Math" panose="02040503050406030204" charset="0"/>
                                  <a:ea typeface="宋体" pitchFamily="2" charset="-122"/>
                                  <a:cs typeface="Cambria Math" panose="02040503050406030204" charset="0"/>
                                </a:rPr>
                              </m:ctrlPr>
                            </m:sSupPr>
                            <m:e>
                              <m:r>
                                <a:rPr lang="en-US" altLang="zh-CN" sz="2400" i="1">
                                  <a:latin typeface="Cambria Math" panose="02040503050406030204" charset="0"/>
                                  <a:ea typeface="宋体" pitchFamily="2" charset="-122"/>
                                  <a:cs typeface="Cambria Math" panose="02040503050406030204" charset="0"/>
                                </a:rPr>
                                <m:t>𝑥</m:t>
                              </m:r>
                            </m:e>
                            <m:sup>
                              <m:r>
                                <a:rPr lang="en-US" altLang="zh-CN" sz="2400" i="1">
                                  <a:latin typeface="Cambria Math" panose="02040503050406030204" charset="0"/>
                                  <a:ea typeface="宋体" pitchFamily="2" charset="-122"/>
                                  <a:cs typeface="Cambria Math" panose="02040503050406030204" charset="0"/>
                                </a:rPr>
                                <m:t>2</m:t>
                              </m:r>
                            </m:sup>
                          </m:sSup>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1</m:t>
                          </m:r>
                        </m:den>
                      </m:f>
                    </m:oMath>
                  </m:oMathPara>
                </a14:m>
                <a:r>
                  <a:rPr lang="en-US" altLang="zh-CN" sz="2400" b="1">
                    <a:latin typeface="宋体" panose="02010600030101010101" pitchFamily="2" charset="-122"/>
                    <a:ea typeface="宋体" panose="02010600030101010101" pitchFamily="2" charset="-122"/>
                    <a:cs typeface="宋体" panose="02010600030101010101" pitchFamily="2" charset="-122"/>
                  </a:rPr>
                  <a:t>是定义在</a:t>
                </a:r>
                <a14:m>
                  <m:oMathPara>
                    <m:oMathParaPr>
                      <m:jc/>
                    </m:oMathParaPr>
                    <m:oMath>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2</m:t>
                      </m:r>
                      <m:r>
                        <a:rPr lang="en-US" altLang="zh-CN" sz="2400" i="1">
                          <a:latin typeface="Cambria Math" panose="02040503050406030204" charset="0"/>
                          <a:ea typeface="宋体" pitchFamily="2" charset="-122"/>
                          <a:cs typeface="Cambria Math" panose="02040503050406030204" charset="0"/>
                        </a:rPr>
                        <m:t>𝑎</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𝑎</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3</m:t>
                      </m:r>
                      <m:r>
                        <a:rPr lang="en-US" altLang="zh-CN" sz="2400" i="1">
                          <a:latin typeface="Cambria Math" panose="02040503050406030204" charset="0"/>
                          <a:ea typeface="宋体" pitchFamily="2" charset="-122"/>
                          <a:cs typeface="Cambria Math" panose="02040503050406030204" charset="0"/>
                        </a:rPr>
                        <m:t>]</m:t>
                      </m:r>
                    </m:oMath>
                  </m:oMathPara>
                </a14:m>
                <a:r>
                  <a:rPr lang="en-US" altLang="zh-CN" sz="2400" b="1">
                    <a:latin typeface="宋体" panose="02010600030101010101" pitchFamily="2" charset="-122"/>
                    <a:ea typeface="宋体" panose="02010600030101010101" pitchFamily="2" charset="-122"/>
                    <a:cs typeface="宋体" panose="02010600030101010101" pitchFamily="2" charset="-122"/>
                  </a:rPr>
                  <a:t>上的奇函数，则</a:t>
                </a:r>
                <a14:m>
                  <m:oMathPara>
                    <m:oMathParaPr>
                      <m:jc/>
                    </m:oMathParaPr>
                    <m:oMath>
                      <m:r>
                        <a:rPr lang="en-US" altLang="zh-CN" sz="2400" i="1">
                          <a:latin typeface="Cambria Math" panose="02040503050406030204" charset="0"/>
                          <a:ea typeface="宋体" pitchFamily="2" charset="-122"/>
                          <a:cs typeface="Cambria Math" panose="02040503050406030204" charset="0"/>
                        </a:rPr>
                        <m:t>𝑎</m:t>
                      </m:r>
                      <m:r>
                        <a:rPr lang="en-US" altLang="zh-CN" sz="2400" i="1">
                          <a:latin typeface="Cambria Math" panose="02040503050406030204" charset="0"/>
                          <a:ea typeface="宋体" pitchFamily="2" charset="-122"/>
                          <a:cs typeface="Cambria Math" panose="02040503050406030204" charset="0"/>
                        </a:rPr>
                        <m:t>=_______，</m:t>
                      </m:r>
                      <m:r>
                        <a:rPr lang="en-US" altLang="zh-CN" sz="2400" i="1">
                          <a:latin typeface="Cambria Math" panose="02040503050406030204" charset="0"/>
                          <a:ea typeface="宋体" pitchFamily="2" charset="-122"/>
                          <a:cs typeface="Cambria Math" panose="02040503050406030204" charset="0"/>
                        </a:rPr>
                        <m:t>𝑏</m:t>
                      </m:r>
                      <m:r>
                        <a:rPr lang="en-US" altLang="zh-CN" sz="2400" i="1">
                          <a:latin typeface="Cambria Math" panose="02040503050406030204" charset="0"/>
                          <a:ea typeface="宋体" pitchFamily="2" charset="-122"/>
                          <a:cs typeface="Cambria Math" panose="02040503050406030204" charset="0"/>
                        </a:rPr>
                        <m:t>=________</m:t>
                      </m:r>
                    </m:oMath>
                  </m:oMathPara>
                </a14:m>
                <a:r>
                  <a:rPr lang="en-US" altLang="zh-CN" sz="2400" b="1">
                    <a:latin typeface="宋体" panose="02010600030101010101" pitchFamily="2" charset="-122"/>
                    <a:ea typeface="宋体" panose="02010600030101010101" pitchFamily="2" charset="-122"/>
                    <a:cs typeface="宋体" panose="02010600030101010101" pitchFamily="2" charset="-122"/>
                  </a:rPr>
                  <a:t>．</a:t>
                </a:r>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516890" y="1050290"/>
                <a:ext cx="11364595" cy="948690"/>
              </a:xfrm>
              <a:prstGeom prst="rect">
                <a:avLst/>
              </a:prstGeom>
              <a:blipFill rotWithShape="1">
                <a:blip r:embed="rId2"/>
                <a:stretch>
                  <a:fillRect/>
                </a:stretch>
              </a:blipFill>
            </p:spPr>
            <p:txBody>
              <a:bodyPr/>
              <a:lstStyle/>
              <a:p>
                <a:r>
                  <a:rPr lang="zh-CN" altLang="en-US">
                    <a:noFill/>
                  </a:rPr>
                  <a:t> </a:t>
                </a:r>
              </a:p>
            </p:txBody>
          </p:sp>
        </mc:Fallback>
      </mc:AlternateContent>
      <p:sp>
        <p:nvSpPr>
          <p:cNvPr id="21" name="矩形 20" title=""/>
          <p:cNvSpPr/>
          <p:nvPr/>
        </p:nvSpPr>
        <p:spPr>
          <a:xfrm>
            <a:off x="8816975" y="1518285"/>
            <a:ext cx="75565" cy="7556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22" name="组合 21" title=""/>
          <p:cNvGrpSpPr/>
          <p:nvPr/>
        </p:nvGrpSpPr>
        <p:grpSpPr>
          <a:xfrm>
            <a:off x="516890" y="1941195"/>
            <a:ext cx="9180653" cy="996950"/>
            <a:chOff x="797" y="5206"/>
            <a:chExt cx="19672" cy="3130"/>
          </a:xfrm>
        </p:grpSpPr>
        <mc:AlternateContent>
          <mc:Choice Requires="a14">
            <p:sp>
              <p:nvSpPr>
                <p:cNvPr id="19" name="文本框 18"/>
                <p:cNvSpPr txBox="1"/>
                <p:nvPr/>
              </p:nvSpPr>
              <p:spPr>
                <a:xfrm>
                  <a:off x="797" y="5206"/>
                  <a:ext cx="19672" cy="2295"/>
                </a:xfrm>
                <a:prstGeom prst="rect">
                  <a:avLst/>
                </a:prstGeom>
                <a:noFill/>
              </p:spPr>
              <p:txBody>
                <a:bodyPr wrap="square" rtlCol="0" anchor="t">
                  <a:spAutoFit/>
                </a:bodyPr>
                <a:lstStyle/>
                <a:p>
                  <a:pPr algn="just">
                    <a:lnSpc>
                      <a:spcPct val="160000"/>
                    </a:lnSpc>
                    <a:spcAft>
                      <a:spcPct val="0"/>
                    </a:spcAft>
                    <a:tabLst>
                      <a:tab pos="2700655"/>
                    </a:tabLst>
                  </a:pPr>
                  <a:r>
                    <a:rPr lang="zh-CN" altLang="zh-CN"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答案：</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𝑎</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1</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𝑏</m:t>
                        </m:r>
                        <m:r>
                          <a:rPr lang="en-US" altLang="zh-CN" sz="2400" i="1">
                            <a:solidFill>
                              <a:srgbClr val="FF0000"/>
                            </a:solidFill>
                            <a:latin typeface="Cambria Math" panose="02040503050406030204" charset="0"/>
                            <a:ea typeface="宋体" pitchFamily="2" charset="-122"/>
                            <a:cs typeface="Cambria Math" panose="02040503050406030204" charset="0"/>
                          </a:rPr>
                          <m:t>=</m:t>
                        </m:r>
                        <m:r>
                          <a:rPr lang="en-US" altLang="zh-CN" sz="2400" i="1">
                            <a:solidFill>
                              <a:srgbClr val="FF0000"/>
                            </a:solidFill>
                            <a:latin typeface="Cambria Math" panose="02040503050406030204" charset="0"/>
                            <a:ea typeface="宋体" pitchFamily="2" charset="-122"/>
                            <a:cs typeface="Cambria Math" panose="02040503050406030204" charset="0"/>
                          </a:rPr>
                          <m:t>0</m:t>
                        </m:r>
                        <m:r>
                          <a:rPr lang="en-US" altLang="zh-CN" sz="2400" i="1">
                            <a:solidFill>
                              <a:srgbClr val="FF0000"/>
                            </a:solidFill>
                            <a:latin typeface="Cambria Math" panose="02040503050406030204" charset="0"/>
                            <a:ea typeface="MS Mincho" charset="0"/>
                            <a:cs typeface="Cambria Math" panose="02040503050406030204" charset="0"/>
                          </a:rPr>
                          <m:t>.</m:t>
                        </m:r>
                      </m:oMath>
                    </m:oMathPara>
                  </a14:m>
                  <a:endParaRPr lang="en-US" altLang="zh-CN" sz="2400" b="1" i="1" kern="100">
                    <a:solidFill>
                      <a:srgbClr val="FF0000"/>
                    </a:solidFill>
                    <a:effectLst/>
                    <a:latin typeface="Cambria Math" panose="02040503050406030204" charset="0"/>
                    <a:ea typeface="MS Mincho" charset="0"/>
                    <a:cs typeface="Cambria Math" panose="02040503050406030204" charset="0"/>
                    <a:sym typeface="+mn-ea"/>
                  </a:endParaRPr>
                </a:p>
              </p:txBody>
            </p:sp>
          </mc:Choice>
          <mc:Fallback>
            <p:sp>
              <p:nvSpPr>
                <p:cNvPr id="19" name="文本框 18"/>
                <p:cNvSpPr txBox="1">
                  <a:spLocks noRot="1" noChangeAspect="1" noMove="1" noResize="1" noEditPoints="1" noAdjustHandles="1" noChangeArrowheads="1" noChangeShapeType="1" noTextEdit="1"/>
                </p:cNvSpPr>
                <p:nvPr/>
              </p:nvSpPr>
              <p:spPr>
                <a:xfrm>
                  <a:off x="797" y="5206"/>
                  <a:ext cx="19672" cy="2295"/>
                </a:xfrm>
                <a:prstGeom prst="rect">
                  <a:avLst/>
                </a:prstGeom>
                <a:blipFill rotWithShape="1">
                  <a:blip r:embed="rId3"/>
                  <a:stretch>
                    <a:fillRect/>
                  </a:stretch>
                </a:blipFill>
              </p:spPr>
              <p:txBody>
                <a:bodyPr/>
                <a:lstStyle/>
                <a:p>
                  <a:r>
                    <a:rPr lang="zh-CN" altLang="en-US">
                      <a:noFill/>
                    </a:rPr>
                    <a:t> </a:t>
                  </a:r>
                </a:p>
              </p:txBody>
            </p:sp>
          </mc:Fallback>
        </mc:AlternateContent>
        <p:sp>
          <p:nvSpPr>
            <p:cNvPr id="29" name="矩形 28"/>
            <p:cNvSpPr/>
            <p:nvPr>
              <p:custDataLst>
                <p:tags r:id="rId4"/>
              </p:custDataLst>
            </p:nvPr>
          </p:nvSpPr>
          <p:spPr>
            <a:xfrm>
              <a:off x="2594" y="8217"/>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
        <p:nvSpPr>
          <p:cNvPr id="23" name="矩形 22" title=""/>
          <p:cNvSpPr/>
          <p:nvPr>
            <p:custDataLst>
              <p:tags r:id="rId5"/>
            </p:custDataLst>
          </p:nvPr>
        </p:nvSpPr>
        <p:spPr>
          <a:xfrm>
            <a:off x="6852285" y="1865630"/>
            <a:ext cx="75565" cy="7556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文本框 1" title=""/>
          <p:cNvSpPr txBox="1"/>
          <p:nvPr/>
        </p:nvSpPr>
        <p:spPr>
          <a:xfrm>
            <a:off x="603250" y="539115"/>
            <a:ext cx="10985500" cy="2897505"/>
          </a:xfrm>
          <a:prstGeom prst="rect">
            <a:avLst/>
          </a:prstGeom>
          <a:noFill/>
        </p:spPr>
        <p:txBody>
          <a:bodyPr wrap="square" rtlCol="0">
            <a:spAutoFit/>
          </a:bodyPr>
          <a:lstStyle/>
          <a:p>
            <a:pPr>
              <a:lnSpc>
                <a:spcPct val="160000"/>
              </a:lnSpc>
            </a:pPr>
            <a:r>
              <a:rPr lang="zh-CN" altLang="en-US" sz="2400" b="1">
                <a:solidFill>
                  <a:srgbClr val="FF0000"/>
                </a:solidFill>
                <a:latin typeface="宋体" panose="02010600030101010101" pitchFamily="2" charset="-122"/>
                <a:ea typeface="宋体" panose="02010600030101010101" pitchFamily="2" charset="-122"/>
              </a:rPr>
              <a:t>方法技巧：</a:t>
            </a:r>
            <a:endParaRPr lang="zh-CN" altLang="en-US" sz="2400" b="1">
              <a:solidFill>
                <a:srgbClr val="FF0000"/>
              </a:solidFill>
              <a:latin typeface="宋体" panose="02010600030101010101" pitchFamily="2" charset="-122"/>
              <a:ea typeface="宋体" panose="02010600030101010101" pitchFamily="2" charset="-122"/>
            </a:endParaRPr>
          </a:p>
          <a:p>
            <a:pPr algn="just">
              <a:lnSpc>
                <a:spcPct val="150000"/>
              </a:lnSpc>
              <a:spcAft>
                <a:spcPct val="0"/>
              </a:spcAft>
              <a:tabLst>
                <a:tab pos="2430780"/>
              </a:tabLst>
            </a:pPr>
            <a:r>
              <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1.</a:t>
            </a:r>
            <a:r>
              <a:rPr lang="zh-CN"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利用函数的奇偶性可求函数值或参数的取值，求解的关键在于借助奇偶性转化为求已知区间上的函数或得到参数的恒等式，利用方程思想求参数的值</a:t>
            </a:r>
            <a:r>
              <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a:t>
            </a:r>
            <a:endParaRPr lang="zh-CN" altLang="zh-CN" sz="2400" kern="10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ct val="0"/>
              </a:spcAft>
              <a:tabLst>
                <a:tab pos="2430780"/>
              </a:tabLst>
            </a:pPr>
            <a:r>
              <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2.</a:t>
            </a:r>
            <a:r>
              <a:rPr lang="zh-CN"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画函数图象：利用函数的奇偶性可画出函数在其对称区间上的图象，结合几何直观求解相关问题</a:t>
            </a:r>
            <a:r>
              <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2" name="文本框 1" title=""/>
              <p:cNvSpPr txBox="1"/>
              <p:nvPr/>
            </p:nvSpPr>
            <p:spPr>
              <a:xfrm>
                <a:off x="410210" y="494665"/>
                <a:ext cx="11586210" cy="1776730"/>
              </a:xfrm>
              <a:prstGeom prst="rect">
                <a:avLst/>
              </a:prstGeom>
              <a:noFill/>
            </p:spPr>
            <p:txBody>
              <a:bodyPr wrap="square" rtlCol="0">
                <a:spAutoFit/>
              </a:bodyPr>
              <a:lstStyle/>
              <a:p>
                <a:pPr algn="just">
                  <a:lnSpc>
                    <a:spcPct val="150000"/>
                  </a:lnSpc>
                  <a:spcAft>
                    <a:spcPct val="0"/>
                  </a:spcAft>
                  <a:tabLst>
                    <a:tab pos="2700655"/>
                  </a:tabLst>
                </a:pPr>
                <a:r>
                  <a:rPr lang="zh-CN" altLang="en-US" sz="2400" b="1" kern="100">
                    <a:latin typeface="宋体" panose="02010600030101010101" pitchFamily="2" charset="-122"/>
                    <a:ea typeface="宋体" panose="02010600030101010101" pitchFamily="2" charset="-122"/>
                    <a:cs typeface="宋体" panose="02010600030101010101" pitchFamily="2" charset="-122"/>
                    <a:sym typeface="+mn-ea"/>
                  </a:rPr>
                  <a:t>变</a:t>
                </a: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5.</a:t>
                </a:r>
                <a:r>
                  <a:rPr sz="2400" b="1">
                    <a:latin typeface="宋体" panose="02010600030101010101" pitchFamily="2" charset="-122"/>
                    <a:ea typeface="宋体" panose="02010600030101010101" pitchFamily="2" charset="-122"/>
                    <a:cs typeface="宋体" panose="02010600030101010101" pitchFamily="2" charset="-122"/>
                  </a:rPr>
                  <a:t>已知二次函数</a:t>
                </a:r>
                <a14:m>
                  <m:oMathPara>
                    <m:oMathParaPr>
                      <m:jc/>
                    </m:oMathParaPr>
                    <m:oMath>
                      <m:r>
                        <a:rPr lang="en-US" altLang="zh-CN" sz="2400" i="1">
                          <a:latin typeface="Cambria Math" panose="02040503050406030204" charset="0"/>
                          <a:ea typeface="宋体" pitchFamily="2" charset="-122"/>
                          <a:cs typeface="Cambria Math" panose="02040503050406030204" charset="0"/>
                        </a:rPr>
                        <m:t>𝑓</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m:t>
                      </m:r>
                      <m:sSup>
                        <m:sSupPr>
                          <m:ctrlPr>
                            <a:rPr lang="en-US" altLang="zh-CN" sz="2400" i="1">
                              <a:latin typeface="Cambria Math" panose="02040503050406030204" charset="0"/>
                              <a:ea typeface="宋体" pitchFamily="2" charset="-122"/>
                              <a:cs typeface="Cambria Math" panose="02040503050406030204" charset="0"/>
                            </a:rPr>
                          </m:ctrlPr>
                        </m:sSupPr>
                        <m:e>
                          <m:r>
                            <a:rPr lang="en-US" altLang="zh-CN" sz="2400" i="1">
                              <a:latin typeface="Cambria Math" panose="02040503050406030204" charset="0"/>
                              <a:ea typeface="宋体" pitchFamily="2" charset="-122"/>
                              <a:cs typeface="Cambria Math" panose="02040503050406030204" charset="0"/>
                            </a:rPr>
                            <m:t>𝑥</m:t>
                          </m:r>
                        </m:e>
                        <m:sup>
                          <m:r>
                            <a:rPr lang="en-US" altLang="zh-CN" sz="2400" i="1">
                              <a:latin typeface="Cambria Math" panose="02040503050406030204" charset="0"/>
                              <a:ea typeface="宋体" pitchFamily="2" charset="-122"/>
                              <a:cs typeface="Cambria Math" panose="02040503050406030204" charset="0"/>
                            </a:rPr>
                            <m:t>2</m:t>
                          </m:r>
                        </m:sup>
                      </m:sSup>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𝑎𝑥</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2</m:t>
                      </m:r>
                    </m:oMath>
                  </m:oMathPara>
                </a14:m>
                <a:r>
                  <a:rPr sz="2400" b="1">
                    <a:latin typeface="宋体" panose="02010600030101010101" pitchFamily="2" charset="-122"/>
                    <a:ea typeface="宋体" panose="02010600030101010101" pitchFamily="2" charset="-122"/>
                    <a:cs typeface="宋体" panose="02010600030101010101" pitchFamily="2" charset="-122"/>
                  </a:rPr>
                  <a:t>，</a:t>
                </a:r>
                <a14:m>
                  <m:oMathPara>
                    <m:oMathParaPr>
                      <m:jc/>
                    </m:oMathParaPr>
                    <m:oMath>
                      <m:r>
                        <a:rPr lang="en-US" altLang="zh-CN" sz="2400" i="1">
                          <a:latin typeface="Cambria Math" panose="02040503050406030204" charset="0"/>
                          <a:ea typeface="宋体" pitchFamily="2" charset="-122"/>
                          <a:cs typeface="Cambria Math" panose="02040503050406030204" charset="0"/>
                        </a:rPr>
                        <m:t>𝑎</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𝑅</m:t>
                      </m:r>
                      <m:r>
                        <a:rPr lang="en-US" altLang="zh-CN" sz="2400" i="1">
                          <a:latin typeface="Cambria Math" panose="02040503050406030204" charset="0"/>
                          <a:ea typeface="宋体" pitchFamily="2" charset="-122"/>
                          <a:cs typeface="Cambria Math" panose="02040503050406030204" charset="0"/>
                        </a:rPr>
                        <m:t>.</m:t>
                      </m:r>
                    </m:oMath>
                  </m:oMathPara>
                </a14:m>
                <a:endParaRPr sz="2400" b="1">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ct val="0"/>
                  </a:spcAft>
                  <a:tabLst>
                    <a:tab pos="2700655"/>
                  </a:tabLst>
                </a:pPr>
                <a:r>
                  <a:rPr sz="2400" b="1">
                    <a:latin typeface="宋体" panose="02010600030101010101" pitchFamily="2" charset="-122"/>
                    <a:ea typeface="宋体" panose="02010600030101010101" pitchFamily="2" charset="-122"/>
                    <a:cs typeface="宋体" panose="02010600030101010101" pitchFamily="2" charset="-122"/>
                  </a:rPr>
                  <a:t>(1)若</a:t>
                </a:r>
                <a14:m>
                  <m:oMathPara>
                    <m:oMathParaPr>
                      <m:jc/>
                    </m:oMathParaPr>
                    <m:oMath>
                      <m:r>
                        <a:rPr lang="en-US" altLang="zh-CN" sz="2400" i="1">
                          <a:latin typeface="Cambria Math" panose="02040503050406030204" charset="0"/>
                          <a:ea typeface="宋体" pitchFamily="2" charset="-122"/>
                          <a:cs typeface="Cambria Math" panose="02040503050406030204" charset="0"/>
                        </a:rPr>
                        <m:t>𝑓</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m:t>
                      </m:r>
                    </m:oMath>
                  </m:oMathPara>
                </a14:m>
                <a:r>
                  <a:rPr sz="2400" b="1">
                    <a:latin typeface="宋体" panose="02010600030101010101" pitchFamily="2" charset="-122"/>
                    <a:ea typeface="宋体" panose="02010600030101010101" pitchFamily="2" charset="-122"/>
                    <a:cs typeface="宋体" panose="02010600030101010101" pitchFamily="2" charset="-122"/>
                  </a:rPr>
                  <a:t>为偶函数，求</a:t>
                </a:r>
                <a14:m>
                  <m:oMathPara>
                    <m:oMathParaPr>
                      <m:jc/>
                    </m:oMathParaPr>
                    <m:oMath>
                      <m:r>
                        <a:rPr lang="en-US" altLang="zh-CN" sz="2400" i="1">
                          <a:latin typeface="Cambria Math" panose="02040503050406030204" charset="0"/>
                          <a:ea typeface="宋体" pitchFamily="2" charset="-122"/>
                          <a:cs typeface="Cambria Math" panose="02040503050406030204" charset="0"/>
                        </a:rPr>
                        <m:t>𝑎</m:t>
                      </m:r>
                    </m:oMath>
                  </m:oMathPara>
                </a14:m>
                <a:r>
                  <a:rPr sz="2400" b="1">
                    <a:latin typeface="宋体" panose="02010600030101010101" pitchFamily="2" charset="-122"/>
                    <a:ea typeface="宋体" panose="02010600030101010101" pitchFamily="2" charset="-122"/>
                    <a:cs typeface="宋体" panose="02010600030101010101" pitchFamily="2" charset="-122"/>
                  </a:rPr>
                  <a:t>的值．</a:t>
                </a:r>
                <a:endParaRPr sz="2400" b="1">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ct val="0"/>
                  </a:spcAft>
                  <a:tabLst>
                    <a:tab pos="2700655"/>
                  </a:tabLst>
                </a:pPr>
                <a:r>
                  <a:rPr sz="2400" b="1">
                    <a:latin typeface="宋体" panose="02010600030101010101" pitchFamily="2" charset="-122"/>
                    <a:ea typeface="宋体" panose="02010600030101010101" pitchFamily="2" charset="-122"/>
                    <a:cs typeface="宋体" panose="02010600030101010101" pitchFamily="2" charset="-122"/>
                  </a:rPr>
                  <a:t>(2)若</a:t>
                </a:r>
                <a14:m>
                  <m:oMathPara>
                    <m:oMathParaPr>
                      <m:jc/>
                    </m:oMathParaPr>
                    <m:oMath>
                      <m:r>
                        <a:rPr lang="en-US" altLang="zh-CN" sz="2400" i="1">
                          <a:latin typeface="Cambria Math" panose="02040503050406030204" charset="0"/>
                          <a:ea typeface="宋体" pitchFamily="2" charset="-122"/>
                          <a:cs typeface="Cambria Math" panose="02040503050406030204" charset="0"/>
                        </a:rPr>
                        <m:t>𝑓</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m:t>
                      </m:r>
                    </m:oMath>
                  </m:oMathPara>
                </a14:m>
                <a:r>
                  <a:rPr sz="2400" b="1">
                    <a:latin typeface="宋体" panose="02010600030101010101" pitchFamily="2" charset="-122"/>
                    <a:ea typeface="宋体" panose="02010600030101010101" pitchFamily="2" charset="-122"/>
                    <a:cs typeface="宋体" panose="02010600030101010101" pitchFamily="2" charset="-122"/>
                  </a:rPr>
                  <a:t>在</a:t>
                </a:r>
                <a14:m>
                  <m:oMathPara>
                    <m:oMathParaPr>
                      <m:jc/>
                    </m:oMathParaPr>
                    <m:oMath>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1</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2</m:t>
                      </m:r>
                      <m:r>
                        <a:rPr lang="en-US" altLang="zh-CN" sz="2400" i="1">
                          <a:latin typeface="Cambria Math" panose="02040503050406030204" charset="0"/>
                          <a:ea typeface="宋体" pitchFamily="2" charset="-122"/>
                          <a:cs typeface="Cambria Math" panose="02040503050406030204" charset="0"/>
                        </a:rPr>
                        <m:t>]</m:t>
                      </m:r>
                    </m:oMath>
                  </m:oMathPara>
                </a14:m>
                <a:r>
                  <a:rPr sz="2400" b="1">
                    <a:latin typeface="宋体" panose="02010600030101010101" pitchFamily="2" charset="-122"/>
                    <a:ea typeface="宋体" panose="02010600030101010101" pitchFamily="2" charset="-122"/>
                    <a:cs typeface="宋体" panose="02010600030101010101" pitchFamily="2" charset="-122"/>
                  </a:rPr>
                  <a:t>上最大值为4，求</a:t>
                </a:r>
                <a14:m>
                  <m:oMathPara>
                    <m:oMathParaPr>
                      <m:jc/>
                    </m:oMathParaPr>
                    <m:oMath>
                      <m:r>
                        <a:rPr lang="en-US" altLang="zh-CN" sz="2400" i="1">
                          <a:latin typeface="Cambria Math" panose="02040503050406030204" charset="0"/>
                          <a:ea typeface="宋体" pitchFamily="2" charset="-122"/>
                          <a:cs typeface="Cambria Math" panose="02040503050406030204" charset="0"/>
                        </a:rPr>
                        <m:t>𝑎</m:t>
                      </m:r>
                    </m:oMath>
                  </m:oMathPara>
                </a14:m>
                <a:r>
                  <a:rPr sz="2400" b="1">
                    <a:latin typeface="宋体" panose="02010600030101010101" pitchFamily="2" charset="-122"/>
                    <a:ea typeface="宋体" panose="02010600030101010101" pitchFamily="2" charset="-122"/>
                    <a:cs typeface="宋体" panose="02010600030101010101" pitchFamily="2" charset="-122"/>
                  </a:rPr>
                  <a:t>．</a:t>
                </a:r>
                <a:endParaRPr sz="2400" b="1">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410210" y="494665"/>
                <a:ext cx="11586210" cy="1776730"/>
              </a:xfrm>
              <a:prstGeom prst="rect">
                <a:avLst/>
              </a:prstGeom>
              <a:blipFill rotWithShape="1">
                <a:blip r:embed="rId2"/>
                <a:stretch>
                  <a:fillRect/>
                </a:stretch>
              </a:blipFill>
            </p:spPr>
            <p:txBody>
              <a:bodyPr/>
              <a:lstStyle/>
              <a:p>
                <a:r>
                  <a:rPr lang="zh-CN" altLang="en-US">
                    <a:noFill/>
                  </a:rPr>
                  <a:t> </a:t>
                </a:r>
              </a:p>
            </p:txBody>
          </p:sp>
        </mc:Fallback>
      </mc:AlternateContent>
      <p:sp>
        <p:nvSpPr>
          <p:cNvPr id="21" name="矩形 20" title=""/>
          <p:cNvSpPr/>
          <p:nvPr/>
        </p:nvSpPr>
        <p:spPr>
          <a:xfrm>
            <a:off x="6776720" y="1819910"/>
            <a:ext cx="75565" cy="7556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22" name="组合 21" title=""/>
          <p:cNvGrpSpPr/>
          <p:nvPr/>
        </p:nvGrpSpPr>
        <p:grpSpPr>
          <a:xfrm>
            <a:off x="410210" y="2327064"/>
            <a:ext cx="11204575" cy="1260051"/>
            <a:chOff x="568" y="2829"/>
            <a:chExt cx="17645" cy="5507"/>
          </a:xfrm>
        </p:grpSpPr>
        <mc:AlternateContent>
          <mc:Choice Requires="a14">
            <p:sp>
              <p:nvSpPr>
                <p:cNvPr id="19" name="文本框 18"/>
                <p:cNvSpPr txBox="1"/>
                <p:nvPr/>
              </p:nvSpPr>
              <p:spPr>
                <a:xfrm>
                  <a:off x="568" y="2829"/>
                  <a:ext cx="17645" cy="3266"/>
                </a:xfrm>
                <a:prstGeom prst="rect">
                  <a:avLst/>
                </a:prstGeom>
                <a:noFill/>
              </p:spPr>
              <p:txBody>
                <a:bodyPr wrap="square" rtlCol="0" anchor="t">
                  <a:spAutoFit/>
                </a:bodyPr>
                <a:lstStyle/>
                <a:p>
                  <a:pPr algn="just">
                    <a:lnSpc>
                      <a:spcPct val="160000"/>
                    </a:lnSpc>
                    <a:spcAft>
                      <a:spcPct val="0"/>
                    </a:spcAft>
                    <a:tabLst>
                      <a:tab pos="2700655"/>
                    </a:tabLst>
                  </a:pPr>
                  <a:r>
                    <a:rPr lang="zh-CN" altLang="zh-CN"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答案：</a:t>
                  </a:r>
                  <a:r>
                    <a:rPr lang="en-US" altLang="zh-CN"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(1)</a:t>
                  </a:r>
                  <a14:m>
                    <m:oMathPara>
                      <m:oMathParaPr>
                        <m:jc/>
                      </m:oMathParaPr>
                      <m:oMath>
                        <m:r>
                          <a:rPr lang="en-US" altLang="zh-CN" sz="2600" i="1">
                            <a:solidFill>
                              <a:srgbClr val="FF0000"/>
                            </a:solidFill>
                            <a:latin typeface="Cambria Math" panose="02040503050406030204" charset="0"/>
                            <a:ea typeface="宋体" pitchFamily="2" charset="-122"/>
                            <a:cs typeface="Cambria Math" panose="02040503050406030204" charset="0"/>
                          </a:rPr>
                          <m:t>0</m:t>
                        </m:r>
                      </m:oMath>
                    </m:oMathPara>
                  </a14:m>
                  <a:r>
                    <a:rPr lang="zh-CN" altLang="en-US"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(2)</a:t>
                  </a:r>
                  <a14:m>
                    <m:oMathPara>
                      <m:oMathParaPr>
                        <m:jc/>
                      </m:oMathParaPr>
                      <m:oMath>
                        <m:r>
                          <a:rPr lang="en-US" altLang="zh-CN" sz="2600" i="1">
                            <a:solidFill>
                              <a:srgbClr val="FF0000"/>
                            </a:solidFill>
                            <a:latin typeface="Cambria Math" panose="02040503050406030204" charset="0"/>
                            <a:ea typeface="宋体" pitchFamily="2" charset="-122"/>
                            <a:cs typeface="Cambria Math" panose="02040503050406030204" charset="0"/>
                          </a:rPr>
                          <m:t>𝑎</m:t>
                        </m:r>
                        <m:r>
                          <a:rPr lang="en-US" altLang="zh-CN" sz="2600" i="1">
                            <a:solidFill>
                              <a:srgbClr val="FF0000"/>
                            </a:solidFill>
                            <a:latin typeface="Cambria Math" panose="02040503050406030204" charset="0"/>
                            <a:ea typeface="宋体" pitchFamily="2" charset="-122"/>
                            <a:cs typeface="Cambria Math" panose="02040503050406030204" charset="0"/>
                          </a:rPr>
                          <m:t>=</m:t>
                        </m:r>
                        <m:r>
                          <a:rPr lang="en-US" altLang="zh-CN" sz="2600" i="1">
                            <a:solidFill>
                              <a:srgbClr val="FF0000"/>
                            </a:solidFill>
                            <a:latin typeface="Cambria Math" panose="02040503050406030204" charset="0"/>
                            <a:ea typeface="宋体" pitchFamily="2" charset="-122"/>
                            <a:cs typeface="Cambria Math" panose="02040503050406030204" charset="0"/>
                          </a:rPr>
                          <m:t>−</m:t>
                        </m:r>
                        <m:r>
                          <a:rPr lang="en-US" altLang="zh-CN" sz="2600" i="1">
                            <a:solidFill>
                              <a:srgbClr val="FF0000"/>
                            </a:solidFill>
                            <a:latin typeface="Cambria Math" panose="02040503050406030204" charset="0"/>
                            <a:ea typeface="宋体" pitchFamily="2" charset="-122"/>
                            <a:cs typeface="Cambria Math" panose="02040503050406030204" charset="0"/>
                          </a:rPr>
                          <m:t>3</m:t>
                        </m:r>
                      </m:oMath>
                    </m:oMathPara>
                  </a14:m>
                  <a:r>
                    <a:rPr lang="zh-CN" sz="2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或</a:t>
                  </a:r>
                  <a14:m>
                    <m:oMathPara>
                      <m:oMathParaPr>
                        <m:jc/>
                      </m:oMathParaPr>
                      <m:oMath>
                        <m:r>
                          <a:rPr lang="en-US" altLang="zh-CN" sz="2600" i="1">
                            <a:solidFill>
                              <a:srgbClr val="FF0000"/>
                            </a:solidFill>
                            <a:latin typeface="Cambria Math" panose="02040503050406030204" charset="0"/>
                            <a:ea typeface="宋体" pitchFamily="2" charset="-122"/>
                            <a:cs typeface="Cambria Math" panose="02040503050406030204" charset="0"/>
                          </a:rPr>
                          <m:t>𝑎</m:t>
                        </m:r>
                        <m:r>
                          <a:rPr lang="en-US" altLang="zh-CN" sz="2600" i="1">
                            <a:solidFill>
                              <a:srgbClr val="FF0000"/>
                            </a:solidFill>
                            <a:latin typeface="Cambria Math" panose="02040503050406030204" charset="0"/>
                            <a:ea typeface="宋体" pitchFamily="2" charset="-122"/>
                            <a:cs typeface="Cambria Math" panose="02040503050406030204" charset="0"/>
                          </a:rPr>
                          <m:t>=</m:t>
                        </m:r>
                        <m:r>
                          <a:rPr lang="en-US" altLang="zh-CN" sz="2600" i="1">
                            <a:solidFill>
                              <a:srgbClr val="FF0000"/>
                            </a:solidFill>
                            <a:latin typeface="Cambria Math" panose="02040503050406030204" charset="0"/>
                            <a:ea typeface="宋体" pitchFamily="2" charset="-122"/>
                            <a:cs typeface="Cambria Math" panose="02040503050406030204" charset="0"/>
                          </a:rPr>
                          <m:t>2</m:t>
                        </m:r>
                        <m:rad>
                          <m:radPr>
                            <m:degHide m:val="on"/>
                            <m:ctrlPr>
                              <a:rPr lang="en-US" altLang="zh-CN" sz="2600" i="1">
                                <a:solidFill>
                                  <a:srgbClr val="FF0000"/>
                                </a:solidFill>
                                <a:latin typeface="Cambria Math" panose="02040503050406030204" charset="0"/>
                                <a:ea typeface="宋体" pitchFamily="2" charset="-122"/>
                                <a:cs typeface="Cambria Math" panose="02040503050406030204" charset="0"/>
                              </a:rPr>
                            </m:ctrlPr>
                          </m:radPr>
                          <m:deg/>
                          <m:e>
                            <m:r>
                              <a:rPr lang="en-US" altLang="zh-CN" sz="2600" i="1">
                                <a:solidFill>
                                  <a:srgbClr val="FF0000"/>
                                </a:solidFill>
                                <a:latin typeface="Cambria Math" panose="02040503050406030204" charset="0"/>
                                <a:ea typeface="宋体" pitchFamily="2" charset="-122"/>
                                <a:cs typeface="Cambria Math" panose="02040503050406030204" charset="0"/>
                              </a:rPr>
                              <m:t>2</m:t>
                            </m:r>
                          </m:e>
                        </m:rad>
                      </m:oMath>
                    </m:oMathPara>
                  </a14:m>
                  <a:r>
                    <a:rPr lang="en-US" altLang="zh-CN"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19" name="文本框 18"/>
                <p:cNvSpPr txBox="1">
                  <a:spLocks noRot="1" noChangeAspect="1" noMove="1" noResize="1" noEditPoints="1" noAdjustHandles="1" noChangeArrowheads="1" noChangeShapeType="1" noTextEdit="1"/>
                </p:cNvSpPr>
                <p:nvPr/>
              </p:nvSpPr>
              <p:spPr>
                <a:xfrm>
                  <a:off x="568" y="2829"/>
                  <a:ext cx="17645" cy="3266"/>
                </a:xfrm>
                <a:prstGeom prst="rect">
                  <a:avLst/>
                </a:prstGeom>
                <a:blipFill rotWithShape="1">
                  <a:blip r:embed="rId3"/>
                  <a:stretch>
                    <a:fillRect/>
                  </a:stretch>
                </a:blipFill>
              </p:spPr>
              <p:txBody>
                <a:bodyPr/>
                <a:lstStyle/>
                <a:p>
                  <a:r>
                    <a:rPr lang="zh-CN" altLang="en-US">
                      <a:noFill/>
                    </a:rPr>
                    <a:t> </a:t>
                  </a:r>
                </a:p>
              </p:txBody>
            </p:sp>
          </mc:Fallback>
        </mc:AlternateContent>
        <p:sp>
          <p:nvSpPr>
            <p:cNvPr id="29" name="矩形 28"/>
            <p:cNvSpPr/>
            <p:nvPr>
              <p:custDataLst>
                <p:tags r:id="rId4"/>
              </p:custDataLst>
            </p:nvPr>
          </p:nvSpPr>
          <p:spPr>
            <a:xfrm>
              <a:off x="2594" y="8217"/>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
        <p:nvSpPr>
          <p:cNvPr id="23" name="矩形 22" title=""/>
          <p:cNvSpPr/>
          <p:nvPr>
            <p:custDataLst>
              <p:tags r:id="rId5"/>
            </p:custDataLst>
          </p:nvPr>
        </p:nvSpPr>
        <p:spPr>
          <a:xfrm>
            <a:off x="3267075" y="1865630"/>
            <a:ext cx="12065" cy="7556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矩形 6" title=""/>
          <p:cNvSpPr/>
          <p:nvPr/>
        </p:nvSpPr>
        <p:spPr>
          <a:xfrm>
            <a:off x="11141075" y="836930"/>
            <a:ext cx="75565" cy="75565"/>
          </a:xfrm>
          <a:prstGeom prst="rect">
            <a:avLst/>
          </a:prstGeom>
          <a:noFill/>
          <a:ln>
            <a:noFill/>
          </a:ln>
          <a:extLst>
            <a:ext uri="{909E8E84-426E-40DD-AFC4-6F175D3DCCD1}">
              <a14:hiddenFill xmlns:a14="http://schemas.microsoft.com/office/drawing/2010/main">
                <a:solidFill>
                  <a:schemeClr val="bg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3" name="组合 32" title=""/>
          <p:cNvGrpSpPr/>
          <p:nvPr/>
        </p:nvGrpSpPr>
        <p:grpSpPr>
          <a:xfrm>
            <a:off x="696707" y="431800"/>
            <a:ext cx="6751993" cy="645160"/>
            <a:chOff x="3559" y="2049"/>
            <a:chExt cx="20583" cy="1016"/>
          </a:xfrm>
        </p:grpSpPr>
        <p:sp>
          <p:nvSpPr>
            <p:cNvPr id="34" name="文本框 33"/>
            <p:cNvSpPr txBox="1"/>
            <p:nvPr/>
          </p:nvSpPr>
          <p:spPr>
            <a:xfrm>
              <a:off x="3559" y="2049"/>
              <a:ext cx="20583" cy="1016"/>
            </a:xfrm>
            <a:prstGeom prst="rect">
              <a:avLst/>
            </a:prstGeom>
            <a:noFill/>
          </p:spPr>
          <p:txBody>
            <a:bodyPr wrap="square" rtlCol="0">
              <a:spAutoFit/>
            </a:bodyPr>
            <a:lstStyle/>
            <a:p>
              <a:pPr algn="just">
                <a:lnSpc>
                  <a:spcPct val="150000"/>
                </a:lnSpc>
                <a:spcAft>
                  <a:spcPct val="0"/>
                </a:spcAft>
                <a:tabLst>
                  <a:tab pos="2700655"/>
                </a:tabLst>
              </a:pPr>
              <a:r>
                <a:rPr lang="zh-CN" altLang="en-US" sz="2400" b="1">
                  <a:latin typeface="宋体" panose="02010600030101010101" pitchFamily="2" charset="-122"/>
                  <a:ea typeface="宋体" panose="02010600030101010101" pitchFamily="2" charset="-122"/>
                </a:rPr>
                <a:t>题型六：幂函数</a:t>
              </a:r>
              <a:endParaRPr lang="zh-CN" altLang="en-US" sz="2400" b="1">
                <a:latin typeface="宋体" panose="02010600030101010101" pitchFamily="2" charset="-122"/>
                <a:ea typeface="宋体" panose="02010600030101010101" pitchFamily="2" charset="-122"/>
              </a:endParaRPr>
            </a:p>
          </p:txBody>
        </p:sp>
        <p:sp>
          <p:nvSpPr>
            <p:cNvPr id="35" name="圆角矩形 34"/>
            <p:cNvSpPr/>
            <p:nvPr/>
          </p:nvSpPr>
          <p:spPr>
            <a:xfrm>
              <a:off x="3559" y="2307"/>
              <a:ext cx="10476" cy="684"/>
            </a:xfrm>
            <a:prstGeom prst="roundRect">
              <a:avLst/>
            </a:prstGeom>
            <a:noFill/>
            <a:ln w="28575">
              <a:solidFill>
                <a:schemeClr val="accent1">
                  <a:lumMod val="75000"/>
                </a:schemeClr>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mc:Choice Requires="a14">
          <p:sp>
            <p:nvSpPr>
              <p:cNvPr id="2" name="文本框 1" title=""/>
              <p:cNvSpPr txBox="1"/>
              <p:nvPr/>
            </p:nvSpPr>
            <p:spPr>
              <a:xfrm>
                <a:off x="516890" y="1050290"/>
                <a:ext cx="11364595" cy="1223010"/>
              </a:xfrm>
              <a:prstGeom prst="rect">
                <a:avLst/>
              </a:prstGeom>
              <a:noFill/>
            </p:spPr>
            <p:txBody>
              <a:bodyPr wrap="square" rtlCol="0">
                <a:spAutoFit/>
              </a:bodyPr>
              <a:lstStyle/>
              <a:p>
                <a:pPr marL="252095" indent="-457200" algn="just">
                  <a:lnSpc>
                    <a:spcPct val="150000"/>
                  </a:lnSpc>
                  <a:spcAft>
                    <a:spcPct val="0"/>
                  </a:spcAft>
                  <a:tabLst>
                    <a:tab pos="2700655"/>
                  </a:tabLst>
                </a:pPr>
                <a:r>
                  <a:rPr lang="zh-CN" altLang="en-US" sz="2400" b="1">
                    <a:latin typeface="宋体" panose="02010600030101010101" pitchFamily="2" charset="-122"/>
                    <a:ea typeface="宋体" panose="02010600030101010101" pitchFamily="2" charset="-122"/>
                    <a:cs typeface="宋体" panose="02010600030101010101" pitchFamily="2" charset="-122"/>
                  </a:rPr>
                  <a:t>例</a:t>
                </a:r>
                <a:r>
                  <a:rPr lang="en-US" altLang="zh-CN" sz="2400" b="1">
                    <a:latin typeface="宋体" panose="02010600030101010101" pitchFamily="2" charset="-122"/>
                    <a:ea typeface="宋体" panose="02010600030101010101" pitchFamily="2" charset="-122"/>
                    <a:cs typeface="宋体" panose="02010600030101010101" pitchFamily="2" charset="-122"/>
                  </a:rPr>
                  <a:t>6.若幂函数</a:t>
                </a:r>
                <a14:m>
                  <m:oMathPara>
                    <m:oMathParaPr>
                      <m:jc/>
                    </m:oMathParaPr>
                    <m:oMath>
                      <m:r>
                        <a:rPr lang="en-US" altLang="zh-CN" sz="2400" i="1">
                          <a:latin typeface="Cambria Math" panose="02040503050406030204" charset="0"/>
                          <a:ea typeface="宋体" pitchFamily="2" charset="-122"/>
                          <a:cs typeface="Cambria Math" panose="02040503050406030204" charset="0"/>
                        </a:rPr>
                        <m:t>𝑓</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m:t>
                      </m:r>
                      <m:sSup>
                        <m:sSupPr>
                          <m:ctrlPr>
                            <a:rPr lang="en-US" altLang="zh-CN" sz="2400" i="1">
                              <a:latin typeface="Cambria Math" panose="02040503050406030204" charset="0"/>
                              <a:ea typeface="宋体" pitchFamily="2" charset="-122"/>
                              <a:cs typeface="Cambria Math" panose="02040503050406030204" charset="0"/>
                            </a:rPr>
                          </m:ctrlPr>
                        </m:sSupPr>
                        <m:e>
                          <m:r>
                            <a:rPr lang="en-US" altLang="zh-CN" sz="2400" i="1">
                              <a:latin typeface="Cambria Math" panose="02040503050406030204" charset="0"/>
                              <a:ea typeface="宋体" pitchFamily="2" charset="-122"/>
                              <a:cs typeface="Cambria Math" panose="02040503050406030204" charset="0"/>
                            </a:rPr>
                            <m:t>𝑚</m:t>
                          </m:r>
                        </m:e>
                        <m:sup>
                          <m:r>
                            <a:rPr lang="en-US" altLang="zh-CN" sz="2400" i="1">
                              <a:latin typeface="Cambria Math" panose="02040503050406030204" charset="0"/>
                              <a:ea typeface="宋体" pitchFamily="2" charset="-122"/>
                              <a:cs typeface="Cambria Math" panose="02040503050406030204" charset="0"/>
                            </a:rPr>
                            <m:t>2</m:t>
                          </m:r>
                        </m:sup>
                      </m:sSup>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𝑚</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5</m:t>
                      </m:r>
                      <m:r>
                        <a:rPr lang="en-US" altLang="zh-CN" sz="2400" i="1">
                          <a:latin typeface="Cambria Math" panose="02040503050406030204" charset="0"/>
                          <a:ea typeface="宋体" pitchFamily="2" charset="-122"/>
                          <a:cs typeface="Cambria Math" panose="02040503050406030204" charset="0"/>
                        </a:rPr>
                        <m:t>)</m:t>
                      </m:r>
                      <m:sSup>
                        <m:sSupPr>
                          <m:ctrlPr>
                            <a:rPr lang="en-US" altLang="zh-CN" sz="2400" i="1">
                              <a:latin typeface="Cambria Math" panose="02040503050406030204" charset="0"/>
                              <a:ea typeface="宋体" pitchFamily="2" charset="-122"/>
                              <a:cs typeface="Cambria Math" panose="02040503050406030204" charset="0"/>
                            </a:rPr>
                          </m:ctrlPr>
                        </m:sSupPr>
                        <m:e>
                          <m:r>
                            <a:rPr lang="en-US" altLang="zh-CN" sz="2400" i="1">
                              <a:latin typeface="Cambria Math" panose="02040503050406030204" charset="0"/>
                              <a:ea typeface="宋体" pitchFamily="2" charset="-122"/>
                              <a:cs typeface="Cambria Math" panose="02040503050406030204" charset="0"/>
                            </a:rPr>
                            <m:t>𝑥</m:t>
                          </m:r>
                        </m:e>
                        <m:sup>
                          <m:r>
                            <a:rPr lang="en-US" altLang="zh-CN" sz="2400" i="1">
                              <a:latin typeface="Cambria Math" panose="02040503050406030204" charset="0"/>
                              <a:ea typeface="宋体" pitchFamily="2" charset="-122"/>
                              <a:cs typeface="Cambria Math" panose="02040503050406030204" charset="0"/>
                            </a:rPr>
                            <m:t>𝑚</m:t>
                          </m:r>
                        </m:sup>
                      </m:sSup>
                    </m:oMath>
                  </m:oMathPara>
                </a14:m>
                <a:r>
                  <a:rPr lang="en-US" altLang="zh-CN" sz="2400" b="1">
                    <a:latin typeface="宋体" panose="02010600030101010101" pitchFamily="2" charset="-122"/>
                    <a:ea typeface="宋体" panose="02010600030101010101" pitchFamily="2" charset="-122"/>
                    <a:cs typeface="宋体" panose="02010600030101010101" pitchFamily="2" charset="-122"/>
                  </a:rPr>
                  <a:t>在</a:t>
                </a:r>
                <a14:m>
                  <m:oMathPara>
                    <m:oMathParaPr>
                      <m:jc/>
                    </m:oMathParaPr>
                    <m:oMath>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0</m:t>
                      </m:r>
                      <m:r>
                        <a:rPr lang="en-US" altLang="zh-CN" sz="2400" i="1">
                          <a:latin typeface="Cambria Math" panose="02040503050406030204" charset="0"/>
                          <a:ea typeface="宋体" pitchFamily="2" charset="-122"/>
                          <a:cs typeface="Cambria Math" panose="02040503050406030204" charset="0"/>
                        </a:rPr>
                        <m:t>,+∞)</m:t>
                      </m:r>
                    </m:oMath>
                  </m:oMathPara>
                </a14:m>
                <a:r>
                  <a:rPr lang="en-US" altLang="zh-CN" sz="2400" b="1">
                    <a:latin typeface="宋体" panose="02010600030101010101" pitchFamily="2" charset="-122"/>
                    <a:ea typeface="宋体" panose="02010600030101010101" pitchFamily="2" charset="-122"/>
                    <a:cs typeface="宋体" panose="02010600030101010101" pitchFamily="2" charset="-122"/>
                  </a:rPr>
                  <a:t>单调递减，则</a:t>
                </a:r>
                <a14:m>
                  <m:oMathPara>
                    <m:oMathParaPr>
                      <m:jc/>
                    </m:oMathParaPr>
                    <m:oMath>
                      <m:r>
                        <a:rPr lang="en-US" altLang="zh-CN" sz="2400" i="1">
                          <a:latin typeface="Cambria Math" panose="02040503050406030204" charset="0"/>
                          <a:ea typeface="宋体" pitchFamily="2" charset="-122"/>
                          <a:cs typeface="Cambria Math" panose="02040503050406030204" charset="0"/>
                        </a:rPr>
                        <m:t>𝑚</m:t>
                      </m:r>
                      <m:r>
                        <a:rPr lang="en-US" altLang="zh-CN" sz="2400" i="1">
                          <a:latin typeface="Cambria Math" panose="02040503050406030204" charset="0"/>
                          <a:ea typeface="宋体" pitchFamily="2" charset="-122"/>
                          <a:cs typeface="Cambria Math" panose="02040503050406030204" charset="0"/>
                        </a:rPr>
                        <m:t>=(     ).</m:t>
                      </m:r>
                    </m:oMath>
                  </m:oMathPara>
                </a14:m>
                <a:endParaRPr lang="en-US" altLang="zh-CN" sz="2400" b="1">
                  <a:latin typeface="宋体" panose="02010600030101010101" pitchFamily="2" charset="-122"/>
                  <a:ea typeface="宋体" panose="02010600030101010101" pitchFamily="2" charset="-122"/>
                  <a:cs typeface="宋体" panose="02010600030101010101" pitchFamily="2" charset="-122"/>
                </a:endParaRPr>
              </a:p>
              <a:p>
                <a:pPr marL="252095" indent="-457200" algn="just">
                  <a:lnSpc>
                    <a:spcPct val="150000"/>
                  </a:lnSpc>
                  <a:spcAft>
                    <a:spcPct val="0"/>
                  </a:spcAft>
                  <a:tabLst>
                    <a:tab pos="2700655"/>
                  </a:tabLst>
                </a:pPr>
                <a14:m>
                  <m:oMathPara>
                    <m:oMathParaPr>
                      <m:jc/>
                    </m:oMathParaPr>
                    <m:oMath>
                      <m:r>
                        <m:rPr>
                          <m:sty m:val="p"/>
                        </m:rPr>
                        <a:rPr lang="en-US" altLang="zh-CN" sz="2400">
                          <a:latin typeface="Cambria Math" panose="02040503050406030204" charset="0"/>
                          <a:ea typeface="宋体" pitchFamily="2" charset="-122"/>
                          <a:cs typeface="Cambria Math" panose="02040503050406030204" charset="0"/>
                        </a:rPr>
                        <m:t>A</m:t>
                      </m:r>
                      <m:r>
                        <m:rPr>
                          <m:sty m:val="p"/>
                        </m:rPr>
                        <a:rPr lang="en-US" altLang="zh-CN" sz="2400">
                          <a:latin typeface="Cambria Math" panose="02040503050406030204" charset="0"/>
                          <a:ea typeface="宋体" pitchFamily="2" charset="-122"/>
                          <a:cs typeface="Cambria Math" panose="02040503050406030204" charset="0"/>
                        </a:rPr>
                        <m:t>．</m:t>
                      </m:r>
                      <m:r>
                        <m:rPr>
                          <m:sty m:val="p"/>
                        </m:rPr>
                        <a:rPr lang="en-US" altLang="zh-CN" sz="2400">
                          <a:latin typeface="Cambria Math" panose="02040503050406030204" charset="0"/>
                          <a:ea typeface="宋体" pitchFamily="2" charset="-122"/>
                          <a:cs typeface="Cambria Math" panose="02040503050406030204" charset="0"/>
                        </a:rPr>
                        <m:t>3</m:t>
                      </m:r>
                      <m:r>
                        <m:rPr>
                          <m:sty m:val="p"/>
                        </m:rPr>
                        <a:rPr lang="en-US" altLang="zh-CN" sz="2400">
                          <a:latin typeface="Cambria Math" panose="02040503050406030204" charset="0"/>
                          <a:ea typeface="宋体" pitchFamily="2" charset="-122"/>
                          <a:cs typeface="Cambria Math" panose="02040503050406030204" charset="0"/>
                        </a:rPr>
                        <m:t>	</m:t>
                      </m:r>
                      <m:r>
                        <m:rPr>
                          <m:sty m:val="p"/>
                        </m:rPr>
                        <a:rPr lang="en-US" altLang="zh-CN" sz="2400">
                          <a:latin typeface="Cambria Math" panose="02040503050406030204" charset="0"/>
                          <a:ea typeface="宋体" pitchFamily="2" charset="-122"/>
                          <a:cs typeface="Cambria Math" panose="02040503050406030204" charset="0"/>
                        </a:rPr>
                        <m:t>             </m:t>
                      </m:r>
                      <m:r>
                        <m:rPr>
                          <m:sty m:val="p"/>
                        </m:rPr>
                        <a:rPr lang="en-US" altLang="zh-CN" sz="2400">
                          <a:latin typeface="Cambria Math" panose="02040503050406030204" charset="0"/>
                          <a:ea typeface="宋体" pitchFamily="2" charset="-122"/>
                          <a:cs typeface="Cambria Math" panose="02040503050406030204" charset="0"/>
                        </a:rPr>
                        <m:t>B</m:t>
                      </m:r>
                      <m:r>
                        <m:rPr>
                          <m:sty m:val="p"/>
                        </m:rPr>
                        <a:rPr lang="en-US" altLang="zh-CN" sz="2400">
                          <a:latin typeface="Cambria Math" panose="02040503050406030204" charset="0"/>
                          <a:ea typeface="宋体" pitchFamily="2" charset="-122"/>
                          <a:cs typeface="Cambria Math" panose="02040503050406030204" charset="0"/>
                        </a:rPr>
                        <m:t>．</m:t>
                      </m:r>
                      <m:r>
                        <m:rPr>
                          <m:sty m:val="p"/>
                        </m:rPr>
                        <a:rPr lang="en-US" altLang="zh-CN" sz="2400">
                          <a:latin typeface="Cambria Math" panose="02040503050406030204" charset="0"/>
                          <a:ea typeface="宋体" pitchFamily="2" charset="-122"/>
                          <a:cs typeface="Cambria Math" panose="02040503050406030204" charset="0"/>
                        </a:rPr>
                        <m:t>3</m:t>
                      </m:r>
                      <m:r>
                        <m:rPr>
                          <m:sty m:val="p"/>
                        </m:rPr>
                        <a:rPr lang="en-US" altLang="zh-CN" sz="2400">
                          <a:latin typeface="Cambria Math" panose="02040503050406030204" charset="0"/>
                          <a:ea typeface="宋体" pitchFamily="2" charset="-122"/>
                          <a:cs typeface="Cambria Math" panose="02040503050406030204" charset="0"/>
                        </a:rPr>
                        <m:t>	</m:t>
                      </m:r>
                      <m:r>
                        <m:rPr>
                          <m:sty m:val="p"/>
                        </m:rPr>
                        <a:rPr lang="en-US" altLang="zh-CN" sz="2400">
                          <a:latin typeface="Cambria Math" panose="02040503050406030204" charset="0"/>
                          <a:ea typeface="宋体" pitchFamily="2" charset="-122"/>
                          <a:cs typeface="Cambria Math" panose="02040503050406030204" charset="0"/>
                        </a:rPr>
                        <m:t>，</m:t>
                      </m:r>
                      <m:r>
                        <m:rPr>
                          <m:sty m:val="p"/>
                        </m:rPr>
                        <a:rPr lang="en-US" altLang="zh-CN" sz="2400">
                          <a:latin typeface="Cambria Math" panose="02040503050406030204" charset="0"/>
                          <a:ea typeface="宋体" pitchFamily="2" charset="-122"/>
                          <a:cs typeface="Cambria Math" panose="02040503050406030204" charset="0"/>
                        </a:rPr>
                        <m:t>−2</m:t>
                      </m:r>
                      <m:r>
                        <m:rPr>
                          <m:sty m:val="p"/>
                        </m:rPr>
                        <a:rPr lang="en-US" altLang="zh-CN" sz="2400">
                          <a:latin typeface="Cambria Math" panose="02040503050406030204" charset="0"/>
                          <a:ea typeface="宋体" pitchFamily="2" charset="-122"/>
                          <a:cs typeface="Cambria Math" panose="02040503050406030204" charset="0"/>
                        </a:rPr>
                        <m:t>	</m:t>
                      </m:r>
                      <m:r>
                        <m:rPr>
                          <m:sty m:val="p"/>
                        </m:rPr>
                        <a:rPr lang="en-US" altLang="zh-CN" sz="2400">
                          <a:latin typeface="Cambria Math" panose="02040503050406030204" charset="0"/>
                          <a:ea typeface="宋体" pitchFamily="2" charset="-122"/>
                          <a:cs typeface="Cambria Math" panose="02040503050406030204" charset="0"/>
                        </a:rPr>
                        <m:t>                </m:t>
                      </m:r>
                      <m:r>
                        <m:rPr>
                          <m:sty m:val="p"/>
                        </m:rPr>
                        <a:rPr lang="en-US" altLang="zh-CN" sz="2400">
                          <a:latin typeface="Cambria Math" panose="02040503050406030204" charset="0"/>
                          <a:ea typeface="宋体" pitchFamily="2" charset="-122"/>
                          <a:cs typeface="Cambria Math" panose="02040503050406030204" charset="0"/>
                        </a:rPr>
                        <m:t>C</m:t>
                      </m:r>
                      <m:r>
                        <m:rPr>
                          <m:sty m:val="p"/>
                        </m:rPr>
                        <a:rPr lang="en-US" altLang="zh-CN" sz="2400">
                          <a:latin typeface="Cambria Math" panose="02040503050406030204" charset="0"/>
                          <a:ea typeface="宋体" pitchFamily="2" charset="-122"/>
                          <a:cs typeface="Cambria Math" panose="02040503050406030204" charset="0"/>
                        </a:rPr>
                        <m:t>．</m:t>
                      </m:r>
                      <m:r>
                        <m:rPr>
                          <m:sty m:val="p"/>
                        </m:rPr>
                        <a:rPr lang="en-US" altLang="zh-CN" sz="2400">
                          <a:latin typeface="Cambria Math" panose="02040503050406030204" charset="0"/>
                          <a:ea typeface="宋体" pitchFamily="2" charset="-122"/>
                          <a:cs typeface="Cambria Math" panose="02040503050406030204" charset="0"/>
                        </a:rPr>
                        <m:t>−</m:t>
                      </m:r>
                      <m:r>
                        <m:rPr>
                          <m:sty m:val="p"/>
                        </m:rPr>
                        <a:rPr lang="en-US" altLang="zh-CN" sz="2400">
                          <a:latin typeface="Cambria Math" panose="02040503050406030204" charset="0"/>
                          <a:ea typeface="宋体" pitchFamily="2" charset="-122"/>
                          <a:cs typeface="Cambria Math" panose="02040503050406030204" charset="0"/>
                        </a:rPr>
                        <m:t>3</m:t>
                      </m:r>
                      <m:r>
                        <m:rPr>
                          <m:sty m:val="p"/>
                        </m:rPr>
                        <a:rPr lang="en-US" altLang="zh-CN" sz="2400">
                          <a:latin typeface="Cambria Math" panose="02040503050406030204" charset="0"/>
                          <a:ea typeface="宋体" pitchFamily="2" charset="-122"/>
                          <a:cs typeface="Cambria Math" panose="02040503050406030204" charset="0"/>
                        </a:rPr>
                        <m:t>	，</m:t>
                      </m:r>
                      <m:r>
                        <m:rPr>
                          <m:sty m:val="p"/>
                        </m:rPr>
                        <a:rPr lang="en-US" altLang="zh-CN" sz="2400">
                          <a:latin typeface="Cambria Math" panose="02040503050406030204" charset="0"/>
                          <a:ea typeface="宋体" pitchFamily="2" charset="-122"/>
                          <a:cs typeface="Cambria Math" panose="02040503050406030204" charset="0"/>
                        </a:rPr>
                        <m:t>2</m:t>
                      </m:r>
                      <m:r>
                        <m:rPr>
                          <m:sty m:val="p"/>
                        </m:rPr>
                        <a:rPr lang="en-US" altLang="zh-CN" sz="2400">
                          <a:latin typeface="Cambria Math" panose="02040503050406030204" charset="0"/>
                          <a:ea typeface="宋体" pitchFamily="2" charset="-122"/>
                          <a:cs typeface="Cambria Math" panose="02040503050406030204" charset="0"/>
                        </a:rPr>
                        <m:t>	</m:t>
                      </m:r>
                      <m:r>
                        <m:rPr>
                          <m:sty m:val="p"/>
                        </m:rPr>
                        <a:rPr lang="en-US" altLang="zh-CN" sz="2400">
                          <a:latin typeface="Cambria Math" panose="02040503050406030204" charset="0"/>
                          <a:ea typeface="宋体" pitchFamily="2" charset="-122"/>
                          <a:cs typeface="Cambria Math" panose="02040503050406030204" charset="0"/>
                        </a:rPr>
                        <m:t>	</m:t>
                      </m:r>
                      <m:r>
                        <m:rPr>
                          <m:sty m:val="p"/>
                        </m:rPr>
                        <a:rPr lang="en-US" altLang="zh-CN" sz="2400">
                          <a:latin typeface="Cambria Math" panose="02040503050406030204" charset="0"/>
                          <a:ea typeface="宋体" pitchFamily="2" charset="-122"/>
                          <a:cs typeface="Cambria Math" panose="02040503050406030204" charset="0"/>
                        </a:rPr>
                        <m:t>             </m:t>
                      </m:r>
                      <m:r>
                        <m:rPr>
                          <m:sty m:val="p"/>
                        </m:rPr>
                        <a:rPr lang="en-US" altLang="zh-CN" sz="2400">
                          <a:latin typeface="Cambria Math" panose="02040503050406030204" charset="0"/>
                          <a:ea typeface="宋体" pitchFamily="2" charset="-122"/>
                          <a:cs typeface="Cambria Math" panose="02040503050406030204" charset="0"/>
                        </a:rPr>
                        <m:t>D</m:t>
                      </m:r>
                      <m:r>
                        <m:rPr>
                          <m:sty m:val="p"/>
                        </m:rPr>
                        <a:rPr lang="en-US" altLang="zh-CN" sz="2400">
                          <a:latin typeface="Cambria Math" panose="02040503050406030204" charset="0"/>
                          <a:ea typeface="宋体" pitchFamily="2" charset="-122"/>
                          <a:cs typeface="Cambria Math" panose="02040503050406030204" charset="0"/>
                        </a:rPr>
                        <m:t>．</m:t>
                      </m:r>
                      <m:r>
                        <m:rPr>
                          <m:sty m:val="p"/>
                        </m:rPr>
                        <a:rPr lang="en-US" altLang="zh-CN" sz="2400">
                          <a:latin typeface="Cambria Math" panose="02040503050406030204" charset="0"/>
                          <a:ea typeface="宋体" pitchFamily="2" charset="-122"/>
                          <a:cs typeface="Cambria Math" panose="02040503050406030204" charset="0"/>
                        </a:rPr>
                        <m:t>−</m:t>
                      </m:r>
                      <m:r>
                        <m:rPr>
                          <m:sty m:val="p"/>
                        </m:rPr>
                        <a:rPr lang="en-US" altLang="zh-CN" sz="2400">
                          <a:latin typeface="Cambria Math" panose="02040503050406030204" charset="0"/>
                          <a:ea typeface="宋体" pitchFamily="2" charset="-122"/>
                          <a:cs typeface="Cambria Math" panose="02040503050406030204" charset="0"/>
                        </a:rPr>
                        <m:t>2</m:t>
                      </m:r>
                    </m:oMath>
                  </m:oMathPara>
                </a14:m>
                <a:r>
                  <a:rPr lang="en-US" altLang="zh-CN" sz="2400">
                    <a:latin typeface="宋体" panose="02010600030101010101" pitchFamily="2" charset="-122"/>
                    <a:ea typeface="宋体" panose="02010600030101010101" pitchFamily="2" charset="-122"/>
                    <a:cs typeface="宋体" panose="02010600030101010101" pitchFamily="2" charset="-122"/>
                  </a:rPr>
                  <a:t> </a:t>
                </a:r>
                <a:endParaRPr lang="en-US" altLang="zh-CN" sz="2400">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516890" y="1050290"/>
                <a:ext cx="11364595" cy="1223010"/>
              </a:xfrm>
              <a:prstGeom prst="rect">
                <a:avLst/>
              </a:prstGeom>
              <a:blipFill rotWithShape="1">
                <a:blip r:embed="rId2"/>
                <a:stretch>
                  <a:fillRect/>
                </a:stretch>
              </a:blipFill>
            </p:spPr>
            <p:txBody>
              <a:bodyPr/>
              <a:lstStyle/>
              <a:p>
                <a:r>
                  <a:rPr lang="zh-CN" altLang="en-US">
                    <a:noFill/>
                  </a:rPr>
                  <a:t> </a:t>
                </a:r>
              </a:p>
            </p:txBody>
          </p:sp>
        </mc:Fallback>
      </mc:AlternateContent>
      <p:grpSp>
        <p:nvGrpSpPr>
          <p:cNvPr id="22" name="组合 21" title=""/>
          <p:cNvGrpSpPr/>
          <p:nvPr/>
        </p:nvGrpSpPr>
        <p:grpSpPr>
          <a:xfrm>
            <a:off x="447040" y="2349388"/>
            <a:ext cx="9180653" cy="730990"/>
            <a:chOff x="797" y="7913"/>
            <a:chExt cx="19672" cy="2295"/>
          </a:xfrm>
        </p:grpSpPr>
        <mc:AlternateContent>
          <mc:Choice Requires="a14">
            <p:sp>
              <p:nvSpPr>
                <p:cNvPr id="19" name="文本框 18"/>
                <p:cNvSpPr txBox="1"/>
                <p:nvPr/>
              </p:nvSpPr>
              <p:spPr>
                <a:xfrm>
                  <a:off x="797" y="7913"/>
                  <a:ext cx="19672" cy="2295"/>
                </a:xfrm>
                <a:prstGeom prst="rect">
                  <a:avLst/>
                </a:prstGeom>
                <a:noFill/>
              </p:spPr>
              <p:txBody>
                <a:bodyPr wrap="square" rtlCol="0" anchor="t">
                  <a:spAutoFit/>
                </a:bodyPr>
                <a:lstStyle/>
                <a:p>
                  <a:pPr algn="just">
                    <a:lnSpc>
                      <a:spcPct val="160000"/>
                    </a:lnSpc>
                    <a:spcAft>
                      <a:spcPct val="0"/>
                    </a:spcAft>
                    <a:tabLst>
                      <a:tab pos="2700655"/>
                    </a:tabLst>
                  </a:pPr>
                  <a:r>
                    <a:rPr lang="zh-CN" altLang="zh-CN"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答案：</a:t>
                  </a:r>
                  <a14:m>
                    <m:oMathPara>
                      <m:oMathParaPr>
                        <m:jc/>
                      </m:oMathParaPr>
                      <m:oMath>
                        <m:r>
                          <a:rPr lang="en-US" altLang="zh-CN" sz="2400" i="1">
                            <a:solidFill>
                              <a:srgbClr val="FF0000"/>
                            </a:solidFill>
                            <a:latin typeface="Cambria Math" panose="02040503050406030204" charset="0"/>
                            <a:ea typeface="宋体" pitchFamily="2" charset="-122"/>
                            <a:cs typeface="Cambria Math" panose="02040503050406030204" charset="0"/>
                          </a:rPr>
                          <m:t>𝐷</m:t>
                        </m:r>
                        <m:r>
                          <a:rPr lang="en-US" altLang="zh-CN" sz="2400" i="1">
                            <a:solidFill>
                              <a:srgbClr val="FF0000"/>
                            </a:solidFill>
                            <a:latin typeface="Cambria Math" panose="02040503050406030204" charset="0"/>
                            <a:ea typeface="MS Mincho" charset="0"/>
                            <a:cs typeface="Cambria Math" panose="02040503050406030204" charset="0"/>
                          </a:rPr>
                          <m:t>.</m:t>
                        </m:r>
                      </m:oMath>
                    </m:oMathPara>
                  </a14:m>
                  <a:endParaRPr lang="en-US" altLang="zh-CN" sz="2400" b="1" i="1" kern="100">
                    <a:solidFill>
                      <a:srgbClr val="FF0000"/>
                    </a:solidFill>
                    <a:effectLst/>
                    <a:latin typeface="Cambria Math" panose="02040503050406030204" charset="0"/>
                    <a:ea typeface="MS Mincho" charset="0"/>
                    <a:cs typeface="Cambria Math" panose="02040503050406030204" charset="0"/>
                    <a:sym typeface="+mn-ea"/>
                  </a:endParaRPr>
                </a:p>
              </p:txBody>
            </p:sp>
          </mc:Choice>
          <mc:Fallback>
            <p:sp>
              <p:nvSpPr>
                <p:cNvPr id="19" name="文本框 18"/>
                <p:cNvSpPr txBox="1">
                  <a:spLocks noRot="1" noChangeAspect="1" noMove="1" noResize="1" noEditPoints="1" noAdjustHandles="1" noChangeArrowheads="1" noChangeShapeType="1" noTextEdit="1"/>
                </p:cNvSpPr>
                <p:nvPr/>
              </p:nvSpPr>
              <p:spPr>
                <a:xfrm>
                  <a:off x="797" y="7913"/>
                  <a:ext cx="19672" cy="2295"/>
                </a:xfrm>
                <a:prstGeom prst="rect">
                  <a:avLst/>
                </a:prstGeom>
                <a:blipFill rotWithShape="1">
                  <a:blip r:embed="rId3"/>
                  <a:stretch>
                    <a:fillRect/>
                  </a:stretch>
                </a:blipFill>
              </p:spPr>
              <p:txBody>
                <a:bodyPr/>
                <a:lstStyle/>
                <a:p>
                  <a:r>
                    <a:rPr lang="zh-CN" altLang="en-US">
                      <a:noFill/>
                    </a:rPr>
                    <a:t> </a:t>
                  </a:r>
                </a:p>
              </p:txBody>
            </p:sp>
          </mc:Fallback>
        </mc:AlternateContent>
        <p:sp>
          <p:nvSpPr>
            <p:cNvPr id="29" name="矩形 28"/>
            <p:cNvSpPr/>
            <p:nvPr>
              <p:custDataLst>
                <p:tags r:id="rId4"/>
              </p:custDataLst>
            </p:nvPr>
          </p:nvSpPr>
          <p:spPr>
            <a:xfrm>
              <a:off x="2594" y="8217"/>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
        <p:nvSpPr>
          <p:cNvPr id="23" name="矩形 22" title=""/>
          <p:cNvSpPr/>
          <p:nvPr>
            <p:custDataLst>
              <p:tags r:id="rId5"/>
            </p:custDataLst>
          </p:nvPr>
        </p:nvSpPr>
        <p:spPr>
          <a:xfrm>
            <a:off x="6852285" y="1865630"/>
            <a:ext cx="75565" cy="7556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492760"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知识梳理</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文本框 1" title=""/>
          <p:cNvSpPr txBox="1"/>
          <p:nvPr/>
        </p:nvSpPr>
        <p:spPr>
          <a:xfrm>
            <a:off x="492760" y="671830"/>
            <a:ext cx="10750550" cy="645160"/>
          </a:xfrm>
          <a:prstGeom prst="rect">
            <a:avLst/>
          </a:prstGeom>
          <a:noFill/>
        </p:spPr>
        <p:txBody>
          <a:bodyPr wrap="square" rtlCol="0" anchor="t">
            <a:spAutoFit/>
          </a:bodyPr>
          <a:lstStyle/>
          <a:p>
            <a:pPr algn="just">
              <a:lnSpc>
                <a:spcPct val="150000"/>
              </a:lnSpc>
              <a:spcAft>
                <a:spcPct val="0"/>
              </a:spcAft>
              <a:tabLst>
                <a:tab pos="2700655"/>
              </a:tabLst>
            </a:pP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kern="100">
                <a:latin typeface="宋体" panose="02010600030101010101" pitchFamily="2" charset="-122"/>
                <a:ea typeface="宋体" panose="02010600030101010101" pitchFamily="2" charset="-122"/>
                <a:cs typeface="宋体" panose="02010600030101010101" pitchFamily="2" charset="-122"/>
                <a:sym typeface="+mn-ea"/>
              </a:rPr>
              <a:t>函数的概念：</a:t>
            </a:r>
            <a:endParaRPr lang="zh-CN" altLang="en-US" sz="2400" b="1" kern="100">
              <a:latin typeface="宋体" panose="02010600030101010101" pitchFamily="2" charset="-122"/>
              <a:ea typeface="宋体" panose="02010600030101010101" pitchFamily="2" charset="-122"/>
              <a:cs typeface="宋体" panose="02010600030101010101" pitchFamily="2" charset="-122"/>
              <a:sym typeface="+mn-ea"/>
            </a:endParaRPr>
          </a:p>
        </p:txBody>
      </p:sp>
      <p:graphicFrame>
        <p:nvGraphicFramePr>
          <p:cNvPr id="3" name="表格 2" title=""/>
          <p:cNvGraphicFramePr>
            <a:graphicFrameLocks noGrp="1"/>
          </p:cNvGraphicFramePr>
          <p:nvPr>
            <p:custDataLst>
              <p:tags r:id="rId2"/>
            </p:custDataLst>
          </p:nvPr>
        </p:nvGraphicFramePr>
        <p:xfrm>
          <a:off x="695325" y="1429013"/>
          <a:ext cx="11051911" cy="4526280"/>
        </p:xfrm>
        <a:graphic>
          <a:graphicData uri="http://schemas.openxmlformats.org/drawingml/2006/table">
            <a:tbl>
              <a:tblPr/>
              <a:tblGrid>
                <a:gridCol w="864108"/>
                <a:gridCol w="1728216"/>
                <a:gridCol w="8459587"/>
              </a:tblGrid>
              <a:tr h="2197433">
                <a:tc gridSpan="2">
                  <a:txBody>
                    <a:bodyPr vert="horz" wrap="square"/>
                    <a:lstStyle/>
                    <a:p>
                      <a:pPr algn="ctr">
                        <a:lnSpc>
                          <a:spcPct val="150000"/>
                        </a:lnSpc>
                        <a:spcAft>
                          <a:spcPct val="0"/>
                        </a:spcAft>
                        <a:tabLst>
                          <a:tab pos="2430780"/>
                        </a:tabLst>
                      </a:pPr>
                      <a:r>
                        <a:rPr lang="zh-CN" sz="2400" b="1" kern="100">
                          <a:effectLst/>
                          <a:latin typeface="宋体" panose="02010600030101010101" pitchFamily="2" charset="-122"/>
                          <a:ea typeface="宋体" panose="02010600030101010101" pitchFamily="2" charset="-122"/>
                          <a:cs typeface="Times New Roman" panose="02020603050405020304"/>
                        </a:rPr>
                        <a:t>概念</a:t>
                      </a:r>
                      <a:endParaRPr lang="zh-CN" sz="2400" b="1" kern="100">
                        <a:effectLst/>
                        <a:latin typeface="宋体" panose="02010600030101010101" pitchFamily="2" charset="-122"/>
                        <a:ea typeface="宋体" panose="02010600030101010101" pitchFamily="2" charset="-122"/>
                        <a:cs typeface="Times New Roman" panose="02020603050405020304"/>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vert="horz" wrap="square"/>
                    <a:lstStyle/>
                    <a:p/>
                  </a:txBody>
                  <a:tcPr/>
                </a:tc>
                <a:tc>
                  <a:txBody>
                    <a:bodyPr vert="horz" wrap="square"/>
                    <a:lstStyle/>
                    <a:p>
                      <a:pPr algn="just">
                        <a:lnSpc>
                          <a:spcPct val="150000"/>
                        </a:lnSpc>
                        <a:spcAft>
                          <a:spcPct val="0"/>
                        </a:spcAft>
                        <a:tabLst>
                          <a:tab pos="2430780"/>
                        </a:tabLst>
                      </a:pPr>
                      <a:r>
                        <a:rPr lang="zh-CN" sz="2400" b="1" kern="100">
                          <a:effectLst/>
                          <a:latin typeface="宋体" panose="02010600030101010101" pitchFamily="2" charset="-122"/>
                          <a:ea typeface="宋体" panose="02010600030101010101" pitchFamily="2" charset="-122"/>
                          <a:cs typeface="宋体" panose="02010600030101010101" pitchFamily="2" charset="-122"/>
                        </a:rPr>
                        <a:t>一般地，设</a:t>
                      </a:r>
                      <a14:m>
                        <m:oMathPara>
                          <m:oMathParaPr>
                            <m:jc/>
                          </m:oMathParaPr>
                          <m:oMath>
                            <m:r>
                              <a:rPr lang="en-US" sz="2400" b="0" i="1" kern="100">
                                <a:effectLst/>
                                <a:latin typeface="Cambria Math" panose="02040503050406030204" charset="0"/>
                                <a:ea typeface="宋体" pitchFamily="2" charset="-122"/>
                                <a:cs typeface="Cambria Math" panose="02040503050406030204" charset="0"/>
                              </a:rPr>
                              <m:t>𝐴</m:t>
                            </m:r>
                            <m:r>
                              <m:rPr>
                                <m:sty m:val="p"/>
                              </m:rPr>
                              <a:rPr lang="en-US" altLang="zh-CN" sz="2400" b="0" kern="100">
                                <a:effectLst/>
                                <a:latin typeface="Cambria Math" panose="02040503050406030204" charset="0"/>
                                <a:ea typeface="宋体" pitchFamily="2" charset="-122"/>
                                <a:cs typeface="Cambria Math" panose="02040503050406030204" charset="0"/>
                              </a:rPr>
                              <m:t>，</m:t>
                            </m:r>
                            <m:r>
                              <a:rPr lang="en-US" sz="2400" b="0" i="1" kern="100">
                                <a:effectLst/>
                                <a:latin typeface="Cambria Math" panose="02040503050406030204" charset="0"/>
                                <a:ea typeface="宋体" pitchFamily="2" charset="-122"/>
                                <a:cs typeface="Cambria Math" panose="02040503050406030204" charset="0"/>
                              </a:rPr>
                              <m:t>𝐵</m:t>
                            </m:r>
                          </m:oMath>
                        </m:oMathPara>
                      </a14:m>
                      <a:r>
                        <a:rPr lang="zh-CN" sz="2400" b="1" kern="100">
                          <a:effectLst/>
                          <a:latin typeface="宋体" panose="02010600030101010101" pitchFamily="2" charset="-122"/>
                          <a:ea typeface="宋体" panose="02010600030101010101" pitchFamily="2" charset="-122"/>
                          <a:cs typeface="宋体" panose="02010600030101010101" pitchFamily="2" charset="-122"/>
                        </a:rPr>
                        <a:t>是非空的</a:t>
                      </a:r>
                      <a:r>
                        <a:rPr lang="zh-CN" altLang="en-US" sz="2400" b="1" kern="100" smtClean="0">
                          <a:solidFill>
                            <a:srgbClr val="FF0000"/>
                          </a:solidFill>
                          <a:effectLst/>
                          <a:latin typeface="宋体" panose="02010600030101010101" pitchFamily="2" charset="-122"/>
                          <a:ea typeface="宋体" panose="02010600030101010101" pitchFamily="2" charset="-122"/>
                          <a:cs typeface="宋体" panose="02010600030101010101" pitchFamily="2" charset="-122"/>
                          <a:sym typeface="Times New Roman" panose="02020603050405020304"/>
                        </a:rPr>
                        <a:t>实数集</a:t>
                      </a:r>
                      <a:r>
                        <a:rPr lang="zh-CN" sz="2400" b="1" kern="100" smtClean="0">
                          <a:effectLst/>
                          <a:latin typeface="宋体" panose="02010600030101010101" pitchFamily="2" charset="-122"/>
                          <a:ea typeface="宋体" panose="02010600030101010101" pitchFamily="2" charset="-122"/>
                          <a:cs typeface="宋体" panose="02010600030101010101" pitchFamily="2" charset="-122"/>
                        </a:rPr>
                        <a:t>，</a:t>
                      </a:r>
                      <a:r>
                        <a:rPr lang="zh-CN" sz="2400" b="1" kern="100">
                          <a:effectLst/>
                          <a:latin typeface="宋体" panose="02010600030101010101" pitchFamily="2" charset="-122"/>
                          <a:ea typeface="宋体" panose="02010600030101010101" pitchFamily="2" charset="-122"/>
                          <a:cs typeface="宋体" panose="02010600030101010101" pitchFamily="2" charset="-122"/>
                        </a:rPr>
                        <a:t>如果对于集合</a:t>
                      </a:r>
                      <a14:m>
                        <m:oMathPara>
                          <m:oMathParaPr>
                            <m:jc/>
                          </m:oMathParaPr>
                          <m:oMath>
                            <m:r>
                              <a:rPr lang="en-US" sz="2400" b="0" i="1" kern="100">
                                <a:effectLst/>
                                <a:latin typeface="Cambria Math" panose="02040503050406030204" charset="0"/>
                                <a:ea typeface="宋体" pitchFamily="2" charset="-122"/>
                                <a:cs typeface="Cambria Math" panose="02040503050406030204" charset="0"/>
                              </a:rPr>
                              <m:t>��</m:t>
                            </m:r>
                          </m:oMath>
                        </m:oMathPara>
                      </a14:m>
                      <a:r>
                        <a:rPr lang="zh-CN" sz="2400" b="1" kern="100">
                          <a:effectLst/>
                          <a:latin typeface="宋体" panose="02010600030101010101" pitchFamily="2" charset="-122"/>
                          <a:ea typeface="宋体" panose="02010600030101010101" pitchFamily="2" charset="-122"/>
                          <a:cs typeface="宋体" panose="02010600030101010101" pitchFamily="2" charset="-122"/>
                        </a:rPr>
                        <a:t>中</a:t>
                      </a:r>
                      <a:r>
                        <a:rPr lang="zh-CN" sz="2400" b="1" kern="100" smtClean="0">
                          <a:effectLst/>
                          <a:latin typeface="宋体" panose="02010600030101010101" pitchFamily="2" charset="-122"/>
                          <a:ea typeface="宋体" panose="02010600030101010101" pitchFamily="2" charset="-122"/>
                          <a:cs typeface="宋体" panose="02010600030101010101" pitchFamily="2" charset="-122"/>
                        </a:rPr>
                        <a:t>的</a:t>
                      </a:r>
                      <a:r>
                        <a:rPr lang="zh-CN" altLang="en-US" sz="2400" b="1" kern="100" smtClean="0">
                          <a:solidFill>
                            <a:srgbClr val="FF0000"/>
                          </a:solidFill>
                          <a:effectLst/>
                          <a:latin typeface="宋体" panose="02010600030101010101" pitchFamily="2" charset="-122"/>
                          <a:ea typeface="宋体" panose="02010600030101010101" pitchFamily="2" charset="-122"/>
                          <a:cs typeface="宋体" panose="02010600030101010101" pitchFamily="2" charset="-122"/>
                          <a:sym typeface="Times New Roman" panose="02020603050405020304"/>
                        </a:rPr>
                        <a:t>任意一个</a:t>
                      </a:r>
                      <a14:m>
                        <m:oMathPara>
                          <m:oMathParaPr>
                            <m:jc/>
                          </m:oMathParaPr>
                          <m:oMath>
                            <m:r>
                              <a:rPr lang="en-US" sz="2400" b="0" i="1" kern="100">
                                <a:solidFill>
                                  <a:srgbClr val="FF0000"/>
                                </a:solidFill>
                                <a:effectLst/>
                                <a:latin typeface="Cambria Math" panose="02040503050406030204" charset="0"/>
                                <a:ea typeface="宋体" pitchFamily="2" charset="-122"/>
                                <a:cs typeface="Cambria Math" panose="02040503050406030204" charset="0"/>
                              </a:rPr>
                              <m:t>𝑥</m:t>
                            </m:r>
                          </m:oMath>
                        </m:oMathPara>
                      </a14:m>
                      <a:r>
                        <a:rPr lang="zh-CN" sz="2400" b="1" kern="100" smtClean="0">
                          <a:effectLst/>
                          <a:latin typeface="宋体" panose="02010600030101010101" pitchFamily="2" charset="-122"/>
                          <a:ea typeface="宋体" panose="02010600030101010101" pitchFamily="2" charset="-122"/>
                          <a:cs typeface="宋体" panose="02010600030101010101" pitchFamily="2" charset="-122"/>
                        </a:rPr>
                        <a:t>，</a:t>
                      </a:r>
                      <a:r>
                        <a:rPr lang="zh-CN" sz="2400" b="1" kern="100">
                          <a:effectLst/>
                          <a:latin typeface="宋体" panose="02010600030101010101" pitchFamily="2" charset="-122"/>
                          <a:ea typeface="宋体" panose="02010600030101010101" pitchFamily="2" charset="-122"/>
                          <a:cs typeface="宋体" panose="02010600030101010101" pitchFamily="2" charset="-122"/>
                        </a:rPr>
                        <a:t>按照某种确定的对应关系</a:t>
                      </a:r>
                      <a14:m>
                        <m:oMathPara>
                          <m:oMathParaPr>
                            <m:jc/>
                          </m:oMathParaPr>
                          <m:oMath>
                            <m:r>
                              <a:rPr lang="en-US" sz="2400" b="0" i="1" kern="100">
                                <a:effectLst/>
                                <a:latin typeface="Cambria Math" panose="02040503050406030204" charset="0"/>
                                <a:ea typeface="宋体" pitchFamily="2" charset="-122"/>
                                <a:cs typeface="Cambria Math" panose="02040503050406030204" charset="0"/>
                              </a:rPr>
                              <m:t>𝑓</m:t>
                            </m:r>
                          </m:oMath>
                        </m:oMathPara>
                      </a14:m>
                      <a:r>
                        <a:rPr lang="zh-CN" sz="2400" b="1" kern="100">
                          <a:effectLst/>
                          <a:latin typeface="宋体" panose="02010600030101010101" pitchFamily="2" charset="-122"/>
                          <a:ea typeface="宋体" panose="02010600030101010101" pitchFamily="2" charset="-122"/>
                          <a:cs typeface="宋体" panose="02010600030101010101" pitchFamily="2" charset="-122"/>
                        </a:rPr>
                        <a:t>，在集合</a:t>
                      </a:r>
                      <a14:m>
                        <m:oMathPara>
                          <m:oMathParaPr>
                            <m:jc/>
                          </m:oMathParaPr>
                          <m:oMath>
                            <m:r>
                              <a:rPr lang="en-US" sz="2400" b="0" i="1" kern="100">
                                <a:effectLst/>
                                <a:latin typeface="Cambria Math" panose="02040503050406030204" charset="0"/>
                                <a:ea typeface="宋体" pitchFamily="2" charset="-122"/>
                                <a:cs typeface="Cambria Math" panose="02040503050406030204" charset="0"/>
                              </a:rPr>
                              <m:t>𝐵</m:t>
                            </m:r>
                          </m:oMath>
                        </m:oMathPara>
                      </a14:m>
                      <a:r>
                        <a:rPr lang="zh-CN" sz="2400" b="1" kern="100">
                          <a:effectLst/>
                          <a:latin typeface="宋体" panose="02010600030101010101" pitchFamily="2" charset="-122"/>
                          <a:ea typeface="宋体" panose="02010600030101010101" pitchFamily="2" charset="-122"/>
                          <a:cs typeface="宋体" panose="02010600030101010101" pitchFamily="2" charset="-122"/>
                        </a:rPr>
                        <a:t>中都</a:t>
                      </a:r>
                      <a:r>
                        <a:rPr lang="zh-CN" sz="2400" b="1" kern="100" smtClean="0">
                          <a:effectLst/>
                          <a:latin typeface="宋体" panose="02010600030101010101" pitchFamily="2" charset="-122"/>
                          <a:ea typeface="宋体" panose="02010600030101010101" pitchFamily="2" charset="-122"/>
                          <a:cs typeface="宋体" panose="02010600030101010101" pitchFamily="2" charset="-122"/>
                        </a:rPr>
                        <a:t>有</a:t>
                      </a:r>
                      <a:r>
                        <a:rPr kumimoji="0" lang="zh-CN" altLang="en-US" sz="2400" b="1" i="0" u="none" kern="100" baseline="0" smtClean="0">
                          <a:solidFill>
                            <a:srgbClr val="FF0000"/>
                          </a:solidFill>
                          <a:effectLst/>
                          <a:latin typeface="宋体" panose="02010600030101010101" pitchFamily="2" charset="-122"/>
                          <a:ea typeface="宋体" panose="02010600030101010101" pitchFamily="2" charset="-122"/>
                          <a:cs typeface="宋体" panose="02010600030101010101" pitchFamily="2" charset="-122"/>
                          <a:sym typeface="Times New Roman" panose="02020603050405020304"/>
                        </a:rPr>
                        <a:t>唯一</a:t>
                      </a:r>
                      <a:r>
                        <a:rPr lang="zh-CN" sz="2400" b="1" kern="100" smtClean="0">
                          <a:effectLst/>
                          <a:latin typeface="宋体" panose="02010600030101010101" pitchFamily="2" charset="-122"/>
                          <a:ea typeface="宋体" panose="02010600030101010101" pitchFamily="2" charset="-122"/>
                          <a:cs typeface="宋体" panose="02010600030101010101" pitchFamily="2" charset="-122"/>
                        </a:rPr>
                        <a:t>确定</a:t>
                      </a:r>
                      <a:r>
                        <a:rPr lang="zh-CN" sz="2400" b="1" kern="100">
                          <a:effectLst/>
                          <a:latin typeface="宋体" panose="02010600030101010101" pitchFamily="2" charset="-122"/>
                          <a:ea typeface="宋体" panose="02010600030101010101" pitchFamily="2" charset="-122"/>
                          <a:cs typeface="宋体" panose="02010600030101010101" pitchFamily="2" charset="-122"/>
                        </a:rPr>
                        <a:t>的数</a:t>
                      </a:r>
                      <a14:m>
                        <m:oMathPara>
                          <m:oMathParaPr>
                            <m:jc/>
                          </m:oMathParaPr>
                          <m:oMath>
                            <m:r>
                              <a:rPr lang="en-US" sz="2400" b="0" i="1" kern="100">
                                <a:effectLst/>
                                <a:latin typeface="Cambria Math" panose="02040503050406030204" charset="0"/>
                                <a:ea typeface="宋体" pitchFamily="2" charset="-122"/>
                                <a:cs typeface="Cambria Math" panose="02040503050406030204" charset="0"/>
                              </a:rPr>
                              <m:t>𝑦</m:t>
                            </m:r>
                          </m:oMath>
                        </m:oMathPara>
                      </a14:m>
                      <a:r>
                        <a:rPr lang="zh-CN" sz="2400" b="1" kern="100">
                          <a:effectLst/>
                          <a:latin typeface="宋体" panose="02010600030101010101" pitchFamily="2" charset="-122"/>
                          <a:ea typeface="宋体" panose="02010600030101010101" pitchFamily="2" charset="-122"/>
                          <a:cs typeface="宋体" panose="02010600030101010101" pitchFamily="2" charset="-122"/>
                        </a:rPr>
                        <a:t>和它对应，那么就称</a:t>
                      </a:r>
                      <a14:m>
                        <m:oMathPara>
                          <m:oMathParaPr>
                            <m:jc/>
                          </m:oMathParaPr>
                          <m:oMath>
                            <m:r>
                              <a:rPr lang="en-US" sz="2400" b="0" i="1" kern="100">
                                <a:effectLst/>
                                <a:latin typeface="Cambria Math" panose="02040503050406030204" charset="0"/>
                                <a:ea typeface="宋体" pitchFamily="2" charset="-122"/>
                                <a:cs typeface="Cambria Math" panose="02040503050406030204" charset="0"/>
                              </a:rPr>
                              <m:t>𝑓</m:t>
                            </m:r>
                            <m:r>
                              <m:rPr>
                                <m:sty m:val="p"/>
                              </m:rPr>
                              <a:rPr lang="en-US" altLang="zh-CN" sz="2400" b="0" kern="100">
                                <a:effectLst/>
                                <a:latin typeface="Cambria Math" panose="02040503050406030204" charset="0"/>
                                <a:ea typeface="宋体" pitchFamily="2" charset="-122"/>
                                <a:cs typeface="Cambria Math" panose="02040503050406030204" charset="0"/>
                              </a:rPr>
                              <m:t>：</m:t>
                            </m:r>
                            <m:r>
                              <a:rPr lang="en-US" sz="2400" b="0" i="1" kern="100">
                                <a:effectLst/>
                                <a:latin typeface="Cambria Math" panose="02040503050406030204" charset="0"/>
                                <a:ea typeface="宋体" pitchFamily="2" charset="-122"/>
                                <a:cs typeface="Cambria Math" panose="02040503050406030204" charset="0"/>
                              </a:rPr>
                              <m:t>𝐴</m:t>
                            </m:r>
                            <m:r>
                              <m:rPr>
                                <m:sty m:val="p"/>
                              </m:rPr>
                              <a:rPr lang="en-US" sz="2400" b="0" kern="100">
                                <a:effectLst/>
                                <a:latin typeface="Cambria Math" panose="02040503050406030204" charset="0"/>
                                <a:ea typeface="宋体" pitchFamily="2" charset="-122"/>
                                <a:cs typeface="Cambria Math" panose="02040503050406030204" charset="0"/>
                              </a:rPr>
                              <m:t>→</m:t>
                            </m:r>
                            <m:r>
                              <a:rPr lang="en-US" sz="2400" b="0" i="1" kern="100">
                                <a:effectLst/>
                                <a:latin typeface="Cambria Math" panose="02040503050406030204" charset="0"/>
                                <a:ea typeface="宋体" pitchFamily="2" charset="-122"/>
                                <a:cs typeface="Cambria Math" panose="02040503050406030204" charset="0"/>
                              </a:rPr>
                              <m:t>𝐵</m:t>
                            </m:r>
                          </m:oMath>
                        </m:oMathPara>
                      </a14:m>
                      <a:r>
                        <a:rPr lang="zh-CN" sz="2400" b="1" kern="100">
                          <a:effectLst/>
                          <a:latin typeface="宋体" panose="02010600030101010101" pitchFamily="2" charset="-122"/>
                          <a:ea typeface="宋体" panose="02010600030101010101" pitchFamily="2" charset="-122"/>
                          <a:cs typeface="宋体" panose="02010600030101010101" pitchFamily="2" charset="-122"/>
                        </a:rPr>
                        <a:t>为从集合</a:t>
                      </a:r>
                      <a14:m>
                        <m:oMathPara>
                          <m:oMathParaPr>
                            <m:jc/>
                          </m:oMathParaPr>
                          <m:oMath>
                            <m:r>
                              <a:rPr lang="en-US" sz="2400" b="0" i="1" kern="100">
                                <a:effectLst/>
                                <a:latin typeface="Cambria Math" panose="02040503050406030204" charset="0"/>
                                <a:ea typeface="宋体" pitchFamily="2" charset="-122"/>
                                <a:cs typeface="Cambria Math" panose="02040503050406030204" charset="0"/>
                              </a:rPr>
                              <m:t>𝐴</m:t>
                            </m:r>
                          </m:oMath>
                        </m:oMathPara>
                      </a14:m>
                      <a:r>
                        <a:rPr lang="zh-CN" sz="2400" b="1" kern="100">
                          <a:effectLst/>
                          <a:latin typeface="宋体" panose="02010600030101010101" pitchFamily="2" charset="-122"/>
                          <a:ea typeface="宋体" panose="02010600030101010101" pitchFamily="2" charset="-122"/>
                          <a:cs typeface="宋体" panose="02010600030101010101" pitchFamily="2" charset="-122"/>
                        </a:rPr>
                        <a:t>到集合</a:t>
                      </a:r>
                      <a14:m>
                        <m:oMathPara>
                          <m:oMathParaPr>
                            <m:jc/>
                          </m:oMathParaPr>
                          <m:oMath>
                            <m:r>
                              <a:rPr lang="en-US" sz="2400" b="0" i="1" kern="100">
                                <a:effectLst/>
                                <a:latin typeface="Cambria Math" panose="02040503050406030204" charset="0"/>
                                <a:ea typeface="宋体" pitchFamily="2" charset="-122"/>
                                <a:cs typeface="Cambria Math" panose="02040503050406030204" charset="0"/>
                              </a:rPr>
                              <m:t>𝐵</m:t>
                            </m:r>
                          </m:oMath>
                        </m:oMathPara>
                      </a14:m>
                      <a:r>
                        <a:rPr lang="zh-CN" sz="2400" b="1" kern="100">
                          <a:effectLst/>
                          <a:latin typeface="宋体" panose="02010600030101010101" pitchFamily="2" charset="-122"/>
                          <a:ea typeface="宋体" panose="02010600030101010101" pitchFamily="2" charset="-122"/>
                          <a:cs typeface="宋体" panose="02010600030101010101" pitchFamily="2" charset="-122"/>
                        </a:rPr>
                        <a:t>的一个函数</a:t>
                      </a:r>
                      <a:endParaRPr lang="zh-CN" sz="2400" b="1" kern="100">
                        <a:effectLst/>
                        <a:latin typeface="宋体" panose="02010600030101010101" pitchFamily="2" charset="-122"/>
                        <a:ea typeface="宋体" panose="02010600030101010101" pitchFamily="2" charset="-122"/>
                        <a:cs typeface="宋体" panose="02010600030101010101" pitchFamily="2"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679">
                <a:tc rowSpan="3">
                  <a:txBody>
                    <a:bodyPr vert="horz" wrap="square"/>
                    <a:lstStyle/>
                    <a:p>
                      <a:pPr algn="ctr">
                        <a:lnSpc>
                          <a:spcPct val="150000"/>
                        </a:lnSpc>
                        <a:spcAft>
                          <a:spcPct val="0"/>
                        </a:spcAft>
                        <a:tabLst>
                          <a:tab pos="2430780"/>
                        </a:tabLst>
                      </a:pPr>
                      <a:r>
                        <a:rPr lang="zh-CN" sz="2400" b="1" kern="100">
                          <a:effectLst/>
                          <a:latin typeface="宋体" panose="02010600030101010101" pitchFamily="2" charset="-122"/>
                          <a:ea typeface="宋体" panose="02010600030101010101" pitchFamily="2" charset="-122"/>
                          <a:cs typeface="Times New Roman" panose="02020603050405020304"/>
                        </a:rPr>
                        <a:t>三要素</a:t>
                      </a:r>
                      <a:endParaRPr lang="zh-CN" sz="2400" b="1" kern="100">
                        <a:effectLst/>
                        <a:latin typeface="宋体" panose="02010600030101010101" pitchFamily="2" charset="-122"/>
                        <a:ea typeface="宋体" panose="02010600030101010101" pitchFamily="2" charset="-122"/>
                        <a:cs typeface="Times New Roman" panose="02020603050405020304"/>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tabLst>
                          <a:tab pos="2430780"/>
                        </a:tabLst>
                      </a:pPr>
                      <a:r>
                        <a:rPr lang="zh-CN" sz="2400" b="1" kern="100">
                          <a:effectLst/>
                          <a:latin typeface="宋体" panose="02010600030101010101" pitchFamily="2" charset="-122"/>
                          <a:ea typeface="宋体" panose="02010600030101010101" pitchFamily="2" charset="-122"/>
                          <a:cs typeface="Times New Roman" panose="02020603050405020304"/>
                        </a:rPr>
                        <a:t>对应关系</a:t>
                      </a:r>
                      <a:endParaRPr lang="zh-CN" sz="2400" b="1" kern="100">
                        <a:effectLst/>
                        <a:latin typeface="宋体" panose="02010600030101010101" pitchFamily="2" charset="-122"/>
                        <a:ea typeface="宋体" panose="02010600030101010101" pitchFamily="2" charset="-122"/>
                        <a:cs typeface="Times New Roman" panose="02020603050405020304"/>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tabLst>
                          <a:tab pos="2430780"/>
                        </a:tabLst>
                      </a:pPr>
                      <a14:m>
                        <m:oMathPara>
                          <m:oMathParaPr>
                            <m:jc/>
                          </m:oMathParaPr>
                          <m:oMath>
                            <m:r>
                              <a:rPr lang="en-US" sz="2400" b="0" i="1" kern="100">
                                <a:effectLst/>
                                <a:latin typeface="Cambria Math" panose="02040503050406030204" charset="0"/>
                                <a:ea typeface="宋体" pitchFamily="2" charset="-122"/>
                                <a:cs typeface="Cambria Math" panose="02040503050406030204" charset="0"/>
                              </a:rPr>
                              <m:t>𝑦</m:t>
                            </m:r>
                            <m:r>
                              <m:rPr>
                                <m:sty m:val="p"/>
                              </m:rPr>
                              <a:rPr lang="en-US" altLang="zh-CN" sz="2400" b="0" kern="100">
                                <a:effectLst/>
                                <a:latin typeface="Cambria Math" panose="02040503050406030204" charset="0"/>
                                <a:ea typeface="宋体" pitchFamily="2" charset="-122"/>
                                <a:cs typeface="Cambria Math" panose="02040503050406030204" charset="0"/>
                              </a:rPr>
                              <m:t>＝</m:t>
                            </m:r>
                            <m:r>
                              <a:rPr lang="en-US" sz="2400" b="0" i="1" kern="100">
                                <a:effectLst/>
                                <a:latin typeface="Cambria Math" panose="02040503050406030204" charset="0"/>
                                <a:ea typeface="宋体" pitchFamily="2" charset="-122"/>
                                <a:cs typeface="Cambria Math" panose="02040503050406030204" charset="0"/>
                              </a:rPr>
                              <m:t>𝑓</m:t>
                            </m:r>
                            <m:r>
                              <m:rPr>
                                <m:sty m:val="p"/>
                              </m:rPr>
                              <a:rPr lang="en-US" sz="2400" b="0" kern="100">
                                <a:effectLst/>
                                <a:latin typeface="Cambria Math" panose="02040503050406030204" charset="0"/>
                                <a:ea typeface="宋体" pitchFamily="2" charset="-122"/>
                                <a:cs typeface="Cambria Math" panose="02040503050406030204" charset="0"/>
                              </a:rPr>
                              <m:t>(</m:t>
                            </m:r>
                            <m:r>
                              <a:rPr lang="en-US" sz="2400" b="0" i="1" kern="100">
                                <a:effectLst/>
                                <a:latin typeface="Cambria Math" panose="02040503050406030204" charset="0"/>
                                <a:ea typeface="宋体" pitchFamily="2" charset="-122"/>
                                <a:cs typeface="Cambria Math" panose="02040503050406030204" charset="0"/>
                              </a:rPr>
                              <m:t>𝑥</m:t>
                            </m:r>
                            <m:r>
                              <m:rPr>
                                <m:sty m:val="p"/>
                              </m:rPr>
                              <a:rPr lang="en-US" sz="2400" b="0" kern="100">
                                <a:effectLst/>
                                <a:latin typeface="Cambria Math" panose="02040503050406030204" charset="0"/>
                                <a:ea typeface="宋体" pitchFamily="2" charset="-122"/>
                                <a:cs typeface="Cambria Math" panose="02040503050406030204" charset="0"/>
                              </a:rPr>
                              <m:t>)</m:t>
                            </m:r>
                            <m:r>
                              <m:rPr>
                                <m:sty m:val="p"/>
                              </m:rPr>
                              <a:rPr lang="en-US" altLang="zh-CN" sz="2400" b="0" kern="100">
                                <a:effectLst/>
                                <a:latin typeface="Cambria Math" panose="02040503050406030204" charset="0"/>
                                <a:ea typeface="宋体" pitchFamily="2" charset="-122"/>
                                <a:cs typeface="Cambria Math" panose="02040503050406030204" charset="0"/>
                              </a:rPr>
                              <m:t>，</m:t>
                            </m:r>
                            <m:r>
                              <a:rPr lang="en-US" sz="2400" b="0" i="1" kern="100">
                                <a:effectLst/>
                                <a:latin typeface="Cambria Math" panose="02040503050406030204" charset="0"/>
                                <a:ea typeface="宋体" pitchFamily="2" charset="-122"/>
                                <a:cs typeface="Cambria Math" panose="02040503050406030204" charset="0"/>
                              </a:rPr>
                              <m:t>𝑥</m:t>
                            </m:r>
                            <m:r>
                              <m:rPr>
                                <m:sty m:val="p"/>
                              </m:rPr>
                              <a:rPr lang="en-US" sz="2400" b="0" kern="100">
                                <a:effectLst/>
                                <a:latin typeface="Cambria Math" panose="02040503050406030204" charset="0"/>
                                <a:ea typeface="宋体" pitchFamily="2" charset="-122"/>
                                <a:cs typeface="Cambria Math" panose="02040503050406030204" charset="0"/>
                              </a:rPr>
                              <m:t>∈</m:t>
                            </m:r>
                            <m:r>
                              <a:rPr lang="en-US" sz="2400" b="0" i="1" kern="100">
                                <a:effectLst/>
                                <a:latin typeface="Cambria Math" panose="02040503050406030204" charset="0"/>
                                <a:ea typeface="宋体" pitchFamily="2" charset="-122"/>
                                <a:cs typeface="Cambria Math" panose="02040503050406030204" charset="0"/>
                              </a:rPr>
                              <m:t>𝐴</m:t>
                            </m:r>
                          </m:oMath>
                        </m:oMathPara>
                      </a14:m>
                      <a:endParaRPr lang="en-US" sz="2400" b="0" i="1" kern="100">
                        <a:effectLst/>
                        <a:latin typeface="宋体" panose="02010600030101010101" pitchFamily="2" charset="-122"/>
                        <a:ea typeface="宋体" panose="02010600030101010101" pitchFamily="2" charset="-122"/>
                        <a:cs typeface="宋体" panose="02010600030101010101" pitchFamily="2"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679">
                <a:tc vMerge="1">
                  <a:txBody>
                    <a:bodyPr vert="horz" wrap="square"/>
                    <a:lstStyle/>
                    <a:p/>
                  </a:txBody>
                  <a:tcPr/>
                </a:tc>
                <a:tc>
                  <a:txBody>
                    <a:bodyPr vert="horz" wrap="square"/>
                    <a:lstStyle/>
                    <a:p>
                      <a:pPr algn="ctr">
                        <a:lnSpc>
                          <a:spcPct val="150000"/>
                        </a:lnSpc>
                        <a:spcAft>
                          <a:spcPct val="0"/>
                        </a:spcAft>
                        <a:tabLst>
                          <a:tab pos="2430780"/>
                        </a:tabLst>
                      </a:pPr>
                      <a:r>
                        <a:rPr lang="zh-CN" sz="2400" b="1" kern="100">
                          <a:effectLst/>
                          <a:latin typeface="宋体" panose="02010600030101010101" pitchFamily="2" charset="-122"/>
                          <a:ea typeface="宋体" panose="02010600030101010101" pitchFamily="2" charset="-122"/>
                          <a:cs typeface="Times New Roman" panose="02020603050405020304"/>
                        </a:rPr>
                        <a:t>定义域</a:t>
                      </a:r>
                      <a:endParaRPr lang="zh-CN" sz="2400" b="1" kern="100">
                        <a:effectLst/>
                        <a:latin typeface="宋体" panose="02010600030101010101" pitchFamily="2" charset="-122"/>
                        <a:ea typeface="宋体" panose="02010600030101010101" pitchFamily="2" charset="-122"/>
                        <a:cs typeface="Times New Roman" panose="02020603050405020304"/>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tabLst>
                          <a:tab pos="2430780"/>
                        </a:tabLst>
                      </a:pPr>
                      <a14:m>
                        <m:oMathPara>
                          <m:oMathParaPr>
                            <m:jc/>
                          </m:oMathParaPr>
                          <m:oMath>
                            <m:r>
                              <a:rPr lang="en-US" sz="2400" b="0" i="1" kern="100">
                                <a:solidFill>
                                  <a:srgbClr val="FF0000"/>
                                </a:solidFill>
                                <a:effectLst/>
                                <a:latin typeface="Cambria Math" panose="02040503050406030204" charset="0"/>
                                <a:ea typeface="宋体" pitchFamily="2" charset="-122"/>
                                <a:cs typeface="Cambria Math" panose="02040503050406030204" charset="0"/>
                              </a:rPr>
                              <m:t>𝑥</m:t>
                            </m:r>
                          </m:oMath>
                        </m:oMathPara>
                      </a14:m>
                      <a:r>
                        <a:rPr lang="zh-CN" sz="2400" b="1" kern="100" smtClean="0">
                          <a:effectLst/>
                          <a:latin typeface="宋体" panose="02010600030101010101" pitchFamily="2" charset="-122"/>
                          <a:ea typeface="宋体" panose="02010600030101010101" pitchFamily="2" charset="-122"/>
                          <a:cs typeface="宋体" panose="02010600030101010101" pitchFamily="2" charset="-122"/>
                        </a:rPr>
                        <a:t>的</a:t>
                      </a:r>
                      <a:r>
                        <a:rPr lang="zh-CN" sz="2400" b="1" kern="100">
                          <a:effectLst/>
                          <a:latin typeface="宋体" panose="02010600030101010101" pitchFamily="2" charset="-122"/>
                          <a:ea typeface="宋体" panose="02010600030101010101" pitchFamily="2" charset="-122"/>
                          <a:cs typeface="宋体" panose="02010600030101010101" pitchFamily="2" charset="-122"/>
                        </a:rPr>
                        <a:t>取值范围</a:t>
                      </a:r>
                      <a:endParaRPr lang="zh-CN" sz="2400" b="1" kern="100">
                        <a:effectLst/>
                        <a:latin typeface="宋体" panose="02010600030101010101" pitchFamily="2" charset="-122"/>
                        <a:ea typeface="宋体" panose="02010600030101010101" pitchFamily="2" charset="-122"/>
                        <a:cs typeface="宋体" panose="02010600030101010101" pitchFamily="2"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9358">
                <a:tc vMerge="1">
                  <a:txBody>
                    <a:bodyPr vert="horz" wrap="square"/>
                    <a:lstStyle/>
                    <a:p/>
                  </a:txBody>
                  <a:tcPr/>
                </a:tc>
                <a:tc>
                  <a:txBody>
                    <a:bodyPr vert="horz" wrap="square"/>
                    <a:lstStyle/>
                    <a:p>
                      <a:pPr algn="ctr">
                        <a:lnSpc>
                          <a:spcPct val="150000"/>
                        </a:lnSpc>
                        <a:spcAft>
                          <a:spcPct val="0"/>
                        </a:spcAft>
                        <a:tabLst>
                          <a:tab pos="2430780"/>
                        </a:tabLst>
                      </a:pPr>
                      <a:r>
                        <a:rPr lang="zh-CN" sz="2400" b="1" kern="100">
                          <a:effectLst/>
                          <a:latin typeface="宋体" panose="02010600030101010101" pitchFamily="2" charset="-122"/>
                          <a:ea typeface="宋体" panose="02010600030101010101" pitchFamily="2" charset="-122"/>
                          <a:cs typeface="Times New Roman" panose="02020603050405020304"/>
                        </a:rPr>
                        <a:t>值域</a:t>
                      </a:r>
                      <a:endParaRPr lang="zh-CN" sz="2400" b="1" kern="100">
                        <a:effectLst/>
                        <a:latin typeface="宋体" panose="02010600030101010101" pitchFamily="2" charset="-122"/>
                        <a:ea typeface="宋体" panose="02010600030101010101" pitchFamily="2" charset="-122"/>
                        <a:cs typeface="Times New Roman" panose="02020603050405020304"/>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tabLst>
                          <a:tab pos="2430780"/>
                        </a:tabLst>
                      </a:pPr>
                      <a:r>
                        <a:rPr lang="zh-CN" sz="2400" b="1" kern="100">
                          <a:effectLst/>
                          <a:latin typeface="宋体" panose="02010600030101010101" pitchFamily="2" charset="-122"/>
                          <a:ea typeface="宋体" panose="02010600030101010101" pitchFamily="2" charset="-122"/>
                          <a:cs typeface="宋体" panose="02010600030101010101" pitchFamily="2" charset="-122"/>
                        </a:rPr>
                        <a:t>与</a:t>
                      </a:r>
                      <a14:m>
                        <m:oMathPara>
                          <m:oMathParaPr>
                            <m:jc/>
                          </m:oMathParaPr>
                          <m:oMath>
                            <m:r>
                              <a:rPr lang="en-US" sz="2400" b="0" i="1" kern="100">
                                <a:effectLst/>
                                <a:latin typeface="Cambria Math" panose="02040503050406030204" charset="0"/>
                                <a:ea typeface="宋体" pitchFamily="2" charset="-122"/>
                                <a:cs typeface="Cambria Math" panose="02040503050406030204" charset="0"/>
                              </a:rPr>
                              <m:t>𝑥</m:t>
                            </m:r>
                          </m:oMath>
                        </m:oMathPara>
                      </a14:m>
                      <a:r>
                        <a:rPr lang="zh-CN" sz="2400" b="1" kern="100">
                          <a:effectLst/>
                          <a:latin typeface="宋体" panose="02010600030101010101" pitchFamily="2" charset="-122"/>
                          <a:ea typeface="宋体" panose="02010600030101010101" pitchFamily="2" charset="-122"/>
                          <a:cs typeface="宋体" panose="02010600030101010101" pitchFamily="2" charset="-122"/>
                        </a:rPr>
                        <a:t>对应的</a:t>
                      </a:r>
                      <a14:m>
                        <m:oMathPara>
                          <m:oMathParaPr>
                            <m:jc/>
                          </m:oMathParaPr>
                          <m:oMath>
                            <m:r>
                              <a:rPr lang="en-US" sz="2400" b="0" i="1" kern="100">
                                <a:effectLst/>
                                <a:latin typeface="Cambria Math" panose="02040503050406030204" charset="0"/>
                                <a:ea typeface="宋体" pitchFamily="2" charset="-122"/>
                                <a:cs typeface="Cambria Math" panose="02040503050406030204" charset="0"/>
                              </a:rPr>
                              <m:t>𝑦</m:t>
                            </m:r>
                          </m:oMath>
                        </m:oMathPara>
                      </a14:m>
                      <a:r>
                        <a:rPr lang="zh-CN" sz="2400" b="1" kern="100">
                          <a:effectLst/>
                          <a:latin typeface="宋体" panose="02010600030101010101" pitchFamily="2" charset="-122"/>
                          <a:ea typeface="宋体" panose="02010600030101010101" pitchFamily="2" charset="-122"/>
                          <a:cs typeface="宋体" panose="02010600030101010101" pitchFamily="2" charset="-122"/>
                        </a:rPr>
                        <a:t>的值的集合</a:t>
                      </a:r>
                      <a14:m>
                        <m:oMathPara>
                          <m:oMathParaPr>
                            <m:jc/>
                          </m:oMathParaPr>
                          <m:oMath>
                            <m:r>
                              <m:rPr>
                                <m:sty m:val="p"/>
                              </m:rPr>
                              <a:rPr lang="en-US" sz="2400" b="0" kern="100">
                                <a:effectLst/>
                                <a:latin typeface="Cambria Math" panose="02040503050406030204" charset="0"/>
                                <a:ea typeface="宋体" pitchFamily="2" charset="-122"/>
                                <a:cs typeface="Cambria Math" panose="02040503050406030204" charset="0"/>
                              </a:rPr>
                              <m:t>{</m:t>
                            </m:r>
                            <m:r>
                              <a:rPr lang="en-US" sz="2400" b="0" i="1" kern="100">
                                <a:effectLst/>
                                <a:latin typeface="Cambria Math" panose="02040503050406030204" charset="0"/>
                                <a:ea typeface="宋体" pitchFamily="2" charset="-122"/>
                                <a:cs typeface="Cambria Math" panose="02040503050406030204" charset="0"/>
                              </a:rPr>
                              <m:t>𝑓</m:t>
                            </m:r>
                            <m:r>
                              <m:rPr>
                                <m:sty m:val="p"/>
                              </m:rPr>
                              <a:rPr lang="en-US" sz="2400" b="0" kern="100">
                                <a:effectLst/>
                                <a:latin typeface="Cambria Math" panose="02040503050406030204" charset="0"/>
                                <a:ea typeface="宋体" pitchFamily="2" charset="-122"/>
                                <a:cs typeface="Cambria Math" panose="02040503050406030204" charset="0"/>
                              </a:rPr>
                              <m:t>(</m:t>
                            </m:r>
                            <m:r>
                              <a:rPr lang="en-US" sz="2400" b="0" i="1" kern="100">
                                <a:effectLst/>
                                <a:latin typeface="Cambria Math" panose="02040503050406030204" charset="0"/>
                                <a:ea typeface="宋体" pitchFamily="2" charset="-122"/>
                                <a:cs typeface="Cambria Math" panose="02040503050406030204" charset="0"/>
                              </a:rPr>
                              <m:t>𝑥</m:t>
                            </m:r>
                            <m:r>
                              <m:rPr>
                                <m:sty m:val="p"/>
                              </m:rPr>
                              <a:rPr lang="en-US" sz="2400" b="0" kern="100">
                                <a:effectLst/>
                                <a:latin typeface="Cambria Math" panose="02040503050406030204" charset="0"/>
                                <a:ea typeface="宋体" pitchFamily="2" charset="-122"/>
                                <a:cs typeface="Cambria Math" panose="02040503050406030204" charset="0"/>
                              </a:rPr>
                              <m:t>)|</m:t>
                            </m:r>
                            <m:r>
                              <a:rPr lang="en-US" sz="2400" b="0" i="1" kern="100" err="1">
                                <a:effectLst/>
                                <a:latin typeface="Cambria Math" panose="02040503050406030204" charset="0"/>
                                <a:ea typeface="宋体" pitchFamily="2" charset="-122"/>
                                <a:cs typeface="Cambria Math" panose="02040503050406030204" charset="0"/>
                              </a:rPr>
                              <m:t>𝑥</m:t>
                            </m:r>
                            <m:r>
                              <m:rPr>
                                <m:sty m:val="p"/>
                              </m:rPr>
                              <a:rPr lang="en-US" sz="2400" b="0" kern="100" err="1">
                                <a:effectLst/>
                                <a:latin typeface="Cambria Math" panose="02040503050406030204" charset="0"/>
                                <a:ea typeface="宋体" pitchFamily="2" charset="-122"/>
                                <a:cs typeface="Cambria Math" panose="02040503050406030204" charset="0"/>
                              </a:rPr>
                              <m:t>∈</m:t>
                            </m:r>
                            <m:r>
                              <a:rPr lang="en-US" sz="2400" b="0" i="1" kern="100" err="1">
                                <a:effectLst/>
                                <a:latin typeface="Cambria Math" panose="02040503050406030204" charset="0"/>
                                <a:ea typeface="宋体" pitchFamily="2" charset="-122"/>
                                <a:cs typeface="Cambria Math" panose="02040503050406030204" charset="0"/>
                              </a:rPr>
                              <m:t>𝐴</m:t>
                            </m:r>
                            <m:r>
                              <m:rPr>
                                <m:sty m:val="p"/>
                              </m:rPr>
                              <a:rPr lang="en-US" sz="2400" b="0" kern="100">
                                <a:effectLst/>
                                <a:latin typeface="Cambria Math" panose="02040503050406030204" charset="0"/>
                                <a:ea typeface="宋体" pitchFamily="2" charset="-122"/>
                                <a:cs typeface="Cambria Math" panose="02040503050406030204" charset="0"/>
                              </a:rPr>
                              <m:t>}</m:t>
                            </m:r>
                          </m:oMath>
                        </m:oMathPara>
                      </a14:m>
                      <a:endParaRPr lang="en-US" sz="2400" b="0" kern="100">
                        <a:effectLst/>
                        <a:latin typeface="宋体" panose="02010600030101010101" pitchFamily="2" charset="-122"/>
                        <a:ea typeface="宋体" panose="02010600030101010101" pitchFamily="2" charset="-122"/>
                        <a:cs typeface="宋体" panose="02010600030101010101" pitchFamily="2"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ustDataLst>
      <p:tags r:id="rId3"/>
    </p:custData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2" name="文本框 1" title=""/>
              <p:cNvSpPr txBox="1"/>
              <p:nvPr/>
            </p:nvSpPr>
            <p:spPr>
              <a:xfrm>
                <a:off x="603250" y="539115"/>
                <a:ext cx="10985500" cy="3451860"/>
              </a:xfrm>
              <a:prstGeom prst="rect">
                <a:avLst/>
              </a:prstGeom>
              <a:noFill/>
            </p:spPr>
            <p:txBody>
              <a:bodyPr wrap="square" rtlCol="0">
                <a:spAutoFit/>
              </a:bodyPr>
              <a:lstStyle/>
              <a:p>
                <a:pPr>
                  <a:lnSpc>
                    <a:spcPct val="160000"/>
                  </a:lnSpc>
                </a:pPr>
                <a:r>
                  <a:rPr lang="zh-CN" altLang="en-US" sz="2400" b="1">
                    <a:solidFill>
                      <a:srgbClr val="FF0000"/>
                    </a:solidFill>
                    <a:latin typeface="宋体" panose="02010600030101010101" pitchFamily="2" charset="-122"/>
                    <a:ea typeface="宋体" panose="02010600030101010101" pitchFamily="2" charset="-122"/>
                  </a:rPr>
                  <a:t>方法技巧：</a:t>
                </a:r>
                <a:endParaRPr lang="zh-CN" altLang="en-US" sz="2400" b="1">
                  <a:solidFill>
                    <a:srgbClr val="FF0000"/>
                  </a:solidFill>
                  <a:latin typeface="宋体" panose="02010600030101010101" pitchFamily="2" charset="-122"/>
                  <a:ea typeface="宋体" panose="02010600030101010101" pitchFamily="2" charset="-122"/>
                </a:endParaRPr>
              </a:p>
              <a:p>
                <a:pPr algn="just">
                  <a:lnSpc>
                    <a:spcPct val="150000"/>
                  </a:lnSpc>
                  <a:spcAft>
                    <a:spcPct val="0"/>
                  </a:spcAft>
                  <a:tabLst>
                    <a:tab pos="2700655"/>
                  </a:tabLst>
                </a:pPr>
                <a:r>
                  <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1.</a:t>
                </a:r>
                <a:r>
                  <a:rPr lang="zh-CN"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对于幂函数图象的掌握只要抓住在第一象限内三条直线分第一象限为六个区域，即</a:t>
                </a:r>
                <a14:m>
                  <m:oMathPara>
                    <m:oMathParaPr>
                      <m:jc/>
                    </m:oMathParaPr>
                    <m:oMath>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𝑥</m:t>
                      </m:r>
                      <m:r>
                        <m:rPr>
                          <m:sty m:val="p"/>
                        </m:rPr>
                        <a:rPr lang="en-US" altLang="zh-CN" sz="2400" kern="100">
                          <a:solidFill>
                            <a:schemeClr val="tx1"/>
                          </a:solidFill>
                          <a:uFillTx/>
                          <a:latin typeface="Cambria Math" panose="02040503050406030204" charset="0"/>
                          <a:ea typeface="宋体" pitchFamily="2" charset="-122"/>
                          <a:cs typeface="Cambria Math" panose="02040503050406030204" charset="0"/>
                          <a:sym typeface="+mn-ea"/>
                        </a:rPr>
                        <m:t>＝</m:t>
                      </m:r>
                      <m:r>
                        <m:rPr>
                          <m:sty m:val="p"/>
                        </m:rPr>
                        <a:rPr lang="en-US" altLang="zh-CN" sz="2400" kern="100">
                          <a:solidFill>
                            <a:schemeClr val="tx1"/>
                          </a:solidFill>
                          <a:uFillTx/>
                          <a:latin typeface="Cambria Math" panose="02040503050406030204" charset="0"/>
                          <a:ea typeface="宋体" pitchFamily="2" charset="-122"/>
                          <a:cs typeface="Cambria Math" panose="02040503050406030204" charset="0"/>
                          <a:sym typeface="+mn-ea"/>
                        </a:rPr>
                        <m:t>1</m:t>
                      </m:r>
                      <m:r>
                        <m:rPr>
                          <m:sty m:val="p"/>
                        </m:rPr>
                        <a:rPr lang="en-US" altLang="zh-CN" sz="2400" kern="100">
                          <a:solidFill>
                            <a:schemeClr val="tx1"/>
                          </a:solidFill>
                          <a:uFillTx/>
                          <a:latin typeface="Cambria Math" panose="02040503050406030204" charset="0"/>
                          <a:ea typeface="宋体" pitchFamily="2" charset="-122"/>
                          <a:cs typeface="Cambria Math" panose="02040503050406030204" charset="0"/>
                          <a:sym typeface="+mn-ea"/>
                        </a:rPr>
                        <m:t>，</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𝑦</m:t>
                      </m:r>
                      <m:r>
                        <m:rPr>
                          <m:sty m:val="p"/>
                        </m:rPr>
                        <a:rPr lang="en-US" altLang="zh-CN" sz="2400" kern="100">
                          <a:solidFill>
                            <a:schemeClr val="tx1"/>
                          </a:solidFill>
                          <a:uFillTx/>
                          <a:latin typeface="Cambria Math" panose="02040503050406030204" charset="0"/>
                          <a:ea typeface="宋体" pitchFamily="2" charset="-122"/>
                          <a:cs typeface="Cambria Math" panose="02040503050406030204" charset="0"/>
                          <a:sym typeface="+mn-ea"/>
                        </a:rPr>
                        <m:t>＝</m:t>
                      </m:r>
                      <m:r>
                        <m:rPr>
                          <m:sty m:val="p"/>
                        </m:rPr>
                        <a:rPr lang="en-US" altLang="zh-CN" sz="2400" kern="100">
                          <a:solidFill>
                            <a:schemeClr val="tx1"/>
                          </a:solidFill>
                          <a:uFillTx/>
                          <a:latin typeface="Cambria Math" panose="02040503050406030204" charset="0"/>
                          <a:ea typeface="宋体" pitchFamily="2" charset="-122"/>
                          <a:cs typeface="Cambria Math" panose="02040503050406030204" charset="0"/>
                          <a:sym typeface="+mn-ea"/>
                        </a:rPr>
                        <m:t>1</m:t>
                      </m:r>
                      <m:r>
                        <m:rPr>
                          <m:sty m:val="p"/>
                        </m:rPr>
                        <a:rPr lang="en-US" altLang="zh-CN" sz="2400" kern="100">
                          <a:solidFill>
                            <a:schemeClr val="tx1"/>
                          </a:solidFill>
                          <a:uFillTx/>
                          <a:latin typeface="Cambria Math" panose="02040503050406030204" charset="0"/>
                          <a:ea typeface="宋体" pitchFamily="2" charset="-122"/>
                          <a:cs typeface="Cambria Math" panose="02040503050406030204" charset="0"/>
                          <a:sym typeface="+mn-ea"/>
                        </a:rPr>
                        <m:t>，</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𝑦</m:t>
                      </m:r>
                      <m:r>
                        <m:rPr>
                          <m:sty m:val="p"/>
                        </m:rPr>
                        <a:rPr lang="en-US" altLang="zh-CN" sz="2400" kern="100">
                          <a:solidFill>
                            <a:schemeClr val="tx1"/>
                          </a:solidFill>
                          <a:uFillTx/>
                          <a:latin typeface="Cambria Math" panose="02040503050406030204" charset="0"/>
                          <a:ea typeface="宋体" pitchFamily="2" charset="-122"/>
                          <a:cs typeface="Cambria Math" panose="02040503050406030204" charset="0"/>
                          <a:sym typeface="+mn-ea"/>
                        </a:rPr>
                        <m:t>＝</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𝑥</m:t>
                      </m:r>
                    </m:oMath>
                  </m:oMathPara>
                </a14:m>
                <a:r>
                  <a:rPr lang="zh-CN"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所分区域</a:t>
                </a:r>
                <a:r>
                  <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a:t>
                </a:r>
                <a:r>
                  <a:rPr lang="zh-CN"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根据</a:t>
                </a:r>
                <a14:m>
                  <m:oMathPara>
                    <m:oMathParaPr>
                      <m:jc/>
                    </m:oMathParaPr>
                    <m:oMath>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𝛼</m:t>
                      </m:r>
                      <m:r>
                        <m:rPr>
                          <m:sty m:val="p"/>
                        </m:rPr>
                        <a:rPr lang="en-US" altLang="zh-CN" sz="2400" kern="100">
                          <a:solidFill>
                            <a:schemeClr val="tx1"/>
                          </a:solidFill>
                          <a:uFillTx/>
                          <a:latin typeface="Cambria Math" panose="02040503050406030204" charset="0"/>
                          <a:ea typeface="宋体" pitchFamily="2" charset="-122"/>
                          <a:cs typeface="Cambria Math" panose="02040503050406030204" charset="0"/>
                          <a:sym typeface="+mn-ea"/>
                        </a:rPr>
                        <m:t>＜</m:t>
                      </m:r>
                      <m:r>
                        <m:rPr>
                          <m:sty m:val="p"/>
                        </m:rPr>
                        <a:rPr lang="en-US" altLang="zh-CN" sz="2400" kern="100">
                          <a:solidFill>
                            <a:schemeClr val="tx1"/>
                          </a:solidFill>
                          <a:uFillTx/>
                          <a:latin typeface="Cambria Math" panose="02040503050406030204" charset="0"/>
                          <a:ea typeface="宋体" pitchFamily="2" charset="-122"/>
                          <a:cs typeface="Cambria Math" panose="02040503050406030204" charset="0"/>
                          <a:sym typeface="+mn-ea"/>
                        </a:rPr>
                        <m:t>0</m:t>
                      </m:r>
                      <m:r>
                        <m:rPr>
                          <m:sty m:val="p"/>
                        </m:rPr>
                        <a:rPr lang="en-US" altLang="zh-CN" sz="2400" kern="100">
                          <a:solidFill>
                            <a:schemeClr val="tx1"/>
                          </a:solidFill>
                          <a:uFillTx/>
                          <a:latin typeface="Cambria Math" panose="02040503050406030204" charset="0"/>
                          <a:ea typeface="宋体" pitchFamily="2" charset="-122"/>
                          <a:cs typeface="Cambria Math" panose="02040503050406030204" charset="0"/>
                          <a:sym typeface="+mn-ea"/>
                        </a:rPr>
                        <m:t>，</m:t>
                      </m:r>
                      <m:r>
                        <m:rPr>
                          <m:sty m:val="p"/>
                        </m:rPr>
                        <a:rPr lang="en-US" altLang="zh-CN" sz="2400" kern="100">
                          <a:solidFill>
                            <a:schemeClr val="tx1"/>
                          </a:solidFill>
                          <a:uFillTx/>
                          <a:latin typeface="Cambria Math" panose="02040503050406030204" charset="0"/>
                          <a:ea typeface="宋体" pitchFamily="2" charset="-122"/>
                          <a:cs typeface="Cambria Math" panose="02040503050406030204" charset="0"/>
                          <a:sym typeface="+mn-ea"/>
                        </a:rPr>
                        <m:t>0</m:t>
                      </m:r>
                      <m:r>
                        <m:rPr>
                          <m:sty m:val="p"/>
                        </m:rPr>
                        <a:rPr lang="en-US" altLang="zh-CN" sz="2400" kern="100">
                          <a:solidFill>
                            <a:schemeClr val="tx1"/>
                          </a:solidFill>
                          <a:uFillTx/>
                          <a:latin typeface="Cambria Math" panose="02040503050406030204" charset="0"/>
                          <a:ea typeface="宋体" pitchFamily="2" charset="-122"/>
                          <a:cs typeface="Cambria Math" panose="02040503050406030204" charset="0"/>
                          <a:sym typeface="+mn-ea"/>
                        </a:rPr>
                        <m:t>＜</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𝛼</m:t>
                      </m:r>
                      <m:r>
                        <m:rPr>
                          <m:sty m:val="p"/>
                        </m:rPr>
                        <a:rPr lang="en-US" altLang="zh-CN" sz="2400" kern="100">
                          <a:solidFill>
                            <a:schemeClr val="tx1"/>
                          </a:solidFill>
                          <a:uFillTx/>
                          <a:latin typeface="Cambria Math" panose="02040503050406030204" charset="0"/>
                          <a:ea typeface="宋体" pitchFamily="2" charset="-122"/>
                          <a:cs typeface="Cambria Math" panose="02040503050406030204" charset="0"/>
                          <a:sym typeface="+mn-ea"/>
                        </a:rPr>
                        <m:t>＜</m:t>
                      </m:r>
                      <m:r>
                        <m:rPr>
                          <m:sty m:val="p"/>
                        </m:rPr>
                        <a:rPr lang="en-US" altLang="zh-CN" sz="2400" kern="100">
                          <a:solidFill>
                            <a:schemeClr val="tx1"/>
                          </a:solidFill>
                          <a:uFillTx/>
                          <a:latin typeface="Cambria Math" panose="02040503050406030204" charset="0"/>
                          <a:ea typeface="宋体" pitchFamily="2" charset="-122"/>
                          <a:cs typeface="Cambria Math" panose="02040503050406030204" charset="0"/>
                          <a:sym typeface="+mn-ea"/>
                        </a:rPr>
                        <m:t>1</m:t>
                      </m:r>
                      <m:r>
                        <m:rPr>
                          <m:sty m:val="p"/>
                        </m:rPr>
                        <a:rPr lang="en-US" altLang="zh-CN" sz="2400" kern="100">
                          <a:solidFill>
                            <a:schemeClr val="tx1"/>
                          </a:solidFill>
                          <a:uFillTx/>
                          <a:latin typeface="Cambria Math" panose="02040503050406030204" charset="0"/>
                          <a:ea typeface="宋体" pitchFamily="2" charset="-122"/>
                          <a:cs typeface="Cambria Math" panose="02040503050406030204" charset="0"/>
                          <a:sym typeface="+mn-ea"/>
                        </a:rPr>
                        <m:t>，</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𝛼</m:t>
                      </m:r>
                      <m:r>
                        <m:rPr>
                          <m:sty m:val="p"/>
                        </m:rPr>
                        <a:rPr lang="en-US" altLang="zh-CN" sz="2400" kern="100">
                          <a:solidFill>
                            <a:schemeClr val="tx1"/>
                          </a:solidFill>
                          <a:uFillTx/>
                          <a:latin typeface="Cambria Math" panose="02040503050406030204" charset="0"/>
                          <a:ea typeface="宋体" pitchFamily="2" charset="-122"/>
                          <a:cs typeface="Cambria Math" panose="02040503050406030204" charset="0"/>
                          <a:sym typeface="+mn-ea"/>
                        </a:rPr>
                        <m:t>＝</m:t>
                      </m:r>
                      <m:r>
                        <m:rPr>
                          <m:sty m:val="p"/>
                        </m:rPr>
                        <a:rPr lang="en-US" altLang="zh-CN" sz="2400" kern="100">
                          <a:solidFill>
                            <a:schemeClr val="tx1"/>
                          </a:solidFill>
                          <a:uFillTx/>
                          <a:latin typeface="Cambria Math" panose="02040503050406030204" charset="0"/>
                          <a:ea typeface="宋体" pitchFamily="2" charset="-122"/>
                          <a:cs typeface="Cambria Math" panose="02040503050406030204" charset="0"/>
                          <a:sym typeface="+mn-ea"/>
                        </a:rPr>
                        <m:t>1</m:t>
                      </m:r>
                      <m:r>
                        <m:rPr>
                          <m:sty m:val="p"/>
                        </m:rPr>
                        <a:rPr lang="en-US" altLang="zh-CN" sz="2400" kern="100">
                          <a:solidFill>
                            <a:schemeClr val="tx1"/>
                          </a:solidFill>
                          <a:uFillTx/>
                          <a:latin typeface="Cambria Math" panose="02040503050406030204" charset="0"/>
                          <a:ea typeface="宋体" pitchFamily="2" charset="-122"/>
                          <a:cs typeface="Cambria Math" panose="02040503050406030204" charset="0"/>
                          <a:sym typeface="+mn-ea"/>
                        </a:rPr>
                        <m:t>，</m:t>
                      </m:r>
                      <m:r>
                        <a:rPr lang="en-US" altLang="zh-CN" sz="2400" i="1" kern="100">
                          <a:solidFill>
                            <a:schemeClr val="tx1"/>
                          </a:solidFill>
                          <a:uFillTx/>
                          <a:latin typeface="Cambria Math" panose="02040503050406030204" charset="0"/>
                          <a:ea typeface="宋体" pitchFamily="2" charset="-122"/>
                          <a:cs typeface="Cambria Math" panose="02040503050406030204" charset="0"/>
                          <a:sym typeface="+mn-ea"/>
                        </a:rPr>
                        <m:t>𝛼</m:t>
                      </m:r>
                      <m:r>
                        <m:rPr>
                          <m:sty m:val="p"/>
                        </m:rPr>
                        <a:rPr lang="en-US" altLang="zh-CN" sz="2400" kern="100">
                          <a:solidFill>
                            <a:schemeClr val="tx1"/>
                          </a:solidFill>
                          <a:uFillTx/>
                          <a:latin typeface="Cambria Math" panose="02040503050406030204" charset="0"/>
                          <a:ea typeface="宋体" pitchFamily="2" charset="-122"/>
                          <a:cs typeface="Cambria Math" panose="02040503050406030204" charset="0"/>
                          <a:sym typeface="+mn-ea"/>
                        </a:rPr>
                        <m:t>＞</m:t>
                      </m:r>
                      <m:r>
                        <m:rPr>
                          <m:sty m:val="p"/>
                        </m:rPr>
                        <a:rPr lang="en-US" altLang="zh-CN" sz="2400" kern="100">
                          <a:solidFill>
                            <a:schemeClr val="tx1"/>
                          </a:solidFill>
                          <a:uFillTx/>
                          <a:latin typeface="Cambria Math" panose="02040503050406030204" charset="0"/>
                          <a:ea typeface="宋体" pitchFamily="2" charset="-122"/>
                          <a:cs typeface="Cambria Math" panose="02040503050406030204" charset="0"/>
                          <a:sym typeface="+mn-ea"/>
                        </a:rPr>
                        <m:t>1</m:t>
                      </m:r>
                    </m:oMath>
                  </m:oMathPara>
                </a14:m>
                <a:r>
                  <a:rPr lang="zh-CN"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的取值确定位置后，其余象限部分由奇偶性决定</a:t>
                </a:r>
                <a:r>
                  <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a:t>
                </a:r>
                <a:endParaRPr lang="zh-CN" altLang="zh-CN" sz="2400" kern="100">
                  <a:solidFill>
                    <a:schemeClr val="tx1"/>
                  </a:solidFill>
                  <a:uFillTx/>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ct val="0"/>
                  </a:spcAft>
                  <a:tabLst>
                    <a:tab pos="2700655"/>
                  </a:tabLst>
                </a:pPr>
                <a:r>
                  <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2.</a:t>
                </a:r>
                <a:r>
                  <a:rPr lang="zh-CN"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在比较幂值的大小时，必须结合幂值的特点，选择适当的函数，借助其单调性进行比较</a:t>
                </a:r>
                <a:r>
                  <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kern="100">
                  <a:solidFill>
                    <a:schemeClr val="tx1"/>
                  </a:solidFill>
                  <a:uFillTx/>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2" name="文本框 1"/>
              <p:cNvSpPr txBox="1">
                <a:spLocks noRot="1" noChangeAspect="1" noMove="1" noResize="1" noEditPoints="1" noAdjustHandles="1" noChangeArrowheads="1" noChangeShapeType="1" noTextEdit="1"/>
              </p:cNvSpPr>
              <p:nvPr/>
            </p:nvSpPr>
            <p:spPr>
              <a:xfrm>
                <a:off x="603250" y="539115"/>
                <a:ext cx="10985500" cy="3451860"/>
              </a:xfrm>
              <a:prstGeom prst="rect">
                <a:avLst/>
              </a:prstGeom>
              <a:blipFill rotWithShape="1">
                <a:blip r:embed="rId2"/>
                <a:stretch>
                  <a:fillRect r="-1145"/>
                </a:stretch>
              </a:blipFill>
            </p:spPr>
            <p:txBody>
              <a:bodyPr/>
              <a:lstStyle/>
              <a:p>
                <a:r>
                  <a:rPr lang="zh-CN" altLang="en-US">
                    <a:noFill/>
                  </a:rPr>
                  <a:t> </a:t>
                </a:r>
              </a:p>
            </p:txBody>
          </p:sp>
        </mc:Fallback>
      </mc:AlternateContent>
    </p:spTree>
    <p:custDataLst>
      <p:tags r:id="rId3"/>
    </p:custDataLst>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582295" y="-44450"/>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练习</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2" name="文本框 1" title=""/>
              <p:cNvSpPr txBox="1"/>
              <p:nvPr/>
            </p:nvSpPr>
            <p:spPr>
              <a:xfrm>
                <a:off x="410210" y="494665"/>
                <a:ext cx="11586210" cy="2002155"/>
              </a:xfrm>
              <a:prstGeom prst="rect">
                <a:avLst/>
              </a:prstGeom>
              <a:noFill/>
            </p:spPr>
            <p:txBody>
              <a:bodyPr wrap="square" rtlCol="0">
                <a:spAutoFit/>
              </a:bodyPr>
              <a:lstStyle/>
              <a:p>
                <a:pPr algn="just">
                  <a:lnSpc>
                    <a:spcPct val="150000"/>
                  </a:lnSpc>
                  <a:spcAft>
                    <a:spcPct val="0"/>
                  </a:spcAft>
                  <a:tabLst>
                    <a:tab pos="2700655"/>
                  </a:tabLst>
                </a:pPr>
                <a:r>
                  <a:rPr lang="zh-CN" altLang="en-US" sz="2400" b="1" kern="100">
                    <a:latin typeface="宋体" panose="02010600030101010101" pitchFamily="2" charset="-122"/>
                    <a:ea typeface="宋体" panose="02010600030101010101" pitchFamily="2" charset="-122"/>
                    <a:cs typeface="宋体" panose="02010600030101010101" pitchFamily="2" charset="-122"/>
                    <a:sym typeface="+mn-ea"/>
                  </a:rPr>
                  <a:t>变</a:t>
                </a: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6.</a:t>
                </a:r>
                <a:r>
                  <a:rPr sz="2400" b="1">
                    <a:latin typeface="宋体" panose="02010600030101010101" pitchFamily="2" charset="-122"/>
                    <a:ea typeface="宋体" panose="02010600030101010101" pitchFamily="2" charset="-122"/>
                    <a:cs typeface="宋体" panose="02010600030101010101" pitchFamily="2" charset="-122"/>
                  </a:rPr>
                  <a:t>已知</a:t>
                </a:r>
                <a:r>
                  <a:rPr lang="zh-CN" sz="2400" b="1">
                    <a:latin typeface="宋体" panose="02010600030101010101" pitchFamily="2" charset="-122"/>
                    <a:ea typeface="宋体" panose="02010600030101010101" pitchFamily="2" charset="-122"/>
                    <a:cs typeface="宋体" panose="02010600030101010101" pitchFamily="2" charset="-122"/>
                  </a:rPr>
                  <a:t>幂</a:t>
                </a:r>
                <a:r>
                  <a:rPr sz="2400" b="1">
                    <a:latin typeface="宋体" panose="02010600030101010101" pitchFamily="2" charset="-122"/>
                    <a:ea typeface="宋体" panose="02010600030101010101" pitchFamily="2" charset="-122"/>
                    <a:cs typeface="宋体" panose="02010600030101010101" pitchFamily="2" charset="-122"/>
                  </a:rPr>
                  <a:t>函数</a:t>
                </a:r>
                <a14:m>
                  <m:oMathPara>
                    <m:oMathParaPr>
                      <m:jc/>
                    </m:oMathParaPr>
                    <m:oMath>
                      <m:r>
                        <a:rPr lang="en-US" altLang="zh-CN" sz="2400" i="1">
                          <a:latin typeface="Cambria Math" panose="02040503050406030204" charset="0"/>
                          <a:ea typeface="宋体" pitchFamily="2" charset="-122"/>
                          <a:cs typeface="Cambria Math" panose="02040503050406030204" charset="0"/>
                        </a:rPr>
                        <m:t>𝑓</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m:t>
                      </m:r>
                      <m:sSup>
                        <m:sSupPr>
                          <m:ctrlPr>
                            <a:rPr lang="en-US" altLang="zh-CN" sz="2400" i="1">
                              <a:latin typeface="Cambria Math" panose="02040503050406030204" charset="0"/>
                              <a:ea typeface="宋体" pitchFamily="2" charset="-122"/>
                              <a:cs typeface="Cambria Math" panose="02040503050406030204" charset="0"/>
                            </a:rPr>
                          </m:ctrlPr>
                        </m:sSupPr>
                        <m:e>
                          <m:r>
                            <a:rPr lang="en-US" altLang="zh-CN" sz="2400" i="1">
                              <a:latin typeface="Cambria Math" panose="02040503050406030204" charset="0"/>
                              <a:ea typeface="宋体" pitchFamily="2" charset="-122"/>
                              <a:cs typeface="Cambria Math" panose="02040503050406030204" charset="0"/>
                            </a:rPr>
                            <m:t>𝑚</m:t>
                          </m:r>
                        </m:e>
                        <m:sup>
                          <m:r>
                            <a:rPr lang="en-US" altLang="zh-CN" sz="2400" i="1">
                              <a:latin typeface="Cambria Math" panose="02040503050406030204" charset="0"/>
                              <a:ea typeface="宋体" pitchFamily="2" charset="-122"/>
                              <a:cs typeface="Cambria Math" panose="02040503050406030204" charset="0"/>
                            </a:rPr>
                            <m:t>2</m:t>
                          </m:r>
                        </m:sup>
                      </m:sSup>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3</m:t>
                      </m:r>
                      <m:r>
                        <a:rPr lang="en-US" altLang="zh-CN" sz="2400" i="1">
                          <a:latin typeface="Cambria Math" panose="02040503050406030204" charset="0"/>
                          <a:ea typeface="宋体" pitchFamily="2" charset="-122"/>
                          <a:cs typeface="Cambria Math" panose="02040503050406030204" charset="0"/>
                        </a:rPr>
                        <m:t>𝑚</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9</m:t>
                      </m:r>
                      <m:r>
                        <a:rPr lang="en-US" altLang="zh-CN" sz="2400" i="1">
                          <a:latin typeface="Cambria Math" panose="02040503050406030204" charset="0"/>
                          <a:ea typeface="宋体" pitchFamily="2" charset="-122"/>
                          <a:cs typeface="Cambria Math" panose="02040503050406030204" charset="0"/>
                        </a:rPr>
                        <m:t>)</m:t>
                      </m:r>
                      <m:sSup>
                        <m:sSupPr>
                          <m:ctrlPr>
                            <a:rPr lang="en-US" altLang="zh-CN" sz="2400" i="1">
                              <a:latin typeface="Cambria Math" panose="02040503050406030204" charset="0"/>
                              <a:ea typeface="宋体" pitchFamily="2" charset="-122"/>
                              <a:cs typeface="Cambria Math" panose="02040503050406030204" charset="0"/>
                            </a:rPr>
                          </m:ctrlPr>
                        </m:sSupPr>
                        <m:e>
                          <m:r>
                            <a:rPr lang="en-US" altLang="zh-CN" sz="2400" i="1">
                              <a:latin typeface="Cambria Math" panose="02040503050406030204" charset="0"/>
                              <a:ea typeface="宋体" pitchFamily="2" charset="-122"/>
                              <a:cs typeface="Cambria Math" panose="02040503050406030204" charset="0"/>
                            </a:rPr>
                            <m:t>𝑥</m:t>
                          </m:r>
                        </m:e>
                        <m:sup>
                          <m:r>
                            <a:rPr lang="en-US" altLang="zh-CN" sz="2400" i="1">
                              <a:latin typeface="Cambria Math" panose="02040503050406030204" charset="0"/>
                              <a:ea typeface="宋体" pitchFamily="2" charset="-122"/>
                              <a:cs typeface="Cambria Math" panose="02040503050406030204" charset="0"/>
                            </a:rPr>
                            <m:t>𝑚</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1</m:t>
                          </m:r>
                        </m:sup>
                      </m:sSup>
                    </m:oMath>
                  </m:oMathPara>
                </a14:m>
                <a:r>
                  <a:rPr lang="zh-CN" sz="2400" b="1">
                    <a:latin typeface="宋体" panose="02010600030101010101" pitchFamily="2" charset="-122"/>
                    <a:ea typeface="宋体" panose="02010600030101010101" pitchFamily="2" charset="-122"/>
                    <a:cs typeface="宋体" panose="02010600030101010101" pitchFamily="2" charset="-122"/>
                  </a:rPr>
                  <a:t>在</a:t>
                </a:r>
                <a14:m>
                  <m:oMathPara>
                    <m:oMathParaPr>
                      <m:jc/>
                    </m:oMathParaPr>
                    <m:oMath>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0</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m:t>
                      </m:r>
                    </m:oMath>
                  </m:oMathPara>
                </a14:m>
                <a:r>
                  <a:rPr lang="zh-CN" sz="2400" b="1">
                    <a:latin typeface="宋体" panose="02010600030101010101" pitchFamily="2" charset="-122"/>
                    <a:ea typeface="宋体" panose="02010600030101010101" pitchFamily="2" charset="-122"/>
                    <a:cs typeface="宋体" panose="02010600030101010101" pitchFamily="2" charset="-122"/>
                  </a:rPr>
                  <a:t>上是减</a:t>
                </a:r>
                <a:r>
                  <a:rPr sz="2400" b="1">
                    <a:latin typeface="宋体" panose="02010600030101010101" pitchFamily="2" charset="-122"/>
                    <a:ea typeface="宋体" panose="02010600030101010101" pitchFamily="2" charset="-122"/>
                    <a:cs typeface="宋体" panose="02010600030101010101" pitchFamily="2" charset="-122"/>
                  </a:rPr>
                  <a:t>函数，</a:t>
                </a:r>
                <a14:m>
                  <m:oMathPara>
                    <m:oMathParaPr>
                      <m:jc/>
                    </m:oMathParaPr>
                    <m:oMath>
                      <m:r>
                        <a:rPr lang="en-US" altLang="zh-CN" sz="2400" i="1">
                          <a:latin typeface="Cambria Math" panose="02040503050406030204" charset="0"/>
                          <a:ea typeface="宋体" pitchFamily="2" charset="-122"/>
                          <a:cs typeface="Cambria Math" panose="02040503050406030204" charset="0"/>
                        </a:rPr>
                        <m:t>𝑚</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𝑅</m:t>
                      </m:r>
                    </m:oMath>
                  </m:oMathPara>
                </a14:m>
                <a:r>
                  <a:rPr sz="2400" b="1">
                    <a:latin typeface="宋体" panose="02010600030101010101" pitchFamily="2" charset="-122"/>
                    <a:ea typeface="宋体" panose="02010600030101010101" pitchFamily="2" charset="-122"/>
                    <a:cs typeface="宋体" panose="02010600030101010101" pitchFamily="2" charset="-122"/>
                  </a:rPr>
                  <a:t>．</a:t>
                </a:r>
                <a:endParaRPr sz="2400" b="1">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ct val="0"/>
                  </a:spcAft>
                  <a:tabLst>
                    <a:tab pos="2700655"/>
                  </a:tabLst>
                </a:pPr>
                <a:r>
                  <a:rPr lang="en-US" sz="2400" b="1">
                    <a:latin typeface="宋体" panose="02010600030101010101" pitchFamily="2" charset="-122"/>
                    <a:ea typeface="宋体" panose="02010600030101010101" pitchFamily="2" charset="-122"/>
                    <a:cs typeface="宋体" panose="02010600030101010101" pitchFamily="2" charset="-122"/>
                  </a:rPr>
                  <a:t>(1)</a:t>
                </a:r>
                <a:r>
                  <a:rPr lang="zh-CN" altLang="en-US" sz="2400" b="1">
                    <a:latin typeface="宋体" panose="02010600030101010101" pitchFamily="2" charset="-122"/>
                    <a:ea typeface="宋体" panose="02010600030101010101" pitchFamily="2" charset="-122"/>
                    <a:cs typeface="宋体" panose="02010600030101010101" pitchFamily="2" charset="-122"/>
                  </a:rPr>
                  <a:t>求</a:t>
                </a:r>
                <a14:m>
                  <m:oMathPara>
                    <m:oMathParaPr>
                      <m:jc/>
                    </m:oMathParaPr>
                    <m:oMath>
                      <m:r>
                        <a:rPr lang="en-US" altLang="zh-CN" sz="2400" i="1">
                          <a:latin typeface="Cambria Math" panose="02040503050406030204" charset="0"/>
                          <a:ea typeface="宋体" pitchFamily="2" charset="-122"/>
                          <a:cs typeface="Cambria Math" panose="02040503050406030204" charset="0"/>
                        </a:rPr>
                        <m:t>𝑓</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𝑥</m:t>
                      </m:r>
                      <m:r>
                        <a:rPr lang="en-US" altLang="zh-CN" sz="2400" i="1">
                          <a:latin typeface="Cambria Math" panose="02040503050406030204" charset="0"/>
                          <a:ea typeface="宋体" pitchFamily="2" charset="-122"/>
                          <a:cs typeface="Cambria Math" panose="02040503050406030204" charset="0"/>
                        </a:rPr>
                        <m:t>)</m:t>
                      </m:r>
                    </m:oMath>
                  </m:oMathPara>
                </a14:m>
                <a:r>
                  <a:rPr lang="zh-CN" altLang="en-US" sz="2400" b="1">
                    <a:latin typeface="宋体" panose="02010600030101010101" pitchFamily="2" charset="-122"/>
                    <a:ea typeface="宋体" panose="02010600030101010101" pitchFamily="2" charset="-122"/>
                    <a:cs typeface="宋体" panose="02010600030101010101" pitchFamily="2" charset="-122"/>
                  </a:rPr>
                  <a:t>的解析式；</a:t>
                </a:r>
                <a:endParaRPr sz="2400" b="1">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ct val="0"/>
                  </a:spcAft>
                  <a:tabLst>
                    <a:tab pos="2700655"/>
                  </a:tabLst>
                </a:pPr>
                <a:r>
                  <a:rPr sz="2400" b="1">
                    <a:latin typeface="宋体" panose="02010600030101010101" pitchFamily="2" charset="-122"/>
                    <a:ea typeface="宋体" panose="02010600030101010101" pitchFamily="2" charset="-122"/>
                    <a:cs typeface="宋体" panose="02010600030101010101" pitchFamily="2" charset="-122"/>
                  </a:rPr>
                  <a:t>(2)若</a:t>
                </a:r>
                <a14:m>
                  <m:oMathPara>
                    <m:oMathParaPr>
                      <m:jc/>
                    </m:oMathParaPr>
                    <m:oMath>
                      <m:sSup>
                        <m:sSupPr>
                          <m:ctrlPr>
                            <a:rPr lang="en-US" altLang="zh-CN" sz="2400" i="1">
                              <a:latin typeface="Cambria Math" panose="02040503050406030204" charset="0"/>
                              <a:ea typeface="宋体" pitchFamily="2" charset="-122"/>
                              <a:cs typeface="Cambria Math" panose="02040503050406030204" charset="0"/>
                            </a:rPr>
                          </m:ctrlPr>
                        </m:sSupPr>
                        <m:e>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2</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𝑎</m:t>
                          </m:r>
                          <m:r>
                            <a:rPr lang="en-US" altLang="zh-CN" sz="2400" i="1">
                              <a:latin typeface="Cambria Math" panose="02040503050406030204" charset="0"/>
                              <a:ea typeface="宋体" pitchFamily="2" charset="-122"/>
                              <a:cs typeface="Cambria Math" panose="02040503050406030204" charset="0"/>
                            </a:rPr>
                            <m:t>)</m:t>
                          </m:r>
                        </m:e>
                        <m:sup>
                          <m:f>
                            <m:fPr>
                              <m:type m:val="bar"/>
                              <m:ctrlPr>
                                <a:rPr lang="en-US" altLang="zh-CN" sz="2400" i="1">
                                  <a:latin typeface="Cambria Math" panose="02040503050406030204" charset="0"/>
                                  <a:ea typeface="宋体" pitchFamily="2" charset="-122"/>
                                  <a:cs typeface="Cambria Math" panose="02040503050406030204" charset="0"/>
                                </a:rPr>
                              </m:ctrlPr>
                            </m:fPr>
                            <m:num>
                              <m:r>
                                <a:rPr lang="en-US" altLang="zh-CN" sz="2400" i="1">
                                  <a:latin typeface="Cambria Math" panose="02040503050406030204" charset="0"/>
                                  <a:ea typeface="宋体" pitchFamily="2" charset="-122"/>
                                  <a:cs typeface="Cambria Math" panose="02040503050406030204" charset="0"/>
                                </a:rPr>
                                <m:t>𝑚</m:t>
                              </m:r>
                            </m:num>
                            <m:den>
                              <m:r>
                                <a:rPr lang="en-US" altLang="zh-CN" sz="2400" i="1">
                                  <a:latin typeface="Cambria Math" panose="02040503050406030204" charset="0"/>
                                  <a:ea typeface="宋体" pitchFamily="2" charset="-122"/>
                                  <a:cs typeface="Cambria Math" panose="02040503050406030204" charset="0"/>
                                </a:rPr>
                                <m:t>2</m:t>
                              </m:r>
                            </m:den>
                          </m:f>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3</m:t>
                          </m:r>
                        </m:sup>
                      </m:sSup>
                      <m:r>
                        <a:rPr lang="en-US" altLang="zh-CN" sz="2400" i="1">
                          <a:latin typeface="Cambria Math" panose="02040503050406030204" charset="0"/>
                          <a:ea typeface="宋体" pitchFamily="2" charset="-122"/>
                          <a:cs typeface="Cambria Math" panose="02040503050406030204" charset="0"/>
                        </a:rPr>
                        <m:t>&gt;</m:t>
                      </m:r>
                      <m:sSup>
                        <m:sSupPr>
                          <m:ctrlPr>
                            <a:rPr lang="en-US" altLang="zh-CN" sz="2400" i="1">
                              <a:latin typeface="Cambria Math" panose="02040503050406030204" charset="0"/>
                              <a:ea typeface="宋体" pitchFamily="2" charset="-122"/>
                              <a:cs typeface="Cambria Math" panose="02040503050406030204" charset="0"/>
                            </a:rPr>
                          </m:ctrlPr>
                        </m:sSupPr>
                        <m:e>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2</m:t>
                          </m:r>
                          <m:r>
                            <a:rPr lang="en-US" altLang="zh-CN" sz="2400" i="1">
                              <a:latin typeface="Cambria Math" panose="02040503050406030204" charset="0"/>
                              <a:ea typeface="宋体" pitchFamily="2" charset="-122"/>
                              <a:cs typeface="Cambria Math" panose="02040503050406030204" charset="0"/>
                            </a:rPr>
                            <m:t>𝑎</m:t>
                          </m:r>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1</m:t>
                          </m:r>
                          <m:r>
                            <a:rPr lang="en-US" altLang="zh-CN" sz="2400" i="1">
                              <a:latin typeface="Cambria Math" panose="02040503050406030204" charset="0"/>
                              <a:ea typeface="宋体" pitchFamily="2" charset="-122"/>
                              <a:cs typeface="Cambria Math" panose="02040503050406030204" charset="0"/>
                            </a:rPr>
                            <m:t>)</m:t>
                          </m:r>
                        </m:e>
                        <m:sup>
                          <m:f>
                            <m:fPr>
                              <m:type m:val="bar"/>
                              <m:ctrlPr>
                                <a:rPr lang="en-US" altLang="zh-CN" sz="2400" i="1">
                                  <a:latin typeface="Cambria Math" panose="02040503050406030204" charset="0"/>
                                  <a:ea typeface="宋体" pitchFamily="2" charset="-122"/>
                                  <a:cs typeface="Cambria Math" panose="02040503050406030204" charset="0"/>
                                </a:rPr>
                              </m:ctrlPr>
                            </m:fPr>
                            <m:num>
                              <m:r>
                                <a:rPr lang="en-US" altLang="zh-CN" sz="2400" i="1">
                                  <a:latin typeface="Cambria Math" panose="02040503050406030204" charset="0"/>
                                  <a:ea typeface="宋体" pitchFamily="2" charset="-122"/>
                                  <a:cs typeface="Cambria Math" panose="02040503050406030204" charset="0"/>
                                </a:rPr>
                                <m:t>𝑚</m:t>
                              </m:r>
                            </m:num>
                            <m:den>
                              <m:r>
                                <a:rPr lang="en-US" altLang="zh-CN" sz="2400" i="1">
                                  <a:latin typeface="Cambria Math" panose="02040503050406030204" charset="0"/>
                                  <a:ea typeface="宋体" pitchFamily="2" charset="-122"/>
                                  <a:cs typeface="Cambria Math" panose="02040503050406030204" charset="0"/>
                                </a:rPr>
                                <m:t>2</m:t>
                              </m:r>
                            </m:den>
                          </m:f>
                          <m:r>
                            <a:rPr lang="en-US" altLang="zh-CN" sz="2400" i="1">
                              <a:latin typeface="Cambria Math" panose="02040503050406030204" charset="0"/>
                              <a:ea typeface="宋体" pitchFamily="2" charset="-122"/>
                              <a:cs typeface="Cambria Math" panose="02040503050406030204" charset="0"/>
                            </a:rPr>
                            <m:t>+</m:t>
                          </m:r>
                          <m:r>
                            <a:rPr lang="en-US" altLang="zh-CN" sz="2400" i="1">
                              <a:latin typeface="Cambria Math" panose="02040503050406030204" charset="0"/>
                              <a:ea typeface="宋体" pitchFamily="2" charset="-122"/>
                              <a:cs typeface="Cambria Math" panose="02040503050406030204" charset="0"/>
                            </a:rPr>
                            <m:t>3</m:t>
                          </m:r>
                        </m:sup>
                      </m:sSup>
                    </m:oMath>
                  </m:oMathPara>
                </a14:m>
                <a:r>
                  <a:rPr lang="zh-CN" altLang="en-US" sz="2400">
                    <a:latin typeface="Cambria Math" panose="02040503050406030204" charset="0"/>
                    <a:ea typeface="宋体" panose="02010600030101010101" pitchFamily="2" charset="-122"/>
                    <a:cs typeface="Cambria Math" panose="02040503050406030204" charset="0"/>
                  </a:rPr>
                  <a:t>，</a:t>
                </a:r>
                <a:r>
                  <a:rPr lang="zh-CN" altLang="en-US" sz="2400" b="1">
                    <a:latin typeface="Cambria Math" panose="02040503050406030204" charset="0"/>
                    <a:ea typeface="宋体" panose="02010600030101010101" pitchFamily="2" charset="-122"/>
                    <a:cs typeface="Cambria Math" panose="02040503050406030204" charset="0"/>
                  </a:rPr>
                  <a:t>求</a:t>
                </a:r>
                <a:r>
                  <a:rPr lang="zh-CN" sz="2400" b="1">
                    <a:latin typeface="宋体" panose="02010600030101010101" pitchFamily="2" charset="-122"/>
                    <a:ea typeface="宋体" panose="02010600030101010101" pitchFamily="2" charset="-122"/>
                    <a:cs typeface="宋体" panose="02010600030101010101" pitchFamily="2" charset="-122"/>
                  </a:rPr>
                  <a:t>实数</a:t>
                </a:r>
                <a14:m>
                  <m:oMathPara>
                    <m:oMathParaPr>
                      <m:jc/>
                    </m:oMathParaPr>
                    <m:oMath>
                      <m:r>
                        <a:rPr lang="en-US" altLang="zh-CN" sz="2400" i="1">
                          <a:latin typeface="Cambria Math" panose="02040503050406030204" charset="0"/>
                          <a:ea typeface="宋体" pitchFamily="2" charset="-122"/>
                          <a:cs typeface="Cambria Math" panose="02040503050406030204" charset="0"/>
                        </a:rPr>
                        <m:t>𝑎</m:t>
                      </m:r>
                    </m:oMath>
                  </m:oMathPara>
                </a14:m>
                <a:r>
                  <a:rPr lang="zh-CN" sz="2400" b="1">
                    <a:latin typeface="宋体" panose="02010600030101010101" pitchFamily="2" charset="-122"/>
                    <a:ea typeface="宋体" panose="02010600030101010101" pitchFamily="2" charset="-122"/>
                    <a:cs typeface="宋体" panose="02010600030101010101" pitchFamily="2" charset="-122"/>
                  </a:rPr>
                  <a:t>的取值范围</a:t>
                </a:r>
                <a:r>
                  <a:rPr lang="en-US" altLang="zh-CN" sz="2400" b="1">
                    <a:latin typeface="宋体" panose="02010600030101010101" pitchFamily="2" charset="-122"/>
                    <a:ea typeface="宋体" panose="02010600030101010101" pitchFamily="2" charset="-122"/>
                    <a:cs typeface="宋体" panose="02010600030101010101" pitchFamily="2" charset="-122"/>
                  </a:rPr>
                  <a:t>.</a:t>
                </a:r>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410210" y="494665"/>
                <a:ext cx="11586210" cy="2002155"/>
              </a:xfrm>
              <a:prstGeom prst="rect">
                <a:avLst/>
              </a:prstGeom>
              <a:blipFill rotWithShape="1">
                <a:blip r:embed="rId2"/>
                <a:stretch>
                  <a:fillRect/>
                </a:stretch>
              </a:blipFill>
            </p:spPr>
            <p:txBody>
              <a:bodyPr/>
              <a:lstStyle/>
              <a:p>
                <a:r>
                  <a:rPr lang="zh-CN" altLang="en-US">
                    <a:noFill/>
                  </a:rPr>
                  <a:t> </a:t>
                </a:r>
              </a:p>
            </p:txBody>
          </p:sp>
        </mc:Fallback>
      </mc:AlternateContent>
      <p:sp>
        <p:nvSpPr>
          <p:cNvPr id="21" name="矩形 20" title=""/>
          <p:cNvSpPr/>
          <p:nvPr/>
        </p:nvSpPr>
        <p:spPr>
          <a:xfrm>
            <a:off x="6776720" y="1819910"/>
            <a:ext cx="75565" cy="7556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22" name="组合 21" title=""/>
          <p:cNvGrpSpPr/>
          <p:nvPr/>
        </p:nvGrpSpPr>
        <p:grpSpPr>
          <a:xfrm>
            <a:off x="410210" y="2327064"/>
            <a:ext cx="11204575" cy="1260051"/>
            <a:chOff x="568" y="2829"/>
            <a:chExt cx="17645" cy="5507"/>
          </a:xfrm>
        </p:grpSpPr>
        <mc:AlternateContent>
          <mc:Choice Requires="a14">
            <p:sp>
              <p:nvSpPr>
                <p:cNvPr id="19" name="文本框 18"/>
                <p:cNvSpPr txBox="1"/>
                <p:nvPr/>
              </p:nvSpPr>
              <p:spPr>
                <a:xfrm>
                  <a:off x="568" y="2829"/>
                  <a:ext cx="17645" cy="4354"/>
                </a:xfrm>
                <a:prstGeom prst="rect">
                  <a:avLst/>
                </a:prstGeom>
                <a:noFill/>
              </p:spPr>
              <p:txBody>
                <a:bodyPr wrap="square" rtlCol="0" anchor="t">
                  <a:spAutoFit/>
                </a:bodyPr>
                <a:lstStyle/>
                <a:p>
                  <a:pPr algn="just">
                    <a:lnSpc>
                      <a:spcPct val="160000"/>
                    </a:lnSpc>
                    <a:spcAft>
                      <a:spcPct val="0"/>
                    </a:spcAft>
                    <a:tabLst>
                      <a:tab pos="2700655"/>
                    </a:tabLst>
                  </a:pPr>
                  <a:r>
                    <a:rPr lang="zh-CN" altLang="zh-CN"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答案：</a:t>
                  </a:r>
                  <a:r>
                    <a:rPr lang="en-US" altLang="zh-CN"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(1)</a:t>
                  </a:r>
                  <a14:m>
                    <m:oMathPara>
                      <m:oMathParaPr>
                        <m:jc/>
                      </m:oMathParaPr>
                      <m:oMath>
                        <m:r>
                          <a:rPr lang="en-US" altLang="zh-CN" sz="2600" i="1">
                            <a:solidFill>
                              <a:srgbClr val="FF0000"/>
                            </a:solidFill>
                            <a:latin typeface="Cambria Math" panose="02040503050406030204" charset="0"/>
                            <a:ea typeface="宋体" pitchFamily="2" charset="-122"/>
                            <a:cs typeface="Cambria Math" panose="02040503050406030204" charset="0"/>
                          </a:rPr>
                          <m:t>𝑓</m:t>
                        </m:r>
                        <m:r>
                          <a:rPr lang="en-US" altLang="zh-CN" sz="2600" i="1">
                            <a:solidFill>
                              <a:srgbClr val="FF0000"/>
                            </a:solidFill>
                            <a:latin typeface="Cambria Math" panose="02040503050406030204" charset="0"/>
                            <a:ea typeface="宋体" pitchFamily="2" charset="-122"/>
                            <a:cs typeface="Cambria Math" panose="02040503050406030204" charset="0"/>
                          </a:rPr>
                          <m:t>(</m:t>
                        </m:r>
                        <m:r>
                          <a:rPr lang="en-US" altLang="zh-CN" sz="2600" i="1">
                            <a:solidFill>
                              <a:srgbClr val="FF0000"/>
                            </a:solidFill>
                            <a:latin typeface="Cambria Math" panose="02040503050406030204" charset="0"/>
                            <a:ea typeface="宋体" pitchFamily="2" charset="-122"/>
                            <a:cs typeface="Cambria Math" panose="02040503050406030204" charset="0"/>
                          </a:rPr>
                          <m:t>𝑥</m:t>
                        </m:r>
                        <m:r>
                          <a:rPr lang="en-US" altLang="zh-CN" sz="2600" i="1">
                            <a:solidFill>
                              <a:srgbClr val="FF0000"/>
                            </a:solidFill>
                            <a:latin typeface="Cambria Math" panose="02040503050406030204" charset="0"/>
                            <a:ea typeface="宋体" pitchFamily="2" charset="-122"/>
                            <a:cs typeface="Cambria Math" panose="02040503050406030204" charset="0"/>
                          </a:rPr>
                          <m:t>)=</m:t>
                        </m:r>
                        <m:sSup>
                          <m:sSupPr>
                            <m:ctrlPr>
                              <a:rPr lang="en-US" altLang="zh-CN" sz="2600" i="1">
                                <a:solidFill>
                                  <a:srgbClr val="FF0000"/>
                                </a:solidFill>
                                <a:latin typeface="Cambria Math" panose="02040503050406030204" charset="0"/>
                                <a:ea typeface="宋体" pitchFamily="2" charset="-122"/>
                                <a:cs typeface="Cambria Math" panose="02040503050406030204" charset="0"/>
                              </a:rPr>
                            </m:ctrlPr>
                          </m:sSupPr>
                          <m:e>
                            <m:r>
                              <a:rPr lang="en-US" altLang="zh-CN" sz="2600" i="1">
                                <a:solidFill>
                                  <a:srgbClr val="FF0000"/>
                                </a:solidFill>
                                <a:latin typeface="Cambria Math" panose="02040503050406030204" charset="0"/>
                                <a:ea typeface="宋体" pitchFamily="2" charset="-122"/>
                                <a:cs typeface="Cambria Math" panose="02040503050406030204" charset="0"/>
                              </a:rPr>
                              <m:t>𝑥</m:t>
                            </m:r>
                          </m:e>
                          <m:sup>
                            <m:r>
                              <a:rPr lang="en-US" altLang="zh-CN" sz="2600" i="1">
                                <a:solidFill>
                                  <a:srgbClr val="FF0000"/>
                                </a:solidFill>
                                <a:latin typeface="Cambria Math" panose="02040503050406030204" charset="0"/>
                                <a:ea typeface="宋体" pitchFamily="2" charset="-122"/>
                                <a:cs typeface="Cambria Math" panose="02040503050406030204" charset="0"/>
                              </a:rPr>
                              <m:t>−</m:t>
                            </m:r>
                            <m:r>
                              <a:rPr lang="en-US" altLang="zh-CN" sz="2600" i="1">
                                <a:solidFill>
                                  <a:srgbClr val="FF0000"/>
                                </a:solidFill>
                                <a:latin typeface="Cambria Math" panose="02040503050406030204" charset="0"/>
                                <a:ea typeface="宋体" pitchFamily="2" charset="-122"/>
                                <a:cs typeface="Cambria Math" panose="02040503050406030204" charset="0"/>
                              </a:rPr>
                              <m:t>6</m:t>
                            </m:r>
                          </m:sup>
                        </m:sSup>
                      </m:oMath>
                    </m:oMathPara>
                  </a14:m>
                  <a:r>
                    <a:rPr lang="zh-CN" altLang="en-US"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(2)[</a:t>
                  </a:r>
                  <a14:m>
                    <m:oMathPara>
                      <m:oMathParaPr>
                        <m:jc/>
                      </m:oMathParaPr>
                      <m:oMath>
                        <m:f>
                          <m:fPr>
                            <m:type m:val="bar"/>
                            <m:ctrlPr>
                              <a:rPr lang="en-US" altLang="zh-CN" sz="2600" i="1">
                                <a:solidFill>
                                  <a:srgbClr val="FF0000"/>
                                </a:solidFill>
                                <a:latin typeface="Cambria Math" panose="02040503050406030204" charset="0"/>
                                <a:ea typeface="宋体" pitchFamily="2" charset="-122"/>
                                <a:cs typeface="Cambria Math" panose="02040503050406030204" charset="0"/>
                              </a:rPr>
                            </m:ctrlPr>
                          </m:fPr>
                          <m:num>
                            <m:r>
                              <a:rPr lang="en-US" altLang="zh-CN" sz="2600" i="1">
                                <a:solidFill>
                                  <a:srgbClr val="FF0000"/>
                                </a:solidFill>
                                <a:latin typeface="Cambria Math" panose="02040503050406030204" charset="0"/>
                                <a:ea typeface="宋体" pitchFamily="2" charset="-122"/>
                                <a:cs typeface="Cambria Math" panose="02040503050406030204" charset="0"/>
                              </a:rPr>
                              <m:t>1</m:t>
                            </m:r>
                          </m:num>
                          <m:den>
                            <m:r>
                              <a:rPr lang="en-US" altLang="zh-CN" sz="2600" i="1">
                                <a:solidFill>
                                  <a:srgbClr val="FF0000"/>
                                </a:solidFill>
                                <a:latin typeface="Cambria Math" panose="02040503050406030204" charset="0"/>
                                <a:ea typeface="宋体" pitchFamily="2" charset="-122"/>
                                <a:cs typeface="Cambria Math" panose="02040503050406030204" charset="0"/>
                              </a:rPr>
                              <m:t>2</m:t>
                            </m:r>
                          </m:den>
                        </m:f>
                        <m:r>
                          <a:rPr lang="en-US" altLang="zh-CN" sz="2600" i="1">
                            <a:solidFill>
                              <a:srgbClr val="FF0000"/>
                            </a:solidFill>
                            <a:latin typeface="Cambria Math" panose="02040503050406030204" charset="0"/>
                            <a:ea typeface="宋体" pitchFamily="2" charset="-122"/>
                            <a:cs typeface="Cambria Math" panose="02040503050406030204" charset="0"/>
                          </a:rPr>
                          <m:t>，</m:t>
                        </m:r>
                        <m:r>
                          <a:rPr lang="en-US" altLang="zh-CN" sz="2600" i="1">
                            <a:solidFill>
                              <a:srgbClr val="FF0000"/>
                            </a:solidFill>
                            <a:latin typeface="Cambria Math" panose="02040503050406030204" charset="0"/>
                            <a:ea typeface="宋体" pitchFamily="2" charset="-122"/>
                            <a:cs typeface="Cambria Math" panose="02040503050406030204" charset="0"/>
                          </a:rPr>
                          <m:t>1</m:t>
                        </m:r>
                        <m:r>
                          <a:rPr lang="en-US" altLang="zh-CN" sz="2600" i="1">
                            <a:solidFill>
                              <a:srgbClr val="FF0000"/>
                            </a:solidFill>
                            <a:latin typeface="Cambria Math" panose="02040503050406030204" charset="0"/>
                            <a:ea typeface="宋体" pitchFamily="2" charset="-122"/>
                            <a:cs typeface="Cambria Math" panose="02040503050406030204" charset="0"/>
                          </a:rPr>
                          <m:t>)</m:t>
                        </m:r>
                      </m:oMath>
                    </m:oMathPara>
                  </a14:m>
                  <a:r>
                    <a:rPr lang="en-US" altLang="zh-CN"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6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19" name="文本框 18"/>
                <p:cNvSpPr txBox="1">
                  <a:spLocks noRot="1" noChangeAspect="1" noMove="1" noResize="1" noEditPoints="1" noAdjustHandles="1" noChangeArrowheads="1" noChangeShapeType="1" noTextEdit="1"/>
                </p:cNvSpPr>
                <p:nvPr/>
              </p:nvSpPr>
              <p:spPr>
                <a:xfrm>
                  <a:off x="568" y="2829"/>
                  <a:ext cx="17645" cy="4354"/>
                </a:xfrm>
                <a:prstGeom prst="rect">
                  <a:avLst/>
                </a:prstGeom>
                <a:blipFill rotWithShape="1">
                  <a:blip r:embed="rId3"/>
                  <a:stretch>
                    <a:fillRect/>
                  </a:stretch>
                </a:blipFill>
              </p:spPr>
              <p:txBody>
                <a:bodyPr/>
                <a:lstStyle/>
                <a:p>
                  <a:r>
                    <a:rPr lang="zh-CN" altLang="en-US">
                      <a:noFill/>
                    </a:rPr>
                    <a:t> </a:t>
                  </a:r>
                </a:p>
              </p:txBody>
            </p:sp>
          </mc:Fallback>
        </mc:AlternateContent>
        <p:sp>
          <p:nvSpPr>
            <p:cNvPr id="29" name="矩形 28"/>
            <p:cNvSpPr/>
            <p:nvPr>
              <p:custDataLst>
                <p:tags r:id="rId4"/>
              </p:custDataLst>
            </p:nvPr>
          </p:nvSpPr>
          <p:spPr>
            <a:xfrm>
              <a:off x="2594" y="8217"/>
              <a:ext cx="119" cy="1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
        <p:nvSpPr>
          <p:cNvPr id="23" name="矩形 22" title=""/>
          <p:cNvSpPr/>
          <p:nvPr>
            <p:custDataLst>
              <p:tags r:id="rId5"/>
            </p:custDataLst>
          </p:nvPr>
        </p:nvSpPr>
        <p:spPr>
          <a:xfrm>
            <a:off x="3267075" y="1865630"/>
            <a:ext cx="12065" cy="7556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矩形 6" title=""/>
          <p:cNvSpPr/>
          <p:nvPr/>
        </p:nvSpPr>
        <p:spPr>
          <a:xfrm>
            <a:off x="11141075" y="836930"/>
            <a:ext cx="75565" cy="75565"/>
          </a:xfrm>
          <a:prstGeom prst="rect">
            <a:avLst/>
          </a:prstGeom>
          <a:noFill/>
          <a:ln>
            <a:noFill/>
          </a:ln>
          <a:extLst>
            <a:ext uri="{909E8E84-426E-40DD-AFC4-6F175D3DCCD1}">
              <a14:hiddenFill xmlns:a14="http://schemas.microsoft.com/office/drawing/2010/main">
                <a:solidFill>
                  <a:schemeClr val="bg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深度视觉·原创设计 https://www.docer.com/works?userid=22383862" title=""/>
          <p:cNvSpPr txBox="1"/>
          <p:nvPr/>
        </p:nvSpPr>
        <p:spPr>
          <a:xfrm>
            <a:off x="486697" y="2906758"/>
            <a:ext cx="10775695" cy="3290017"/>
          </a:xfrm>
          <a:custGeom>
            <a:gdLst>
              <a:gd name="connsiteX0" fmla="*/ 0 w 10775695"/>
              <a:gd name="connsiteY0" fmla="*/ 0 h 3290017"/>
              <a:gd name="connsiteX1" fmla="*/ 10775695 w 10775695"/>
              <a:gd name="connsiteY1" fmla="*/ 0 h 3290017"/>
              <a:gd name="connsiteX2" fmla="*/ 10775695 w 10775695"/>
              <a:gd name="connsiteY2" fmla="*/ 3290017 h 3290017"/>
              <a:gd name="connsiteX3" fmla="*/ 0 w 10775695"/>
              <a:gd name="connsiteY3" fmla="*/ 3290017 h 3290017"/>
            </a:gdLst>
            <a:cxnLst>
              <a:cxn ang="0">
                <a:pos x="connsiteX0" y="connsiteY0"/>
              </a:cxn>
              <a:cxn ang="0">
                <a:pos x="connsiteX1" y="connsiteY1"/>
              </a:cxn>
              <a:cxn ang="0">
                <a:pos x="connsiteX2" y="connsiteY2"/>
              </a:cxn>
              <a:cxn ang="0">
                <a:pos x="connsiteX3" y="connsiteY3"/>
              </a:cxn>
            </a:cxnLst>
            <a:rect l="l" t="t" r="r" b="b"/>
            <a:pathLst>
              <a:path w="10775695" h="3290017">
                <a:moveTo>
                  <a:pt x="0" y="0"/>
                </a:moveTo>
                <a:lnTo>
                  <a:pt x="10775695" y="0"/>
                </a:lnTo>
                <a:lnTo>
                  <a:pt x="10775695" y="3290017"/>
                </a:lnTo>
                <a:lnTo>
                  <a:pt x="0" y="3290017"/>
                </a:lnTo>
                <a:close/>
              </a:path>
            </a:pathLst>
          </a:custGeom>
          <a:blipFill dpi="0" rotWithShape="1">
            <a:blip r:embed="rId2"/>
            <a:stretch>
              <a:fillRect t="-219555" b="-219555"/>
            </a:stretch>
          </a:blipFill>
          <a:ln w="12700" cap="flat" cmpd="sng" algn="ctr">
            <a:noFill/>
            <a:prstDash val="solid"/>
            <a:miter lim="800000"/>
          </a:ln>
          <a:effectLst/>
        </p:spPr>
        <p:txBody>
          <a:bodyPr/>
          <a:lstStyle/>
          <a:p>
            <a:endParaRPr lang="zh-CN" altLang="en-US">
              <a:cs typeface="+mn-ea"/>
              <a:sym typeface="+mn-lt"/>
            </a:endParaRPr>
          </a:p>
        </p:txBody>
      </p:sp>
      <p:sp>
        <p:nvSpPr>
          <p:cNvPr id="5" name="深度视觉·原创设计 https://www.docer.com/works?userid=22383862" title=""/>
          <p:cNvSpPr/>
          <p:nvPr/>
        </p:nvSpPr>
        <p:spPr>
          <a:xfrm>
            <a:off x="2256502" y="1723199"/>
            <a:ext cx="9937085" cy="2828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13" name="深度视觉·原创设计 https://www.docer.com/works?userid=22383862" title=""/>
          <p:cNvSpPr/>
          <p:nvPr/>
        </p:nvSpPr>
        <p:spPr>
          <a:xfrm>
            <a:off x="0" y="0"/>
            <a:ext cx="715261" cy="661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14" name="深度视觉·原创设计 https://www.docer.com/works?userid=22383862" title=""/>
          <p:cNvSpPr txBox="1"/>
          <p:nvPr/>
        </p:nvSpPr>
        <p:spPr>
          <a:xfrm>
            <a:off x="2917801" y="2391327"/>
            <a:ext cx="5113017" cy="922020"/>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6000" b="1">
                <a:solidFill>
                  <a:schemeClr val="bg1"/>
                </a:solidFill>
                <a:latin typeface="Times New Roman" panose="02020603050405020304"/>
                <a:ea typeface="微软雅黑"/>
                <a:cs typeface="+mn-ea"/>
                <a:sym typeface="+mn-lt"/>
              </a:rPr>
              <a:t>谢谢学习</a:t>
            </a:r>
            <a:endParaRPr lang="zh-CN" altLang="en-US" sz="6000" b="1">
              <a:solidFill>
                <a:schemeClr val="bg1"/>
              </a:solidFill>
              <a:latin typeface="Times New Roman" panose="02020603050405020304"/>
              <a:ea typeface="微软雅黑"/>
              <a:cs typeface="+mn-ea"/>
              <a:sym typeface="+mn-lt"/>
            </a:endParaRPr>
          </a:p>
        </p:txBody>
      </p:sp>
      <p:sp>
        <p:nvSpPr>
          <p:cNvPr id="15" name="深度视觉·原创设计 https://www.docer.com/works?userid=22383862" title=""/>
          <p:cNvSpPr txBox="1"/>
          <p:nvPr/>
        </p:nvSpPr>
        <p:spPr>
          <a:xfrm>
            <a:off x="2917825" y="3295015"/>
            <a:ext cx="4017010" cy="460375"/>
          </a:xfrm>
          <a:prstGeom prst="rect">
            <a:avLst/>
          </a:prstGeom>
        </p:spPr>
        <p:txBody>
          <a:bodyPr wrap="square">
            <a:spAutoFit/>
          </a:bodyPr>
          <a:lstStyle>
            <a:defPPr>
              <a:defRPr lang="zh-CN"/>
            </a:defPPr>
            <a:lvl1pPr algn="dist">
              <a:defRPr sz="1400" b="0" i="0">
                <a:solidFill>
                  <a:schemeClr val="tx1">
                    <a:lumMod val="75000"/>
                    <a:lumOff val="25000"/>
                  </a:schemeClr>
                </a:solidFill>
                <a:effectLst/>
                <a:latin typeface="OPPOSans L" panose="00020600040101010101" pitchFamily="18" charset="-122"/>
                <a:ea typeface="OPPOSans L" panose="00020600040101010101" pitchFamily="18" charset="-122"/>
              </a:defRPr>
            </a:lvl1pPr>
          </a:lstStyle>
          <a:p>
            <a:r>
              <a:rPr lang="en-US" altLang="zh-CN" sz="2400">
                <a:solidFill>
                  <a:schemeClr val="bg1"/>
                </a:solidFill>
                <a:latin typeface="Times New Roman" panose="02020603050405020304"/>
                <a:ea typeface="微软雅黑"/>
                <a:cs typeface="+mn-ea"/>
                <a:sym typeface="+mn-lt"/>
              </a:rPr>
              <a:t>Thank you for learning</a:t>
            </a:r>
            <a:endParaRPr lang="en-US" altLang="zh-CN" sz="2400">
              <a:solidFill>
                <a:schemeClr val="bg1"/>
              </a:solidFill>
              <a:latin typeface="Times New Roman" panose="02020603050405020304"/>
              <a:ea typeface="微软雅黑"/>
              <a:cs typeface="+mn-ea"/>
              <a:sym typeface="+mn-lt"/>
            </a:endParaRPr>
          </a:p>
        </p:txBody>
      </p:sp>
      <p:pic>
        <p:nvPicPr>
          <p:cNvPr id="101" name="图片 100" title=""/>
          <p:cNvPicPr/>
          <p:nvPr/>
        </p:nvPicPr>
        <p:blipFill>
          <a:blip r:embed="rId3"/>
          <a:stretch>
            <a:fillRect/>
          </a:stretch>
        </p:blipFill>
        <p:spPr>
          <a:xfrm>
            <a:off x="9332913" y="89853"/>
            <a:ext cx="2714625" cy="75247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492760"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知识梳理</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文本框 1" title=""/>
          <p:cNvSpPr txBox="1"/>
          <p:nvPr/>
        </p:nvSpPr>
        <p:spPr>
          <a:xfrm>
            <a:off x="492760" y="671830"/>
            <a:ext cx="10750550" cy="5077460"/>
          </a:xfrm>
          <a:prstGeom prst="rect">
            <a:avLst/>
          </a:prstGeom>
          <a:noFill/>
        </p:spPr>
        <p:txBody>
          <a:bodyPr wrap="square" rtlCol="0" anchor="t">
            <a:spAutoFit/>
          </a:bodyPr>
          <a:lstStyle/>
          <a:p>
            <a:pPr algn="just">
              <a:lnSpc>
                <a:spcPct val="150000"/>
              </a:lnSpc>
              <a:spcAft>
                <a:spcPct val="0"/>
              </a:spcAft>
              <a:tabLst>
                <a:tab pos="2700655"/>
              </a:tabLst>
            </a:pP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kern="100">
                <a:latin typeface="宋体" panose="02010600030101010101" pitchFamily="2" charset="-122"/>
                <a:ea typeface="宋体" panose="02010600030101010101" pitchFamily="2" charset="-122"/>
                <a:cs typeface="宋体" panose="02010600030101010101" pitchFamily="2" charset="-122"/>
                <a:sym typeface="+mn-ea"/>
              </a:rPr>
              <a:t>同一个函数：</a:t>
            </a:r>
            <a:endParaRPr lang="zh-CN" altLang="en-US" sz="2400" b="1" kern="100">
              <a:latin typeface="宋体" panose="02010600030101010101" pitchFamily="2" charset="-122"/>
              <a:ea typeface="宋体" panose="02010600030101010101" pitchFamily="2" charset="-122"/>
              <a:cs typeface="宋体" panose="02010600030101010101" pitchFamily="2" charset="-122"/>
              <a:sym typeface="+mn-ea"/>
            </a:endParaRPr>
          </a:p>
          <a:p>
            <a:pPr algn="just">
              <a:lnSpc>
                <a:spcPct val="150000"/>
              </a:lnSpc>
              <a:spcAft>
                <a:spcPct val="0"/>
              </a:spcAft>
              <a:tabLst>
                <a:tab pos="2700655"/>
              </a:tabLst>
            </a:pP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(1)</a:t>
            </a:r>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前提条件：</a:t>
            </a: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①</a:t>
            </a:r>
            <a:r>
              <a:rPr lang="zh-CN" altLang="zh-CN" sz="2400" b="1" kern="100" smtClean="0">
                <a:latin typeface="宋体" panose="02010600030101010101" pitchFamily="2" charset="-122"/>
                <a:ea typeface="宋体" panose="02010600030101010101" pitchFamily="2" charset="-122"/>
                <a:cs typeface="宋体" panose="02010600030101010101" pitchFamily="2" charset="-122"/>
                <a:sym typeface="+mn-ea"/>
              </a:rPr>
              <a:t>定义域</a:t>
            </a:r>
            <a:r>
              <a:rPr lang="zh-CN" altLang="en-US" sz="24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a:rPr>
              <a:t>相同</a:t>
            </a:r>
            <a:r>
              <a:rPr lang="zh-CN" altLang="zh-CN" sz="2400" b="1" kern="100" smtClean="0">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②</a:t>
            </a:r>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对应</a:t>
            </a:r>
            <a:r>
              <a:rPr lang="zh-CN" altLang="zh-CN" sz="2400" b="1" kern="100" smtClean="0">
                <a:latin typeface="宋体" panose="02010600030101010101" pitchFamily="2" charset="-122"/>
                <a:ea typeface="宋体" panose="02010600030101010101" pitchFamily="2" charset="-122"/>
                <a:cs typeface="宋体" panose="02010600030101010101" pitchFamily="2" charset="-122"/>
                <a:sym typeface="+mn-ea"/>
              </a:rPr>
              <a:t>关系</a:t>
            </a:r>
            <a:r>
              <a:rPr lang="zh-CN" altLang="en-US" sz="24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a:rPr>
              <a:t>相同</a:t>
            </a:r>
            <a:r>
              <a:rPr lang="en-US" altLang="zh-CN" sz="2400" b="1" kern="100" smtClean="0">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kern="100" smtClean="0">
              <a:latin typeface="宋体" panose="02010600030101010101" pitchFamily="2" charset="-122"/>
              <a:ea typeface="宋体" panose="02010600030101010101" pitchFamily="2" charset="-122"/>
              <a:cs typeface="宋体" panose="02010600030101010101" pitchFamily="2" charset="-122"/>
              <a:sym typeface="+mn-ea"/>
            </a:endParaRPr>
          </a:p>
          <a:p>
            <a:pPr algn="just">
              <a:lnSpc>
                <a:spcPct val="150000"/>
              </a:lnSpc>
              <a:spcAft>
                <a:spcPct val="0"/>
              </a:spcAft>
              <a:tabLst>
                <a:tab pos="2700655"/>
              </a:tabLst>
            </a:pP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(2)</a:t>
            </a:r>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结论：这两个函数为同一个函数</a:t>
            </a:r>
            <a:r>
              <a:rPr lang="en-US" altLang="zh-CN" sz="2400" b="1" kern="100" smtClean="0">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kern="100" smtClean="0">
              <a:latin typeface="宋体" panose="02010600030101010101" pitchFamily="2" charset="-122"/>
              <a:ea typeface="宋体" panose="02010600030101010101" pitchFamily="2" charset="-122"/>
              <a:cs typeface="宋体" panose="02010600030101010101" pitchFamily="2" charset="-122"/>
              <a:sym typeface="+mn-ea"/>
            </a:endParaRPr>
          </a:p>
          <a:p>
            <a:pPr lvl="0" algn="just">
              <a:lnSpc>
                <a:spcPct val="150000"/>
              </a:lnSpc>
              <a:tabLst>
                <a:tab pos="2430780"/>
              </a:tabLst>
            </a:pPr>
            <a:r>
              <a:rPr lang="en-US" altLang="zh-CN" sz="2400" b="1" kern="100">
                <a:solidFill>
                  <a:prstClr val="black"/>
                </a:solidFill>
                <a:latin typeface="宋体" panose="02010600030101010101" pitchFamily="2" charset="-122"/>
                <a:ea typeface="宋体" panose="02010600030101010101" pitchFamily="2" charset="-122"/>
                <a:cs typeface="宋体" panose="02010600030101010101" pitchFamily="2" charset="-122"/>
                <a:sym typeface="+mn-ea"/>
              </a:rPr>
              <a:t>3.</a:t>
            </a:r>
            <a:r>
              <a:rPr lang="zh-CN" altLang="zh-CN" sz="2400" b="1" kern="100">
                <a:solidFill>
                  <a:prstClr val="black"/>
                </a:solidFill>
                <a:latin typeface="宋体" panose="02010600030101010101" pitchFamily="2" charset="-122"/>
                <a:ea typeface="宋体" panose="02010600030101010101" pitchFamily="2" charset="-122"/>
                <a:cs typeface="宋体" panose="02010600030101010101" pitchFamily="2" charset="-122"/>
                <a:sym typeface="+mn-ea"/>
              </a:rPr>
              <a:t>函数的表示法：</a:t>
            </a:r>
            <a:r>
              <a:rPr lang="zh-CN"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解析法</a:t>
            </a:r>
            <a:r>
              <a:rPr lang="zh-CN" altLang="zh-CN" sz="2400" b="1" kern="100" smtClean="0">
                <a:solidFill>
                  <a:prstClr val="black"/>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zh-CN" sz="2400" b="1" kern="100">
                <a:solidFill>
                  <a:prstClr val="black"/>
                </a:solidFill>
                <a:latin typeface="宋体" panose="02010600030101010101" pitchFamily="2" charset="-122"/>
                <a:ea typeface="宋体" panose="02010600030101010101" pitchFamily="2" charset="-122"/>
                <a:cs typeface="宋体" panose="02010600030101010101" pitchFamily="2" charset="-122"/>
                <a:sym typeface="+mn-ea"/>
              </a:rPr>
              <a:t>图象法和列表法</a:t>
            </a:r>
            <a:r>
              <a:rPr lang="en-US" altLang="zh-CN" sz="2400" b="1" kern="100" smtClean="0">
                <a:solidFill>
                  <a:prstClr val="black"/>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kern="100" smtClean="0">
              <a:solidFill>
                <a:prstClr val="black"/>
              </a:solidFill>
              <a:latin typeface="宋体" panose="02010600030101010101" pitchFamily="2" charset="-122"/>
              <a:ea typeface="宋体" panose="02010600030101010101" pitchFamily="2" charset="-122"/>
              <a:cs typeface="宋体" panose="02010600030101010101" pitchFamily="2" charset="-122"/>
              <a:sym typeface="+mn-ea"/>
            </a:endParaRPr>
          </a:p>
          <a:p>
            <a:pPr lvl="0" algn="just">
              <a:lnSpc>
                <a:spcPct val="150000"/>
              </a:lnSpc>
              <a:tabLst>
                <a:tab pos="2430780"/>
              </a:tabLst>
            </a:pPr>
            <a:r>
              <a:rPr lang="en-US" altLang="zh-CN" sz="2400" b="1" kern="100">
                <a:solidFill>
                  <a:prstClr val="black"/>
                </a:solidFill>
                <a:latin typeface="宋体" panose="02010600030101010101" pitchFamily="2" charset="-122"/>
                <a:ea typeface="宋体" panose="02010600030101010101" pitchFamily="2" charset="-122"/>
                <a:cs typeface="宋体" panose="02010600030101010101" pitchFamily="2" charset="-122"/>
                <a:sym typeface="+mn-ea"/>
              </a:rPr>
              <a:t>4.</a:t>
            </a:r>
            <a:r>
              <a:rPr lang="zh-CN" altLang="zh-CN" sz="2400" b="1" kern="100">
                <a:solidFill>
                  <a:prstClr val="black"/>
                </a:solidFill>
                <a:latin typeface="宋体" panose="02010600030101010101" pitchFamily="2" charset="-122"/>
                <a:ea typeface="宋体" panose="02010600030101010101" pitchFamily="2" charset="-122"/>
                <a:cs typeface="宋体" panose="02010600030101010101" pitchFamily="2" charset="-122"/>
                <a:sym typeface="+mn-ea"/>
              </a:rPr>
              <a:t>分段函数：</a:t>
            </a:r>
            <a:endParaRPr lang="zh-CN" altLang="zh-CN" sz="2400" b="1" kern="100">
              <a:solidFill>
                <a:prstClr val="black"/>
              </a:solidFill>
              <a:latin typeface="宋体" panose="02010600030101010101" pitchFamily="2" charset="-122"/>
              <a:ea typeface="宋体" panose="02010600030101010101" pitchFamily="2" charset="-122"/>
              <a:cs typeface="宋体" panose="02010600030101010101" pitchFamily="2" charset="-122"/>
              <a:sym typeface="+mn-ea"/>
            </a:endParaRPr>
          </a:p>
          <a:p>
            <a:pPr lvl="0" algn="just">
              <a:lnSpc>
                <a:spcPct val="150000"/>
              </a:lnSpc>
              <a:tabLst>
                <a:tab pos="2430780"/>
              </a:tabLst>
            </a:pPr>
            <a:r>
              <a:rPr lang="en-US" altLang="zh-CN" sz="2400" b="1" kern="100">
                <a:solidFill>
                  <a:prstClr val="black"/>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zh-CN" sz="2400" b="1" kern="100">
                <a:solidFill>
                  <a:prstClr val="black"/>
                </a:solidFill>
                <a:latin typeface="宋体" panose="02010600030101010101" pitchFamily="2" charset="-122"/>
                <a:ea typeface="宋体" panose="02010600030101010101" pitchFamily="2" charset="-122"/>
                <a:cs typeface="宋体" panose="02010600030101010101" pitchFamily="2" charset="-122"/>
                <a:sym typeface="+mn-ea"/>
              </a:rPr>
              <a:t>若函数在其定义域的不同子集上，因对应关系不同而分别用几个不同的式子来表示，这种函数称为分段函数</a:t>
            </a:r>
            <a:r>
              <a:rPr lang="en-US" altLang="zh-CN" sz="2400" b="1" kern="100">
                <a:solidFill>
                  <a:prstClr val="black"/>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zh-CN" sz="2400" b="1" kern="100">
                <a:solidFill>
                  <a:prstClr val="black"/>
                </a:solidFill>
                <a:latin typeface="宋体" panose="02010600030101010101" pitchFamily="2" charset="-122"/>
                <a:ea typeface="宋体" panose="02010600030101010101" pitchFamily="2" charset="-122"/>
                <a:cs typeface="宋体" panose="02010600030101010101" pitchFamily="2" charset="-122"/>
                <a:sym typeface="+mn-ea"/>
              </a:rPr>
              <a:t>分段函数表示的是一个函数</a:t>
            </a:r>
            <a:r>
              <a:rPr lang="en-US" altLang="zh-CN" sz="2400" b="1" kern="100">
                <a:solidFill>
                  <a:prstClr val="black"/>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kern="100">
              <a:solidFill>
                <a:prstClr val="black"/>
              </a:solidFill>
              <a:latin typeface="宋体" panose="02010600030101010101" pitchFamily="2" charset="-122"/>
              <a:ea typeface="宋体" panose="02010600030101010101" pitchFamily="2" charset="-122"/>
              <a:cs typeface="宋体" panose="02010600030101010101" pitchFamily="2" charset="-122"/>
              <a:sym typeface="+mn-ea"/>
            </a:endParaRPr>
          </a:p>
          <a:p>
            <a:pPr lvl="0" algn="just">
              <a:lnSpc>
                <a:spcPct val="150000"/>
              </a:lnSpc>
              <a:tabLst>
                <a:tab pos="2430780"/>
              </a:tabLst>
            </a:pPr>
            <a:r>
              <a:rPr lang="en-US" altLang="zh-CN" sz="2400" b="1" kern="100">
                <a:solidFill>
                  <a:prstClr val="black"/>
                </a:solidFill>
                <a:latin typeface="宋体" panose="02010600030101010101" pitchFamily="2" charset="-122"/>
                <a:ea typeface="宋体" panose="02010600030101010101" pitchFamily="2" charset="-122"/>
                <a:cs typeface="宋体" panose="02010600030101010101" pitchFamily="2" charset="-122"/>
                <a:sym typeface="+mn-ea"/>
              </a:rPr>
              <a:t>(2)</a:t>
            </a:r>
            <a:r>
              <a:rPr lang="zh-CN" altLang="zh-CN" sz="2400" b="1" kern="100">
                <a:solidFill>
                  <a:prstClr val="black"/>
                </a:solidFill>
                <a:latin typeface="宋体" panose="02010600030101010101" pitchFamily="2" charset="-122"/>
                <a:ea typeface="宋体" panose="02010600030101010101" pitchFamily="2" charset="-122"/>
                <a:cs typeface="宋体" panose="02010600030101010101" pitchFamily="2" charset="-122"/>
                <a:sym typeface="+mn-ea"/>
              </a:rPr>
              <a:t>分段函数的定义域等于各段函数的定义域的并集，其值域等于各段函数的值域</a:t>
            </a:r>
            <a:r>
              <a:rPr lang="zh-CN" altLang="zh-CN" sz="2400" b="1" kern="100" smtClean="0">
                <a:solidFill>
                  <a:prstClr val="black"/>
                </a:solidFill>
                <a:latin typeface="宋体" panose="02010600030101010101" pitchFamily="2" charset="-122"/>
                <a:ea typeface="宋体" panose="02010600030101010101" pitchFamily="2" charset="-122"/>
                <a:cs typeface="宋体" panose="02010600030101010101" pitchFamily="2" charset="-122"/>
                <a:sym typeface="+mn-ea"/>
              </a:rPr>
              <a:t>的</a:t>
            </a:r>
            <a:r>
              <a:rPr lang="zh-CN" altLang="en-US" sz="24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a:rPr>
              <a:t>并集</a:t>
            </a:r>
            <a:r>
              <a:rPr lang="en-US" altLang="zh-CN" sz="2400" b="1" kern="100" smtClean="0">
                <a:solidFill>
                  <a:prstClr val="black"/>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kern="10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492760"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知识梳理</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文本框 1" title=""/>
          <p:cNvSpPr txBox="1"/>
          <p:nvPr/>
        </p:nvSpPr>
        <p:spPr>
          <a:xfrm>
            <a:off x="492760" y="538480"/>
            <a:ext cx="10750550" cy="1420495"/>
          </a:xfrm>
          <a:prstGeom prst="rect">
            <a:avLst/>
          </a:prstGeom>
          <a:noFill/>
        </p:spPr>
        <p:txBody>
          <a:bodyPr wrap="square" rtlCol="0" anchor="t">
            <a:spAutoFit/>
          </a:bodyPr>
          <a:lstStyle/>
          <a:p>
            <a:pPr algn="just">
              <a:lnSpc>
                <a:spcPct val="120000"/>
              </a:lnSpc>
              <a:spcAft>
                <a:spcPct val="0"/>
              </a:spcAft>
              <a:tabLst>
                <a:tab pos="2700655"/>
              </a:tabLst>
            </a:pP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5.</a:t>
            </a:r>
            <a:r>
              <a:rPr lang="zh-CN" altLang="en-US" sz="2400" b="1" kern="100">
                <a:latin typeface="宋体" panose="02010600030101010101" pitchFamily="2" charset="-122"/>
                <a:ea typeface="宋体" panose="02010600030101010101" pitchFamily="2" charset="-122"/>
                <a:cs typeface="宋体" panose="02010600030101010101" pitchFamily="2" charset="-122"/>
                <a:sym typeface="+mn-ea"/>
              </a:rPr>
              <a:t>函数的单调性：</a:t>
            </a:r>
            <a:endParaRPr lang="zh-CN" altLang="en-US" sz="2400" b="1" kern="100">
              <a:latin typeface="宋体" panose="02010600030101010101" pitchFamily="2" charset="-122"/>
              <a:ea typeface="宋体" panose="02010600030101010101" pitchFamily="2" charset="-122"/>
              <a:cs typeface="宋体" panose="02010600030101010101" pitchFamily="2" charset="-122"/>
              <a:sym typeface="+mn-ea"/>
            </a:endParaRPr>
          </a:p>
          <a:p>
            <a:pPr algn="just">
              <a:lnSpc>
                <a:spcPct val="120000"/>
              </a:lnSpc>
              <a:spcAft>
                <a:spcPct val="0"/>
              </a:spcAft>
              <a:tabLst>
                <a:tab pos="2700655"/>
              </a:tabLst>
            </a:pP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(1)</a:t>
            </a:r>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单调函数的定义：</a:t>
            </a:r>
            <a:endParaRPr lang="zh-CN" altLang="zh-CN" sz="2400" b="1" kern="100">
              <a:latin typeface="宋体" panose="02010600030101010101" pitchFamily="2" charset="-122"/>
              <a:ea typeface="宋体" panose="02010600030101010101" pitchFamily="2" charset="-122"/>
              <a:cs typeface="宋体" panose="02010600030101010101" pitchFamily="2" charset="-122"/>
              <a:sym typeface="+mn-ea"/>
            </a:endParaRPr>
          </a:p>
          <a:p>
            <a:pPr algn="just">
              <a:lnSpc>
                <a:spcPct val="120000"/>
              </a:lnSpc>
              <a:spcAft>
                <a:spcPct val="0"/>
              </a:spcAft>
              <a:tabLst>
                <a:tab pos="2700655"/>
              </a:tabLst>
            </a:pPr>
            <a:endParaRPr lang="zh-CN" altLang="zh-CN" sz="2400" b="1" kern="100">
              <a:latin typeface="宋体" panose="02010600030101010101" pitchFamily="2" charset="-122"/>
              <a:ea typeface="宋体" panose="02010600030101010101" pitchFamily="2" charset="-122"/>
              <a:cs typeface="宋体" panose="02010600030101010101" pitchFamily="2" charset="-122"/>
              <a:sym typeface="+mn-ea"/>
            </a:endParaRPr>
          </a:p>
        </p:txBody>
      </p:sp>
      <p:graphicFrame>
        <p:nvGraphicFramePr>
          <p:cNvPr id="3" name="表格 2" title=""/>
          <p:cNvGraphicFramePr>
            <a:graphicFrameLocks noGrp="1"/>
          </p:cNvGraphicFramePr>
          <p:nvPr>
            <p:custDataLst>
              <p:tags r:id="rId2"/>
            </p:custDataLst>
          </p:nvPr>
        </p:nvGraphicFramePr>
        <p:xfrm>
          <a:off x="574295" y="1496943"/>
          <a:ext cx="11141710" cy="5204460"/>
        </p:xfrm>
        <a:graphic>
          <a:graphicData uri="http://schemas.openxmlformats.org/drawingml/2006/table">
            <a:tbl>
              <a:tblPr/>
              <a:tblGrid>
                <a:gridCol w="414020"/>
                <a:gridCol w="5412740"/>
                <a:gridCol w="5314950"/>
              </a:tblGrid>
              <a:tr h="640800">
                <a:tc>
                  <a:txBody>
                    <a:bodyPr vert="horz" wrap="square"/>
                    <a:lstStyle/>
                    <a:p>
                      <a:pPr algn="ctr">
                        <a:lnSpc>
                          <a:spcPct val="120000"/>
                        </a:lnSpc>
                        <a:spcAft>
                          <a:spcPct val="0"/>
                        </a:spcAft>
                        <a:tabLst>
                          <a:tab pos="2430780"/>
                        </a:tabLst>
                      </a:pPr>
                      <a:r>
                        <a:rPr lang="en-US" sz="2400" b="1" i="1" kern="100">
                          <a:effectLst/>
                          <a:latin typeface="宋体" panose="02010600030101010101" pitchFamily="2" charset="-122"/>
                          <a:ea typeface="宋体" panose="02010600030101010101" pitchFamily="2" charset="-122"/>
                          <a:cs typeface="Courier New" panose="02070309020205020404"/>
                        </a:rPr>
                        <a:t> </a:t>
                      </a:r>
                      <a:endParaRPr lang="en-US" sz="2400" b="1" i="1" kern="100">
                        <a:effectLst/>
                        <a:latin typeface="宋体" panose="02010600030101010101" pitchFamily="2" charset="-122"/>
                        <a:ea typeface="宋体" panose="02010600030101010101" pitchFamily="2" charset="-122"/>
                        <a:cs typeface="Courier New" panose="02070309020205020404"/>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20000"/>
                        </a:lnSpc>
                        <a:spcAft>
                          <a:spcPct val="0"/>
                        </a:spcAft>
                        <a:tabLst>
                          <a:tab pos="2430780"/>
                        </a:tabLst>
                      </a:pPr>
                      <a:r>
                        <a:rPr lang="zh-CN" sz="2400" b="1" kern="100">
                          <a:effectLst/>
                          <a:latin typeface="宋体" panose="02010600030101010101" pitchFamily="2" charset="-122"/>
                          <a:ea typeface="宋体" panose="02010600030101010101" pitchFamily="2" charset="-122"/>
                          <a:cs typeface="Times New Roman" panose="02020603050405020304"/>
                        </a:rPr>
                        <a:t>增函数</a:t>
                      </a:r>
                      <a:endParaRPr lang="zh-CN" sz="2400" b="1" kern="100">
                        <a:effectLst/>
                        <a:latin typeface="宋体" panose="02010600030101010101" pitchFamily="2" charset="-122"/>
                        <a:ea typeface="宋体" panose="02010600030101010101" pitchFamily="2" charset="-122"/>
                        <a:cs typeface="Times New Roman" panose="02020603050405020304"/>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20000"/>
                        </a:lnSpc>
                        <a:spcAft>
                          <a:spcPct val="0"/>
                        </a:spcAft>
                        <a:tabLst>
                          <a:tab pos="2430780"/>
                        </a:tabLst>
                      </a:pPr>
                      <a:r>
                        <a:rPr lang="zh-CN" sz="2400" b="1" kern="100">
                          <a:effectLst/>
                          <a:latin typeface="宋体" panose="02010600030101010101" pitchFamily="2" charset="-122"/>
                          <a:ea typeface="宋体" panose="02010600030101010101" pitchFamily="2" charset="-122"/>
                          <a:cs typeface="Times New Roman" panose="02020603050405020304"/>
                        </a:rPr>
                        <a:t>减函数</a:t>
                      </a:r>
                      <a:endParaRPr lang="zh-CN" sz="2400" b="1" kern="100">
                        <a:effectLst/>
                        <a:latin typeface="宋体" panose="02010600030101010101" pitchFamily="2" charset="-122"/>
                        <a:ea typeface="宋体" panose="02010600030101010101" pitchFamily="2" charset="-122"/>
                        <a:cs typeface="Times New Roman" panose="02020603050405020304"/>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7076">
                <a:tc rowSpan="2">
                  <a:txBody>
                    <a:bodyPr vert="horz" wrap="square"/>
                    <a:lstStyle/>
                    <a:p>
                      <a:pPr algn="ctr">
                        <a:lnSpc>
                          <a:spcPct val="120000"/>
                        </a:lnSpc>
                        <a:spcAft>
                          <a:spcPct val="0"/>
                        </a:spcAft>
                        <a:tabLst>
                          <a:tab pos="2430780"/>
                        </a:tabLst>
                      </a:pPr>
                      <a:r>
                        <a:rPr lang="zh-CN" sz="2400" b="1" kern="100">
                          <a:effectLst/>
                          <a:latin typeface="宋体" panose="02010600030101010101" pitchFamily="2" charset="-122"/>
                          <a:ea typeface="宋体" panose="02010600030101010101" pitchFamily="2" charset="-122"/>
                          <a:cs typeface="Times New Roman" panose="02020603050405020304"/>
                        </a:rPr>
                        <a:t>定义</a:t>
                      </a:r>
                      <a:endParaRPr lang="zh-CN" sz="2400" b="1" kern="100">
                        <a:effectLst/>
                        <a:latin typeface="宋体" panose="02010600030101010101" pitchFamily="2" charset="-122"/>
                        <a:ea typeface="宋体" panose="02010600030101010101" pitchFamily="2" charset="-122"/>
                        <a:cs typeface="Times New Roman" panose="02020603050405020304"/>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vert="horz" wrap="square"/>
                    <a:lstStyle/>
                    <a:p>
                      <a:pPr algn="ctr">
                        <a:lnSpc>
                          <a:spcPct val="120000"/>
                        </a:lnSpc>
                        <a:spcAft>
                          <a:spcPct val="0"/>
                        </a:spcAft>
                        <a:tabLst>
                          <a:tab pos="2430780"/>
                        </a:tabLst>
                      </a:pPr>
                      <a:r>
                        <a:rPr lang="zh-CN" sz="2400" b="1" kern="100">
                          <a:effectLst/>
                          <a:latin typeface="宋体" panose="02010600030101010101" pitchFamily="2" charset="-122"/>
                          <a:ea typeface="宋体" panose="02010600030101010101" pitchFamily="2" charset="-122"/>
                          <a:cs typeface="宋体" panose="02010600030101010101" pitchFamily="2" charset="-122"/>
                        </a:rPr>
                        <a:t>一般地，设函数</a:t>
                      </a:r>
                      <a14:m>
                        <m:oMathPara>
                          <m:oMathParaPr>
                            <m:jc/>
                          </m:oMathParaPr>
                          <m:oMath>
                            <m:r>
                              <a:rPr lang="en-US" sz="2400" b="0" i="1" kern="100">
                                <a:effectLst/>
                                <a:latin typeface="Cambria Math" panose="02040503050406030204" charset="0"/>
                                <a:ea typeface="宋体" pitchFamily="2" charset="-122"/>
                                <a:cs typeface="Cambria Math" panose="02040503050406030204" charset="0"/>
                              </a:rPr>
                              <m:t>𝑓</m:t>
                            </m:r>
                            <m:r>
                              <m:rPr>
                                <m:sty m:val="p"/>
                              </m:rPr>
                              <a:rPr lang="en-US" sz="2400" b="0" kern="100">
                                <a:effectLst/>
                                <a:latin typeface="Cambria Math" panose="02040503050406030204" charset="0"/>
                                <a:ea typeface="宋体" pitchFamily="2" charset="-122"/>
                                <a:cs typeface="Cambria Math" panose="02040503050406030204" charset="0"/>
                              </a:rPr>
                              <m:t>(</m:t>
                            </m:r>
                            <m:r>
                              <a:rPr lang="en-US" sz="2400" b="0" i="1" kern="100">
                                <a:effectLst/>
                                <a:latin typeface="Cambria Math" panose="02040503050406030204" charset="0"/>
                                <a:ea typeface="宋体" pitchFamily="2" charset="-122"/>
                                <a:cs typeface="Cambria Math" panose="02040503050406030204" charset="0"/>
                              </a:rPr>
                              <m:t>𝑥</m:t>
                            </m:r>
                            <m:r>
                              <m:rPr>
                                <m:sty m:val="p"/>
                              </m:rPr>
                              <a:rPr lang="en-US" sz="2400" b="0" kern="100">
                                <a:effectLst/>
                                <a:latin typeface="Cambria Math" panose="02040503050406030204" charset="0"/>
                                <a:ea typeface="宋体" pitchFamily="2" charset="-122"/>
                                <a:cs typeface="Cambria Math" panose="02040503050406030204" charset="0"/>
                              </a:rPr>
                              <m:t>)</m:t>
                            </m:r>
                          </m:oMath>
                        </m:oMathPara>
                      </a14:m>
                      <a:r>
                        <a:rPr lang="zh-CN" sz="2400" b="1" kern="100">
                          <a:effectLst/>
                          <a:latin typeface="宋体" panose="02010600030101010101" pitchFamily="2" charset="-122"/>
                          <a:ea typeface="宋体" panose="02010600030101010101" pitchFamily="2" charset="-122"/>
                          <a:cs typeface="宋体" panose="02010600030101010101" pitchFamily="2" charset="-122"/>
                        </a:rPr>
                        <a:t>的定义域为</a:t>
                      </a:r>
                      <a14:m>
                        <m:oMathPara>
                          <m:oMathParaPr>
                            <m:jc/>
                          </m:oMathParaPr>
                          <m:oMath>
                            <m:r>
                              <a:rPr lang="en-US" sz="2400" b="0" i="1" kern="100">
                                <a:effectLst/>
                                <a:latin typeface="Cambria Math" panose="02040503050406030204" charset="0"/>
                                <a:ea typeface="宋体" pitchFamily="2" charset="-122"/>
                                <a:cs typeface="Cambria Math" panose="02040503050406030204" charset="0"/>
                              </a:rPr>
                              <m:t>𝐼</m:t>
                            </m:r>
                          </m:oMath>
                        </m:oMathPara>
                      </a14:m>
                      <a:r>
                        <a:rPr lang="zh-CN" sz="2400" b="1" kern="100">
                          <a:effectLst/>
                          <a:latin typeface="宋体" panose="02010600030101010101" pitchFamily="2" charset="-122"/>
                          <a:ea typeface="宋体" panose="02010600030101010101" pitchFamily="2" charset="-122"/>
                          <a:cs typeface="宋体" panose="02010600030101010101" pitchFamily="2" charset="-122"/>
                        </a:rPr>
                        <a:t>，区间</a:t>
                      </a:r>
                      <a14:m>
                        <m:oMathPara>
                          <m:oMathParaPr>
                            <m:jc/>
                          </m:oMathParaPr>
                          <m:oMath>
                            <m:r>
                              <a:rPr lang="en-US" sz="2400" b="0" i="1" kern="100">
                                <a:effectLst/>
                                <a:latin typeface="Cambria Math" panose="02040503050406030204" charset="0"/>
                                <a:ea typeface="宋体" pitchFamily="2" charset="-122"/>
                                <a:cs typeface="Cambria Math" panose="02040503050406030204" charset="0"/>
                              </a:rPr>
                              <m:t>𝐷</m:t>
                            </m:r>
                            <m:r>
                              <a:rPr lang="en-US" sz="2400" b="0" i="1" kern="100">
                                <a:effectLst/>
                                <a:latin typeface="Cambria Math" panose="02040503050406030204" charset="0"/>
                                <a:ea typeface="宋体" pitchFamily="2" charset="-122"/>
                                <a:cs typeface="Cambria Math" panose="02040503050406030204" charset="0"/>
                              </a:rPr>
                              <m:t>⊆</m:t>
                            </m:r>
                            <m:r>
                              <a:rPr lang="en-US" sz="2400" b="0" i="1" kern="100">
                                <a:effectLst/>
                                <a:latin typeface="Cambria Math" panose="02040503050406030204" charset="0"/>
                                <a:ea typeface="宋体" pitchFamily="2" charset="-122"/>
                                <a:cs typeface="Cambria Math" panose="02040503050406030204" charset="0"/>
                              </a:rPr>
                              <m:t>𝐼</m:t>
                            </m:r>
                          </m:oMath>
                        </m:oMathPara>
                      </a14:m>
                      <a:r>
                        <a:rPr lang="zh-CN" sz="2400" b="1" kern="100">
                          <a:effectLst/>
                          <a:latin typeface="宋体" panose="02010600030101010101" pitchFamily="2" charset="-122"/>
                          <a:ea typeface="宋体" panose="02010600030101010101" pitchFamily="2" charset="-122"/>
                          <a:cs typeface="宋体" panose="02010600030101010101" pitchFamily="2" charset="-122"/>
                        </a:rPr>
                        <a:t>，如果</a:t>
                      </a:r>
                      <a14:m>
                        <m:oMathPara>
                          <m:oMathParaPr>
                            <m:jc/>
                          </m:oMathParaPr>
                          <m:oMath>
                            <m:r>
                              <m:rPr>
                                <m:sty m:val="p"/>
                              </m:rPr>
                              <a:rPr lang="en-US" sz="2400" b="0" kern="100">
                                <a:effectLst/>
                                <a:latin typeface="Cambria Math" panose="02040503050406030204" charset="0"/>
                                <a:ea typeface="宋体" pitchFamily="2" charset="-122"/>
                                <a:cs typeface="Cambria Math" panose="02040503050406030204" charset="0"/>
                              </a:rPr>
                              <m:t>∀</m:t>
                            </m:r>
                            <m:r>
                              <a:rPr lang="en-US" sz="2400" b="0" i="1" kern="100">
                                <a:effectLst/>
                                <a:latin typeface="Cambria Math" panose="02040503050406030204" charset="0"/>
                                <a:ea typeface="宋体" pitchFamily="2" charset="-122"/>
                                <a:cs typeface="Cambria Math" panose="02040503050406030204" charset="0"/>
                              </a:rPr>
                              <m:t>𝑥</m:t>
                            </m:r>
                            <m:r>
                              <m:rPr>
                                <m:sty m:val="p"/>
                              </m:rPr>
                              <a:rPr lang="en-US" sz="2400" b="0" kern="100" baseline="-25000">
                                <a:effectLst/>
                                <a:latin typeface="Cambria Math" panose="02040503050406030204" charset="0"/>
                                <a:ea typeface="宋体" pitchFamily="2" charset="-122"/>
                                <a:cs typeface="Cambria Math" panose="02040503050406030204" charset="0"/>
                              </a:rPr>
                              <m:t>1</m:t>
                            </m:r>
                            <m:r>
                              <m:rPr>
                                <m:sty m:val="p"/>
                              </m:rPr>
                              <a:rPr lang="en-US" altLang="zh-CN" sz="2400" b="0" kern="100">
                                <a:effectLst/>
                                <a:latin typeface="Cambria Math" panose="02040503050406030204" charset="0"/>
                                <a:ea typeface="宋体" pitchFamily="2" charset="-122"/>
                                <a:cs typeface="Cambria Math" panose="02040503050406030204" charset="0"/>
                              </a:rPr>
                              <m:t>，</m:t>
                            </m:r>
                            <m:r>
                              <a:rPr lang="en-US" sz="2400" b="0" i="1" kern="100">
                                <a:effectLst/>
                                <a:latin typeface="Cambria Math" panose="02040503050406030204" charset="0"/>
                                <a:ea typeface="宋体" pitchFamily="2" charset="-122"/>
                                <a:cs typeface="Cambria Math" panose="02040503050406030204" charset="0"/>
                              </a:rPr>
                              <m:t>𝑥</m:t>
                            </m:r>
                            <m:r>
                              <m:rPr>
                                <m:sty m:val="p"/>
                              </m:rPr>
                              <a:rPr lang="en-US" sz="2400" b="0" kern="100" baseline="-25000">
                                <a:effectLst/>
                                <a:latin typeface="Cambria Math" panose="02040503050406030204" charset="0"/>
                                <a:ea typeface="宋体" pitchFamily="2" charset="-122"/>
                                <a:cs typeface="Cambria Math" panose="02040503050406030204" charset="0"/>
                              </a:rPr>
                              <m:t>2</m:t>
                            </m:r>
                            <m:r>
                              <m:rPr>
                                <m:sty m:val="p"/>
                              </m:rPr>
                              <a:rPr lang="en-US" altLang="zh-CN" sz="2400" b="0" kern="100">
                                <a:effectLst/>
                                <a:latin typeface="Cambria Math" panose="02040503050406030204" charset="0"/>
                                <a:ea typeface="宋体" pitchFamily="2" charset="-122"/>
                                <a:cs typeface="Cambria Math" panose="02040503050406030204" charset="0"/>
                              </a:rPr>
                              <m:t>∈</m:t>
                            </m:r>
                            <m:r>
                              <a:rPr lang="en-US" sz="2400" b="0" i="1" kern="100">
                                <a:effectLst/>
                                <a:latin typeface="Cambria Math" panose="02040503050406030204" charset="0"/>
                                <a:ea typeface="宋体" pitchFamily="2" charset="-122"/>
                                <a:cs typeface="Cambria Math" panose="02040503050406030204" charset="0"/>
                              </a:rPr>
                              <m:t>𝐷</m:t>
                            </m:r>
                          </m:oMath>
                        </m:oMathPara>
                      </a14:m>
                      <a:endParaRPr lang="en-US" sz="2400" b="0" i="1" kern="100">
                        <a:effectLst/>
                        <a:latin typeface="宋体" panose="02010600030101010101" pitchFamily="2" charset="-122"/>
                        <a:ea typeface="宋体" panose="02010600030101010101" pitchFamily="2" charset="-122"/>
                        <a:cs typeface="宋体" panose="02010600030101010101" pitchFamily="2"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vert="horz" wrap="square"/>
                    <a:lstStyle/>
                    <a:p/>
                  </a:txBody>
                  <a:tcPr/>
                </a:tc>
              </a:tr>
              <a:tr h="1637738">
                <a:tc vMerge="1">
                  <a:txBody>
                    <a:bodyPr vert="horz" wrap="square"/>
                    <a:lstStyle/>
                    <a:p/>
                  </a:txBody>
                  <a:tcPr/>
                </a:tc>
                <a:tc>
                  <a:txBody>
                    <a:bodyPr vert="horz" wrap="square"/>
                    <a:lstStyle/>
                    <a:p>
                      <a:pPr algn="just">
                        <a:lnSpc>
                          <a:spcPct val="120000"/>
                        </a:lnSpc>
                        <a:spcAft>
                          <a:spcPct val="0"/>
                        </a:spcAft>
                        <a:tabLst>
                          <a:tab pos="2430780"/>
                        </a:tabLst>
                      </a:pPr>
                      <a:r>
                        <a:rPr lang="zh-CN" sz="2400" b="1" kern="100">
                          <a:effectLst/>
                          <a:latin typeface="宋体" panose="02010600030101010101" pitchFamily="2" charset="-122"/>
                          <a:ea typeface="宋体" panose="02010600030101010101" pitchFamily="2" charset="-122"/>
                          <a:cs typeface="宋体" panose="02010600030101010101" pitchFamily="2" charset="-122"/>
                        </a:rPr>
                        <a:t>当</a:t>
                      </a:r>
                      <a14:m>
                        <m:oMathPara>
                          <m:oMathParaPr>
                            <m:jc/>
                          </m:oMathParaPr>
                          <m:oMath>
                            <m:r>
                              <a:rPr lang="en-US" sz="2400" b="0" i="1" kern="100">
                                <a:solidFill>
                                  <a:srgbClr val="FF0000"/>
                                </a:solidFill>
                                <a:effectLst/>
                                <a:latin typeface="Cambria Math" panose="02040503050406030204" charset="0"/>
                                <a:ea typeface="宋体" pitchFamily="2" charset="-122"/>
                                <a:cs typeface="Cambria Math" panose="02040503050406030204" charset="0"/>
                              </a:rPr>
                              <m:t>𝑥</m:t>
                            </m:r>
                            <m:r>
                              <m:rPr>
                                <m:sty m:val="p"/>
                              </m:rPr>
                              <a:rPr lang="en-US" sz="2400" b="0" kern="100" baseline="-25000">
                                <a:solidFill>
                                  <a:srgbClr val="FF0000"/>
                                </a:solidFill>
                                <a:effectLst/>
                                <a:latin typeface="Cambria Math" panose="02040503050406030204" charset="0"/>
                                <a:ea typeface="宋体" pitchFamily="2" charset="-122"/>
                                <a:cs typeface="Cambria Math" panose="02040503050406030204" charset="0"/>
                              </a:rPr>
                              <m:t>1</m:t>
                            </m:r>
                            <m:r>
                              <m:rPr>
                                <m:sty m:val="p"/>
                              </m:rPr>
                              <a:rPr lang="en-US" altLang="zh-CN" sz="2400" b="0" kern="100">
                                <a:solidFill>
                                  <a:srgbClr val="FF0000"/>
                                </a:solidFill>
                                <a:effectLst/>
                                <a:latin typeface="Cambria Math" panose="02040503050406030204" charset="0"/>
                                <a:ea typeface="宋体" pitchFamily="2" charset="-122"/>
                                <a:cs typeface="Cambria Math" panose="02040503050406030204" charset="0"/>
                              </a:rPr>
                              <m:t>＜</m:t>
                            </m:r>
                            <m:r>
                              <a:rPr lang="en-US" sz="2400" b="0" i="1" kern="100">
                                <a:solidFill>
                                  <a:srgbClr val="FF0000"/>
                                </a:solidFill>
                                <a:effectLst/>
                                <a:latin typeface="Cambria Math" panose="02040503050406030204" charset="0"/>
                                <a:ea typeface="宋体" pitchFamily="2" charset="-122"/>
                                <a:cs typeface="Cambria Math" panose="02040503050406030204" charset="0"/>
                              </a:rPr>
                              <m:t>𝑥</m:t>
                            </m:r>
                            <m:r>
                              <m:rPr>
                                <m:sty m:val="p"/>
                              </m:rPr>
                              <a:rPr lang="en-US" sz="2400" b="0" kern="100" baseline="-25000">
                                <a:solidFill>
                                  <a:srgbClr val="FF0000"/>
                                </a:solidFill>
                                <a:effectLst/>
                                <a:latin typeface="Cambria Math" panose="02040503050406030204" charset="0"/>
                                <a:ea typeface="宋体" pitchFamily="2" charset="-122"/>
                                <a:cs typeface="Cambria Math" panose="02040503050406030204" charset="0"/>
                              </a:rPr>
                              <m:t>2</m:t>
                            </m:r>
                          </m:oMath>
                        </m:oMathPara>
                      </a14:m>
                      <a:r>
                        <a:rPr lang="zh-CN" sz="2400" b="1" kern="100">
                          <a:effectLst/>
                          <a:latin typeface="宋体" panose="02010600030101010101" pitchFamily="2" charset="-122"/>
                          <a:ea typeface="宋体" panose="02010600030101010101" pitchFamily="2" charset="-122"/>
                          <a:cs typeface="宋体" panose="02010600030101010101" pitchFamily="2" charset="-122"/>
                        </a:rPr>
                        <a:t>时，都</a:t>
                      </a:r>
                      <a:r>
                        <a:rPr lang="zh-CN" sz="2400" b="1" kern="100" smtClean="0">
                          <a:effectLst/>
                          <a:latin typeface="宋体" panose="02010600030101010101" pitchFamily="2" charset="-122"/>
                          <a:ea typeface="宋体" panose="02010600030101010101" pitchFamily="2" charset="-122"/>
                          <a:cs typeface="宋体" panose="02010600030101010101" pitchFamily="2" charset="-122"/>
                        </a:rPr>
                        <a:t>有</a:t>
                      </a:r>
                      <a14:m>
                        <m:oMathPara>
                          <m:oMathParaPr>
                            <m:jc/>
                          </m:oMathParaPr>
                          <m:oMath>
                            <m:r>
                              <a:rPr lang="en-US" altLang="zh-CN" sz="2400" b="0" i="1" kern="100" smtClean="0">
                                <a:solidFill>
                                  <a:srgbClr val="FF0000"/>
                                </a:solidFill>
                                <a:effectLst/>
                                <a:latin typeface="Cambria Math" panose="02040503050406030204" charset="0"/>
                                <a:ea typeface="宋体" pitchFamily="2" charset="-122"/>
                                <a:cs typeface="Cambria Math" panose="02040503050406030204" charset="0"/>
                              </a:rPr>
                              <m:t>𝑓</m:t>
                            </m:r>
                            <m:r>
                              <a:rPr lang="en-US" altLang="zh-CN" sz="2400" b="0" i="1" kern="100" smtClean="0">
                                <a:solidFill>
                                  <a:srgbClr val="FF0000"/>
                                </a:solidFill>
                                <a:effectLst/>
                                <a:latin typeface="Cambria Math" panose="02040503050406030204" charset="0"/>
                                <a:ea typeface="宋体" pitchFamily="2" charset="-122"/>
                                <a:cs typeface="Cambria Math" panose="02040503050406030204" charset="0"/>
                              </a:rPr>
                              <m:t>(</m:t>
                            </m:r>
                            <m:sSub>
                              <m:sSubPr>
                                <m:ctrlPr>
                                  <a:rPr lang="en-US" altLang="zh-CN" sz="2400" b="0" i="1" kern="100" smtClean="0">
                                    <a:solidFill>
                                      <a:srgbClr val="FF0000"/>
                                    </a:solidFill>
                                    <a:effectLst/>
                                    <a:latin typeface="Cambria Math" panose="02040503050406030204" charset="0"/>
                                    <a:ea typeface="宋体" pitchFamily="2" charset="-122"/>
                                    <a:cs typeface="Cambria Math" panose="02040503050406030204" charset="0"/>
                                  </a:rPr>
                                </m:ctrlPr>
                              </m:sSubPr>
                              <m:e>
                                <m:r>
                                  <a:rPr lang="en-US" altLang="zh-CN" sz="2400" b="0" i="1" kern="100" smtClean="0">
                                    <a:solidFill>
                                      <a:srgbClr val="FF0000"/>
                                    </a:solidFill>
                                    <a:effectLst/>
                                    <a:latin typeface="Cambria Math" panose="02040503050406030204" charset="0"/>
                                    <a:ea typeface="宋体" pitchFamily="2" charset="-122"/>
                                    <a:cs typeface="Cambria Math" panose="02040503050406030204" charset="0"/>
                                  </a:rPr>
                                  <m:t>𝑥</m:t>
                                </m:r>
                              </m:e>
                              <m:sub>
                                <m:r>
                                  <a:rPr lang="en-US" altLang="zh-CN" sz="2400" b="0" i="1" kern="100" smtClean="0">
                                    <a:solidFill>
                                      <a:srgbClr val="FF0000"/>
                                    </a:solidFill>
                                    <a:effectLst/>
                                    <a:latin typeface="Cambria Math" panose="02040503050406030204" charset="0"/>
                                    <a:ea typeface="宋体" pitchFamily="2" charset="-122"/>
                                    <a:cs typeface="Cambria Math" panose="02040503050406030204" charset="0"/>
                                  </a:rPr>
                                  <m:t>1</m:t>
                                </m:r>
                              </m:sub>
                            </m:sSub>
                            <m:r>
                              <a:rPr lang="en-US" altLang="zh-CN" sz="2400" b="0" i="1" kern="100" smtClean="0">
                                <a:solidFill>
                                  <a:srgbClr val="FF0000"/>
                                </a:solidFill>
                                <a:effectLst/>
                                <a:latin typeface="Cambria Math" panose="02040503050406030204" charset="0"/>
                                <a:ea typeface="宋体" pitchFamily="2" charset="-122"/>
                                <a:cs typeface="Cambria Math" panose="02040503050406030204" charset="0"/>
                              </a:rPr>
                              <m:t>)&lt;</m:t>
                            </m:r>
                            <m:r>
                              <a:rPr lang="en-US" altLang="zh-CN" sz="2400" b="0" i="1" kern="100" smtClean="0">
                                <a:solidFill>
                                  <a:srgbClr val="FF0000"/>
                                </a:solidFill>
                                <a:effectLst/>
                                <a:latin typeface="Cambria Math" panose="02040503050406030204" charset="0"/>
                                <a:ea typeface="宋体" pitchFamily="2" charset="-122"/>
                                <a:cs typeface="Cambria Math" panose="02040503050406030204" charset="0"/>
                              </a:rPr>
                              <m:t>𝑓</m:t>
                            </m:r>
                            <m:r>
                              <a:rPr lang="en-US" altLang="zh-CN" sz="2400" b="0" i="1" kern="100" smtClean="0">
                                <a:solidFill>
                                  <a:srgbClr val="FF0000"/>
                                </a:solidFill>
                                <a:effectLst/>
                                <a:latin typeface="Cambria Math" panose="02040503050406030204" charset="0"/>
                                <a:ea typeface="宋体" pitchFamily="2" charset="-122"/>
                                <a:cs typeface="Cambria Math" panose="02040503050406030204" charset="0"/>
                              </a:rPr>
                              <m:t>(</m:t>
                            </m:r>
                            <m:sSub>
                              <m:sSubPr>
                                <m:ctrlPr>
                                  <a:rPr lang="en-US" altLang="zh-CN" sz="2400" b="0" i="1" kern="100" smtClean="0">
                                    <a:solidFill>
                                      <a:srgbClr val="FF0000"/>
                                    </a:solidFill>
                                    <a:effectLst/>
                                    <a:latin typeface="Cambria Math" panose="02040503050406030204" charset="0"/>
                                    <a:ea typeface="宋体" pitchFamily="2" charset="-122"/>
                                    <a:cs typeface="Cambria Math" panose="02040503050406030204" charset="0"/>
                                  </a:rPr>
                                </m:ctrlPr>
                              </m:sSubPr>
                              <m:e>
                                <m:r>
                                  <a:rPr lang="en-US" altLang="zh-CN" sz="2400" b="0" i="1" kern="100" smtClean="0">
                                    <a:solidFill>
                                      <a:srgbClr val="FF0000"/>
                                    </a:solidFill>
                                    <a:effectLst/>
                                    <a:latin typeface="Cambria Math" panose="02040503050406030204" charset="0"/>
                                    <a:ea typeface="宋体" pitchFamily="2" charset="-122"/>
                                    <a:cs typeface="Cambria Math" panose="02040503050406030204" charset="0"/>
                                  </a:rPr>
                                  <m:t>𝑥</m:t>
                                </m:r>
                              </m:e>
                              <m:sub>
                                <m:r>
                                  <a:rPr lang="en-US" altLang="zh-CN" sz="2400" b="0" i="1" kern="100" smtClean="0">
                                    <a:solidFill>
                                      <a:srgbClr val="FF0000"/>
                                    </a:solidFill>
                                    <a:effectLst/>
                                    <a:latin typeface="Cambria Math" panose="02040503050406030204" charset="0"/>
                                    <a:ea typeface="宋体" pitchFamily="2" charset="-122"/>
                                    <a:cs typeface="Cambria Math" panose="02040503050406030204" charset="0"/>
                                  </a:rPr>
                                  <m:t>2</m:t>
                                </m:r>
                              </m:sub>
                            </m:sSub>
                            <m:r>
                              <a:rPr lang="en-US" altLang="zh-CN" sz="2400" b="0" i="1" kern="100" smtClean="0">
                                <a:solidFill>
                                  <a:srgbClr val="FF0000"/>
                                </a:solidFill>
                                <a:effectLst/>
                                <a:latin typeface="Cambria Math" panose="02040503050406030204" charset="0"/>
                                <a:ea typeface="宋体" pitchFamily="2" charset="-122"/>
                                <a:cs typeface="Cambria Math" panose="02040503050406030204" charset="0"/>
                              </a:rPr>
                              <m:t>)</m:t>
                            </m:r>
                          </m:oMath>
                        </m:oMathPara>
                      </a14:m>
                      <a:r>
                        <a:rPr lang="en-US" altLang="zh-CN" sz="2400" b="1" kern="100" smtClean="0">
                          <a:effectLst/>
                          <a:latin typeface="宋体" panose="02010600030101010101" pitchFamily="2" charset="-122"/>
                          <a:ea typeface="宋体" panose="02010600030101010101" pitchFamily="2" charset="-122"/>
                          <a:cs typeface="宋体" panose="02010600030101010101" pitchFamily="2" charset="-122"/>
                        </a:rPr>
                        <a:t>,</a:t>
                      </a:r>
                      <a:r>
                        <a:rPr lang="zh-CN" sz="2400" b="1" kern="100" smtClean="0">
                          <a:effectLst/>
                          <a:latin typeface="宋体" panose="02010600030101010101" pitchFamily="2" charset="-122"/>
                          <a:ea typeface="宋体" panose="02010600030101010101" pitchFamily="2" charset="-122"/>
                          <a:cs typeface="宋体" panose="02010600030101010101" pitchFamily="2" charset="-122"/>
                        </a:rPr>
                        <a:t>那么</a:t>
                      </a:r>
                      <a:r>
                        <a:rPr lang="zh-CN" sz="2400" b="1" kern="100">
                          <a:effectLst/>
                          <a:latin typeface="宋体" panose="02010600030101010101" pitchFamily="2" charset="-122"/>
                          <a:ea typeface="宋体" panose="02010600030101010101" pitchFamily="2" charset="-122"/>
                          <a:cs typeface="宋体" panose="02010600030101010101" pitchFamily="2" charset="-122"/>
                        </a:rPr>
                        <a:t>就称函数</a:t>
                      </a:r>
                      <a14:m>
                        <m:oMathPara>
                          <m:oMathParaPr>
                            <m:jc/>
                          </m:oMathParaPr>
                          <m:oMath>
                            <m:r>
                              <a:rPr lang="en-US" sz="2400" b="0" i="1" kern="100">
                                <a:effectLst/>
                                <a:latin typeface="Cambria Math" panose="02040503050406030204" charset="0"/>
                                <a:ea typeface="宋体" pitchFamily="2" charset="-122"/>
                                <a:cs typeface="Cambria Math" panose="02040503050406030204" charset="0"/>
                              </a:rPr>
                              <m:t>𝑓</m:t>
                            </m:r>
                            <m:r>
                              <m:rPr>
                                <m:sty m:val="p"/>
                              </m:rPr>
                              <a:rPr lang="en-US" sz="2400" b="0" kern="100">
                                <a:effectLst/>
                                <a:latin typeface="Cambria Math" panose="02040503050406030204" charset="0"/>
                                <a:ea typeface="宋体" pitchFamily="2" charset="-122"/>
                                <a:cs typeface="Cambria Math" panose="02040503050406030204" charset="0"/>
                              </a:rPr>
                              <m:t>(</m:t>
                            </m:r>
                            <m:r>
                              <a:rPr lang="en-US" sz="2400" b="0" i="1" kern="100">
                                <a:effectLst/>
                                <a:latin typeface="Cambria Math" panose="02040503050406030204" charset="0"/>
                                <a:ea typeface="宋体" pitchFamily="2" charset="-122"/>
                                <a:cs typeface="Cambria Math" panose="02040503050406030204" charset="0"/>
                              </a:rPr>
                              <m:t>𝑥</m:t>
                            </m:r>
                            <m:r>
                              <m:rPr>
                                <m:sty m:val="p"/>
                              </m:rPr>
                              <a:rPr lang="en-US" sz="2400" b="0" kern="100">
                                <a:effectLst/>
                                <a:latin typeface="Cambria Math" panose="02040503050406030204" charset="0"/>
                                <a:ea typeface="宋体" pitchFamily="2" charset="-122"/>
                                <a:cs typeface="Cambria Math" panose="02040503050406030204" charset="0"/>
                              </a:rPr>
                              <m:t>)</m:t>
                            </m:r>
                          </m:oMath>
                        </m:oMathPara>
                      </a14:m>
                      <a:r>
                        <a:rPr lang="zh-CN" sz="2400" b="1" kern="100">
                          <a:effectLst/>
                          <a:latin typeface="宋体" panose="02010600030101010101" pitchFamily="2" charset="-122"/>
                          <a:ea typeface="宋体" panose="02010600030101010101" pitchFamily="2" charset="-122"/>
                          <a:cs typeface="宋体" panose="02010600030101010101" pitchFamily="2" charset="-122"/>
                        </a:rPr>
                        <a:t>在区间</a:t>
                      </a:r>
                      <a14:m>
                        <m:oMathPara>
                          <m:oMathParaPr>
                            <m:jc/>
                          </m:oMathParaPr>
                          <m:oMath>
                            <m:r>
                              <a:rPr lang="en-US" sz="2400" b="0" i="1" kern="100">
                                <a:effectLst/>
                                <a:latin typeface="Cambria Math" panose="02040503050406030204" charset="0"/>
                                <a:ea typeface="宋体" pitchFamily="2" charset="-122"/>
                                <a:cs typeface="Cambria Math" panose="02040503050406030204" charset="0"/>
                              </a:rPr>
                              <m:t>𝐷</m:t>
                            </m:r>
                          </m:oMath>
                        </m:oMathPara>
                      </a14:m>
                      <a:r>
                        <a:rPr lang="zh-CN" sz="2400" b="1" kern="100">
                          <a:effectLst/>
                          <a:latin typeface="宋体" panose="02010600030101010101" pitchFamily="2" charset="-122"/>
                          <a:ea typeface="宋体" panose="02010600030101010101" pitchFamily="2" charset="-122"/>
                          <a:cs typeface="宋体" panose="02010600030101010101" pitchFamily="2" charset="-122"/>
                        </a:rPr>
                        <a:t>上</a:t>
                      </a:r>
                      <a:r>
                        <a:rPr lang="zh-CN" sz="2400" b="1" kern="100">
                          <a:solidFill>
                            <a:srgbClr val="FF0000"/>
                          </a:solidFill>
                          <a:effectLst/>
                          <a:latin typeface="宋体" panose="02010600030101010101" pitchFamily="2" charset="-122"/>
                          <a:ea typeface="宋体" panose="02010600030101010101" pitchFamily="2" charset="-122"/>
                          <a:cs typeface="宋体" panose="02010600030101010101" pitchFamily="2" charset="-122"/>
                        </a:rPr>
                        <a:t>单调递增</a:t>
                      </a:r>
                      <a:r>
                        <a:rPr lang="zh-CN" sz="2400" b="1" kern="100">
                          <a:effectLst/>
                          <a:latin typeface="宋体" panose="02010600030101010101" pitchFamily="2" charset="-122"/>
                          <a:ea typeface="宋体" panose="02010600030101010101" pitchFamily="2" charset="-122"/>
                          <a:cs typeface="宋体" panose="02010600030101010101" pitchFamily="2" charset="-122"/>
                        </a:rPr>
                        <a:t>，特别地，当函数</a:t>
                      </a:r>
                      <a14:m>
                        <m:oMathPara>
                          <m:oMathParaPr>
                            <m:jc/>
                          </m:oMathParaPr>
                          <m:oMath>
                            <m:r>
                              <a:rPr lang="en-US" sz="2400" b="0" i="1" kern="100">
                                <a:effectLst/>
                                <a:latin typeface="Cambria Math" panose="02040503050406030204" charset="0"/>
                                <a:ea typeface="宋体" pitchFamily="2" charset="-122"/>
                                <a:cs typeface="Cambria Math" panose="02040503050406030204" charset="0"/>
                              </a:rPr>
                              <m:t>𝑓</m:t>
                            </m:r>
                            <m:r>
                              <m:rPr>
                                <m:sty m:val="p"/>
                              </m:rPr>
                              <a:rPr lang="en-US" sz="2400" b="0" kern="100">
                                <a:effectLst/>
                                <a:latin typeface="Cambria Math" panose="02040503050406030204" charset="0"/>
                                <a:ea typeface="宋体" pitchFamily="2" charset="-122"/>
                                <a:cs typeface="Cambria Math" panose="02040503050406030204" charset="0"/>
                              </a:rPr>
                              <m:t>(</m:t>
                            </m:r>
                            <m:r>
                              <a:rPr lang="en-US" sz="2400" b="0" i="1" kern="100">
                                <a:effectLst/>
                                <a:latin typeface="Cambria Math" panose="02040503050406030204" charset="0"/>
                                <a:ea typeface="宋体" pitchFamily="2" charset="-122"/>
                                <a:cs typeface="Cambria Math" panose="02040503050406030204" charset="0"/>
                              </a:rPr>
                              <m:t>𝑥</m:t>
                            </m:r>
                            <m:r>
                              <m:rPr>
                                <m:sty m:val="p"/>
                              </m:rPr>
                              <a:rPr lang="en-US" sz="2400" b="0" kern="100">
                                <a:effectLst/>
                                <a:latin typeface="Cambria Math" panose="02040503050406030204" charset="0"/>
                                <a:ea typeface="宋体" pitchFamily="2" charset="-122"/>
                                <a:cs typeface="Cambria Math" panose="02040503050406030204" charset="0"/>
                              </a:rPr>
                              <m:t>)</m:t>
                            </m:r>
                          </m:oMath>
                        </m:oMathPara>
                      </a14:m>
                      <a:r>
                        <a:rPr lang="zh-CN" sz="2400" b="1" kern="100">
                          <a:effectLst/>
                          <a:latin typeface="宋体" panose="02010600030101010101" pitchFamily="2" charset="-122"/>
                          <a:ea typeface="宋体" panose="02010600030101010101" pitchFamily="2" charset="-122"/>
                          <a:cs typeface="宋体" panose="02010600030101010101" pitchFamily="2" charset="-122"/>
                        </a:rPr>
                        <a:t>在它的定义域上单调递增时，就称它是</a:t>
                      </a:r>
                      <a:r>
                        <a:rPr lang="zh-CN" sz="2400" b="1" kern="100">
                          <a:solidFill>
                            <a:srgbClr val="FF0000"/>
                          </a:solidFill>
                          <a:effectLst/>
                          <a:latin typeface="宋体" panose="02010600030101010101" pitchFamily="2" charset="-122"/>
                          <a:ea typeface="宋体" panose="02010600030101010101" pitchFamily="2" charset="-122"/>
                          <a:cs typeface="宋体" panose="02010600030101010101" pitchFamily="2" charset="-122"/>
                        </a:rPr>
                        <a:t>增函数</a:t>
                      </a:r>
                      <a:endParaRPr lang="zh-CN" sz="2400" b="1" kern="100">
                        <a:solidFill>
                          <a:srgbClr val="FF0000"/>
                        </a:solidFill>
                        <a:effectLst/>
                        <a:latin typeface="宋体" panose="02010600030101010101" pitchFamily="2" charset="-122"/>
                        <a:ea typeface="宋体" panose="02010600030101010101" pitchFamily="2" charset="-122"/>
                        <a:cs typeface="宋体" panose="02010600030101010101" pitchFamily="2"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just">
                        <a:lnSpc>
                          <a:spcPct val="120000"/>
                        </a:lnSpc>
                        <a:spcAft>
                          <a:spcPct val="0"/>
                        </a:spcAft>
                        <a:tabLst>
                          <a:tab pos="2430780"/>
                        </a:tabLst>
                      </a:pPr>
                      <a:r>
                        <a:rPr lang="zh-CN" sz="2400" b="1" kern="100">
                          <a:effectLst/>
                          <a:latin typeface="宋体" panose="02010600030101010101" pitchFamily="2" charset="-122"/>
                          <a:ea typeface="宋体" panose="02010600030101010101" pitchFamily="2" charset="-122"/>
                          <a:cs typeface="宋体" panose="02010600030101010101" pitchFamily="2" charset="-122"/>
                        </a:rPr>
                        <a:t>当</a:t>
                      </a:r>
                      <a14:m>
                        <m:oMathPara>
                          <m:oMathParaPr>
                            <m:jc/>
                          </m:oMathParaPr>
                          <m:oMath>
                            <m:r>
                              <a:rPr lang="en-US" sz="2400" b="0" i="1" kern="100">
                                <a:solidFill>
                                  <a:srgbClr val="FF0000"/>
                                </a:solidFill>
                                <a:effectLst/>
                                <a:latin typeface="Cambria Math" panose="02040503050406030204" charset="0"/>
                                <a:ea typeface="宋体" pitchFamily="2" charset="-122"/>
                                <a:cs typeface="Cambria Math" panose="02040503050406030204" charset="0"/>
                              </a:rPr>
                              <m:t>𝑥</m:t>
                            </m:r>
                            <m:r>
                              <m:rPr>
                                <m:sty m:val="p"/>
                              </m:rPr>
                              <a:rPr lang="en-US" sz="2400" b="0" kern="100" baseline="-25000">
                                <a:solidFill>
                                  <a:srgbClr val="FF0000"/>
                                </a:solidFill>
                                <a:effectLst/>
                                <a:latin typeface="Cambria Math" panose="02040503050406030204" charset="0"/>
                                <a:ea typeface="宋体" pitchFamily="2" charset="-122"/>
                                <a:cs typeface="Cambria Math" panose="02040503050406030204" charset="0"/>
                              </a:rPr>
                              <m:t>1</m:t>
                            </m:r>
                            <m:r>
                              <m:rPr>
                                <m:sty m:val="p"/>
                              </m:rPr>
                              <a:rPr lang="en-US" altLang="zh-CN" sz="2400" b="0" kern="100">
                                <a:solidFill>
                                  <a:srgbClr val="FF0000"/>
                                </a:solidFill>
                                <a:effectLst/>
                                <a:latin typeface="Cambria Math" panose="02040503050406030204" charset="0"/>
                                <a:ea typeface="宋体" pitchFamily="2" charset="-122"/>
                                <a:cs typeface="Cambria Math" panose="02040503050406030204" charset="0"/>
                              </a:rPr>
                              <m:t>＜</m:t>
                            </m:r>
                            <m:r>
                              <a:rPr lang="en-US" sz="2400" b="0" i="1" kern="100">
                                <a:solidFill>
                                  <a:srgbClr val="FF0000"/>
                                </a:solidFill>
                                <a:effectLst/>
                                <a:latin typeface="Cambria Math" panose="02040503050406030204" charset="0"/>
                                <a:ea typeface="宋体" pitchFamily="2" charset="-122"/>
                                <a:cs typeface="Cambria Math" panose="02040503050406030204" charset="0"/>
                              </a:rPr>
                              <m:t>𝑥</m:t>
                            </m:r>
                            <m:r>
                              <m:rPr>
                                <m:sty m:val="p"/>
                              </m:rPr>
                              <a:rPr lang="en-US" sz="2400" b="0" kern="100" baseline="-25000">
                                <a:solidFill>
                                  <a:srgbClr val="FF0000"/>
                                </a:solidFill>
                                <a:effectLst/>
                                <a:latin typeface="Cambria Math" panose="02040503050406030204" charset="0"/>
                                <a:ea typeface="宋体" pitchFamily="2" charset="-122"/>
                                <a:cs typeface="Cambria Math" panose="02040503050406030204" charset="0"/>
                              </a:rPr>
                              <m:t>2</m:t>
                            </m:r>
                          </m:oMath>
                        </m:oMathPara>
                      </a14:m>
                      <a:r>
                        <a:rPr lang="zh-CN" sz="2400" b="1" kern="100" smtClean="0">
                          <a:effectLst/>
                          <a:latin typeface="宋体" panose="02010600030101010101" pitchFamily="2" charset="-122"/>
                          <a:ea typeface="宋体" panose="02010600030101010101" pitchFamily="2" charset="-122"/>
                          <a:cs typeface="宋体" panose="02010600030101010101" pitchFamily="2" charset="-122"/>
                        </a:rPr>
                        <a:t>时</a:t>
                      </a:r>
                      <a:r>
                        <a:rPr lang="en-US" altLang="zh-CN" sz="2400" b="1" kern="100" smtClean="0">
                          <a:effectLst/>
                          <a:latin typeface="宋体" panose="02010600030101010101" pitchFamily="2" charset="-122"/>
                          <a:ea typeface="宋体" panose="02010600030101010101" pitchFamily="2" charset="-122"/>
                          <a:cs typeface="宋体" panose="02010600030101010101" pitchFamily="2" charset="-122"/>
                        </a:rPr>
                        <a:t>,</a:t>
                      </a:r>
                      <a:r>
                        <a:rPr lang="zh-CN" sz="2400" b="1" kern="100" smtClean="0">
                          <a:effectLst/>
                          <a:latin typeface="宋体" panose="02010600030101010101" pitchFamily="2" charset="-122"/>
                          <a:ea typeface="宋体" panose="02010600030101010101" pitchFamily="2" charset="-122"/>
                          <a:cs typeface="宋体" panose="02010600030101010101" pitchFamily="2" charset="-122"/>
                        </a:rPr>
                        <a:t>都有</a:t>
                      </a:r>
                      <a14:m>
                        <m:oMathPara>
                          <m:oMathParaPr>
                            <m:jc/>
                          </m:oMathParaPr>
                          <m:oMath>
                            <m:r>
                              <a:rPr lang="en-US" altLang="zh-CN" sz="2400" b="0" i="1" kern="100" smtClean="0">
                                <a:solidFill>
                                  <a:srgbClr val="FF0000"/>
                                </a:solidFill>
                                <a:effectLst/>
                                <a:latin typeface="Cambria Math" panose="02040503050406030204" charset="0"/>
                                <a:ea typeface="宋体" pitchFamily="2" charset="-122"/>
                                <a:cs typeface="Cambria Math" panose="02040503050406030204" charset="0"/>
                              </a:rPr>
                              <m:t>𝑓</m:t>
                            </m:r>
                            <m:r>
                              <a:rPr lang="en-US" altLang="zh-CN" sz="2400" b="0" i="1" kern="100" smtClean="0">
                                <a:solidFill>
                                  <a:srgbClr val="FF0000"/>
                                </a:solidFill>
                                <a:effectLst/>
                                <a:latin typeface="Cambria Math" panose="02040503050406030204" charset="0"/>
                                <a:ea typeface="宋体" pitchFamily="2" charset="-122"/>
                                <a:cs typeface="Cambria Math" panose="02040503050406030204" charset="0"/>
                              </a:rPr>
                              <m:t>(</m:t>
                            </m:r>
                            <m:sSub>
                              <m:sSubPr>
                                <m:ctrlPr>
                                  <a:rPr lang="en-US" altLang="zh-CN" sz="2400" b="0" i="1" kern="100" smtClean="0">
                                    <a:solidFill>
                                      <a:srgbClr val="FF0000"/>
                                    </a:solidFill>
                                    <a:effectLst/>
                                    <a:latin typeface="Cambria Math" panose="02040503050406030204" charset="0"/>
                                    <a:ea typeface="宋体" pitchFamily="2" charset="-122"/>
                                    <a:cs typeface="Cambria Math" panose="02040503050406030204" charset="0"/>
                                  </a:rPr>
                                </m:ctrlPr>
                              </m:sSubPr>
                              <m:e>
                                <m:r>
                                  <a:rPr lang="en-US" altLang="zh-CN" sz="2400" b="0" i="1" kern="100" smtClean="0">
                                    <a:solidFill>
                                      <a:srgbClr val="FF0000"/>
                                    </a:solidFill>
                                    <a:effectLst/>
                                    <a:latin typeface="Cambria Math" panose="02040503050406030204" charset="0"/>
                                    <a:ea typeface="宋体" pitchFamily="2" charset="-122"/>
                                    <a:cs typeface="Cambria Math" panose="02040503050406030204" charset="0"/>
                                  </a:rPr>
                                  <m:t>��</m:t>
                                </m:r>
                              </m:e>
                              <m:sub>
                                <m:r>
                                  <a:rPr lang="en-US" altLang="zh-CN" sz="2400" b="0" i="1" kern="100" smtClean="0">
                                    <a:solidFill>
                                      <a:srgbClr val="FF0000"/>
                                    </a:solidFill>
                                    <a:effectLst/>
                                    <a:latin typeface="Cambria Math" panose="02040503050406030204" charset="0"/>
                                    <a:ea typeface="宋体" pitchFamily="2" charset="-122"/>
                                    <a:cs typeface="Cambria Math" panose="02040503050406030204" charset="0"/>
                                  </a:rPr>
                                  <m:t>1</m:t>
                                </m:r>
                              </m:sub>
                            </m:sSub>
                            <m:r>
                              <a:rPr lang="en-US" altLang="zh-CN" sz="2400" b="0" i="1" kern="100" smtClean="0">
                                <a:solidFill>
                                  <a:srgbClr val="FF0000"/>
                                </a:solidFill>
                                <a:effectLst/>
                                <a:latin typeface="Cambria Math" panose="02040503050406030204" charset="0"/>
                                <a:ea typeface="宋体" pitchFamily="2" charset="-122"/>
                                <a:cs typeface="Cambria Math" panose="02040503050406030204" charset="0"/>
                              </a:rPr>
                              <m:t>)&gt;</m:t>
                            </m:r>
                            <m:r>
                              <a:rPr lang="en-US" altLang="zh-CN" sz="2400" b="0" i="1" kern="100" smtClean="0">
                                <a:solidFill>
                                  <a:srgbClr val="FF0000"/>
                                </a:solidFill>
                                <a:effectLst/>
                                <a:latin typeface="Cambria Math" panose="02040503050406030204" charset="0"/>
                                <a:ea typeface="宋体" pitchFamily="2" charset="-122"/>
                                <a:cs typeface="Cambria Math" panose="02040503050406030204" charset="0"/>
                              </a:rPr>
                              <m:t>𝑓</m:t>
                            </m:r>
                            <m:r>
                              <a:rPr lang="en-US" altLang="zh-CN" sz="2400" b="0" i="1" kern="100" smtClean="0">
                                <a:solidFill>
                                  <a:srgbClr val="FF0000"/>
                                </a:solidFill>
                                <a:effectLst/>
                                <a:latin typeface="Cambria Math" panose="02040503050406030204" charset="0"/>
                                <a:ea typeface="宋体" pitchFamily="2" charset="-122"/>
                                <a:cs typeface="Cambria Math" panose="02040503050406030204" charset="0"/>
                              </a:rPr>
                              <m:t>(</m:t>
                            </m:r>
                            <m:sSub>
                              <m:sSubPr>
                                <m:ctrlPr>
                                  <a:rPr lang="en-US" altLang="zh-CN" sz="2400" b="0" i="1" kern="100" smtClean="0">
                                    <a:solidFill>
                                      <a:srgbClr val="FF0000"/>
                                    </a:solidFill>
                                    <a:effectLst/>
                                    <a:latin typeface="Cambria Math" panose="02040503050406030204" charset="0"/>
                                    <a:ea typeface="宋体" pitchFamily="2" charset="-122"/>
                                    <a:cs typeface="Cambria Math" panose="02040503050406030204" charset="0"/>
                                  </a:rPr>
                                </m:ctrlPr>
                              </m:sSubPr>
                              <m:e>
                                <m:r>
                                  <a:rPr lang="en-US" altLang="zh-CN" sz="2400" b="0" i="1" kern="100" smtClean="0">
                                    <a:solidFill>
                                      <a:srgbClr val="FF0000"/>
                                    </a:solidFill>
                                    <a:effectLst/>
                                    <a:latin typeface="Cambria Math" panose="02040503050406030204" charset="0"/>
                                    <a:ea typeface="宋体" pitchFamily="2" charset="-122"/>
                                    <a:cs typeface="Cambria Math" panose="02040503050406030204" charset="0"/>
                                  </a:rPr>
                                  <m:t>𝑥</m:t>
                                </m:r>
                              </m:e>
                              <m:sub>
                                <m:r>
                                  <a:rPr lang="en-US" altLang="zh-CN" sz="2400" b="0" i="1" kern="100" smtClean="0">
                                    <a:solidFill>
                                      <a:srgbClr val="FF0000"/>
                                    </a:solidFill>
                                    <a:effectLst/>
                                    <a:latin typeface="Cambria Math" panose="02040503050406030204" charset="0"/>
                                    <a:ea typeface="宋体" pitchFamily="2" charset="-122"/>
                                    <a:cs typeface="Cambria Math" panose="02040503050406030204" charset="0"/>
                                  </a:rPr>
                                  <m:t>2</m:t>
                                </m:r>
                              </m:sub>
                            </m:sSub>
                            <m:r>
                              <a:rPr lang="en-US" altLang="zh-CN" sz="2400" b="0" i="1" kern="100" smtClean="0">
                                <a:solidFill>
                                  <a:srgbClr val="FF0000"/>
                                </a:solidFill>
                                <a:effectLst/>
                                <a:latin typeface="Cambria Math" panose="02040503050406030204" charset="0"/>
                                <a:ea typeface="宋体" pitchFamily="2" charset="-122"/>
                                <a:cs typeface="Cambria Math" panose="02040503050406030204" charset="0"/>
                              </a:rPr>
                              <m:t>)</m:t>
                            </m:r>
                          </m:oMath>
                        </m:oMathPara>
                      </a14:m>
                      <a:r>
                        <a:rPr lang="en-US" altLang="zh-CN" sz="2400" b="1" kern="100" smtClean="0">
                          <a:effectLst/>
                          <a:latin typeface="宋体" panose="02010600030101010101" pitchFamily="2" charset="-122"/>
                          <a:ea typeface="宋体" panose="02010600030101010101" pitchFamily="2" charset="-122"/>
                          <a:cs typeface="宋体" panose="02010600030101010101" pitchFamily="2" charset="-122"/>
                        </a:rPr>
                        <a:t>,</a:t>
                      </a:r>
                      <a:r>
                        <a:rPr lang="zh-CN" sz="2400" b="1" kern="100" smtClean="0">
                          <a:effectLst/>
                          <a:latin typeface="宋体" panose="02010600030101010101" pitchFamily="2" charset="-122"/>
                          <a:ea typeface="宋体" panose="02010600030101010101" pitchFamily="2" charset="-122"/>
                          <a:cs typeface="宋体" panose="02010600030101010101" pitchFamily="2" charset="-122"/>
                        </a:rPr>
                        <a:t>那么</a:t>
                      </a:r>
                      <a:r>
                        <a:rPr lang="zh-CN" sz="2400" b="1" kern="100">
                          <a:effectLst/>
                          <a:latin typeface="宋体" panose="02010600030101010101" pitchFamily="2" charset="-122"/>
                          <a:ea typeface="宋体" panose="02010600030101010101" pitchFamily="2" charset="-122"/>
                          <a:cs typeface="宋体" panose="02010600030101010101" pitchFamily="2" charset="-122"/>
                        </a:rPr>
                        <a:t>就称函数</a:t>
                      </a:r>
                      <a14:m>
                        <m:oMathPara>
                          <m:oMathParaPr>
                            <m:jc/>
                          </m:oMathParaPr>
                          <m:oMath>
                            <m:r>
                              <a:rPr lang="en-US" sz="2400" b="0" i="1" kern="100">
                                <a:effectLst/>
                                <a:latin typeface="Cambria Math" panose="02040503050406030204" charset="0"/>
                                <a:ea typeface="宋体" pitchFamily="2" charset="-122"/>
                                <a:cs typeface="Cambria Math" panose="02040503050406030204" charset="0"/>
                              </a:rPr>
                              <m:t>𝑓</m:t>
                            </m:r>
                            <m:r>
                              <m:rPr>
                                <m:sty m:val="p"/>
                              </m:rPr>
                              <a:rPr lang="en-US" sz="2400" b="0" kern="100">
                                <a:effectLst/>
                                <a:latin typeface="Cambria Math" panose="02040503050406030204" charset="0"/>
                                <a:ea typeface="宋体" pitchFamily="2" charset="-122"/>
                                <a:cs typeface="Cambria Math" panose="02040503050406030204" charset="0"/>
                              </a:rPr>
                              <m:t>(</m:t>
                            </m:r>
                            <m:r>
                              <a:rPr lang="en-US" sz="2400" b="0" i="1" kern="100">
                                <a:effectLst/>
                                <a:latin typeface="Cambria Math" panose="02040503050406030204" charset="0"/>
                                <a:ea typeface="宋体" pitchFamily="2" charset="-122"/>
                                <a:cs typeface="Cambria Math" panose="02040503050406030204" charset="0"/>
                              </a:rPr>
                              <m:t>𝑥</m:t>
                            </m:r>
                            <m:r>
                              <m:rPr>
                                <m:sty m:val="p"/>
                              </m:rPr>
                              <a:rPr lang="en-US" sz="2400" b="0" kern="100">
                                <a:effectLst/>
                                <a:latin typeface="Cambria Math" panose="02040503050406030204" charset="0"/>
                                <a:ea typeface="宋体" pitchFamily="2" charset="-122"/>
                                <a:cs typeface="Cambria Math" panose="02040503050406030204" charset="0"/>
                              </a:rPr>
                              <m:t>)</m:t>
                            </m:r>
                          </m:oMath>
                        </m:oMathPara>
                      </a14:m>
                      <a:r>
                        <a:rPr lang="zh-CN" sz="2400" b="1" kern="100">
                          <a:effectLst/>
                          <a:latin typeface="宋体" panose="02010600030101010101" pitchFamily="2" charset="-122"/>
                          <a:ea typeface="宋体" panose="02010600030101010101" pitchFamily="2" charset="-122"/>
                          <a:cs typeface="宋体" panose="02010600030101010101" pitchFamily="2" charset="-122"/>
                        </a:rPr>
                        <a:t>在区间</a:t>
                      </a:r>
                      <a14:m>
                        <m:oMathPara>
                          <m:oMathParaPr>
                            <m:jc/>
                          </m:oMathParaPr>
                          <m:oMath>
                            <m:r>
                              <a:rPr lang="en-US" sz="2400" b="0" i="1" kern="100">
                                <a:effectLst/>
                                <a:latin typeface="Cambria Math" panose="02040503050406030204" charset="0"/>
                                <a:ea typeface="宋体" pitchFamily="2" charset="-122"/>
                                <a:cs typeface="Cambria Math" panose="02040503050406030204" charset="0"/>
                              </a:rPr>
                              <m:t>𝐷</m:t>
                            </m:r>
                          </m:oMath>
                        </m:oMathPara>
                      </a14:m>
                      <a:r>
                        <a:rPr lang="zh-CN" sz="2400" b="1" kern="100">
                          <a:effectLst/>
                          <a:latin typeface="宋体" panose="02010600030101010101" pitchFamily="2" charset="-122"/>
                          <a:ea typeface="宋体" panose="02010600030101010101" pitchFamily="2" charset="-122"/>
                          <a:cs typeface="宋体" panose="02010600030101010101" pitchFamily="2" charset="-122"/>
                        </a:rPr>
                        <a:t>上</a:t>
                      </a:r>
                      <a:r>
                        <a:rPr lang="zh-CN" sz="2400" b="1" kern="100">
                          <a:solidFill>
                            <a:srgbClr val="FF0000"/>
                          </a:solidFill>
                          <a:effectLst/>
                          <a:latin typeface="宋体" panose="02010600030101010101" pitchFamily="2" charset="-122"/>
                          <a:ea typeface="宋体" panose="02010600030101010101" pitchFamily="2" charset="-122"/>
                          <a:cs typeface="宋体" panose="02010600030101010101" pitchFamily="2" charset="-122"/>
                        </a:rPr>
                        <a:t>单调递减</a:t>
                      </a:r>
                      <a:r>
                        <a:rPr lang="zh-CN" sz="2400" b="1" kern="100">
                          <a:effectLst/>
                          <a:latin typeface="宋体" panose="02010600030101010101" pitchFamily="2" charset="-122"/>
                          <a:ea typeface="宋体" panose="02010600030101010101" pitchFamily="2" charset="-122"/>
                          <a:cs typeface="宋体" panose="02010600030101010101" pitchFamily="2" charset="-122"/>
                        </a:rPr>
                        <a:t>，特别地，当函数</a:t>
                      </a:r>
                      <a14:m>
                        <m:oMathPara>
                          <m:oMathParaPr>
                            <m:jc/>
                          </m:oMathParaPr>
                          <m:oMath>
                            <m:r>
                              <a:rPr lang="en-US" sz="2400" b="0" i="1" kern="100">
                                <a:effectLst/>
                                <a:latin typeface="Cambria Math" panose="02040503050406030204" charset="0"/>
                                <a:ea typeface="宋体" pitchFamily="2" charset="-122"/>
                                <a:cs typeface="Cambria Math" panose="02040503050406030204" charset="0"/>
                              </a:rPr>
                              <m:t>𝑓</m:t>
                            </m:r>
                            <m:r>
                              <m:rPr>
                                <m:sty m:val="p"/>
                              </m:rPr>
                              <a:rPr lang="en-US" sz="2400" b="0" kern="100">
                                <a:effectLst/>
                                <a:latin typeface="Cambria Math" panose="02040503050406030204" charset="0"/>
                                <a:ea typeface="宋体" pitchFamily="2" charset="-122"/>
                                <a:cs typeface="Cambria Math" panose="02040503050406030204" charset="0"/>
                              </a:rPr>
                              <m:t>(</m:t>
                            </m:r>
                            <m:r>
                              <a:rPr lang="en-US" sz="2400" b="0" i="1" kern="100">
                                <a:effectLst/>
                                <a:latin typeface="Cambria Math" panose="02040503050406030204" charset="0"/>
                                <a:ea typeface="宋体" pitchFamily="2" charset="-122"/>
                                <a:cs typeface="Cambria Math" panose="02040503050406030204" charset="0"/>
                              </a:rPr>
                              <m:t>𝑥</m:t>
                            </m:r>
                            <m:r>
                              <m:rPr>
                                <m:sty m:val="p"/>
                              </m:rPr>
                              <a:rPr lang="en-US" sz="2400" b="0" kern="100">
                                <a:effectLst/>
                                <a:latin typeface="Cambria Math" panose="02040503050406030204" charset="0"/>
                                <a:ea typeface="宋体" pitchFamily="2" charset="-122"/>
                                <a:cs typeface="Cambria Math" panose="02040503050406030204" charset="0"/>
                              </a:rPr>
                              <m:t>)</m:t>
                            </m:r>
                          </m:oMath>
                        </m:oMathPara>
                      </a14:m>
                      <a:r>
                        <a:rPr lang="zh-CN" sz="2400" b="1" kern="100">
                          <a:effectLst/>
                          <a:latin typeface="宋体" panose="02010600030101010101" pitchFamily="2" charset="-122"/>
                          <a:ea typeface="宋体" panose="02010600030101010101" pitchFamily="2" charset="-122"/>
                          <a:cs typeface="宋体" panose="02010600030101010101" pitchFamily="2" charset="-122"/>
                        </a:rPr>
                        <a:t>在它的定义域上单调递减时，就称它是</a:t>
                      </a:r>
                      <a:r>
                        <a:rPr lang="zh-CN" sz="2400" b="1" kern="100">
                          <a:solidFill>
                            <a:srgbClr val="FF0000"/>
                          </a:solidFill>
                          <a:effectLst/>
                          <a:latin typeface="宋体" panose="02010600030101010101" pitchFamily="2" charset="-122"/>
                          <a:ea typeface="宋体" panose="02010600030101010101" pitchFamily="2" charset="-122"/>
                          <a:cs typeface="宋体" panose="02010600030101010101" pitchFamily="2" charset="-122"/>
                        </a:rPr>
                        <a:t>减函数</a:t>
                      </a:r>
                      <a:endParaRPr lang="zh-CN" sz="2400" b="1" kern="100">
                        <a:solidFill>
                          <a:srgbClr val="FF0000"/>
                        </a:solidFill>
                        <a:effectLst/>
                        <a:latin typeface="宋体" panose="02010600030101010101" pitchFamily="2" charset="-122"/>
                        <a:ea typeface="宋体" panose="02010600030101010101" pitchFamily="2" charset="-122"/>
                        <a:cs typeface="宋体" panose="02010600030101010101" pitchFamily="2"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37738">
                <a:tc>
                  <a:txBody>
                    <a:bodyPr vert="horz" wrap="square"/>
                    <a:lstStyle/>
                    <a:p>
                      <a:pPr algn="ctr">
                        <a:lnSpc>
                          <a:spcPct val="120000"/>
                        </a:lnSpc>
                        <a:spcAft>
                          <a:spcPct val="0"/>
                        </a:spcAft>
                        <a:buNone/>
                        <a:tabLst>
                          <a:tab pos="2430780"/>
                        </a:tabLst>
                      </a:pPr>
                      <a:endParaRPr lang="zh-CN" altLang="en-US" sz="2400" b="1" kern="100">
                        <a:effectLst/>
                        <a:latin typeface="宋体" panose="02010600030101010101" pitchFamily="2" charset="-122"/>
                        <a:ea typeface="宋体" panose="02010600030101010101" pitchFamily="2" charset="-122"/>
                        <a:cs typeface="Times New Roman" panose="02020603050405020304"/>
                      </a:endParaRPr>
                    </a:p>
                    <a:p>
                      <a:pPr algn="ctr">
                        <a:lnSpc>
                          <a:spcPct val="120000"/>
                        </a:lnSpc>
                        <a:spcAft>
                          <a:spcPct val="0"/>
                        </a:spcAft>
                        <a:buNone/>
                        <a:tabLst>
                          <a:tab pos="2430780"/>
                        </a:tabLst>
                      </a:pPr>
                      <a:r>
                        <a:rPr lang="zh-CN" altLang="en-US" sz="2400" b="1" kern="100">
                          <a:effectLst/>
                          <a:latin typeface="宋体" panose="02010600030101010101" pitchFamily="2" charset="-122"/>
                          <a:ea typeface="宋体" panose="02010600030101010101" pitchFamily="2" charset="-122"/>
                          <a:cs typeface="Times New Roman" panose="02020603050405020304"/>
                        </a:rPr>
                        <a:t>图象</a:t>
                      </a:r>
                      <a:endParaRPr lang="zh-CN" altLang="en-US" sz="2400" b="1" kern="100">
                        <a:effectLst/>
                        <a:latin typeface="宋体" panose="02010600030101010101" pitchFamily="2" charset="-122"/>
                        <a:ea typeface="宋体" panose="02010600030101010101" pitchFamily="2" charset="-122"/>
                        <a:cs typeface="Times New Roman" panose="02020603050405020304"/>
                      </a:endParaRPr>
                    </a:p>
                  </a:txBody>
                  <a:tcPr>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vert="horz" wrap="square"/>
                    <a:lstStyle/>
                    <a:p>
                      <a:pPr algn="just">
                        <a:lnSpc>
                          <a:spcPct val="120000"/>
                        </a:lnSpc>
                        <a:spcAft>
                          <a:spcPct val="0"/>
                        </a:spcAft>
                        <a:buNone/>
                        <a:tabLst>
                          <a:tab pos="2430780"/>
                        </a:tabLst>
                      </a:pPr>
                      <a:endParaRPr lang="zh-CN" altLang="en-US" sz="2400" b="1" kern="100">
                        <a:solidFill>
                          <a:srgbClr val="FF0000"/>
                        </a:solidFill>
                        <a:effectLst/>
                        <a:latin typeface="宋体" panose="02010600030101010101" pitchFamily="2" charset="-122"/>
                        <a:ea typeface="宋体" panose="02010600030101010101" pitchFamily="2" charset="-122"/>
                        <a:cs typeface="宋体" panose="02010600030101010101" pitchFamily="2"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just">
                        <a:lnSpc>
                          <a:spcPct val="120000"/>
                        </a:lnSpc>
                        <a:spcAft>
                          <a:spcPct val="0"/>
                        </a:spcAft>
                        <a:buNone/>
                        <a:tabLst>
                          <a:tab pos="2430780"/>
                        </a:tabLst>
                      </a:pPr>
                      <a:endParaRPr lang="zh-CN" altLang="en-US" sz="2400" b="1" kern="100">
                        <a:solidFill>
                          <a:srgbClr val="FF0000"/>
                        </a:solidFill>
                        <a:effectLst/>
                        <a:latin typeface="宋体" panose="02010600030101010101" pitchFamily="2" charset="-122"/>
                        <a:ea typeface="宋体" panose="02010600030101010101" pitchFamily="2" charset="-122"/>
                        <a:cs typeface="宋体" panose="02010600030101010101" pitchFamily="2"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050" name="Picture 2" title=""/>
          <p:cNvPicPr>
            <a:picLocks noChangeAspect="1" noChangeArrowheads="1"/>
          </p:cNvPicPr>
          <p:nvPr>
            <p:custDataLst>
              <p:tags r:id="rId4"/>
            </p:custDataLst>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536190" y="4523740"/>
            <a:ext cx="1894840" cy="1593215"/>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 title=""/>
          <p:cNvPicPr>
            <a:picLocks noChangeAspect="1" noChangeArrowheads="1"/>
          </p:cNvPicPr>
          <p:nvPr>
            <p:custDataLst>
              <p:tags r:id="rId6"/>
            </p:custDataLst>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8167370" y="4675505"/>
            <a:ext cx="1718310" cy="14414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7"/>
    </p:custData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492760"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知识梳理</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2" name="文本框 1" title=""/>
              <p:cNvSpPr txBox="1"/>
              <p:nvPr/>
            </p:nvSpPr>
            <p:spPr>
              <a:xfrm>
                <a:off x="492760" y="538480"/>
                <a:ext cx="10750550" cy="1893570"/>
              </a:xfrm>
              <a:prstGeom prst="rect">
                <a:avLst/>
              </a:prstGeom>
              <a:noFill/>
            </p:spPr>
            <p:txBody>
              <a:bodyPr wrap="square" rtlCol="0" anchor="t">
                <a:noAutofit/>
              </a:bodyPr>
              <a:lstStyle/>
              <a:p>
                <a:pPr algn="just">
                  <a:lnSpc>
                    <a:spcPct val="140000"/>
                  </a:lnSpc>
                  <a:spcAft>
                    <a:spcPct val="0"/>
                  </a:spcAft>
                  <a:tabLst>
                    <a:tab pos="2700655"/>
                  </a:tabLst>
                </a:pP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(2)</a:t>
                </a:r>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单调区间的定义：</a:t>
                </a:r>
                <a:endParaRPr lang="zh-CN" altLang="zh-CN" sz="2400" b="1" kern="100">
                  <a:latin typeface="宋体" panose="02010600030101010101" pitchFamily="2" charset="-122"/>
                  <a:ea typeface="宋体" panose="02010600030101010101" pitchFamily="2" charset="-122"/>
                  <a:cs typeface="宋体" panose="02010600030101010101" pitchFamily="2" charset="-122"/>
                  <a:sym typeface="+mn-ea"/>
                </a:endParaRPr>
              </a:p>
              <a:p>
                <a:pPr algn="just">
                  <a:lnSpc>
                    <a:spcPct val="140000"/>
                  </a:lnSpc>
                  <a:spcAft>
                    <a:spcPct val="0"/>
                  </a:spcAft>
                  <a:tabLst>
                    <a:tab pos="2700655"/>
                  </a:tabLst>
                </a:pP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     </a:t>
                </a:r>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如果函数</a:t>
                </a:r>
                <a14:m>
                  <m:oMathPara>
                    <m:oMathParaPr>
                      <m:jc/>
                    </m:oMathParaPr>
                    <m:oMath>
                      <m:r>
                        <a:rPr lang="en-US" altLang="zh-CN" sz="2400" i="1" kern="100">
                          <a:latin typeface="Cambria Math" panose="02040503050406030204" charset="0"/>
                          <a:ea typeface="宋体" pitchFamily="2" charset="-122"/>
                          <a:cs typeface="Cambria Math" panose="02040503050406030204" charset="0"/>
                          <a:sym typeface="+mn-ea"/>
                        </a:rPr>
                        <m:t>𝑦</m:t>
                      </m:r>
                      <m:r>
                        <m:rPr>
                          <m:sty m:val="p"/>
                        </m:rPr>
                        <a:rPr lang="en-US" altLang="zh-CN" sz="2400" kern="100">
                          <a:latin typeface="Cambria Math" panose="02040503050406030204" charset="0"/>
                          <a:ea typeface="宋体" pitchFamily="2" charset="-122"/>
                          <a:cs typeface="Cambria Math" panose="02040503050406030204" charset="0"/>
                          <a:sym typeface="+mn-ea"/>
                        </a:rPr>
                        <m:t>＝</m:t>
                      </m:r>
                      <m:r>
                        <a:rPr lang="en-US" altLang="zh-CN" sz="2400" i="1" kern="100">
                          <a:latin typeface="Cambria Math" panose="02040503050406030204" charset="0"/>
                          <a:ea typeface="宋体" pitchFamily="2" charset="-122"/>
                          <a:cs typeface="Cambria Math" panose="02040503050406030204" charset="0"/>
                          <a:sym typeface="+mn-ea"/>
                        </a:rPr>
                        <m:t>𝑓</m:t>
                      </m:r>
                      <m:r>
                        <m:rPr>
                          <m:sty m:val="p"/>
                        </m:rPr>
                        <a:rPr lang="en-US" altLang="zh-CN" sz="2400" kern="100">
                          <a:latin typeface="Cambria Math" panose="02040503050406030204" charset="0"/>
                          <a:ea typeface="宋体" pitchFamily="2" charset="-122"/>
                          <a:cs typeface="Cambria Math" panose="02040503050406030204" charset="0"/>
                          <a:sym typeface="+mn-ea"/>
                        </a:rPr>
                        <m:t>(</m:t>
                      </m:r>
                      <m:r>
                        <a:rPr lang="en-US" altLang="zh-CN" sz="2400" i="1" kern="100">
                          <a:latin typeface="Cambria Math" panose="02040503050406030204" charset="0"/>
                          <a:ea typeface="宋体" pitchFamily="2" charset="-122"/>
                          <a:cs typeface="Cambria Math" panose="02040503050406030204" charset="0"/>
                          <a:sym typeface="+mn-ea"/>
                        </a:rPr>
                        <m:t>𝑥</m:t>
                      </m:r>
                      <m:r>
                        <m:rPr>
                          <m:sty m:val="p"/>
                        </m:rPr>
                        <a:rPr lang="en-US" altLang="zh-CN" sz="2400" kern="100">
                          <a:latin typeface="Cambria Math" panose="02040503050406030204" charset="0"/>
                          <a:ea typeface="宋体" pitchFamily="2" charset="-122"/>
                          <a:cs typeface="Cambria Math" panose="02040503050406030204" charset="0"/>
                          <a:sym typeface="+mn-ea"/>
                        </a:rPr>
                        <m:t>)</m:t>
                      </m:r>
                    </m:oMath>
                  </m:oMathPara>
                </a14:m>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在区间</a:t>
                </a:r>
                <a14:m>
                  <m:oMathPara>
                    <m:oMathParaPr>
                      <m:jc/>
                    </m:oMathParaPr>
                    <m:oMath>
                      <m:r>
                        <a:rPr lang="en-US" altLang="zh-CN" sz="2400" i="1" kern="100">
                          <a:latin typeface="Cambria Math" panose="02040503050406030204" charset="0"/>
                          <a:ea typeface="宋体" pitchFamily="2" charset="-122"/>
                          <a:cs typeface="Cambria Math" panose="02040503050406030204" charset="0"/>
                          <a:sym typeface="+mn-ea"/>
                        </a:rPr>
                        <m:t>𝐷</m:t>
                      </m:r>
                    </m:oMath>
                  </m:oMathPara>
                </a14:m>
                <a:r>
                  <a:rPr lang="zh-CN" altLang="zh-CN" sz="2400" b="1" kern="100" smtClean="0">
                    <a:latin typeface="宋体" panose="02010600030101010101" pitchFamily="2" charset="-122"/>
                    <a:ea typeface="宋体" panose="02010600030101010101" pitchFamily="2" charset="-122"/>
                    <a:cs typeface="宋体" panose="02010600030101010101" pitchFamily="2" charset="-122"/>
                    <a:sym typeface="+mn-ea"/>
                  </a:rPr>
                  <a:t>上</a:t>
                </a:r>
                <a:r>
                  <a:rPr lang="zh-CN" altLang="en-US" sz="24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a:rPr>
                  <a:t>单调递增</a:t>
                </a:r>
                <a:r>
                  <a:rPr lang="zh-CN" altLang="zh-CN" sz="2400" b="1" kern="100" smtClean="0">
                    <a:latin typeface="宋体" panose="02010600030101010101" pitchFamily="2" charset="-122"/>
                    <a:ea typeface="宋体" panose="02010600030101010101" pitchFamily="2" charset="-122"/>
                    <a:cs typeface="宋体" panose="02010600030101010101" pitchFamily="2" charset="-122"/>
                    <a:sym typeface="+mn-ea"/>
                  </a:rPr>
                  <a:t>或</a:t>
                </a:r>
                <a:r>
                  <a:rPr lang="zh-CN" altLang="en-US" sz="24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a:rPr>
                  <a:t>单调递减</a:t>
                </a:r>
                <a:r>
                  <a:rPr lang="zh-CN" altLang="zh-CN" sz="2400" b="1" kern="100" smtClean="0">
                    <a:latin typeface="宋体" panose="02010600030101010101" pitchFamily="2" charset="-122"/>
                    <a:ea typeface="宋体" panose="02010600030101010101" pitchFamily="2" charset="-122"/>
                    <a:cs typeface="宋体" panose="02010600030101010101" pitchFamily="2" charset="-122"/>
                    <a:sym typeface="+mn-ea"/>
                  </a:rPr>
                  <a:t>，</a:t>
                </a:r>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那么就说函数</a:t>
                </a:r>
                <a14:m>
                  <m:oMathPara>
                    <m:oMathParaPr>
                      <m:jc/>
                    </m:oMathParaPr>
                    <m:oMath>
                      <m:r>
                        <a:rPr lang="en-US" altLang="zh-CN" sz="2400" i="1" kern="100">
                          <a:latin typeface="Cambria Math" panose="02040503050406030204" charset="0"/>
                          <a:ea typeface="宋体" pitchFamily="2" charset="-122"/>
                          <a:cs typeface="Cambria Math" panose="02040503050406030204" charset="0"/>
                          <a:sym typeface="+mn-ea"/>
                        </a:rPr>
                        <m:t>𝑦</m:t>
                      </m:r>
                      <m:r>
                        <m:rPr>
                          <m:sty m:val="p"/>
                        </m:rPr>
                        <a:rPr lang="en-US" altLang="zh-CN" sz="2400" kern="100">
                          <a:latin typeface="Cambria Math" panose="02040503050406030204" charset="0"/>
                          <a:ea typeface="宋体" pitchFamily="2" charset="-122"/>
                          <a:cs typeface="Cambria Math" panose="02040503050406030204" charset="0"/>
                          <a:sym typeface="+mn-ea"/>
                        </a:rPr>
                        <m:t>＝</m:t>
                      </m:r>
                      <m:r>
                        <a:rPr lang="en-US" altLang="zh-CN" sz="2400" i="1" kern="100">
                          <a:latin typeface="Cambria Math" panose="02040503050406030204" charset="0"/>
                          <a:ea typeface="宋体" pitchFamily="2" charset="-122"/>
                          <a:cs typeface="Cambria Math" panose="02040503050406030204" charset="0"/>
                          <a:sym typeface="+mn-ea"/>
                        </a:rPr>
                        <m:t>𝑓</m:t>
                      </m:r>
                      <m:r>
                        <m:rPr>
                          <m:sty m:val="p"/>
                        </m:rPr>
                        <a:rPr lang="en-US" altLang="zh-CN" sz="2400" kern="100">
                          <a:latin typeface="Cambria Math" panose="02040503050406030204" charset="0"/>
                          <a:ea typeface="宋体" pitchFamily="2" charset="-122"/>
                          <a:cs typeface="Cambria Math" panose="02040503050406030204" charset="0"/>
                          <a:sym typeface="+mn-ea"/>
                        </a:rPr>
                        <m:t>(</m:t>
                      </m:r>
                      <m:r>
                        <a:rPr lang="en-US" altLang="zh-CN" sz="2400" i="1" kern="100">
                          <a:latin typeface="Cambria Math" panose="02040503050406030204" charset="0"/>
                          <a:ea typeface="宋体" pitchFamily="2" charset="-122"/>
                          <a:cs typeface="Cambria Math" panose="02040503050406030204" charset="0"/>
                          <a:sym typeface="+mn-ea"/>
                        </a:rPr>
                        <m:t>𝑥</m:t>
                      </m:r>
                      <m:r>
                        <m:rPr>
                          <m:sty m:val="p"/>
                        </m:rPr>
                        <a:rPr lang="en-US" altLang="zh-CN" sz="2400" kern="100">
                          <a:latin typeface="Cambria Math" panose="02040503050406030204" charset="0"/>
                          <a:ea typeface="宋体" pitchFamily="2" charset="-122"/>
                          <a:cs typeface="Cambria Math" panose="02040503050406030204" charset="0"/>
                          <a:sym typeface="+mn-ea"/>
                        </a:rPr>
                        <m:t>)</m:t>
                      </m:r>
                    </m:oMath>
                  </m:oMathPara>
                </a14:m>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在这一区间具有</a:t>
                </a: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a:t>
                </a:r>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严格的</a:t>
                </a: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a:t>
                </a:r>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单调性</a:t>
                </a:r>
                <a:r>
                  <a:rPr lang="zh-CN" altLang="zh-CN" sz="2400" b="1" kern="100" smtClean="0">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kern="100" smtClean="0">
                    <a:solidFill>
                      <a:srgbClr val="FF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a:rPr>
                  <a:t>区间</a:t>
                </a:r>
                <a14:m>
                  <m:oMathPara>
                    <m:oMathParaPr>
                      <m:jc/>
                    </m:oMathParaPr>
                    <m:oMath>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𝐷</m:t>
                      </m:r>
                    </m:oMath>
                  </m:oMathPara>
                </a14:m>
                <a:r>
                  <a:rPr lang="zh-CN" altLang="zh-CN" sz="2400" b="1" kern="100" smtClean="0">
                    <a:latin typeface="宋体" panose="02010600030101010101" pitchFamily="2" charset="-122"/>
                    <a:ea typeface="宋体" panose="02010600030101010101" pitchFamily="2" charset="-122"/>
                    <a:cs typeface="宋体" panose="02010600030101010101" pitchFamily="2" charset="-122"/>
                    <a:sym typeface="+mn-ea"/>
                  </a:rPr>
                  <a:t>叫做</a:t>
                </a:r>
                <a14:m>
                  <m:oMathPara>
                    <m:oMathParaPr>
                      <m:jc/>
                    </m:oMathParaPr>
                    <m:oMath>
                      <m:r>
                        <a:rPr lang="en-US" altLang="zh-CN" sz="2400" i="1" kern="100">
                          <a:latin typeface="Cambria Math" panose="02040503050406030204" charset="0"/>
                          <a:ea typeface="宋体" pitchFamily="2" charset="-122"/>
                          <a:cs typeface="Cambria Math" panose="02040503050406030204" charset="0"/>
                          <a:sym typeface="+mn-ea"/>
                        </a:rPr>
                        <m:t>𝑦</m:t>
                      </m:r>
                      <m:r>
                        <a:rPr lang="en-US" altLang="zh-CN" sz="2400" i="1" kern="100">
                          <a:latin typeface="Cambria Math" panose="02040503050406030204" charset="0"/>
                          <a:ea typeface="宋体" pitchFamily="2" charset="-122"/>
                          <a:cs typeface="Cambria Math" panose="02040503050406030204" charset="0"/>
                          <a:sym typeface="+mn-ea"/>
                        </a:rPr>
                        <m:t>＝</m:t>
                      </m:r>
                      <m:r>
                        <a:rPr lang="en-US" altLang="zh-CN" sz="2400" i="1" kern="100">
                          <a:latin typeface="Cambria Math" panose="02040503050406030204" charset="0"/>
                          <a:ea typeface="宋体" pitchFamily="2" charset="-122"/>
                          <a:cs typeface="Cambria Math" panose="02040503050406030204" charset="0"/>
                          <a:sym typeface="+mn-ea"/>
                        </a:rPr>
                        <m:t>𝑓</m:t>
                      </m:r>
                      <m:r>
                        <a:rPr lang="en-US" altLang="zh-CN" sz="2400" i="1" kern="100">
                          <a:latin typeface="Cambria Math" panose="02040503050406030204" charset="0"/>
                          <a:ea typeface="宋体" pitchFamily="2" charset="-122"/>
                          <a:cs typeface="Cambria Math" panose="02040503050406030204" charset="0"/>
                          <a:sym typeface="+mn-ea"/>
                        </a:rPr>
                        <m:t>(</m:t>
                      </m:r>
                      <m:r>
                        <a:rPr lang="en-US" altLang="zh-CN" sz="2400" i="1" kern="100">
                          <a:latin typeface="Cambria Math" panose="02040503050406030204" charset="0"/>
                          <a:ea typeface="宋体" pitchFamily="2" charset="-122"/>
                          <a:cs typeface="Cambria Math" panose="02040503050406030204" charset="0"/>
                          <a:sym typeface="+mn-ea"/>
                        </a:rPr>
                        <m:t>𝑥</m:t>
                      </m:r>
                      <m:r>
                        <a:rPr lang="en-US" altLang="zh-CN" sz="2400" i="1" kern="100">
                          <a:latin typeface="Cambria Math" panose="02040503050406030204" charset="0"/>
                          <a:ea typeface="宋体" pitchFamily="2" charset="-122"/>
                          <a:cs typeface="Cambria Math" panose="02040503050406030204" charset="0"/>
                          <a:sym typeface="+mn-ea"/>
                        </a:rPr>
                        <m:t>)</m:t>
                      </m:r>
                    </m:oMath>
                  </m:oMathPara>
                </a14:m>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的单调区间</a:t>
                </a: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kern="100">
                  <a:latin typeface="宋体" panose="02010600030101010101" pitchFamily="2" charset="-122"/>
                  <a:ea typeface="宋体" panose="02010600030101010101" pitchFamily="2" charset="-122"/>
                  <a:cs typeface="宋体" panose="02010600030101010101" pitchFamily="2" charset="-122"/>
                  <a:sym typeface="+mn-ea"/>
                </a:endParaRPr>
              </a:p>
              <a:p>
                <a:pPr algn="just">
                  <a:lnSpc>
                    <a:spcPct val="140000"/>
                  </a:lnSpc>
                  <a:spcAft>
                    <a:spcPct val="0"/>
                  </a:spcAft>
                  <a:tabLst>
                    <a:tab pos="2700655"/>
                  </a:tabLst>
                </a:pP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6.</a:t>
                </a:r>
                <a:r>
                  <a:rPr lang="zh-CN" altLang="en-US" sz="2400" b="1" kern="100">
                    <a:latin typeface="宋体" panose="02010600030101010101" pitchFamily="2" charset="-122"/>
                    <a:ea typeface="宋体" panose="02010600030101010101" pitchFamily="2" charset="-122"/>
                    <a:cs typeface="宋体" panose="02010600030101010101" pitchFamily="2" charset="-122"/>
                    <a:sym typeface="+mn-ea"/>
                  </a:rPr>
                  <a:t>函数的最值：</a:t>
                </a:r>
                <a:endParaRPr lang="zh-CN" altLang="en-US" sz="2400" b="1" kern="100">
                  <a:latin typeface="宋体" panose="02010600030101010101" pitchFamily="2" charset="-122"/>
                  <a:ea typeface="宋体" panose="02010600030101010101" pitchFamily="2" charset="-122"/>
                  <a:cs typeface="宋体" panose="02010600030101010101" pitchFamily="2" charset="-122"/>
                  <a:sym typeface="+mn-ea"/>
                </a:endParaRPr>
              </a:p>
              <a:p>
                <a:pPr algn="just">
                  <a:lnSpc>
                    <a:spcPct val="140000"/>
                  </a:lnSpc>
                  <a:spcAft>
                    <a:spcPct val="0"/>
                  </a:spcAft>
                  <a:tabLst>
                    <a:tab pos="2700655"/>
                  </a:tabLst>
                </a:pPr>
                <a:endParaRPr lang="zh-CN" altLang="en-US" sz="2400" b="1" kern="100">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2" name="文本框 1"/>
              <p:cNvSpPr txBox="1">
                <a:spLocks noRot="1" noChangeAspect="1" noMove="1" noResize="1" noEditPoints="1" noAdjustHandles="1" noChangeArrowheads="1" noChangeShapeType="1" noTextEdit="1"/>
              </p:cNvSpPr>
              <p:nvPr/>
            </p:nvSpPr>
            <p:spPr>
              <a:xfrm>
                <a:off x="492760" y="538480"/>
                <a:ext cx="10750550" cy="1893570"/>
              </a:xfrm>
              <a:prstGeom prst="rect">
                <a:avLst/>
              </a:prstGeom>
              <a:blipFill rotWithShape="1">
                <a:blip r:embed="rId2"/>
                <a:stretch>
                  <a:fillRect b="-37559"/>
                </a:stretch>
              </a:blipFill>
            </p:spPr>
            <p:txBody>
              <a:bodyPr/>
              <a:lstStyle/>
              <a:p>
                <a:r>
                  <a:rPr lang="zh-CN" altLang="en-US">
                    <a:noFill/>
                  </a:rPr>
                  <a:t> </a:t>
                </a:r>
              </a:p>
            </p:txBody>
          </p:sp>
        </mc:Fallback>
      </mc:AlternateContent>
      <p:graphicFrame>
        <p:nvGraphicFramePr>
          <p:cNvPr id="7" name="表格 6" title=""/>
          <p:cNvGraphicFramePr>
            <a:graphicFrameLocks noGrp="1"/>
          </p:cNvGraphicFramePr>
          <p:nvPr>
            <p:custDataLst>
              <p:tags r:id="rId3"/>
            </p:custDataLst>
          </p:nvPr>
        </p:nvGraphicFramePr>
        <p:xfrm>
          <a:off x="493019" y="2822098"/>
          <a:ext cx="11367129" cy="2651760"/>
        </p:xfrm>
        <a:graphic>
          <a:graphicData uri="http://schemas.openxmlformats.org/drawingml/2006/table">
            <a:tbl>
              <a:tblPr/>
              <a:tblGrid>
                <a:gridCol w="1645915"/>
                <a:gridCol w="5044587"/>
                <a:gridCol w="4676627"/>
              </a:tblGrid>
              <a:tr h="622364">
                <a:tc>
                  <a:txBody>
                    <a:bodyPr vert="horz" wrap="square"/>
                    <a:lstStyle/>
                    <a:p>
                      <a:pPr algn="ctr">
                        <a:lnSpc>
                          <a:spcPct val="150000"/>
                        </a:lnSpc>
                        <a:spcAft>
                          <a:spcPct val="0"/>
                        </a:spcAft>
                        <a:tabLst>
                          <a:tab pos="2430780"/>
                        </a:tabLst>
                      </a:pPr>
                      <a:r>
                        <a:rPr lang="zh-CN" sz="2400" b="1" kern="100">
                          <a:effectLst/>
                          <a:latin typeface="宋体" panose="02010600030101010101" pitchFamily="2" charset="-122"/>
                          <a:ea typeface="宋体" panose="02010600030101010101" pitchFamily="2" charset="-122"/>
                          <a:cs typeface="Times New Roman" panose="02020603050405020304"/>
                        </a:rPr>
                        <a:t>前提</a:t>
                      </a:r>
                      <a:endParaRPr lang="zh-CN" sz="2400" b="1" kern="100">
                        <a:effectLst/>
                        <a:latin typeface="宋体" panose="02010600030101010101" pitchFamily="2" charset="-122"/>
                        <a:ea typeface="宋体" panose="02010600030101010101" pitchFamily="2" charset="-122"/>
                        <a:cs typeface="Times New Roman" panose="02020603050405020304"/>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vert="horz" wrap="square"/>
                    <a:lstStyle/>
                    <a:p>
                      <a:pPr algn="ctr">
                        <a:lnSpc>
                          <a:spcPct val="150000"/>
                        </a:lnSpc>
                        <a:spcAft>
                          <a:spcPct val="0"/>
                        </a:spcAft>
                        <a:tabLst>
                          <a:tab pos="2430780"/>
                        </a:tabLst>
                      </a:pPr>
                      <a:r>
                        <a:rPr lang="zh-CN" sz="2400" b="1" kern="100">
                          <a:effectLst/>
                          <a:latin typeface="宋体" panose="02010600030101010101" pitchFamily="2" charset="-122"/>
                          <a:ea typeface="宋体" panose="02010600030101010101" pitchFamily="2" charset="-122"/>
                          <a:cs typeface="宋体" panose="02010600030101010101" pitchFamily="2" charset="-122"/>
                        </a:rPr>
                        <a:t>设函数</a:t>
                      </a:r>
                      <a14:m>
                        <m:oMathPara>
                          <m:oMathParaPr>
                            <m:jc/>
                          </m:oMathParaPr>
                          <m:oMath>
                            <m:r>
                              <a:rPr lang="en-US" altLang="zh-CN" sz="2400" i="1" kern="100">
                                <a:latin typeface="Cambria Math" panose="02040503050406030204" charset="0"/>
                                <a:ea typeface="宋体" pitchFamily="2" charset="-122"/>
                                <a:cs typeface="Cambria Math" panose="02040503050406030204" charset="0"/>
                                <a:sym typeface="+mn-ea"/>
                              </a:rPr>
                              <m:t>𝑦</m:t>
                            </m:r>
                            <m:r>
                              <m:rPr>
                                <m:sty m:val="p"/>
                              </m:rPr>
                              <a:rPr lang="en-US" altLang="zh-CN" sz="2400" kern="100">
                                <a:latin typeface="Cambria Math" panose="02040503050406030204" charset="0"/>
                                <a:ea typeface="宋体" pitchFamily="2" charset="-122"/>
                                <a:cs typeface="Cambria Math" panose="02040503050406030204" charset="0"/>
                                <a:sym typeface="+mn-ea"/>
                              </a:rPr>
                              <m:t>＝</m:t>
                            </m:r>
                            <m:r>
                              <a:rPr lang="en-US" altLang="zh-CN" sz="2400" i="1" kern="100">
                                <a:latin typeface="Cambria Math" panose="02040503050406030204" charset="0"/>
                                <a:ea typeface="宋体" pitchFamily="2" charset="-122"/>
                                <a:cs typeface="Cambria Math" panose="02040503050406030204" charset="0"/>
                                <a:sym typeface="+mn-ea"/>
                              </a:rPr>
                              <m:t>𝑓</m:t>
                            </m:r>
                            <m:r>
                              <m:rPr>
                                <m:sty m:val="p"/>
                              </m:rPr>
                              <a:rPr lang="en-US" altLang="zh-CN" sz="2400" kern="100">
                                <a:latin typeface="Cambria Math" panose="02040503050406030204" charset="0"/>
                                <a:ea typeface="宋体" pitchFamily="2" charset="-122"/>
                                <a:cs typeface="Cambria Math" panose="02040503050406030204" charset="0"/>
                                <a:sym typeface="+mn-ea"/>
                              </a:rPr>
                              <m:t>(</m:t>
                            </m:r>
                            <m:r>
                              <a:rPr lang="en-US" altLang="zh-CN" sz="2400" i="1" kern="100">
                                <a:latin typeface="Cambria Math" panose="02040503050406030204" charset="0"/>
                                <a:ea typeface="宋体" pitchFamily="2" charset="-122"/>
                                <a:cs typeface="Cambria Math" panose="02040503050406030204" charset="0"/>
                                <a:sym typeface="+mn-ea"/>
                              </a:rPr>
                              <m:t>𝑥</m:t>
                            </m:r>
                            <m:r>
                              <m:rPr>
                                <m:sty m:val="p"/>
                              </m:rPr>
                              <a:rPr lang="en-US" altLang="zh-CN" sz="2400" kern="100">
                                <a:latin typeface="Cambria Math" panose="02040503050406030204" charset="0"/>
                                <a:ea typeface="宋体" pitchFamily="2" charset="-122"/>
                                <a:cs typeface="Cambria Math" panose="02040503050406030204" charset="0"/>
                                <a:sym typeface="+mn-ea"/>
                              </a:rPr>
                              <m:t>)</m:t>
                            </m:r>
                          </m:oMath>
                        </m:oMathPara>
                      </a14:m>
                      <a:r>
                        <a:rPr lang="zh-CN" sz="2400" b="1" kern="100">
                          <a:effectLst/>
                          <a:latin typeface="宋体" panose="02010600030101010101" pitchFamily="2" charset="-122"/>
                          <a:ea typeface="宋体" panose="02010600030101010101" pitchFamily="2" charset="-122"/>
                          <a:cs typeface="宋体" panose="02010600030101010101" pitchFamily="2" charset="-122"/>
                        </a:rPr>
                        <a:t>的定义域为</a:t>
                      </a:r>
                      <a14:m>
                        <m:oMathPara>
                          <m:oMathParaPr>
                            <m:jc/>
                          </m:oMathParaPr>
                          <m:oMath>
                            <m:r>
                              <a:rPr lang="en-US" altLang="zh-CN" sz="2400" i="1" kern="100">
                                <a:latin typeface="Cambria Math" panose="02040503050406030204" charset="0"/>
                                <a:ea typeface="宋体" pitchFamily="2" charset="-122"/>
                                <a:cs typeface="Cambria Math" panose="02040503050406030204" charset="0"/>
                                <a:sym typeface="+mn-ea"/>
                              </a:rPr>
                              <m:t>𝐼</m:t>
                            </m:r>
                          </m:oMath>
                        </m:oMathPara>
                      </a14:m>
                      <a:r>
                        <a:rPr lang="zh-CN" sz="2400" b="1" kern="100">
                          <a:effectLst/>
                          <a:latin typeface="宋体" panose="02010600030101010101" pitchFamily="2" charset="-122"/>
                          <a:ea typeface="宋体" panose="02010600030101010101" pitchFamily="2" charset="-122"/>
                          <a:cs typeface="宋体" panose="02010600030101010101" pitchFamily="2" charset="-122"/>
                        </a:rPr>
                        <a:t>，如果存在实数</a:t>
                      </a:r>
                      <a14:m>
                        <m:oMathPara>
                          <m:oMathParaPr>
                            <m:jc/>
                          </m:oMathParaPr>
                          <m:oMath>
                            <m:r>
                              <a:rPr lang="en-US" altLang="zh-CN" sz="2400" i="1" kern="100">
                                <a:latin typeface="Cambria Math" panose="02040503050406030204" charset="0"/>
                                <a:ea typeface="宋体" pitchFamily="2" charset="-122"/>
                                <a:cs typeface="Cambria Math" panose="02040503050406030204" charset="0"/>
                                <a:sym typeface="+mn-ea"/>
                              </a:rPr>
                              <m:t>𝑀</m:t>
                            </m:r>
                          </m:oMath>
                        </m:oMathPara>
                      </a14:m>
                      <a:r>
                        <a:rPr lang="zh-CN" sz="2400" b="1" kern="100">
                          <a:effectLst/>
                          <a:latin typeface="宋体" panose="02010600030101010101" pitchFamily="2" charset="-122"/>
                          <a:ea typeface="宋体" panose="02010600030101010101" pitchFamily="2" charset="-122"/>
                          <a:cs typeface="宋体" panose="02010600030101010101" pitchFamily="2" charset="-122"/>
                        </a:rPr>
                        <a:t>满足</a:t>
                      </a:r>
                      <a:endParaRPr lang="zh-CN" sz="2400" b="1" kern="100">
                        <a:effectLst/>
                        <a:latin typeface="宋体" panose="02010600030101010101" pitchFamily="2" charset="-122"/>
                        <a:ea typeface="宋体" panose="02010600030101010101" pitchFamily="2" charset="-122"/>
                        <a:cs typeface="宋体" panose="02010600030101010101" pitchFamily="2"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vert="horz" wrap="square"/>
                    <a:lstStyle/>
                    <a:p/>
                  </a:txBody>
                  <a:tcPr/>
                </a:tc>
              </a:tr>
              <a:tr h="1244727">
                <a:tc>
                  <a:txBody>
                    <a:bodyPr vert="horz" wrap="square"/>
                    <a:lstStyle/>
                    <a:p>
                      <a:pPr algn="ctr">
                        <a:lnSpc>
                          <a:spcPct val="150000"/>
                        </a:lnSpc>
                        <a:spcAft>
                          <a:spcPct val="0"/>
                        </a:spcAft>
                        <a:tabLst>
                          <a:tab pos="2430780"/>
                        </a:tabLst>
                      </a:pPr>
                      <a:r>
                        <a:rPr lang="zh-CN" sz="2400" b="1" kern="100">
                          <a:effectLst/>
                          <a:latin typeface="宋体" panose="02010600030101010101" pitchFamily="2" charset="-122"/>
                          <a:ea typeface="宋体" panose="02010600030101010101" pitchFamily="2" charset="-122"/>
                          <a:cs typeface="Times New Roman" panose="02020603050405020304"/>
                        </a:rPr>
                        <a:t>条件</a:t>
                      </a:r>
                      <a:endParaRPr lang="zh-CN" sz="2400" b="1" kern="100">
                        <a:effectLst/>
                        <a:latin typeface="宋体" panose="02010600030101010101" pitchFamily="2" charset="-122"/>
                        <a:ea typeface="宋体" panose="02010600030101010101" pitchFamily="2" charset="-122"/>
                        <a:cs typeface="Times New Roman" panose="02020603050405020304"/>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just">
                        <a:lnSpc>
                          <a:spcPct val="150000"/>
                        </a:lnSpc>
                        <a:spcAft>
                          <a:spcPct val="0"/>
                        </a:spcAft>
                        <a:tabLst>
                          <a:tab pos="2430780"/>
                        </a:tabLst>
                      </a:pPr>
                      <a:r>
                        <a:rPr lang="en-US" sz="2400" b="1" kern="100">
                          <a:effectLst/>
                          <a:latin typeface="宋体" panose="02010600030101010101" pitchFamily="2" charset="-122"/>
                          <a:ea typeface="宋体" panose="02010600030101010101" pitchFamily="2" charset="-122"/>
                          <a:cs typeface="宋体" panose="02010600030101010101" pitchFamily="2" charset="-122"/>
                        </a:rPr>
                        <a:t>(1)</a:t>
                      </a:r>
                      <a14:m>
                        <m:oMathPara>
                          <m:oMathParaPr>
                            <m:jc/>
                          </m:oMathParaPr>
                          <m:oMath>
                            <m:r>
                              <a:rPr lang="en-US" sz="2400" b="0" i="1" kern="100">
                                <a:solidFill>
                                  <a:srgbClr val="FF0000"/>
                                </a:solidFill>
                                <a:effectLst/>
                                <a:latin typeface="Cambria Math" panose="02040503050406030204" charset="0"/>
                                <a:ea typeface="宋体" pitchFamily="2" charset="-122"/>
                                <a:cs typeface="Cambria Math" panose="02040503050406030204" charset="0"/>
                              </a:rPr>
                              <m:t>∀</m:t>
                            </m:r>
                            <m:r>
                              <a:rPr lang="en-US" sz="2400" b="0" i="1" kern="100">
                                <a:solidFill>
                                  <a:srgbClr val="FF0000"/>
                                </a:solidFill>
                                <a:effectLst/>
                                <a:latin typeface="Cambria Math" panose="02040503050406030204" charset="0"/>
                                <a:ea typeface="宋体" pitchFamily="2" charset="-122"/>
                                <a:cs typeface="Cambria Math" panose="02040503050406030204" charset="0"/>
                              </a:rPr>
                              <m:t>𝑥</m:t>
                            </m:r>
                            <m:r>
                              <a:rPr lang="en-US" altLang="zh-CN" sz="2400" b="0" i="1" kern="100">
                                <a:solidFill>
                                  <a:srgbClr val="FF0000"/>
                                </a:solidFill>
                                <a:effectLst/>
                                <a:latin typeface="Cambria Math" panose="02040503050406030204" charset="0"/>
                                <a:ea typeface="宋体" pitchFamily="2" charset="-122"/>
                                <a:cs typeface="Cambria Math" panose="02040503050406030204" charset="0"/>
                              </a:rPr>
                              <m:t>∈</m:t>
                            </m:r>
                            <m:r>
                              <a:rPr lang="en-US" sz="2400" b="0" i="1" kern="100">
                                <a:solidFill>
                                  <a:srgbClr val="FF0000"/>
                                </a:solidFill>
                                <a:effectLst/>
                                <a:latin typeface="Cambria Math" panose="02040503050406030204" charset="0"/>
                                <a:ea typeface="宋体" pitchFamily="2" charset="-122"/>
                                <a:cs typeface="Cambria Math" panose="02040503050406030204" charset="0"/>
                              </a:rPr>
                              <m:t>𝐼</m:t>
                            </m:r>
                          </m:oMath>
                        </m:oMathPara>
                      </a14:m>
                      <a:r>
                        <a:rPr lang="zh-CN" sz="2400" b="1" kern="100">
                          <a:effectLst/>
                          <a:latin typeface="宋体" panose="02010600030101010101" pitchFamily="2" charset="-122"/>
                          <a:ea typeface="宋体" panose="02010600030101010101" pitchFamily="2" charset="-122"/>
                          <a:cs typeface="宋体" panose="02010600030101010101" pitchFamily="2" charset="-122"/>
                        </a:rPr>
                        <a:t>，都</a:t>
                      </a:r>
                      <a:r>
                        <a:rPr lang="zh-CN" sz="2400" b="1" kern="100" smtClean="0">
                          <a:effectLst/>
                          <a:latin typeface="宋体" panose="02010600030101010101" pitchFamily="2" charset="-122"/>
                          <a:ea typeface="宋体" panose="02010600030101010101" pitchFamily="2" charset="-122"/>
                          <a:cs typeface="宋体" panose="02010600030101010101" pitchFamily="2" charset="-122"/>
                        </a:rPr>
                        <a:t>有</a:t>
                      </a:r>
                      <a14:m>
                        <m:oMathPara>
                          <m:oMathParaPr>
                            <m:jc/>
                          </m:oMathParaPr>
                          <m:oMath>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𝑓</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𝑥</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m:t>
                            </m:r>
                          </m:oMath>
                        </m:oMathPara>
                      </a14:m>
                      <a:r>
                        <a:rPr lang="zh-CN" sz="2400" b="1" kern="100" smtClean="0">
                          <a:effectLst/>
                          <a:latin typeface="宋体" panose="02010600030101010101" pitchFamily="2" charset="-122"/>
                          <a:ea typeface="宋体" panose="02010600030101010101" pitchFamily="2" charset="-122"/>
                          <a:cs typeface="宋体" panose="02010600030101010101" pitchFamily="2" charset="-122"/>
                        </a:rPr>
                        <a:t>；</a:t>
                      </a:r>
                      <a:endParaRPr lang="zh-CN" sz="2400" kern="1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ct val="0"/>
                        </a:spcAft>
                        <a:tabLst>
                          <a:tab pos="2430780"/>
                        </a:tabLst>
                      </a:pPr>
                      <a:r>
                        <a:rPr lang="en-US" sz="2400" b="1" kern="100">
                          <a:effectLst/>
                          <a:latin typeface="宋体" panose="02010600030101010101" pitchFamily="2" charset="-122"/>
                          <a:ea typeface="宋体" panose="02010600030101010101" pitchFamily="2" charset="-122"/>
                          <a:cs typeface="宋体" panose="02010600030101010101" pitchFamily="2" charset="-122"/>
                        </a:rPr>
                        <a:t>(2)</a:t>
                      </a:r>
                      <a14:m>
                        <m:oMathPara>
                          <m:oMathParaPr>
                            <m:jc/>
                          </m:oMathParaPr>
                          <m:oMath>
                            <m:r>
                              <m:rPr>
                                <m:sty m:val="p"/>
                              </m:rPr>
                              <a:rPr lang="en-US" sz="2400" b="0" kern="100">
                                <a:solidFill>
                                  <a:srgbClr val="FF0000"/>
                                </a:solidFill>
                                <a:effectLst/>
                                <a:latin typeface="Cambria Math" panose="02040503050406030204" charset="0"/>
                                <a:ea typeface="宋体" pitchFamily="2" charset="-122"/>
                                <a:cs typeface="Cambria Math" panose="02040503050406030204" charset="0"/>
                              </a:rPr>
                              <m:t>∃</m:t>
                            </m:r>
                            <m:r>
                              <a:rPr lang="en-US" sz="2400" b="0" i="1" kern="100">
                                <a:solidFill>
                                  <a:srgbClr val="FF0000"/>
                                </a:solidFill>
                                <a:effectLst/>
                                <a:latin typeface="Cambria Math" panose="02040503050406030204" charset="0"/>
                                <a:ea typeface="宋体" pitchFamily="2" charset="-122"/>
                                <a:cs typeface="Cambria Math" panose="02040503050406030204" charset="0"/>
                              </a:rPr>
                              <m:t>𝑥</m:t>
                            </m:r>
                            <m:r>
                              <m:rPr>
                                <m:sty m:val="p"/>
                              </m:rPr>
                              <a:rPr lang="en-US" sz="2400" b="0" kern="100" baseline="-25000">
                                <a:solidFill>
                                  <a:srgbClr val="FF0000"/>
                                </a:solidFill>
                                <a:effectLst/>
                                <a:latin typeface="Cambria Math" panose="02040503050406030204" charset="0"/>
                                <a:ea typeface="宋体" pitchFamily="2" charset="-122"/>
                                <a:cs typeface="Cambria Math" panose="02040503050406030204" charset="0"/>
                              </a:rPr>
                              <m:t>0</m:t>
                            </m:r>
                            <m:r>
                              <m:rPr>
                                <m:sty m:val="p"/>
                              </m:rPr>
                              <a:rPr lang="en-US" altLang="zh-CN" sz="2400" b="0" kern="100">
                                <a:solidFill>
                                  <a:srgbClr val="FF0000"/>
                                </a:solidFill>
                                <a:effectLst/>
                                <a:latin typeface="Cambria Math" panose="02040503050406030204" charset="0"/>
                                <a:ea typeface="宋体" pitchFamily="2" charset="-122"/>
                                <a:cs typeface="Cambria Math" panose="02040503050406030204" charset="0"/>
                              </a:rPr>
                              <m:t>∈</m:t>
                            </m:r>
                            <m:r>
                              <a:rPr lang="en-US" sz="2400" b="0" i="1" kern="100">
                                <a:solidFill>
                                  <a:srgbClr val="FF0000"/>
                                </a:solidFill>
                                <a:effectLst/>
                                <a:latin typeface="Cambria Math" panose="02040503050406030204" charset="0"/>
                                <a:ea typeface="宋体" pitchFamily="2" charset="-122"/>
                                <a:cs typeface="Cambria Math" panose="02040503050406030204" charset="0"/>
                              </a:rPr>
                              <m:t>𝐼</m:t>
                            </m:r>
                          </m:oMath>
                        </m:oMathPara>
                      </a14:m>
                      <a:r>
                        <a:rPr lang="zh-CN" sz="2400" b="1" kern="100">
                          <a:effectLst/>
                          <a:latin typeface="宋体" panose="02010600030101010101" pitchFamily="2" charset="-122"/>
                          <a:ea typeface="宋体" panose="02010600030101010101" pitchFamily="2" charset="-122"/>
                          <a:cs typeface="宋体" panose="02010600030101010101" pitchFamily="2" charset="-122"/>
                        </a:rPr>
                        <a:t>，</a:t>
                      </a:r>
                      <a:r>
                        <a:rPr lang="zh-CN" sz="2400" b="1" kern="100" smtClean="0">
                          <a:effectLst/>
                          <a:latin typeface="宋体" panose="02010600030101010101" pitchFamily="2" charset="-122"/>
                          <a:ea typeface="宋体" panose="02010600030101010101" pitchFamily="2" charset="-122"/>
                          <a:cs typeface="宋体" panose="02010600030101010101" pitchFamily="2" charset="-122"/>
                        </a:rPr>
                        <a:t>使得</a:t>
                      </a:r>
                      <a14:m>
                        <m:oMathPara>
                          <m:oMathParaPr>
                            <m:jc/>
                          </m:oMathParaPr>
                          <m:oMath>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𝑓</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𝑥</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m:t>
                            </m:r>
                            <m:r>
                              <m:rPr>
                                <m:sty m:val="p"/>
                              </m:rPr>
                              <a:rPr lang="en-US" altLang="zh-CN" sz="2400" kern="100">
                                <a:latin typeface="Cambria Math" panose="02040503050406030204" charset="0"/>
                                <a:ea typeface="宋体" pitchFamily="2" charset="-122"/>
                                <a:cs typeface="Cambria Math" panose="02040503050406030204" charset="0"/>
                                <a:sym typeface="+mn-ea"/>
                              </a:rPr>
                              <m:t>.</m:t>
                            </m:r>
                          </m:oMath>
                        </m:oMathPara>
                      </a14:m>
                      <a:endParaRPr kumimoji="0" lang="zh-CN" sz="2400" i="0" u="none" kern="100" baseline="0">
                        <a:effectLst/>
                        <a:latin typeface="宋体" panose="02010600030101010101" pitchFamily="2" charset="-122"/>
                        <a:ea typeface="宋体" panose="02010600030101010101" pitchFamily="2" charset="-122"/>
                        <a:cs typeface="宋体" panose="02010600030101010101" pitchFamily="2" charset="-122"/>
                        <a:sym typeface="Times New Roman" panose="02020603050405020304"/>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just">
                        <a:lnSpc>
                          <a:spcPct val="150000"/>
                        </a:lnSpc>
                        <a:spcAft>
                          <a:spcPct val="0"/>
                        </a:spcAft>
                        <a:tabLst>
                          <a:tab pos="2430780"/>
                        </a:tabLst>
                      </a:pPr>
                      <a:r>
                        <a:rPr lang="en-US" sz="2400" b="1" kern="100">
                          <a:effectLst/>
                          <a:latin typeface="宋体" panose="02010600030101010101" pitchFamily="2" charset="-122"/>
                          <a:ea typeface="宋体" panose="02010600030101010101" pitchFamily="2" charset="-122"/>
                          <a:cs typeface="宋体" panose="02010600030101010101" pitchFamily="2" charset="-122"/>
                        </a:rPr>
                        <a:t>(1)</a:t>
                      </a:r>
                      <a14:m>
                        <m:oMathPara>
                          <m:oMathParaPr>
                            <m:jc/>
                          </m:oMathParaPr>
                          <m:oMath>
                            <m:r>
                              <a:rPr lang="en-US" sz="2400" b="0" i="1" kern="100">
                                <a:solidFill>
                                  <a:srgbClr val="FF0000"/>
                                </a:solidFill>
                                <a:effectLst/>
                                <a:latin typeface="Cambria Math" panose="02040503050406030204" charset="0"/>
                                <a:ea typeface="宋体" pitchFamily="2" charset="-122"/>
                                <a:cs typeface="Cambria Math" panose="02040503050406030204" charset="0"/>
                              </a:rPr>
                              <m:t>∀</m:t>
                            </m:r>
                            <m:r>
                              <a:rPr lang="en-US" sz="2400" b="0" i="1" kern="100">
                                <a:solidFill>
                                  <a:srgbClr val="FF0000"/>
                                </a:solidFill>
                                <a:effectLst/>
                                <a:latin typeface="Cambria Math" panose="02040503050406030204" charset="0"/>
                                <a:ea typeface="宋体" pitchFamily="2" charset="-122"/>
                                <a:cs typeface="Cambria Math" panose="02040503050406030204" charset="0"/>
                              </a:rPr>
                              <m:t>𝑥</m:t>
                            </m:r>
                            <m:r>
                              <a:rPr lang="en-US" altLang="zh-CN" sz="2400" b="0" i="1" kern="100">
                                <a:solidFill>
                                  <a:srgbClr val="FF0000"/>
                                </a:solidFill>
                                <a:effectLst/>
                                <a:latin typeface="Cambria Math" panose="02040503050406030204" charset="0"/>
                                <a:ea typeface="宋体" pitchFamily="2" charset="-122"/>
                                <a:cs typeface="Cambria Math" panose="02040503050406030204" charset="0"/>
                              </a:rPr>
                              <m:t>∈</m:t>
                            </m:r>
                            <m:r>
                              <a:rPr lang="en-US" sz="2400" b="0" i="1" kern="100">
                                <a:solidFill>
                                  <a:srgbClr val="FF0000"/>
                                </a:solidFill>
                                <a:effectLst/>
                                <a:latin typeface="Cambria Math" panose="02040503050406030204" charset="0"/>
                                <a:ea typeface="宋体" pitchFamily="2" charset="-122"/>
                                <a:cs typeface="Cambria Math" panose="02040503050406030204" charset="0"/>
                              </a:rPr>
                              <m:t>𝐼</m:t>
                            </m:r>
                          </m:oMath>
                        </m:oMathPara>
                      </a14:m>
                      <a:r>
                        <a:rPr lang="en-US" altLang="zh-CN" sz="2400" b="1" kern="100" smtClean="0">
                          <a:effectLst/>
                          <a:latin typeface="宋体" panose="02010600030101010101" pitchFamily="2" charset="-122"/>
                          <a:ea typeface="宋体" panose="02010600030101010101" pitchFamily="2" charset="-122"/>
                          <a:cs typeface="宋体" panose="02010600030101010101" pitchFamily="2" charset="-122"/>
                        </a:rPr>
                        <a:t>,</a:t>
                      </a:r>
                      <a:r>
                        <a:rPr lang="zh-CN" sz="2400" b="1" kern="100" smtClean="0">
                          <a:effectLst/>
                          <a:latin typeface="宋体" panose="02010600030101010101" pitchFamily="2" charset="-122"/>
                          <a:ea typeface="宋体" panose="02010600030101010101" pitchFamily="2" charset="-122"/>
                          <a:cs typeface="宋体" panose="02010600030101010101" pitchFamily="2" charset="-122"/>
                        </a:rPr>
                        <a:t>都有</a:t>
                      </a:r>
                      <a14:m>
                        <m:oMathPara>
                          <m:oMathParaPr>
                            <m:jc/>
                          </m:oMathParaPr>
                          <m:oMath>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𝑓</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𝑥</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m:t>
                            </m:r>
                          </m:oMath>
                        </m:oMathPara>
                      </a14:m>
                      <a:r>
                        <a:rPr lang="zh-CN" sz="2400" b="1" kern="100" smtClean="0">
                          <a:effectLst/>
                          <a:latin typeface="宋体" panose="02010600030101010101" pitchFamily="2" charset="-122"/>
                          <a:ea typeface="宋体" panose="02010600030101010101" pitchFamily="2" charset="-122"/>
                          <a:cs typeface="宋体" panose="02010600030101010101" pitchFamily="2" charset="-122"/>
                        </a:rPr>
                        <a:t>；</a:t>
                      </a:r>
                      <a:endParaRPr lang="zh-CN" sz="2400" kern="1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ct val="0"/>
                        </a:spcAft>
                        <a:tabLst>
                          <a:tab pos="2430780"/>
                        </a:tabLst>
                      </a:pPr>
                      <a:r>
                        <a:rPr lang="en-US" sz="2400" b="1" kern="100">
                          <a:effectLst/>
                          <a:latin typeface="宋体" panose="02010600030101010101" pitchFamily="2" charset="-122"/>
                          <a:ea typeface="宋体" panose="02010600030101010101" pitchFamily="2" charset="-122"/>
                          <a:cs typeface="宋体" panose="02010600030101010101" pitchFamily="2" charset="-122"/>
                        </a:rPr>
                        <a:t>(2)</a:t>
                      </a:r>
                      <a14:m>
                        <m:oMathPara>
                          <m:oMathParaPr>
                            <m:jc/>
                          </m:oMathParaPr>
                          <m:oMath>
                            <m:r>
                              <m:rPr>
                                <m:sty m:val="p"/>
                              </m:rPr>
                              <a:rPr lang="en-US" sz="2400" b="0" kern="100">
                                <a:solidFill>
                                  <a:srgbClr val="FF0000"/>
                                </a:solidFill>
                                <a:effectLst/>
                                <a:latin typeface="Cambria Math" panose="02040503050406030204" charset="0"/>
                                <a:ea typeface="宋体" pitchFamily="2" charset="-122"/>
                                <a:cs typeface="Cambria Math" panose="02040503050406030204" charset="0"/>
                              </a:rPr>
                              <m:t>∃</m:t>
                            </m:r>
                            <m:r>
                              <a:rPr lang="en-US" sz="2400" b="0" i="1" kern="100">
                                <a:solidFill>
                                  <a:srgbClr val="FF0000"/>
                                </a:solidFill>
                                <a:effectLst/>
                                <a:latin typeface="Cambria Math" panose="02040503050406030204" charset="0"/>
                                <a:ea typeface="宋体" pitchFamily="2" charset="-122"/>
                                <a:cs typeface="Cambria Math" panose="02040503050406030204" charset="0"/>
                              </a:rPr>
                              <m:t>𝑥</m:t>
                            </m:r>
                            <m:r>
                              <m:rPr>
                                <m:sty m:val="p"/>
                              </m:rPr>
                              <a:rPr lang="en-US" sz="2400" b="0" kern="100" baseline="-25000">
                                <a:solidFill>
                                  <a:srgbClr val="FF0000"/>
                                </a:solidFill>
                                <a:effectLst/>
                                <a:latin typeface="Cambria Math" panose="02040503050406030204" charset="0"/>
                                <a:ea typeface="宋体" pitchFamily="2" charset="-122"/>
                                <a:cs typeface="Cambria Math" panose="02040503050406030204" charset="0"/>
                              </a:rPr>
                              <m:t>0</m:t>
                            </m:r>
                            <m:r>
                              <m:rPr>
                                <m:sty m:val="p"/>
                              </m:rPr>
                              <a:rPr lang="en-US" altLang="zh-CN" sz="2400" b="0" kern="100">
                                <a:solidFill>
                                  <a:srgbClr val="FF0000"/>
                                </a:solidFill>
                                <a:effectLst/>
                                <a:latin typeface="Cambria Math" panose="02040503050406030204" charset="0"/>
                                <a:ea typeface="宋体" pitchFamily="2" charset="-122"/>
                                <a:cs typeface="Cambria Math" panose="02040503050406030204" charset="0"/>
                              </a:rPr>
                              <m:t>∈</m:t>
                            </m:r>
                            <m:r>
                              <a:rPr lang="en-US" sz="2400" b="0" i="1" kern="100">
                                <a:solidFill>
                                  <a:srgbClr val="FF0000"/>
                                </a:solidFill>
                                <a:effectLst/>
                                <a:latin typeface="Cambria Math" panose="02040503050406030204" charset="0"/>
                                <a:ea typeface="宋体" pitchFamily="2" charset="-122"/>
                                <a:cs typeface="Cambria Math" panose="02040503050406030204" charset="0"/>
                              </a:rPr>
                              <m:t>𝐼</m:t>
                            </m:r>
                          </m:oMath>
                        </m:oMathPara>
                      </a14:m>
                      <a:r>
                        <a:rPr lang="en-US" altLang="zh-CN" sz="2400" b="1" kern="100" smtClean="0">
                          <a:effectLst/>
                          <a:latin typeface="宋体" panose="02010600030101010101" pitchFamily="2" charset="-122"/>
                          <a:ea typeface="宋体" panose="02010600030101010101" pitchFamily="2" charset="-122"/>
                          <a:cs typeface="宋体" panose="02010600030101010101" pitchFamily="2" charset="-122"/>
                        </a:rPr>
                        <a:t>,</a:t>
                      </a:r>
                      <a:r>
                        <a:rPr lang="zh-CN" sz="2400" b="1" kern="100" smtClean="0">
                          <a:effectLst/>
                          <a:latin typeface="宋体" panose="02010600030101010101" pitchFamily="2" charset="-122"/>
                          <a:ea typeface="宋体" panose="02010600030101010101" pitchFamily="2" charset="-122"/>
                          <a:cs typeface="宋体" panose="02010600030101010101" pitchFamily="2" charset="-122"/>
                        </a:rPr>
                        <a:t>使得</a:t>
                      </a:r>
                      <a14:m>
                        <m:oMathPara>
                          <m:oMathParaPr>
                            <m:jc/>
                          </m:oMathParaPr>
                          <m:oMath>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𝑓</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𝑥</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m:t>
                            </m:r>
                            <m:r>
                              <m:rPr>
                                <m:sty m:val="p"/>
                              </m:rPr>
                              <a:rPr lang="en-US" altLang="zh-CN" sz="2400" kern="100">
                                <a:latin typeface="Cambria Math" panose="02040503050406030204" charset="0"/>
                                <a:ea typeface="宋体" pitchFamily="2" charset="-122"/>
                                <a:cs typeface="Cambria Math" panose="02040503050406030204" charset="0"/>
                                <a:sym typeface="+mn-ea"/>
                              </a:rPr>
                              <m:t>.</m:t>
                            </m:r>
                          </m:oMath>
                        </m:oMathPara>
                      </a14:m>
                      <a:endParaRPr kumimoji="0" lang="zh-CN" sz="2400" i="0" u="none" kern="100" baseline="0">
                        <a:effectLst/>
                        <a:latin typeface="宋体" panose="02010600030101010101" pitchFamily="2" charset="-122"/>
                        <a:ea typeface="宋体" panose="02010600030101010101" pitchFamily="2" charset="-122"/>
                        <a:cs typeface="宋体" panose="02010600030101010101" pitchFamily="2" charset="-122"/>
                        <a:sym typeface="Times New Roman" panose="02020603050405020304"/>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182">
                <a:tc>
                  <a:txBody>
                    <a:bodyPr vert="horz" wrap="square"/>
                    <a:lstStyle/>
                    <a:p>
                      <a:pPr algn="ctr">
                        <a:lnSpc>
                          <a:spcPct val="150000"/>
                        </a:lnSpc>
                        <a:spcAft>
                          <a:spcPct val="0"/>
                        </a:spcAft>
                        <a:tabLst>
                          <a:tab pos="2430780"/>
                        </a:tabLst>
                      </a:pPr>
                      <a:r>
                        <a:rPr lang="zh-CN" sz="2400" b="1" kern="100">
                          <a:effectLst/>
                          <a:latin typeface="宋体" panose="02010600030101010101" pitchFamily="2" charset="-122"/>
                          <a:ea typeface="宋体" panose="02010600030101010101" pitchFamily="2" charset="-122"/>
                          <a:cs typeface="Times New Roman" panose="02020603050405020304"/>
                        </a:rPr>
                        <a:t>结论</a:t>
                      </a:r>
                      <a:endParaRPr lang="zh-CN" sz="2400" b="1" kern="100">
                        <a:effectLst/>
                        <a:latin typeface="宋体" panose="02010600030101010101" pitchFamily="2" charset="-122"/>
                        <a:ea typeface="宋体" panose="02010600030101010101" pitchFamily="2" charset="-122"/>
                        <a:cs typeface="Times New Roman" panose="02020603050405020304"/>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tabLst>
                          <a:tab pos="2430780"/>
                        </a:tabLst>
                      </a:pPr>
                      <a14:m>
                        <m:oMathPara>
                          <m:oMathParaPr>
                            <m:jc/>
                          </m:oMathParaPr>
                          <m:oMath>
                            <m:r>
                              <a:rPr lang="en-US" altLang="zh-CN" sz="2400" i="1" kern="100">
                                <a:latin typeface="Cambria Math" panose="02040503050406030204" charset="0"/>
                                <a:ea typeface="宋体" pitchFamily="2" charset="-122"/>
                                <a:cs typeface="Cambria Math" panose="02040503050406030204" charset="0"/>
                                <a:sym typeface="+mn-ea"/>
                              </a:rPr>
                              <m:t>𝑀</m:t>
                            </m:r>
                          </m:oMath>
                        </m:oMathPara>
                      </a14:m>
                      <a:r>
                        <a:rPr lang="zh-CN" sz="2400" b="1" kern="100">
                          <a:effectLst/>
                          <a:latin typeface="宋体" panose="02010600030101010101" pitchFamily="2" charset="-122"/>
                          <a:ea typeface="宋体" panose="02010600030101010101" pitchFamily="2" charset="-122"/>
                          <a:cs typeface="宋体" panose="02010600030101010101" pitchFamily="2" charset="-122"/>
                        </a:rPr>
                        <a:t>为</a:t>
                      </a:r>
                      <a:r>
                        <a:rPr lang="zh-CN" sz="2400" b="1" kern="100">
                          <a:solidFill>
                            <a:srgbClr val="FF0000"/>
                          </a:solidFill>
                          <a:effectLst/>
                          <a:latin typeface="宋体" panose="02010600030101010101" pitchFamily="2" charset="-122"/>
                          <a:ea typeface="宋体" panose="02010600030101010101" pitchFamily="2" charset="-122"/>
                          <a:cs typeface="宋体" panose="02010600030101010101" pitchFamily="2" charset="-122"/>
                        </a:rPr>
                        <a:t>最大值</a:t>
                      </a:r>
                      <a:endParaRPr lang="zh-CN" sz="2400" b="1" kern="100">
                        <a:solidFill>
                          <a:srgbClr val="FF0000"/>
                        </a:solidFill>
                        <a:effectLst/>
                        <a:latin typeface="宋体" panose="02010600030101010101" pitchFamily="2" charset="-122"/>
                        <a:ea typeface="宋体" panose="02010600030101010101" pitchFamily="2" charset="-122"/>
                        <a:cs typeface="宋体" panose="02010600030101010101" pitchFamily="2"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tabLst>
                          <a:tab pos="2430780"/>
                        </a:tabLst>
                      </a:pPr>
                      <a14:m>
                        <m:oMathPara>
                          <m:oMathParaPr>
                            <m:jc/>
                          </m:oMathParaPr>
                          <m:oMath>
                            <m:r>
                              <a:rPr lang="en-US" altLang="zh-CN" sz="2400" i="1" kern="100">
                                <a:latin typeface="Cambria Math" panose="02040503050406030204" charset="0"/>
                                <a:ea typeface="宋体" pitchFamily="2" charset="-122"/>
                                <a:cs typeface="Cambria Math" panose="02040503050406030204" charset="0"/>
                                <a:sym typeface="+mn-ea"/>
                              </a:rPr>
                              <m:t>𝑀</m:t>
                            </m:r>
                          </m:oMath>
                        </m:oMathPara>
                      </a14:m>
                      <a:r>
                        <a:rPr lang="zh-CN" sz="2400" b="1" kern="100">
                          <a:effectLst/>
                          <a:latin typeface="宋体" panose="02010600030101010101" pitchFamily="2" charset="-122"/>
                          <a:ea typeface="宋体" panose="02010600030101010101" pitchFamily="2" charset="-122"/>
                          <a:cs typeface="宋体" panose="02010600030101010101" pitchFamily="2" charset="-122"/>
                        </a:rPr>
                        <a:t>为</a:t>
                      </a:r>
                      <a:r>
                        <a:rPr lang="zh-CN" sz="2400" b="1" kern="100">
                          <a:solidFill>
                            <a:srgbClr val="FF0000"/>
                          </a:solidFill>
                          <a:effectLst/>
                          <a:latin typeface="宋体" panose="02010600030101010101" pitchFamily="2" charset="-122"/>
                          <a:ea typeface="宋体" panose="02010600030101010101" pitchFamily="2" charset="-122"/>
                          <a:cs typeface="宋体" panose="02010600030101010101" pitchFamily="2" charset="-122"/>
                        </a:rPr>
                        <a:t>最小值</a:t>
                      </a:r>
                      <a:endParaRPr lang="zh-CN" sz="2400" b="1" kern="100">
                        <a:solidFill>
                          <a:srgbClr val="FF0000"/>
                        </a:solidFill>
                        <a:effectLst/>
                        <a:latin typeface="宋体" panose="02010600030101010101" pitchFamily="2" charset="-122"/>
                        <a:ea typeface="宋体" panose="02010600030101010101" pitchFamily="2" charset="-122"/>
                        <a:cs typeface="宋体" panose="02010600030101010101" pitchFamily="2"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ustDataLst>
      <p:tags r:id="rId4"/>
    </p:custData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492760"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知识梳理</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文本框 1" title=""/>
          <p:cNvSpPr txBox="1"/>
          <p:nvPr/>
        </p:nvSpPr>
        <p:spPr>
          <a:xfrm>
            <a:off x="492760" y="685165"/>
            <a:ext cx="10750550" cy="516255"/>
          </a:xfrm>
          <a:prstGeom prst="rect">
            <a:avLst/>
          </a:prstGeom>
          <a:noFill/>
        </p:spPr>
        <p:txBody>
          <a:bodyPr wrap="square" rtlCol="0" anchor="t">
            <a:noAutofit/>
          </a:bodyPr>
          <a:lstStyle/>
          <a:p>
            <a:pPr algn="just">
              <a:lnSpc>
                <a:spcPct val="140000"/>
              </a:lnSpc>
              <a:spcAft>
                <a:spcPct val="0"/>
              </a:spcAft>
              <a:tabLst>
                <a:tab pos="2700655"/>
              </a:tabLst>
            </a:pP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7.</a:t>
            </a:r>
            <a:r>
              <a:rPr lang="zh-CN" altLang="en-US" sz="2400" b="1" kern="100">
                <a:latin typeface="宋体" panose="02010600030101010101" pitchFamily="2" charset="-122"/>
                <a:ea typeface="宋体" panose="02010600030101010101" pitchFamily="2" charset="-122"/>
                <a:cs typeface="宋体" panose="02010600030101010101" pitchFamily="2" charset="-122"/>
                <a:sym typeface="+mn-ea"/>
              </a:rPr>
              <a:t>函数的奇偶性：</a:t>
            </a:r>
            <a:endParaRPr lang="zh-CN" altLang="en-US" sz="2400" b="1" kern="100">
              <a:latin typeface="宋体" panose="02010600030101010101" pitchFamily="2" charset="-122"/>
              <a:ea typeface="宋体" panose="02010600030101010101" pitchFamily="2" charset="-122"/>
              <a:cs typeface="宋体" panose="02010600030101010101" pitchFamily="2" charset="-122"/>
              <a:sym typeface="+mn-ea"/>
            </a:endParaRPr>
          </a:p>
        </p:txBody>
      </p:sp>
      <p:graphicFrame>
        <p:nvGraphicFramePr>
          <p:cNvPr id="3" name="表格 2" title=""/>
          <p:cNvGraphicFramePr>
            <a:graphicFrameLocks noGrp="1"/>
          </p:cNvGraphicFramePr>
          <p:nvPr>
            <p:custDataLst>
              <p:tags r:id="rId2"/>
            </p:custDataLst>
          </p:nvPr>
        </p:nvGraphicFramePr>
        <p:xfrm>
          <a:off x="624004" y="1563821"/>
          <a:ext cx="11304725" cy="4434840"/>
        </p:xfrm>
        <a:graphic>
          <a:graphicData uri="http://schemas.openxmlformats.org/drawingml/2006/table">
            <a:tbl>
              <a:tblPr/>
              <a:tblGrid>
                <a:gridCol w="1346174"/>
                <a:gridCol w="7785775"/>
                <a:gridCol w="2172776"/>
              </a:tblGrid>
              <a:tr h="685800">
                <a:tc>
                  <a:txBody>
                    <a:bodyPr vert="horz" wrap="square"/>
                    <a:lstStyle/>
                    <a:p>
                      <a:pPr algn="ctr">
                        <a:lnSpc>
                          <a:spcPct val="150000"/>
                        </a:lnSpc>
                        <a:spcAft>
                          <a:spcPct val="0"/>
                        </a:spcAft>
                        <a:tabLst>
                          <a:tab pos="2430780"/>
                        </a:tabLst>
                      </a:pPr>
                      <a:r>
                        <a:rPr lang="zh-CN" sz="2400" b="1" kern="100">
                          <a:effectLst/>
                          <a:latin typeface="宋体" panose="02010600030101010101" pitchFamily="2" charset="-122"/>
                          <a:ea typeface="宋体" panose="02010600030101010101" pitchFamily="2" charset="-122"/>
                          <a:cs typeface="Times New Roman" panose="02020603050405020304"/>
                        </a:rPr>
                        <a:t>奇偶性</a:t>
                      </a:r>
                      <a:endParaRPr lang="zh-CN" sz="2400" b="1" kern="100">
                        <a:effectLst/>
                        <a:latin typeface="宋体" panose="02010600030101010101" pitchFamily="2" charset="-122"/>
                        <a:ea typeface="宋体" panose="02010600030101010101" pitchFamily="2" charset="-122"/>
                        <a:cs typeface="Times New Roman" panose="02020603050405020304"/>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tabLst>
                          <a:tab pos="2430780"/>
                        </a:tabLst>
                      </a:pPr>
                      <a:r>
                        <a:rPr lang="zh-CN" sz="2400" b="1" kern="100">
                          <a:effectLst/>
                          <a:latin typeface="宋体" panose="02010600030101010101" pitchFamily="2" charset="-122"/>
                          <a:ea typeface="宋体" panose="02010600030101010101" pitchFamily="2" charset="-122"/>
                          <a:cs typeface="Times New Roman" panose="02020603050405020304"/>
                        </a:rPr>
                        <a:t>定义</a:t>
                      </a:r>
                      <a:endParaRPr lang="zh-CN" sz="2400" b="1" kern="100">
                        <a:effectLst/>
                        <a:latin typeface="宋体" panose="02010600030101010101" pitchFamily="2" charset="-122"/>
                        <a:ea typeface="宋体" panose="02010600030101010101" pitchFamily="2" charset="-122"/>
                        <a:cs typeface="Times New Roman" panose="02020603050405020304"/>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tabLst>
                          <a:tab pos="2430780"/>
                        </a:tabLst>
                      </a:pPr>
                      <a:r>
                        <a:rPr lang="zh-CN" sz="2400" b="1" kern="100">
                          <a:effectLst/>
                          <a:latin typeface="宋体" panose="02010600030101010101" pitchFamily="2" charset="-122"/>
                          <a:ea typeface="宋体" panose="02010600030101010101" pitchFamily="2" charset="-122"/>
                          <a:cs typeface="Times New Roman" panose="02020603050405020304"/>
                        </a:rPr>
                        <a:t>图象特点</a:t>
                      </a:r>
                      <a:endParaRPr lang="zh-CN" sz="2400" b="1" kern="100">
                        <a:effectLst/>
                        <a:latin typeface="宋体" panose="02010600030101010101" pitchFamily="2" charset="-122"/>
                        <a:ea typeface="宋体" panose="02010600030101010101" pitchFamily="2" charset="-122"/>
                        <a:cs typeface="Times New Roman" panose="02020603050405020304"/>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23056">
                <a:tc>
                  <a:txBody>
                    <a:bodyPr vert="horz" wrap="square"/>
                    <a:lstStyle/>
                    <a:p>
                      <a:pPr algn="ctr">
                        <a:lnSpc>
                          <a:spcPct val="150000"/>
                        </a:lnSpc>
                        <a:spcAft>
                          <a:spcPct val="0"/>
                        </a:spcAft>
                        <a:tabLst>
                          <a:tab pos="2430780"/>
                        </a:tabLst>
                      </a:pPr>
                      <a:r>
                        <a:rPr lang="zh-CN" sz="2400" b="1" kern="100">
                          <a:effectLst/>
                          <a:latin typeface="宋体" panose="02010600030101010101" pitchFamily="2" charset="-122"/>
                          <a:ea typeface="宋体" panose="02010600030101010101" pitchFamily="2" charset="-122"/>
                          <a:cs typeface="Times New Roman" panose="02020603050405020304"/>
                        </a:rPr>
                        <a:t>偶函数</a:t>
                      </a:r>
                      <a:endParaRPr lang="zh-CN" sz="2400" b="1" kern="100">
                        <a:effectLst/>
                        <a:latin typeface="宋体" panose="02010600030101010101" pitchFamily="2" charset="-122"/>
                        <a:ea typeface="宋体" panose="02010600030101010101" pitchFamily="2" charset="-122"/>
                        <a:cs typeface="Times New Roman" panose="02020603050405020304"/>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just">
                        <a:lnSpc>
                          <a:spcPct val="150000"/>
                        </a:lnSpc>
                        <a:spcAft>
                          <a:spcPct val="0"/>
                        </a:spcAft>
                        <a:tabLst>
                          <a:tab pos="2430780"/>
                        </a:tabLst>
                      </a:pPr>
                      <a:r>
                        <a:rPr lang="zh-CN" sz="2400" b="1" kern="100">
                          <a:effectLst/>
                          <a:latin typeface="宋体" panose="02010600030101010101" pitchFamily="2" charset="-122"/>
                          <a:ea typeface="宋体" panose="02010600030101010101" pitchFamily="2" charset="-122"/>
                          <a:cs typeface="宋体" panose="02010600030101010101" pitchFamily="2" charset="-122"/>
                        </a:rPr>
                        <a:t>一般地，设函数</a:t>
                      </a:r>
                      <a14:m>
                        <m:oMathPara>
                          <m:oMathParaPr>
                            <m:jc/>
                          </m:oMathParaPr>
                          <m:oMath>
                            <m:r>
                              <a:rPr lang="en-US" sz="2400" b="0" i="1" kern="100">
                                <a:effectLst/>
                                <a:latin typeface="Cambria Math" panose="02040503050406030204" charset="0"/>
                                <a:ea typeface="宋体" pitchFamily="2" charset="-122"/>
                                <a:cs typeface="Cambria Math" panose="02040503050406030204" charset="0"/>
                              </a:rPr>
                              <m:t>𝑓</m:t>
                            </m:r>
                            <m:r>
                              <m:rPr>
                                <m:sty m:val="p"/>
                              </m:rPr>
                              <a:rPr lang="en-US" sz="2400" b="0" kern="100">
                                <a:effectLst/>
                                <a:latin typeface="Cambria Math" panose="02040503050406030204" charset="0"/>
                                <a:ea typeface="宋体" pitchFamily="2" charset="-122"/>
                                <a:cs typeface="Cambria Math" panose="02040503050406030204" charset="0"/>
                              </a:rPr>
                              <m:t>(</m:t>
                            </m:r>
                            <m:r>
                              <a:rPr lang="en-US" sz="2400" b="0" i="1" kern="100">
                                <a:effectLst/>
                                <a:latin typeface="Cambria Math" panose="02040503050406030204" charset="0"/>
                                <a:ea typeface="宋体" pitchFamily="2" charset="-122"/>
                                <a:cs typeface="Cambria Math" panose="02040503050406030204" charset="0"/>
                              </a:rPr>
                              <m:t>𝑥</m:t>
                            </m:r>
                            <m:r>
                              <m:rPr>
                                <m:sty m:val="p"/>
                              </m:rPr>
                              <a:rPr lang="en-US" sz="2400" b="0" kern="100">
                                <a:effectLst/>
                                <a:latin typeface="Cambria Math" panose="02040503050406030204" charset="0"/>
                                <a:ea typeface="宋体" pitchFamily="2" charset="-122"/>
                                <a:cs typeface="Cambria Math" panose="02040503050406030204" charset="0"/>
                              </a:rPr>
                              <m:t>)</m:t>
                            </m:r>
                          </m:oMath>
                        </m:oMathPara>
                      </a14:m>
                      <a:r>
                        <a:rPr lang="zh-CN" sz="2400" b="1" kern="100">
                          <a:effectLst/>
                          <a:latin typeface="宋体" panose="02010600030101010101" pitchFamily="2" charset="-122"/>
                          <a:ea typeface="宋体" panose="02010600030101010101" pitchFamily="2" charset="-122"/>
                          <a:cs typeface="宋体" panose="02010600030101010101" pitchFamily="2" charset="-122"/>
                        </a:rPr>
                        <a:t>的定义域为</a:t>
                      </a:r>
                      <a14:m>
                        <m:oMathPara>
                          <m:oMathParaPr>
                            <m:jc/>
                          </m:oMathParaPr>
                          <m:oMath>
                            <m:r>
                              <a:rPr lang="en-US" sz="2400" b="0" i="1" kern="100">
                                <a:effectLst/>
                                <a:latin typeface="Cambria Math" panose="02040503050406030204" charset="0"/>
                                <a:ea typeface="宋体" pitchFamily="2" charset="-122"/>
                                <a:cs typeface="Cambria Math" panose="02040503050406030204" charset="0"/>
                              </a:rPr>
                              <m:t>𝐼</m:t>
                            </m:r>
                          </m:oMath>
                        </m:oMathPara>
                      </a14:m>
                      <a:r>
                        <a:rPr lang="zh-CN" sz="2400" b="1" kern="100">
                          <a:effectLst/>
                          <a:latin typeface="宋体" panose="02010600030101010101" pitchFamily="2" charset="-122"/>
                          <a:ea typeface="宋体" panose="02010600030101010101" pitchFamily="2" charset="-122"/>
                          <a:cs typeface="宋体" panose="02010600030101010101" pitchFamily="2" charset="-122"/>
                        </a:rPr>
                        <a:t>，如果</a:t>
                      </a:r>
                      <a14:m>
                        <m:oMathPara>
                          <m:oMathParaPr>
                            <m:jc/>
                          </m:oMathParaPr>
                          <m:oMath>
                            <m:r>
                              <m:rPr>
                                <m:sty m:val="p"/>
                              </m:rPr>
                              <a:rPr lang="en-US" sz="2400" b="0" kern="100">
                                <a:effectLst/>
                                <a:latin typeface="Cambria Math" panose="02040503050406030204" charset="0"/>
                                <a:ea typeface="宋体" pitchFamily="2" charset="-122"/>
                                <a:cs typeface="Cambria Math" panose="02040503050406030204" charset="0"/>
                              </a:rPr>
                              <m:t>∀</m:t>
                            </m:r>
                            <m:r>
                              <a:rPr lang="en-US" sz="2400" b="0" i="1" kern="100">
                                <a:effectLst/>
                                <a:latin typeface="Cambria Math" panose="02040503050406030204" charset="0"/>
                                <a:ea typeface="宋体" pitchFamily="2" charset="-122"/>
                                <a:cs typeface="Cambria Math" panose="02040503050406030204" charset="0"/>
                              </a:rPr>
                              <m:t>𝑥</m:t>
                            </m:r>
                            <m:r>
                              <m:rPr>
                                <m:sty m:val="p"/>
                              </m:rPr>
                              <a:rPr lang="en-US" altLang="zh-CN" sz="2400" b="0" kern="100">
                                <a:effectLst/>
                                <a:latin typeface="Cambria Math" panose="02040503050406030204" charset="0"/>
                                <a:ea typeface="宋体" pitchFamily="2" charset="-122"/>
                                <a:cs typeface="Cambria Math" panose="02040503050406030204" charset="0"/>
                              </a:rPr>
                              <m:t>∈</m:t>
                            </m:r>
                            <m:r>
                              <a:rPr lang="en-US" sz="2400" b="0" i="1" kern="100">
                                <a:effectLst/>
                                <a:latin typeface="Cambria Math" panose="02040503050406030204" charset="0"/>
                                <a:ea typeface="宋体" pitchFamily="2" charset="-122"/>
                                <a:cs typeface="Cambria Math" panose="02040503050406030204" charset="0"/>
                              </a:rPr>
                              <m:t>𝐼</m:t>
                            </m:r>
                          </m:oMath>
                        </m:oMathPara>
                      </a14:m>
                      <a:r>
                        <a:rPr lang="zh-CN" sz="2400" b="1" kern="100">
                          <a:effectLst/>
                          <a:latin typeface="宋体" panose="02010600030101010101" pitchFamily="2" charset="-122"/>
                          <a:ea typeface="宋体" panose="02010600030101010101" pitchFamily="2" charset="-122"/>
                          <a:cs typeface="宋体" panose="02010600030101010101" pitchFamily="2" charset="-122"/>
                        </a:rPr>
                        <a:t>，都有－</a:t>
                      </a:r>
                      <a14:m>
                        <m:oMathPara>
                          <m:oMathParaPr>
                            <m:jc/>
                          </m:oMathParaPr>
                          <m:oMath>
                            <m:r>
                              <a:rPr lang="en-US" sz="2400" b="0" i="1" kern="100">
                                <a:effectLst/>
                                <a:latin typeface="Cambria Math" panose="02040503050406030204" charset="0"/>
                                <a:ea typeface="宋体" pitchFamily="2" charset="-122"/>
                                <a:cs typeface="Cambria Math" panose="02040503050406030204" charset="0"/>
                              </a:rPr>
                              <m:t>𝑥</m:t>
                            </m:r>
                            <m:r>
                              <m:rPr>
                                <m:sty m:val="p"/>
                              </m:rPr>
                              <a:rPr lang="en-US" altLang="zh-CN" sz="2400" b="0" kern="100">
                                <a:effectLst/>
                                <a:latin typeface="Cambria Math" panose="02040503050406030204" charset="0"/>
                                <a:ea typeface="宋体" pitchFamily="2" charset="-122"/>
                                <a:cs typeface="Cambria Math" panose="02040503050406030204" charset="0"/>
                              </a:rPr>
                              <m:t>∈</m:t>
                            </m:r>
                            <m:r>
                              <a:rPr lang="en-US" sz="2400" b="0" i="1" kern="100">
                                <a:effectLst/>
                                <a:latin typeface="Cambria Math" panose="02040503050406030204" charset="0"/>
                                <a:ea typeface="宋体" pitchFamily="2" charset="-122"/>
                                <a:cs typeface="Cambria Math" panose="02040503050406030204" charset="0"/>
                              </a:rPr>
                              <m:t>𝐼</m:t>
                            </m:r>
                          </m:oMath>
                        </m:oMathPara>
                      </a14:m>
                      <a:r>
                        <a:rPr lang="zh-CN" sz="2400" b="1" kern="100">
                          <a:effectLst/>
                          <a:latin typeface="宋体" panose="02010600030101010101" pitchFamily="2" charset="-122"/>
                          <a:ea typeface="宋体" panose="02010600030101010101" pitchFamily="2" charset="-122"/>
                          <a:cs typeface="宋体" panose="02010600030101010101" pitchFamily="2" charset="-122"/>
                        </a:rPr>
                        <a:t>，</a:t>
                      </a:r>
                      <a:r>
                        <a:rPr lang="zh-CN" sz="2400" b="1" kern="100" smtClean="0">
                          <a:effectLst/>
                          <a:latin typeface="宋体" panose="02010600030101010101" pitchFamily="2" charset="-122"/>
                          <a:ea typeface="宋体" panose="02010600030101010101" pitchFamily="2" charset="-122"/>
                          <a:cs typeface="宋体" panose="02010600030101010101" pitchFamily="2" charset="-122"/>
                        </a:rPr>
                        <a:t>且</a:t>
                      </a:r>
                      <a14:m>
                        <m:oMathPara>
                          <m:oMathParaPr>
                            <m:jc/>
                          </m:oMathParaPr>
                          <m:oMath>
                            <m:r>
                              <a:rPr lang="en-US" altLang="zh-CN" sz="2400" b="0" i="1" kern="100">
                                <a:solidFill>
                                  <a:srgbClr val="FF0000"/>
                                </a:solidFill>
                                <a:latin typeface="Cambria Math" panose="02040503050406030204" charset="0"/>
                                <a:ea typeface="宋体" pitchFamily="2" charset="-122"/>
                                <a:cs typeface="Cambria Math" panose="02040503050406030204" charset="0"/>
                                <a:sym typeface="Times New Roman" panose="02020603050405020304"/>
                              </a:rPr>
                              <m:t>𝑓</m:t>
                            </m:r>
                            <m:r>
                              <m:rPr>
                                <m:sty m:val="p"/>
                              </m:rPr>
                              <a:rPr lang="en-US" altLang="zh-CN" sz="2400" b="0" kern="100">
                                <a:solidFill>
                                  <a:srgbClr val="FF0000"/>
                                </a:solidFill>
                                <a:latin typeface="Cambria Math" panose="02040503050406030204" charset="0"/>
                                <a:ea typeface="宋体" pitchFamily="2" charset="-122"/>
                                <a:cs typeface="Cambria Math" panose="02040503050406030204" charset="0"/>
                                <a:sym typeface="Times New Roman" panose="02020603050405020304"/>
                              </a:rPr>
                              <m:t>(</m:t>
                            </m:r>
                            <m:r>
                              <m:rPr>
                                <m:sty m:val="p"/>
                              </m:rPr>
                              <a:rPr lang="en-US" altLang="zh-CN" sz="2400" b="0" kern="100">
                                <a:solidFill>
                                  <a:srgbClr val="FF0000"/>
                                </a:solidFill>
                                <a:latin typeface="Cambria Math" panose="02040503050406030204" charset="0"/>
                                <a:ea typeface="宋体" pitchFamily="2" charset="-122"/>
                                <a:cs typeface="Cambria Math" panose="02040503050406030204" charset="0"/>
                                <a:sym typeface="Times New Roman" panose="02020603050405020304"/>
                              </a:rPr>
                              <m:t>－</m:t>
                            </m:r>
                            <m:r>
                              <a:rPr lang="en-US" altLang="zh-CN" sz="2400" b="0" i="1" kern="100">
                                <a:solidFill>
                                  <a:srgbClr val="FF0000"/>
                                </a:solidFill>
                                <a:latin typeface="Cambria Math" panose="02040503050406030204" charset="0"/>
                                <a:ea typeface="宋体" pitchFamily="2" charset="-122"/>
                                <a:cs typeface="Cambria Math" panose="02040503050406030204" charset="0"/>
                                <a:sym typeface="Times New Roman" panose="02020603050405020304"/>
                              </a:rPr>
                              <m:t>𝑥</m:t>
                            </m:r>
                            <m:r>
                              <m:rPr>
                                <m:sty m:val="p"/>
                              </m:rPr>
                              <a:rPr lang="en-US" altLang="zh-CN" sz="2400" b="0" kern="100">
                                <a:solidFill>
                                  <a:srgbClr val="FF0000"/>
                                </a:solidFill>
                                <a:latin typeface="Cambria Math" panose="02040503050406030204" charset="0"/>
                                <a:ea typeface="宋体" pitchFamily="2" charset="-122"/>
                                <a:cs typeface="Cambria Math" panose="02040503050406030204" charset="0"/>
                                <a:sym typeface="Times New Roman" panose="02020603050405020304"/>
                              </a:rPr>
                              <m:t>)＝</m:t>
                            </m:r>
                            <m:r>
                              <a:rPr lang="en-US" altLang="zh-CN" sz="2400" b="0" i="1" kern="100">
                                <a:solidFill>
                                  <a:srgbClr val="FF0000"/>
                                </a:solidFill>
                                <a:latin typeface="Cambria Math" panose="02040503050406030204" charset="0"/>
                                <a:ea typeface="宋体" pitchFamily="2" charset="-122"/>
                                <a:cs typeface="Cambria Math" panose="02040503050406030204" charset="0"/>
                                <a:sym typeface="Times New Roman" panose="02020603050405020304"/>
                              </a:rPr>
                              <m:t>𝑓</m:t>
                            </m:r>
                            <m:r>
                              <m:rPr>
                                <m:sty m:val="p"/>
                              </m:rPr>
                              <a:rPr lang="en-US" altLang="zh-CN" sz="2400" b="0" kern="100">
                                <a:solidFill>
                                  <a:srgbClr val="FF0000"/>
                                </a:solidFill>
                                <a:latin typeface="Cambria Math" panose="02040503050406030204" charset="0"/>
                                <a:ea typeface="宋体" pitchFamily="2" charset="-122"/>
                                <a:cs typeface="Cambria Math" panose="02040503050406030204" charset="0"/>
                                <a:sym typeface="Times New Roman" panose="02020603050405020304"/>
                              </a:rPr>
                              <m:t>(</m:t>
                            </m:r>
                            <m:r>
                              <a:rPr lang="en-US" altLang="zh-CN" sz="2400" b="0" i="1" kern="100">
                                <a:solidFill>
                                  <a:srgbClr val="FF0000"/>
                                </a:solidFill>
                                <a:latin typeface="Cambria Math" panose="02040503050406030204" charset="0"/>
                                <a:ea typeface="宋体" pitchFamily="2" charset="-122"/>
                                <a:cs typeface="Cambria Math" panose="02040503050406030204" charset="0"/>
                                <a:sym typeface="Times New Roman" panose="02020603050405020304"/>
                              </a:rPr>
                              <m:t>𝑥</m:t>
                            </m:r>
                            <m:r>
                              <m:rPr>
                                <m:sty m:val="p"/>
                              </m:rPr>
                              <a:rPr lang="en-US" altLang="zh-CN" sz="2400" b="0" kern="100">
                                <a:solidFill>
                                  <a:srgbClr val="FF0000"/>
                                </a:solidFill>
                                <a:latin typeface="Cambria Math" panose="02040503050406030204" charset="0"/>
                                <a:ea typeface="宋体" pitchFamily="2" charset="-122"/>
                                <a:cs typeface="Cambria Math" panose="02040503050406030204" charset="0"/>
                                <a:sym typeface="Times New Roman" panose="02020603050405020304"/>
                              </a:rPr>
                              <m:t>)</m:t>
                            </m:r>
                          </m:oMath>
                        </m:oMathPara>
                      </a14:m>
                      <a:r>
                        <a:rPr lang="zh-CN" sz="2400" b="1" kern="100" smtClean="0">
                          <a:effectLst/>
                          <a:latin typeface="宋体" panose="02010600030101010101" pitchFamily="2" charset="-122"/>
                          <a:ea typeface="宋体" panose="02010600030101010101" pitchFamily="2" charset="-122"/>
                          <a:cs typeface="宋体" panose="02010600030101010101" pitchFamily="2" charset="-122"/>
                        </a:rPr>
                        <a:t>，</a:t>
                      </a:r>
                      <a:r>
                        <a:rPr lang="zh-CN" sz="2400" b="1" kern="100">
                          <a:effectLst/>
                          <a:latin typeface="宋体" panose="02010600030101010101" pitchFamily="2" charset="-122"/>
                          <a:ea typeface="宋体" panose="02010600030101010101" pitchFamily="2" charset="-122"/>
                          <a:cs typeface="宋体" panose="02010600030101010101" pitchFamily="2" charset="-122"/>
                        </a:rPr>
                        <a:t>那么函数</a:t>
                      </a:r>
                      <a14:m>
                        <m:oMathPara>
                          <m:oMathParaPr>
                            <m:jc/>
                          </m:oMathParaPr>
                          <m:oMath>
                            <m:r>
                              <a:rPr lang="en-US" sz="2400" b="0" i="1" kern="100">
                                <a:effectLst/>
                                <a:latin typeface="Cambria Math" panose="02040503050406030204" charset="0"/>
                                <a:ea typeface="宋体" pitchFamily="2" charset="-122"/>
                                <a:cs typeface="Cambria Math" panose="02040503050406030204" charset="0"/>
                              </a:rPr>
                              <m:t>𝑓</m:t>
                            </m:r>
                            <m:r>
                              <m:rPr>
                                <m:sty m:val="p"/>
                              </m:rPr>
                              <a:rPr lang="en-US" sz="2400" b="0" kern="100">
                                <a:effectLst/>
                                <a:latin typeface="Cambria Math" panose="02040503050406030204" charset="0"/>
                                <a:ea typeface="宋体" pitchFamily="2" charset="-122"/>
                                <a:cs typeface="Cambria Math" panose="02040503050406030204" charset="0"/>
                              </a:rPr>
                              <m:t>(</m:t>
                            </m:r>
                            <m:r>
                              <a:rPr lang="en-US" sz="2400" b="0" i="1" kern="100">
                                <a:effectLst/>
                                <a:latin typeface="Cambria Math" panose="02040503050406030204" charset="0"/>
                                <a:ea typeface="宋体" pitchFamily="2" charset="-122"/>
                                <a:cs typeface="Cambria Math" panose="02040503050406030204" charset="0"/>
                              </a:rPr>
                              <m:t>𝑥</m:t>
                            </m:r>
                            <m:r>
                              <m:rPr>
                                <m:sty m:val="p"/>
                              </m:rPr>
                              <a:rPr lang="en-US" sz="2400" b="0" kern="100">
                                <a:effectLst/>
                                <a:latin typeface="Cambria Math" panose="02040503050406030204" charset="0"/>
                                <a:ea typeface="宋体" pitchFamily="2" charset="-122"/>
                                <a:cs typeface="Cambria Math" panose="02040503050406030204" charset="0"/>
                              </a:rPr>
                              <m:t>)</m:t>
                            </m:r>
                          </m:oMath>
                        </m:oMathPara>
                      </a14:m>
                      <a:r>
                        <a:rPr lang="zh-CN" sz="2400" b="1" kern="100">
                          <a:effectLst/>
                          <a:latin typeface="宋体" panose="02010600030101010101" pitchFamily="2" charset="-122"/>
                          <a:ea typeface="宋体" panose="02010600030101010101" pitchFamily="2" charset="-122"/>
                          <a:cs typeface="宋体" panose="02010600030101010101" pitchFamily="2" charset="-122"/>
                        </a:rPr>
                        <a:t>就叫做偶函数</a:t>
                      </a:r>
                      <a:endParaRPr lang="zh-CN" sz="2400" b="1" kern="100">
                        <a:effectLst/>
                        <a:latin typeface="宋体" panose="02010600030101010101" pitchFamily="2" charset="-122"/>
                        <a:ea typeface="宋体" panose="02010600030101010101" pitchFamily="2" charset="-122"/>
                        <a:cs typeface="宋体" panose="02010600030101010101" pitchFamily="2"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tabLst>
                          <a:tab pos="2430780"/>
                        </a:tabLst>
                      </a:pPr>
                      <a:r>
                        <a:rPr lang="zh-CN" sz="2400" b="1" kern="100" smtClean="0">
                          <a:effectLst/>
                          <a:latin typeface="宋体" panose="02010600030101010101" pitchFamily="2" charset="-122"/>
                          <a:ea typeface="宋体" panose="02010600030101010101" pitchFamily="2" charset="-122"/>
                          <a:cs typeface="宋体" panose="02010600030101010101" pitchFamily="2" charset="-122"/>
                        </a:rPr>
                        <a:t>关于</a:t>
                      </a:r>
                      <a14:m>
                        <m:oMathPara>
                          <m:oMathParaPr>
                            <m:jc/>
                          </m:oMathParaPr>
                          <m:oMath>
                            <m:r>
                              <a:rPr lang="en-US" altLang="zh-CN" sz="2400" b="0" i="1" kern="100">
                                <a:solidFill>
                                  <a:srgbClr val="FF0000"/>
                                </a:solidFill>
                                <a:latin typeface="Cambria Math" panose="02040503050406030204" charset="0"/>
                                <a:ea typeface="宋体" pitchFamily="2" charset="-122"/>
                                <a:cs typeface="Cambria Math" panose="02040503050406030204" charset="0"/>
                                <a:sym typeface="Times New Roman" panose="02020603050405020304"/>
                              </a:rPr>
                              <m:t>𝑦</m:t>
                            </m:r>
                          </m:oMath>
                        </m:oMathPara>
                      </a14:m>
                      <a:r>
                        <a:rPr lang="zh-CN" altLang="en-US" sz="2400" b="1" kern="100">
                          <a:solidFill>
                            <a:srgbClr val="FF0000"/>
                          </a:solidFill>
                          <a:latin typeface="Cambria Math" panose="02040503050406030204" charset="0"/>
                          <a:ea typeface="宋体" panose="02010600030101010101" pitchFamily="2" charset="-122"/>
                          <a:cs typeface="Cambria Math" panose="02040503050406030204" charset="0"/>
                          <a:sym typeface="Times New Roman" panose="02020603050405020304"/>
                        </a:rPr>
                        <a:t>轴</a:t>
                      </a:r>
                      <a:r>
                        <a:rPr lang="zh-CN" sz="2400" b="1" kern="100" smtClean="0">
                          <a:effectLst/>
                          <a:latin typeface="宋体" panose="02010600030101010101" pitchFamily="2" charset="-122"/>
                          <a:ea typeface="宋体" panose="02010600030101010101" pitchFamily="2" charset="-122"/>
                          <a:cs typeface="宋体" panose="02010600030101010101" pitchFamily="2" charset="-122"/>
                        </a:rPr>
                        <a:t>对称</a:t>
                      </a:r>
                      <a:endParaRPr lang="zh-CN" sz="2400" b="1" kern="100" smtClean="0">
                        <a:effectLst/>
                        <a:latin typeface="宋体" panose="02010600030101010101" pitchFamily="2" charset="-122"/>
                        <a:ea typeface="宋体" panose="02010600030101010101" pitchFamily="2" charset="-122"/>
                        <a:cs typeface="宋体" panose="02010600030101010101" pitchFamily="2"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23056">
                <a:tc>
                  <a:txBody>
                    <a:bodyPr vert="horz" wrap="square"/>
                    <a:lstStyle/>
                    <a:p>
                      <a:pPr algn="ctr">
                        <a:lnSpc>
                          <a:spcPct val="150000"/>
                        </a:lnSpc>
                        <a:spcAft>
                          <a:spcPct val="0"/>
                        </a:spcAft>
                        <a:tabLst>
                          <a:tab pos="2430780"/>
                        </a:tabLst>
                      </a:pPr>
                      <a:r>
                        <a:rPr lang="zh-CN" sz="2400" b="1" kern="100">
                          <a:effectLst/>
                          <a:latin typeface="宋体" panose="02010600030101010101" pitchFamily="2" charset="-122"/>
                          <a:ea typeface="宋体" panose="02010600030101010101" pitchFamily="2" charset="-122"/>
                          <a:cs typeface="Times New Roman" panose="02020603050405020304"/>
                        </a:rPr>
                        <a:t>奇函数</a:t>
                      </a:r>
                      <a:endParaRPr lang="zh-CN" sz="2400" b="1" kern="100">
                        <a:effectLst/>
                        <a:latin typeface="宋体" panose="02010600030101010101" pitchFamily="2" charset="-122"/>
                        <a:ea typeface="宋体" panose="02010600030101010101" pitchFamily="2" charset="-122"/>
                        <a:cs typeface="Times New Roman" panose="02020603050405020304"/>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just">
                        <a:lnSpc>
                          <a:spcPct val="150000"/>
                        </a:lnSpc>
                        <a:spcAft>
                          <a:spcPct val="0"/>
                        </a:spcAft>
                        <a:tabLst>
                          <a:tab pos="2430780"/>
                        </a:tabLst>
                      </a:pPr>
                      <a:r>
                        <a:rPr lang="zh-CN" sz="2400" b="1" kern="100">
                          <a:effectLst/>
                          <a:latin typeface="宋体" panose="02010600030101010101" pitchFamily="2" charset="-122"/>
                          <a:ea typeface="宋体" panose="02010600030101010101" pitchFamily="2" charset="-122"/>
                          <a:cs typeface="宋体" panose="02010600030101010101" pitchFamily="2" charset="-122"/>
                        </a:rPr>
                        <a:t>一般地，设函数</a:t>
                      </a:r>
                      <a14:m>
                        <m:oMathPara>
                          <m:oMathParaPr>
                            <m:jc/>
                          </m:oMathParaPr>
                          <m:oMath>
                            <m:r>
                              <a:rPr lang="en-US" sz="2400" b="0" i="1" kern="100">
                                <a:effectLst/>
                                <a:latin typeface="Cambria Math" panose="02040503050406030204" charset="0"/>
                                <a:ea typeface="宋体" pitchFamily="2" charset="-122"/>
                                <a:cs typeface="Cambria Math" panose="02040503050406030204" charset="0"/>
                              </a:rPr>
                              <m:t>𝑓</m:t>
                            </m:r>
                            <m:r>
                              <m:rPr>
                                <m:sty m:val="p"/>
                              </m:rPr>
                              <a:rPr lang="en-US" sz="2400" b="0" kern="100">
                                <a:effectLst/>
                                <a:latin typeface="Cambria Math" panose="02040503050406030204" charset="0"/>
                                <a:ea typeface="宋体" pitchFamily="2" charset="-122"/>
                                <a:cs typeface="Cambria Math" panose="02040503050406030204" charset="0"/>
                              </a:rPr>
                              <m:t>(</m:t>
                            </m:r>
                            <m:r>
                              <a:rPr lang="en-US" sz="2400" b="0" i="1" kern="100">
                                <a:effectLst/>
                                <a:latin typeface="Cambria Math" panose="02040503050406030204" charset="0"/>
                                <a:ea typeface="宋体" pitchFamily="2" charset="-122"/>
                                <a:cs typeface="Cambria Math" panose="02040503050406030204" charset="0"/>
                              </a:rPr>
                              <m:t>𝑥</m:t>
                            </m:r>
                            <m:r>
                              <m:rPr>
                                <m:sty m:val="p"/>
                              </m:rPr>
                              <a:rPr lang="en-US" sz="2400" b="0" kern="100">
                                <a:effectLst/>
                                <a:latin typeface="Cambria Math" panose="02040503050406030204" charset="0"/>
                                <a:ea typeface="宋体" pitchFamily="2" charset="-122"/>
                                <a:cs typeface="Cambria Math" panose="02040503050406030204" charset="0"/>
                              </a:rPr>
                              <m:t>)</m:t>
                            </m:r>
                          </m:oMath>
                        </m:oMathPara>
                      </a14:m>
                      <a:r>
                        <a:rPr lang="zh-CN" sz="2400" b="1" kern="100">
                          <a:effectLst/>
                          <a:latin typeface="宋体" panose="02010600030101010101" pitchFamily="2" charset="-122"/>
                          <a:ea typeface="宋体" panose="02010600030101010101" pitchFamily="2" charset="-122"/>
                          <a:cs typeface="宋体" panose="02010600030101010101" pitchFamily="2" charset="-122"/>
                        </a:rPr>
                        <a:t>的定义域为</a:t>
                      </a:r>
                      <a14:m>
                        <m:oMathPara>
                          <m:oMathParaPr>
                            <m:jc/>
                          </m:oMathParaPr>
                          <m:oMath>
                            <m:r>
                              <a:rPr lang="en-US" sz="2400" b="0" i="1" kern="100">
                                <a:effectLst/>
                                <a:latin typeface="Cambria Math" panose="02040503050406030204" charset="0"/>
                                <a:ea typeface="宋体" pitchFamily="2" charset="-122"/>
                                <a:cs typeface="Cambria Math" panose="02040503050406030204" charset="0"/>
                              </a:rPr>
                              <m:t>𝐼</m:t>
                            </m:r>
                          </m:oMath>
                        </m:oMathPara>
                      </a14:m>
                      <a:r>
                        <a:rPr lang="zh-CN" sz="2400" b="1" kern="100">
                          <a:effectLst/>
                          <a:latin typeface="宋体" panose="02010600030101010101" pitchFamily="2" charset="-122"/>
                          <a:ea typeface="宋体" panose="02010600030101010101" pitchFamily="2" charset="-122"/>
                          <a:cs typeface="宋体" panose="02010600030101010101" pitchFamily="2" charset="-122"/>
                        </a:rPr>
                        <a:t>，如果</a:t>
                      </a:r>
                      <a14:m>
                        <m:oMathPara>
                          <m:oMathParaPr>
                            <m:jc/>
                          </m:oMathParaPr>
                          <m:oMath>
                            <m:r>
                              <m:rPr>
                                <m:sty m:val="p"/>
                              </m:rPr>
                              <a:rPr lang="en-US" sz="2400" b="0" kern="100">
                                <a:effectLst/>
                                <a:latin typeface="Cambria Math" panose="02040503050406030204" charset="0"/>
                                <a:ea typeface="宋体" pitchFamily="2" charset="-122"/>
                                <a:cs typeface="Cambria Math" panose="02040503050406030204" charset="0"/>
                              </a:rPr>
                              <m:t>∀</m:t>
                            </m:r>
                            <m:r>
                              <a:rPr lang="en-US" sz="2400" b="0" i="1" kern="100">
                                <a:effectLst/>
                                <a:latin typeface="Cambria Math" panose="02040503050406030204" charset="0"/>
                                <a:ea typeface="宋体" pitchFamily="2" charset="-122"/>
                                <a:cs typeface="Cambria Math" panose="02040503050406030204" charset="0"/>
                              </a:rPr>
                              <m:t>𝑥</m:t>
                            </m:r>
                            <m:r>
                              <m:rPr>
                                <m:sty m:val="p"/>
                              </m:rPr>
                              <a:rPr lang="en-US" altLang="zh-CN" sz="2400" b="0" kern="100">
                                <a:effectLst/>
                                <a:latin typeface="Cambria Math" panose="02040503050406030204" charset="0"/>
                                <a:ea typeface="宋体" pitchFamily="2" charset="-122"/>
                                <a:cs typeface="Cambria Math" panose="02040503050406030204" charset="0"/>
                              </a:rPr>
                              <m:t>∈</m:t>
                            </m:r>
                            <m:r>
                              <a:rPr lang="en-US" sz="2400" b="0" i="1" kern="100">
                                <a:effectLst/>
                                <a:latin typeface="Cambria Math" panose="02040503050406030204" charset="0"/>
                                <a:ea typeface="宋体" pitchFamily="2" charset="-122"/>
                                <a:cs typeface="Cambria Math" panose="02040503050406030204" charset="0"/>
                              </a:rPr>
                              <m:t>𝐼</m:t>
                            </m:r>
                          </m:oMath>
                        </m:oMathPara>
                      </a14:m>
                      <a:r>
                        <a:rPr lang="zh-CN" sz="2400" b="1" kern="100">
                          <a:effectLst/>
                          <a:latin typeface="宋体" panose="02010600030101010101" pitchFamily="2" charset="-122"/>
                          <a:ea typeface="宋体" panose="02010600030101010101" pitchFamily="2" charset="-122"/>
                          <a:cs typeface="宋体" panose="02010600030101010101" pitchFamily="2" charset="-122"/>
                        </a:rPr>
                        <a:t>，都有－</a:t>
                      </a:r>
                      <a14:m>
                        <m:oMathPara>
                          <m:oMathParaPr>
                            <m:jc/>
                          </m:oMathParaPr>
                          <m:oMath>
                            <m:r>
                              <a:rPr lang="en-US" sz="2400" b="0" i="1" kern="100">
                                <a:effectLst/>
                                <a:latin typeface="Cambria Math" panose="02040503050406030204" charset="0"/>
                                <a:ea typeface="宋体" pitchFamily="2" charset="-122"/>
                                <a:cs typeface="Cambria Math" panose="02040503050406030204" charset="0"/>
                              </a:rPr>
                              <m:t>𝑥</m:t>
                            </m:r>
                            <m:r>
                              <m:rPr>
                                <m:sty m:val="p"/>
                              </m:rPr>
                              <a:rPr lang="en-US" altLang="zh-CN" sz="2400" b="0" kern="100">
                                <a:effectLst/>
                                <a:latin typeface="Cambria Math" panose="02040503050406030204" charset="0"/>
                                <a:ea typeface="宋体" pitchFamily="2" charset="-122"/>
                                <a:cs typeface="Cambria Math" panose="02040503050406030204" charset="0"/>
                              </a:rPr>
                              <m:t>∈</m:t>
                            </m:r>
                            <m:r>
                              <a:rPr lang="en-US" sz="2400" b="0" i="1" kern="100">
                                <a:effectLst/>
                                <a:latin typeface="Cambria Math" panose="02040503050406030204" charset="0"/>
                                <a:ea typeface="宋体" pitchFamily="2" charset="-122"/>
                                <a:cs typeface="Cambria Math" panose="02040503050406030204" charset="0"/>
                              </a:rPr>
                              <m:t>𝐼</m:t>
                            </m:r>
                          </m:oMath>
                        </m:oMathPara>
                      </a14:m>
                      <a:r>
                        <a:rPr lang="zh-CN" sz="2400" b="1" kern="100">
                          <a:effectLst/>
                          <a:latin typeface="宋体" panose="02010600030101010101" pitchFamily="2" charset="-122"/>
                          <a:ea typeface="宋体" panose="02010600030101010101" pitchFamily="2" charset="-122"/>
                          <a:cs typeface="宋体" panose="02010600030101010101" pitchFamily="2" charset="-122"/>
                        </a:rPr>
                        <a:t>，</a:t>
                      </a:r>
                      <a:r>
                        <a:rPr lang="zh-CN" sz="2400" b="1" kern="100" smtClean="0">
                          <a:effectLst/>
                          <a:latin typeface="宋体" panose="02010600030101010101" pitchFamily="2" charset="-122"/>
                          <a:ea typeface="宋体" panose="02010600030101010101" pitchFamily="2" charset="-122"/>
                          <a:cs typeface="宋体" panose="02010600030101010101" pitchFamily="2" charset="-122"/>
                        </a:rPr>
                        <a:t>且</a:t>
                      </a:r>
                      <a14:m>
                        <m:oMathPara>
                          <m:oMathParaPr>
                            <m:jc/>
                          </m:oMathParaPr>
                          <m:oMath>
                            <m:r>
                              <a:rPr lang="en-US" altLang="zh-CN" sz="2400" b="0" i="1" kern="100">
                                <a:solidFill>
                                  <a:srgbClr val="FF0000"/>
                                </a:solidFill>
                                <a:latin typeface="Cambria Math" panose="02040503050406030204" charset="0"/>
                                <a:ea typeface="宋体" pitchFamily="2" charset="-122"/>
                                <a:cs typeface="Cambria Math" panose="02040503050406030204" charset="0"/>
                                <a:sym typeface="Times New Roman" panose="02020603050405020304"/>
                              </a:rPr>
                              <m:t>𝑓</m:t>
                            </m:r>
                            <m:r>
                              <m:rPr>
                                <m:sty m:val="p"/>
                              </m:rPr>
                              <a:rPr lang="en-US" altLang="zh-CN" sz="2400" b="0" kern="100">
                                <a:solidFill>
                                  <a:srgbClr val="FF0000"/>
                                </a:solidFill>
                                <a:latin typeface="Cambria Math" panose="02040503050406030204" charset="0"/>
                                <a:ea typeface="宋体" pitchFamily="2" charset="-122"/>
                                <a:cs typeface="Cambria Math" panose="02040503050406030204" charset="0"/>
                                <a:sym typeface="Times New Roman" panose="02020603050405020304"/>
                              </a:rPr>
                              <m:t>(</m:t>
                            </m:r>
                            <m:r>
                              <m:rPr>
                                <m:sty m:val="p"/>
                              </m:rPr>
                              <a:rPr lang="en-US" altLang="zh-CN" sz="2400" b="0" kern="100">
                                <a:solidFill>
                                  <a:srgbClr val="FF0000"/>
                                </a:solidFill>
                                <a:latin typeface="Cambria Math" panose="02040503050406030204" charset="0"/>
                                <a:ea typeface="宋体" pitchFamily="2" charset="-122"/>
                                <a:cs typeface="Cambria Math" panose="02040503050406030204" charset="0"/>
                                <a:sym typeface="Times New Roman" panose="02020603050405020304"/>
                              </a:rPr>
                              <m:t>－</m:t>
                            </m:r>
                            <m:r>
                              <a:rPr lang="en-US" altLang="zh-CN" sz="2400" b="0" i="1" kern="100">
                                <a:solidFill>
                                  <a:srgbClr val="FF0000"/>
                                </a:solidFill>
                                <a:latin typeface="Cambria Math" panose="02040503050406030204" charset="0"/>
                                <a:ea typeface="宋体" pitchFamily="2" charset="-122"/>
                                <a:cs typeface="Cambria Math" panose="02040503050406030204" charset="0"/>
                                <a:sym typeface="Times New Roman" panose="02020603050405020304"/>
                              </a:rPr>
                              <m:t>𝑥</m:t>
                            </m:r>
                            <m:r>
                              <m:rPr>
                                <m:sty m:val="p"/>
                              </m:rPr>
                              <a:rPr lang="en-US" altLang="zh-CN" sz="2400" b="0" kern="100">
                                <a:solidFill>
                                  <a:srgbClr val="FF0000"/>
                                </a:solidFill>
                                <a:latin typeface="Cambria Math" panose="02040503050406030204" charset="0"/>
                                <a:ea typeface="宋体" pitchFamily="2" charset="-122"/>
                                <a:cs typeface="Cambria Math" panose="02040503050406030204" charset="0"/>
                                <a:sym typeface="Times New Roman" panose="02020603050405020304"/>
                              </a:rPr>
                              <m:t>)＝</m:t>
                            </m:r>
                            <m:r>
                              <m:rPr>
                                <m:sty m:val="p"/>
                              </m:rPr>
                              <a:rPr lang="en-US" altLang="zh-CN" sz="2400" b="0" kern="100">
                                <a:solidFill>
                                  <a:srgbClr val="FF0000"/>
                                </a:solidFill>
                                <a:latin typeface="Cambria Math" panose="02040503050406030204" charset="0"/>
                                <a:ea typeface="宋体" pitchFamily="2" charset="-122"/>
                                <a:cs typeface="Cambria Math" panose="02040503050406030204" charset="0"/>
                                <a:sym typeface="Times New Roman" panose="02020603050405020304"/>
                              </a:rPr>
                              <m:t>−</m:t>
                            </m:r>
                            <m:r>
                              <a:rPr lang="en-US" altLang="zh-CN" sz="2400" b="0" i="1" kern="100">
                                <a:solidFill>
                                  <a:srgbClr val="FF0000"/>
                                </a:solidFill>
                                <a:latin typeface="Cambria Math" panose="02040503050406030204" charset="0"/>
                                <a:ea typeface="宋体" pitchFamily="2" charset="-122"/>
                                <a:cs typeface="Cambria Math" panose="02040503050406030204" charset="0"/>
                                <a:sym typeface="Times New Roman" panose="02020603050405020304"/>
                              </a:rPr>
                              <m:t>𝑓</m:t>
                            </m:r>
                            <m:r>
                              <m:rPr>
                                <m:sty m:val="p"/>
                              </m:rPr>
                              <a:rPr lang="en-US" altLang="zh-CN" sz="2400" b="0" kern="100">
                                <a:solidFill>
                                  <a:srgbClr val="FF0000"/>
                                </a:solidFill>
                                <a:latin typeface="Cambria Math" panose="02040503050406030204" charset="0"/>
                                <a:ea typeface="宋体" pitchFamily="2" charset="-122"/>
                                <a:cs typeface="Cambria Math" panose="02040503050406030204" charset="0"/>
                                <a:sym typeface="Times New Roman" panose="02020603050405020304"/>
                              </a:rPr>
                              <m:t>(</m:t>
                            </m:r>
                            <m:r>
                              <a:rPr lang="en-US" altLang="zh-CN" sz="2400" b="0" i="1" kern="100">
                                <a:solidFill>
                                  <a:srgbClr val="FF0000"/>
                                </a:solidFill>
                                <a:latin typeface="Cambria Math" panose="02040503050406030204" charset="0"/>
                                <a:ea typeface="宋体" pitchFamily="2" charset="-122"/>
                                <a:cs typeface="Cambria Math" panose="02040503050406030204" charset="0"/>
                                <a:sym typeface="Times New Roman" panose="02020603050405020304"/>
                              </a:rPr>
                              <m:t>𝑥</m:t>
                            </m:r>
                            <m:r>
                              <m:rPr>
                                <m:sty m:val="p"/>
                              </m:rPr>
                              <a:rPr lang="en-US" altLang="zh-CN" sz="2400" b="0" kern="100">
                                <a:solidFill>
                                  <a:srgbClr val="FF0000"/>
                                </a:solidFill>
                                <a:latin typeface="Cambria Math" panose="02040503050406030204" charset="0"/>
                                <a:ea typeface="宋体" pitchFamily="2" charset="-122"/>
                                <a:cs typeface="Cambria Math" panose="02040503050406030204" charset="0"/>
                                <a:sym typeface="Times New Roman" panose="02020603050405020304"/>
                              </a:rPr>
                              <m:t>)</m:t>
                            </m:r>
                          </m:oMath>
                        </m:oMathPara>
                      </a14:m>
                      <a:r>
                        <a:rPr lang="zh-CN" sz="2400" b="1" kern="100" smtClean="0">
                          <a:effectLst/>
                          <a:latin typeface="宋体" panose="02010600030101010101" pitchFamily="2" charset="-122"/>
                          <a:ea typeface="宋体" panose="02010600030101010101" pitchFamily="2" charset="-122"/>
                          <a:cs typeface="宋体" panose="02010600030101010101" pitchFamily="2" charset="-122"/>
                        </a:rPr>
                        <a:t>，</a:t>
                      </a:r>
                      <a:r>
                        <a:rPr lang="zh-CN" sz="2400" b="1" kern="100">
                          <a:effectLst/>
                          <a:latin typeface="宋体" panose="02010600030101010101" pitchFamily="2" charset="-122"/>
                          <a:ea typeface="宋体" panose="02010600030101010101" pitchFamily="2" charset="-122"/>
                          <a:cs typeface="宋体" panose="02010600030101010101" pitchFamily="2" charset="-122"/>
                        </a:rPr>
                        <a:t>那么函数</a:t>
                      </a:r>
                      <a14:m>
                        <m:oMathPara>
                          <m:oMathParaPr>
                            <m:jc/>
                          </m:oMathParaPr>
                          <m:oMath>
                            <m:r>
                              <a:rPr lang="en-US" sz="2400" b="0" i="1" kern="100">
                                <a:effectLst/>
                                <a:latin typeface="Cambria Math" panose="02040503050406030204" charset="0"/>
                                <a:ea typeface="宋体" pitchFamily="2" charset="-122"/>
                                <a:cs typeface="Cambria Math" panose="02040503050406030204" charset="0"/>
                              </a:rPr>
                              <m:t>𝑓</m:t>
                            </m:r>
                            <m:r>
                              <m:rPr>
                                <m:sty m:val="p"/>
                              </m:rPr>
                              <a:rPr lang="en-US" sz="2400" b="0" kern="100">
                                <a:effectLst/>
                                <a:latin typeface="Cambria Math" panose="02040503050406030204" charset="0"/>
                                <a:ea typeface="宋体" pitchFamily="2" charset="-122"/>
                                <a:cs typeface="Cambria Math" panose="02040503050406030204" charset="0"/>
                              </a:rPr>
                              <m:t>(</m:t>
                            </m:r>
                            <m:r>
                              <a:rPr lang="en-US" sz="2400" b="0" i="1" kern="100">
                                <a:effectLst/>
                                <a:latin typeface="Cambria Math" panose="02040503050406030204" charset="0"/>
                                <a:ea typeface="宋体" pitchFamily="2" charset="-122"/>
                                <a:cs typeface="Cambria Math" panose="02040503050406030204" charset="0"/>
                              </a:rPr>
                              <m:t>𝑥</m:t>
                            </m:r>
                            <m:r>
                              <m:rPr>
                                <m:sty m:val="p"/>
                              </m:rPr>
                              <a:rPr lang="en-US" sz="2400" b="0" kern="100">
                                <a:effectLst/>
                                <a:latin typeface="Cambria Math" panose="02040503050406030204" charset="0"/>
                                <a:ea typeface="宋体" pitchFamily="2" charset="-122"/>
                                <a:cs typeface="Cambria Math" panose="02040503050406030204" charset="0"/>
                              </a:rPr>
                              <m:t>)</m:t>
                            </m:r>
                          </m:oMath>
                        </m:oMathPara>
                      </a14:m>
                      <a:r>
                        <a:rPr lang="zh-CN" sz="2400" b="1" kern="100">
                          <a:effectLst/>
                          <a:latin typeface="宋体" panose="02010600030101010101" pitchFamily="2" charset="-122"/>
                          <a:ea typeface="宋体" panose="02010600030101010101" pitchFamily="2" charset="-122"/>
                          <a:cs typeface="宋体" panose="02010600030101010101" pitchFamily="2" charset="-122"/>
                        </a:rPr>
                        <a:t>就叫做奇函数</a:t>
                      </a:r>
                      <a:endParaRPr lang="zh-CN" sz="2400" b="1" kern="100">
                        <a:effectLst/>
                        <a:latin typeface="宋体" panose="02010600030101010101" pitchFamily="2" charset="-122"/>
                        <a:ea typeface="宋体" panose="02010600030101010101" pitchFamily="2" charset="-122"/>
                        <a:cs typeface="宋体" panose="02010600030101010101" pitchFamily="2"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lnSpc>
                          <a:spcPct val="150000"/>
                        </a:lnSpc>
                        <a:spcAft>
                          <a:spcPct val="0"/>
                        </a:spcAft>
                        <a:tabLst>
                          <a:tab pos="2430780"/>
                        </a:tabLst>
                      </a:pPr>
                      <a:r>
                        <a:rPr lang="zh-CN" sz="2400" b="1" kern="100" smtClean="0">
                          <a:effectLst/>
                          <a:latin typeface="宋体" panose="02010600030101010101" pitchFamily="2" charset="-122"/>
                          <a:ea typeface="宋体" panose="02010600030101010101" pitchFamily="2" charset="-122"/>
                          <a:cs typeface="宋体" panose="02010600030101010101" pitchFamily="2" charset="-122"/>
                        </a:rPr>
                        <a:t>关于</a:t>
                      </a:r>
                      <a:r>
                        <a:rPr kumimoji="0" lang="zh-CN" altLang="en-US" sz="2400" b="1" i="0" u="none" kern="100" baseline="0" smtClean="0">
                          <a:solidFill>
                            <a:srgbClr val="FF0000"/>
                          </a:solidFill>
                          <a:effectLst/>
                          <a:latin typeface="宋体" panose="02010600030101010101" pitchFamily="2" charset="-122"/>
                          <a:ea typeface="宋体" panose="02010600030101010101" pitchFamily="2" charset="-122"/>
                          <a:cs typeface="宋体" panose="02010600030101010101" pitchFamily="2" charset="-122"/>
                          <a:sym typeface="Times New Roman" panose="02020603050405020304"/>
                        </a:rPr>
                        <a:t>原点</a:t>
                      </a:r>
                      <a:endParaRPr kumimoji="0" lang="en-US" altLang="zh-CN" sz="2400" b="1" i="0" u="none" kern="100" baseline="0" smtClean="0">
                        <a:solidFill>
                          <a:srgbClr val="FF0000"/>
                        </a:solidFill>
                        <a:effectLst/>
                        <a:latin typeface="宋体" panose="02010600030101010101" pitchFamily="2" charset="-122"/>
                        <a:ea typeface="宋体" panose="02010600030101010101" pitchFamily="2" charset="-122"/>
                        <a:cs typeface="宋体" panose="02010600030101010101" pitchFamily="2" charset="-122"/>
                        <a:sym typeface="Times New Roman" panose="02020603050405020304"/>
                      </a:endParaRPr>
                    </a:p>
                    <a:p>
                      <a:pPr algn="ctr">
                        <a:lnSpc>
                          <a:spcPct val="150000"/>
                        </a:lnSpc>
                        <a:spcAft>
                          <a:spcPct val="0"/>
                        </a:spcAft>
                        <a:tabLst>
                          <a:tab pos="2430780"/>
                        </a:tabLst>
                      </a:pPr>
                      <a:r>
                        <a:rPr lang="zh-CN" sz="2400" b="1" kern="100" smtClean="0">
                          <a:effectLst/>
                          <a:latin typeface="宋体" panose="02010600030101010101" pitchFamily="2" charset="-122"/>
                          <a:ea typeface="宋体" panose="02010600030101010101" pitchFamily="2" charset="-122"/>
                          <a:cs typeface="宋体" panose="02010600030101010101" pitchFamily="2" charset="-122"/>
                        </a:rPr>
                        <a:t>对称</a:t>
                      </a:r>
                      <a:endParaRPr lang="zh-CN" sz="2400" b="1" kern="100" smtClean="0">
                        <a:effectLst/>
                        <a:latin typeface="宋体" panose="02010600030101010101" pitchFamily="2" charset="-122"/>
                        <a:ea typeface="宋体" panose="02010600030101010101" pitchFamily="2" charset="-122"/>
                        <a:cs typeface="宋体" panose="02010600030101010101" pitchFamily="2"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ustDataLst>
      <p:tags r:id="rId3"/>
    </p:custData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492760"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知识梳理</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2" name="文本框 1" title=""/>
              <p:cNvSpPr txBox="1"/>
              <p:nvPr/>
            </p:nvSpPr>
            <p:spPr>
              <a:xfrm>
                <a:off x="492760" y="685165"/>
                <a:ext cx="10750550" cy="1543685"/>
              </a:xfrm>
              <a:prstGeom prst="rect">
                <a:avLst/>
              </a:prstGeom>
              <a:noFill/>
            </p:spPr>
            <p:txBody>
              <a:bodyPr wrap="square" rtlCol="0" anchor="t">
                <a:noAutofit/>
              </a:bodyPr>
              <a:lstStyle/>
              <a:p>
                <a:pPr algn="just">
                  <a:lnSpc>
                    <a:spcPct val="140000"/>
                  </a:lnSpc>
                  <a:spcAft>
                    <a:spcPct val="0"/>
                  </a:spcAft>
                  <a:tabLst>
                    <a:tab pos="2700655"/>
                  </a:tabLst>
                </a:pP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8.</a:t>
                </a:r>
                <a:r>
                  <a:rPr lang="zh-CN" altLang="en-US" sz="2400" b="1" kern="100">
                    <a:latin typeface="宋体" panose="02010600030101010101" pitchFamily="2" charset="-122"/>
                    <a:ea typeface="宋体" panose="02010600030101010101" pitchFamily="2" charset="-122"/>
                    <a:cs typeface="宋体" panose="02010600030101010101" pitchFamily="2" charset="-122"/>
                    <a:sym typeface="+mn-ea"/>
                  </a:rPr>
                  <a:t>幂函数：</a:t>
                </a:r>
                <a:endParaRPr lang="zh-CN" altLang="en-US" sz="2400" b="1" kern="100">
                  <a:latin typeface="宋体" panose="02010600030101010101" pitchFamily="2" charset="-122"/>
                  <a:ea typeface="宋体" panose="02010600030101010101" pitchFamily="2" charset="-122"/>
                  <a:cs typeface="宋体" panose="02010600030101010101" pitchFamily="2" charset="-122"/>
                  <a:sym typeface="+mn-ea"/>
                </a:endParaRPr>
              </a:p>
              <a:p>
                <a:pPr algn="just">
                  <a:lnSpc>
                    <a:spcPct val="140000"/>
                  </a:lnSpc>
                  <a:spcAft>
                    <a:spcPct val="0"/>
                  </a:spcAft>
                  <a:tabLst>
                    <a:tab pos="2700655"/>
                  </a:tabLst>
                </a:pP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(1)</a:t>
                </a:r>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幂函数的定义：一般地，</a:t>
                </a:r>
                <a:r>
                  <a:rPr lang="zh-CN" altLang="zh-CN" sz="2400" b="1" kern="100" smtClean="0">
                    <a:latin typeface="宋体" panose="02010600030101010101" pitchFamily="2" charset="-122"/>
                    <a:ea typeface="宋体" panose="02010600030101010101" pitchFamily="2" charset="-122"/>
                    <a:cs typeface="宋体" panose="02010600030101010101" pitchFamily="2" charset="-122"/>
                    <a:sym typeface="+mn-ea"/>
                  </a:rPr>
                  <a:t>函数叫做</a:t>
                </a:r>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幂函数，其中</a:t>
                </a:r>
                <a14:m>
                  <m:oMathPara>
                    <m:oMathParaPr>
                      <m:jc/>
                    </m:oMathParaPr>
                    <m:oMath>
                      <m:r>
                        <a:rPr lang="en-US" altLang="zh-CN" sz="2400" i="1" kern="100">
                          <a:latin typeface="Cambria Math" panose="02040503050406030204" charset="0"/>
                          <a:ea typeface="宋体" pitchFamily="2" charset="-122"/>
                          <a:cs typeface="Cambria Math" panose="02040503050406030204" charset="0"/>
                          <a:sym typeface="+mn-ea"/>
                        </a:rPr>
                        <m:t>𝑥</m:t>
                      </m:r>
                    </m:oMath>
                  </m:oMathPara>
                </a14:m>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是自变量，</a:t>
                </a:r>
                <a14:m>
                  <m:oMathPara>
                    <m:oMathParaPr>
                      <m:jc/>
                    </m:oMathParaPr>
                    <m:oMath>
                      <m:r>
                        <a:rPr lang="en-US" altLang="zh-CN" sz="2400" i="1" kern="100">
                          <a:latin typeface="Cambria Math" panose="02040503050406030204" charset="0"/>
                          <a:ea typeface="宋体" pitchFamily="2" charset="-122"/>
                          <a:cs typeface="Cambria Math" panose="02040503050406030204" charset="0"/>
                          <a:sym typeface="+mn-ea"/>
                        </a:rPr>
                        <m:t>𝛼</m:t>
                      </m:r>
                    </m:oMath>
                  </m:oMathPara>
                </a14:m>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是常数</a:t>
                </a: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kern="100">
                  <a:latin typeface="宋体" panose="02010600030101010101" pitchFamily="2" charset="-122"/>
                  <a:ea typeface="宋体" panose="02010600030101010101" pitchFamily="2" charset="-122"/>
                  <a:cs typeface="宋体" panose="02010600030101010101" pitchFamily="2" charset="-122"/>
                  <a:sym typeface="+mn-ea"/>
                </a:endParaRPr>
              </a:p>
              <a:p>
                <a:pPr algn="just">
                  <a:lnSpc>
                    <a:spcPct val="140000"/>
                  </a:lnSpc>
                  <a:spcAft>
                    <a:spcPct val="0"/>
                  </a:spcAft>
                  <a:tabLst>
                    <a:tab pos="2700655"/>
                  </a:tabLst>
                </a:pP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(2)</a:t>
                </a:r>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常见的五种幂函数的图象：</a:t>
                </a:r>
                <a:endParaRPr lang="zh-CN" altLang="zh-CN" sz="2400" kern="100">
                  <a:effectLst/>
                  <a:latin typeface="宋体" panose="02010600030101010101" pitchFamily="2" charset="-122"/>
                  <a:ea typeface="宋体" panose="02010600030101010101" pitchFamily="2" charset="-122"/>
                  <a:cs typeface="宋体" panose="02010600030101010101" pitchFamily="2" charset="-122"/>
                </a:endParaRPr>
              </a:p>
              <a:p>
                <a:pPr algn="just">
                  <a:lnSpc>
                    <a:spcPct val="140000"/>
                  </a:lnSpc>
                  <a:spcAft>
                    <a:spcPct val="0"/>
                  </a:spcAft>
                  <a:tabLst>
                    <a:tab pos="2700655"/>
                  </a:tabLst>
                </a:pPr>
                <a:endParaRPr lang="zh-CN" altLang="en-US" sz="2400" b="1" kern="100">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2" name="文本框 1"/>
              <p:cNvSpPr txBox="1">
                <a:spLocks noRot="1" noChangeAspect="1" noMove="1" noResize="1" noEditPoints="1" noAdjustHandles="1" noChangeArrowheads="1" noChangeShapeType="1" noTextEdit="1"/>
              </p:cNvSpPr>
              <p:nvPr/>
            </p:nvSpPr>
            <p:spPr>
              <a:xfrm>
                <a:off x="492760" y="685165"/>
                <a:ext cx="10750550" cy="1543685"/>
              </a:xfrm>
              <a:prstGeom prst="rect">
                <a:avLst/>
              </a:prstGeom>
              <a:blipFill rotWithShape="1">
                <a:blip r:embed="rId2"/>
                <a:stretch>
                  <a:fillRect b="-35582"/>
                </a:stretch>
              </a:blipFill>
            </p:spPr>
            <p:txBody>
              <a:bodyPr/>
              <a:lstStyle/>
              <a:p>
                <a:r>
                  <a:rPr lang="zh-CN" altLang="en-US">
                    <a:noFill/>
                  </a:rPr>
                  <a:t> </a:t>
                </a:r>
              </a:p>
            </p:txBody>
          </p:sp>
        </mc:Fallback>
      </mc:AlternateContent>
      <p:grpSp>
        <p:nvGrpSpPr>
          <p:cNvPr id="8" name="组合 7" title=""/>
          <p:cNvGrpSpPr/>
          <p:nvPr/>
        </p:nvGrpSpPr>
        <p:grpSpPr>
          <a:xfrm>
            <a:off x="4277360" y="2340610"/>
            <a:ext cx="4103370" cy="3455670"/>
            <a:chOff x="6736" y="3686"/>
            <a:chExt cx="6462" cy="5442"/>
          </a:xfrm>
        </p:grpSpPr>
        <p:sp>
          <p:nvSpPr>
            <p:cNvPr id="7" name="矩形 6"/>
            <p:cNvSpPr/>
            <p:nvPr/>
          </p:nvSpPr>
          <p:spPr>
            <a:xfrm>
              <a:off x="6736" y="3686"/>
              <a:ext cx="6462" cy="5442"/>
            </a:xfrm>
            <a:prstGeom prst="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1026" name="Picture 2" descr="F6"/>
            <p:cNvPicPr>
              <a:picLocks noChangeAspect="1" noChangeArrowheads="1"/>
            </p:cNvPicPr>
            <p:nvPr>
              <p:custDataLst>
                <p:tags r:id="rId4"/>
              </p:custDataLst>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6753" y="3942"/>
              <a:ext cx="5408" cy="5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ustDataLst>
      <p:tags r:id="rId5"/>
    </p:custData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grpSp>
        <p:nvGrpSpPr>
          <p:cNvPr id="4" name="组合 3" title=""/>
          <p:cNvGrpSpPr/>
          <p:nvPr/>
        </p:nvGrpSpPr>
        <p:grpSpPr>
          <a:xfrm>
            <a:off x="492760" y="-45085"/>
            <a:ext cx="11209655" cy="582930"/>
            <a:chOff x="918" y="448"/>
            <a:chExt cx="17653" cy="918"/>
          </a:xfrm>
        </p:grpSpPr>
        <p:grpSp>
          <p:nvGrpSpPr>
            <p:cNvPr id="51203" name="组合 18"/>
            <p:cNvGrpSpPr/>
            <p:nvPr/>
          </p:nvGrpSpPr>
          <p:grpSpPr>
            <a:xfrm>
              <a:off x="918" y="448"/>
              <a:ext cx="11147" cy="919"/>
              <a:chOff x="1617477" y="945016"/>
              <a:chExt cx="7077836" cy="584139"/>
            </a:xfrm>
          </p:grpSpPr>
          <p:grpSp>
            <p:nvGrpSpPr>
              <p:cNvPr id="51204" name="组合 17"/>
              <p:cNvGrpSpPr/>
              <p:nvPr/>
            </p:nvGrpSpPr>
            <p:grpSpPr>
              <a:xfrm>
                <a:off x="1633928" y="990463"/>
                <a:ext cx="6612415" cy="508500"/>
                <a:chOff x="1633928" y="990463"/>
                <a:chExt cx="6612415" cy="508500"/>
              </a:xfrm>
            </p:grpSpPr>
            <p:sp>
              <p:nvSpPr>
                <p:cNvPr id="51205" name="五边形 13"/>
                <p:cNvSpPr/>
                <p:nvPr/>
              </p:nvSpPr>
              <p:spPr>
                <a:xfrm>
                  <a:off x="4876640" y="993641"/>
                  <a:ext cx="3369703" cy="494516"/>
                </a:xfrm>
                <a:prstGeom prst="homePlate">
                  <a:avLst>
                    <a:gd name="adj" fmla="val 49985"/>
                  </a:avLst>
                </a:prstGeom>
                <a:gradFill rotWithShape="1">
                  <a:gsLst>
                    <a:gs pos="0">
                      <a:srgbClr val="DEF0FA"/>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6" name="五边形 14"/>
                <p:cNvSpPr/>
                <p:nvPr/>
              </p:nvSpPr>
              <p:spPr>
                <a:xfrm>
                  <a:off x="3810551" y="990463"/>
                  <a:ext cx="3626224" cy="494516"/>
                </a:xfrm>
                <a:prstGeom prst="homePlate">
                  <a:avLst>
                    <a:gd name="adj" fmla="val 49985"/>
                  </a:avLst>
                </a:prstGeom>
                <a:gradFill rotWithShape="1">
                  <a:gsLst>
                    <a:gs pos="0">
                      <a:srgbClr val="99BBFF"/>
                    </a:gs>
                    <a:gs pos="50000">
                      <a:srgbClr val="C1D4FF"/>
                    </a:gs>
                    <a:gs pos="100000">
                      <a:srgbClr val="E0E9FF"/>
                    </a:gs>
                  </a:gsLst>
                  <a:lin ang="5400000" scaled="1"/>
                </a:gra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7" name="五边形 15"/>
                <p:cNvSpPr/>
                <p:nvPr/>
              </p:nvSpPr>
              <p:spPr>
                <a:xfrm>
                  <a:off x="2751448" y="996819"/>
                  <a:ext cx="4096725" cy="494516"/>
                </a:xfrm>
                <a:prstGeom prst="homePlate">
                  <a:avLst>
                    <a:gd name="adj" fmla="val 49994"/>
                  </a:avLst>
                </a:prstGeom>
                <a:solidFill>
                  <a:srgbClr val="A0C0F0"/>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sp>
              <p:nvSpPr>
                <p:cNvPr id="51208" name="五边形 10"/>
                <p:cNvSpPr/>
                <p:nvPr/>
              </p:nvSpPr>
              <p:spPr>
                <a:xfrm>
                  <a:off x="1633928" y="990463"/>
                  <a:ext cx="2996984" cy="508500"/>
                </a:xfrm>
                <a:prstGeom prst="homePlate">
                  <a:avLst>
                    <a:gd name="adj" fmla="val 49997"/>
                  </a:avLst>
                </a:prstGeom>
                <a:solidFill>
                  <a:schemeClr val="accent1"/>
                </a:solidFill>
                <a:ln w="12700">
                  <a:noFill/>
                  <a:round/>
                </a:ln>
              </p:spPr>
              <p:txBody>
                <a:bodyPr anchor="ctr" anchorCtr="0"/>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marL="0" marR="0" lvl="0" indent="0" algn="ctr" eaLnBrk="1" fontAlgn="base" hangingPunct="1">
                    <a:spcBef>
                      <a:spcPct val="0"/>
                    </a:spcBef>
                    <a:spcAft>
                      <a:spcPct val="0"/>
                    </a:spcAft>
                  </a:pPr>
                  <a:endParaRPr lang="zh-CN" altLang="en-US" sz="1800">
                    <a:solidFill>
                      <a:srgbClr val="FFFFFF"/>
                    </a:solidFill>
                  </a:endParaRPr>
                </a:p>
              </p:txBody>
            </p:sp>
          </p:grpSp>
          <p:sp>
            <p:nvSpPr>
              <p:cNvPr id="5" name="TextBox 13"/>
              <p:cNvSpPr/>
              <p:nvPr/>
            </p:nvSpPr>
            <p:spPr>
              <a:xfrm>
                <a:off x="1617477" y="945016"/>
                <a:ext cx="7077836" cy="584139"/>
              </a:xfrm>
              <a:prstGeom prst="rect">
                <a:avLst/>
              </a:prstGeom>
              <a:noFill/>
              <a:ln>
                <a:noFill/>
                <a:miter lim="800000"/>
              </a:ln>
            </p:spPr>
            <p:txBody>
              <a:bodyPr wrap="square" anchor="t" anchorCtr="0">
                <a:spAutoFit/>
              </a:bodyPr>
              <a:lstStyle>
                <a:lvl1pPr marL="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1pPr>
                <a:lvl2pPr marL="4572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2pPr>
                <a:lvl3pPr marL="9144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3pPr>
                <a:lvl4pPr marL="13716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4pPr>
                <a:lvl5pPr marL="1828800" indent="0" algn="l" defTabSz="914400" rtl="0" eaLnBrk="0" fontAlgn="base" hangingPunct="0">
                  <a:lnSpc>
                    <a:spcPct val="100000"/>
                  </a:lnSpc>
                  <a:spcBef>
                    <a:spcPct val="0"/>
                  </a:spcBef>
                  <a:spcAft>
                    <a:spcPct val="0"/>
                  </a:spcAft>
                  <a:buClrTx/>
                  <a:buSzTx/>
                  <a:buFontTx/>
                  <a:buNone/>
                  <a:defRPr lang="zh-CN" altLang="en-US" sz="1800" b="0" i="0" u="none" baseline="0">
                    <a:solidFill>
                      <a:schemeClr val="tx1"/>
                    </a:solidFill>
                    <a:latin typeface="Arial" panose="020b0604020202020204" pitchFamily="34" charset="0"/>
                    <a:ea typeface="微软雅黑"/>
                  </a:defRPr>
                </a:lvl5pPr>
              </a:lstStyle>
              <a:p>
                <a:pPr lvl="0" eaLnBrk="1" hangingPunct="1"/>
                <a:r>
                  <a:rPr sz="3200">
                    <a:solidFill>
                      <a:schemeClr val="bg1"/>
                    </a:solidFill>
                    <a:latin typeface="黑体" panose="02010609060101010101" pitchFamily="49" charset="-122"/>
                    <a:ea typeface="黑体" panose="02010609060101010101" pitchFamily="49" charset="-122"/>
                  </a:rPr>
                  <a:t>知识梳理</a:t>
                </a:r>
                <a:endParaRPr sz="3200">
                  <a:solidFill>
                    <a:schemeClr val="bg1"/>
                  </a:solidFill>
                  <a:latin typeface="黑体" panose="02010609060101010101" pitchFamily="49" charset="-122"/>
                  <a:ea typeface="黑体" panose="02010609060101010101" pitchFamily="49" charset="-122"/>
                </a:endParaRPr>
              </a:p>
            </p:txBody>
          </p:sp>
        </p:grpSp>
        <p:grpSp>
          <p:nvGrpSpPr>
            <p:cNvPr id="6" name="组合 5"/>
            <p:cNvGrpSpPr/>
            <p:nvPr/>
          </p:nvGrpSpPr>
          <p:grpSpPr>
            <a:xfrm>
              <a:off x="10081" y="890"/>
              <a:ext cx="8490" cy="15"/>
              <a:chOff x="10081" y="890"/>
              <a:chExt cx="8490" cy="15"/>
            </a:xfrm>
          </p:grpSpPr>
          <p:cxnSp>
            <p:nvCxnSpPr>
              <p:cNvPr id="51202" name="直接连接符 3"/>
              <p:cNvCxnSpPr/>
              <p:nvPr/>
            </p:nvCxnSpPr>
            <p:spPr>
              <a:xfrm>
                <a:off x="16443" y="890"/>
                <a:ext cx="942"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0" name="直接连接符 5"/>
              <p:cNvCxnSpPr/>
              <p:nvPr/>
            </p:nvCxnSpPr>
            <p:spPr>
              <a:xfrm>
                <a:off x="10081" y="895"/>
                <a:ext cx="943" cy="3"/>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1" name="直接连接符 6"/>
              <p:cNvCxnSpPr/>
              <p:nvPr/>
            </p:nvCxnSpPr>
            <p:spPr>
              <a:xfrm>
                <a:off x="11358" y="898"/>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2" name="直接连接符 7"/>
              <p:cNvCxnSpPr/>
              <p:nvPr/>
            </p:nvCxnSpPr>
            <p:spPr>
              <a:xfrm>
                <a:off x="1261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3" name="直接连接符 8"/>
              <p:cNvCxnSpPr/>
              <p:nvPr/>
            </p:nvCxnSpPr>
            <p:spPr>
              <a:xfrm>
                <a:off x="13886" y="898"/>
                <a:ext cx="943"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4" name="直接连接符 9"/>
              <p:cNvCxnSpPr/>
              <p:nvPr/>
            </p:nvCxnSpPr>
            <p:spPr>
              <a:xfrm>
                <a:off x="15163" y="90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215" name="直接连接符 10"/>
              <p:cNvCxnSpPr/>
              <p:nvPr/>
            </p:nvCxnSpPr>
            <p:spPr>
              <a:xfrm>
                <a:off x="17626" y="893"/>
                <a:ext cx="945" cy="2"/>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mc:AlternateContent>
        <mc:Choice Requires="a14">
          <p:sp>
            <p:nvSpPr>
              <p:cNvPr id="2" name="文本框 1" title=""/>
              <p:cNvSpPr txBox="1"/>
              <p:nvPr/>
            </p:nvSpPr>
            <p:spPr>
              <a:xfrm>
                <a:off x="492760" y="685165"/>
                <a:ext cx="10750550" cy="5661025"/>
              </a:xfrm>
              <a:prstGeom prst="rect">
                <a:avLst/>
              </a:prstGeom>
              <a:noFill/>
            </p:spPr>
            <p:txBody>
              <a:bodyPr wrap="square" rtlCol="0" anchor="t">
                <a:noAutofit/>
              </a:bodyPr>
              <a:lstStyle/>
              <a:p>
                <a:pPr algn="just">
                  <a:lnSpc>
                    <a:spcPct val="150000"/>
                  </a:lnSpc>
                  <a:spcAft>
                    <a:spcPct val="0"/>
                  </a:spcAft>
                  <a:tabLst>
                    <a:tab pos="2700655"/>
                  </a:tabLst>
                </a:pP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9.</a:t>
                </a:r>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幂函数的性质</a:t>
                </a:r>
                <a:endParaRPr lang="zh-CN" altLang="zh-CN" sz="2400" kern="100">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ct val="0"/>
                  </a:spcAft>
                  <a:tabLst>
                    <a:tab pos="2700655"/>
                  </a:tabLst>
                </a:pP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①</a:t>
                </a:r>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幂函数在</a:t>
                </a:r>
                <a14:m>
                  <m:oMathPara>
                    <m:oMathParaPr>
                      <m:jc/>
                    </m:oMathParaPr>
                    <m:oMath>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0</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oMath>
                  </m:oMathPara>
                </a14:m>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上</a:t>
                </a:r>
                <a:r>
                  <a:rPr lang="zh-CN"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都有定义</a:t>
                </a:r>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a:t>
                </a:r>
                <a:endParaRPr lang="zh-CN" altLang="zh-CN" sz="2400" kern="100">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ct val="0"/>
                  </a:spcAft>
                  <a:tabLst>
                    <a:tab pos="2700655"/>
                  </a:tabLst>
                </a:pP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②</a:t>
                </a:r>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当</a:t>
                </a:r>
                <a14:m>
                  <m:oMathPara>
                    <m:oMathParaPr>
                      <m:jc/>
                    </m:oMathParaPr>
                    <m:oMath>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𝛼</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&gt;</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0</m:t>
                      </m:r>
                    </m:oMath>
                  </m:oMathPara>
                </a14:m>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时，幂函数的图象都过点</a:t>
                </a:r>
                <a14:m>
                  <m:oMathPara>
                    <m:oMathParaPr>
                      <m:jc/>
                    </m:oMathParaPr>
                    <m:oMath>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1</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1</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oMath>
                  </m:oMathPara>
                </a14:m>
                <a:r>
                  <a:rPr lang="zh-CN"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和</a:t>
                </a:r>
                <a14:m>
                  <m:oMathPara>
                    <m:oMathParaPr>
                      <m:jc/>
                    </m:oMathParaPr>
                    <m:oMath>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0</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0</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oMath>
                  </m:oMathPara>
                </a14:m>
                <a:r>
                  <a:rPr lang="zh-CN"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，且在</a:t>
                </a:r>
                <a14:m>
                  <m:oMathPara>
                    <m:oMathParaPr>
                      <m:jc/>
                    </m:oMathParaPr>
                    <m:oMath>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0</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oMath>
                  </m:oMathPara>
                </a14:m>
                <a:r>
                  <a:rPr lang="zh-CN"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上单调递增</a:t>
                </a:r>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a:t>
                </a:r>
                <a:endParaRPr lang="zh-CN" altLang="zh-CN" sz="2400" kern="100">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ct val="0"/>
                  </a:spcAft>
                  <a:tabLst>
                    <a:tab pos="2700655"/>
                  </a:tabLst>
                </a:pP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③</a:t>
                </a:r>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当</a:t>
                </a:r>
                <a14:m>
                  <m:oMathPara>
                    <m:oMathParaPr>
                      <m:jc/>
                    </m:oMathParaPr>
                    <m:oMath>
                      <m:r>
                        <a:rPr lang="en-US" altLang="zh-CN" sz="2400" i="1" kern="100">
                          <a:solidFill>
                            <a:srgbClr val="FF0000"/>
                          </a:solidFill>
                          <a:latin typeface="Cambria Math" panose="02040503050406030204" charset="0"/>
                          <a:ea typeface="宋体" pitchFamily="2" charset="-122"/>
                          <a:cs typeface="Cambria Math" panose="02040503050406030204" charset="0"/>
                          <a:sym typeface="+mn-ea"/>
                        </a:rPr>
                        <m:t>𝛼</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&lt;</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0</m:t>
                      </m:r>
                    </m:oMath>
                  </m:oMathPara>
                </a14:m>
                <a:r>
                  <a:rPr lang="zh-CN" altLang="zh-CN" sz="2400" b="1" kern="100">
                    <a:latin typeface="宋体" panose="02010600030101010101" pitchFamily="2" charset="-122"/>
                    <a:ea typeface="宋体" panose="02010600030101010101" pitchFamily="2" charset="-122"/>
                    <a:cs typeface="宋体" panose="02010600030101010101" pitchFamily="2" charset="-122"/>
                    <a:sym typeface="+mn-ea"/>
                  </a:rPr>
                  <a:t>时，幂函数的图象都过点</a:t>
                </a:r>
                <a14:m>
                  <m:oMathPara>
                    <m:oMathParaPr>
                      <m:jc/>
                    </m:oMathParaPr>
                    <m:oMath>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1</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1</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oMath>
                  </m:oMathPara>
                </a14:m>
                <a:r>
                  <a:rPr lang="zh-CN"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，且在</a:t>
                </a:r>
                <a14:m>
                  <m:oMathPara>
                    <m:oMathParaPr>
                      <m:jc/>
                    </m:oMathParaPr>
                    <m:oMath>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0</m:t>
                      </m:r>
                      <m:r>
                        <m:rPr>
                          <m:sty m:val="p"/>
                        </m:rPr>
                        <a:rPr lang="en-US" altLang="zh-CN" sz="2400" kern="100">
                          <a:solidFill>
                            <a:srgbClr val="FF0000"/>
                          </a:solidFill>
                          <a:latin typeface="Cambria Math" panose="02040503050406030204" charset="0"/>
                          <a:ea typeface="宋体" pitchFamily="2" charset="-122"/>
                          <a:cs typeface="Cambria Math" panose="02040503050406030204" charset="0"/>
                          <a:sym typeface="+mn-ea"/>
                        </a:rPr>
                        <m:t>，＋∞)</m:t>
                      </m:r>
                    </m:oMath>
                  </m:oMathPara>
                </a14:m>
                <a:r>
                  <a:rPr lang="zh-CN" altLang="zh-CN" sz="2400" b="1" kern="1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上单调递减</a:t>
                </a: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kern="100">
                  <a:latin typeface="宋体" panose="02010600030101010101" pitchFamily="2" charset="-122"/>
                  <a:ea typeface="宋体" panose="02010600030101010101" pitchFamily="2" charset="-122"/>
                  <a:cs typeface="宋体" panose="02010600030101010101" pitchFamily="2" charset="-122"/>
                  <a:sym typeface="+mn-ea"/>
                </a:endParaRPr>
              </a:p>
              <a:p>
                <a:pPr algn="just">
                  <a:lnSpc>
                    <a:spcPct val="150000"/>
                  </a:lnSpc>
                  <a:spcAft>
                    <a:spcPct val="0"/>
                  </a:spcAft>
                  <a:tabLst>
                    <a:tab pos="2700655"/>
                  </a:tabLst>
                </a:pPr>
                <a:r>
                  <a:rPr lang="en-US" altLang="zh-CN" sz="2400" b="1" kern="100">
                    <a:latin typeface="宋体" panose="02010600030101010101" pitchFamily="2" charset="-122"/>
                    <a:ea typeface="宋体" panose="02010600030101010101" pitchFamily="2" charset="-122"/>
                    <a:cs typeface="宋体" panose="02010600030101010101" pitchFamily="2" charset="-122"/>
                    <a:sym typeface="+mn-ea"/>
                  </a:rPr>
                  <a:t>10.</a:t>
                </a:r>
                <a:r>
                  <a:rPr lang="zh-CN" altLang="en-US" sz="2400" b="1" kern="100">
                    <a:latin typeface="宋体" panose="02010600030101010101" pitchFamily="2" charset="-122"/>
                    <a:ea typeface="宋体" panose="02010600030101010101" pitchFamily="2" charset="-122"/>
                    <a:cs typeface="宋体" panose="02010600030101010101" pitchFamily="2" charset="-122"/>
                    <a:sym typeface="+mn-ea"/>
                  </a:rPr>
                  <a:t>对勾函数：</a:t>
                </a:r>
                <a14:m>
                  <m:oMathPara>
                    <m:oMathParaPr>
                      <m:jc/>
                    </m:oMathParaPr>
                    <m:oMath>
                      <m:r>
                        <a:rPr lang="en-US" altLang="zh-CN" sz="2400" i="1" kern="100">
                          <a:latin typeface="Cambria Math" panose="02040503050406030204" charset="0"/>
                          <a:ea typeface="宋体" pitchFamily="2" charset="-122"/>
                          <a:cs typeface="Cambria Math" panose="02040503050406030204" charset="0"/>
                          <a:sym typeface="+mn-ea"/>
                        </a:rPr>
                        <m:t>𝑦</m:t>
                      </m:r>
                      <m:r>
                        <a:rPr lang="en-US" altLang="zh-CN" sz="2400" i="1" kern="100">
                          <a:latin typeface="Cambria Math" panose="02040503050406030204" charset="0"/>
                          <a:ea typeface="宋体" pitchFamily="2" charset="-122"/>
                          <a:cs typeface="Cambria Math" panose="02040503050406030204" charset="0"/>
                          <a:sym typeface="+mn-ea"/>
                        </a:rPr>
                        <m:t>＝</m:t>
                      </m:r>
                      <m:r>
                        <a:rPr lang="en-US" altLang="zh-CN" sz="2400" i="1" kern="100">
                          <a:latin typeface="Cambria Math" panose="02040503050406030204" charset="0"/>
                          <a:ea typeface="宋体" pitchFamily="2" charset="-122"/>
                          <a:cs typeface="Cambria Math" panose="02040503050406030204" charset="0"/>
                          <a:sym typeface="+mn-ea"/>
                        </a:rPr>
                        <m:t>��𝑥</m:t>
                      </m:r>
                      <m:r>
                        <a:rPr lang="en-US" altLang="zh-CN" sz="2400" i="1" kern="100">
                          <a:latin typeface="Cambria Math" panose="02040503050406030204" charset="0"/>
                          <a:ea typeface="宋体" pitchFamily="2" charset="-122"/>
                          <a:cs typeface="Cambria Math" panose="02040503050406030204" charset="0"/>
                          <a:sym typeface="+mn-ea"/>
                        </a:rPr>
                        <m:t>＋</m:t>
                      </m:r>
                      <m:f>
                        <m:fPr>
                          <m:type m:val="bar"/>
                          <m:ctrlPr>
                            <a:rPr lang="en-US" altLang="zh-CN" sz="2400" i="1" kern="100">
                              <a:latin typeface="Cambria Math" panose="02040503050406030204" charset="0"/>
                              <a:ea typeface="宋体" pitchFamily="2" charset="-122"/>
                              <a:cs typeface="Cambria Math" panose="02040503050406030204" charset="0"/>
                              <a:sym typeface="+mn-ea"/>
                            </a:rPr>
                          </m:ctrlPr>
                        </m:fPr>
                        <m:num>
                          <m:r>
                            <a:rPr lang="en-US" altLang="zh-CN" sz="2400" i="1" kern="100">
                              <a:latin typeface="Cambria Math" panose="02040503050406030204" charset="0"/>
                              <a:ea typeface="宋体" pitchFamily="2" charset="-122"/>
                              <a:cs typeface="Cambria Math" panose="02040503050406030204" charset="0"/>
                              <a:sym typeface="+mn-ea"/>
                            </a:rPr>
                            <m:t>𝑏</m:t>
                          </m:r>
                        </m:num>
                        <m:den>
                          <m:r>
                            <a:rPr lang="en-US" altLang="zh-CN" sz="2400" i="1" kern="100">
                              <a:latin typeface="Cambria Math" panose="02040503050406030204" charset="0"/>
                              <a:ea typeface="宋体" pitchFamily="2" charset="-122"/>
                              <a:cs typeface="Cambria Math" panose="02040503050406030204" charset="0"/>
                              <a:sym typeface="+mn-ea"/>
                            </a:rPr>
                            <m:t>𝑥</m:t>
                          </m:r>
                        </m:den>
                      </m:f>
                      <m:r>
                        <a:rPr lang="en-US" altLang="zh-CN" sz="2400" i="1" kern="100">
                          <a:latin typeface="Cambria Math" panose="02040503050406030204" charset="0"/>
                          <a:ea typeface="宋体" pitchFamily="2" charset="-122"/>
                          <a:cs typeface="Cambria Math" panose="02040503050406030204" charset="0"/>
                          <a:sym typeface="+mn-ea"/>
                        </a:rPr>
                        <m:t>(</m:t>
                      </m:r>
                      <m:r>
                        <a:rPr lang="en-US" altLang="zh-CN" sz="2400" i="1" kern="100">
                          <a:latin typeface="Cambria Math" panose="02040503050406030204" charset="0"/>
                          <a:ea typeface="宋体" pitchFamily="2" charset="-122"/>
                          <a:cs typeface="Cambria Math" panose="02040503050406030204" charset="0"/>
                          <a:sym typeface="+mn-ea"/>
                        </a:rPr>
                        <m:t>𝑎</m:t>
                      </m:r>
                      <m:r>
                        <a:rPr lang="en-US" altLang="zh-CN" sz="2400" i="1" kern="100">
                          <a:latin typeface="Cambria Math" panose="02040503050406030204" charset="0"/>
                          <a:ea typeface="宋体" pitchFamily="2" charset="-122"/>
                          <a:cs typeface="Cambria Math" panose="02040503050406030204" charset="0"/>
                          <a:sym typeface="+mn-ea"/>
                        </a:rPr>
                        <m:t>＞</m:t>
                      </m:r>
                      <m:r>
                        <a:rPr lang="en-US" altLang="zh-CN" sz="2400" i="1" kern="100">
                          <a:latin typeface="Cambria Math" panose="02040503050406030204" charset="0"/>
                          <a:ea typeface="宋体" pitchFamily="2" charset="-122"/>
                          <a:cs typeface="Cambria Math" panose="02040503050406030204" charset="0"/>
                          <a:sym typeface="+mn-ea"/>
                        </a:rPr>
                        <m:t>0</m:t>
                      </m:r>
                      <m:r>
                        <a:rPr lang="en-US" altLang="zh-CN" sz="2400" i="1" kern="100">
                          <a:latin typeface="Cambria Math" panose="02040503050406030204" charset="0"/>
                          <a:ea typeface="宋体" pitchFamily="2" charset="-122"/>
                          <a:cs typeface="Cambria Math" panose="02040503050406030204" charset="0"/>
                          <a:sym typeface="+mn-ea"/>
                        </a:rPr>
                        <m:t>，</m:t>
                      </m:r>
                      <m:r>
                        <a:rPr lang="en-US" altLang="zh-CN" sz="2400" i="1" kern="100">
                          <a:latin typeface="Cambria Math" panose="02040503050406030204" charset="0"/>
                          <a:ea typeface="宋体" pitchFamily="2" charset="-122"/>
                          <a:cs typeface="Cambria Math" panose="02040503050406030204" charset="0"/>
                          <a:sym typeface="+mn-ea"/>
                        </a:rPr>
                        <m:t>𝑏</m:t>
                      </m:r>
                      <m:r>
                        <a:rPr lang="en-US" altLang="zh-CN" sz="2400" i="1" kern="100">
                          <a:latin typeface="Cambria Math" panose="02040503050406030204" charset="0"/>
                          <a:ea typeface="宋体" pitchFamily="2" charset="-122"/>
                          <a:cs typeface="Cambria Math" panose="02040503050406030204" charset="0"/>
                          <a:sym typeface="+mn-ea"/>
                        </a:rPr>
                        <m:t>＞</m:t>
                      </m:r>
                      <m:r>
                        <a:rPr lang="en-US" altLang="zh-CN" sz="2400" i="1" kern="100">
                          <a:latin typeface="Cambria Math" panose="02040503050406030204" charset="0"/>
                          <a:ea typeface="宋体" pitchFamily="2" charset="-122"/>
                          <a:cs typeface="Cambria Math" panose="02040503050406030204" charset="0"/>
                          <a:sym typeface="+mn-ea"/>
                        </a:rPr>
                        <m:t>0</m:t>
                      </m:r>
                      <m:r>
                        <a:rPr lang="en-US" altLang="zh-CN" sz="2400" i="1" kern="100">
                          <a:latin typeface="Cambria Math" panose="02040503050406030204" charset="0"/>
                          <a:ea typeface="宋体" pitchFamily="2" charset="-122"/>
                          <a:cs typeface="Cambria Math" panose="02040503050406030204" charset="0"/>
                          <a:sym typeface="+mn-ea"/>
                        </a:rPr>
                        <m:t>)</m:t>
                      </m:r>
                    </m:oMath>
                  </m:oMathPara>
                </a14:m>
                <a:endParaRPr lang="zh-CN" altLang="en-US" sz="2400" kern="100">
                  <a:latin typeface="宋体" panose="02010600030101010101" pitchFamily="2" charset="-122"/>
                  <a:ea typeface="宋体" panose="02010600030101010101" pitchFamily="2" charset="-122"/>
                  <a:cs typeface="宋体" panose="02010600030101010101" pitchFamily="2" charset="-122"/>
                  <a:sym typeface="+mn-ea"/>
                </a:endParaRPr>
              </a:p>
              <a:p>
                <a:pPr algn="just">
                  <a:lnSpc>
                    <a:spcPct val="150000"/>
                  </a:lnSpc>
                  <a:spcAft>
                    <a:spcPct val="0"/>
                  </a:spcAft>
                  <a:tabLst>
                    <a:tab pos="2700655"/>
                  </a:tabLst>
                </a:pPr>
                <a:r>
                  <a:rPr lang="zh-CN" altLang="zh-CN" sz="2400" b="1" kern="100">
                    <a:effectLst/>
                    <a:latin typeface="宋体" panose="02010600030101010101" pitchFamily="2" charset="-122"/>
                    <a:ea typeface="宋体" panose="02010600030101010101" pitchFamily="2" charset="-122"/>
                    <a:cs typeface="宋体" panose="02010600030101010101" pitchFamily="2" charset="-122"/>
                  </a:rPr>
                  <a:t>(1)性质</a:t>
                </a:r>
                <a:endParaRPr lang="zh-CN" altLang="zh-CN" sz="2400" b="1" kern="1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ct val="0"/>
                  </a:spcAft>
                  <a:tabLst>
                    <a:tab pos="2700655"/>
                  </a:tabLst>
                </a:pPr>
                <a:r>
                  <a:rPr lang="zh-CN" altLang="zh-CN" sz="2400" b="1" kern="100">
                    <a:effectLst/>
                    <a:latin typeface="宋体" panose="02010600030101010101" pitchFamily="2" charset="-122"/>
                    <a:ea typeface="宋体" panose="02010600030101010101" pitchFamily="2" charset="-122"/>
                    <a:cs typeface="宋体" panose="02010600030101010101" pitchFamily="2" charset="-122"/>
                  </a:rPr>
                  <a:t>①奇偶性：奇函数；</a:t>
                </a:r>
                <a:endParaRPr lang="zh-CN" altLang="zh-CN" sz="2400" b="1" kern="1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ct val="0"/>
                  </a:spcAft>
                  <a:tabLst>
                    <a:tab pos="2700655"/>
                  </a:tabLst>
                </a:pPr>
                <a:r>
                  <a:rPr lang="zh-CN" altLang="zh-CN" sz="2400" b="1" kern="100">
                    <a:effectLst/>
                    <a:latin typeface="宋体" panose="02010600030101010101" pitchFamily="2" charset="-122"/>
                    <a:ea typeface="宋体" panose="02010600030101010101" pitchFamily="2" charset="-122"/>
                    <a:cs typeface="宋体" panose="02010600030101010101" pitchFamily="2" charset="-122"/>
                  </a:rPr>
                  <a:t>②单调性：</a:t>
                </a:r>
                <a:endParaRPr lang="zh-CN" altLang="zh-CN" sz="2400" b="1" kern="1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ct val="0"/>
                  </a:spcAft>
                  <a:tabLst>
                    <a:tab pos="2700655"/>
                  </a:tabLst>
                </a:pPr>
                <a:r>
                  <a:rPr lang="zh-CN" altLang="zh-CN" sz="2400" b="1" kern="100">
                    <a:effectLst/>
                    <a:latin typeface="宋体" panose="02010600030101010101" pitchFamily="2" charset="-122"/>
                    <a:ea typeface="宋体" panose="02010600030101010101" pitchFamily="2" charset="-122"/>
                    <a:cs typeface="宋体" panose="02010600030101010101" pitchFamily="2" charset="-122"/>
                  </a:rPr>
                  <a:t>单增区间：，；</a:t>
                </a:r>
                <a:endParaRPr lang="zh-CN" altLang="zh-CN" sz="2400" b="1" kern="1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ct val="0"/>
                  </a:spcAft>
                  <a:tabLst>
                    <a:tab pos="2700655"/>
                  </a:tabLst>
                </a:pPr>
                <a:r>
                  <a:rPr lang="zh-CN" altLang="zh-CN" sz="2400" b="1" kern="100">
                    <a:effectLst/>
                    <a:latin typeface="宋体" panose="02010600030101010101" pitchFamily="2" charset="-122"/>
                    <a:ea typeface="宋体" panose="02010600030101010101" pitchFamily="2" charset="-122"/>
                    <a:cs typeface="宋体" panose="02010600030101010101" pitchFamily="2" charset="-122"/>
                  </a:rPr>
                  <a:t>单减区间：，.</a:t>
                </a:r>
                <a:endParaRPr lang="zh-CN" altLang="zh-CN" sz="2400" b="1" kern="1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ct val="0"/>
                  </a:spcAft>
                  <a:tabLst>
                    <a:tab pos="2700655"/>
                  </a:tabLst>
                </a:pPr>
                <a:r>
                  <a:rPr lang="zh-CN" altLang="zh-CN" sz="2400" b="1" kern="100">
                    <a:effectLst/>
                    <a:latin typeface="宋体" panose="02010600030101010101" pitchFamily="2" charset="-122"/>
                    <a:ea typeface="宋体" panose="02010600030101010101" pitchFamily="2" charset="-122"/>
                    <a:cs typeface="宋体" panose="02010600030101010101" pitchFamily="2" charset="-122"/>
                  </a:rPr>
                  <a:t>③渐近线：y＝ax和x＝0.</a:t>
                </a:r>
                <a:endParaRPr lang="zh-CN" altLang="zh-CN" sz="2400" b="1" kern="100">
                  <a:effectLst/>
                  <a:latin typeface="宋体" panose="02010600030101010101" pitchFamily="2" charset="-122"/>
                  <a:ea typeface="宋体" panose="02010600030101010101" pitchFamily="2" charset="-122"/>
                  <a:cs typeface="宋体" panose="02010600030101010101" pitchFamily="2" charset="-122"/>
                </a:endParaRPr>
              </a:p>
              <a:p>
                <a:pPr algn="just">
                  <a:lnSpc>
                    <a:spcPct val="140000"/>
                  </a:lnSpc>
                  <a:spcAft>
                    <a:spcPct val="0"/>
                  </a:spcAft>
                  <a:tabLst>
                    <a:tab pos="2700655"/>
                  </a:tabLst>
                </a:pPr>
                <a:endParaRPr lang="zh-CN" altLang="en-US" sz="2400" b="1" kern="100">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2" name="文本框 1"/>
              <p:cNvSpPr txBox="1">
                <a:spLocks noRot="1" noChangeAspect="1" noMove="1" noResize="1" noEditPoints="1" noAdjustHandles="1" noChangeArrowheads="1" noChangeShapeType="1" noTextEdit="1"/>
              </p:cNvSpPr>
              <p:nvPr/>
            </p:nvSpPr>
            <p:spPr>
              <a:xfrm>
                <a:off x="492760" y="685165"/>
                <a:ext cx="10750550" cy="5661025"/>
              </a:xfrm>
              <a:prstGeom prst="rect">
                <a:avLst/>
              </a:prstGeom>
              <a:blipFill rotWithShape="1">
                <a:blip r:embed="rId2"/>
                <a:stretch>
                  <a:fillRect r="-1973" b="-20763"/>
                </a:stretch>
              </a:blipFill>
            </p:spPr>
            <p:txBody>
              <a:bodyPr/>
              <a:lstStyle/>
              <a:p>
                <a:r>
                  <a:rPr lang="zh-CN" altLang="en-US">
                    <a:noFill/>
                  </a:rPr>
                  <a:t> </a:t>
                </a:r>
              </a:p>
            </p:txBody>
          </p:sp>
        </mc:Fallback>
      </mc:AlternateContent>
    </p:spTree>
    <p:custDataLst>
      <p:tags r:id="rId3"/>
    </p:custDataLst>
  </p:cSld>
  <p:clrMapOvr>
    <a:masterClrMapping/>
  </p:clrMapOvr>
  <p:transition/>
  <p:timing/>
</p:sld>
</file>

<file path=ppt/tags/tag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1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05.xml><?xml version="1.0" encoding="utf-8"?>
<p:tagLst xmlns:p="http://schemas.openxmlformats.org/presentationml/2006/main">
  <p:tag name="KSO_WM_BEAUTIFY_FLAG" val="#wm#"/>
  <p:tag name="KSO_WM_TEMPLATE_CATEGORY" val="custom"/>
  <p:tag name="KSO_WM_TEMPLATE_INDEX" val="20205081"/>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12.xml><?xml version="1.0" encoding="utf-8"?>
<p:tagLst xmlns:p="http://schemas.openxmlformats.org/presentationml/2006/main">
  <p:tag name="KSO_WM_BEAUTIFY_FLAG" val="#wm#"/>
  <p:tag name="KSO_WM_TEMPLATE_CATEGORY" val="custom"/>
  <p:tag name="KSO_WM_TEMPLATE_INDEX" val="20205081"/>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19.xml><?xml version="1.0" encoding="utf-8"?>
<p:tagLst xmlns:p="http://schemas.openxmlformats.org/presentationml/2006/main">
  <p:tag name="KSO_WM_BEAUTIFY_FLAG" val="#wm#"/>
  <p:tag name="KSO_WM_TEMPLATE_CATEGORY" val="custom"/>
  <p:tag name="KSO_WM_TEMPLATE_INDEX" val="20205081"/>
</p:tagLst>
</file>

<file path=ppt/tags/tag1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26.xml><?xml version="1.0" encoding="utf-8"?>
<p:tagLst xmlns:p="http://schemas.openxmlformats.org/presentationml/2006/main">
  <p:tag name="KSO_WM_BEAUTIFY_FLAG" val="#wm#"/>
  <p:tag name="KSO_WM_TEMPLATE_CATEGORY" val="custom"/>
  <p:tag name="KSO_WM_TEMPLATE_INDEX" val="20205081"/>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33.xml><?xml version="1.0" encoding="utf-8"?>
<p:tagLst xmlns:p="http://schemas.openxmlformats.org/presentationml/2006/main">
  <p:tag name="KSO_WM_BEAUTIFY_FLAG" val="#wm#"/>
  <p:tag name="KSO_WM_TEMPLATE_CATEGORY" val="custom"/>
  <p:tag name="KSO_WM_TEMPLATE_INDEX" val="20205081"/>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137.xml><?xml version="1.0" encoding="utf-8"?>
<p:tagLst xmlns:p="http://schemas.openxmlformats.org/presentationml/2006/main">
  <p:tag name="AS_OS" val="Unix 3.10 unknown"/>
  <p:tag name="AS_RELEASE_DATE" val="2023.03.31"/>
  <p:tag name="AS_TITLE" val="Aspose.Slides for Java"/>
  <p:tag name="AS_VERSION" val="23.3"/>
  <p:tag name="COMMONDATA" val="eyJoZGlkIjoiNzIwMWFkZjA2MzZjMzdlMjQ1ZjNiMWY2MTM0NWU4YzMifQ=="/>
</p:tagLst>
</file>

<file path=ppt/tags/tag1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2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3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3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3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4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4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5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7.xml><?xml version="1.0" encoding="utf-8"?>
<p:tagLst xmlns:p="http://schemas.openxmlformats.org/presentationml/2006/main">
  <p:tag name="KSO_WM_BEAUTIFY_FLAG" val="#wm#"/>
  <p:tag name="KSO_WM_TAG_VERSION" val="1.0"/>
  <p:tag name="KSO_WM_TEMPLATE_CATEGORY" val="custom"/>
  <p:tag name="KSO_WM_TEMPLATE_INDEX" val="20205081"/>
  <p:tag name="KSO_WM_UNIT_COMPATIBLE" val="0"/>
  <p:tag name="KSO_WM_UNIT_DIAGRAM_ISNUMVISUAL" val="0"/>
  <p:tag name="KSO_WM_UNIT_DIAGRAM_ISREFERUNIT" val="0"/>
  <p:tag name="KSO_WM_UNIT_HIGHLIGHT" val="0"/>
  <p:tag name="KSO_WM_UNIT_ID" val="_0**"/>
  <p:tag name="KSO_WM_UNIT_LAYERLEVEL" val="1"/>
</p:tagLst>
</file>

<file path=ppt/tags/tag58.xml><?xml version="1.0" encoding="utf-8"?>
<p:tagLst xmlns:p="http://schemas.openxmlformats.org/presentationml/2006/main">
  <p:tag name="KSO_WM_BEAUTIFY_FLAG" val="#wm#"/>
  <p:tag name="KSO_WM_TAG_VERSION" val="1.0"/>
  <p:tag name="KSO_WM_TEMPLATE_CATEGORY" val="custom"/>
  <p:tag name="KSO_WM_TEMPLATE_INDEX" val="20205081"/>
  <p:tag name="KSO_WM_UNIT_COMPATIBLE" val="0"/>
  <p:tag name="KSO_WM_UNIT_DIAGRAM_ISNUMVISUAL" val="0"/>
  <p:tag name="KSO_WM_UNIT_DIAGRAM_ISREFERUNIT" val="0"/>
  <p:tag name="KSO_WM_UNIT_HIGHLIGHT" val="0"/>
  <p:tag name="KSO_WM_UNIT_ID" val="_0**"/>
  <p:tag name="KSO_WM_UNIT_LAYERLEVEL" val="1"/>
</p:tagLst>
</file>

<file path=ppt/tags/tag5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6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2.xml><?xml version="1.0" encoding="utf-8"?>
<p:tagLst xmlns:p="http://schemas.openxmlformats.org/presentationml/2006/main">
  <p:tag name="KSO_WM_BEAUTIFY_FLAG" val="#wm#"/>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68.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79.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80.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94.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98.xml><?xml version="1.0" encoding="utf-8"?>
<p:tagLst xmlns:p="http://schemas.openxmlformats.org/presentationml/2006/main">
  <p:tag name="KSO_WM_BEAUTIFY_FLAG" val="#wm#"/>
  <p:tag name="KSO_WM_TEMPLATE_CATEGORY" val="custom"/>
  <p:tag name="KSO_WM_TEMPLATE_INDEX" val="20205081"/>
</p:tagLst>
</file>

<file path=ppt/tags/tag99.xml><?xml version="1.0" encoding="utf-8"?>
<p:tagLst xmlns:p="http://schemas.openxmlformats.org/presentationml/2006/main">
  <p:tag name="KSO_WM_BEAUTIFY_FLAG" val=""/>
</p:tagLst>
</file>

<file path=ppt/theme/theme1.xml><?xml version="1.0" encoding="utf-8"?>
<a:theme xmlns:r="http://schemas.openxmlformats.org/officeDocument/2006/relationships"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Arial"/>
      </a:majorFont>
      <a:minorFont>
        <a:latin typeface="Arial"/>
        <a:ea typeface="微软雅黑"/>
        <a:cs typeface="Arial"/>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学科网</Company>
  <Paragraphs>172</Paragraphs>
  <Slides>32</Slides>
  <Notes>1</Notes>
  <TotalTime>0</TotalTime>
  <HiddenSlides>0</HiddenSlides>
  <MMClips>0</MMClips>
  <ScaleCrop>0</ScaleCrop>
  <HeadingPairs>
    <vt:vector baseType="variant" size="6">
      <vt:variant>
        <vt:lpstr>Fonts used</vt:lpstr>
      </vt:variant>
      <vt:variant>
        <vt:i4>13</vt:i4>
      </vt:variant>
      <vt:variant>
        <vt:lpstr>Theme</vt:lpstr>
      </vt:variant>
      <vt:variant>
        <vt:i4>1</vt:i4>
      </vt:variant>
      <vt:variant>
        <vt:lpstr>Slide Titles</vt:lpstr>
      </vt:variant>
      <vt:variant>
        <vt:i4>32</vt:i4>
      </vt:variant>
    </vt:vector>
  </HeadingPairs>
  <TitlesOfParts>
    <vt:vector baseType="lpstr" size="46">
      <vt:lpstr>Arial</vt:lpstr>
      <vt:lpstr>微软雅黑</vt:lpstr>
      <vt:lpstr>Wingdings</vt:lpstr>
      <vt:lpstr>Calibri Light</vt:lpstr>
      <vt:lpstr>Calibri</vt:lpstr>
      <vt:lpstr>楷体</vt:lpstr>
      <vt:lpstr>宋体</vt:lpstr>
      <vt:lpstr>黑体</vt:lpstr>
      <vt:lpstr>Times New Roman</vt:lpstr>
      <vt:lpstr>Courier New</vt:lpstr>
      <vt:lpstr>Cambria Math</vt:lpstr>
      <vt:lpstr>MS Mincho</vt:lpstr>
      <vt:lpstr>OPPOSans L</vt:lpstr>
      <vt:lpstr>WPS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Java</Application>
  <AppVersion>23.0300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creator>rbm.xkw.com</dc:creator>
  <cp:revision>1</cp:revision>
  <cp:lastPrinted>2023-11-07T10:22:34.614</cp:lastPrinted>
  <dcterms:created xsi:type="dcterms:W3CDTF">2023-11-07T10:22:34Z</dcterms:created>
  <dcterms:modified xsi:type="dcterms:W3CDTF">2023-11-07T02:22:34Z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ies>
</file>