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82" r:id="rId5"/>
    <p:sldId id="283" r:id="rId6"/>
    <p:sldId id="259" r:id="rId7"/>
    <p:sldId id="260" r:id="rId8"/>
    <p:sldId id="261" r:id="rId9"/>
    <p:sldId id="262" r:id="rId10"/>
    <p:sldId id="26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94" r:id="rId40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  <p:cmAuthor id="2" name="工作室7" initials="工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7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slide" Target="slides/slide36.xml" /><Relationship Id="rId39" Type="http://schemas.openxmlformats.org/officeDocument/2006/relationships/slide" Target="slides/slide37.xml" /><Relationship Id="rId4" Type="http://schemas.openxmlformats.org/officeDocument/2006/relationships/slide" Target="slides/slide2.xml" /><Relationship Id="rId40" Type="http://schemas.openxmlformats.org/officeDocument/2006/relationships/slide" Target="slides/slide38.xml" /><Relationship Id="rId41" Type="http://schemas.openxmlformats.org/officeDocument/2006/relationships/tags" Target="tags/tag224.xml" /><Relationship Id="rId42" Type="http://schemas.openxmlformats.org/officeDocument/2006/relationships/presProps" Target="presProps.xml" /><Relationship Id="rId43" Type="http://schemas.openxmlformats.org/officeDocument/2006/relationships/viewProps" Target="viewProps.xml" /><Relationship Id="rId44" Type="http://schemas.openxmlformats.org/officeDocument/2006/relationships/theme" Target="theme/theme1.xml" /><Relationship Id="rId45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image" Target="../media/image26.png" /><Relationship Id="rId8" Type="http://schemas.openxmlformats.org/officeDocument/2006/relationships/tags" Target="../tags/tag127.xml" /><Relationship Id="rId9" Type="http://schemas.openxmlformats.org/officeDocument/2006/relationships/tags" Target="../tags/tag128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tags" Target="../tags/tag130.xml" /><Relationship Id="rId5" Type="http://schemas.openxmlformats.org/officeDocument/2006/relationships/tags" Target="../tags/tag131.xml" /><Relationship Id="rId6" Type="http://schemas.openxmlformats.org/officeDocument/2006/relationships/tags" Target="../tags/tag132.xml" /><Relationship Id="rId7" Type="http://schemas.openxmlformats.org/officeDocument/2006/relationships/tags" Target="../tags/tag133.xml" /><Relationship Id="rId8" Type="http://schemas.openxmlformats.org/officeDocument/2006/relationships/image" Target="../media/image29.png" /><Relationship Id="rId9" Type="http://schemas.openxmlformats.org/officeDocument/2006/relationships/tags" Target="../tags/tag13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tags" Target="../tags/tag135.xml" /><Relationship Id="rId5" Type="http://schemas.openxmlformats.org/officeDocument/2006/relationships/tags" Target="../tags/tag136.xml" /><Relationship Id="rId6" Type="http://schemas.openxmlformats.org/officeDocument/2006/relationships/tags" Target="../tags/tag137.xml" /><Relationship Id="rId7" Type="http://schemas.openxmlformats.org/officeDocument/2006/relationships/image" Target="../media/image32.png" /><Relationship Id="rId8" Type="http://schemas.openxmlformats.org/officeDocument/2006/relationships/tags" Target="../tags/tag138.xml" /><Relationship Id="rId9" Type="http://schemas.openxmlformats.org/officeDocument/2006/relationships/tags" Target="../tags/tag139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4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tags" Target="../tags/tag141.xml" /><Relationship Id="rId5" Type="http://schemas.openxmlformats.org/officeDocument/2006/relationships/tags" Target="../tags/tag142.xml" /><Relationship Id="rId6" Type="http://schemas.openxmlformats.org/officeDocument/2006/relationships/tags" Target="../tags/tag143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Relationship Id="rId3" Type="http://schemas.openxmlformats.org/officeDocument/2006/relationships/image" Target="../media/image35.png" /><Relationship Id="rId4" Type="http://schemas.openxmlformats.org/officeDocument/2006/relationships/tags" Target="../tags/tag144.xml" /><Relationship Id="rId5" Type="http://schemas.openxmlformats.org/officeDocument/2006/relationships/tags" Target="../tags/tag145.xml" /><Relationship Id="rId6" Type="http://schemas.openxmlformats.org/officeDocument/2006/relationships/tags" Target="../tags/tag14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Relationship Id="rId4" Type="http://schemas.openxmlformats.org/officeDocument/2006/relationships/tags" Target="../tags/tag147.xml" /><Relationship Id="rId5" Type="http://schemas.openxmlformats.org/officeDocument/2006/relationships/tags" Target="../tags/tag148.xml" /><Relationship Id="rId6" Type="http://schemas.openxmlformats.org/officeDocument/2006/relationships/tags" Target="../tags/tag149.xml" /><Relationship Id="rId7" Type="http://schemas.openxmlformats.org/officeDocument/2006/relationships/image" Target="../media/image38.png" /><Relationship Id="rId8" Type="http://schemas.openxmlformats.org/officeDocument/2006/relationships/tags" Target="../tags/tag150.xml" /><Relationship Id="rId9" Type="http://schemas.openxmlformats.org/officeDocument/2006/relationships/tags" Target="../tags/tag15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Relationship Id="rId3" Type="http://schemas.openxmlformats.org/officeDocument/2006/relationships/tags" Target="../tags/tag15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Relationship Id="rId3" Type="http://schemas.openxmlformats.org/officeDocument/2006/relationships/image" Target="../media/image41.png" /><Relationship Id="rId4" Type="http://schemas.openxmlformats.org/officeDocument/2006/relationships/tags" Target="../tags/tag153.xml" /><Relationship Id="rId5" Type="http://schemas.openxmlformats.org/officeDocument/2006/relationships/tags" Target="../tags/tag154.xml" /><Relationship Id="rId6" Type="http://schemas.openxmlformats.org/officeDocument/2006/relationships/tags" Target="../tags/tag15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5.xml" /><Relationship Id="rId4" Type="http://schemas.openxmlformats.org/officeDocument/2006/relationships/tags" Target="../tags/tag6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tags" Target="../tags/tag156.xml" /><Relationship Id="rId5" Type="http://schemas.openxmlformats.org/officeDocument/2006/relationships/tags" Target="../tags/tag157.xml" /><Relationship Id="rId6" Type="http://schemas.openxmlformats.org/officeDocument/2006/relationships/tags" Target="../tags/tag158.xml" /><Relationship Id="rId7" Type="http://schemas.openxmlformats.org/officeDocument/2006/relationships/image" Target="../media/image44.png" /><Relationship Id="rId8" Type="http://schemas.openxmlformats.org/officeDocument/2006/relationships/tags" Target="../tags/tag159.xml" /><Relationship Id="rId9" Type="http://schemas.openxmlformats.org/officeDocument/2006/relationships/tags" Target="../tags/tag16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6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Relationship Id="rId3" Type="http://schemas.openxmlformats.org/officeDocument/2006/relationships/image" Target="../media/image46.png" /><Relationship Id="rId4" Type="http://schemas.openxmlformats.org/officeDocument/2006/relationships/tags" Target="../tags/tag162.xml" /><Relationship Id="rId5" Type="http://schemas.openxmlformats.org/officeDocument/2006/relationships/tags" Target="../tags/tag163.xml" /><Relationship Id="rId6" Type="http://schemas.openxmlformats.org/officeDocument/2006/relationships/tags" Target="../tags/tag164.xml" /><Relationship Id="rId7" Type="http://schemas.openxmlformats.org/officeDocument/2006/relationships/tags" Target="../tags/tag165.xml" /><Relationship Id="rId8" Type="http://schemas.openxmlformats.org/officeDocument/2006/relationships/image" Target="../media/image44.png" /><Relationship Id="rId9" Type="http://schemas.openxmlformats.org/officeDocument/2006/relationships/tags" Target="../tags/tag166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7.png" /><Relationship Id="rId3" Type="http://schemas.openxmlformats.org/officeDocument/2006/relationships/image" Target="../media/image48.png" /><Relationship Id="rId4" Type="http://schemas.openxmlformats.org/officeDocument/2006/relationships/tags" Target="../tags/tag167.xml" /><Relationship Id="rId5" Type="http://schemas.openxmlformats.org/officeDocument/2006/relationships/tags" Target="../tags/tag168.xml" /><Relationship Id="rId6" Type="http://schemas.openxmlformats.org/officeDocument/2006/relationships/tags" Target="../tags/tag169.xml" /><Relationship Id="rId7" Type="http://schemas.openxmlformats.org/officeDocument/2006/relationships/image" Target="../media/image49.png" /><Relationship Id="rId8" Type="http://schemas.openxmlformats.org/officeDocument/2006/relationships/tags" Target="../tags/tag170.xml" /><Relationship Id="rId9" Type="http://schemas.openxmlformats.org/officeDocument/2006/relationships/tags" Target="../tags/tag17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7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Relationship Id="rId4" Type="http://schemas.openxmlformats.org/officeDocument/2006/relationships/tags" Target="../tags/tag173.xml" /><Relationship Id="rId5" Type="http://schemas.openxmlformats.org/officeDocument/2006/relationships/tags" Target="../tags/tag174.xml" /><Relationship Id="rId6" Type="http://schemas.openxmlformats.org/officeDocument/2006/relationships/tags" Target="../tags/tag175.xml" /><Relationship Id="rId7" Type="http://schemas.openxmlformats.org/officeDocument/2006/relationships/tags" Target="../tags/tag176.xml" /><Relationship Id="rId8" Type="http://schemas.openxmlformats.org/officeDocument/2006/relationships/image" Target="../media/image52.png" /><Relationship Id="rId9" Type="http://schemas.openxmlformats.org/officeDocument/2006/relationships/tags" Target="../tags/tag17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83.xml" /><Relationship Id="rId11" Type="http://schemas.openxmlformats.org/officeDocument/2006/relationships/image" Target="../media/image56.png" /><Relationship Id="rId12" Type="http://schemas.openxmlformats.org/officeDocument/2006/relationships/tags" Target="../tags/tag184.xml" /><Relationship Id="rId2" Type="http://schemas.openxmlformats.org/officeDocument/2006/relationships/image" Target="../media/image53.png" /><Relationship Id="rId3" Type="http://schemas.openxmlformats.org/officeDocument/2006/relationships/image" Target="../media/image54.png" /><Relationship Id="rId4" Type="http://schemas.openxmlformats.org/officeDocument/2006/relationships/tags" Target="../tags/tag178.xml" /><Relationship Id="rId5" Type="http://schemas.openxmlformats.org/officeDocument/2006/relationships/tags" Target="../tags/tag179.xml" /><Relationship Id="rId6" Type="http://schemas.openxmlformats.org/officeDocument/2006/relationships/tags" Target="../tags/tag180.xml" /><Relationship Id="rId7" Type="http://schemas.openxmlformats.org/officeDocument/2006/relationships/image" Target="../media/image55.png" /><Relationship Id="rId8" Type="http://schemas.openxmlformats.org/officeDocument/2006/relationships/tags" Target="../tags/tag181.xml" /><Relationship Id="rId9" Type="http://schemas.openxmlformats.org/officeDocument/2006/relationships/tags" Target="../tags/tag18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5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7.png" /><Relationship Id="rId3" Type="http://schemas.openxmlformats.org/officeDocument/2006/relationships/image" Target="../media/image58.png" /><Relationship Id="rId4" Type="http://schemas.openxmlformats.org/officeDocument/2006/relationships/tags" Target="../tags/tag186.xml" /><Relationship Id="rId5" Type="http://schemas.openxmlformats.org/officeDocument/2006/relationships/tags" Target="../tags/tag187.xml" /><Relationship Id="rId6" Type="http://schemas.openxmlformats.org/officeDocument/2006/relationships/tags" Target="../tags/tag188.xml" /><Relationship Id="rId7" Type="http://schemas.openxmlformats.org/officeDocument/2006/relationships/tags" Target="../tags/tag189.xml" /><Relationship Id="rId8" Type="http://schemas.openxmlformats.org/officeDocument/2006/relationships/image" Target="../media/image59.png" /><Relationship Id="rId9" Type="http://schemas.openxmlformats.org/officeDocument/2006/relationships/tags" Target="../tags/tag19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0.png" /><Relationship Id="rId3" Type="http://schemas.openxmlformats.org/officeDocument/2006/relationships/image" Target="../media/image61.png" /><Relationship Id="rId4" Type="http://schemas.openxmlformats.org/officeDocument/2006/relationships/tags" Target="../tags/tag191.xml" /><Relationship Id="rId5" Type="http://schemas.openxmlformats.org/officeDocument/2006/relationships/tags" Target="../tags/tag192.xml" /><Relationship Id="rId6" Type="http://schemas.openxmlformats.org/officeDocument/2006/relationships/tags" Target="../tags/tag193.xml" /><Relationship Id="rId7" Type="http://schemas.openxmlformats.org/officeDocument/2006/relationships/tags" Target="../tags/tag194.xml" /><Relationship Id="rId8" Type="http://schemas.openxmlformats.org/officeDocument/2006/relationships/image" Target="../media/image62.png" /><Relationship Id="rId9" Type="http://schemas.openxmlformats.org/officeDocument/2006/relationships/tags" Target="../tags/tag195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tags" Target="../tags/tag6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3.png" /><Relationship Id="rId3" Type="http://schemas.openxmlformats.org/officeDocument/2006/relationships/tags" Target="../tags/tag196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4.png" /><Relationship Id="rId3" Type="http://schemas.openxmlformats.org/officeDocument/2006/relationships/image" Target="../media/image65.png" /><Relationship Id="rId4" Type="http://schemas.openxmlformats.org/officeDocument/2006/relationships/tags" Target="../tags/tag197.xml" /><Relationship Id="rId5" Type="http://schemas.openxmlformats.org/officeDocument/2006/relationships/tags" Target="../tags/tag198.xml" /><Relationship Id="rId6" Type="http://schemas.openxmlformats.org/officeDocument/2006/relationships/tags" Target="../tags/tag199.xml" /><Relationship Id="rId7" Type="http://schemas.openxmlformats.org/officeDocument/2006/relationships/tags" Target="../tags/tag200.xml" /><Relationship Id="rId8" Type="http://schemas.openxmlformats.org/officeDocument/2006/relationships/image" Target="../media/image66.png" /><Relationship Id="rId9" Type="http://schemas.openxmlformats.org/officeDocument/2006/relationships/tags" Target="../tags/tag20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7.png" /><Relationship Id="rId3" Type="http://schemas.openxmlformats.org/officeDocument/2006/relationships/image" Target="../media/image68.png" /><Relationship Id="rId4" Type="http://schemas.openxmlformats.org/officeDocument/2006/relationships/tags" Target="../tags/tag202.xml" /><Relationship Id="rId5" Type="http://schemas.openxmlformats.org/officeDocument/2006/relationships/tags" Target="../tags/tag203.xml" /><Relationship Id="rId6" Type="http://schemas.openxmlformats.org/officeDocument/2006/relationships/tags" Target="../tags/tag204.xml" /><Relationship Id="rId7" Type="http://schemas.openxmlformats.org/officeDocument/2006/relationships/tags" Target="../tags/tag205.xml" /><Relationship Id="rId8" Type="http://schemas.openxmlformats.org/officeDocument/2006/relationships/image" Target="../media/image69.png" /><Relationship Id="rId9" Type="http://schemas.openxmlformats.org/officeDocument/2006/relationships/tags" Target="../tags/tag206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07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0.png" /><Relationship Id="rId3" Type="http://schemas.openxmlformats.org/officeDocument/2006/relationships/image" Target="../media/image71.png" /><Relationship Id="rId4" Type="http://schemas.openxmlformats.org/officeDocument/2006/relationships/tags" Target="../tags/tag208.xml" /><Relationship Id="rId5" Type="http://schemas.openxmlformats.org/officeDocument/2006/relationships/tags" Target="../tags/tag209.xml" /><Relationship Id="rId6" Type="http://schemas.openxmlformats.org/officeDocument/2006/relationships/tags" Target="../tags/tag210.xml" /><Relationship Id="rId7" Type="http://schemas.openxmlformats.org/officeDocument/2006/relationships/tags" Target="../tags/tag211.xml" /><Relationship Id="rId8" Type="http://schemas.openxmlformats.org/officeDocument/2006/relationships/image" Target="../media/image72.png" /><Relationship Id="rId9" Type="http://schemas.openxmlformats.org/officeDocument/2006/relationships/tags" Target="../tags/tag212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3.png" /><Relationship Id="rId3" Type="http://schemas.openxmlformats.org/officeDocument/2006/relationships/image" Target="../media/image74.png" /><Relationship Id="rId4" Type="http://schemas.openxmlformats.org/officeDocument/2006/relationships/tags" Target="../tags/tag213.xml" /><Relationship Id="rId5" Type="http://schemas.openxmlformats.org/officeDocument/2006/relationships/tags" Target="../tags/tag214.xml" /><Relationship Id="rId6" Type="http://schemas.openxmlformats.org/officeDocument/2006/relationships/tags" Target="../tags/tag215.xml" /><Relationship Id="rId7" Type="http://schemas.openxmlformats.org/officeDocument/2006/relationships/tags" Target="../tags/tag216.xml" /><Relationship Id="rId8" Type="http://schemas.openxmlformats.org/officeDocument/2006/relationships/image" Target="../media/image75.png" /><Relationship Id="rId9" Type="http://schemas.openxmlformats.org/officeDocument/2006/relationships/tags" Target="../tags/tag217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18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6.png" /><Relationship Id="rId3" Type="http://schemas.openxmlformats.org/officeDocument/2006/relationships/image" Target="../media/image77.png" /><Relationship Id="rId4" Type="http://schemas.openxmlformats.org/officeDocument/2006/relationships/tags" Target="../tags/tag219.xml" /><Relationship Id="rId5" Type="http://schemas.openxmlformats.org/officeDocument/2006/relationships/tags" Target="../tags/tag220.xml" /><Relationship Id="rId6" Type="http://schemas.openxmlformats.org/officeDocument/2006/relationships/tags" Target="../tags/tag221.xml" /><Relationship Id="rId7" Type="http://schemas.openxmlformats.org/officeDocument/2006/relationships/tags" Target="../tags/tag222.xml" /><Relationship Id="rId8" Type="http://schemas.openxmlformats.org/officeDocument/2006/relationships/image" Target="../media/image78.png" /><Relationship Id="rId9" Type="http://schemas.openxmlformats.org/officeDocument/2006/relationships/tags" Target="../tags/tag223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8.xml" /><Relationship Id="rId3" Type="http://schemas.openxmlformats.org/officeDocument/2006/relationships/image" Target="../media/image6.png" /><Relationship Id="rId4" Type="http://schemas.openxmlformats.org/officeDocument/2006/relationships/tags" Target="../tags/tag69.xml" /><Relationship Id="rId5" Type="http://schemas.openxmlformats.org/officeDocument/2006/relationships/image" Target="../media/image7.png" /><Relationship Id="rId6" Type="http://schemas.openxmlformats.org/officeDocument/2006/relationships/tags" Target="../tags/tag70.xml" /><Relationship Id="rId7" Type="http://schemas.openxmlformats.org/officeDocument/2006/relationships/image" Target="../media/image8.png" /><Relationship Id="rId8" Type="http://schemas.openxmlformats.org/officeDocument/2006/relationships/tags" Target="../tags/tag71.xml" /><Relationship Id="rId9" Type="http://schemas.openxmlformats.org/officeDocument/2006/relationships/tags" Target="../tags/tag7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8.xml" /><Relationship Id="rId11" Type="http://schemas.openxmlformats.org/officeDocument/2006/relationships/tags" Target="../tags/tag79.xml" /><Relationship Id="rId12" Type="http://schemas.openxmlformats.org/officeDocument/2006/relationships/tags" Target="../tags/tag80.xml" /><Relationship Id="rId13" Type="http://schemas.openxmlformats.org/officeDocument/2006/relationships/tags" Target="../tags/tag81.xml" /><Relationship Id="rId14" Type="http://schemas.openxmlformats.org/officeDocument/2006/relationships/tags" Target="../tags/tag82.xml" /><Relationship Id="rId15" Type="http://schemas.openxmlformats.org/officeDocument/2006/relationships/tags" Target="../tags/tag83.xml" /><Relationship Id="rId16" Type="http://schemas.openxmlformats.org/officeDocument/2006/relationships/image" Target="../media/image12.png" /><Relationship Id="rId17" Type="http://schemas.openxmlformats.org/officeDocument/2006/relationships/tags" Target="../tags/tag84.xml" /><Relationship Id="rId18" Type="http://schemas.openxmlformats.org/officeDocument/2006/relationships/tags" Target="../tags/tag85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tags" Target="../tags/tag76.xml" /><Relationship Id="rId8" Type="http://schemas.openxmlformats.org/officeDocument/2006/relationships/tags" Target="../tags/tag77.xml" /><Relationship Id="rId9" Type="http://schemas.openxmlformats.org/officeDocument/2006/relationships/image" Target="../media/image1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2.xml" /><Relationship Id="rId11" Type="http://schemas.openxmlformats.org/officeDocument/2006/relationships/tags" Target="../tags/tag93.xml" /><Relationship Id="rId12" Type="http://schemas.openxmlformats.org/officeDocument/2006/relationships/tags" Target="../tags/tag94.xml" /><Relationship Id="rId13" Type="http://schemas.openxmlformats.org/officeDocument/2006/relationships/tags" Target="../tags/tag95.xml" /><Relationship Id="rId14" Type="http://schemas.openxmlformats.org/officeDocument/2006/relationships/tags" Target="../tags/tag96.xml" /><Relationship Id="rId15" Type="http://schemas.openxmlformats.org/officeDocument/2006/relationships/tags" Target="../tags/tag97.xml" /><Relationship Id="rId16" Type="http://schemas.openxmlformats.org/officeDocument/2006/relationships/tags" Target="../tags/tag98.xml" /><Relationship Id="rId17" Type="http://schemas.openxmlformats.org/officeDocument/2006/relationships/tags" Target="../tags/tag99.xml" /><Relationship Id="rId18" Type="http://schemas.openxmlformats.org/officeDocument/2006/relationships/tags" Target="../tags/tag100.xml" /><Relationship Id="rId19" Type="http://schemas.openxmlformats.org/officeDocument/2006/relationships/tags" Target="../tags/tag101.xml" /><Relationship Id="rId2" Type="http://schemas.openxmlformats.org/officeDocument/2006/relationships/image" Target="../media/image13.png" /><Relationship Id="rId20" Type="http://schemas.openxmlformats.org/officeDocument/2006/relationships/tags" Target="../tags/tag102.xml" /><Relationship Id="rId21" Type="http://schemas.openxmlformats.org/officeDocument/2006/relationships/image" Target="../media/image14.png" /><Relationship Id="rId22" Type="http://schemas.openxmlformats.org/officeDocument/2006/relationships/tags" Target="../tags/tag103.xml" /><Relationship Id="rId3" Type="http://schemas.openxmlformats.org/officeDocument/2006/relationships/tags" Target="../tags/tag86.xml" /><Relationship Id="rId4" Type="http://schemas.openxmlformats.org/officeDocument/2006/relationships/tags" Target="../tags/tag87.xml" /><Relationship Id="rId5" Type="http://schemas.openxmlformats.org/officeDocument/2006/relationships/image" Target="../media/image10.png" /><Relationship Id="rId6" Type="http://schemas.openxmlformats.org/officeDocument/2006/relationships/tags" Target="../tags/tag88.xml" /><Relationship Id="rId7" Type="http://schemas.openxmlformats.org/officeDocument/2006/relationships/tags" Target="../tags/tag89.xml" /><Relationship Id="rId8" Type="http://schemas.openxmlformats.org/officeDocument/2006/relationships/tags" Target="../tags/tag90.xml" /><Relationship Id="rId9" Type="http://schemas.openxmlformats.org/officeDocument/2006/relationships/tags" Target="../tags/tag9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9.xml" /><Relationship Id="rId11" Type="http://schemas.openxmlformats.org/officeDocument/2006/relationships/tags" Target="../tags/tag110.xml" /><Relationship Id="rId12" Type="http://schemas.openxmlformats.org/officeDocument/2006/relationships/tags" Target="../tags/tag111.xml" /><Relationship Id="rId13" Type="http://schemas.openxmlformats.org/officeDocument/2006/relationships/image" Target="../media/image18.png" /><Relationship Id="rId14" Type="http://schemas.openxmlformats.org/officeDocument/2006/relationships/tags" Target="../tags/tag112.xml" /><Relationship Id="rId15" Type="http://schemas.openxmlformats.org/officeDocument/2006/relationships/tags" Target="../tags/tag113.xml" /><Relationship Id="rId16" Type="http://schemas.openxmlformats.org/officeDocument/2006/relationships/tags" Target="../tags/tag114.xml" /><Relationship Id="rId17" Type="http://schemas.openxmlformats.org/officeDocument/2006/relationships/image" Target="../media/image19.png" /><Relationship Id="rId18" Type="http://schemas.openxmlformats.org/officeDocument/2006/relationships/tags" Target="../tags/tag115.xml" /><Relationship Id="rId2" Type="http://schemas.openxmlformats.org/officeDocument/2006/relationships/image" Target="../media/image15.png" /><Relationship Id="rId3" Type="http://schemas.openxmlformats.org/officeDocument/2006/relationships/tags" Target="../tags/tag104.xml" /><Relationship Id="rId4" Type="http://schemas.openxmlformats.org/officeDocument/2006/relationships/tags" Target="../tags/tag105.xml" /><Relationship Id="rId5" Type="http://schemas.openxmlformats.org/officeDocument/2006/relationships/image" Target="../media/image16.png" /><Relationship Id="rId6" Type="http://schemas.openxmlformats.org/officeDocument/2006/relationships/tags" Target="../tags/tag106.xml" /><Relationship Id="rId7" Type="http://schemas.openxmlformats.org/officeDocument/2006/relationships/tags" Target="../tags/tag107.xml" /><Relationship Id="rId8" Type="http://schemas.openxmlformats.org/officeDocument/2006/relationships/tags" Target="../tags/tag108.xml" /><Relationship Id="rId9" Type="http://schemas.openxmlformats.org/officeDocument/2006/relationships/image" Target="../media/image1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21.xml" /><Relationship Id="rId2" Type="http://schemas.openxmlformats.org/officeDocument/2006/relationships/image" Target="../media/image20.png" /><Relationship Id="rId3" Type="http://schemas.openxmlformats.org/officeDocument/2006/relationships/tags" Target="../tags/tag116.xml" /><Relationship Id="rId4" Type="http://schemas.openxmlformats.org/officeDocument/2006/relationships/tags" Target="../tags/tag117.xml" /><Relationship Id="rId5" Type="http://schemas.openxmlformats.org/officeDocument/2006/relationships/image" Target="../media/image21.png" /><Relationship Id="rId6" Type="http://schemas.openxmlformats.org/officeDocument/2006/relationships/tags" Target="../tags/tag118.xml" /><Relationship Id="rId7" Type="http://schemas.openxmlformats.org/officeDocument/2006/relationships/tags" Target="../tags/tag119.xml" /><Relationship Id="rId8" Type="http://schemas.openxmlformats.org/officeDocument/2006/relationships/image" Target="../media/image22.png" /><Relationship Id="rId9" Type="http://schemas.openxmlformats.org/officeDocument/2006/relationships/tags" Target="../tags/tag120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Relationship Id="rId3" Type="http://schemas.openxmlformats.org/officeDocument/2006/relationships/tags" Target="../tags/tag122.xml" /><Relationship Id="rId4" Type="http://schemas.openxmlformats.org/officeDocument/2006/relationships/tags" Target="../tags/tag12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308229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一元二次函数、方程与不等式</a:t>
            </a:r>
            <a:endParaRPr lang="zh-CN" altLang="en-US" sz="5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章末复习</a:t>
            </a: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</a:pP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第二章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一元二次函数、方程与不等式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431800"/>
            <a:ext cx="6751993" cy="645160"/>
            <a:chOff x="3559" y="2049"/>
            <a:chExt cx="20583" cy="1016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049"/>
              <a:ext cx="205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ct val="0"/>
                </a:spcAft>
                <a:tabLst>
                  <a:tab pos="2700655"/>
                </a:tabLst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</a:t>
              </a:r>
              <a:r>
                <a:rPr lang="zh-CN" altLang="en-US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三个</a:t>
              </a:r>
              <a:r>
                <a:rPr lang="en-US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“</a:t>
              </a:r>
              <a:r>
                <a:rPr lang="zh-CN" altLang="en-US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二次</a:t>
              </a:r>
              <a:r>
                <a:rPr lang="en-US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”</a:t>
              </a:r>
              <a:r>
                <a:rPr lang="zh-CN" altLang="en-US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间的关系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456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多选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枣庄调研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的解集是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   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	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	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8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	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	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</m:oMath>
                  </m:oMathPara>
                </a14:m>
                <a:endParaRPr lang="en-US" sz="2400" i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753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582295" y="2792730"/>
            <a:ext cx="11204575" cy="3208655"/>
            <a:chOff x="797" y="3778"/>
            <a:chExt cx="17645" cy="5053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797" y="3778"/>
                  <a:ext cx="17645" cy="505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6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因为关于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的不等式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)·(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的解集是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是一元二次方程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的两个根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正确；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正确；由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，可得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6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是错误的，故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错误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ad>
                          <m:radPr>
                            <m:degHide m:val="on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kern="100" baseline="-250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＋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kern="100" baseline="-250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 baseline="-250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 baseline="-250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9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−𝑎</m:t>
                            </m:r>
                          </m:e>
                        </m:rad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oMath>
                    </m:oMathPara>
                  </a14:m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正确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2400" b="1" kern="10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" y="3778"/>
                  <a:ext cx="17645" cy="50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4034790" y="1722120"/>
            <a:ext cx="2893060" cy="553085"/>
            <a:chOff x="6354" y="2712"/>
            <a:chExt cx="4556" cy="871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354" y="2712"/>
                  <a:ext cx="1477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𝐴𝐵𝐷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6354" y="2712"/>
                  <a:ext cx="1477" cy="8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一元二次方程的根就是相应一元二次函数的零点，也是相应一元二次不等式解集的端点值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给出一元二次不等式的解集，相当于知道了相应二次函数的开口方向及与</a:t>
            </a:r>
            <a:r>
              <a:rPr lang="en-US" altLang="zh-CN" sz="2400" b="1" i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轴的交点，可以利用代入根或根与系数的关系求待定系数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2275" y="643255"/>
                <a:ext cx="1136459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8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-25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-250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15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的值为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________.</a:t>
                </a:r>
                <a:endParaRPr lang="zh-CN" altLang="en-US" sz="2400" b="1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643255"/>
                <a:ext cx="11364595" cy="1198880"/>
              </a:xfrm>
              <a:prstGeom prst="rect">
                <a:avLst/>
              </a:prstGeom>
              <a:blipFill rotWithShape="1">
                <a:blip r:embed="rId2"/>
                <a:stretch>
                  <a:fillRect t="-2542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502285" y="2090927"/>
            <a:ext cx="11204575" cy="3349534"/>
            <a:chOff x="568" y="-179"/>
            <a:chExt cx="17645" cy="14639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68" y="-179"/>
                  <a:ext cx="17645" cy="1463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解析：由题知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是一元二次方程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的实数根，</a:t>
                  </a:r>
                  <a:endParaRPr lang="zh-CN" altLang="zh-CN" sz="26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4𝑎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32𝑎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36𝑎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＝－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</m:oMath>
                    </m:oMathPara>
                  </a14:m>
                  <a:endParaRPr lang="zh-CN" altLang="zh-CN" sz="26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又因为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600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15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6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15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＝(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 baseline="-25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36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6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6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" y="-179"/>
                  <a:ext cx="17645" cy="1463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4110355" y="836930"/>
            <a:ext cx="7106285" cy="935990"/>
            <a:chOff x="6473" y="1318"/>
            <a:chExt cx="11191" cy="1474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473" y="1830"/>
                  <a:ext cx="522" cy="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6473" y="1830"/>
                  <a:ext cx="522" cy="9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7545" y="131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431800"/>
            <a:ext cx="6751993" cy="645160"/>
            <a:chOff x="3559" y="2049"/>
            <a:chExt cx="20583" cy="1016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049"/>
              <a:ext cx="205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ct val="0"/>
                </a:spcAft>
                <a:tabLst>
                  <a:tab pos="2700655"/>
                </a:tabLst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</a:t>
              </a:r>
              <a:r>
                <a:rPr lang="zh-CN" altLang="en-US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一元二次不等式的解法</a:t>
              </a:r>
              <a:endPara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456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889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不等式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1−𝑥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的解集为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_________.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889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587375" y="2065020"/>
            <a:ext cx="11204575" cy="3622040"/>
            <a:chOff x="805" y="2632"/>
            <a:chExt cx="17645" cy="5704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05" y="2632"/>
                  <a:ext cx="17645" cy="430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6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原不等式化为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400" b="1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1−𝑥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)(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)≥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≠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6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400" b="1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)(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)≤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≠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6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" y="2632"/>
                  <a:ext cx="17645" cy="4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4341495" y="1266190"/>
            <a:ext cx="2586355" cy="675005"/>
            <a:chOff x="6837" y="1994"/>
            <a:chExt cx="4073" cy="1063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837" y="1994"/>
                  <a:ext cx="1784" cy="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]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6837" y="1994"/>
                  <a:ext cx="1784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对含参的不等式，应对参数进行分类讨论，常见的分类有：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根据二次项系数为正、负及零进行分类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根据判别式</a:t>
            </a:r>
            <a:r>
              <a:rPr lang="en-US" altLang="zh-CN" sz="2400" b="1" i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Δ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的关系判断根的个数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(3)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有两个根时，有时还需根据两根的大小进行讨论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2275" y="643255"/>
                <a:ext cx="1136459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).</m:t>
                      </m:r>
                    </m:oMath>
                  </m:oMathPara>
                </a14:m>
                <a:endParaRPr lang="zh-CN" altLang="en-US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643255"/>
                <a:ext cx="11364595" cy="645160"/>
              </a:xfrm>
              <a:prstGeom prst="rect">
                <a:avLst/>
              </a:prstGeom>
              <a:blipFill rotWithShape="1">
                <a:blip r:embed="rId2"/>
                <a:stretch>
                  <a:fillRect t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502285" y="1392373"/>
            <a:ext cx="11204575" cy="4128857"/>
            <a:chOff x="568" y="-3232"/>
            <a:chExt cx="17645" cy="18045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68" y="-3232"/>
                  <a:ext cx="17645" cy="1804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解析：原不等式变为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)＜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①当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时，原不等式可化为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所以当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时，解得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；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∅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；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②当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时，原不等式等价于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" y="-3232"/>
                  <a:ext cx="17645" cy="1804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2275" y="643255"/>
                <a:ext cx="1136459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).</m:t>
                      </m:r>
                    </m:oMath>
                  </m:oMathPara>
                </a14:m>
                <a:endParaRPr lang="zh-CN" altLang="en-US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643255"/>
                <a:ext cx="11364595" cy="645160"/>
              </a:xfrm>
              <a:prstGeom prst="rect">
                <a:avLst/>
              </a:prstGeom>
              <a:blipFill rotWithShape="1">
                <a:blip r:embed="rId2"/>
                <a:stretch>
                  <a:fillRect t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502285" y="1161276"/>
            <a:ext cx="11204575" cy="4481223"/>
            <a:chOff x="568" y="-4242"/>
            <a:chExt cx="17645" cy="19585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68" y="-4242"/>
                  <a:ext cx="17645" cy="1958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③当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，原不等式可化为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3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3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综上，当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3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∅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3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3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3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时，不等式的解集为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" y="-4242"/>
                  <a:ext cx="17645" cy="1958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431800"/>
            <a:ext cx="6751993" cy="645160"/>
            <a:chOff x="3559" y="2049"/>
            <a:chExt cx="20583" cy="1016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049"/>
              <a:ext cx="205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ct val="0"/>
                </a:spcAft>
                <a:tabLst>
                  <a:tab pos="2700655"/>
                </a:tabLst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</a:t>
              </a:r>
              <a:r>
                <a:rPr lang="zh-CN" altLang="en-US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一元二次不等式恒成立问题</a:t>
              </a:r>
              <a:endPara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5949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7355" y="979170"/>
                <a:ext cx="11364595" cy="134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7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天津模拟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)·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取值范围是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5" y="979170"/>
                <a:ext cx="11364595" cy="1346835"/>
              </a:xfrm>
              <a:prstGeom prst="rect">
                <a:avLst/>
              </a:prstGeom>
              <a:blipFill rotWithShape="1">
                <a:blip r:embed="rId2"/>
                <a:stretch>
                  <a:fillRect t="-2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587375" y="2264410"/>
            <a:ext cx="11204575" cy="3996690"/>
            <a:chOff x="787" y="2042"/>
            <a:chExt cx="17645" cy="6294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787" y="2042"/>
                  <a:ext cx="17645" cy="473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时，不等式为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恒成立，故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符合题意；</a:t>
                  </a:r>
                  <a:endPara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≠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≠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时，不等式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－2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&gt;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∆=</m:t>
                                </m:r>
                                <m:sSup>
                                  <m:sSupPr>
                                    <m:ctrlPr>
                                      <a:rPr lang="en-US" altLang="zh-CN" sz="2400" i="1" kern="1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kern="1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[</m:t>
                                    </m:r>
                                    <m:r>
                                      <a:rPr lang="en-US" altLang="zh-CN" sz="2400" i="1" kern="1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400" i="1" kern="1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r>
                                      <a:rPr lang="en-US" altLang="zh-CN" sz="2400" i="1" kern="1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𝑎−2</m:t>
                                    </m:r>
                                    <m:r>
                                      <a:rPr lang="en-US" altLang="zh-CN" sz="2400" i="1" kern="1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zh-CN" sz="2400" i="1" kern="10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−4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𝑎−2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)×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&lt;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综上可得，实数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的取值范围是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" y="2042"/>
                  <a:ext cx="17645" cy="473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2368550" y="1593850"/>
            <a:ext cx="4559300" cy="662305"/>
            <a:chOff x="3730" y="2510"/>
            <a:chExt cx="7180" cy="1043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3730" y="2510"/>
                  <a:ext cx="1594" cy="10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type m:val="bar"/>
                            <m:ctrlPr>
                              <a:rPr lang="en-US" altLang="zh-CN" sz="20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0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3730" y="2510"/>
                  <a:ext cx="1594" cy="1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289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恒成立问题求参数的范围的解题策略</a:t>
                </a:r>
                <a:endParaRPr lang="zh-CN" altLang="zh-CN" sz="2400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弄清楚自变量、参数</a:t>
                </a:r>
                <a:r>
                  <a: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一般情况下，求谁的范围，谁就是参数</a:t>
                </a:r>
                <a:r>
                  <a: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一元二次不等式在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上恒成立，可用判别式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𝛥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，一元二次不等式在给定区间上恒成立，不能用判别式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𝛥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，一般分离参数求最值或分类讨论</a:t>
                </a:r>
                <a:r>
                  <a: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b="1" kern="10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289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2275" y="643255"/>
                <a:ext cx="1136459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∈[－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]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恒成立，求实数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643255"/>
                <a:ext cx="11364595" cy="1198880"/>
              </a:xfrm>
              <a:prstGeom prst="rect">
                <a:avLst/>
              </a:prstGeom>
              <a:blipFill rotWithShape="1">
                <a:blip r:embed="rId2"/>
                <a:stretch>
                  <a:fillRect t="-2542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502285" y="1961421"/>
            <a:ext cx="11204575" cy="4171873"/>
            <a:chOff x="568" y="-745"/>
            <a:chExt cx="17645" cy="18233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68" y="-745"/>
                  <a:ext cx="17645" cy="1823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解析：由题意可转化为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∈[－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上恒成立，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令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‘</m:t>
                            </m:r>
                          </m:sup>
                        </m:sSup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，则有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①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∆≤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或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②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∆&gt;0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&lt;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−2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7−3𝑎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时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③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∆&gt;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&gt;−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7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≥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①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，解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②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∈∅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③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综上可得，满足条件的实数</a:t>
                  </a:r>
                  <a:r>
                    <a:rPr lang="en-US" altLang="zh-CN" sz="2400" b="1" i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a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的取值范围是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[－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7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" y="-745"/>
                  <a:ext cx="17645" cy="182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本章知识结构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1665" y="1680845"/>
            <a:ext cx="7091045" cy="3691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题型四：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比较数</a:t>
              </a:r>
              <a:r>
                <a:rPr lang="en-US" altLang="zh-CN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(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式</a:t>
              </a:r>
              <a:r>
                <a:rPr lang="en-US" altLang="zh-CN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)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的大小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2021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40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4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</m:oMath>
                  </m:oMathPara>
                </a14:m>
                <a:r>
                  <a:rPr altLang="zh-CN" sz="2400" b="1" kern="100">
                    <a:ea typeface="宋体" panose="02010600030101010101" pitchFamily="2" charset="-122"/>
                    <a:sym typeface="+mn-ea"/>
                  </a:rPr>
                  <a:t>的大小关系为</a:t>
                </a:r>
                <a:r>
                  <a:rPr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　　)</a:t>
                </a:r>
                <a:endParaRPr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252095" lvl="0" indent="-457200" algn="just">
                  <a:lnSpc>
                    <a:spcPct val="140000"/>
                  </a:lnSpc>
                  <a:spcAft>
                    <a:spcPct val="0"/>
                  </a:spcAft>
                  <a:buNone/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                 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               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            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𝑞</m:t>
                      </m:r>
                    </m:oMath>
                  </m:oMathPara>
                </a14:m>
                <a:endParaRPr lang="en-US" sz="2400" i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402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40690" y="2336165"/>
            <a:ext cx="11204575" cy="3733165"/>
            <a:chOff x="694" y="3679"/>
            <a:chExt cx="17645" cy="5879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94" y="3679"/>
                  <a:ext cx="17645" cy="587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altLang="zh-CN" sz="26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=(</m:t>
                        </m:r>
                        <m:sSup>
                          <m:sSupPr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∙(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)(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𝑎𝑏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𝑏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𝑎𝑏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</a:t>
                  </a:r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26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zh-CN" altLang="zh-CN" sz="26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≠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26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综上，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altLang="zh-CN" sz="2600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" y="3679"/>
                  <a:ext cx="17645" cy="587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6852285" y="1382395"/>
            <a:ext cx="2225040" cy="558800"/>
            <a:chOff x="10791" y="2177"/>
            <a:chExt cx="3504" cy="880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3594" y="2177"/>
                  <a:ext cx="701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3594" y="2177"/>
                  <a:ext cx="701" cy="8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23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比较大小的常用方法</a:t>
            </a:r>
            <a:endParaRPr lang="zh-CN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作差法：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作差；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变形；③定号；④得出结论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作商法：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作商；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变形；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判断商与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的大小关系；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得出结论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539115"/>
                <a:ext cx="11364595" cy="1252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∈[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，＋∞)，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的大小关系是(　　)</a:t>
                </a:r>
                <a:endParaRPr lang="en-US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ct val="0"/>
                  </a:spcAft>
                  <a:buNone/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	                              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                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            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	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</m:oMath>
                  </m:oMathPara>
                </a14:m>
                <a:endParaRPr lang="zh-CN" altLang="en-US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539115"/>
                <a:ext cx="11364595" cy="12528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40690" y="1720850"/>
            <a:ext cx="11204575" cy="1906207"/>
            <a:chOff x="694" y="4323"/>
            <a:chExt cx="17645" cy="8331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94" y="4323"/>
                  <a:ext cx="17645" cy="83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解析：由题意得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−2</m:t>
                        </m:r>
                        <m:rad>
                          <m:radPr>
                            <m:degHide m:val="on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" y="4323"/>
                  <a:ext cx="17645" cy="8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11038840" y="734695"/>
            <a:ext cx="444500" cy="552450"/>
            <a:chOff x="17384" y="1157"/>
            <a:chExt cx="700" cy="870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7384" y="1157"/>
                  <a:ext cx="701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7384" y="1157"/>
                  <a:ext cx="701" cy="87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7545" y="131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题型五：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不等式的基本性质</a:t>
              </a:r>
              <a:endParaRPr lang="zh-CN" altLang="en-US" sz="2400" b="1" ker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2021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多选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则下列不等式不成立的是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𝑥𝑦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𝑦𝑧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        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	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𝑥𝑦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𝑥𝑧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	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      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	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𝑥𝑧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𝑦𝑧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	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     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|＞|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𝑧</m:t>
                      </m:r>
                    </m:oMath>
                  </m:oMathPara>
                </a14:m>
                <a:endParaRPr lang="zh-CN" altLang="zh-CN" sz="2400" i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endParaRPr lang="en-US" sz="2400" i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753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40690" y="2140585"/>
            <a:ext cx="11204575" cy="3461385"/>
            <a:chOff x="694" y="3371"/>
            <a:chExt cx="17645" cy="5451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94" y="3371"/>
                  <a:ext cx="17645" cy="545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的符号无法确定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，由题意得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𝑥𝑦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𝑦𝑧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错误；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𝑥𝑧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正确；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𝑥𝑧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＜</m:t>
                        </m:r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𝑦𝑧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错误；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|＝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|＝|</m:t>
                        </m:r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错误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" y="3371"/>
                  <a:ext cx="17645" cy="545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6852285" y="1143635"/>
            <a:ext cx="3523615" cy="797560"/>
            <a:chOff x="10791" y="1801"/>
            <a:chExt cx="5549" cy="1256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4899" y="1801"/>
                  <a:ext cx="1441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𝐴𝐶𝐷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4899" y="1801"/>
                  <a:ext cx="1441" cy="8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23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解决此类题目常用的三种方法：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直接利用不等式的性质逐个验证，要特别注意前提条件；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利用特殊值排除法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7355" y="539115"/>
                <a:ext cx="11364595" cy="171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，则下列不等式中一定成立的是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　　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en-US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sSup>
                        <m:sSupPr>
                          <m:ctrlP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sSup>
                        <m:sSupPr>
                          <m:ctrlP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                   	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f>
                        <m:fPr>
                          <m:type m:val="bar"/>
                          <m:ctrlP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	                      	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f>
                        <m:fPr>
                          <m:type m:val="bar"/>
                          <m:ctrlP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ad>
                        <m:radPr>
                          <m:degHide m:val="on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	                    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f>
                        <m:fPr>
                          <m:type m:val="bar"/>
                          <m:ctrlP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kern="100" err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 err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i="1" kern="100" err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kern="100" err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 err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i="1" kern="100" err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 kern="100" err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5" y="539115"/>
                <a:ext cx="11364595" cy="17106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93395" y="2417443"/>
            <a:ext cx="11204575" cy="1807133"/>
            <a:chOff x="814" y="5286"/>
            <a:chExt cx="17645" cy="7898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14" y="5286"/>
                  <a:ext cx="17645" cy="789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时，则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  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600" kern="1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𝑎𝑏</m:t>
                            </m:r>
                          </m:e>
                        </m:rad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 	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无意义，故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错误；因为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，所以根据不等式得性质可得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600" i="1" kern="100" err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 err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600" i="1" kern="100" err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600" i="1" kern="100" err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kern="100" err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600" i="1" kern="100" err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正确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" y="5286"/>
                  <a:ext cx="17645" cy="78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9497060" y="585470"/>
            <a:ext cx="1719580" cy="553085"/>
            <a:chOff x="14956" y="922"/>
            <a:chExt cx="2708" cy="871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956" y="922"/>
                  <a:ext cx="703" cy="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30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endParaRPr lang="en-US" altLang="zh-CN" sz="30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4956" y="922"/>
                  <a:ext cx="703" cy="87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7545" y="131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题型六：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不等式性质的综合应用</a:t>
              </a:r>
              <a:endParaRPr lang="zh-CN" altLang="en-US" sz="2400" b="1" ker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83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239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6.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________.</a:t>
                </a:r>
                <a:endParaRPr lang="en-US" sz="2400" i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2395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40690" y="2310130"/>
            <a:ext cx="11204575" cy="2983230"/>
            <a:chOff x="694" y="3638"/>
            <a:chExt cx="17645" cy="4698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94" y="3638"/>
                  <a:ext cx="17645" cy="296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709295" lvl="1" indent="-457200" algn="just">
                    <a:lnSpc>
                      <a:spcPct val="150000"/>
                    </a:lnSpc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709295" lvl="1" indent="-457200" algn="just">
                    <a:lnSpc>
                      <a:spcPct val="150000"/>
                    </a:lnSpc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zh-CN" sz="24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709295" lvl="1" indent="-457200" algn="just">
                    <a:lnSpc>
                      <a:spcPct val="150000"/>
                    </a:lnSpc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18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" y="3638"/>
                  <a:ext cx="17645" cy="296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7660640" y="1111250"/>
            <a:ext cx="1663916" cy="829945"/>
            <a:chOff x="10791" y="1750"/>
            <a:chExt cx="2833" cy="1307"/>
          </a:xfrm>
        </p:grpSpPr>
        <mc:AlternateContent>
          <mc:Choice Requires="a14">
            <p:sp>
              <p:nvSpPr>
                <p:cNvPr id="20" name="矩形 1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805" y="1750"/>
                  <a:ext cx="1819" cy="13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1805" y="1750"/>
                  <a:ext cx="1819" cy="130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10791" y="293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1814195" y="1689100"/>
            <a:ext cx="1068070" cy="459740"/>
            <a:chOff x="2857" y="2660"/>
            <a:chExt cx="1682" cy="724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857" y="2660"/>
                  <a:ext cx="1682" cy="7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18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2857" y="2660"/>
                  <a:ext cx="1682" cy="72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4128" y="324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不等式性质可以求某些代数式的取值范围，应注意两点：一是必须严格运用不等式的性质；二是在多次运用不等式的性质时有可能扩大了变量的取值范围，解决的途径是先建立所求范围的整体与已知范围的整体的等量关系，最后通过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一次性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不等关系的运算求解范围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7355" y="539115"/>
                <a:ext cx="11364595" cy="891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6.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________.</a:t>
                </a:r>
                <a:endParaRPr lang="zh-CN" altLang="en-US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5" y="539115"/>
                <a:ext cx="11364595" cy="891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93395" y="1343643"/>
            <a:ext cx="11204575" cy="2533601"/>
            <a:chOff x="814" y="593"/>
            <a:chExt cx="17645" cy="11073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14" y="593"/>
                  <a:ext cx="17645" cy="1107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∈(－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，－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)，</m:t>
                        </m:r>
                      </m:oMath>
                    </m:oMathPara>
                  </a14:m>
                  <a:r>
                    <a:rPr lang="en-US" altLang="zh-CN" sz="26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∈(－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，－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6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endParaRPr lang="zh-CN" altLang="en-US" sz="26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故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又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∈(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&lt;−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" y="593"/>
                  <a:ext cx="17645" cy="1107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7372350" y="501650"/>
            <a:ext cx="3844290" cy="778510"/>
            <a:chOff x="11610" y="790"/>
            <a:chExt cx="6054" cy="1226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1610" y="790"/>
                  <a:ext cx="2570" cy="12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 kern="10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1610" y="790"/>
                  <a:ext cx="2570" cy="12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7545" y="131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题型七：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利用基本不等式求最值</a:t>
              </a:r>
              <a:endParaRPr lang="zh-CN" altLang="en-US" sz="2400" b="1" ker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383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437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7.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𝑥−</m:t>
                          </m:r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 )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最大值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最小值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9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最大值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最小值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437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321945" y="2507615"/>
            <a:ext cx="11469370" cy="2794000"/>
            <a:chOff x="507" y="3949"/>
            <a:chExt cx="18062" cy="4400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07" y="3949"/>
                  <a:ext cx="18062" cy="440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709295" lvl="1" indent="-457200" algn="just">
                    <a:lnSpc>
                      <a:spcPct val="150000"/>
                    </a:lnSpc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因为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400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709295" lvl="1" indent="-457200" algn="just">
                    <a:lnSpc>
                      <a:spcPct val="150000"/>
                    </a:lnSpc>
                    <a:tabLst>
                      <a:tab pos="2700655"/>
                    </a:tabLst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)=3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𝑥−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2+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+3=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[(2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)+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]+3≤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∙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2−3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oMath>
                    </m:oMathPara>
                  </a14:m>
                  <a:r>
                    <a:rPr lang="zh-CN" altLang="zh-CN" sz="2400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400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709295" lvl="1" indent="-457200" algn="just">
                    <a:lnSpc>
                      <a:spcPct val="150000"/>
                    </a:lnSpc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当且仅当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2−3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时取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" y="3949"/>
                  <a:ext cx="18062" cy="44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7660640" y="1865630"/>
            <a:ext cx="69850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2621280" y="1437640"/>
            <a:ext cx="4162425" cy="695960"/>
            <a:chOff x="4128" y="2264"/>
            <a:chExt cx="6555" cy="1096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9001" y="2264"/>
                  <a:ext cx="1682" cy="7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9001" y="2264"/>
                  <a:ext cx="1682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4128" y="324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92760" y="671830"/>
                <a:ext cx="10750550" cy="51428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一元二次不等式：只含有一个未知数，并且未知数的最高次数是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的不等式，称为一元二次不等式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b="1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分式不等式与等式不等式：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[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注：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≠−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]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[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注：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≠−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]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若出现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±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≥(≤)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的形式，则需要先通分，再根据分式不等式的步骤进行求解，注意分母不能为零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" y="671830"/>
                <a:ext cx="10750550" cy="51428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515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方法技巧：</a:t>
                </a:r>
                <a:endParaRPr 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1.利用配凑法求最值，主要是配凑成“和为常数”或“积为常数”的形式.</a:t>
                </a:r>
                <a:endParaRPr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2.常数代换法，主要解决形如“已知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</m:oMath>
                  </m:oMathPara>
                </a14:m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</m:oMath>
                  </m:oMathPara>
                </a14:m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为常数)，求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的最值”的问题，先将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转化为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，再用基本不等式求最值.</a:t>
                </a:r>
                <a:endParaRPr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3.当所求最值的代数式中的变量比较多时，通常考虑利用已知条件消去部分变量后，凑出“和为常数”或“积为常数”的形式，最后利用基本不等式求最值.</a:t>
                </a:r>
                <a:endParaRPr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4.构建目标式的不等式求最值，在既含有和式又含有积式的等式中，对和式或积式利用基本不等式，构造目标式的不等式求解.</a:t>
                </a:r>
                <a:endParaRPr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5154295"/>
              </a:xfrm>
              <a:prstGeom prst="rect">
                <a:avLst/>
              </a:prstGeom>
              <a:blipFill rotWithShape="1">
                <a:blip r:embed="rId2"/>
                <a:stretch>
                  <a:fillRect r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7355" y="539115"/>
                <a:ext cx="11364595" cy="88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7.</a:t>
                </a:r>
                <a:r>
                  <a:rPr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(2022·深圳二模)已知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1−𝑥</m:t>
                          </m:r>
                        </m:den>
                      </m:f>
                    </m:oMath>
                  </m:oMathPara>
                </a14:m>
                <a:r>
                  <a:rPr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的最小值是________.</a:t>
                </a:r>
                <a:endParaRPr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5" y="539115"/>
                <a:ext cx="11364595" cy="8832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93395" y="1343643"/>
            <a:ext cx="11204575" cy="2694911"/>
            <a:chOff x="814" y="593"/>
            <a:chExt cx="17645" cy="11778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14" y="593"/>
                  <a:ext cx="17645" cy="1177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=(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)[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+(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)]=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−𝑥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bar"/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∙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4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9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600" i="1" kern="1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:endParaRPr lang="en-US" altLang="zh-CN" sz="26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当且仅当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时取等号，所以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的最小值是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9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" y="593"/>
                  <a:ext cx="17645" cy="1177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8410575" y="836930"/>
            <a:ext cx="2806065" cy="483870"/>
            <a:chOff x="13245" y="1318"/>
            <a:chExt cx="4419" cy="762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3245" y="1355"/>
                  <a:ext cx="1562" cy="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9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3245" y="1355"/>
                  <a:ext cx="1562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7545" y="131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题型八：</a:t>
              </a:r>
              <a:r>
                <a:rPr lang="zh-CN" altLang="en-US" sz="2400" b="1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利用基本不等式求参数或范围</a:t>
              </a:r>
              <a:endParaRPr lang="zh-CN" altLang="en-US" sz="2400" b="1" ker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6460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450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8.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的最小值为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 )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宋体" pitchFamily="2" charset="-122"/>
                          <a:ea typeface="宋体" pitchFamily="2" charset="-122"/>
                          <a:cs typeface="宋体" panose="02010600030101010101" pitchFamily="2" charset="-122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4503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321945" y="2507615"/>
            <a:ext cx="11469370" cy="2785745"/>
            <a:chOff x="507" y="3949"/>
            <a:chExt cx="18062" cy="4387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07" y="3949"/>
                  <a:ext cx="18062" cy="277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709295" lvl="1" indent="-457200" algn="just">
                    <a:lnSpc>
                      <a:spcPct val="150000"/>
                    </a:lnSpc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𝑥−𝑎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)+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𝑥−𝑎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∙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4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marL="709295" lvl="1" indent="-457200" algn="just">
                    <a:lnSpc>
                      <a:spcPct val="150000"/>
                    </a:lnSpc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" y="3949"/>
                  <a:ext cx="18062" cy="277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7660640" y="1865630"/>
            <a:ext cx="69850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2621280" y="1386840"/>
            <a:ext cx="5241925" cy="746760"/>
            <a:chOff x="4128" y="2184"/>
            <a:chExt cx="8255" cy="1176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701" y="2184"/>
                  <a:ext cx="1682" cy="7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0701" y="2184"/>
                  <a:ext cx="1682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4128" y="324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方法技巧：</a:t>
            </a:r>
            <a:endParaRPr 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对于不等式恒成立问题可利用分离参数法，把问题转化为利用基本不等式求</a:t>
            </a:r>
            <a:endParaRPr lang="zh-CN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最值；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利用基本不等式确定等号成立的条件，也可得到参数的值或范围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7355" y="336550"/>
                <a:ext cx="11364595" cy="150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8.</a:t>
                </a:r>
                <a:r>
                  <a:rPr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:r>
                  <a:rPr 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9</m:t>
                      </m:r>
                    </m:oMath>
                  </m:oMathPara>
                </a14:m>
                <a:r>
                  <a:rPr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:r>
                  <a:rPr 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不等式对任意正实数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恒成立，则正实数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的最小值为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_______.</a:t>
                </a:r>
                <a:endParaRPr lang="zh-CN" altLang="en-US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5" y="336550"/>
                <a:ext cx="11364595" cy="1506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93395" y="1572967"/>
            <a:ext cx="11204575" cy="4141441"/>
            <a:chOff x="814" y="-1291"/>
            <a:chExt cx="17645" cy="18100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14" y="-1291"/>
                  <a:ext cx="17645" cy="1810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解析：已知不等式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)(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9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对任意正实数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zh-CN" altLang="en-US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恒成立，只需求</a:t>
                  </a:r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)(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的最小值大于或等于，</a:t>
                  </a:r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)(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𝑎𝑥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</m:rad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当且仅当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时，等号成立，</a:t>
                  </a:r>
                  <a:endParaRPr lang="zh-CN" altLang="en-US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 kern="10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</m:e>
                            </m:rad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9</m:t>
                        </m:r>
                      </m:oMath>
                    </m:oMathPara>
                  </a14:m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oMath>
                    </m:oMathPara>
                  </a14:m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，即正实数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的最小值为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oMath>
                    </m:oMathPara>
                  </a14:m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" y="-1291"/>
                  <a:ext cx="17645" cy="181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2417445" y="1127125"/>
            <a:ext cx="849630" cy="535940"/>
            <a:chOff x="16326" y="1318"/>
            <a:chExt cx="1338" cy="844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6326" y="1437"/>
                  <a:ext cx="1058" cy="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4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6326" y="1437"/>
                  <a:ext cx="1058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7545" y="131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 fontAlgn="auto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题型九：利用基本不等式解决实际问题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6460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6890" y="1050290"/>
                <a:ext cx="1136459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9.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某公司一年购买某种货物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400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吨，每次都购买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吨，运费为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万元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/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次，一年的总存储费用为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万元，要使一年的总运费与总存储费用之和最小，则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＝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吨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050290"/>
                <a:ext cx="11364595" cy="1198880"/>
              </a:xfrm>
              <a:prstGeom prst="rect">
                <a:avLst/>
              </a:prstGeom>
              <a:blipFill rotWithShape="1">
                <a:blip r:embed="rId2"/>
                <a:stretch>
                  <a:fillRect r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8816975" y="151828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434975" y="2173605"/>
            <a:ext cx="11469370" cy="3238500"/>
            <a:chOff x="685" y="3236"/>
            <a:chExt cx="18062" cy="5100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85" y="3236"/>
                  <a:ext cx="18062" cy="438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</a:t>
                  </a:r>
                  <a:r>
                    <a:rPr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该公司一年购买某种货物400吨，每次都购买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吨，则需要购买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400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次，运费为4万元/次，一年的总存储费用为4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万元，一年的总运费与总存储费用之和为</a:t>
                  </a:r>
                  <a:endPara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400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∙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万元，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400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∙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160</m:t>
                        </m:r>
                      </m:oMath>
                    </m:oMathPara>
                  </a14:m>
                  <a:r>
                    <a:rPr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，当且仅当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1600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oMath>
                    </m:oMathPara>
                  </a14:m>
                  <a:r>
                    <a:rPr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0吨时，一年的总运费与总存储费用之和最小.</a:t>
                  </a:r>
                  <a:endParaRPr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" y="3236"/>
                  <a:ext cx="18062" cy="43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7660640" y="1865630"/>
            <a:ext cx="69850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3060700" y="1673225"/>
            <a:ext cx="8295005" cy="460375"/>
            <a:chOff x="4128" y="2635"/>
            <a:chExt cx="13755" cy="725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6201" y="2635"/>
                  <a:ext cx="1682" cy="7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20</m:t>
                        </m:r>
                      </m:oMath>
                    </m:oMathPara>
                  </a14:m>
                  <a:r>
                    <a:rPr lang="zh-CN" altLang="en-US" sz="2400" b="1" kern="10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吨</a:t>
                  </a:r>
                  <a:endParaRPr lang="zh-CN" altLang="en-US" sz="2400" b="1" kern="10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6201" y="2635"/>
                  <a:ext cx="1682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4128" y="324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方法技巧：</a:t>
            </a:r>
            <a:endParaRPr 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利用基本不等式解决实际应用问题的思路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设变量时一般要把求最大值或最小值的变量定义为函数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根据实际问题抽象出函数的解析式后，只需利用基本不等式求得函数的最值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zh-CN" sz="24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(3)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在求函数的最值时，一定要在定义域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使实际问题有意义的自变量的取值范围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内求解</a:t>
            </a:r>
            <a:r>
              <a:rPr lang="en-US" altLang="zh-CN" sz="2400" b="1" kern="1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7355" y="336550"/>
                <a:ext cx="1136459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9.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某公司购买一批机器投入生产，据市场分析，每台机器生产的产品可获得的总利润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单位：万元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与机器运转时间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单位：年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的关系式为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＝－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18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25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，则每台机器为该公司创造的最大年平均利润是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________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万元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5" y="336550"/>
                <a:ext cx="11364595" cy="2306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 title=""/>
          <p:cNvSpPr/>
          <p:nvPr/>
        </p:nvSpPr>
        <p:spPr>
          <a:xfrm>
            <a:off x="6776720" y="181991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679450" y="2519659"/>
            <a:ext cx="11204575" cy="2952779"/>
            <a:chOff x="814" y="-2099"/>
            <a:chExt cx="17645" cy="12905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14" y="-2099"/>
                  <a:ext cx="17645" cy="1290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解析：每台机器运转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 err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年的年平均利润为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600" b="1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600" b="1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18−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25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)]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万元，由于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，故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600" b="1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600" i="1" kern="100" err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≤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18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25</m:t>
                            </m:r>
                          </m:e>
                        </m:rad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当且仅当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时等号成立，</a:t>
                  </a:r>
                  <a:endParaRPr lang="zh-CN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此时每台机器为该公司创造的年平均利润最大，最大为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oMath>
                    </m:oMathPara>
                  </a14:m>
                  <a:r>
                    <a:rPr lang="zh-CN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万元</a:t>
                  </a:r>
                  <a:r>
                    <a:rPr lang="en-US" altLang="zh-CN" sz="26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6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" y="-2099"/>
                  <a:ext cx="17645" cy="129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2594" y="82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 title=""/>
          <p:cNvSpPr/>
          <p:nvPr>
            <p:custDataLst>
              <p:tags r:id="rId5"/>
            </p:custDataLst>
          </p:nvPr>
        </p:nvSpPr>
        <p:spPr>
          <a:xfrm>
            <a:off x="3267075" y="1865630"/>
            <a:ext cx="120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 title=""/>
          <p:cNvGrpSpPr/>
          <p:nvPr/>
        </p:nvGrpSpPr>
        <p:grpSpPr>
          <a:xfrm>
            <a:off x="1039495" y="1202055"/>
            <a:ext cx="2317115" cy="1392555"/>
            <a:chOff x="14015" y="1318"/>
            <a:chExt cx="3649" cy="2193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015" y="2786"/>
                  <a:ext cx="806" cy="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8</m:t>
                        </m:r>
                      </m:oMath>
                    </m:oMathPara>
                  </a14:m>
                  <a:endParaRPr lang="en-US" altLang="zh-CN" sz="2400" i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4015" y="2786"/>
                  <a:ext cx="806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7545" y="131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492760" y="494030"/>
            <a:ext cx="10750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700655"/>
              </a:tabLst>
            </a:pP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三个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二次</a:t>
            </a:r>
            <a:r>
              <a:rPr lang="en-US" altLang="zh-CN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间的关系</a:t>
            </a:r>
            <a:endParaRPr lang="zh-CN" altLang="en-US" sz="2400" b="1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14705" y="1107440"/>
          <a:ext cx="10383520" cy="523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730"/>
                <a:gridCol w="2711450"/>
                <a:gridCol w="2122170"/>
                <a:gridCol w="2122170"/>
              </a:tblGrid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"/>
                              </m:rPr>
                              <a:rPr lang="en-US" altLang="zh-CN" sz="2400" b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∆&gt;</m:t>
                            </m:r>
                            <m:r>
                              <m:rPr>
                                <m:sty m:val="b"/>
                              </m:rPr>
                              <a:rPr lang="en-US" altLang="zh-CN" sz="2400" b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"/>
                              </m:rPr>
                              <a:rPr lang="en-US" altLang="zh-CN" sz="2400" b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∆</m:t>
                            </m:r>
                            <m:r>
                              <m:rPr>
                                <m:sty m:val="b"/>
                              </m:rPr>
                              <a:rPr lang="en-US" altLang="zh-CN" sz="2400" b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m:rPr>
                                <m:sty m:val="b"/>
                              </m:rPr>
                              <a:rPr lang="en-US" altLang="zh-CN" sz="2400" b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altLang="zh-CN" sz="2400" b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"/>
                              </m:rPr>
                              <a:rPr lang="en-US" altLang="zh-CN" sz="2400" b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∆</m:t>
                            </m:r>
                            <m:r>
                              <m:rPr>
                                <m:sty m:val="b"/>
                              </m:rPr>
                              <a:rPr lang="en-US" altLang="zh-CN" sz="2400" b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m:rPr>
                                <m:sty m:val="b"/>
                              </m:rPr>
                              <a:rPr lang="en-US" altLang="zh-CN" sz="2400" b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altLang="zh-CN" sz="2400" b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1302385">
                <a:tc>
                  <a:txBody>
                    <a:bodyPr vert="horz" wrap="square"/>
                    <a:lstStyle/>
                    <a:p>
                      <a:pPr algn="l">
                        <a:buNone/>
                      </a:pPr>
                      <a:endPara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  <a:p>
                      <a:pPr algn="l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𝑏𝑥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的图象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3512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𝑏𝑥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𝑐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的根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  <a:p>
                      <a:pPr>
                        <a:buNone/>
                      </a:pPr>
                      <a:endParaRPr lang="zh-CN" altLang="en-US" sz="2400" b="0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有两个不相等的实数根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r>
                        <a:rPr lang="en-US" altLang="zh-CN" sz="2400" b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(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r>
                        <a:rPr lang="en-US" altLang="zh-CN" sz="2400" b="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)</a:t>
                      </a:r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有两个不相等的实数根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没有实数根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0617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𝑏𝑥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𝑐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的解集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400" b="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{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|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,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&gt;</m:t>
                                </m:r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altLang="zh-CN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{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|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≠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400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altLang="zh-CN" sz="2400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/>
                </a:tc>
              </a:tr>
              <a:tr h="106108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𝑏𝑥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𝑐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的解集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400" b="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{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sz="2400" b="0" i="1"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altLang="zh-CN" sz="2400" b="0" i="1"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altLang="zh-CN" sz="2400" b="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altLang="zh-CN" sz="24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altLang="zh-CN" sz="18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70390" y="1563370"/>
            <a:ext cx="1120140" cy="132588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46620" y="1563370"/>
            <a:ext cx="1287780" cy="131826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52035" y="1555750"/>
            <a:ext cx="1165860" cy="13258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92760" y="671830"/>
                <a:ext cx="10750550" cy="4515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  <a:sym typeface="+mn-ea"/>
                  </a:rPr>
                  <a:t>两个实数比较大小的方法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作差法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⇔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_____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⇔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_____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&lt;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⇔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_____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kern="1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ct val="0"/>
                  </a:spcAft>
                  <a:buNone/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作商法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𝑅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⇔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_____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𝑅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)，</m:t>
                              </m:r>
                            </m:e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⇔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_____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≠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)，</m:t>
                              </m:r>
                            </m:e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 kern="100">
                                      <a:latin typeface="Cambria Math"/>
                                      <a:ea typeface="宋体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&lt;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𝑅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)⇔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_____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𝑅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" y="671830"/>
                <a:ext cx="10750550" cy="45154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4064000" y="1659255"/>
            <a:ext cx="393065" cy="459740"/>
            <a:chOff x="6400" y="2613"/>
            <a:chExt cx="619" cy="724"/>
          </a:xfrm>
        </p:grpSpPr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6901" y="274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 title=""/>
          <p:cNvGrpSpPr/>
          <p:nvPr/>
        </p:nvGrpSpPr>
        <p:grpSpPr>
          <a:xfrm>
            <a:off x="5448935" y="3507105"/>
            <a:ext cx="393065" cy="459740"/>
            <a:chOff x="6400" y="2613"/>
            <a:chExt cx="619" cy="724"/>
          </a:xfrm>
        </p:grpSpPr>
        <mc:AlternateContent>
          <mc:Choice Requires="a14">
            <p:sp>
              <p:nvSpPr>
                <p:cNvPr id="17" name="文本框 16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>
            <a:xfrm>
              <a:off x="6901" y="274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 title=""/>
          <p:cNvGrpSpPr/>
          <p:nvPr/>
        </p:nvGrpSpPr>
        <p:grpSpPr>
          <a:xfrm>
            <a:off x="4116070" y="2065655"/>
            <a:ext cx="393700" cy="460375"/>
            <a:chOff x="6400" y="2613"/>
            <a:chExt cx="620" cy="725"/>
          </a:xfrm>
        </p:grpSpPr>
        <mc:AlternateContent>
          <mc:Choice Requires="a14">
            <p:sp>
              <p:nvSpPr>
                <p:cNvPr id="20" name="文本框 19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>
              <p:custDataLst>
                <p:tags r:id="rId10"/>
              </p:custDataLst>
            </p:nvPr>
          </p:nvSpPr>
          <p:spPr>
            <a:xfrm>
              <a:off x="6901" y="274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 title=""/>
          <p:cNvGrpSpPr/>
          <p:nvPr/>
        </p:nvGrpSpPr>
        <p:grpSpPr>
          <a:xfrm>
            <a:off x="4830445" y="4065905"/>
            <a:ext cx="393700" cy="460375"/>
            <a:chOff x="6400" y="2613"/>
            <a:chExt cx="620" cy="725"/>
          </a:xfrm>
        </p:grpSpPr>
        <mc:AlternateContent>
          <mc:Choice Requires="a14">
            <p:sp>
              <p:nvSpPr>
                <p:cNvPr id="23" name="文本框 22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>
              <a:off x="6901" y="274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 title=""/>
          <p:cNvGrpSpPr/>
          <p:nvPr/>
        </p:nvGrpSpPr>
        <p:grpSpPr>
          <a:xfrm>
            <a:off x="4191635" y="2425700"/>
            <a:ext cx="393700" cy="460375"/>
            <a:chOff x="6400" y="2613"/>
            <a:chExt cx="620" cy="725"/>
          </a:xfrm>
        </p:grpSpPr>
        <mc:AlternateContent>
          <mc:Choice Requires="a14">
            <p:sp>
              <p:nvSpPr>
                <p:cNvPr id="29" name="文本框 28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&lt;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5"/>
                  </p:custDataLst>
                </p:nvPr>
              </p:nvSpPr>
              <p:spPr>
                <a:xfrm>
                  <a:off x="6400" y="2613"/>
                  <a:ext cx="429" cy="72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>
              <p:custDataLst>
                <p:tags r:id="rId17"/>
              </p:custDataLst>
            </p:nvPr>
          </p:nvSpPr>
          <p:spPr>
            <a:xfrm>
              <a:off x="6901" y="274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32" name="文本框 31" title=""/>
              <p:cNvSpPr txBox="1"/>
              <p:nvPr/>
            </p:nvSpPr>
            <p:spPr>
              <a:xfrm>
                <a:off x="5570220" y="4604385"/>
                <a:ext cx="27241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20" y="4604385"/>
                <a:ext cx="272415" cy="460375"/>
              </a:xfrm>
              <a:prstGeom prst="rect">
                <a:avLst/>
              </a:prstGeom>
              <a:blipFill rotWithShape="1">
                <a:blip r:embed="rId16"/>
                <a:stretch>
                  <a:fillRect r="-17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92760" y="671830"/>
                <a:ext cx="10750550" cy="45751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不等式的性质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对称性：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传递性：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同向可加性：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Times New Roman" panose="02020603050405020304"/>
                        </a:rPr>
                        <m:t>____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Times New Roman" panose="02020603050405020304"/>
                        </a:rPr>
                        <m:t>____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(4)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可乘性：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𝑎𝑐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Times New Roman" panose="02020603050405020304"/>
                        </a:rPr>
                        <m:t>____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＜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en-US" altLang="zh-CN" sz="2400" kern="1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marL="0" lvl="0" indent="0" algn="l">
                  <a:lnSpc>
                    <a:spcPct val="150000"/>
                  </a:lnSpc>
                  <a:spcAft>
                    <a:spcPct val="0"/>
                  </a:spcAft>
                  <a:buNone/>
                  <a:tabLst>
                    <a:tab pos="2700655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𝑎𝑐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Times New Roman" panose="02020603050405020304"/>
                        </a:rPr>
                        <m:t>____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𝑏𝑑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(5)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可乘方性：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 baseline="300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Times New Roman" panose="02020603050405020304"/>
                        </a:rPr>
                        <m:t>____</m:t>
                      </m:r>
                      <m:r>
                        <a:rPr lang="en-US" altLang="zh-CN" sz="2400" i="1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 kern="100" baseline="300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)；</m:t>
                      </m:r>
                    </m:oMath>
                  </m:oMathPara>
                </a14:m>
                <a:endParaRPr lang="zh-CN" altLang="zh-CN" sz="2400" b="1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(6)</a:t>
                </a: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可开方性：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⇒</m:t>
                      </m:r>
                      <m:rad>
                        <m:radPr>
                          <m:degHide m:val="off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Times New Roman" panose="02020603050405020304"/>
                        </a:rPr>
                        <m:t>____</m:t>
                      </m:r>
                      <m:rad>
                        <m:radPr>
                          <m:degHide m:val="off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 err="1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zh-CN" altLang="en-US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" y="671830"/>
                <a:ext cx="10750550" cy="45751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 title=""/>
          <p:cNvGrpSpPr/>
          <p:nvPr/>
        </p:nvGrpSpPr>
        <p:grpSpPr>
          <a:xfrm>
            <a:off x="4935855" y="2426970"/>
            <a:ext cx="271780" cy="459740"/>
            <a:chOff x="7773" y="3822"/>
            <a:chExt cx="428" cy="724"/>
          </a:xfrm>
        </p:grpSpPr>
        <mc:AlternateContent>
          <mc:Choice Requires="a14">
            <p:sp>
              <p:nvSpPr>
                <p:cNvPr id="3" name="文本框 2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7846" y="41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 title=""/>
          <p:cNvGrpSpPr/>
          <p:nvPr/>
        </p:nvGrpSpPr>
        <p:grpSpPr>
          <a:xfrm>
            <a:off x="8942705" y="2426970"/>
            <a:ext cx="271780" cy="459740"/>
            <a:chOff x="7773" y="3822"/>
            <a:chExt cx="428" cy="724"/>
          </a:xfrm>
        </p:grpSpPr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>
              <p:custDataLst>
                <p:tags r:id="rId8"/>
              </p:custDataLst>
            </p:nvPr>
          </p:nvSpPr>
          <p:spPr>
            <a:xfrm>
              <a:off x="7846" y="41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4853940" y="2969260"/>
            <a:ext cx="271780" cy="459740"/>
            <a:chOff x="7773" y="3822"/>
            <a:chExt cx="428" cy="724"/>
          </a:xfrm>
        </p:grpSpPr>
        <mc:AlternateContent>
          <mc:Choice Requires="a14">
            <p:sp>
              <p:nvSpPr>
                <p:cNvPr id="25" name="文本框 24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>
              <p:custDataLst>
                <p:tags r:id="rId11"/>
              </p:custDataLst>
            </p:nvPr>
          </p:nvSpPr>
          <p:spPr>
            <a:xfrm>
              <a:off x="7846" y="41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 title=""/>
          <p:cNvGrpSpPr/>
          <p:nvPr/>
        </p:nvGrpSpPr>
        <p:grpSpPr>
          <a:xfrm>
            <a:off x="7014210" y="3477895"/>
            <a:ext cx="271780" cy="459740"/>
            <a:chOff x="7773" y="3822"/>
            <a:chExt cx="428" cy="724"/>
          </a:xfrm>
        </p:grpSpPr>
        <mc:AlternateContent>
          <mc:Choice Requires="a14">
            <p:sp>
              <p:nvSpPr>
                <p:cNvPr id="31" name="文本框 30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>
              <p:custDataLst>
                <p:tags r:id="rId14"/>
              </p:custDataLst>
            </p:nvPr>
          </p:nvSpPr>
          <p:spPr>
            <a:xfrm>
              <a:off x="7846" y="41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 title=""/>
          <p:cNvGrpSpPr/>
          <p:nvPr/>
        </p:nvGrpSpPr>
        <p:grpSpPr>
          <a:xfrm>
            <a:off x="4703445" y="4088130"/>
            <a:ext cx="271780" cy="459740"/>
            <a:chOff x="7773" y="3822"/>
            <a:chExt cx="428" cy="724"/>
          </a:xfrm>
        </p:grpSpPr>
        <mc:AlternateContent>
          <mc:Choice Requires="a14">
            <p:sp>
              <p:nvSpPr>
                <p:cNvPr id="35" name="文本框 34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>
              <p:custDataLst>
                <p:tags r:id="rId17"/>
              </p:custDataLst>
            </p:nvPr>
          </p:nvSpPr>
          <p:spPr>
            <a:xfrm>
              <a:off x="7846" y="41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 title=""/>
          <p:cNvGrpSpPr/>
          <p:nvPr/>
        </p:nvGrpSpPr>
        <p:grpSpPr>
          <a:xfrm>
            <a:off x="4851400" y="4724400"/>
            <a:ext cx="271780" cy="459740"/>
            <a:chOff x="7773" y="3822"/>
            <a:chExt cx="428" cy="724"/>
          </a:xfrm>
        </p:grpSpPr>
        <mc:AlternateContent>
          <mc:Choice Requires="a14">
            <p:sp>
              <p:nvSpPr>
                <p:cNvPr id="38" name="文本框 37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MS Mincho" panose="02020609040205080304" charset="-128"/>
                            <a:cs typeface="Cambria Math" panose="02040503050406030204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9"/>
                  </p:custDataLst>
                </p:nvPr>
              </p:nvSpPr>
              <p:spPr>
                <a:xfrm>
                  <a:off x="7773" y="3822"/>
                  <a:ext cx="429" cy="7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/>
            <p:cNvSpPr/>
            <p:nvPr>
              <p:custDataLst>
                <p:tags r:id="rId20"/>
              </p:custDataLst>
            </p:nvPr>
          </p:nvSpPr>
          <p:spPr>
            <a:xfrm>
              <a:off x="7846" y="41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16" name="Picture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10375900" y="117729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2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01955" y="315595"/>
                <a:ext cx="10750550" cy="50120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6.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/>
                    <a:sym typeface="+mn-ea"/>
                  </a:rPr>
                  <a:t>基本不等式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b="1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  <m:r>
                        <m:rPr>
                          <m:sty m:val="bi"/>
                        </m:rPr>
                        <a:rPr lang="en-US" altLang="zh-CN" sz="2400" b="1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基本不等式成立的条件：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等号成立的条件：</a:t>
                </a:r>
                <a:r>
                  <a:rPr lang="zh-CN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当且仅当</a:t>
                </a:r>
                <a:r>
                  <a:rPr lang="en-US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________</a:t>
                </a:r>
                <a:r>
                  <a:rPr lang="zh-CN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取等号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3)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其中</a:t>
                </a:r>
                <a:r>
                  <a:rPr lang="en-US" altLang="zh-CN" sz="2400" b="1" u="sng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</a:t>
                </a:r>
                <a:r>
                  <a:rPr lang="en-US" altLang="zh-CN" sz="2400" b="1" u="sng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叫做正数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的算术平均数，</a:t>
                </a:r>
                <a:r>
                  <a:rPr lang="en-US" altLang="zh-CN" sz="2400" b="1" u="sng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</a:t>
                </a:r>
                <a:r>
                  <a:rPr lang="en-US" altLang="zh-CN" sz="2400" b="1" u="sng" kern="10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</a:t>
                </a:r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叫做正数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</m:oMath>
                  </m:oMathPara>
                </a14:m>
                <a:r>
                  <a:rPr lang="zh-CN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的几何平均数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7.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两个重要的不等式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l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Times New Roman" panose="02020603050405020304"/>
                        </a:rPr>
                        <m:t>________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 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时取等号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b="1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kern="100" err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R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当且仅当时取等号</a:t>
                </a:r>
                <a:r>
                  <a:rPr lang="en-US" altLang="zh-CN" sz="2400" b="1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 kern="1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" y="315595"/>
                <a:ext cx="10750550" cy="5012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 title=""/>
          <p:cNvSpPr/>
          <p:nvPr/>
        </p:nvSpPr>
        <p:spPr>
          <a:xfrm>
            <a:off x="1250315" y="419735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 title=""/>
          <p:cNvGrpSpPr/>
          <p:nvPr/>
        </p:nvGrpSpPr>
        <p:grpSpPr>
          <a:xfrm>
            <a:off x="4777740" y="1713865"/>
            <a:ext cx="930275" cy="491490"/>
            <a:chOff x="7667" y="3260"/>
            <a:chExt cx="1465" cy="774"/>
          </a:xfrm>
        </p:grpSpPr>
        <mc:AlternateContent>
          <mc:Choice Requires="a14">
            <p:sp>
              <p:nvSpPr>
                <p:cNvPr id="3" name="矩形 2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7667" y="3260"/>
                  <a:ext cx="1447" cy="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Times New Roman" panose="02020603050405020304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6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Times New Roman" panose="02020603050405020304"/>
                          </a:rPr>
                          <m:t>＝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Times New Roman" panose="02020603050405020304"/>
                          </a:rPr>
                          <m:t>𝑏</m:t>
                        </m:r>
                      </m:oMath>
                    </m:oMathPara>
                  </a14:m>
                  <a:endParaRPr lang="en-US" altLang="zh-CN" sz="26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7667" y="3260"/>
                  <a:ext cx="1447" cy="77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9014" y="35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 title=""/>
          <p:cNvGrpSpPr/>
          <p:nvPr/>
        </p:nvGrpSpPr>
        <p:grpSpPr>
          <a:xfrm>
            <a:off x="2052955" y="2205355"/>
            <a:ext cx="838200" cy="668020"/>
            <a:chOff x="3376" y="4034"/>
            <a:chExt cx="1320" cy="1052"/>
          </a:xfrm>
        </p:grpSpPr>
        <mc:AlternateContent>
          <mc:Choice Requires="a14">
            <p:sp>
              <p:nvSpPr>
                <p:cNvPr id="9" name="矩形 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376" y="4034"/>
                  <a:ext cx="1320" cy="1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</m:ctrlPr>
                          </m:fPr>
                          <m:num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𝑎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+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0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3376" y="4034"/>
                  <a:ext cx="1320" cy="10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>
              <p:custDataLst>
                <p:tags r:id="rId10"/>
              </p:custDataLst>
            </p:nvPr>
          </p:nvSpPr>
          <p:spPr>
            <a:xfrm>
              <a:off x="4577" y="43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 title=""/>
          <p:cNvGrpSpPr/>
          <p:nvPr/>
        </p:nvGrpSpPr>
        <p:grpSpPr>
          <a:xfrm>
            <a:off x="7509510" y="2230755"/>
            <a:ext cx="836295" cy="474980"/>
            <a:chOff x="11969" y="4074"/>
            <a:chExt cx="1317" cy="748"/>
          </a:xfrm>
        </p:grpSpPr>
        <mc:AlternateContent>
          <mc:Choice Requires="a14">
            <p:sp>
              <p:nvSpPr>
                <p:cNvPr id="11" name="矩形 10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1969" y="4074"/>
                  <a:ext cx="1199" cy="7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𝑎𝑏</m:t>
                            </m:r>
                          </m:e>
                        </m:rad>
                      </m:oMath>
                    </m:oMathPara>
                  </a14:m>
                  <a:endParaRPr lang="en-US" altLang="zh-CN" sz="26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1969" y="4074"/>
                  <a:ext cx="1199" cy="74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>
              <p:custDataLst>
                <p:tags r:id="rId14"/>
              </p:custDataLst>
            </p:nvPr>
          </p:nvSpPr>
          <p:spPr>
            <a:xfrm>
              <a:off x="13168" y="43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 title=""/>
          <p:cNvGrpSpPr/>
          <p:nvPr/>
        </p:nvGrpSpPr>
        <p:grpSpPr>
          <a:xfrm>
            <a:off x="2476500" y="3903345"/>
            <a:ext cx="727710" cy="491490"/>
            <a:chOff x="3900" y="6147"/>
            <a:chExt cx="1146" cy="774"/>
          </a:xfrm>
        </p:grpSpPr>
        <mc:AlternateContent>
          <mc:Choice Requires="a14">
            <p:sp>
              <p:nvSpPr>
                <p:cNvPr id="19" name="矩形 18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3900" y="6147"/>
                  <a:ext cx="1146" cy="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600" kern="1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Times New Roman" panose="02020603050405020304"/>
                    </a:rPr>
                    <a:t>2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Times New Roman" panose="02020603050405020304"/>
                          </a:rPr>
                          <m:t>𝑎</m:t>
                        </m:r>
                        <m:r>
                          <a:rPr lang="en-US" altLang="zh-CN" sz="26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Times New Roman" panose="02020603050405020304"/>
                          </a:rPr>
                          <m:t>𝑏</m:t>
                        </m:r>
                      </m:oMath>
                    </m:oMathPara>
                  </a14:m>
                  <a:endParaRPr lang="en-US" altLang="zh-CN" sz="26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3900" y="6147"/>
                  <a:ext cx="1146" cy="77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4855" y="629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254000" y="598805"/>
                <a:ext cx="11746230" cy="57505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8.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利用基本不等式求最值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just">
                  <a:lnSpc>
                    <a:spcPct val="13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都是正数，如果积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等于定值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，那么当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有最小值</a:t>
                </a:r>
                <a:r>
                  <a:rPr lang="en-US" altLang="zh-CN" sz="2400" b="1" u="sng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    </a:t>
                </a:r>
                <a:r>
                  <a:rPr lang="en-US" altLang="zh-CN" sz="2400" b="1" u="sng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252095" algn="just">
                  <a:lnSpc>
                    <a:spcPct val="13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都是正数，如果和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等于定值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𝑆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，那么当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𝑥𝑦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有</a:t>
                </a:r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最大值</a:t>
                </a:r>
                <a:r>
                  <a:rPr lang="en-US" altLang="zh-CN" sz="2400" b="1" i="1" u="sng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       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9.</a:t>
                </a: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常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用结论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证明不等式的常用方法有：作差法、作商法、综合法、分析法、反证法、放缩法.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有关分式的性质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zh-CN" sz="2400" b="1" kern="100">
                    <a:latin typeface="Calibri" panose="020f0502020204030204" charset="0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①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).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252095"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zh-CN" sz="2400" b="1" kern="100">
                    <a:latin typeface="Calibri" panose="020f0502020204030204" charset="0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②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598805"/>
                <a:ext cx="11746230" cy="57505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 title=""/>
          <p:cNvSpPr/>
          <p:nvPr/>
        </p:nvSpPr>
        <p:spPr>
          <a:xfrm>
            <a:off x="1250315" y="419735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 title=""/>
          <p:cNvGrpSpPr/>
          <p:nvPr/>
        </p:nvGrpSpPr>
        <p:grpSpPr>
          <a:xfrm>
            <a:off x="1763395" y="1534795"/>
            <a:ext cx="765810" cy="500380"/>
            <a:chOff x="2777" y="2802"/>
            <a:chExt cx="1206" cy="788"/>
          </a:xfrm>
        </p:grpSpPr>
        <mc:AlternateContent>
          <mc:Choice Requires="a14">
            <p:sp>
              <p:nvSpPr>
                <p:cNvPr id="10" name="矩形 9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2777" y="2802"/>
                  <a:ext cx="1207" cy="7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600" kern="1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Times New Roman" panose="02020603050405020304"/>
                    </a:rPr>
                    <a:t>2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𝑝</m:t>
                            </m:r>
                          </m:e>
                        </m:rad>
                      </m:oMath>
                    </m:oMathPara>
                  </a14:m>
                  <a:endParaRPr lang="en-US" altLang="zh-CN" sz="26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2777" y="2802"/>
                  <a:ext cx="1207" cy="78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/>
            <p:cNvSpPr/>
            <p:nvPr/>
          </p:nvSpPr>
          <p:spPr>
            <a:xfrm>
              <a:off x="2802" y="305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 title=""/>
          <p:cNvGrpSpPr/>
          <p:nvPr/>
        </p:nvGrpSpPr>
        <p:grpSpPr>
          <a:xfrm>
            <a:off x="1919605" y="2413635"/>
            <a:ext cx="766445" cy="776605"/>
            <a:chOff x="3023" y="4186"/>
            <a:chExt cx="1207" cy="1223"/>
          </a:xfrm>
        </p:grpSpPr>
        <mc:AlternateContent>
          <mc:Choice Requires="a14">
            <p:sp>
              <p:nvSpPr>
                <p:cNvPr id="22" name="矩形 2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023" y="4186"/>
                  <a:ext cx="1207" cy="12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Times New Roman" panose="02020603050405020304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 kern="1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Times New Roman" panose="02020603050405020304"/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3023" y="4186"/>
                  <a:ext cx="1207" cy="122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/>
            <p:cNvSpPr/>
            <p:nvPr>
              <p:custDataLst>
                <p:tags r:id="rId9"/>
              </p:custDataLst>
            </p:nvPr>
          </p:nvSpPr>
          <p:spPr>
            <a:xfrm>
              <a:off x="3023" y="478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知识梳理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59435" y="598805"/>
                <a:ext cx="10695305" cy="2527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10.</a:t>
                </a:r>
                <a:r>
                  <a:rPr lang="zh-CN" altLang="en-US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常用结论</a:t>
                </a:r>
                <a:endParaRPr lang="en-US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𝑎𝑏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kern="100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.要根据两数积、两数和、两数平方和选择合适的形式.</a:t>
                </a:r>
                <a:endParaRPr lang="en-US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在利用不等式求最值时，一定要尽量避免多次使用基本不等式.若必须多次使用，则一定要保证它们等号成立的条件一致.</a:t>
                </a:r>
                <a:endParaRPr lang="zh-CN" altLang="zh-CN" sz="2400" b="1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" y="598805"/>
                <a:ext cx="10695305" cy="2527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 title=""/>
          <p:cNvSpPr/>
          <p:nvPr/>
        </p:nvSpPr>
        <p:spPr>
          <a:xfrm>
            <a:off x="1250315" y="419735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 title=""/>
          <p:cNvSpPr/>
          <p:nvPr>
            <p:custDataLst>
              <p:tags r:id="rId3"/>
            </p:custDataLst>
          </p:nvPr>
        </p:nvSpPr>
        <p:spPr>
          <a:xfrm>
            <a:off x="1919605" y="279273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24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IyMGY2OGYxYjNlODM4OTQ5ZGY5OTFkMzNmODkxYWEifQ==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"/>
  <p:tag name="KSO_WM_UNIT_TABLE_BEAUTIFY" val="smartTable{a290a4e7-dc97-43c6-9e5c-cbef88e8cb25}"/>
  <p:tag name="TABLE_ENDDRAG_ORIGIN_RECT" val="817*437"/>
  <p:tag name="TABLE_ENDDRAG_RECT" val="58*61*817*437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215</Paragraphs>
  <Slides>38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baseType="lpstr" size="50">
      <vt:lpstr>Arial</vt:lpstr>
      <vt:lpstr>微软雅黑</vt:lpstr>
      <vt:lpstr>Wingdings</vt:lpstr>
      <vt:lpstr>楷体</vt:lpstr>
      <vt:lpstr>宋体</vt:lpstr>
      <vt:lpstr>黑体</vt:lpstr>
      <vt:lpstr>Cambria Math</vt:lpstr>
      <vt:lpstr>MS Mincho</vt:lpstr>
      <vt:lpstr>Times New Roman</vt:lpstr>
      <vt:lpstr>Calibri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2023-09-14T11:16:35.375</cp:lastPrinted>
  <dcterms:created xsi:type="dcterms:W3CDTF">2023-09-14T11:16:35Z</dcterms:created>
  <dcterms:modified xsi:type="dcterms:W3CDTF">2023-09-14T03:16:35Z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