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7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tags" Target="tags/tag117.xml" /><Relationship Id="rId24" Type="http://schemas.openxmlformats.org/officeDocument/2006/relationships/presProps" Target="presProps.xml" /><Relationship Id="rId25" Type="http://schemas.openxmlformats.org/officeDocument/2006/relationships/viewProps" Target="viewProps.xml" /><Relationship Id="rId26" Type="http://schemas.openxmlformats.org/officeDocument/2006/relationships/theme" Target="theme/theme1.xml" /><Relationship Id="rId27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image" Target="../media/image24.png" /><Relationship Id="rId5" Type="http://schemas.openxmlformats.org/officeDocument/2006/relationships/image" Target="../media/image25.png" /><Relationship Id="rId6" Type="http://schemas.openxmlformats.org/officeDocument/2006/relationships/image" Target="../media/image26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tags" Target="../tags/tag98.xml" /><Relationship Id="rId5" Type="http://schemas.openxmlformats.org/officeDocument/2006/relationships/image" Target="../media/image29.png" /><Relationship Id="rId6" Type="http://schemas.openxmlformats.org/officeDocument/2006/relationships/tags" Target="../tags/tag9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2.png" /><Relationship Id="rId3" Type="http://schemas.openxmlformats.org/officeDocument/2006/relationships/image" Target="../media/image3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4.png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Relationship Id="rId6" Type="http://schemas.openxmlformats.org/officeDocument/2006/relationships/image" Target="../media/image35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10.xml" /><Relationship Id="rId11" Type="http://schemas.openxmlformats.org/officeDocument/2006/relationships/tags" Target="../tags/tag111.xml" /><Relationship Id="rId12" Type="http://schemas.openxmlformats.org/officeDocument/2006/relationships/tags" Target="../tags/tag112.xml" /><Relationship Id="rId13" Type="http://schemas.openxmlformats.org/officeDocument/2006/relationships/tags" Target="../tags/tag113.xml" /><Relationship Id="rId14" Type="http://schemas.openxmlformats.org/officeDocument/2006/relationships/tags" Target="../tags/tag114.xml" /><Relationship Id="rId15" Type="http://schemas.openxmlformats.org/officeDocument/2006/relationships/tags" Target="../tags/tag115.xml" /><Relationship Id="rId16" Type="http://schemas.openxmlformats.org/officeDocument/2006/relationships/tags" Target="../tags/tag116.xml" /><Relationship Id="rId17" Type="http://schemas.openxmlformats.org/officeDocument/2006/relationships/image" Target="../media/image37.png" /><Relationship Id="rId2" Type="http://schemas.openxmlformats.org/officeDocument/2006/relationships/image" Target="../media/image36.png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tags" Target="../tags/tag107.xml" /><Relationship Id="rId8" Type="http://schemas.openxmlformats.org/officeDocument/2006/relationships/tags" Target="../tags/tag108.xml" /><Relationship Id="rId9" Type="http://schemas.openxmlformats.org/officeDocument/2006/relationships/tags" Target="../tags/tag109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4.xml" /><Relationship Id="rId11" Type="http://schemas.openxmlformats.org/officeDocument/2006/relationships/tags" Target="../tags/tag75.xml" /><Relationship Id="rId2" Type="http://schemas.openxmlformats.org/officeDocument/2006/relationships/tags" Target="../tags/tag66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tags" Target="../tags/tag69.xml" /><Relationship Id="rId6" Type="http://schemas.openxmlformats.org/officeDocument/2006/relationships/tags" Target="../tags/tag70.xml" /><Relationship Id="rId7" Type="http://schemas.openxmlformats.org/officeDocument/2006/relationships/tags" Target="../tags/tag71.xml" /><Relationship Id="rId8" Type="http://schemas.openxmlformats.org/officeDocument/2006/relationships/tags" Target="../tags/tag72.xml" /><Relationship Id="rId9" Type="http://schemas.openxmlformats.org/officeDocument/2006/relationships/tags" Target="../tags/tag7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82.xml" /><Relationship Id="rId11" Type="http://schemas.openxmlformats.org/officeDocument/2006/relationships/tags" Target="../tags/tag83.xml" /><Relationship Id="rId12" Type="http://schemas.openxmlformats.org/officeDocument/2006/relationships/tags" Target="../tags/tag84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image" Target="../media/image5.png" /><Relationship Id="rId6" Type="http://schemas.openxmlformats.org/officeDocument/2006/relationships/image" Target="../media/image6.png" /><Relationship Id="rId7" Type="http://schemas.openxmlformats.org/officeDocument/2006/relationships/tags" Target="../tags/tag79.xml" /><Relationship Id="rId8" Type="http://schemas.openxmlformats.org/officeDocument/2006/relationships/tags" Target="../tags/tag80.xml" /><Relationship Id="rId9" Type="http://schemas.openxmlformats.org/officeDocument/2006/relationships/tags" Target="../tags/tag8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tags" Target="../tags/tag8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93.xml" /><Relationship Id="rId11" Type="http://schemas.openxmlformats.org/officeDocument/2006/relationships/tags" Target="../tags/tag94.xml" /><Relationship Id="rId2" Type="http://schemas.openxmlformats.org/officeDocument/2006/relationships/tags" Target="../tags/tag86.xml" /><Relationship Id="rId3" Type="http://schemas.openxmlformats.org/officeDocument/2006/relationships/tags" Target="../tags/tag87.xml" /><Relationship Id="rId4" Type="http://schemas.openxmlformats.org/officeDocument/2006/relationships/tags" Target="../tags/tag88.xml" /><Relationship Id="rId5" Type="http://schemas.openxmlformats.org/officeDocument/2006/relationships/tags" Target="../tags/tag89.xml" /><Relationship Id="rId6" Type="http://schemas.openxmlformats.org/officeDocument/2006/relationships/image" Target="../media/image8.png" /><Relationship Id="rId7" Type="http://schemas.openxmlformats.org/officeDocument/2006/relationships/tags" Target="../tags/tag90.xml" /><Relationship Id="rId8" Type="http://schemas.openxmlformats.org/officeDocument/2006/relationships/tags" Target="../tags/tag91.xml" /><Relationship Id="rId9" Type="http://schemas.openxmlformats.org/officeDocument/2006/relationships/tags" Target="../tags/tag9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tags" Target="../tags/tag95.xml" /><Relationship Id="rId4" Type="http://schemas.openxmlformats.org/officeDocument/2006/relationships/image" Target="../media/image10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tags" Target="../tags/tag96.xml" /><Relationship Id="rId5" Type="http://schemas.openxmlformats.org/officeDocument/2006/relationships/image" Target="../media/image13.png" /><Relationship Id="rId6" Type="http://schemas.openxmlformats.org/officeDocument/2006/relationships/image" Target="../media/image14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tags" Target="../tags/tag9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08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86050" y="2327910"/>
            <a:ext cx="11304905" cy="83883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1.1    </a:t>
            </a:r>
            <a:r>
              <a:rPr lang="zh-CN" altLang="en-US" sz="54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集合的概念</a:t>
            </a:r>
            <a:endParaRPr lang="zh-CN" altLang="en-US" sz="54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第一章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集合与常用逻辑用语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854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559435" y="595630"/>
                <a:ext cx="9084945" cy="1553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用列举法表示下列集合：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小于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的所有自然数组成的集合；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的所有实数根组成的集合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" y="595630"/>
                <a:ext cx="9084945" cy="15532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598805" y="2244090"/>
            <a:ext cx="10671175" cy="2481580"/>
            <a:chOff x="943" y="3534"/>
            <a:chExt cx="16805" cy="3908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43" y="3534"/>
                  <a:ext cx="16805" cy="3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设小于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所有自然数组成的集合为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那么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rPr>
                    <a:t>       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设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方程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的所有实数根组成的集合为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,</a:t>
                  </a:r>
                  <a:endPara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那么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3534"/>
                  <a:ext cx="16805" cy="390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10915" y="474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8545" y="-51118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559435" y="502285"/>
                <a:ext cx="9084945" cy="199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试分别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用描述法和列举法表示下列集合：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的所有实数根组成的集合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A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由大于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且小于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的所有整数组成的集合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B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" y="502285"/>
                <a:ext cx="9084945" cy="19964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627380" y="2066925"/>
            <a:ext cx="11104880" cy="4188460"/>
            <a:chOff x="988" y="3255"/>
            <a:chExt cx="17488" cy="6596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88" y="3255"/>
                  <a:ext cx="17488" cy="6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设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是一个实数，且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因此，用描述法表示为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方程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有两个实数根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，−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因此，用列举法表示为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 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={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，−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设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是一个整数，即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𝑍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因此，用描述法表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示为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𝑍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大于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且小于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20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的整数有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11,12,13,14,15,16,17,18,19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因此，用列举法表示为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11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14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15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16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17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18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19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" y="3255"/>
                  <a:ext cx="17488" cy="65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15515" y="614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598545" y="-51118"/>
            <a:ext cx="11209914" cy="583565"/>
            <a:chOff x="598146" y="885055"/>
            <a:chExt cx="11209108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6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1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529590" y="583565"/>
                <a:ext cx="11048365" cy="215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我们约定，如果从上下文的关系看，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𝑍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是明确的，那么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𝑍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可以省略，只写其元素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例如，集合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也可表示为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也可表示为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" y="583565"/>
                <a:ext cx="11048365" cy="21583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 title=""/>
          <p:cNvGrpSpPr/>
          <p:nvPr/>
        </p:nvGrpSpPr>
        <p:grpSpPr>
          <a:xfrm>
            <a:off x="598805" y="3159760"/>
            <a:ext cx="9978390" cy="499745"/>
            <a:chOff x="943" y="4976"/>
            <a:chExt cx="15714" cy="787"/>
          </a:xfrm>
        </p:grpSpPr>
        <p:sp>
          <p:nvSpPr>
            <p:cNvPr id="19" name="文本框 18"/>
            <p:cNvSpPr txBox="1"/>
            <p:nvPr/>
          </p:nvSpPr>
          <p:spPr>
            <a:xfrm>
              <a:off x="943" y="4976"/>
              <a:ext cx="1571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思考</a:t>
              </a:r>
              <a:r>
                <a: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7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：举例说明，用自然语言、列举法和描述法表示集合时各自的特点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16" y="564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8545" y="-4286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559435" y="1154430"/>
                <a:ext cx="10812145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下列对象能构成集合的是（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高一年级长得帅的学生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B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30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°，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45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°，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60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°，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全体很大的自然数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D.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平面内到△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ABC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三个顶点距离相等的所有点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" y="1154430"/>
                <a:ext cx="10812145" cy="1641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 title=""/>
          <p:cNvGrpSpPr/>
          <p:nvPr/>
        </p:nvGrpSpPr>
        <p:grpSpPr>
          <a:xfrm>
            <a:off x="667385" y="694055"/>
            <a:ext cx="4170045" cy="460375"/>
            <a:chOff x="3302" y="2316"/>
            <a:chExt cx="13485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129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题型一：集合的概念及特征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02" y="2328"/>
              <a:ext cx="1348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67385" y="4220845"/>
                <a:ext cx="10440670" cy="5391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由实数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|,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组成的集合中最多含有（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）个元素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5" y="4220845"/>
                <a:ext cx="10440670" cy="5391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 title=""/>
          <p:cNvGrpSpPr/>
          <p:nvPr/>
        </p:nvGrpSpPr>
        <p:grpSpPr>
          <a:xfrm>
            <a:off x="598805" y="3065145"/>
            <a:ext cx="10595610" cy="829310"/>
            <a:chOff x="943" y="4827"/>
            <a:chExt cx="16686" cy="1306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4827"/>
                  <a:ext cx="16687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答案：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D.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因为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A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没有一个确定的标准；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B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中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30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°= 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60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°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不符合元素的互异性；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C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不能构成集合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4827"/>
                  <a:ext cx="16687" cy="13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6593" y="565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667385" y="4834890"/>
            <a:ext cx="10370820" cy="956310"/>
            <a:chOff x="1051" y="7614"/>
            <a:chExt cx="16332" cy="1506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051" y="7614"/>
                  <a:ext cx="16332" cy="150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答案：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4.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由题意知，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|,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可分别化为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故有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4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个元素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" y="7614"/>
                  <a:ext cx="16332" cy="150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7543" y="888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16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2153900" y="123571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8545" y="-4286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9702" y="997455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 title=""/>
          <p:cNvGrpSpPr/>
          <p:nvPr/>
        </p:nvGrpSpPr>
        <p:grpSpPr>
          <a:xfrm>
            <a:off x="548005" y="643255"/>
            <a:ext cx="4170045" cy="460375"/>
            <a:chOff x="3302" y="2316"/>
            <a:chExt cx="13485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129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题型二：元素与集合的关系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02" y="2328"/>
              <a:ext cx="1348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548005" y="1129030"/>
                <a:ext cx="10812145" cy="1354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是由大于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-2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且小于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的实数构成的，则下列关系正确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的是（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b="1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5</m:t>
                          </m:r>
                        </m:e>
                      </m:rad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B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∉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C.1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D.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" y="1129030"/>
                <a:ext cx="10812145" cy="13544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27380" y="3126740"/>
                <a:ext cx="10812145" cy="114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𝐷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是由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满足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的有序实数对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构成的，则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____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𝐷</m:t>
                      </m:r>
                    </m:oMath>
                  </m:oMathPara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,</a:t>
                </a:r>
                <a:endParaRPr lang="en-US" altLang="zh-CN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)____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用符号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∉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填空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)</a:t>
                </a:r>
                <a:endParaRPr lang="en-US" altLang="zh-CN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" y="3126740"/>
                <a:ext cx="10812145" cy="11442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612140" y="2508885"/>
            <a:ext cx="1503680" cy="459740"/>
            <a:chOff x="964" y="3951"/>
            <a:chExt cx="2368" cy="724"/>
          </a:xfrm>
        </p:grpSpPr>
        <p:sp>
          <p:nvSpPr>
            <p:cNvPr id="3" name="文本框 2"/>
            <p:cNvSpPr txBox="1"/>
            <p:nvPr/>
          </p:nvSpPr>
          <p:spPr>
            <a:xfrm>
              <a:off x="964" y="3951"/>
              <a:ext cx="236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答案：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D.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3070" y="425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627380" y="4399280"/>
            <a:ext cx="2485390" cy="459740"/>
            <a:chOff x="988" y="6785"/>
            <a:chExt cx="3914" cy="724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988" y="6785"/>
                  <a:ext cx="3914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答案：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∉，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" y="6785"/>
                  <a:ext cx="3914" cy="7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>
              <a:off x="4277" y="708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8545" y="-4286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9702" y="997455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 title=""/>
          <p:cNvGrpSpPr/>
          <p:nvPr/>
        </p:nvGrpSpPr>
        <p:grpSpPr>
          <a:xfrm>
            <a:off x="647065" y="643255"/>
            <a:ext cx="3510280" cy="460375"/>
            <a:chOff x="3302" y="2316"/>
            <a:chExt cx="13485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129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题型三：集合的表示法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02" y="2328"/>
              <a:ext cx="1348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548005" y="1170305"/>
                <a:ext cx="10812145" cy="2700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3.(1)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用列举法表示下列集合：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①</a:t>
                </a:r>
                <a:r>
                  <a:rPr lang="zh-CN" altLang="en-US" sz="2400" b="1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不大于</a:t>
                </a:r>
                <a:r>
                  <a:rPr lang="en-US" altLang="zh-CN" sz="2400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10</a:t>
                </a:r>
                <a:r>
                  <a:rPr lang="zh-CN" altLang="en-US" sz="2400" b="1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的非负偶数组成的集合</a:t>
                </a:r>
                <a:r>
                  <a:rPr lang="en-US" altLang="zh-CN" sz="2400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sz="2400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sz="2400">
                  <a:latin typeface="Calibri" panose="020f0502020204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②</a:t>
                </a:r>
                <a:r>
                  <a:rPr lang="zh-CN" altLang="en-US" sz="2400" b="1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小于</a:t>
                </a:r>
                <a:r>
                  <a:rPr lang="en-US" altLang="zh-CN" sz="2400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8</a:t>
                </a:r>
                <a:r>
                  <a:rPr lang="zh-CN" altLang="en-US" sz="2400" b="1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的质数组成的集合</a:t>
                </a:r>
                <a:r>
                  <a:rPr lang="en-US" altLang="zh-CN" sz="2400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 sz="2400">
                    <a:latin typeface="Calibri" panose="020f0502020204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sz="2400">
                  <a:latin typeface="Calibri" panose="020f0502020204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的实数根组成的集合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④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一次函数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的图象的交点组成的集合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D.</a:t>
                </a:r>
                <a:endParaRPr lang="zh-CN" altLang="en-US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" y="1170305"/>
                <a:ext cx="10812145" cy="2700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614680" y="4300220"/>
            <a:ext cx="10593070" cy="712470"/>
            <a:chOff x="968" y="6772"/>
            <a:chExt cx="16682" cy="1122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968" y="6772"/>
                  <a:ext cx="16682" cy="9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答案：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;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;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={−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;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𝐷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={(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)}.</m:t>
                        </m:r>
                      </m:oMath>
                    </m:oMathPara>
                  </a14:m>
                  <a:endParaRPr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" y="6772"/>
                  <a:ext cx="16682" cy="97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5330" y="777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854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9702" y="997455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 title=""/>
          <p:cNvGrpSpPr/>
          <p:nvPr/>
        </p:nvGrpSpPr>
        <p:grpSpPr>
          <a:xfrm>
            <a:off x="647065" y="643255"/>
            <a:ext cx="3510280" cy="460375"/>
            <a:chOff x="3302" y="2316"/>
            <a:chExt cx="13485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129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题型三：集合的表示法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02" y="2328"/>
              <a:ext cx="1348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 title=""/>
          <p:cNvGrpSpPr/>
          <p:nvPr/>
        </p:nvGrpSpPr>
        <p:grpSpPr>
          <a:xfrm>
            <a:off x="614680" y="1177925"/>
            <a:ext cx="8174990" cy="2726690"/>
            <a:chOff x="968" y="1517"/>
            <a:chExt cx="12874" cy="4294"/>
          </a:xfrm>
        </p:grpSpPr>
        <p:sp>
          <p:nvSpPr>
            <p:cNvPr id="2" name="文本框 1"/>
            <p:cNvSpPr txBox="1"/>
            <p:nvPr/>
          </p:nvSpPr>
          <p:spPr>
            <a:xfrm>
              <a:off x="968" y="1517"/>
              <a:ext cx="7282" cy="177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例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3.(2)</a:t>
              </a:r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用描述法表示下列集合：</a:t>
              </a:r>
              <a:endPara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algn="l">
                <a:lnSpc>
                  <a:spcPct val="140000"/>
                </a:lnSpc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150" y="2382"/>
                  <a:ext cx="12692" cy="342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①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图象上的所有点组成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的集合</a:t>
                  </a:r>
                  <a:r>
                    <a:rPr lang="zh-CN" altLang="en-US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②</a:t>
                  </a:r>
                  <a:r>
                    <a:rPr 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不等式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组成的集合</a:t>
                  </a:r>
                  <a:r>
                    <a:rPr lang="zh-CN" altLang="en-US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③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被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3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除余数等于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的正整数组成的集合</a:t>
                  </a:r>
                  <a:r>
                    <a:rPr lang="zh-CN" altLang="en-US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④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的所有正的公倍数组成的集合</a:t>
                  </a:r>
                  <a:r>
                    <a:rPr lang="en-US" altLang="zh-CN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" y="2382"/>
                  <a:ext cx="12692" cy="34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 title=""/>
          <p:cNvGrpSpPr/>
          <p:nvPr/>
        </p:nvGrpSpPr>
        <p:grpSpPr>
          <a:xfrm>
            <a:off x="598805" y="4034790"/>
            <a:ext cx="11193780" cy="1441450"/>
            <a:chOff x="943" y="6354"/>
            <a:chExt cx="17628" cy="2270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943" y="6354"/>
                  <a:ext cx="17628" cy="2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答案：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{(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)|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;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;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2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𝑁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;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2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12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}.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</a:t>
                  </a:r>
                  <a:endParaRPr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6354"/>
                  <a:ext cx="17628" cy="227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5805" y="80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7910" y="-57468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9702" y="997455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74980" y="1332230"/>
                <a:ext cx="9922510" cy="6330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中含有两个元素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的值为？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80" y="1332230"/>
                <a:ext cx="9922510" cy="6330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553085" y="660400"/>
            <a:ext cx="5892800" cy="537210"/>
            <a:chOff x="1124" y="1772"/>
            <a:chExt cx="9280" cy="846"/>
          </a:xfrm>
        </p:grpSpPr>
        <p:sp>
          <p:nvSpPr>
            <p:cNvPr id="25" name="文本框 24"/>
            <p:cNvSpPr txBox="1"/>
            <p:nvPr/>
          </p:nvSpPr>
          <p:spPr>
            <a:xfrm>
              <a:off x="1124" y="1886"/>
              <a:ext cx="92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题型四：利用元素的互异性求参数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>
              <p:custDataLst>
                <p:tags r:id="rId3"/>
              </p:custDataLst>
            </p:nvPr>
          </p:nvSpPr>
          <p:spPr>
            <a:xfrm>
              <a:off x="1195" y="1772"/>
              <a:ext cx="7567" cy="846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 title=""/>
          <p:cNvGrpSpPr/>
          <p:nvPr/>
        </p:nvGrpSpPr>
        <p:grpSpPr>
          <a:xfrm>
            <a:off x="474980" y="2034540"/>
            <a:ext cx="9922510" cy="2208530"/>
            <a:chOff x="748" y="3204"/>
            <a:chExt cx="15626" cy="3478"/>
          </a:xfrm>
        </p:grpSpPr>
        <mc:AlternateContent>
          <mc:Choice Requires="a14">
            <p:sp>
              <p:nvSpPr>
                <p:cNvPr id="4" name="文本框 3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48" y="3204"/>
                  <a:ext cx="15626" cy="347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A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中含有两个元素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=1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，则集合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不符合集合元素的互异性；</a:t>
                  </a:r>
                  <a:endPara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，此时集合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符合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综上，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的值为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0.</a:t>
                  </a:r>
                  <a:endPara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748" y="3204"/>
                  <a:ext cx="15626" cy="347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5955" y="632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14045" y="1437005"/>
                <a:ext cx="10593705" cy="7683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}={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,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2021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2021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的值为？</a:t>
                </a:r>
                <a:endParaRPr lang="en-US" altLang="zh-CN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5" y="1437005"/>
                <a:ext cx="10593705" cy="768350"/>
              </a:xfrm>
              <a:prstGeom prst="rect">
                <a:avLst/>
              </a:prstGeom>
              <a:blipFill rotWithShape="1">
                <a:blip r:embed="rId2"/>
                <a:stretch>
                  <a:fillRect r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31" title=""/>
          <p:cNvGrpSpPr/>
          <p:nvPr/>
        </p:nvGrpSpPr>
        <p:grpSpPr>
          <a:xfrm>
            <a:off x="597910" y="-57468"/>
            <a:ext cx="11209914" cy="583565"/>
            <a:chOff x="598146" y="885055"/>
            <a:chExt cx="11209108" cy="584139"/>
          </a:xfrm>
        </p:grpSpPr>
        <p:cxnSp>
          <p:nvCxnSpPr>
            <p:cNvPr id="5" name="直接连接符 3"/>
            <p:cNvCxnSpPr/>
            <p:nvPr>
              <p:custDataLst>
                <p:tags r:id="rId3"/>
              </p:custDataLst>
            </p:nvPr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8" name="五边形 13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759702" y="997455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>
                <p:custDataLst>
                  <p:tags r:id="rId8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>
              <p:custDataLst>
                <p:tags r:id="rId9"/>
              </p:custDataLst>
            </p:nvPr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>
              <p:custDataLst>
                <p:tags r:id="rId10"/>
              </p:custDataLst>
            </p:nvPr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>
              <p:custDataLst>
                <p:tags r:id="rId11"/>
              </p:custDataLst>
            </p:nvPr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>
              <p:custDataLst>
                <p:tags r:id="rId12"/>
              </p:custDataLst>
            </p:nvPr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>
              <p:custDataLst>
                <p:tags r:id="rId13"/>
              </p:custDataLst>
            </p:nvPr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>
              <p:custDataLst>
                <p:tags r:id="rId14"/>
              </p:custDataLst>
            </p:nvPr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 title=""/>
          <p:cNvGrpSpPr/>
          <p:nvPr/>
        </p:nvGrpSpPr>
        <p:grpSpPr>
          <a:xfrm>
            <a:off x="553085" y="660400"/>
            <a:ext cx="5892800" cy="537210"/>
            <a:chOff x="1124" y="1772"/>
            <a:chExt cx="9280" cy="846"/>
          </a:xfrm>
        </p:grpSpPr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1124" y="1886"/>
              <a:ext cx="92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题型四：利用元素的互异性求参数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>
              <p:custDataLst>
                <p:tags r:id="rId16"/>
              </p:custDataLst>
            </p:nvPr>
          </p:nvSpPr>
          <p:spPr>
            <a:xfrm>
              <a:off x="1195" y="1772"/>
              <a:ext cx="7567" cy="846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 title=""/>
          <p:cNvGrpSpPr/>
          <p:nvPr/>
        </p:nvGrpSpPr>
        <p:grpSpPr>
          <a:xfrm>
            <a:off x="614045" y="2444750"/>
            <a:ext cx="11193780" cy="459740"/>
            <a:chOff x="967" y="3850"/>
            <a:chExt cx="17628" cy="724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967" y="3850"/>
                  <a:ext cx="1762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答案：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-1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" y="3850"/>
                  <a:ext cx="17628" cy="72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3754" y="415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39762" y="-45402"/>
            <a:ext cx="11193462" cy="583565"/>
            <a:chOff x="614597" y="885056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5056"/>
              <a:ext cx="5566353" cy="584139"/>
              <a:chOff x="1633928" y="945017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" name="TextBox 13"/>
              <p:cNvSpPr/>
              <p:nvPr/>
            </p:nvSpPr>
            <p:spPr>
              <a:xfrm>
                <a:off x="1783777" y="945017"/>
                <a:ext cx="485930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 title=""/>
          <p:cNvSpPr txBox="1"/>
          <p:nvPr/>
        </p:nvSpPr>
        <p:spPr>
          <a:xfrm>
            <a:off x="582930" y="653415"/>
            <a:ext cx="630999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课堂小结：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集合的概念；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集合中元素的特性；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集合与元素的关系；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常用数集；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集合的表示方法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76580" y="4635500"/>
            <a:ext cx="4625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P5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练习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1—3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题；习题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1—4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8545" y="-5175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598805" y="671830"/>
                <a:ext cx="10798175" cy="3072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我们知道方程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在有理数范围内无解，但在实数范围内有解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在平面内，所有到定点距离等于定长的点组成了一个圆；而在空间中，所有到定点的距离等于定长的点组成了一个球面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明确研究对象、确定研究范围是研究数学问题的基础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为了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简洁、准确地表述数学对象及研究范围，我们需要使用集合的语言和工具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671830"/>
                <a:ext cx="10798175" cy="3072130"/>
              </a:xfrm>
              <a:prstGeom prst="rect">
                <a:avLst/>
              </a:prstGeom>
              <a:blipFill rotWithShape="1">
                <a:blip r:embed="rId2"/>
                <a:stretch>
                  <a:fillRect r="-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614680" y="3717925"/>
            <a:ext cx="10797540" cy="1863090"/>
            <a:chOff x="968" y="5855"/>
            <a:chExt cx="17004" cy="2934"/>
          </a:xfrm>
        </p:grpSpPr>
        <p:sp>
          <p:nvSpPr>
            <p:cNvPr id="2" name="文本框 1"/>
            <p:cNvSpPr txBox="1"/>
            <p:nvPr>
              <p:custDataLst>
                <p:tags r:id="rId3"/>
              </p:custDataLst>
            </p:nvPr>
          </p:nvSpPr>
          <p:spPr>
            <a:xfrm>
              <a:off x="968" y="5855"/>
              <a:ext cx="17005" cy="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在小学和初中，我们已经接触过一些集合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例如，自然数（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0,1,2,3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……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）的集合，同一平面内到定点的距离等于定长的点（圆）的集合等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为了有效地使用集合语言，我们需要进一步了解集合的有关知识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下面从集合的含义开始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413" y="671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椭圆 14" title=""/>
          <p:cNvSpPr/>
          <p:nvPr>
            <p:custDataLst>
              <p:tags r:id="rId2"/>
            </p:custDataLst>
          </p:nvPr>
        </p:nvSpPr>
        <p:spPr>
          <a:xfrm>
            <a:off x="2677795" y="4630420"/>
            <a:ext cx="1177290" cy="4394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 title=""/>
          <p:cNvSpPr/>
          <p:nvPr>
            <p:custDataLst>
              <p:tags r:id="rId3"/>
            </p:custDataLst>
          </p:nvPr>
        </p:nvSpPr>
        <p:spPr>
          <a:xfrm>
            <a:off x="4192905" y="3226435"/>
            <a:ext cx="1903095" cy="4394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 title=""/>
          <p:cNvSpPr/>
          <p:nvPr/>
        </p:nvSpPr>
        <p:spPr>
          <a:xfrm>
            <a:off x="2956560" y="1748790"/>
            <a:ext cx="1362710" cy="4394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201" name="组合 31" title=""/>
          <p:cNvGrpSpPr/>
          <p:nvPr/>
        </p:nvGrpSpPr>
        <p:grpSpPr>
          <a:xfrm>
            <a:off x="602990" y="-5175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探索新知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707390" y="651510"/>
            <a:ext cx="1103376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/>
              <a:t>：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看下面的例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1——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研究对象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分别是什么？它们有什么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共同特征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吗？哪些例子可以组成集合？集合里面的元素分别是什么？（日常生活实例）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19125" y="1704340"/>
            <a:ext cx="5845810" cy="34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1~10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之间的所有偶数；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）立德中学今年入学的全体高一学生；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）地球上的四大洋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5" name="组合 4" title=""/>
          <p:cNvGrpSpPr/>
          <p:nvPr/>
        </p:nvGrpSpPr>
        <p:grpSpPr>
          <a:xfrm>
            <a:off x="828040" y="2336165"/>
            <a:ext cx="2683510" cy="629920"/>
            <a:chOff x="1304" y="3679"/>
            <a:chExt cx="4226" cy="992"/>
          </a:xfrm>
        </p:grpSpPr>
        <p:sp>
          <p:nvSpPr>
            <p:cNvPr id="9" name="文本框 8"/>
            <p:cNvSpPr txBox="1"/>
            <p:nvPr/>
          </p:nvSpPr>
          <p:spPr>
            <a:xfrm>
              <a:off x="1304" y="3947"/>
              <a:ext cx="42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可以，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2,4,6,8,10.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529" y="367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 title=""/>
          <p:cNvGrpSpPr/>
          <p:nvPr/>
        </p:nvGrpSpPr>
        <p:grpSpPr>
          <a:xfrm>
            <a:off x="828040" y="3867150"/>
            <a:ext cx="10657205" cy="460375"/>
            <a:chOff x="1304" y="5925"/>
            <a:chExt cx="16783" cy="725"/>
          </a:xfrm>
        </p:grpSpPr>
        <p:sp>
          <p:nvSpPr>
            <p:cNvPr id="10" name="文本框 9"/>
            <p:cNvSpPr txBox="1"/>
            <p:nvPr/>
          </p:nvSpPr>
          <p:spPr>
            <a:xfrm>
              <a:off x="1304" y="5925"/>
              <a:ext cx="167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可以，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立德中学今年入学的全体高一学生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1304" y="632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828040" y="5263515"/>
            <a:ext cx="10657205" cy="460375"/>
            <a:chOff x="1304" y="5925"/>
            <a:chExt cx="16783" cy="725"/>
          </a:xfrm>
        </p:grpSpPr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1304" y="5925"/>
              <a:ext cx="167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可以，太平洋、北冰洋、大西洋、印度洋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>
            <a:xfrm>
              <a:off x="1304" y="632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 title=""/>
          <p:cNvGrpSpPr/>
          <p:nvPr/>
        </p:nvGrpSpPr>
        <p:grpSpPr>
          <a:xfrm>
            <a:off x="4826000" y="1786255"/>
            <a:ext cx="3525267" cy="460375"/>
            <a:chOff x="7600" y="2813"/>
            <a:chExt cx="5828" cy="725"/>
          </a:xfrm>
        </p:grpSpPr>
        <p:sp>
          <p:nvSpPr>
            <p:cNvPr id="20" name="下箭头 19"/>
            <p:cNvSpPr/>
            <p:nvPr>
              <p:custDataLst>
                <p:tags r:id="rId7"/>
              </p:custDataLst>
            </p:nvPr>
          </p:nvSpPr>
          <p:spPr>
            <a:xfrm rot="16200000">
              <a:off x="7682" y="2813"/>
              <a:ext cx="528" cy="6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448" y="2813"/>
              <a:ext cx="4980" cy="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确定的，可列举出来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22" title=""/>
          <p:cNvGrpSpPr/>
          <p:nvPr/>
        </p:nvGrpSpPr>
        <p:grpSpPr>
          <a:xfrm>
            <a:off x="6566535" y="3226435"/>
            <a:ext cx="3525267" cy="460375"/>
            <a:chOff x="7600" y="2813"/>
            <a:chExt cx="5828" cy="725"/>
          </a:xfrm>
        </p:grpSpPr>
        <p:sp>
          <p:nvSpPr>
            <p:cNvPr id="24" name="下箭头 23"/>
            <p:cNvSpPr/>
            <p:nvPr>
              <p:custDataLst>
                <p:tags r:id="rId8"/>
              </p:custDataLst>
            </p:nvPr>
          </p:nvSpPr>
          <p:spPr>
            <a:xfrm rot="16200000">
              <a:off x="7682" y="2813"/>
              <a:ext cx="528" cy="6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>
              <p:custDataLst>
                <p:tags r:id="rId9"/>
              </p:custDataLst>
            </p:nvPr>
          </p:nvSpPr>
          <p:spPr>
            <a:xfrm>
              <a:off x="8448" y="2813"/>
              <a:ext cx="4980" cy="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确定的，可列举出来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 title=""/>
          <p:cNvGrpSpPr/>
          <p:nvPr/>
        </p:nvGrpSpPr>
        <p:grpSpPr>
          <a:xfrm>
            <a:off x="4156075" y="4676140"/>
            <a:ext cx="3525267" cy="460375"/>
            <a:chOff x="7600" y="2813"/>
            <a:chExt cx="5828" cy="725"/>
          </a:xfrm>
        </p:grpSpPr>
        <p:sp>
          <p:nvSpPr>
            <p:cNvPr id="27" name="下箭头 26"/>
            <p:cNvSpPr/>
            <p:nvPr>
              <p:custDataLst>
                <p:tags r:id="rId10"/>
              </p:custDataLst>
            </p:nvPr>
          </p:nvSpPr>
          <p:spPr>
            <a:xfrm rot="16200000">
              <a:off x="7682" y="2813"/>
              <a:ext cx="528" cy="6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>
              <p:custDataLst>
                <p:tags r:id="rId11"/>
              </p:custDataLst>
            </p:nvPr>
          </p:nvSpPr>
          <p:spPr>
            <a:xfrm>
              <a:off x="8448" y="2813"/>
              <a:ext cx="4980" cy="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确定的，可列举出来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椭圆 9" title=""/>
          <p:cNvSpPr/>
          <p:nvPr>
            <p:custDataLst>
              <p:tags r:id="rId2"/>
            </p:custDataLst>
          </p:nvPr>
        </p:nvSpPr>
        <p:spPr>
          <a:xfrm>
            <a:off x="4466590" y="4160520"/>
            <a:ext cx="1630045" cy="4394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 title=""/>
          <p:cNvSpPr/>
          <p:nvPr>
            <p:custDataLst>
              <p:tags r:id="rId3"/>
            </p:custDataLst>
          </p:nvPr>
        </p:nvSpPr>
        <p:spPr>
          <a:xfrm>
            <a:off x="2844800" y="3054985"/>
            <a:ext cx="2113915" cy="4394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 title=""/>
          <p:cNvSpPr/>
          <p:nvPr>
            <p:custDataLst>
              <p:tags r:id="rId4"/>
            </p:custDataLst>
          </p:nvPr>
        </p:nvSpPr>
        <p:spPr>
          <a:xfrm>
            <a:off x="1428750" y="1897380"/>
            <a:ext cx="1042670" cy="4394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701675" y="1705610"/>
                <a:ext cx="6526530" cy="4142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）所有的正方形；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）到直线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𝑙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的距离等于定长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的所有点；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6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）方程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的所有实数根；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5" y="1705610"/>
                <a:ext cx="6526530" cy="41421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201" name="组合 31" title=""/>
          <p:cNvGrpSpPr/>
          <p:nvPr/>
        </p:nvGrpSpPr>
        <p:grpSpPr>
          <a:xfrm>
            <a:off x="598545" y="-5175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探索新知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 title=""/>
          <p:cNvSpPr txBox="1"/>
          <p:nvPr/>
        </p:nvSpPr>
        <p:spPr>
          <a:xfrm>
            <a:off x="707390" y="629920"/>
            <a:ext cx="1065847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/>
              <a:t>：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看下面的例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1——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研究对象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分别是什么？它们有什么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共同特征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吗？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哪些例子可以组成集合？集合里面的元素分别是什么？（数学实例）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953770" y="2336800"/>
            <a:ext cx="36398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可以，所有的正方形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953770" y="4599940"/>
            <a:ext cx="36398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可以，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953770" y="3531235"/>
            <a:ext cx="3639820" cy="681990"/>
            <a:chOff x="1502" y="5561"/>
            <a:chExt cx="5732" cy="1074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502" y="5561"/>
                  <a:ext cx="5732" cy="1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可以，与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𝑙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平行的直线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" y="5561"/>
                  <a:ext cx="5732" cy="107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6257" y="6054"/>
              <a:ext cx="119" cy="11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 title=""/>
          <p:cNvGrpSpPr/>
          <p:nvPr/>
        </p:nvGrpSpPr>
        <p:grpSpPr>
          <a:xfrm>
            <a:off x="3780155" y="1898015"/>
            <a:ext cx="3525267" cy="460375"/>
            <a:chOff x="7600" y="2813"/>
            <a:chExt cx="5828" cy="725"/>
          </a:xfrm>
        </p:grpSpPr>
        <p:sp>
          <p:nvSpPr>
            <p:cNvPr id="20" name="下箭头 19"/>
            <p:cNvSpPr/>
            <p:nvPr>
              <p:custDataLst>
                <p:tags r:id="rId7"/>
              </p:custDataLst>
            </p:nvPr>
          </p:nvSpPr>
          <p:spPr>
            <a:xfrm rot="16200000">
              <a:off x="7682" y="2813"/>
              <a:ext cx="528" cy="6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8"/>
              </p:custDataLst>
            </p:nvPr>
          </p:nvSpPr>
          <p:spPr>
            <a:xfrm>
              <a:off x="8448" y="2813"/>
              <a:ext cx="4980" cy="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确定的，可列举出来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 title=""/>
          <p:cNvGrpSpPr/>
          <p:nvPr/>
        </p:nvGrpSpPr>
        <p:grpSpPr>
          <a:xfrm>
            <a:off x="6417945" y="3034030"/>
            <a:ext cx="3525267" cy="460375"/>
            <a:chOff x="7600" y="2813"/>
            <a:chExt cx="5828" cy="725"/>
          </a:xfrm>
        </p:grpSpPr>
        <p:sp>
          <p:nvSpPr>
            <p:cNvPr id="12" name="下箭头 11"/>
            <p:cNvSpPr/>
            <p:nvPr>
              <p:custDataLst>
                <p:tags r:id="rId9"/>
              </p:custDataLst>
            </p:nvPr>
          </p:nvSpPr>
          <p:spPr>
            <a:xfrm rot="16200000">
              <a:off x="7682" y="2813"/>
              <a:ext cx="528" cy="6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8448" y="2813"/>
              <a:ext cx="4980" cy="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确定的，可列举出来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6417945" y="4206875"/>
            <a:ext cx="3525267" cy="460375"/>
            <a:chOff x="7600" y="2813"/>
            <a:chExt cx="5828" cy="725"/>
          </a:xfrm>
        </p:grpSpPr>
        <p:sp>
          <p:nvSpPr>
            <p:cNvPr id="16" name="下箭头 15"/>
            <p:cNvSpPr/>
            <p:nvPr>
              <p:custDataLst>
                <p:tags r:id="rId11"/>
              </p:custDataLst>
            </p:nvPr>
          </p:nvSpPr>
          <p:spPr>
            <a:xfrm rot="16200000">
              <a:off x="7682" y="2813"/>
              <a:ext cx="528" cy="6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12"/>
              </p:custDataLst>
            </p:nvPr>
          </p:nvSpPr>
          <p:spPr>
            <a:xfrm>
              <a:off x="8448" y="2813"/>
              <a:ext cx="4980" cy="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确定的，可列举出来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7910" y="-5175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探索新知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 title=""/>
          <p:cNvGrpSpPr/>
          <p:nvPr/>
        </p:nvGrpSpPr>
        <p:grpSpPr>
          <a:xfrm>
            <a:off x="735330" y="893445"/>
            <a:ext cx="10345420" cy="1316990"/>
            <a:chOff x="1158" y="2247"/>
            <a:chExt cx="16292" cy="2074"/>
          </a:xfrm>
        </p:grpSpPr>
        <p:sp>
          <p:nvSpPr>
            <p:cNvPr id="13" name="文本框 12"/>
            <p:cNvSpPr txBox="1"/>
            <p:nvPr/>
          </p:nvSpPr>
          <p:spPr>
            <a:xfrm>
              <a:off x="1315" y="2251"/>
              <a:ext cx="15916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一般地，</a:t>
              </a:r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我们把研究对象统称为元素，把一些</a:t>
              </a:r>
              <a:r>
                <a: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元素组成的总体叫做集合</a:t>
              </a:r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（简称为集）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158" y="2247"/>
              <a:ext cx="16292" cy="2074"/>
            </a:xfrm>
            <a:prstGeom prst="round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 title=""/>
          <p:cNvGrpSpPr/>
          <p:nvPr/>
        </p:nvGrpSpPr>
        <p:grpSpPr>
          <a:xfrm>
            <a:off x="709930" y="2736850"/>
            <a:ext cx="10473055" cy="2442210"/>
            <a:chOff x="1158" y="4837"/>
            <a:chExt cx="16493" cy="3846"/>
          </a:xfrm>
        </p:grpSpPr>
        <mc:AlternateContent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315" y="5095"/>
                  <a:ext cx="16336" cy="3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我们通常用大写拉丁字母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r>
                    <a:rPr lang="en-US" altLang="zh-CN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…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表示集合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用小写拉丁字母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r>
                    <a:rPr lang="en-US" altLang="zh-CN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…</a:t>
                  </a:r>
                  <a:endPara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表示元素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如果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是集合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的元素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就说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属于集合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记作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;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如果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不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的元素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就说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不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属于集合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记作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∉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" y="5095"/>
                  <a:ext cx="16336" cy="351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圆角矩形 2"/>
            <p:cNvSpPr/>
            <p:nvPr>
              <p:custDataLst>
                <p:tags r:id="rId3"/>
              </p:custDataLst>
            </p:nvPr>
          </p:nvSpPr>
          <p:spPr>
            <a:xfrm>
              <a:off x="1158" y="4837"/>
              <a:ext cx="16292" cy="3846"/>
            </a:xfrm>
            <a:prstGeom prst="round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614680" y="584835"/>
            <a:ext cx="10800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/>
              <a:t>：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1,3,5,7,9,…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1~10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之间的所有偶数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这一集合里面的元素吗？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较小的数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能组成一个集合吗？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51201" name="组合 31" title=""/>
          <p:cNvGrpSpPr/>
          <p:nvPr/>
        </p:nvGrpSpPr>
        <p:grpSpPr>
          <a:xfrm>
            <a:off x="598545" y="-5175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探索新知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 title=""/>
          <p:cNvGrpSpPr/>
          <p:nvPr/>
        </p:nvGrpSpPr>
        <p:grpSpPr>
          <a:xfrm>
            <a:off x="1867535" y="1790065"/>
            <a:ext cx="6061710" cy="645160"/>
            <a:chOff x="2941" y="2819"/>
            <a:chExt cx="9546" cy="1016"/>
          </a:xfrm>
        </p:grpSpPr>
        <p:sp>
          <p:nvSpPr>
            <p:cNvPr id="13" name="椭圆 12"/>
            <p:cNvSpPr/>
            <p:nvPr>
              <p:custDataLst>
                <p:tags r:id="rId2"/>
              </p:custDataLst>
            </p:nvPr>
          </p:nvSpPr>
          <p:spPr>
            <a:xfrm>
              <a:off x="10308" y="3033"/>
              <a:ext cx="1479" cy="69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2941" y="2819"/>
              <a:ext cx="954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不是，不能；因为集合的元素具有确定性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6" name="组合 15" title=""/>
          <p:cNvGrpSpPr/>
          <p:nvPr/>
        </p:nvGrpSpPr>
        <p:grpSpPr>
          <a:xfrm>
            <a:off x="1867535" y="3393440"/>
            <a:ext cx="6061710" cy="645160"/>
            <a:chOff x="2941" y="5344"/>
            <a:chExt cx="9546" cy="1016"/>
          </a:xfrm>
        </p:grpSpPr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>
            <a:xfrm>
              <a:off x="8902" y="5554"/>
              <a:ext cx="1537" cy="69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2941" y="5344"/>
              <a:ext cx="954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一样，因为集合的元素具有无序性</a:t>
              </a:r>
              <a:r>
                <a: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endParaRPr lang="en-US" altLang="zh-CN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</p:grpSp>
      <p:grpSp>
        <p:nvGrpSpPr>
          <p:cNvPr id="6" name="组合 5" title=""/>
          <p:cNvGrpSpPr/>
          <p:nvPr/>
        </p:nvGrpSpPr>
        <p:grpSpPr>
          <a:xfrm>
            <a:off x="598805" y="2722245"/>
            <a:ext cx="10392410" cy="645160"/>
            <a:chOff x="943" y="3869"/>
            <a:chExt cx="16366" cy="1016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3869"/>
                  <a:ext cx="16367" cy="101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chemeClr val="accent1">
                          <a:lumMod val="75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思考</a:t>
                  </a:r>
                  <a:r>
                    <a:rPr lang="en-US" altLang="zh-CN" sz="2400" b="1">
                      <a:solidFill>
                        <a:schemeClr val="accent1">
                          <a:lumMod val="75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3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={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={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一样吗？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3869"/>
                  <a:ext cx="16367" cy="101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11946" y="417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 title=""/>
          <p:cNvGrpSpPr/>
          <p:nvPr/>
        </p:nvGrpSpPr>
        <p:grpSpPr>
          <a:xfrm>
            <a:off x="1773555" y="4966970"/>
            <a:ext cx="6061710" cy="645160"/>
            <a:chOff x="2793" y="7822"/>
            <a:chExt cx="9546" cy="1016"/>
          </a:xfrm>
        </p:grpSpPr>
        <p:sp>
          <p:nvSpPr>
            <p:cNvPr id="14" name="椭圆 13"/>
            <p:cNvSpPr/>
            <p:nvPr>
              <p:custDataLst>
                <p:tags r:id="rId7"/>
              </p:custDataLst>
            </p:nvPr>
          </p:nvSpPr>
          <p:spPr>
            <a:xfrm>
              <a:off x="8527" y="8008"/>
              <a:ext cx="1466" cy="69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2793" y="7822"/>
              <a:ext cx="954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4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个，因为集合的元素具有互异性</a:t>
              </a:r>
              <a:r>
                <a: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endParaRPr lang="en-US" altLang="zh-CN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</p:grpSp>
      <p:grpSp>
        <p:nvGrpSpPr>
          <p:cNvPr id="11" name="组合 10" title=""/>
          <p:cNvGrpSpPr/>
          <p:nvPr/>
        </p:nvGrpSpPr>
        <p:grpSpPr>
          <a:xfrm>
            <a:off x="598805" y="4281170"/>
            <a:ext cx="7777302" cy="645160"/>
            <a:chOff x="943" y="5928"/>
            <a:chExt cx="17009" cy="1016"/>
          </a:xfrm>
        </p:grpSpPr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943" y="5928"/>
              <a:ext cx="1700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思考</a:t>
              </a:r>
              <a:r>
                <a: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4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：</a:t>
              </a:r>
              <a:r>
                <a:rPr lang="en-US" altLang="zh-CN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1,2,1,3,4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这五个数组成的集合中有几个元素？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166" y="650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 title=""/>
          <p:cNvGrpSpPr/>
          <p:nvPr/>
        </p:nvGrpSpPr>
        <p:grpSpPr>
          <a:xfrm>
            <a:off x="8087995" y="2945642"/>
            <a:ext cx="4104005" cy="1294888"/>
            <a:chOff x="2099" y="1835"/>
            <a:chExt cx="11968" cy="112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圆角矩形 18"/>
            <p:cNvSpPr/>
            <p:nvPr>
              <p:custDataLst>
                <p:tags r:id="rId10"/>
              </p:custDataLst>
            </p:nvPr>
          </p:nvSpPr>
          <p:spPr>
            <a:xfrm>
              <a:off x="2099" y="1835"/>
              <a:ext cx="11968" cy="1129"/>
            </a:xfrm>
            <a:prstGeom prst="roundRect">
              <a:avLst/>
            </a:prstGeom>
            <a:grpFill/>
            <a:ln w="28575">
              <a:solidFill>
                <a:srgbClr val="6096E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>
              <p:custDataLst>
                <p:tags r:id="rId11"/>
              </p:custDataLst>
            </p:nvPr>
          </p:nvSpPr>
          <p:spPr>
            <a:xfrm>
              <a:off x="2606" y="1921"/>
              <a:ext cx="10922" cy="958"/>
            </a:xfrm>
            <a:prstGeom prst="rect">
              <a:avLst/>
            </a:prstGeom>
            <a:grpFill/>
          </p:spPr>
          <p:txBody>
            <a:bodyPr wrap="square" rtlCol="0" anchor="t">
              <a:no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集合中</a:t>
              </a:r>
              <a:r>
                <a:rPr 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元素的三个特性：</a:t>
              </a:r>
              <a:endParaRPr 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确定性、无序性、互异性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854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探索新知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箭头连接符 38" title=""/>
          <p:cNvCxnSpPr/>
          <p:nvPr/>
        </p:nvCxnSpPr>
        <p:spPr>
          <a:xfrm>
            <a:off x="4136390" y="4613275"/>
            <a:ext cx="165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 title=""/>
          <p:cNvSpPr txBox="1"/>
          <p:nvPr/>
        </p:nvSpPr>
        <p:spPr>
          <a:xfrm>
            <a:off x="5935980" y="4013835"/>
            <a:ext cx="430911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我们可以用自然语言描述一个集合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除此之外，还可以用什么方式来表示集合呢？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598805" y="3277870"/>
            <a:ext cx="3435350" cy="2670810"/>
            <a:chOff x="943" y="5162"/>
            <a:chExt cx="5410" cy="420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" name="圆角矩形 1"/>
            <p:cNvSpPr/>
            <p:nvPr/>
          </p:nvSpPr>
          <p:spPr>
            <a:xfrm>
              <a:off x="943" y="5162"/>
              <a:ext cx="5411" cy="4206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1247" y="5271"/>
                  <a:ext cx="4612" cy="409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/>
                    <a:t>常用数集的记法：</a:t>
                  </a:r>
                  <a:endParaRPr lang="zh-CN" altLang="en-US"/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/>
                            <a:cs typeface="Cambria Math" panose="02040503050406030204" charset="0"/>
                          </a:rPr>
                          <m:t>𝑁</m:t>
                        </m:r>
                      </m:oMath>
                    </m:oMathPara>
                  </a14:m>
                  <a:r>
                    <a:rPr lang="en-US" altLang="zh-CN"/>
                    <a:t>:</a:t>
                  </a:r>
                  <a:r>
                    <a:rPr lang="zh-CN" altLang="en-US"/>
                    <a:t>自然数集（非负整数集）</a:t>
                  </a:r>
                  <a:endParaRPr lang="zh-CN" altLang="en-US"/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cs typeface="Cambria Math" panose="02040503050406030204" charset="0"/>
                          </a:rPr>
                          <m:t>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cs typeface="Cambria Math" panose="02040503050406030204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>
                      <a:latin typeface="Cambria Math" panose="02040503050406030204" charset="0"/>
                      <a:cs typeface="Cambria Math" panose="02040503050406030204" charset="0"/>
                    </a:rPr>
                    <a:t>：正整数集</a:t>
                  </a:r>
                  <a:endParaRPr lang="zh-CN" altLang="en-US"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/>
                            <a:cs typeface="Cambria Math" panose="02040503050406030204" charset="0"/>
                          </a:rPr>
                          <m:t>𝑍</m:t>
                        </m:r>
                        <m:r>
                          <a:rPr lang="en-US" altLang="zh-CN" i="1">
                            <a:latin typeface="Cambria Math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altLang="en-US">
                      <a:latin typeface="Cambria Math" panose="02040503050406030204" charset="0"/>
                      <a:cs typeface="Cambria Math" panose="02040503050406030204" charset="0"/>
                    </a:rPr>
                    <a:t>整数集</a:t>
                  </a:r>
                  <a:endParaRPr lang="zh-CN" altLang="en-US"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/>
                            <a:cs typeface="Cambria Math" panose="02040503050406030204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  <a:cs typeface="Cambria Math" panose="02040503050406030204" charset="0"/>
                          </a:rPr>
                          <m:t>：</m:t>
                        </m:r>
                      </m:oMath>
                    </m:oMathPara>
                  </a14:m>
                  <a:r>
                    <a:rPr lang="zh-CN" altLang="en-US">
                      <a:latin typeface="Cambria Math" panose="02040503050406030204" charset="0"/>
                      <a:cs typeface="Cambria Math" panose="02040503050406030204" charset="0"/>
                    </a:rPr>
                    <a:t>有理数集</a:t>
                  </a:r>
                  <a:endParaRPr lang="zh-CN" altLang="en-US"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/>
                            <a:cs typeface="Cambria Math" panose="02040503050406030204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altLang="en-US">
                      <a:latin typeface="Cambria Math" panose="02040503050406030204" charset="0"/>
                      <a:cs typeface="Cambria Math" panose="02040503050406030204" charset="0"/>
                    </a:rPr>
                    <a:t>实数集</a:t>
                  </a:r>
                  <a:endParaRPr lang="zh-CN" altLang="en-US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" y="5271"/>
                  <a:ext cx="4612" cy="40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 title=""/>
          <p:cNvGrpSpPr/>
          <p:nvPr/>
        </p:nvGrpSpPr>
        <p:grpSpPr>
          <a:xfrm>
            <a:off x="791845" y="741045"/>
            <a:ext cx="8606790" cy="716280"/>
            <a:chOff x="2206" y="3344"/>
            <a:chExt cx="13554" cy="1128"/>
          </a:xfrm>
        </p:grpSpPr>
        <p:sp>
          <p:nvSpPr>
            <p:cNvPr id="36" name="文本框 35"/>
            <p:cNvSpPr txBox="1"/>
            <p:nvPr/>
          </p:nvSpPr>
          <p:spPr>
            <a:xfrm>
              <a:off x="2206" y="3568"/>
              <a:ext cx="134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只要构成集合的元素是一样的，我们就称这两个集合是相等的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" name="圆角矩形 4"/>
            <p:cNvSpPr/>
            <p:nvPr>
              <p:custDataLst>
                <p:tags r:id="rId3"/>
              </p:custDataLst>
            </p:nvPr>
          </p:nvSpPr>
          <p:spPr>
            <a:xfrm>
              <a:off x="2206" y="3344"/>
              <a:ext cx="13555" cy="1129"/>
            </a:xfrm>
            <a:prstGeom prst="roundRect">
              <a:avLst/>
            </a:prstGeom>
            <a:noFill/>
            <a:ln w="28575">
              <a:solidFill>
                <a:srgbClr val="6096E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1579245" y="1718945"/>
            <a:ext cx="6534150" cy="1010920"/>
            <a:chOff x="7443" y="3921"/>
            <a:chExt cx="10290" cy="1592"/>
          </a:xfrm>
        </p:grpSpPr>
        <p:sp>
          <p:nvSpPr>
            <p:cNvPr id="9" name="圆角矩形 8"/>
            <p:cNvSpPr/>
            <p:nvPr/>
          </p:nvSpPr>
          <p:spPr>
            <a:xfrm>
              <a:off x="7541" y="4765"/>
              <a:ext cx="10192" cy="7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443" y="3921"/>
              <a:ext cx="10208" cy="1593"/>
              <a:chOff x="7443" y="3921"/>
              <a:chExt cx="10208" cy="1593"/>
            </a:xfrm>
          </p:grpSpPr>
          <mc:AlternateContent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7443" y="4790"/>
                    <a:ext cx="10208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比如集合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={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}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和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={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}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是相等的</a:t>
                    </a: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" y="4790"/>
                    <a:ext cx="10208" cy="72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下箭头 10"/>
              <p:cNvSpPr/>
              <p:nvPr/>
            </p:nvSpPr>
            <p:spPr>
              <a:xfrm>
                <a:off x="11470" y="3921"/>
                <a:ext cx="528" cy="692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7910" y="-5175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探索新知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394970" y="648970"/>
                <a:ext cx="11219180" cy="101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地球上的四大洋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组成的集合可以表示为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{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太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平洋，大西洋，印度洋、北冰洋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的所有实数根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组成的集合可以表示为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}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" y="648970"/>
                <a:ext cx="11219180" cy="1018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98170" y="1843405"/>
            <a:ext cx="10457180" cy="1011555"/>
            <a:chOff x="942" y="4046"/>
            <a:chExt cx="16468" cy="1593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048" y="4165"/>
                  <a:ext cx="16075" cy="1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列举法：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把集合中的所有元素一一列举出来，并用花括号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{ }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括起来表示集合的方法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" y="4165"/>
                  <a:ext cx="16075" cy="142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圆角矩形 3"/>
            <p:cNvSpPr/>
            <p:nvPr>
              <p:custDataLst>
                <p:tags r:id="rId4"/>
              </p:custDataLst>
            </p:nvPr>
          </p:nvSpPr>
          <p:spPr>
            <a:xfrm>
              <a:off x="942" y="4046"/>
              <a:ext cx="16468" cy="1593"/>
            </a:xfrm>
            <a:prstGeom prst="roundRect">
              <a:avLst/>
            </a:prstGeom>
            <a:noFill/>
            <a:ln w="28575">
              <a:solidFill>
                <a:srgbClr val="6096E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508000" y="4431030"/>
            <a:ext cx="8181340" cy="1198880"/>
            <a:chOff x="800" y="6978"/>
            <a:chExt cx="12884" cy="1888"/>
          </a:xfrm>
        </p:grpSpPr>
        <mc:AlternateContent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800" y="6978"/>
                  <a:ext cx="12884" cy="188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chemeClr val="accent1">
                          <a:lumMod val="75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思考</a:t>
                  </a:r>
                  <a:r>
                    <a:rPr lang="en-US" altLang="zh-CN" sz="2400" b="1">
                      <a:solidFill>
                        <a:schemeClr val="accent1">
                          <a:lumMod val="75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5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：尝试用列举法表示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3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的解集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你有什么发现？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chemeClr val="accent1">
                          <a:lumMod val="75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思考</a:t>
                  </a:r>
                  <a:r>
                    <a:rPr lang="en-US" altLang="zh-CN" sz="2400" b="1">
                      <a:solidFill>
                        <a:schemeClr val="accent1">
                          <a:lumMod val="75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6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：你能用自然语言描述集合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altLang="zh-CN" sz="2400" i="1"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吗？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" y="6978"/>
                  <a:ext cx="12884" cy="18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10764" y="855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508000" y="3229610"/>
            <a:ext cx="10815320" cy="902970"/>
            <a:chOff x="800" y="5086"/>
            <a:chExt cx="17032" cy="1422"/>
          </a:xfrm>
        </p:grpSpPr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00" y="5086"/>
                  <a:ext cx="17032" cy="1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注：二元方程组的解集，函数图象上的点构成的集合都是点的集合，一定要写成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实数对的形式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，元素与元素之间用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隔开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highlight>
                        <a:srgbClr val="FFFF00"/>
                      </a:highlight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如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{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),(</m:t>
                        </m:r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highlight>
                              <a:srgbClr val="FFFF00"/>
                            </a:highlight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" y="5086"/>
                  <a:ext cx="17032" cy="142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4646" y="579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7910" y="-5175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探索新知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478155" y="589915"/>
                <a:ext cx="11329670" cy="215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的解是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10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因为满足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的实数解有无数个，所以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的解集无法用列举法表示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但是，我们可以利用解集中元素的共同特征，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即：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是实数，且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10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把解集表示为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}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又比如，奇数集的共同特征是除以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的余数为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}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" y="589915"/>
                <a:ext cx="11329670" cy="21583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 title=""/>
          <p:cNvGrpSpPr/>
          <p:nvPr/>
        </p:nvGrpSpPr>
        <p:grpSpPr>
          <a:xfrm>
            <a:off x="598170" y="2991485"/>
            <a:ext cx="10457180" cy="746760"/>
            <a:chOff x="942" y="5139"/>
            <a:chExt cx="16468" cy="1176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098" y="5466"/>
                  <a:ext cx="15036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描述法：</a:t>
                  </a:r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用集合所含元素的共同特征表示集合的方法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" y="5466"/>
                  <a:ext cx="15036" cy="7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圆角矩形 4"/>
            <p:cNvSpPr/>
            <p:nvPr>
              <p:custDataLst>
                <p:tags r:id="rId4"/>
              </p:custDataLst>
            </p:nvPr>
          </p:nvSpPr>
          <p:spPr>
            <a:xfrm>
              <a:off x="942" y="5139"/>
              <a:ext cx="16468" cy="1176"/>
            </a:xfrm>
            <a:prstGeom prst="roundRect">
              <a:avLst/>
            </a:prstGeom>
            <a:noFill/>
            <a:ln w="28575">
              <a:solidFill>
                <a:srgbClr val="6096E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478155" y="4185285"/>
            <a:ext cx="11512550" cy="1419860"/>
            <a:chOff x="753" y="6591"/>
            <a:chExt cx="18130" cy="2236"/>
          </a:xfrm>
        </p:grpSpPr>
        <p:sp>
          <p:nvSpPr>
            <p:cNvPr id="2" name="文本框 1"/>
            <p:cNvSpPr txBox="1"/>
            <p:nvPr/>
          </p:nvSpPr>
          <p:spPr>
            <a:xfrm>
              <a:off x="753" y="6591"/>
              <a:ext cx="18130" cy="22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注：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(1)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先看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竖线前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的代表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元素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，明确研究的对象；再看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竖线后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的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共同特征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;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(2)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若需要多层次描述属性，可选用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且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”“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或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”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连接；</a:t>
              </a:r>
              <a:endPara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(3)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若描述部分出现元素记号以外的参数，则要说明参数的含义或指出取值范围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78" y="790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GEyZWYyMDMzMDJhYzYxZmRhYjBiZDJhYWYyNWI1YjUifQ=="/>
  <p:tag name="KSO_WPP_MARK_KEY" val="1ffa498d-8379-4d57-9710-f9dbc9df092c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148</Paragraphs>
  <Slides>20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32">
      <vt:lpstr>Arial</vt:lpstr>
      <vt:lpstr>微软雅黑</vt:lpstr>
      <vt:lpstr>Wingdings</vt:lpstr>
      <vt:lpstr>Times New Roman</vt:lpstr>
      <vt:lpstr>楷体</vt:lpstr>
      <vt:lpstr>黑体</vt:lpstr>
      <vt:lpstr>宋体</vt:lpstr>
      <vt:lpstr>Cambria Math</vt:lpstr>
      <vt:lpstr>MS Mincho</vt:lpstr>
      <vt:lpstr>Calibri</vt:lpstr>
      <vt:lpstr>OPPOSans 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2023-07-10T17:16:37.737</cp:lastPrinted>
  <dcterms:created xsi:type="dcterms:W3CDTF">2023-07-10T17:16:37Z</dcterms:created>
  <dcterms:modified xsi:type="dcterms:W3CDTF">2023-07-10T09:16:37Z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