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85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p="http://schemas.openxmlformats.org/presentationml/2006/main">
  <p:cmAuthor id="1" name="卢钰婷" initials="卢" lastIdx="0" clrIdx="0"/>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4" d="100"/>
          <a:sy n="114" d="100"/>
        </p:scale>
        <p:origin x="540" y="114"/>
      </p:cViewPr>
      <p:guideLst>
        <p:guide orient="horz" pos="2180"/>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slideMaster" Target="slideMasters/slide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tags" Target="tags/tag126.xml" /><Relationship Id="rId23" Type="http://schemas.openxmlformats.org/officeDocument/2006/relationships/presProps" Target="presProps.xml" /><Relationship Id="rId24" Type="http://schemas.openxmlformats.org/officeDocument/2006/relationships/viewProps" Target="viewProps.xml" /><Relationship Id="rId25" Type="http://schemas.openxmlformats.org/officeDocument/2006/relationships/theme" Target="theme/theme1.xml" /><Relationship Id="rId26"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2023/9/1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2023/9/1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2023/9/1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2023/9/1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2023/9/1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2023/9/1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2023/9/1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2023/9/1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2023/9/1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2023/9/1</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2023/9/1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57.xml" /><Relationship Id="rId13" Type="http://schemas.openxmlformats.org/officeDocument/2006/relationships/tags" Target="../tags/tag58.xml" /><Relationship Id="rId14" Type="http://schemas.openxmlformats.org/officeDocument/2006/relationships/tags" Target="../tags/tag59.xml" /><Relationship Id="rId15" Type="http://schemas.openxmlformats.org/officeDocument/2006/relationships/tags" Target="../tags/tag60.xml" /><Relationship Id="rId16" Type="http://schemas.openxmlformats.org/officeDocument/2006/relationships/tags" Target="../tags/tag61.xml" /><Relationship Id="rId17" Type="http://schemas.openxmlformats.org/officeDocument/2006/relationships/image" Target="file:///D:\qq&#25991;&#20214;\712321467\Image\C2C\Image2\%7b75232B38-A165-1FB7-499C-2E1C792CACB5%7d.png" TargetMode="External" /><Relationship Id="rId18" Type="http://schemas.openxmlformats.org/officeDocument/2006/relationships/image" Target="../media/image1.png" /><Relationship Id="rId19" Type="http://schemas.openxmlformats.org/officeDocument/2006/relationships/tags" Target="../tags/tag62.xml" /><Relationship Id="rId2" Type="http://schemas.openxmlformats.org/officeDocument/2006/relationships/slideLayout" Target="../slideLayouts/slideLayout2.xml" /><Relationship Id="rId20"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2023/9/1</a:t>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0</a:t>
            </a:fld>
            <a:endParaRPr lang="zh-CN" altLang="en-US"/>
          </a:p>
        </p:txBody>
      </p:sp>
      <p:pic>
        <p:nvPicPr>
          <p:cNvPr id="7" name="图片 1073743875" descr="学科网 zxxk.com"/>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pic>
        <p:nvPicPr>
          <p:cNvPr id="8" name="图片 1073743875" descr="学科网 zxxk.com"/>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pic>
        <p:nvPicPr>
          <p:cNvPr id="9" name="图片 1073743875" descr="学科网 zxxk.com" title=""/>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3.xml" /><Relationship Id="rId3" Type="http://schemas.openxmlformats.org/officeDocument/2006/relationships/image" Target="../media/image2.jpeg" /><Relationship Id="rId4" Type="http://schemas.openxmlformats.org/officeDocument/2006/relationships/image" Target="../media/image3.jpeg" /><Relationship Id="rId5" Type="http://schemas.openxmlformats.org/officeDocument/2006/relationships/tags" Target="../tags/tag6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0.png" /><Relationship Id="rId3" Type="http://schemas.openxmlformats.org/officeDocument/2006/relationships/image" Target="../media/image31.png" /><Relationship Id="rId4" Type="http://schemas.openxmlformats.org/officeDocument/2006/relationships/image" Target="../media/image32.png" /><Relationship Id="rId5" Type="http://schemas.openxmlformats.org/officeDocument/2006/relationships/image" Target="../media/image33.png" /><Relationship Id="rId6" Type="http://schemas.openxmlformats.org/officeDocument/2006/relationships/tags" Target="../tags/tag10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4.png" /><Relationship Id="rId3" Type="http://schemas.openxmlformats.org/officeDocument/2006/relationships/image" Target="../media/image35.png" /><Relationship Id="rId4" Type="http://schemas.openxmlformats.org/officeDocument/2006/relationships/image" Target="../media/image36.png" /><Relationship Id="rId5" Type="http://schemas.openxmlformats.org/officeDocument/2006/relationships/tags" Target="../tags/tag10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08.xml" /><Relationship Id="rId3" Type="http://schemas.openxmlformats.org/officeDocument/2006/relationships/tags" Target="../tags/tag109.xml" /><Relationship Id="rId4" Type="http://schemas.openxmlformats.org/officeDocument/2006/relationships/tags" Target="../tags/tag110.xml" /><Relationship Id="rId5" Type="http://schemas.openxmlformats.org/officeDocument/2006/relationships/image" Target="../media/image37.png" /><Relationship Id="rId6" Type="http://schemas.openxmlformats.org/officeDocument/2006/relationships/tags" Target="../tags/tag11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8.png" /><Relationship Id="rId3" Type="http://schemas.openxmlformats.org/officeDocument/2006/relationships/image" Target="../media/image39.png" /><Relationship Id="rId4" Type="http://schemas.openxmlformats.org/officeDocument/2006/relationships/image" Target="../media/image40.png" /><Relationship Id="rId5" Type="http://schemas.openxmlformats.org/officeDocument/2006/relationships/tags" Target="../tags/tag11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1.png" /><Relationship Id="rId3" Type="http://schemas.openxmlformats.org/officeDocument/2006/relationships/image" Target="../media/image42.png" /><Relationship Id="rId4" Type="http://schemas.openxmlformats.org/officeDocument/2006/relationships/image" Target="../media/image43.png" /><Relationship Id="rId5" Type="http://schemas.openxmlformats.org/officeDocument/2006/relationships/image" Target="../media/image44.png" /><Relationship Id="rId6" Type="http://schemas.openxmlformats.org/officeDocument/2006/relationships/tags" Target="../tags/tag11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14.xml" /><Relationship Id="rId3" Type="http://schemas.openxmlformats.org/officeDocument/2006/relationships/tags" Target="../tags/tag115.xml" /><Relationship Id="rId4" Type="http://schemas.openxmlformats.org/officeDocument/2006/relationships/tags" Target="../tags/tag116.xml" /><Relationship Id="rId5" Type="http://schemas.openxmlformats.org/officeDocument/2006/relationships/tags" Target="../tags/tag117.xml" /><Relationship Id="rId6" Type="http://schemas.openxmlformats.org/officeDocument/2006/relationships/tags" Target="../tags/tag118.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5.png" /><Relationship Id="rId3" Type="http://schemas.openxmlformats.org/officeDocument/2006/relationships/image" Target="../media/image46.png" /><Relationship Id="rId4" Type="http://schemas.openxmlformats.org/officeDocument/2006/relationships/image" Target="../media/image47.png" /><Relationship Id="rId5" Type="http://schemas.openxmlformats.org/officeDocument/2006/relationships/image" Target="../media/image48.png" /><Relationship Id="rId6" Type="http://schemas.openxmlformats.org/officeDocument/2006/relationships/image" Target="../media/image49.png" /><Relationship Id="rId7" Type="http://schemas.openxmlformats.org/officeDocument/2006/relationships/image" Target="../media/image50.png" /><Relationship Id="rId8" Type="http://schemas.openxmlformats.org/officeDocument/2006/relationships/tags" Target="../tags/tag119.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1.png" /><Relationship Id="rId3" Type="http://schemas.openxmlformats.org/officeDocument/2006/relationships/image" Target="../media/image52.png" /><Relationship Id="rId4" Type="http://schemas.openxmlformats.org/officeDocument/2006/relationships/image" Target="../media/image47.png" /><Relationship Id="rId5" Type="http://schemas.openxmlformats.org/officeDocument/2006/relationships/image" Target="../media/image48.png" /><Relationship Id="rId6" Type="http://schemas.openxmlformats.org/officeDocument/2006/relationships/image" Target="../media/image49.png" /><Relationship Id="rId7" Type="http://schemas.openxmlformats.org/officeDocument/2006/relationships/image" Target="../media/image50.png" /><Relationship Id="rId8" Type="http://schemas.openxmlformats.org/officeDocument/2006/relationships/tags" Target="../tags/tag120.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21.xml" /><Relationship Id="rId3" Type="http://schemas.openxmlformats.org/officeDocument/2006/relationships/tags" Target="../tags/tag122.xml" /><Relationship Id="rId4" Type="http://schemas.openxmlformats.org/officeDocument/2006/relationships/tags" Target="../tags/tag123.xml" /><Relationship Id="rId5" Type="http://schemas.openxmlformats.org/officeDocument/2006/relationships/tags" Target="../tags/tag12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3.png" /><Relationship Id="rId3" Type="http://schemas.openxmlformats.org/officeDocument/2006/relationships/tags" Target="../tags/tag125.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71.xml" /><Relationship Id="rId2" Type="http://schemas.openxmlformats.org/officeDocument/2006/relationships/tags" Target="../tags/tag65.xml" /><Relationship Id="rId3" Type="http://schemas.openxmlformats.org/officeDocument/2006/relationships/tags" Target="../tags/tag66.xml" /><Relationship Id="rId4" Type="http://schemas.openxmlformats.org/officeDocument/2006/relationships/tags" Target="../tags/tag67.xml" /><Relationship Id="rId5" Type="http://schemas.openxmlformats.org/officeDocument/2006/relationships/tags" Target="../tags/tag68.xml" /><Relationship Id="rId6" Type="http://schemas.openxmlformats.org/officeDocument/2006/relationships/tags" Target="../tags/tag69.xml" /><Relationship Id="rId7" Type="http://schemas.openxmlformats.org/officeDocument/2006/relationships/image" Target="../media/image4.png" /><Relationship Id="rId8" Type="http://schemas.openxmlformats.org/officeDocument/2006/relationships/image" Target="../media/image5.png" /><Relationship Id="rId9" Type="http://schemas.openxmlformats.org/officeDocument/2006/relationships/tags" Target="../tags/tag70.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9.png" /><Relationship Id="rId11" Type="http://schemas.openxmlformats.org/officeDocument/2006/relationships/image" Target="../media/image10.png" /><Relationship Id="rId12" Type="http://schemas.openxmlformats.org/officeDocument/2006/relationships/tags" Target="../tags/tag77.xml" /><Relationship Id="rId2" Type="http://schemas.openxmlformats.org/officeDocument/2006/relationships/tags" Target="../tags/tag72.xml" /><Relationship Id="rId3" Type="http://schemas.openxmlformats.org/officeDocument/2006/relationships/tags" Target="../tags/tag73.xml" /><Relationship Id="rId4" Type="http://schemas.openxmlformats.org/officeDocument/2006/relationships/image" Target="../media/image6.png" /><Relationship Id="rId5" Type="http://schemas.openxmlformats.org/officeDocument/2006/relationships/image" Target="../media/image7.png" /><Relationship Id="rId6" Type="http://schemas.openxmlformats.org/officeDocument/2006/relationships/image" Target="../media/image8.png" /><Relationship Id="rId7" Type="http://schemas.openxmlformats.org/officeDocument/2006/relationships/tags" Target="../tags/tag74.xml" /><Relationship Id="rId8" Type="http://schemas.openxmlformats.org/officeDocument/2006/relationships/tags" Target="../tags/tag75.xml" /><Relationship Id="rId9" Type="http://schemas.openxmlformats.org/officeDocument/2006/relationships/tags" Target="../tags/tag76.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image" Target="../media/image14.png" /><Relationship Id="rId6" Type="http://schemas.openxmlformats.org/officeDocument/2006/relationships/image" Target="../media/image15.png" /><Relationship Id="rId7" Type="http://schemas.openxmlformats.org/officeDocument/2006/relationships/tags" Target="../tags/tag78.xml" /><Relationship Id="rId8" Type="http://schemas.openxmlformats.org/officeDocument/2006/relationships/tags" Target="../tags/tag79.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0.xml" /><Relationship Id="rId3" Type="http://schemas.openxmlformats.org/officeDocument/2006/relationships/image" Target="../media/image16.png" /><Relationship Id="rId4" Type="http://schemas.openxmlformats.org/officeDocument/2006/relationships/image" Target="../media/image17.png" /><Relationship Id="rId5" Type="http://schemas.openxmlformats.org/officeDocument/2006/relationships/tags" Target="../tags/tag8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88.xml" /><Relationship Id="rId2" Type="http://schemas.openxmlformats.org/officeDocument/2006/relationships/tags" Target="../tags/tag82.xml" /><Relationship Id="rId3" Type="http://schemas.openxmlformats.org/officeDocument/2006/relationships/tags" Target="../tags/tag83.xml" /><Relationship Id="rId4" Type="http://schemas.openxmlformats.org/officeDocument/2006/relationships/tags" Target="../tags/tag84.xml" /><Relationship Id="rId5" Type="http://schemas.openxmlformats.org/officeDocument/2006/relationships/tags" Target="../tags/tag85.xml" /><Relationship Id="rId6" Type="http://schemas.openxmlformats.org/officeDocument/2006/relationships/tags" Target="../tags/tag86.xml" /><Relationship Id="rId7" Type="http://schemas.openxmlformats.org/officeDocument/2006/relationships/image" Target="../media/image18.png" /><Relationship Id="rId8" Type="http://schemas.openxmlformats.org/officeDocument/2006/relationships/image" Target="../media/image19.png" /><Relationship Id="rId9" Type="http://schemas.openxmlformats.org/officeDocument/2006/relationships/tags" Target="../tags/tag87.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0.png" /><Relationship Id="rId3" Type="http://schemas.openxmlformats.org/officeDocument/2006/relationships/tags" Target="../tags/tag89.xml" /><Relationship Id="rId4" Type="http://schemas.openxmlformats.org/officeDocument/2006/relationships/image" Target="../media/image21.png" /><Relationship Id="rId5" Type="http://schemas.openxmlformats.org/officeDocument/2006/relationships/tags" Target="../tags/tag90.xml" /><Relationship Id="rId6" Type="http://schemas.openxmlformats.org/officeDocument/2006/relationships/image" Target="../media/image22.png" /><Relationship Id="rId7" Type="http://schemas.openxmlformats.org/officeDocument/2006/relationships/tags" Target="../tags/tag91.xml" /><Relationship Id="rId8" Type="http://schemas.openxmlformats.org/officeDocument/2006/relationships/tags" Target="../tags/tag9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98.xml" /><Relationship Id="rId11" Type="http://schemas.openxmlformats.org/officeDocument/2006/relationships/image" Target="../media/image26.png" /><Relationship Id="rId12" Type="http://schemas.openxmlformats.org/officeDocument/2006/relationships/tags" Target="../tags/tag99.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tags" Target="../tags/tag93.xml" /><Relationship Id="rId5" Type="http://schemas.openxmlformats.org/officeDocument/2006/relationships/tags" Target="../tags/tag94.xml" /><Relationship Id="rId6" Type="http://schemas.openxmlformats.org/officeDocument/2006/relationships/tags" Target="../tags/tag95.xml" /><Relationship Id="rId7" Type="http://schemas.openxmlformats.org/officeDocument/2006/relationships/image" Target="../media/image25.png" /><Relationship Id="rId8" Type="http://schemas.openxmlformats.org/officeDocument/2006/relationships/tags" Target="../tags/tag96.xml" /><Relationship Id="rId9" Type="http://schemas.openxmlformats.org/officeDocument/2006/relationships/tags" Target="../tags/tag9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05.xml" /><Relationship Id="rId2" Type="http://schemas.openxmlformats.org/officeDocument/2006/relationships/image" Target="../media/image27.png" /><Relationship Id="rId3" Type="http://schemas.openxmlformats.org/officeDocument/2006/relationships/image" Target="../media/image28.png" /><Relationship Id="rId4" Type="http://schemas.openxmlformats.org/officeDocument/2006/relationships/tags" Target="../tags/tag100.xml" /><Relationship Id="rId5" Type="http://schemas.openxmlformats.org/officeDocument/2006/relationships/tags" Target="../tags/tag101.xml" /><Relationship Id="rId6" Type="http://schemas.openxmlformats.org/officeDocument/2006/relationships/tags" Target="../tags/tag102.xml" /><Relationship Id="rId7" Type="http://schemas.openxmlformats.org/officeDocument/2006/relationships/tags" Target="../tags/tag103.xml" /><Relationship Id="rId8" Type="http://schemas.openxmlformats.org/officeDocument/2006/relationships/tags" Target="../tags/tag104.xml" /><Relationship Id="rId9" Type="http://schemas.openxmlformats.org/officeDocument/2006/relationships/image" Target="../media/image29.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深度视觉·原创设计 https://www.docer.com/works?userid=22383862" title=""/>
          <p:cNvSpPr txBox="1"/>
          <p:nvPr>
            <p:custDataLst>
              <p:tags r:id="rId2"/>
            </p:custDataLst>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3"/>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1828165" y="1468120"/>
            <a:ext cx="10363835" cy="308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634615" y="2040890"/>
            <a:ext cx="11304905" cy="208534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5400" b="1">
                <a:solidFill>
                  <a:schemeClr val="bg1"/>
                </a:solidFill>
                <a:latin typeface="Times New Roman" panose="02020603050405020304" charset="0"/>
                <a:ea typeface="微软雅黑"/>
                <a:cs typeface="+mn-ea"/>
                <a:sym typeface="+mn-lt"/>
              </a:rPr>
              <a:t>1.3    </a:t>
            </a:r>
            <a:r>
              <a:rPr lang="zh-CN" altLang="en-US" sz="5400" b="1">
                <a:solidFill>
                  <a:schemeClr val="bg1"/>
                </a:solidFill>
                <a:latin typeface="Times New Roman" panose="02020603050405020304" charset="0"/>
                <a:ea typeface="微软雅黑"/>
                <a:cs typeface="+mn-ea"/>
                <a:sym typeface="+mn-lt"/>
              </a:rPr>
              <a:t>集合的基本运算</a:t>
            </a:r>
          </a:p>
          <a:p>
            <a:pPr>
              <a:lnSpc>
                <a:spcPct val="120000"/>
              </a:lnSpc>
            </a:pPr>
            <a:r>
              <a:rPr lang="zh-CN" altLang="en-US" sz="5400" b="1">
                <a:solidFill>
                  <a:schemeClr val="bg1"/>
                </a:solidFill>
                <a:latin typeface="宋体" panose="02010600030101010101" pitchFamily="2" charset="-122"/>
                <a:ea typeface="宋体" panose="02010600030101010101" pitchFamily="2" charset="-122"/>
                <a:cs typeface="宋体" panose="02010600030101010101" pitchFamily="2" charset="-122"/>
                <a:sym typeface="+mn-lt"/>
              </a:rPr>
              <a:t>第</a:t>
            </a:r>
            <a:r>
              <a:rPr lang="en-US" altLang="zh-CN" sz="5400" b="1">
                <a:solidFill>
                  <a:schemeClr val="bg1"/>
                </a:solidFill>
                <a:latin typeface="宋体" panose="02010600030101010101" pitchFamily="2" charset="-122"/>
                <a:ea typeface="宋体" panose="02010600030101010101" pitchFamily="2" charset="-122"/>
                <a:cs typeface="宋体" panose="02010600030101010101" pitchFamily="2" charset="-122"/>
                <a:sym typeface="+mn-lt"/>
              </a:rPr>
              <a:t>1</a:t>
            </a:r>
            <a:r>
              <a:rPr lang="zh-CN" altLang="en-US" sz="5400" b="1">
                <a:solidFill>
                  <a:schemeClr val="bg1"/>
                </a:solidFill>
                <a:latin typeface="宋体" panose="02010600030101010101" pitchFamily="2" charset="-122"/>
                <a:ea typeface="宋体" panose="02010600030101010101" pitchFamily="2" charset="-122"/>
                <a:cs typeface="宋体" panose="02010600030101010101" pitchFamily="2" charset="-122"/>
                <a:sym typeface="+mn-lt"/>
              </a:rPr>
              <a:t>课时：</a:t>
            </a:r>
            <a:r>
              <a:rPr lang="zh-CN" altLang="en-US" sz="5400" b="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并集、交集的运算</a:t>
            </a:r>
          </a:p>
        </p:txBody>
      </p:sp>
      <p:pic>
        <p:nvPicPr>
          <p:cNvPr id="100" name="图片 99" title=""/>
          <p:cNvPicPr/>
          <p:nvPr/>
        </p:nvPicPr>
        <p:blipFill>
          <a:blip r:embed="rId4"/>
          <a:stretch>
            <a:fillRect/>
          </a:stretch>
        </p:blipFill>
        <p:spPr>
          <a:xfrm>
            <a:off x="9474518" y="-317"/>
            <a:ext cx="2714625" cy="752475"/>
          </a:xfrm>
          <a:prstGeom prst="rect">
            <a:avLst/>
          </a:prstGeom>
          <a:noFill/>
          <a:ln w="9525">
            <a:noFill/>
          </a:ln>
        </p:spPr>
      </p:pic>
      <p:sp>
        <p:nvSpPr>
          <p:cNvPr id="7" name="深度视觉·原创设计 https://www.docer.com/works?userid=22383862" title=""/>
          <p:cNvSpPr txBox="1"/>
          <p:nvPr>
            <p:custDataLst>
              <p:tags r:id="rId5"/>
            </p:custDataLst>
          </p:nvPr>
        </p:nvSpPr>
        <p:spPr>
          <a:xfrm>
            <a:off x="2359025" y="813435"/>
            <a:ext cx="10384155" cy="64516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第一章</a:t>
            </a:r>
            <a:r>
              <a:rPr lang="en-US" altLang="zh-CN" sz="4000" b="1">
                <a:solidFill>
                  <a:schemeClr val="accent1"/>
                </a:solidFill>
                <a:latin typeface="楷体" panose="02010609060101010101" charset="-122"/>
                <a:ea typeface="楷体" panose="02010609060101010101" charset="-122"/>
                <a:cs typeface="楷体" panose="02010609060101010101" charset="-122"/>
                <a:sym typeface="+mn-lt"/>
              </a:rPr>
              <a:t>   </a:t>
            </a:r>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集合与常用逻辑用语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7564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题型一：并集的运算</a:t>
              </a:r>
            </a:p>
          </p:txBody>
        </p:sp>
        <p:sp>
          <p:nvSpPr>
            <p:cNvPr id="35" name="圆角矩形 34"/>
            <p:cNvSpPr/>
            <p:nvPr/>
          </p:nvSpPr>
          <p:spPr>
            <a:xfrm>
              <a:off x="3559" y="2307"/>
              <a:ext cx="9586"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317625"/>
                <a:ext cx="10768965" cy="90297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1.(1)</a:t>
                </a:r>
                <a:r>
                  <a:rPr lang="zh-CN" altLang="en-US" sz="2400" b="1">
                    <a:latin typeface="宋体" panose="02010600030101010101" pitchFamily="2" charset="-122"/>
                    <a:ea typeface="宋体" panose="02010600030101010101" pitchFamily="2" charset="-122"/>
                    <a:cs typeface="宋体" panose="02010600030101010101" pitchFamily="2" charset="-122"/>
                  </a:rPr>
                  <a:t>设集合</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={1,2,3,4}</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则</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等于</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A.</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{1,3}</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B.</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{2,4}</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C.</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{2,4,5,7}</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D.</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{1,2,34,5,7}</m:t>
                      </m:r>
                    </m:oMath>
                  </m:oMathPara>
                </a14:m>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317625"/>
                <a:ext cx="10768965" cy="90297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98805" y="2113280"/>
                <a:ext cx="10838180" cy="127254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D.</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解：依题意得</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={1,3,5,7}</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因此</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={1,2,3,4,5,7}.</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98805" y="2113280"/>
                <a:ext cx="10838180" cy="1272540"/>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7" name="文本框 6" title=""/>
              <p:cNvSpPr txBox="1"/>
              <p:nvPr/>
            </p:nvSpPr>
            <p:spPr>
              <a:xfrm>
                <a:off x="582295" y="3544570"/>
                <a:ext cx="10768965" cy="130873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1.(2)</a:t>
                </a:r>
                <a:r>
                  <a:rPr lang="zh-CN" altLang="en-US" sz="2400" b="1">
                    <a:latin typeface="宋体" panose="02010600030101010101" pitchFamily="2" charset="-122"/>
                    <a:ea typeface="宋体" panose="02010600030101010101" pitchFamily="2" charset="-122"/>
                    <a:cs typeface="宋体" panose="02010600030101010101" pitchFamily="2" charset="-122"/>
                  </a:rPr>
                  <a:t>已知集合</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𝑃</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&lt;1}</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𝑄</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|0&lt;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&lt;2}</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则</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𝑃</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𝑄</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等于</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A.</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&lt;2}</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B.</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|0&lt;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&lt;1}</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C.</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&lt;0}</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D.</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&lt;2}</m:t>
                      </m:r>
                    </m:oMath>
                  </m:oMathPara>
                </a14:m>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582295" y="3544570"/>
                <a:ext cx="10768965" cy="1308735"/>
              </a:xfrm>
              <a:prstGeom prst="rect">
                <a:avLst/>
              </a:prstGeom>
              <a:blipFill rotWithShape="1">
                <a:blip r:embed="rId4"/>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98805" y="4746625"/>
                <a:ext cx="10838180" cy="68199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4746625"/>
                <a:ext cx="10838180" cy="681990"/>
              </a:xfrm>
              <a:prstGeom prst="rect">
                <a:avLst/>
              </a:prstGeom>
              <a:blipFill rotWithShape="1">
                <a:blip r:embed="rId5"/>
                <a:stretch>
                  <a:fillRect/>
                </a:stretch>
              </a:blipFill>
            </p:spPr>
            <p:txBody>
              <a:bodyPr/>
              <a:lstStyle/>
              <a:p>
                <a:r>
                  <a:rPr lang="zh-CN" altLang="en-US">
                    <a:noFill/>
                  </a:rPr>
                  <a:t> </a:t>
                </a:r>
              </a:p>
            </p:txBody>
          </p:sp>
        </mc:Fallback>
      </mc:AlternateContent>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2295" y="680085"/>
                <a:ext cx="11418570" cy="1753235"/>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1.(1)(2023•</a:t>
                </a:r>
                <a:r>
                  <a:rPr lang="zh-CN" altLang="en-US" sz="2400" b="1">
                    <a:latin typeface="宋体" panose="02010600030101010101" pitchFamily="2" charset="-122"/>
                    <a:ea typeface="宋体" panose="02010600030101010101" pitchFamily="2" charset="-122"/>
                    <a:cs typeface="宋体" panose="02010600030101010101" pitchFamily="2" charset="-122"/>
                  </a:rPr>
                  <a:t>甲卷改编</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已知集合</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𝑀</m:t>
                      </m:r>
                      <m:r>
                        <a:rPr lang="en-US" altLang="zh-CN" sz="2400" i="1">
                          <a:solidFill>
                            <a:schemeClr val="tx1"/>
                          </a:solidFill>
                          <a:latin typeface="Cambria Math" panose="02040503050406030204" charset="0"/>
                          <a:ea typeface="宋体" pitchFamily="2" charset="-122"/>
                          <a:cs typeface="Cambria Math" panose="02040503050406030204" charset="0"/>
                        </a:rPr>
                        <m:t>={1,4}</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𝑁</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𝑁</m:t>
                      </m:r>
                      <m:r>
                        <a:rPr lang="en-US" altLang="zh-CN" sz="2400" i="1">
                          <a:solidFill>
                            <a:schemeClr val="tx1"/>
                          </a:solidFill>
                          <a:latin typeface="Cambria Math" panose="02040503050406030204" charset="0"/>
                          <a:ea typeface="宋体" pitchFamily="2" charset="-122"/>
                          <a:cs typeface="Cambria Math" panose="02040503050406030204" charset="0"/>
                        </a:rPr>
                        <m:t>|2≤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≤5}</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p>
              <a:p>
                <a:pPr>
                  <a:lnSpc>
                    <a:spcPct val="150000"/>
                  </a:lnSpc>
                </a:pP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则</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𝑀</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𝑁</m:t>
                      </m:r>
                    </m:oMath>
                  </m:oMathPara>
                </a14:m>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A.</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{1,2,3,4,5}</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B.</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{1,4,2,5}</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C.</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[1,5]</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D.</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[2,5]</m:t>
                      </m:r>
                    </m:oMath>
                  </m:oMathPara>
                </a14:m>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680085"/>
                <a:ext cx="11418570" cy="1753235"/>
              </a:xfrm>
              <a:prstGeom prst="rect">
                <a:avLst/>
              </a:prstGeom>
              <a:blipFill rotWithShape="1">
                <a:blip r:embed="rId2"/>
                <a:stretch>
                  <a:fillRect/>
                </a:stretch>
              </a:blipFill>
            </p:spPr>
            <p:txBody>
              <a:bodyPr/>
              <a:lstStyle/>
              <a:p>
                <a:r>
                  <a:rPr lang="zh-CN" altLang="en-US">
                    <a:noFill/>
                  </a:rPr>
                  <a:t> </a:t>
                </a:r>
              </a:p>
            </p:txBody>
          </p:sp>
        </mc:Fallback>
      </mc:AlternateContent>
      <p:sp>
        <p:nvSpPr>
          <p:cNvPr id="3" name="文本框 2" title=""/>
          <p:cNvSpPr txBox="1"/>
          <p:nvPr/>
        </p:nvSpPr>
        <p:spPr>
          <a:xfrm>
            <a:off x="598805" y="2273300"/>
            <a:ext cx="10838180" cy="68199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a:t>
            </a:r>
            <a:endPar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AlternateContent>
        <mc:Choice Requires="a14">
          <p:sp>
            <p:nvSpPr>
              <p:cNvPr id="7" name="文本框 6" title=""/>
              <p:cNvSpPr txBox="1"/>
              <p:nvPr/>
            </p:nvSpPr>
            <p:spPr>
              <a:xfrm>
                <a:off x="582295" y="2927985"/>
                <a:ext cx="10768965" cy="171450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多选</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已知满足</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&lt;0}</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&lt;0}</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则</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中的元素可能在</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A.</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第一象限</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B.</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第二象限</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C.</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第三象限</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D.</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第四象限</a:t>
                </a:r>
              </a:p>
            </p:txBody>
          </p:sp>
        </mc:Choice>
        <mc:Fallback>
          <p:sp>
            <p:nvSpPr>
              <p:cNvPr id="7" name="文本框 6"/>
              <p:cNvSpPr txBox="1">
                <a:spLocks noRot="1" noChangeAspect="1" noMove="1" noResize="1" noEditPoints="1" noAdjustHandles="1" noChangeArrowheads="1" noChangeShapeType="1" noTextEdit="1"/>
              </p:cNvSpPr>
              <p:nvPr/>
            </p:nvSpPr>
            <p:spPr>
              <a:xfrm>
                <a:off x="582295" y="2927985"/>
                <a:ext cx="10768965" cy="1714500"/>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98805" y="4548505"/>
                <a:ext cx="10838180" cy="186309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BCD</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𝑦</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或</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𝑦</m:t>
                      </m:r>
                      <m:r>
                        <a:rPr lang="en-US" altLang="zh-CN" sz="2400" i="1">
                          <a:solidFill>
                            <a:srgbClr val="FF0000"/>
                          </a:solidFill>
                          <a:latin typeface="Cambria Math" panose="02040503050406030204" charset="0"/>
                          <a:ea typeface="宋体" pitchFamily="2" charset="-122"/>
                          <a:cs typeface="Cambria Math" panose="02040503050406030204" charset="0"/>
                        </a:rPr>
                        <m:t>&lt;0}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表示的区域是平面直角坐标系中的第二、三、四象限和</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𝑦</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轴的负半轴，故选</a:t>
                </a:r>
                <a:r>
                  <a:rPr lang="en-US" altLang="zh-CN" sz="2400">
                    <a:solidFill>
                      <a:srgbClr val="FF0000"/>
                    </a:solidFill>
                    <a:latin typeface="Cambria Math" panose="02040503050406030204" charset="0"/>
                    <a:ea typeface="宋体" panose="02010600030101010101" pitchFamily="2" charset="-122"/>
                    <a:cs typeface="Cambria Math" panose="02040503050406030204" charset="0"/>
                  </a:rPr>
                  <a:t>B</a:t>
                </a:r>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en-US" altLang="zh-CN" sz="2400">
                    <a:solidFill>
                      <a:srgbClr val="FF0000"/>
                    </a:solidFill>
                    <a:latin typeface="Cambria Math" panose="02040503050406030204" charset="0"/>
                    <a:ea typeface="宋体" panose="02010600030101010101" pitchFamily="2" charset="-122"/>
                    <a:cs typeface="Cambria Math" panose="02040503050406030204" charset="0"/>
                  </a:rPr>
                  <a:t>C</a:t>
                </a:r>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en-US" altLang="zh-CN" sz="2400">
                    <a:solidFill>
                      <a:srgbClr val="FF0000"/>
                    </a:solidFill>
                    <a:latin typeface="Cambria Math" panose="02040503050406030204" charset="0"/>
                    <a:ea typeface="宋体" panose="02010600030101010101" pitchFamily="2" charset="-122"/>
                    <a:cs typeface="Cambria Math" panose="02040503050406030204" charset="0"/>
                  </a:rPr>
                  <a:t>D.</a:t>
                </a:r>
                <a:endPar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4548505"/>
                <a:ext cx="10838180" cy="186309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矩形 8" title=""/>
          <p:cNvSpPr/>
          <p:nvPr>
            <p:custDataLst>
              <p:tags r:id="rId2"/>
            </p:custDataLst>
          </p:nvPr>
        </p:nvSpPr>
        <p:spPr>
          <a:xfrm>
            <a:off x="1037590" y="4284980"/>
            <a:ext cx="7394575" cy="38735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3"/>
            </p:custDataLst>
          </p:nvPr>
        </p:nvSpPr>
        <p:spPr>
          <a:xfrm>
            <a:off x="4858385" y="3190240"/>
            <a:ext cx="4609465" cy="38735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title=""/>
          <p:cNvSpPr/>
          <p:nvPr>
            <p:custDataLst>
              <p:tags r:id="rId4"/>
            </p:custDataLst>
          </p:nvPr>
        </p:nvSpPr>
        <p:spPr>
          <a:xfrm>
            <a:off x="762000" y="2654300"/>
            <a:ext cx="2412365" cy="38735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矩形 1" title=""/>
          <p:cNvSpPr/>
          <p:nvPr/>
        </p:nvSpPr>
        <p:spPr>
          <a:xfrm>
            <a:off x="10071100" y="2080260"/>
            <a:ext cx="1072515" cy="38735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 name="文本框 6" title=""/>
          <p:cNvSpPr txBox="1"/>
          <p:nvPr/>
        </p:nvSpPr>
        <p:spPr>
          <a:xfrm>
            <a:off x="661035" y="808355"/>
            <a:ext cx="10612755" cy="3969385"/>
          </a:xfrm>
          <a:prstGeom prst="rect">
            <a:avLst/>
          </a:prstGeom>
          <a:noFill/>
        </p:spPr>
        <p:txBody>
          <a:bodyPr wrap="square" rtlCol="0">
            <a:spAutoFit/>
          </a:bodyPr>
          <a:lstStyle/>
          <a:p>
            <a:pPr>
              <a:lnSpc>
                <a:spcPct val="150000"/>
              </a:lnSpc>
            </a:pPr>
            <a:r>
              <a:rPr lang="zh-CN" altLang="en-US" sz="2400" b="1">
                <a:solidFill>
                  <a:srgbClr val="FF0000"/>
                </a:solidFill>
                <a:latin typeface="宋体" panose="02010600030101010101" pitchFamily="2" charset="-122"/>
                <a:ea typeface="宋体" panose="02010600030101010101" pitchFamily="2" charset="-122"/>
              </a:rPr>
              <a:t>方法技巧：</a:t>
            </a:r>
          </a:p>
          <a:p>
            <a:pPr algn="ctr">
              <a:lnSpc>
                <a:spcPct val="150000"/>
              </a:lnSpc>
            </a:pPr>
            <a:r>
              <a:rPr lang="zh-CN" altLang="en-US" sz="2400" b="1">
                <a:solidFill>
                  <a:schemeClr val="tx1"/>
                </a:solidFill>
                <a:latin typeface="宋体" panose="02010600030101010101" pitchFamily="2" charset="-122"/>
                <a:ea typeface="宋体" panose="02010600030101010101" pitchFamily="2" charset="-122"/>
              </a:rPr>
              <a:t>求两个集合的并集的方法</a:t>
            </a:r>
          </a:p>
          <a:p>
            <a:pPr>
              <a:lnSpc>
                <a:spcPct val="150000"/>
              </a:lnSpc>
            </a:pPr>
            <a:r>
              <a:rPr lang="en-US" altLang="zh-CN" sz="2400" b="1">
                <a:solidFill>
                  <a:schemeClr val="tx1"/>
                </a:solidFill>
                <a:latin typeface="宋体" panose="02010600030101010101" pitchFamily="2" charset="-122"/>
                <a:ea typeface="宋体" panose="02010600030101010101" pitchFamily="2" charset="-122"/>
              </a:rPr>
              <a:t>(1)</a:t>
            </a:r>
            <a:r>
              <a:rPr lang="zh-CN" altLang="en-US" sz="2400" b="1">
                <a:solidFill>
                  <a:schemeClr val="tx1"/>
                </a:solidFill>
                <a:latin typeface="宋体" panose="02010600030101010101" pitchFamily="2" charset="-122"/>
                <a:ea typeface="宋体" panose="02010600030101010101" pitchFamily="2" charset="-122"/>
              </a:rPr>
              <a:t>对于元素个数有限的集合，可直接根据集合的并集定义求解，但要注意集合中元素的互异性</a:t>
            </a:r>
            <a:r>
              <a:rPr lang="en-US" altLang="zh-CN" sz="2400" b="1">
                <a:solidFill>
                  <a:schemeClr val="tx1"/>
                </a:solidFill>
                <a:latin typeface="宋体" panose="02010600030101010101" pitchFamily="2" charset="-122"/>
                <a:ea typeface="宋体" panose="02010600030101010101" pitchFamily="2" charset="-122"/>
              </a:rPr>
              <a:t>.</a:t>
            </a:r>
          </a:p>
          <a:p>
            <a:pPr>
              <a:lnSpc>
                <a:spcPct val="150000"/>
              </a:lnSpc>
            </a:pPr>
            <a:r>
              <a:rPr lang="en-US" altLang="zh-CN" sz="2400" b="1">
                <a:solidFill>
                  <a:schemeClr val="tx1"/>
                </a:solidFill>
                <a:latin typeface="宋体" panose="02010600030101010101" pitchFamily="2" charset="-122"/>
                <a:ea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sym typeface="+mn-ea"/>
              </a:rPr>
              <a:t>对于元素个数无限的集合，进行并集运算时，可借助数轴求解</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注意两个集合的并集等于两个集合在数轴上的相应图形所覆盖的全部范围，建立不等式时，要注意端点值是否能取到，最好是把端点值代入题目验证</a:t>
            </a:r>
            <a:r>
              <a:rPr lang="en-US" altLang="zh-CN" sz="2400" b="1">
                <a:solidFill>
                  <a:schemeClr val="tx1"/>
                </a:solidFill>
                <a:latin typeface="宋体" panose="02010600030101010101" pitchFamily="2" charset="-122"/>
                <a:ea typeface="宋体" panose="02010600030101010101" pitchFamily="2" charset="-122"/>
                <a:sym typeface="+mn-ea"/>
              </a:rPr>
              <a:t>.</a:t>
            </a:r>
          </a:p>
        </p:txBody>
      </p:sp>
      <p:pic>
        <p:nvPicPr>
          <p:cNvPr id="10" name="Picture 10" title=""/>
          <p:cNvPicPr>
            <a:picLocks noChangeAspect="1"/>
          </p:cNvPicPr>
          <p:nvPr/>
        </p:nvPicPr>
        <p:blipFill>
          <a:blip r:embed="rId5"/>
          <a:stretch>
            <a:fillRect/>
          </a:stretch>
        </p:blipFill>
        <p:spPr>
          <a:xfrm flipH="1">
            <a:off x="10274300" y="11036300"/>
            <a:ext cx="0" cy="0"/>
          </a:xfrm>
          <a:prstGeom prst="rect">
            <a:avLst/>
          </a:prstGeom>
          <a:ln>
            <a:noFill/>
          </a:ln>
        </p:spPr>
      </p:pic>
    </p:spTree>
    <p:custDataLst>
      <p:tags r:id="rId6"/>
    </p:custData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7564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题型二：交集的运算</a:t>
              </a:r>
            </a:p>
          </p:txBody>
        </p:sp>
        <p:sp>
          <p:nvSpPr>
            <p:cNvPr id="35" name="圆角矩形 34"/>
            <p:cNvSpPr/>
            <p:nvPr/>
          </p:nvSpPr>
          <p:spPr>
            <a:xfrm>
              <a:off x="3559" y="2307"/>
              <a:ext cx="9586"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148715"/>
                <a:ext cx="10768965" cy="1779270"/>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(1)(2023•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新高考</a:t>
                </a:r>
                <a:r>
                  <a:rPr lang="zh-CN" altLang="en-US" sz="2400" b="1">
                    <a:latin typeface="宋体" panose="02010600030101010101" pitchFamily="2" charset="-122"/>
                    <a:ea typeface="宋体" panose="02010600030101010101" pitchFamily="2" charset="-122"/>
                    <a:cs typeface="Cambria Math" panose="02040503050406030204" charset="0"/>
                    <a:sym typeface="+mn-ea"/>
                  </a:rPr>
                  <a:t>Ⅰ</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已知集合</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𝑀</m:t>
                      </m:r>
                      <m:r>
                        <a:rPr lang="en-US" altLang="zh-CN" sz="2400" i="1">
                          <a:solidFill>
                            <a:schemeClr val="tx1"/>
                          </a:solidFill>
                          <a:latin typeface="Cambria Math" panose="02040503050406030204" charset="0"/>
                          <a:ea typeface="宋体" pitchFamily="2" charset="-122"/>
                          <a:cs typeface="Cambria Math" panose="02040503050406030204" charset="0"/>
                        </a:rPr>
                        <m:t>={−2,−1,0,1,2}</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sSup>
                        <m:sSupPr>
                          <m:ctrlPr>
                            <a:rPr lang="en-US" altLang="zh-CN" sz="2400" i="1">
                              <a:solidFill>
                                <a:schemeClr val="tx1"/>
                              </a:solidFill>
                              <a:latin typeface="Cambria Math" panose="02040503050406030204" pitchFamily="18"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−6=0}</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则</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𝑀</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𝑁</m:t>
                      </m:r>
                    </m:oMath>
                  </m:oMathPara>
                </a14:m>
                <a:r>
                  <a:rPr lang="en-US" altLang="zh-CN" sz="2400" b="1">
                    <a:latin typeface="Cambria Math" panose="02040503050406030204" charset="0"/>
                    <a:ea typeface="宋体" panose="02010600030101010101" pitchFamily="2" charset="-122"/>
                    <a:cs typeface="Cambria Math" panose="02040503050406030204" charset="0"/>
                    <a:sym typeface="+mn-ea"/>
                  </a:rPr>
                  <a:t>=</a:t>
                </a:r>
                <a:r>
                  <a:rPr lang="en-US" altLang="zh-CN" sz="2400" b="1">
                    <a:latin typeface="宋体" panose="02010600030101010101" pitchFamily="2" charset="-122"/>
                    <a:ea typeface="宋体" panose="02010600030101010101" pitchFamily="2" charset="-122"/>
                    <a:cs typeface="Cambria Math" panose="02040503050406030204" charset="0"/>
                    <a:sym typeface="+mn-ea"/>
                  </a:rPr>
                  <a:t>(  ).</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a:p>
                <a:pPr>
                  <a:lnSpc>
                    <a:spcPct val="150000"/>
                  </a:lnSpc>
                </a:pPr>
                <a:r>
                  <a:rPr lang="en-US" altLang="zh-CN" sz="2400" b="1">
                    <a:latin typeface="宋体" panose="02010600030101010101" pitchFamily="2" charset="-122"/>
                    <a:ea typeface="宋体" panose="02010600030101010101" pitchFamily="2" charset="-122"/>
                    <a:cs typeface="Cambria Math" panose="02040503050406030204" charset="0"/>
                    <a:sym typeface="+mn-ea"/>
                  </a:rPr>
                  <a:t>A.</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{−2,−1,0,1}</m:t>
                      </m:r>
                    </m:oMath>
                  </m:oMathPara>
                </a14:m>
                <a:r>
                  <a:rPr lang="en-US" altLang="zh-CN" sz="2400" b="1">
                    <a:latin typeface="宋体" panose="02010600030101010101" pitchFamily="2" charset="-122"/>
                    <a:ea typeface="宋体" panose="02010600030101010101" pitchFamily="2" charset="-122"/>
                    <a:cs typeface="Cambria Math" panose="02040503050406030204" charset="0"/>
                    <a:sym typeface="+mn-ea"/>
                  </a:rPr>
                  <a:t>    B.</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{0,1,2}</m:t>
                      </m:r>
                    </m:oMath>
                  </m:oMathPara>
                </a14:m>
                <a:r>
                  <a:rPr lang="en-US" altLang="zh-CN" sz="2400" b="1">
                    <a:latin typeface="宋体" panose="02010600030101010101" pitchFamily="2" charset="-122"/>
                    <a:ea typeface="宋体" panose="02010600030101010101" pitchFamily="2" charset="-122"/>
                    <a:cs typeface="Cambria Math" panose="02040503050406030204" charset="0"/>
                    <a:sym typeface="+mn-ea"/>
                  </a:rPr>
                  <a:t>    C.</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{−2}</m:t>
                      </m:r>
                    </m:oMath>
                  </m:oMathPara>
                </a14:m>
                <a:r>
                  <a:rPr lang="en-US" altLang="zh-CN" sz="2400" b="1">
                    <a:latin typeface="宋体" panose="02010600030101010101" pitchFamily="2" charset="-122"/>
                    <a:ea typeface="宋体" panose="02010600030101010101" pitchFamily="2" charset="-122"/>
                    <a:cs typeface="Cambria Math" panose="02040503050406030204" charset="0"/>
                    <a:sym typeface="+mn-ea"/>
                  </a:rPr>
                  <a:t>    D.</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{2}</m:t>
                      </m:r>
                    </m:oMath>
                  </m:oMathPara>
                </a14:m>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148715"/>
                <a:ext cx="10768965" cy="1779270"/>
              </a:xfrm>
              <a:prstGeom prst="rect">
                <a:avLst/>
              </a:prstGeom>
              <a:blipFill rotWithShape="1">
                <a:blip r:embed="rId2"/>
                <a:stretch>
                  <a:fillRect r="-1256"/>
                </a:stretch>
              </a:blipFill>
            </p:spPr>
            <p:txBody>
              <a:bodyPr/>
              <a:lstStyle/>
              <a:p>
                <a:r>
                  <a:rPr lang="zh-CN" altLang="en-US">
                    <a:noFill/>
                  </a:rPr>
                  <a:t> </a:t>
                </a:r>
              </a:p>
            </p:txBody>
          </p:sp>
        </mc:Fallback>
      </mc:AlternateContent>
      <p:sp>
        <p:nvSpPr>
          <p:cNvPr id="3" name="文本框 2" title=""/>
          <p:cNvSpPr txBox="1"/>
          <p:nvPr/>
        </p:nvSpPr>
        <p:spPr>
          <a:xfrm>
            <a:off x="582295" y="2950845"/>
            <a:ext cx="10838180" cy="977265"/>
          </a:xfrm>
          <a:prstGeom prst="rect">
            <a:avLst/>
          </a:prstGeom>
          <a:noFill/>
        </p:spPr>
        <p:txBody>
          <a:bodyPr wrap="square" rtlCol="0">
            <a:spAutoFit/>
          </a:bodyPr>
          <a:lstStyle/>
          <a:p>
            <a:pPr algn="l">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C.</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AlternateContent>
        <mc:Choice Requires="a14">
          <p:sp>
            <p:nvSpPr>
              <p:cNvPr id="7" name="文本框 6" title=""/>
              <p:cNvSpPr txBox="1"/>
              <p:nvPr/>
            </p:nvSpPr>
            <p:spPr>
              <a:xfrm>
                <a:off x="582295" y="3950970"/>
                <a:ext cx="10768965" cy="171450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1.(2)</a:t>
                </a:r>
                <a:r>
                  <a:rPr lang="zh-CN" altLang="en-US" sz="2400" b="1">
                    <a:latin typeface="宋体" panose="02010600030101010101" pitchFamily="2" charset="-122"/>
                    <a:ea typeface="宋体" panose="02010600030101010101" pitchFamily="2" charset="-122"/>
                    <a:cs typeface="宋体" panose="02010600030101010101" pitchFamily="2" charset="-122"/>
                  </a:rPr>
                  <a:t>已知集合</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𝑀</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&lt;3}</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𝑄</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|−2&lt;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&lt;1}</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则</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𝑀</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𝑁</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等于</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A.</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|−2&lt;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&lt;1}</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B.</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&lt;1}</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C.</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&lt;3}</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D.</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|−2&lt;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&lt;3}</m:t>
                      </m:r>
                    </m:oMath>
                  </m:oMathPara>
                </a14:m>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582295" y="3950970"/>
                <a:ext cx="10768965" cy="1714500"/>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98805" y="5607685"/>
                <a:ext cx="10838180" cy="68199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5607685"/>
                <a:ext cx="10838180" cy="68199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2295" y="680085"/>
                <a:ext cx="11418570" cy="1198880"/>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2.(1)(2023•</a:t>
                </a:r>
                <a:r>
                  <a:rPr lang="zh-CN" altLang="en-US" sz="2400" b="1">
                    <a:latin typeface="宋体" panose="02010600030101010101" pitchFamily="2" charset="-122"/>
                    <a:ea typeface="宋体" panose="02010600030101010101" pitchFamily="2" charset="-122"/>
                    <a:cs typeface="宋体" panose="02010600030101010101" pitchFamily="2" charset="-122"/>
                  </a:rPr>
                  <a:t>全国卷</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集合</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={−2,−1,0,1,2}</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={2</m:t>
                      </m:r>
                      <m:r>
                        <a:rPr lang="en-US" altLang="zh-CN" sz="2400" i="1">
                          <a:solidFill>
                            <a:schemeClr val="tx1"/>
                          </a:solidFill>
                          <a:latin typeface="Cambria Math" panose="02040503050406030204" charset="0"/>
                          <a:ea typeface="宋体" pitchFamily="2" charset="-122"/>
                          <a:cs typeface="Cambria Math" panose="02040503050406030204" charset="0"/>
                        </a:rPr>
                        <m:t>𝑘</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𝑘</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则</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oMath>
                  </m:oMathPara>
                </a14:m>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A.</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B.</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{0,2}</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C.</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{−2,0}</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D.</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{−2,0,2}</m:t>
                      </m:r>
                    </m:oMath>
                  </m:oMathPara>
                </a14:m>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680085"/>
                <a:ext cx="11418570" cy="119888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98805" y="1878965"/>
                <a:ext cx="10838180" cy="1124585"/>
              </a:xfrm>
              <a:prstGeom prst="rect">
                <a:avLst/>
              </a:prstGeom>
              <a:noFill/>
            </p:spPr>
            <p:txBody>
              <a:bodyPr wrap="square" rtlCol="0">
                <a:spAutoFit/>
              </a:bodyPr>
              <a:lstStyle/>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D.</a:t>
                </a: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={−2,−1,0,1,2}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={−4,−2,0,2,4}</m:t>
                      </m:r>
                      <m:r>
                        <m:rPr>
                          <m:sty m:val="p"/>
                        </m:rPr>
                        <a:rPr lang="zh-CN" altLang="en-US" sz="24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={−2,0,2}.</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98805" y="1878965"/>
                <a:ext cx="10838180" cy="1124585"/>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7" name="文本框 6" title=""/>
              <p:cNvSpPr txBox="1"/>
              <p:nvPr/>
            </p:nvSpPr>
            <p:spPr>
              <a:xfrm>
                <a:off x="582295" y="3215005"/>
                <a:ext cx="10768965" cy="108394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2.(2)</a:t>
                </a:r>
                <a:r>
                  <a:rPr lang="zh-CN" altLang="en-US" sz="2400" b="1">
                    <a:latin typeface="宋体" panose="02010600030101010101" pitchFamily="2" charset="-122"/>
                    <a:ea typeface="宋体" panose="02010600030101010101" pitchFamily="2" charset="-122"/>
                    <a:cs typeface="宋体" panose="02010600030101010101" pitchFamily="2" charset="-122"/>
                  </a:rPr>
                  <a:t>设</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𝑆</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+1&gt;0}</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𝑇</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|3</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−5&lt;0}</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则</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𝑆</m:t>
                      </m:r>
                      <m:r>
                        <a:rPr lang="en-US" altLang="zh-CN" sz="2400" i="1" smtClean="0">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𝑇</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等于</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A.</a:t>
                </a:r>
                <a14:m>
                  <m:oMathPara>
                    <m:oMathParaPr>
                      <m:jc/>
                    </m:oMathParaPr>
                    <m:oMath>
                      <m:r>
                        <m:rPr>
                          <m:sty m:val="b"/>
                        </m:rPr>
                        <a:rPr lang="en-US" altLang="zh-CN" sz="2400" b="1">
                          <a:solidFill>
                            <a:schemeClr val="tx1"/>
                          </a:solidFill>
                          <a:latin typeface="Cambria Math" panose="02040503050406030204" charset="0"/>
                          <a:ea typeface="宋体" pitchFamily="2" charset="-122"/>
                          <a:cs typeface="Cambria Math" panose="02040503050406030204" charset="0"/>
                        </a:rPr>
                        <m:t>∅</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B.</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m:t>
                      </m:r>
                      <m:f>
                        <m:fPr>
                          <m:type m:val="bar"/>
                          <m:ctrlPr>
                            <a:rPr lang="en-US" altLang="zh-CN" sz="2400" i="1">
                              <a:solidFill>
                                <a:schemeClr val="tx1"/>
                              </a:solidFill>
                              <a:latin typeface="Cambria Math" panose="02040503050406030204" pitchFamily="18" charset="0"/>
                              <a:ea typeface="宋体" pitchFamily="2" charset="-122"/>
                              <a:cs typeface="Cambria Math" panose="02040503050406030204" charset="0"/>
                            </a:rPr>
                          </m:ctrlPr>
                        </m:fPr>
                        <m:num>
                          <m:r>
                            <a:rPr lang="en-US" altLang="zh-CN" sz="2400" i="1">
                              <a:solidFill>
                                <a:schemeClr val="tx1"/>
                              </a:solidFill>
                              <a:latin typeface="Cambria Math" panose="02040503050406030204" charset="0"/>
                              <a:ea typeface="宋体" pitchFamily="2" charset="-122"/>
                              <a:cs typeface="Cambria Math" panose="02040503050406030204" charset="0"/>
                            </a:rPr>
                            <m:t>1</m:t>
                          </m:r>
                        </m:num>
                        <m:den>
                          <m:r>
                            <a:rPr lang="en-US" altLang="zh-CN" sz="2400" i="1">
                              <a:solidFill>
                                <a:schemeClr val="tx1"/>
                              </a:solidFill>
                              <a:latin typeface="Cambria Math" panose="02040503050406030204" charset="0"/>
                              <a:ea typeface="宋体" pitchFamily="2" charset="-122"/>
                              <a:cs typeface="Cambria Math" panose="02040503050406030204" charset="0"/>
                            </a:rPr>
                            <m:t>2</m:t>
                          </m:r>
                        </m:den>
                      </m:f>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C.</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&gt;</m:t>
                      </m:r>
                      <m:f>
                        <m:fPr>
                          <m:type m:val="bar"/>
                          <m:ctrlPr>
                            <a:rPr lang="en-US" altLang="zh-CN" sz="2400" i="1">
                              <a:solidFill>
                                <a:schemeClr val="tx1"/>
                              </a:solidFill>
                              <a:latin typeface="Cambria Math" panose="02040503050406030204" pitchFamily="18" charset="0"/>
                              <a:ea typeface="宋体" pitchFamily="2" charset="-122"/>
                              <a:cs typeface="Cambria Math" panose="02040503050406030204" charset="0"/>
                            </a:rPr>
                          </m:ctrlPr>
                        </m:fPr>
                        <m:num>
                          <m:r>
                            <a:rPr lang="en-US" altLang="zh-CN" sz="2400" i="1">
                              <a:solidFill>
                                <a:schemeClr val="tx1"/>
                              </a:solidFill>
                              <a:latin typeface="Cambria Math" panose="02040503050406030204" charset="0"/>
                              <a:ea typeface="宋体" pitchFamily="2" charset="-122"/>
                              <a:cs typeface="Cambria Math" panose="02040503050406030204" charset="0"/>
                            </a:rPr>
                            <m:t>5</m:t>
                          </m:r>
                        </m:num>
                        <m:den>
                          <m:r>
                            <a:rPr lang="en-US" altLang="zh-CN" sz="2400" i="1">
                              <a:solidFill>
                                <a:schemeClr val="tx1"/>
                              </a:solidFill>
                              <a:latin typeface="Cambria Math" panose="02040503050406030204" charset="0"/>
                              <a:ea typeface="宋体" pitchFamily="2" charset="-122"/>
                              <a:cs typeface="Cambria Math" panose="02040503050406030204" charset="0"/>
                            </a:rPr>
                            <m:t>3</m:t>
                          </m:r>
                        </m:den>
                      </m:f>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D.</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f>
                        <m:fPr>
                          <m:type m:val="bar"/>
                          <m:ctrlPr>
                            <a:rPr lang="en-US" altLang="zh-CN" sz="2400" i="1">
                              <a:solidFill>
                                <a:schemeClr val="tx1"/>
                              </a:solidFill>
                              <a:latin typeface="Cambria Math" panose="02040503050406030204" pitchFamily="18" charset="0"/>
                              <a:ea typeface="宋体" pitchFamily="2" charset="-122"/>
                              <a:cs typeface="Cambria Math" panose="02040503050406030204" charset="0"/>
                            </a:rPr>
                          </m:ctrlPr>
                        </m:fPr>
                        <m:num>
                          <m:r>
                            <a:rPr lang="en-US" altLang="zh-CN" sz="2400" i="1">
                              <a:solidFill>
                                <a:schemeClr val="tx1"/>
                              </a:solidFill>
                              <a:latin typeface="Cambria Math" panose="02040503050406030204" charset="0"/>
                              <a:ea typeface="宋体" pitchFamily="2" charset="-122"/>
                              <a:cs typeface="Cambria Math" panose="02040503050406030204" charset="0"/>
                            </a:rPr>
                            <m:t>1</m:t>
                          </m:r>
                        </m:num>
                        <m:den>
                          <m:r>
                            <a:rPr lang="en-US" altLang="zh-CN" sz="2400" i="1">
                              <a:solidFill>
                                <a:schemeClr val="tx1"/>
                              </a:solidFill>
                              <a:latin typeface="Cambria Math" panose="02040503050406030204" charset="0"/>
                              <a:ea typeface="宋体" pitchFamily="2" charset="-122"/>
                              <a:cs typeface="Cambria Math" panose="02040503050406030204" charset="0"/>
                            </a:rPr>
                            <m:t>2</m:t>
                          </m:r>
                        </m:den>
                      </m:f>
                      <m:r>
                        <a:rPr lang="en-US" altLang="zh-CN" sz="2400" i="1">
                          <a:solidFill>
                            <a:schemeClr val="tx1"/>
                          </a:solidFill>
                          <a:latin typeface="Cambria Math" panose="02040503050406030204" charset="0"/>
                          <a:ea typeface="宋体" pitchFamily="2" charset="-122"/>
                          <a:cs typeface="Cambria Math" panose="02040503050406030204" charset="0"/>
                        </a:rPr>
                        <m:t>&lt;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m:t>
                      </m:r>
                      <m:f>
                        <m:fPr>
                          <m:type m:val="bar"/>
                          <m:ctrlPr>
                            <a:rPr lang="en-US" altLang="zh-CN" sz="2400" i="1">
                              <a:solidFill>
                                <a:schemeClr val="tx1"/>
                              </a:solidFill>
                              <a:latin typeface="Cambria Math" panose="02040503050406030204" pitchFamily="18" charset="0"/>
                              <a:ea typeface="宋体" pitchFamily="2" charset="-122"/>
                              <a:cs typeface="Cambria Math" panose="02040503050406030204" charset="0"/>
                            </a:rPr>
                          </m:ctrlPr>
                        </m:fPr>
                        <m:num>
                          <m:r>
                            <a:rPr lang="en-US" altLang="zh-CN" sz="2400" i="1">
                              <a:solidFill>
                                <a:schemeClr val="tx1"/>
                              </a:solidFill>
                              <a:latin typeface="Cambria Math" panose="02040503050406030204" charset="0"/>
                              <a:ea typeface="宋体" pitchFamily="2" charset="-122"/>
                              <a:cs typeface="Cambria Math" panose="02040503050406030204" charset="0"/>
                            </a:rPr>
                            <m:t>5</m:t>
                          </m:r>
                        </m:num>
                        <m:den>
                          <m:r>
                            <a:rPr lang="en-US" altLang="zh-CN" sz="2400" i="1">
                              <a:solidFill>
                                <a:schemeClr val="tx1"/>
                              </a:solidFill>
                              <a:latin typeface="Cambria Math" panose="02040503050406030204" charset="0"/>
                              <a:ea typeface="宋体" pitchFamily="2" charset="-122"/>
                              <a:cs typeface="Cambria Math" panose="02040503050406030204" charset="0"/>
                            </a:rPr>
                            <m:t>3</m:t>
                          </m:r>
                        </m:den>
                      </m:f>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endPar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582295" y="3215005"/>
                <a:ext cx="10768965" cy="1083945"/>
              </a:xfrm>
              <a:prstGeom prst="rect">
                <a:avLst/>
              </a:prstGeom>
              <a:blipFill>
                <a:blip r:embed="rId4"/>
                <a:stretch>
                  <a:fillRect l="-906" t="-5618" b="-1685"/>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82295" y="4394200"/>
                <a:ext cx="10838180" cy="1383665"/>
              </a:xfrm>
              <a:prstGeom prst="rect">
                <a:avLst/>
              </a:prstGeom>
              <a:noFill/>
            </p:spPr>
            <p:txBody>
              <a:bodyPr wrap="square" rtlCol="0">
                <a:spAutoFit/>
              </a:bodyPr>
              <a:lstStyle/>
              <a:p>
                <a:pPr algn="l">
                  <a:lnSpc>
                    <a:spcPct val="9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D</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9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𝑆</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+1&gt;0}={</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&gt;−</m:t>
                      </m:r>
                      <m:f>
                        <m:fPr>
                          <m:type m:val="ba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2</m:t>
                          </m:r>
                        </m:den>
                      </m:f>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𝑇</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|3</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−5&lt;0}={</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f>
                        <m:fPr>
                          <m:type m:val="ba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5</m:t>
                          </m:r>
                        </m:num>
                        <m:den>
                          <m:r>
                            <a:rPr lang="en-US" altLang="zh-CN" sz="2400" i="1">
                              <a:solidFill>
                                <a:srgbClr val="FF0000"/>
                              </a:solidFill>
                              <a:latin typeface="Cambria Math" panose="02040503050406030204" charset="0"/>
                              <a:ea typeface="宋体" pitchFamily="2" charset="-122"/>
                              <a:cs typeface="Cambria Math" panose="02040503050406030204" charset="0"/>
                            </a:rPr>
                            <m:t>3</m:t>
                          </m:r>
                        </m:den>
                      </m:f>
                      <m:r>
                        <a:rPr lang="en-US" altLang="zh-CN" sz="2400" i="1">
                          <a:solidFill>
                            <a:srgbClr val="FF0000"/>
                          </a:solidFill>
                          <a:latin typeface="Cambria Math" panose="02040503050406030204" charset="0"/>
                          <a:ea typeface="宋体" pitchFamily="2" charset="-122"/>
                          <a:cs typeface="Cambria Math" panose="02040503050406030204" charset="0"/>
                        </a:rPr>
                        <m:t>}</m:t>
                      </m:r>
                      <m:r>
                        <m:rPr>
                          <m:sty m:val="p"/>
                        </m:rPr>
                        <a:rPr lang="zh-CN" altLang="en-US" sz="2400">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gn="l">
                  <a:lnSpc>
                    <a:spcPct val="90000"/>
                  </a:lnSpc>
                </a:pP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𝑆</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𝑇</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2</m:t>
                          </m:r>
                        </m:den>
                      </m:f>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f>
                        <m:fPr>
                          <m:type m:val="ba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5</m:t>
                          </m:r>
                        </m:num>
                        <m:den>
                          <m:r>
                            <a:rPr lang="en-US" altLang="zh-CN" sz="2400" i="1">
                              <a:solidFill>
                                <a:srgbClr val="FF0000"/>
                              </a:solidFill>
                              <a:latin typeface="Cambria Math" panose="02040503050406030204" charset="0"/>
                              <a:ea typeface="宋体" pitchFamily="2" charset="-122"/>
                              <a:cs typeface="Cambria Math" panose="02040503050406030204" charset="0"/>
                            </a:rPr>
                            <m:t>3</m:t>
                          </m:r>
                        </m:den>
                      </m:f>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82295" y="4394200"/>
                <a:ext cx="10838180" cy="1383665"/>
              </a:xfrm>
              <a:prstGeom prst="rect">
                <a:avLst/>
              </a:prstGeom>
              <a:blipFill rotWithShape="1">
                <a:blip r:embed="rId5"/>
                <a:stretch>
                  <a:fillRect/>
                </a:stretch>
              </a:blipFill>
            </p:spPr>
            <p:txBody>
              <a:bodyPr/>
              <a:lstStyle/>
              <a:p>
                <a:r>
                  <a:rPr lang="zh-CN" altLang="en-US">
                    <a:noFill/>
                  </a:rPr>
                  <a:t> </a:t>
                </a:r>
              </a:p>
            </p:txBody>
          </p:sp>
        </mc:Fallback>
      </mc:AlternateContent>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矩形 9" title=""/>
          <p:cNvSpPr/>
          <p:nvPr>
            <p:custDataLst>
              <p:tags r:id="rId2"/>
            </p:custDataLst>
          </p:nvPr>
        </p:nvSpPr>
        <p:spPr>
          <a:xfrm>
            <a:off x="7470140" y="3175635"/>
            <a:ext cx="2464435"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title=""/>
          <p:cNvSpPr/>
          <p:nvPr>
            <p:custDataLst>
              <p:tags r:id="rId3"/>
            </p:custDataLst>
          </p:nvPr>
        </p:nvSpPr>
        <p:spPr>
          <a:xfrm>
            <a:off x="3209925" y="3204845"/>
            <a:ext cx="3663315"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4"/>
            </p:custDataLst>
          </p:nvPr>
        </p:nvSpPr>
        <p:spPr>
          <a:xfrm>
            <a:off x="5503545" y="2639060"/>
            <a:ext cx="2091690"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title=""/>
          <p:cNvSpPr/>
          <p:nvPr>
            <p:custDataLst>
              <p:tags r:id="rId5"/>
            </p:custDataLst>
          </p:nvPr>
        </p:nvSpPr>
        <p:spPr>
          <a:xfrm>
            <a:off x="7660640" y="2102485"/>
            <a:ext cx="1156335"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矩形 1" title=""/>
          <p:cNvSpPr/>
          <p:nvPr/>
        </p:nvSpPr>
        <p:spPr>
          <a:xfrm>
            <a:off x="4840605" y="2102485"/>
            <a:ext cx="1295400"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 name="文本框 6" title=""/>
          <p:cNvSpPr txBox="1"/>
          <p:nvPr/>
        </p:nvSpPr>
        <p:spPr>
          <a:xfrm>
            <a:off x="661035" y="808355"/>
            <a:ext cx="10612755" cy="2861310"/>
          </a:xfrm>
          <a:prstGeom prst="rect">
            <a:avLst/>
          </a:prstGeom>
          <a:noFill/>
        </p:spPr>
        <p:txBody>
          <a:bodyPr wrap="square" rtlCol="0">
            <a:spAutoFit/>
          </a:bodyPr>
          <a:lstStyle/>
          <a:p>
            <a:pPr>
              <a:lnSpc>
                <a:spcPct val="150000"/>
              </a:lnSpc>
            </a:pPr>
            <a:r>
              <a:rPr lang="zh-CN" altLang="en-US" sz="2400" b="1">
                <a:solidFill>
                  <a:srgbClr val="FF0000"/>
                </a:solidFill>
                <a:latin typeface="宋体" panose="02010600030101010101" pitchFamily="2" charset="-122"/>
                <a:ea typeface="宋体" panose="02010600030101010101" pitchFamily="2" charset="-122"/>
              </a:rPr>
              <a:t>方法技巧：</a:t>
            </a:r>
          </a:p>
          <a:p>
            <a:pPr algn="ctr">
              <a:lnSpc>
                <a:spcPct val="150000"/>
              </a:lnSpc>
            </a:pPr>
            <a:r>
              <a:rPr lang="zh-CN" altLang="en-US" sz="2400" b="1">
                <a:solidFill>
                  <a:schemeClr val="tx1"/>
                </a:solidFill>
                <a:latin typeface="宋体" panose="02010600030101010101" pitchFamily="2" charset="-122"/>
                <a:ea typeface="宋体" panose="02010600030101010101" pitchFamily="2" charset="-122"/>
              </a:rPr>
              <a:t>求两个集合的交集的方法</a:t>
            </a:r>
          </a:p>
          <a:p>
            <a:pPr>
              <a:lnSpc>
                <a:spcPct val="150000"/>
              </a:lnSpc>
            </a:pPr>
            <a:r>
              <a:rPr lang="en-US" altLang="zh-CN" sz="2400" b="1">
                <a:solidFill>
                  <a:schemeClr val="tx1"/>
                </a:solidFill>
                <a:latin typeface="宋体" panose="02010600030101010101" pitchFamily="2" charset="-122"/>
                <a:ea typeface="宋体" panose="02010600030101010101" pitchFamily="2" charset="-122"/>
              </a:rPr>
              <a:t>(1)</a:t>
            </a:r>
            <a:r>
              <a:rPr lang="zh-CN" altLang="en-US" sz="2400" b="1">
                <a:solidFill>
                  <a:schemeClr val="tx1"/>
                </a:solidFill>
                <a:latin typeface="宋体" panose="02010600030101010101" pitchFamily="2" charset="-122"/>
                <a:ea typeface="宋体" panose="02010600030101010101" pitchFamily="2" charset="-122"/>
              </a:rPr>
              <a:t>对于元素个数有限的集合，</a:t>
            </a:r>
            <a:r>
              <a:rPr lang="zh-CN" sz="2400" b="1">
                <a:solidFill>
                  <a:schemeClr val="tx1"/>
                </a:solidFill>
                <a:latin typeface="宋体" panose="02010600030101010101" pitchFamily="2" charset="-122"/>
                <a:ea typeface="宋体" panose="02010600030101010101" pitchFamily="2" charset="-122"/>
              </a:rPr>
              <a:t>逐个挑出两个集合的公共元素即可</a:t>
            </a:r>
            <a:r>
              <a:rPr lang="en-US" altLang="zh-CN" sz="2400" b="1">
                <a:solidFill>
                  <a:schemeClr val="tx1"/>
                </a:solidFill>
                <a:latin typeface="宋体" panose="02010600030101010101" pitchFamily="2" charset="-122"/>
                <a:ea typeface="宋体" panose="02010600030101010101" pitchFamily="2" charset="-122"/>
              </a:rPr>
              <a:t>.</a:t>
            </a:r>
          </a:p>
          <a:p>
            <a:pPr>
              <a:lnSpc>
                <a:spcPct val="150000"/>
              </a:lnSpc>
            </a:pPr>
            <a:r>
              <a:rPr lang="en-US" altLang="zh-CN" sz="2400" b="1">
                <a:solidFill>
                  <a:schemeClr val="tx1"/>
                </a:solidFill>
                <a:latin typeface="宋体" panose="02010600030101010101" pitchFamily="2" charset="-122"/>
                <a:ea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sym typeface="+mn-ea"/>
              </a:rPr>
              <a:t>对于元素个数无限的集合，一般借助数轴求交集，两个集合的交集等于两个集合在数轴上的相应图形所覆盖的公共范围，要注意端点值</a:t>
            </a:r>
            <a:r>
              <a:rPr lang="zh-CN" sz="2400" b="1">
                <a:solidFill>
                  <a:schemeClr val="tx1"/>
                </a:solidFill>
                <a:latin typeface="宋体" panose="02010600030101010101" pitchFamily="2" charset="-122"/>
                <a:ea typeface="宋体" panose="02010600030101010101" pitchFamily="2" charset="-122"/>
                <a:sym typeface="+mn-ea"/>
              </a:rPr>
              <a:t>的取舍</a:t>
            </a:r>
            <a:r>
              <a:rPr lang="en-US" altLang="zh-CN" sz="2400" b="1">
                <a:solidFill>
                  <a:schemeClr val="tx1"/>
                </a:solidFill>
                <a:latin typeface="宋体" panose="02010600030101010101" pitchFamily="2" charset="-122"/>
                <a:ea typeface="宋体" panose="02010600030101010101" pitchFamily="2" charset="-122"/>
                <a:sym typeface="+mn-ea"/>
              </a:rPr>
              <a:t>.</a:t>
            </a:r>
          </a:p>
        </p:txBody>
      </p:sp>
    </p:spTree>
    <p:custDataLst>
      <p:tags r:id="rId6"/>
    </p:custData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595" y="675640"/>
            <a:ext cx="8008065" cy="466090"/>
            <a:chOff x="3559" y="2307"/>
            <a:chExt cx="28665" cy="734"/>
          </a:xfrm>
        </p:grpSpPr>
        <p:sp>
          <p:nvSpPr>
            <p:cNvPr id="34" name="文本框 33"/>
            <p:cNvSpPr txBox="1"/>
            <p:nvPr/>
          </p:nvSpPr>
          <p:spPr>
            <a:xfrm>
              <a:off x="3559" y="2316"/>
              <a:ext cx="28665"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题型三：利用并</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交</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集的性质求参数的值或范围</a:t>
              </a:r>
            </a:p>
          </p:txBody>
        </p:sp>
        <p:sp>
          <p:nvSpPr>
            <p:cNvPr id="35" name="圆角矩形 34"/>
            <p:cNvSpPr/>
            <p:nvPr/>
          </p:nvSpPr>
          <p:spPr>
            <a:xfrm>
              <a:off x="3559" y="2307"/>
              <a:ext cx="24121"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250315"/>
                <a:ext cx="10977880" cy="90297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已知集合</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|−3&lt;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≤4}</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𝑘</m:t>
                      </m:r>
                      <m:r>
                        <a:rPr lang="en-US" altLang="zh-CN" sz="2400" i="1">
                          <a:solidFill>
                            <a:schemeClr val="tx1"/>
                          </a:solidFill>
                          <a:latin typeface="Cambria Math" panose="02040503050406030204" charset="0"/>
                          <a:ea typeface="宋体" pitchFamily="2" charset="-122"/>
                          <a:cs typeface="Cambria Math" panose="02040503050406030204" charset="0"/>
                        </a:rPr>
                        <m:t>+1≤</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≤2</m:t>
                      </m:r>
                      <m:r>
                        <a:rPr lang="en-US" altLang="zh-CN" sz="2400" i="1">
                          <a:solidFill>
                            <a:schemeClr val="tx1"/>
                          </a:solidFill>
                          <a:latin typeface="Cambria Math" panose="02040503050406030204" charset="0"/>
                          <a:ea typeface="宋体" pitchFamily="2" charset="-122"/>
                          <a:cs typeface="Cambria Math" panose="02040503050406030204" charset="0"/>
                        </a:rPr>
                        <m:t>𝑘</m:t>
                      </m:r>
                      <m:r>
                        <a:rPr lang="en-US" altLang="zh-CN" sz="2400" i="1">
                          <a:solidFill>
                            <a:schemeClr val="tx1"/>
                          </a:solidFill>
                          <a:latin typeface="Cambria Math" panose="02040503050406030204" charset="0"/>
                          <a:ea typeface="宋体" pitchFamily="2" charset="-122"/>
                          <a:cs typeface="Cambria Math" panose="02040503050406030204" charset="0"/>
                        </a:rPr>
                        <m:t>−1}</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且</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𝐴</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试求实数</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𝑘</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的取值范围</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250315"/>
                <a:ext cx="10977880" cy="90297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9" name="文本框 8" title=""/>
              <p:cNvSpPr txBox="1"/>
              <p:nvPr/>
            </p:nvSpPr>
            <p:spPr>
              <a:xfrm>
                <a:off x="652145" y="2153285"/>
                <a:ext cx="10838180" cy="4163695"/>
              </a:xfrm>
              <a:prstGeom prst="rect">
                <a:avLst/>
              </a:prstGeom>
              <a:noFill/>
            </p:spPr>
            <p:txBody>
              <a:bodyPr wrap="square" rtlCol="0">
                <a:spAutoFit/>
              </a:bodyPr>
              <a:lstStyle/>
              <a:p>
                <a:pPr algn="l">
                  <a:lnSpc>
                    <a:spcPct val="120000"/>
                  </a:lnSpc>
                </a:pP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|−3&lt;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≤4}</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𝑘</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𝑘</m:t>
                      </m:r>
                      <m:r>
                        <a:rPr lang="en-US" altLang="zh-CN" sz="2400" i="1">
                          <a:solidFill>
                            <a:srgbClr val="FF0000"/>
                          </a:solidFill>
                          <a:latin typeface="Cambria Math" panose="02040503050406030204" charset="0"/>
                          <a:ea typeface="宋体" pitchFamily="2" charset="-122"/>
                          <a:cs typeface="Cambria Math" panose="02040503050406030204" charset="0"/>
                        </a:rPr>
                        <m:t>−1}</m:t>
                      </m:r>
                      <m:r>
                        <m:rPr>
                          <m:sty m:val="p"/>
                        </m:rPr>
                        <a:rPr lang="zh-CN" altLang="en-US" sz="24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且</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p>
              <a:p>
                <a:pPr algn="l">
                  <a:lnSpc>
                    <a:spcPct val="12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分两种情况：</a:t>
                </a:r>
              </a:p>
              <a:p>
                <a:pPr algn="l">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①当</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时，则</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𝑘</m:t>
                      </m:r>
                      <m:r>
                        <a:rPr lang="en-US" altLang="zh-CN" sz="2400" i="1">
                          <a:solidFill>
                            <a:srgbClr val="FF0000"/>
                          </a:solidFill>
                          <a:latin typeface="Cambria Math" panose="02040503050406030204" charset="0"/>
                          <a:ea typeface="宋体" pitchFamily="2" charset="-122"/>
                          <a:cs typeface="Cambria Math" panose="02040503050406030204" charset="0"/>
                        </a:rPr>
                        <m:t>+1&gt;2</m:t>
                      </m:r>
                      <m:r>
                        <a:rPr lang="en-US" altLang="zh-CN" sz="2400" i="1">
                          <a:solidFill>
                            <a:srgbClr val="FF0000"/>
                          </a:solidFill>
                          <a:latin typeface="Cambria Math" panose="02040503050406030204" charset="0"/>
                          <a:ea typeface="宋体" pitchFamily="2" charset="-122"/>
                          <a:cs typeface="Cambria Math" panose="02040503050406030204" charset="0"/>
                        </a:rPr>
                        <m:t>𝑘</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𝑘</m:t>
                      </m:r>
                      <m:r>
                        <a:rPr lang="en-US" altLang="zh-CN" sz="2400" i="1">
                          <a:solidFill>
                            <a:srgbClr val="FF0000"/>
                          </a:solidFill>
                          <a:latin typeface="Cambria Math" panose="02040503050406030204" charset="0"/>
                          <a:ea typeface="宋体" pitchFamily="2" charset="-122"/>
                          <a:cs typeface="Cambria Math" panose="02040503050406030204" charset="0"/>
                        </a:rPr>
                        <m:t>&lt;2</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②当</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时，则</a:t>
                </a:r>
                <a14:m>
                  <m:oMathPara>
                    <m:oMathParaPr>
                      <m:jc/>
                    </m:oMathParaPr>
                    <m:oMath>
                      <m:d>
                        <m:dPr>
                          <m:begChr m:val="{"/>
                          <m:sepChr m:val="|"/>
                          <m:endChr m:val=")"/>
                          <m:grow m:val="on"/>
                          <m:shp m:val="centered"/>
                          <m:ctrlPr>
                            <a:rPr lang="en-US" altLang="zh-CN" sz="2400" b="1" i="1">
                              <a:solidFill>
                                <a:srgbClr val="FF0000"/>
                              </a:solidFill>
                              <a:latin typeface="Cambria Math" panose="02040503050406030204" pitchFamily="18" charset="0"/>
                              <a:ea typeface="宋体" pitchFamily="2" charset="-122"/>
                              <a:cs typeface="Cambria Math" panose="02040503050406030204" charset="0"/>
                              <a:sym typeface="+mn-ea"/>
                            </a:rPr>
                          </m:ctrlPr>
                        </m:dPr>
                        <m:e>
                          <m:eqArr>
                            <m:eqArrPr>
                              <m:maxDist m:val="off"/>
                              <m:objDist m:val="off"/>
                              <m:rSpRule m:val="0"/>
                              <m:rSp m:val="0"/>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eqArrPr>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+1≤2</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e>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+1&gt;−3</m:t>
                              </m:r>
                            </m:e>
                            <m:e>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−1≤4</m:t>
                              </m:r>
                            </m:e>
                          </m:eqArr>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e>
                      </m:d>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d>
                        <m:dPr>
                          <m:begChr m:val="{"/>
                          <m:sepChr m:val="|"/>
                          <m:endChr m:val=")"/>
                          <m:grow m:val="on"/>
                          <m:shp m:val="centered"/>
                          <m:ctrlPr>
                            <a:rPr lang="en-US" altLang="zh-CN" sz="2400" b="1" i="1">
                              <a:solidFill>
                                <a:srgbClr val="FF0000"/>
                              </a:solidFill>
                              <a:latin typeface="Cambria Math" panose="02040503050406030204" pitchFamily="18" charset="0"/>
                              <a:ea typeface="宋体" pitchFamily="2" charset="-122"/>
                              <a:cs typeface="Cambria Math" panose="02040503050406030204" charset="0"/>
                              <a:sym typeface="+mn-ea"/>
                            </a:rPr>
                          </m:ctrlPr>
                        </m:dPr>
                        <m:e>
                          <m:eqArr>
                            <m:eqArrPr>
                              <m:maxDist m:val="off"/>
                              <m:objDist m:val="off"/>
                              <m:rSpRule m:val="0"/>
                              <m:rSp m:val="0"/>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eqArrPr>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e>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𝑘</m:t>
                              </m:r>
                              <m:r>
                                <a:rPr lang="en-US" altLang="zh-CN" sz="2400" b="0" i="1" smtClean="0">
                                  <a:solidFill>
                                    <a:srgbClr val="FF0000"/>
                                  </a:solidFill>
                                  <a:latin typeface="Cambria Math" panose="02040503050406030204" pitchFamily="18" charset="0"/>
                                  <a:ea typeface="宋体" pitchFamily="2" charset="-122"/>
                                  <a:cs typeface="Cambria Math" panose="02040503050406030204" charset="0"/>
                                  <a:sym typeface="+mn-ea"/>
                                </a:rPr>
                                <m:t>&gt;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−4</m:t>
                              </m:r>
                            </m:e>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𝑚</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5</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den>
                              </m:f>
                            </m:e>
                          </m:eqArr>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e>
                      </m:d>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解得：</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𝑚</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5</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综上可得，实数</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𝑚</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的取值范围是：</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5</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charset="0"/>
                          <a:ea typeface="MS Mincho" charset="0"/>
                          <a:cs typeface="Cambria Math" panose="02040503050406030204" charset="0"/>
                          <a:sym typeface="+mn-ea"/>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652145" y="2153285"/>
                <a:ext cx="10838180" cy="4163695"/>
              </a:xfrm>
              <a:prstGeom prst="rect">
                <a:avLst/>
              </a:prstGeom>
              <a:blipFill>
                <a:blip r:embed="rId3"/>
                <a:stretch>
                  <a:fillRect l="-900" t="-878" r="0"/>
                </a:stretch>
              </a:blipFill>
            </p:spPr>
            <p:txBody>
              <a:bodyPr/>
              <a:lstStyle/>
              <a:p>
                <a:r>
                  <a:rPr lang="zh-CN" altLang="en-US">
                    <a:noFill/>
                  </a:rPr>
                  <a:t> </a:t>
                </a:r>
              </a:p>
            </p:txBody>
          </p:sp>
        </mc:Fallback>
      </mc:AlternateContent>
      <p:grpSp>
        <p:nvGrpSpPr>
          <p:cNvPr id="25" name="组合 24" title=""/>
          <p:cNvGrpSpPr/>
          <p:nvPr/>
        </p:nvGrpSpPr>
        <p:grpSpPr>
          <a:xfrm>
            <a:off x="7211695" y="3917315"/>
            <a:ext cx="3670300" cy="904875"/>
            <a:chOff x="11357" y="6169"/>
            <a:chExt cx="5780" cy="1425"/>
          </a:xfrm>
        </p:grpSpPr>
        <p:cxnSp>
          <p:nvCxnSpPr>
            <p:cNvPr id="10" name="直接箭头连接符 9"/>
            <p:cNvCxnSpPr/>
            <p:nvPr/>
          </p:nvCxnSpPr>
          <p:spPr>
            <a:xfrm flipV="1">
              <a:off x="11357" y="6955"/>
              <a:ext cx="5780" cy="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964" y="6661"/>
              <a:ext cx="768" cy="725"/>
            </a:xfrm>
            <a:prstGeom prst="rect">
              <a:avLst/>
            </a:prstGeom>
            <a:noFill/>
            <a:ln>
              <a:noFill/>
            </a:ln>
          </p:spPr>
          <p:txBody>
            <a:bodyPr wrap="none" rtlCol="0" anchor="t">
              <a:spAutoFit/>
            </a:bodyPr>
            <a:lstStyle/>
            <a:p>
              <a:r>
                <a:rPr lang="zh-CN" altLang="en-US" sz="2400">
                  <a:solidFill>
                    <a:srgbClr val="FF0000"/>
                  </a:solidFill>
                  <a:latin typeface="宋体" panose="02010600030101010101" pitchFamily="2" charset="-122"/>
                  <a:ea typeface="宋体" panose="02010600030101010101" pitchFamily="2" charset="-122"/>
                </a:rPr>
                <a:t>·</a:t>
              </a:r>
            </a:p>
          </p:txBody>
        </p:sp>
        <p:sp>
          <p:nvSpPr>
            <p:cNvPr id="12" name="文本框 11"/>
            <p:cNvSpPr txBox="1"/>
            <p:nvPr/>
          </p:nvSpPr>
          <p:spPr>
            <a:xfrm>
              <a:off x="15674" y="6616"/>
              <a:ext cx="768" cy="725"/>
            </a:xfrm>
            <a:prstGeom prst="rect">
              <a:avLst/>
            </a:prstGeom>
            <a:noFill/>
            <a:ln>
              <a:noFill/>
            </a:ln>
          </p:spPr>
          <p:txBody>
            <a:bodyPr wrap="none" rtlCol="0" anchor="t">
              <a:spAutoFit/>
            </a:bodyPr>
            <a:lstStyle/>
            <a:p>
              <a:r>
                <a:rPr lang="zh-CN" altLang="en-US" sz="2400">
                  <a:solidFill>
                    <a:srgbClr val="FF0000"/>
                  </a:solidFill>
                  <a:latin typeface="宋体" panose="02010600030101010101" pitchFamily="2" charset="-122"/>
                  <a:ea typeface="宋体" panose="02010600030101010101" pitchFamily="2" charset="-122"/>
                </a:rPr>
                <a:t>·</a:t>
              </a:r>
            </a:p>
          </p:txBody>
        </p:sp>
        <mc:AlternateContent>
          <mc:Choice Requires="a14">
            <p:sp>
              <p:nvSpPr>
                <p:cNvPr id="13" name="文本框 12"/>
                <p:cNvSpPr txBox="1"/>
                <p:nvPr/>
              </p:nvSpPr>
              <p:spPr>
                <a:xfrm>
                  <a:off x="11997" y="7014"/>
                  <a:ext cx="735" cy="580"/>
                </a:xfrm>
                <a:prstGeom prst="rect">
                  <a:avLst/>
                </a:prstGeom>
                <a:noFill/>
              </p:spPr>
              <p:txBody>
                <a:bodyPr wrap="square" rtlCol="0">
                  <a:spAutoFit/>
                </a:bodyPr>
                <a:lstStyle/>
                <a:p>
                  <a14:m>
                    <m:oMathPara>
                      <m:oMathParaPr>
                        <m:jc/>
                      </m:oMathParaPr>
                      <m:oMath>
                        <m:r>
                          <a:rPr lang="en-US" altLang="zh-CN" i="1">
                            <a:latin typeface="Cambria Math" panose="02040503050406030204" charset="0"/>
                            <a:cs typeface="Cambria Math" panose="02040503050406030204" charset="0"/>
                          </a:rPr>
                          <m:t>−3</m:t>
                        </m:r>
                      </m:oMath>
                    </m:oMathPara>
                  </a14:m>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11997" y="7014"/>
                  <a:ext cx="735" cy="580"/>
                </a:xfrm>
                <a:prstGeom prst="rect">
                  <a:avLst/>
                </a:prstGeom>
                <a:blipFill rotWithShape="1">
                  <a:blip r:embed="rId4"/>
                  <a:stretch>
                    <a:fillRect/>
                  </a:stretch>
                </a:blipFill>
              </p:spPr>
              <p:txBody>
                <a:bodyPr/>
                <a:lstStyle/>
                <a:p>
                  <a:r>
                    <a:rPr lang="zh-CN" altLang="en-US">
                      <a:noFill/>
                    </a:rPr>
                    <a:t> </a:t>
                  </a:r>
                </a:p>
              </p:txBody>
            </p:sp>
          </mc:Fallback>
        </mc:AlternateContent>
        <mc:AlternateContent>
          <mc:Choice Requires="a14">
            <p:sp>
              <p:nvSpPr>
                <p:cNvPr id="14" name="文本框 13"/>
                <p:cNvSpPr txBox="1"/>
                <p:nvPr/>
              </p:nvSpPr>
              <p:spPr>
                <a:xfrm>
                  <a:off x="15707" y="7014"/>
                  <a:ext cx="735" cy="580"/>
                </a:xfrm>
                <a:prstGeom prst="rect">
                  <a:avLst/>
                </a:prstGeom>
                <a:noFill/>
              </p:spPr>
              <p:txBody>
                <a:bodyPr wrap="square" rtlCol="0">
                  <a:spAutoFit/>
                </a:bodyPr>
                <a:lstStyle/>
                <a:p>
                  <a14:m>
                    <m:oMathPara>
                      <m:oMathParaPr>
                        <m:jc/>
                      </m:oMathParaPr>
                      <m:oMath>
                        <m:r>
                          <a:rPr lang="en-US" altLang="zh-CN" i="1">
                            <a:latin typeface="Cambria Math" panose="02040503050406030204" charset="0"/>
                            <a:cs typeface="Cambria Math" panose="02040503050406030204" charset="0"/>
                          </a:rPr>
                          <m:t>4</m:t>
                        </m:r>
                      </m:oMath>
                    </m:oMathPara>
                  </a14:m>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5707" y="7014"/>
                  <a:ext cx="735" cy="580"/>
                </a:xfrm>
                <a:prstGeom prst="rect">
                  <a:avLst/>
                </a:prstGeom>
                <a:blipFill rotWithShape="1">
                  <a:blip r:embed="rId5"/>
                  <a:stretch>
                    <a:fillRect/>
                  </a:stretch>
                </a:blipFill>
              </p:spPr>
              <p:txBody>
                <a:bodyPr/>
                <a:lstStyle/>
                <a:p>
                  <a:r>
                    <a:rPr lang="zh-CN" altLang="en-US">
                      <a:noFill/>
                    </a:rPr>
                    <a:t> </a:t>
                  </a:r>
                </a:p>
              </p:txBody>
            </p:sp>
          </mc:Fallback>
        </mc:AlternateContent>
        <p:grpSp>
          <p:nvGrpSpPr>
            <p:cNvPr id="16" name="组合 15"/>
            <p:cNvGrpSpPr/>
            <p:nvPr/>
          </p:nvGrpSpPr>
          <p:grpSpPr>
            <a:xfrm>
              <a:off x="12360" y="6169"/>
              <a:ext cx="3703" cy="845"/>
              <a:chOff x="12360" y="6169"/>
              <a:chExt cx="3703" cy="845"/>
            </a:xfrm>
          </p:grpSpPr>
          <p:cxnSp>
            <p:nvCxnSpPr>
              <p:cNvPr id="15" name="直接连接符 14"/>
              <p:cNvCxnSpPr>
                <a:stCxn id="13" idx="0"/>
              </p:cNvCxnSpPr>
              <p:nvPr/>
            </p:nvCxnSpPr>
            <p:spPr>
              <a:xfrm flipV="1">
                <a:off x="12365" y="6240"/>
                <a:ext cx="10" cy="77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6053" y="6169"/>
                <a:ext cx="10" cy="77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360" y="6197"/>
                <a:ext cx="3686" cy="5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3243" y="6366"/>
              <a:ext cx="1692" cy="604"/>
              <a:chOff x="12864" y="6197"/>
              <a:chExt cx="2209" cy="789"/>
            </a:xfrm>
          </p:grpSpPr>
          <p:cxnSp>
            <p:nvCxnSpPr>
              <p:cNvPr id="20" name="直接连接符 19"/>
              <p:cNvCxnSpPr/>
              <p:nvPr/>
            </p:nvCxnSpPr>
            <p:spPr>
              <a:xfrm flipV="1">
                <a:off x="12879" y="6212"/>
                <a:ext cx="10" cy="77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5063" y="6197"/>
                <a:ext cx="10" cy="77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864" y="6212"/>
                <a:ext cx="2208" cy="1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23" name="文本框 22"/>
                <p:cNvSpPr txBox="1"/>
                <p:nvPr/>
              </p:nvSpPr>
              <p:spPr>
                <a:xfrm>
                  <a:off x="12732" y="7014"/>
                  <a:ext cx="1509" cy="580"/>
                </a:xfrm>
                <a:prstGeom prst="rect">
                  <a:avLst/>
                </a:prstGeom>
                <a:noFill/>
              </p:spPr>
              <p:txBody>
                <a:bodyPr wrap="square" rtlCol="0">
                  <a:spAutoFit/>
                </a:bodyPr>
                <a:lstStyle/>
                <a:p>
                  <a14:m>
                    <m:oMathPara>
                      <m:oMathParaPr>
                        <m:jc/>
                      </m:oMathParaPr>
                      <m:oMath>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+1</m:t>
                        </m:r>
                      </m:oMath>
                    </m:oMathPara>
                  </a14:m>
                  <a:endParaRPr lang="zh-CN" altLang="en-US"/>
                </a:p>
              </p:txBody>
            </p:sp>
          </mc:Choice>
          <mc:Fallback>
            <p:sp>
              <p:nvSpPr>
                <p:cNvPr id="23" name="文本框 22"/>
                <p:cNvSpPr txBox="1">
                  <a:spLocks noRot="1" noChangeAspect="1" noMove="1" noResize="1" noEditPoints="1" noAdjustHandles="1" noChangeArrowheads="1" noChangeShapeType="1" noTextEdit="1"/>
                </p:cNvSpPr>
                <p:nvPr/>
              </p:nvSpPr>
              <p:spPr>
                <a:xfrm>
                  <a:off x="12732" y="7014"/>
                  <a:ext cx="1509" cy="580"/>
                </a:xfrm>
                <a:prstGeom prst="rect">
                  <a:avLst/>
                </a:prstGeom>
                <a:blipFill rotWithShape="1">
                  <a:blip r:embed="rId6"/>
                  <a:stretch>
                    <a:fillRect/>
                  </a:stretch>
                </a:blipFill>
              </p:spPr>
              <p:txBody>
                <a:bodyPr/>
                <a:lstStyle/>
                <a:p>
                  <a:r>
                    <a:rPr lang="zh-CN" altLang="en-US">
                      <a:noFill/>
                    </a:rPr>
                    <a:t> </a:t>
                  </a:r>
                </a:p>
              </p:txBody>
            </p:sp>
          </mc:Fallback>
        </mc:AlternateContent>
        <mc:AlternateContent>
          <mc:Choice Requires="a14">
            <p:sp>
              <p:nvSpPr>
                <p:cNvPr id="24" name="文本框 23"/>
                <p:cNvSpPr txBox="1"/>
                <p:nvPr/>
              </p:nvSpPr>
              <p:spPr>
                <a:xfrm>
                  <a:off x="14159" y="7013"/>
                  <a:ext cx="1509" cy="580"/>
                </a:xfrm>
                <a:prstGeom prst="rect">
                  <a:avLst/>
                </a:prstGeom>
                <a:noFill/>
              </p:spPr>
              <p:txBody>
                <a:bodyPr wrap="square" rtlCol="0">
                  <a:spAutoFit/>
                </a:bodyPr>
                <a:lstStyle/>
                <a:p>
                  <a14:m>
                    <m:oMathPara>
                      <m:oMathParaPr>
                        <m:jc/>
                      </m:oMathParaPr>
                      <m:o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−1</m:t>
                        </m:r>
                      </m:oMath>
                    </m:oMathPara>
                  </a14:m>
                  <a:endParaRPr lang="zh-CN" altLang="en-US"/>
                </a:p>
              </p:txBody>
            </p:sp>
          </mc:Choice>
          <mc:Fallback>
            <p:sp>
              <p:nvSpPr>
                <p:cNvPr id="24" name="文本框 23"/>
                <p:cNvSpPr txBox="1">
                  <a:spLocks noRot="1" noChangeAspect="1" noMove="1" noResize="1" noEditPoints="1" noAdjustHandles="1" noChangeArrowheads="1" noChangeShapeType="1" noTextEdit="1"/>
                </p:cNvSpPr>
                <p:nvPr/>
              </p:nvSpPr>
              <p:spPr>
                <a:xfrm>
                  <a:off x="14159" y="7013"/>
                  <a:ext cx="1509" cy="580"/>
                </a:xfrm>
                <a:prstGeom prst="rect">
                  <a:avLst/>
                </a:prstGeom>
                <a:blipFill rotWithShape="1">
                  <a:blip r:embed="rId7"/>
                  <a:stretch>
                    <a:fillRect/>
                  </a:stretch>
                </a:blipFill>
              </p:spPr>
              <p:txBody>
                <a:bodyPr/>
                <a:lstStyle/>
                <a:p>
                  <a:r>
                    <a:rPr lang="zh-CN" altLang="en-US">
                      <a:noFill/>
                    </a:rPr>
                    <a:t> </a:t>
                  </a:r>
                </a:p>
              </p:txBody>
            </p:sp>
          </mc:Fallback>
        </mc:AlternateContent>
        <p:sp>
          <p:nvSpPr>
            <p:cNvPr id="26" name="文本框 25"/>
            <p:cNvSpPr txBox="1"/>
            <p:nvPr/>
          </p:nvSpPr>
          <p:spPr>
            <a:xfrm>
              <a:off x="12874" y="6661"/>
              <a:ext cx="768" cy="725"/>
            </a:xfrm>
            <a:prstGeom prst="rect">
              <a:avLst/>
            </a:prstGeom>
            <a:noFill/>
            <a:ln>
              <a:noFill/>
            </a:ln>
          </p:spPr>
          <p:txBody>
            <a:bodyPr wrap="none" rtlCol="0" anchor="t">
              <a:spAutoFit/>
            </a:bodyPr>
            <a:lstStyle/>
            <a:p>
              <a:r>
                <a:rPr lang="zh-CN" altLang="en-US" sz="2400">
                  <a:solidFill>
                    <a:schemeClr val="accent4"/>
                  </a:solidFill>
                  <a:latin typeface="宋体" panose="02010600030101010101" pitchFamily="2" charset="-122"/>
                  <a:ea typeface="宋体" panose="02010600030101010101" pitchFamily="2" charset="-122"/>
                </a:rPr>
                <a:t>·</a:t>
              </a:r>
            </a:p>
          </p:txBody>
        </p:sp>
        <p:sp>
          <p:nvSpPr>
            <p:cNvPr id="27" name="文本框 26"/>
            <p:cNvSpPr txBox="1"/>
            <p:nvPr/>
          </p:nvSpPr>
          <p:spPr>
            <a:xfrm>
              <a:off x="14570" y="6633"/>
              <a:ext cx="768" cy="725"/>
            </a:xfrm>
            <a:prstGeom prst="rect">
              <a:avLst/>
            </a:prstGeom>
            <a:noFill/>
            <a:ln>
              <a:noFill/>
            </a:ln>
          </p:spPr>
          <p:txBody>
            <a:bodyPr wrap="none" rtlCol="0" anchor="t">
              <a:spAutoFit/>
            </a:bodyPr>
            <a:lstStyle/>
            <a:p>
              <a:r>
                <a:rPr lang="zh-CN" altLang="en-US" sz="2400">
                  <a:solidFill>
                    <a:schemeClr val="accent4"/>
                  </a:solidFill>
                  <a:latin typeface="宋体" panose="02010600030101010101" pitchFamily="2" charset="-122"/>
                  <a:ea typeface="宋体" panose="02010600030101010101" pitchFamily="2" charset="-122"/>
                </a:rPr>
                <a:t>·</a:t>
              </a:r>
            </a:p>
          </p:txBody>
        </p:sp>
      </p:gr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2295" y="539115"/>
                <a:ext cx="11418570" cy="1198880"/>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已知集合</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|−3&lt;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≤4}</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𝑘</m:t>
                      </m:r>
                      <m:r>
                        <a:rPr lang="en-US" altLang="zh-CN" sz="2400" i="1">
                          <a:solidFill>
                            <a:schemeClr val="tx1"/>
                          </a:solidFill>
                          <a:latin typeface="Cambria Math" panose="02040503050406030204" charset="0"/>
                          <a:ea typeface="宋体" pitchFamily="2" charset="-122"/>
                          <a:cs typeface="Cambria Math" panose="02040503050406030204" charset="0"/>
                        </a:rPr>
                        <m:t>+1≤</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≤2</m:t>
                      </m:r>
                      <m:r>
                        <a:rPr lang="en-US" altLang="zh-CN" sz="2400" i="1">
                          <a:solidFill>
                            <a:schemeClr val="tx1"/>
                          </a:solidFill>
                          <a:latin typeface="Cambria Math" panose="02040503050406030204" charset="0"/>
                          <a:ea typeface="宋体" pitchFamily="2" charset="-122"/>
                          <a:cs typeface="Cambria Math" panose="02040503050406030204" charset="0"/>
                        </a:rPr>
                        <m:t>𝑘</m:t>
                      </m:r>
                      <m:r>
                        <a:rPr lang="en-US" altLang="zh-CN" sz="2400" i="1">
                          <a:solidFill>
                            <a:schemeClr val="tx1"/>
                          </a:solidFill>
                          <a:latin typeface="Cambria Math" panose="02040503050406030204" charset="0"/>
                          <a:ea typeface="宋体" pitchFamily="2" charset="-122"/>
                          <a:cs typeface="Cambria Math" panose="02040503050406030204" charset="0"/>
                        </a:rPr>
                        <m:t>−1}</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且</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𝐴</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试求实数</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𝑘</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的取值范围</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539115"/>
                <a:ext cx="11418570" cy="119888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9" name="文本框 8" title=""/>
              <p:cNvSpPr txBox="1"/>
              <p:nvPr/>
            </p:nvSpPr>
            <p:spPr>
              <a:xfrm>
                <a:off x="676910" y="1776095"/>
                <a:ext cx="10838180" cy="4250055"/>
              </a:xfrm>
              <a:prstGeom prst="rect">
                <a:avLst/>
              </a:prstGeom>
              <a:noFill/>
            </p:spPr>
            <p:txBody>
              <a:bodyPr wrap="square" rtlCol="0">
                <a:spAutoFit/>
              </a:bodyPr>
              <a:lstStyle/>
              <a:p>
                <a:pPr algn="l">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|−3&lt;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≤4}</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𝑘</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𝑘</m:t>
                      </m:r>
                      <m:r>
                        <a:rPr lang="en-US" altLang="zh-CN" sz="2400" i="1">
                          <a:solidFill>
                            <a:srgbClr val="FF0000"/>
                          </a:solidFill>
                          <a:latin typeface="Cambria Math" panose="02040503050406030204" charset="0"/>
                          <a:ea typeface="宋体" pitchFamily="2" charset="-122"/>
                          <a:cs typeface="Cambria Math" panose="02040503050406030204" charset="0"/>
                        </a:rPr>
                        <m:t>−1}</m:t>
                      </m:r>
                      <m:r>
                        <m:rPr>
                          <m:sty m:val="p"/>
                        </m:rPr>
                        <a:rPr lang="zh-CN" altLang="en-US" sz="24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且</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p>
              <a:p>
                <a:pPr algn="l">
                  <a:lnSpc>
                    <a:spcPct val="12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且</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非空</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p>
              <a:p>
                <a:pPr algn="l">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得，</a:t>
                </a:r>
                <a14:m>
                  <m:oMathPara>
                    <m:oMathParaPr>
                      <m:jc/>
                    </m:oMathParaPr>
                    <m:oMath>
                      <m:d>
                        <m:dPr>
                          <m:begChr m:val="{"/>
                          <m:sepChr m:val="|"/>
                          <m:endChr m:val=")"/>
                          <m:grow m:val="on"/>
                          <m:shp m:val="centered"/>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dPr>
                        <m:e>
                          <m:eqArr>
                            <m:eqArrPr>
                              <m:maxDist m:val="off"/>
                              <m:objDist m:val="off"/>
                              <m:rSpRule m:val="0"/>
                              <m:rSp m:val="0"/>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eqArrPr>
                            <m:e>
                              <m:r>
                                <a:rPr lang="en-US" altLang="zh-CN" sz="2400" i="1">
                                  <a:solidFill>
                                    <a:srgbClr val="FF0000"/>
                                  </a:solidFill>
                                  <a:latin typeface="Cambria Math" panose="02040503050406030204" charset="0"/>
                                  <a:ea typeface="宋体" pitchFamily="2" charset="-122"/>
                                  <a:cs typeface="Cambria Math" panose="02040503050406030204" charset="0"/>
                                </a:rPr>
                                <m:t>𝑘</m:t>
                              </m:r>
                              <m:r>
                                <a:rPr lang="en-US" altLang="zh-CN" sz="2400" i="1">
                                  <a:solidFill>
                                    <a:srgbClr val="FF0000"/>
                                  </a:solidFill>
                                  <a:latin typeface="Cambria Math" panose="02040503050406030204" charset="0"/>
                                  <a:ea typeface="宋体" pitchFamily="2" charset="-122"/>
                                  <a:cs typeface="Cambria Math" panose="02040503050406030204" charset="0"/>
                                </a:rPr>
                                <m:t>+1≤−3</m:t>
                              </m:r>
                            </m:e>
                            <m:e>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−1≥4</m:t>
                              </m:r>
                            </m:e>
                          </m:eqAr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e>
                      </m:d>
                    </m:oMath>
                  </m:oMathPara>
                </a14:m>
                <a:r>
                  <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p>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解得，</a:t>
                </a:r>
                <a14:m>
                  <m:oMathPara>
                    <m:oMathParaPr>
                      <m:jc/>
                    </m:oMathParaPr>
                    <m:oMath>
                      <m:d>
                        <m:dPr>
                          <m:begChr m:val="{"/>
                          <m:sepChr m:val="|"/>
                          <m:endChr m:val=")"/>
                          <m:grow m:val="on"/>
                          <m:shp m:val="centered"/>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dPr>
                        <m:e>
                          <m:eqArr>
                            <m:eqArrPr>
                              <m:maxDist m:val="off"/>
                              <m:objDist m:val="off"/>
                              <m:rSpRule m:val="0"/>
                              <m:rSp m:val="0"/>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eqArrPr>
                            <m:e>
                              <m:r>
                                <a:rPr lang="en-US" altLang="zh-CN" sz="2400" i="1">
                                  <a:solidFill>
                                    <a:srgbClr val="FF0000"/>
                                  </a:solidFill>
                                  <a:latin typeface="Cambria Math" panose="02040503050406030204" charset="0"/>
                                  <a:ea typeface="宋体" pitchFamily="2" charset="-122"/>
                                  <a:cs typeface="Cambria Math" panose="02040503050406030204" charset="0"/>
                                </a:rPr>
                                <m:t>𝑘</m:t>
                              </m:r>
                              <m:r>
                                <a:rPr lang="en-US" altLang="zh-CN" sz="2400" i="1">
                                  <a:solidFill>
                                    <a:srgbClr val="FF0000"/>
                                  </a:solidFill>
                                  <a:latin typeface="Cambria Math" panose="02040503050406030204" charset="0"/>
                                  <a:ea typeface="宋体" pitchFamily="2" charset="-122"/>
                                  <a:cs typeface="Cambria Math" panose="02040503050406030204" charset="0"/>
                                </a:rPr>
                                <m:t>≤−4</m:t>
                              </m:r>
                            </m:e>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pitchFamily="18"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5</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den>
                              </m:f>
                            </m:e>
                          </m:eqAr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e>
                      </m:d>
                    </m:oMath>
                  </m:oMathPara>
                </a14:m>
                <a:r>
                  <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𝑘</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无解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p>
              <a:p>
                <a:pPr algn="l">
                  <a:lnSpc>
                    <a:spcPct val="120000"/>
                  </a:lnSpc>
                </a:pP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pPr>
                <a:endPar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676910" y="1776095"/>
                <a:ext cx="10838180" cy="425005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25" name="组合 24" title=""/>
          <p:cNvGrpSpPr/>
          <p:nvPr/>
        </p:nvGrpSpPr>
        <p:grpSpPr>
          <a:xfrm>
            <a:off x="3691890" y="4695190"/>
            <a:ext cx="3670300" cy="941070"/>
            <a:chOff x="11357" y="6169"/>
            <a:chExt cx="5780" cy="1482"/>
          </a:xfrm>
        </p:grpSpPr>
        <p:cxnSp>
          <p:nvCxnSpPr>
            <p:cNvPr id="10" name="直接箭头连接符 9"/>
            <p:cNvCxnSpPr/>
            <p:nvPr/>
          </p:nvCxnSpPr>
          <p:spPr>
            <a:xfrm flipV="1">
              <a:off x="11357" y="6955"/>
              <a:ext cx="5780" cy="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979" y="6661"/>
              <a:ext cx="768" cy="725"/>
            </a:xfrm>
            <a:prstGeom prst="rect">
              <a:avLst/>
            </a:prstGeom>
            <a:noFill/>
            <a:ln>
              <a:noFill/>
            </a:ln>
          </p:spPr>
          <p:txBody>
            <a:bodyPr wrap="none" rtlCol="0" anchor="t">
              <a:spAutoFit/>
            </a:bodyPr>
            <a:lstStyle/>
            <a:p>
              <a:r>
                <a:rPr lang="zh-CN" altLang="en-US" sz="2400">
                  <a:solidFill>
                    <a:srgbClr val="FF0000"/>
                  </a:solidFill>
                  <a:latin typeface="宋体" panose="02010600030101010101" pitchFamily="2" charset="-122"/>
                  <a:ea typeface="宋体" panose="02010600030101010101" pitchFamily="2" charset="-122"/>
                </a:rPr>
                <a:t>·</a:t>
              </a:r>
            </a:p>
          </p:txBody>
        </p:sp>
        <p:sp>
          <p:nvSpPr>
            <p:cNvPr id="12" name="文本框 11"/>
            <p:cNvSpPr txBox="1"/>
            <p:nvPr/>
          </p:nvSpPr>
          <p:spPr>
            <a:xfrm>
              <a:off x="15674" y="6616"/>
              <a:ext cx="768" cy="725"/>
            </a:xfrm>
            <a:prstGeom prst="rect">
              <a:avLst/>
            </a:prstGeom>
            <a:noFill/>
            <a:ln>
              <a:noFill/>
            </a:ln>
          </p:spPr>
          <p:txBody>
            <a:bodyPr wrap="none" rtlCol="0" anchor="t">
              <a:spAutoFit/>
            </a:bodyPr>
            <a:lstStyle/>
            <a:p>
              <a:r>
                <a:rPr lang="zh-CN" altLang="en-US" sz="2400">
                  <a:solidFill>
                    <a:srgbClr val="FF0000"/>
                  </a:solidFill>
                  <a:latin typeface="宋体" panose="02010600030101010101" pitchFamily="2" charset="-122"/>
                  <a:ea typeface="宋体" panose="02010600030101010101" pitchFamily="2" charset="-122"/>
                </a:rPr>
                <a:t>·</a:t>
              </a:r>
            </a:p>
          </p:txBody>
        </p:sp>
        <mc:AlternateContent>
          <mc:Choice Requires="a14">
            <p:sp>
              <p:nvSpPr>
                <p:cNvPr id="13" name="文本框 12"/>
                <p:cNvSpPr txBox="1"/>
                <p:nvPr/>
              </p:nvSpPr>
              <p:spPr>
                <a:xfrm>
                  <a:off x="12907" y="7026"/>
                  <a:ext cx="735" cy="580"/>
                </a:xfrm>
                <a:prstGeom prst="rect">
                  <a:avLst/>
                </a:prstGeom>
                <a:noFill/>
              </p:spPr>
              <p:txBody>
                <a:bodyPr wrap="square" rtlCol="0">
                  <a:spAutoFit/>
                </a:bodyPr>
                <a:lstStyle/>
                <a:p>
                  <a14:m>
                    <m:oMathPara>
                      <m:oMathParaPr>
                        <m:jc/>
                      </m:oMathParaPr>
                      <m:oMath>
                        <m:r>
                          <a:rPr lang="en-US" altLang="zh-CN" i="1">
                            <a:latin typeface="Cambria Math" panose="02040503050406030204" charset="0"/>
                            <a:cs typeface="Cambria Math" panose="02040503050406030204" charset="0"/>
                          </a:rPr>
                          <m:t>−3</m:t>
                        </m:r>
                      </m:oMath>
                    </m:oMathPara>
                  </a14:m>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12907" y="7026"/>
                  <a:ext cx="735" cy="580"/>
                </a:xfrm>
                <a:prstGeom prst="rect">
                  <a:avLst/>
                </a:prstGeom>
                <a:blipFill rotWithShape="1">
                  <a:blip r:embed="rId4"/>
                  <a:stretch>
                    <a:fillRect/>
                  </a:stretch>
                </a:blipFill>
              </p:spPr>
              <p:txBody>
                <a:bodyPr/>
                <a:lstStyle/>
                <a:p>
                  <a:r>
                    <a:rPr lang="zh-CN" altLang="en-US">
                      <a:noFill/>
                    </a:rPr>
                    <a:t> </a:t>
                  </a:r>
                </a:p>
              </p:txBody>
            </p:sp>
          </mc:Fallback>
        </mc:AlternateContent>
        <mc:AlternateContent>
          <mc:Choice Requires="a14">
            <p:sp>
              <p:nvSpPr>
                <p:cNvPr id="14" name="文本框 13"/>
                <p:cNvSpPr txBox="1"/>
                <p:nvPr/>
              </p:nvSpPr>
              <p:spPr>
                <a:xfrm>
                  <a:off x="14603" y="7071"/>
                  <a:ext cx="735" cy="580"/>
                </a:xfrm>
                <a:prstGeom prst="rect">
                  <a:avLst/>
                </a:prstGeom>
                <a:noFill/>
              </p:spPr>
              <p:txBody>
                <a:bodyPr wrap="square" rtlCol="0">
                  <a:spAutoFit/>
                </a:bodyPr>
                <a:lstStyle/>
                <a:p>
                  <a14:m>
                    <m:oMathPara>
                      <m:oMathParaPr>
                        <m:jc/>
                      </m:oMathParaPr>
                      <m:oMath>
                        <m:r>
                          <a:rPr lang="en-US" altLang="zh-CN" i="1">
                            <a:latin typeface="Cambria Math" panose="02040503050406030204" charset="0"/>
                            <a:cs typeface="Cambria Math" panose="02040503050406030204" charset="0"/>
                          </a:rPr>
                          <m:t>4</m:t>
                        </m:r>
                      </m:oMath>
                    </m:oMathPara>
                  </a14:m>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4603" y="7071"/>
                  <a:ext cx="735" cy="580"/>
                </a:xfrm>
                <a:prstGeom prst="rect">
                  <a:avLst/>
                </a:prstGeom>
                <a:blipFill rotWithShape="1">
                  <a:blip r:embed="rId5"/>
                  <a:stretch>
                    <a:fillRect/>
                  </a:stretch>
                </a:blipFill>
              </p:spPr>
              <p:txBody>
                <a:bodyPr/>
                <a:lstStyle/>
                <a:p>
                  <a:r>
                    <a:rPr lang="zh-CN" altLang="en-US">
                      <a:noFill/>
                    </a:rPr>
                    <a:t> </a:t>
                  </a:r>
                </a:p>
              </p:txBody>
            </p:sp>
          </mc:Fallback>
        </mc:AlternateContent>
        <p:grpSp>
          <p:nvGrpSpPr>
            <p:cNvPr id="16" name="组合 15"/>
            <p:cNvGrpSpPr/>
            <p:nvPr/>
          </p:nvGrpSpPr>
          <p:grpSpPr>
            <a:xfrm>
              <a:off x="12360" y="6169"/>
              <a:ext cx="3703" cy="857"/>
              <a:chOff x="12360" y="6169"/>
              <a:chExt cx="3703" cy="857"/>
            </a:xfrm>
          </p:grpSpPr>
          <p:cxnSp>
            <p:nvCxnSpPr>
              <p:cNvPr id="15" name="直接连接符 14"/>
              <p:cNvCxnSpPr/>
              <p:nvPr/>
            </p:nvCxnSpPr>
            <p:spPr>
              <a:xfrm flipV="1">
                <a:off x="12365" y="6252"/>
                <a:ext cx="10" cy="77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6053" y="6169"/>
                <a:ext cx="10" cy="77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2360" y="6197"/>
                <a:ext cx="3686" cy="5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3297" y="6345"/>
              <a:ext cx="1641" cy="651"/>
              <a:chOff x="12934" y="6170"/>
              <a:chExt cx="2142" cy="851"/>
            </a:xfrm>
          </p:grpSpPr>
          <p:cxnSp>
            <p:nvCxnSpPr>
              <p:cNvPr id="20" name="直接连接符 19"/>
              <p:cNvCxnSpPr/>
              <p:nvPr/>
            </p:nvCxnSpPr>
            <p:spPr>
              <a:xfrm flipV="1">
                <a:off x="12975" y="6247"/>
                <a:ext cx="10" cy="77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5063" y="6197"/>
                <a:ext cx="10" cy="77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934" y="6170"/>
                <a:ext cx="2142" cy="5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23" name="文本框 22"/>
                <p:cNvSpPr txBox="1"/>
                <p:nvPr/>
              </p:nvSpPr>
              <p:spPr>
                <a:xfrm>
                  <a:off x="11593" y="6970"/>
                  <a:ext cx="1509" cy="580"/>
                </a:xfrm>
                <a:prstGeom prst="rect">
                  <a:avLst/>
                </a:prstGeom>
                <a:noFill/>
              </p:spPr>
              <p:txBody>
                <a:bodyPr wrap="square" rtlCol="0">
                  <a:spAutoFit/>
                </a:bodyPr>
                <a:lstStyle/>
                <a:p>
                  <a14:m>
                    <m:oMathPara>
                      <m:oMathParaPr>
                        <m:jc/>
                      </m:oMathParaPr>
                      <m:oMath>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+1</m:t>
                        </m:r>
                      </m:oMath>
                    </m:oMathPara>
                  </a14:m>
                  <a:endParaRPr lang="zh-CN" altLang="en-US"/>
                </a:p>
              </p:txBody>
            </p:sp>
          </mc:Choice>
          <mc:Fallback>
            <p:sp>
              <p:nvSpPr>
                <p:cNvPr id="23" name="文本框 22"/>
                <p:cNvSpPr txBox="1">
                  <a:spLocks noRot="1" noChangeAspect="1" noMove="1" noResize="1" noEditPoints="1" noAdjustHandles="1" noChangeArrowheads="1" noChangeShapeType="1" noTextEdit="1"/>
                </p:cNvSpPr>
                <p:nvPr/>
              </p:nvSpPr>
              <p:spPr>
                <a:xfrm>
                  <a:off x="11593" y="6970"/>
                  <a:ext cx="1509" cy="580"/>
                </a:xfrm>
                <a:prstGeom prst="rect">
                  <a:avLst/>
                </a:prstGeom>
                <a:blipFill rotWithShape="1">
                  <a:blip r:embed="rId6"/>
                  <a:stretch>
                    <a:fillRect/>
                  </a:stretch>
                </a:blipFill>
              </p:spPr>
              <p:txBody>
                <a:bodyPr/>
                <a:lstStyle/>
                <a:p>
                  <a:r>
                    <a:rPr lang="zh-CN" altLang="en-US">
                      <a:noFill/>
                    </a:rPr>
                    <a:t> </a:t>
                  </a:r>
                </a:p>
              </p:txBody>
            </p:sp>
          </mc:Fallback>
        </mc:AlternateContent>
        <mc:AlternateContent>
          <mc:Choice Requires="a14">
            <p:sp>
              <p:nvSpPr>
                <p:cNvPr id="24" name="文本框 23"/>
                <p:cNvSpPr txBox="1"/>
                <p:nvPr/>
              </p:nvSpPr>
              <p:spPr>
                <a:xfrm>
                  <a:off x="15214" y="6943"/>
                  <a:ext cx="1509" cy="580"/>
                </a:xfrm>
                <a:prstGeom prst="rect">
                  <a:avLst/>
                </a:prstGeom>
                <a:noFill/>
              </p:spPr>
              <p:txBody>
                <a:bodyPr wrap="square" rtlCol="0">
                  <a:spAutoFit/>
                </a:bodyPr>
                <a:lstStyle/>
                <a:p>
                  <a14:m>
                    <m:oMathPara>
                      <m:oMathParaPr>
                        <m:jc/>
                      </m:oMathParaPr>
                      <m:o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−1</m:t>
                        </m:r>
                      </m:oMath>
                    </m:oMathPara>
                  </a14:m>
                  <a:endParaRPr lang="zh-CN" altLang="en-US"/>
                </a:p>
              </p:txBody>
            </p:sp>
          </mc:Choice>
          <mc:Fallback>
            <p:sp>
              <p:nvSpPr>
                <p:cNvPr id="24" name="文本框 23"/>
                <p:cNvSpPr txBox="1">
                  <a:spLocks noRot="1" noChangeAspect="1" noMove="1" noResize="1" noEditPoints="1" noAdjustHandles="1" noChangeArrowheads="1" noChangeShapeType="1" noTextEdit="1"/>
                </p:cNvSpPr>
                <p:nvPr/>
              </p:nvSpPr>
              <p:spPr>
                <a:xfrm>
                  <a:off x="15214" y="6943"/>
                  <a:ext cx="1509" cy="580"/>
                </a:xfrm>
                <a:prstGeom prst="rect">
                  <a:avLst/>
                </a:prstGeom>
                <a:blipFill rotWithShape="1">
                  <a:blip r:embed="rId7"/>
                  <a:stretch>
                    <a:fillRect/>
                  </a:stretch>
                </a:blipFill>
              </p:spPr>
              <p:txBody>
                <a:bodyPr/>
                <a:lstStyle/>
                <a:p>
                  <a:r>
                    <a:rPr lang="zh-CN" altLang="en-US">
                      <a:noFill/>
                    </a:rPr>
                    <a:t> </a:t>
                  </a:r>
                </a:p>
              </p:txBody>
            </p:sp>
          </mc:Fallback>
        </mc:AlternateContent>
        <p:sp>
          <p:nvSpPr>
            <p:cNvPr id="26" name="文本框 25"/>
            <p:cNvSpPr txBox="1"/>
            <p:nvPr/>
          </p:nvSpPr>
          <p:spPr>
            <a:xfrm>
              <a:off x="12948" y="6664"/>
              <a:ext cx="768" cy="725"/>
            </a:xfrm>
            <a:prstGeom prst="rect">
              <a:avLst/>
            </a:prstGeom>
            <a:noFill/>
            <a:ln>
              <a:noFill/>
            </a:ln>
          </p:spPr>
          <p:txBody>
            <a:bodyPr wrap="none" rtlCol="0" anchor="t">
              <a:spAutoFit/>
            </a:bodyPr>
            <a:lstStyle/>
            <a:p>
              <a:r>
                <a:rPr lang="zh-CN" altLang="en-US" sz="2400">
                  <a:solidFill>
                    <a:schemeClr val="accent4"/>
                  </a:solidFill>
                  <a:latin typeface="宋体" panose="02010600030101010101" pitchFamily="2" charset="-122"/>
                  <a:ea typeface="宋体" panose="02010600030101010101" pitchFamily="2" charset="-122"/>
                </a:rPr>
                <a:t>·</a:t>
              </a:r>
            </a:p>
          </p:txBody>
        </p:sp>
        <p:sp>
          <p:nvSpPr>
            <p:cNvPr id="27" name="文本框 26"/>
            <p:cNvSpPr txBox="1"/>
            <p:nvPr/>
          </p:nvSpPr>
          <p:spPr>
            <a:xfrm>
              <a:off x="14557" y="6622"/>
              <a:ext cx="768" cy="725"/>
            </a:xfrm>
            <a:prstGeom prst="rect">
              <a:avLst/>
            </a:prstGeom>
            <a:noFill/>
            <a:ln>
              <a:noFill/>
            </a:ln>
          </p:spPr>
          <p:txBody>
            <a:bodyPr wrap="none" rtlCol="0" anchor="t">
              <a:spAutoFit/>
            </a:bodyPr>
            <a:lstStyle/>
            <a:p>
              <a:r>
                <a:rPr lang="zh-CN" altLang="en-US" sz="2400">
                  <a:solidFill>
                    <a:schemeClr val="accent4"/>
                  </a:solidFill>
                  <a:latin typeface="宋体" panose="02010600030101010101" pitchFamily="2" charset="-122"/>
                  <a:ea typeface="宋体" panose="02010600030101010101" pitchFamily="2" charset="-122"/>
                </a:rPr>
                <a:t>·</a:t>
              </a:r>
            </a:p>
          </p:txBody>
        </p:sp>
      </p:gr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 name="矩形 7" title=""/>
          <p:cNvSpPr/>
          <p:nvPr>
            <p:custDataLst>
              <p:tags r:id="rId2"/>
            </p:custDataLst>
          </p:nvPr>
        </p:nvSpPr>
        <p:spPr>
          <a:xfrm>
            <a:off x="781685" y="3756025"/>
            <a:ext cx="863600"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title=""/>
          <p:cNvSpPr/>
          <p:nvPr>
            <p:custDataLst>
              <p:tags r:id="rId3"/>
            </p:custDataLst>
          </p:nvPr>
        </p:nvSpPr>
        <p:spPr>
          <a:xfrm>
            <a:off x="10092055" y="3197225"/>
            <a:ext cx="1012190"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矩形 1" title=""/>
          <p:cNvSpPr/>
          <p:nvPr>
            <p:custDataLst>
              <p:tags r:id="rId4"/>
            </p:custDataLst>
          </p:nvPr>
        </p:nvSpPr>
        <p:spPr>
          <a:xfrm>
            <a:off x="781685" y="2642235"/>
            <a:ext cx="2442845"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 name="文本框 6" title=""/>
          <p:cNvSpPr txBox="1"/>
          <p:nvPr/>
        </p:nvSpPr>
        <p:spPr>
          <a:xfrm>
            <a:off x="661035" y="808355"/>
            <a:ext cx="10612755" cy="3969385"/>
          </a:xfrm>
          <a:prstGeom prst="rect">
            <a:avLst/>
          </a:prstGeom>
          <a:noFill/>
        </p:spPr>
        <p:txBody>
          <a:bodyPr wrap="square" rtlCol="0">
            <a:spAutoFit/>
          </a:bodyPr>
          <a:lstStyle/>
          <a:p>
            <a:pPr>
              <a:lnSpc>
                <a:spcPct val="150000"/>
              </a:lnSpc>
            </a:pPr>
            <a:r>
              <a:rPr lang="zh-CN" altLang="en-US" sz="2400" b="1">
                <a:solidFill>
                  <a:srgbClr val="FF0000"/>
                </a:solidFill>
                <a:latin typeface="宋体" panose="02010600030101010101" pitchFamily="2" charset="-122"/>
                <a:ea typeface="宋体" panose="02010600030101010101" pitchFamily="2" charset="-122"/>
              </a:rPr>
              <a:t>方法技巧：</a:t>
            </a:r>
          </a:p>
          <a:p>
            <a:pPr algn="ctr">
              <a:lnSpc>
                <a:spcPct val="150000"/>
              </a:lnSpc>
            </a:pPr>
            <a:r>
              <a:rPr lang="zh-CN" altLang="en-US" sz="2400" b="1">
                <a:solidFill>
                  <a:schemeClr val="tx1"/>
                </a:solidFill>
                <a:latin typeface="宋体" panose="02010600030101010101" pitchFamily="2" charset="-122"/>
                <a:ea typeface="宋体" panose="02010600030101010101" pitchFamily="2" charset="-122"/>
              </a:rPr>
              <a:t>求解含有参数的集合运算的方法</a:t>
            </a:r>
          </a:p>
          <a:p>
            <a:pPr>
              <a:lnSpc>
                <a:spcPct val="150000"/>
              </a:lnSpc>
            </a:pPr>
            <a:r>
              <a:rPr lang="en-US" altLang="zh-CN" sz="2400" b="1">
                <a:solidFill>
                  <a:schemeClr val="tx1"/>
                </a:solidFill>
                <a:latin typeface="宋体" panose="02010600030101010101" pitchFamily="2" charset="-122"/>
                <a:ea typeface="宋体" panose="02010600030101010101" pitchFamily="2" charset="-122"/>
              </a:rPr>
              <a:t>(1)</a:t>
            </a:r>
            <a:r>
              <a:rPr lang="zh-CN" altLang="en-US" sz="2400" b="1">
                <a:solidFill>
                  <a:schemeClr val="tx1"/>
                </a:solidFill>
                <a:latin typeface="宋体" panose="02010600030101010101" pitchFamily="2" charset="-122"/>
                <a:ea typeface="宋体" panose="02010600030101010101" pitchFamily="2" charset="-122"/>
              </a:rPr>
              <a:t>已知两个集合之间的关系求参数时，要明确集合中的元素，对子集是否为空集进行分类讨论，要做到不漏解</a:t>
            </a:r>
            <a:r>
              <a:rPr lang="en-US" altLang="zh-CN" sz="2400" b="1">
                <a:solidFill>
                  <a:schemeClr val="tx1"/>
                </a:solidFill>
                <a:latin typeface="宋体" panose="02010600030101010101" pitchFamily="2" charset="-122"/>
                <a:ea typeface="宋体" panose="02010600030101010101" pitchFamily="2" charset="-122"/>
              </a:rPr>
              <a:t>.</a:t>
            </a:r>
          </a:p>
          <a:p>
            <a:pPr>
              <a:lnSpc>
                <a:spcPct val="150000"/>
              </a:lnSpc>
            </a:pPr>
            <a:r>
              <a:rPr lang="en-US" altLang="zh-CN" sz="2400" b="1">
                <a:solidFill>
                  <a:schemeClr val="tx1"/>
                </a:solidFill>
                <a:latin typeface="宋体" panose="02010600030101010101" pitchFamily="2" charset="-122"/>
                <a:ea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sym typeface="+mn-ea"/>
              </a:rPr>
              <a:t>在解决两个数集关系问题时，避免出错的一个有效方法是合理运用数形结合思想帮助分析与求解</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另外，在解含有参数的不等式</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或方程</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时，要对参数进行讨论</a:t>
            </a:r>
            <a:r>
              <a:rPr lang="en-US" altLang="zh-CN" sz="2400" b="1">
                <a:solidFill>
                  <a:schemeClr val="tx1"/>
                </a:solidFill>
                <a:latin typeface="宋体" panose="02010600030101010101" pitchFamily="2" charset="-122"/>
                <a:ea typeface="宋体" panose="02010600030101010101" pitchFamily="2" charset="-122"/>
                <a:sym typeface="+mn-ea"/>
              </a:rPr>
              <a:t>.</a:t>
            </a:r>
          </a:p>
        </p:txBody>
      </p:sp>
    </p:spTree>
    <p:custDataLst>
      <p:tags r:id="rId5"/>
    </p:custData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组合 31" title=""/>
          <p:cNvGrpSpPr/>
          <p:nvPr/>
        </p:nvGrpSpPr>
        <p:grpSpPr>
          <a:xfrm>
            <a:off x="629602" y="-49212"/>
            <a:ext cx="11193462" cy="583565"/>
            <a:chOff x="614597" y="884420"/>
            <a:chExt cx="11192657" cy="584139"/>
          </a:xfrm>
        </p:grpSpPr>
        <p:cxnSp>
          <p:nvCxnSpPr>
            <p:cNvPr id="3"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18"/>
            <p:cNvGrpSpPr/>
            <p:nvPr/>
          </p:nvGrpSpPr>
          <p:grpSpPr>
            <a:xfrm>
              <a:off x="614597" y="884420"/>
              <a:ext cx="5566353" cy="584139"/>
              <a:chOff x="1633928" y="944381"/>
              <a:chExt cx="5566353" cy="584139"/>
            </a:xfrm>
          </p:grpSpPr>
          <p:grpSp>
            <p:nvGrpSpPr>
              <p:cNvPr id="8" name="组合 17"/>
              <p:cNvGrpSpPr/>
              <p:nvPr/>
            </p:nvGrpSpPr>
            <p:grpSpPr>
              <a:xfrm>
                <a:off x="1633928" y="990512"/>
                <a:ext cx="5566353" cy="508504"/>
                <a:chOff x="1633928" y="990512"/>
                <a:chExt cx="5566353" cy="508504"/>
              </a:xfrm>
            </p:grpSpPr>
            <p:sp>
              <p:nvSpPr>
                <p:cNvPr id="9"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2" name="五边形 11"/>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3" name="TextBox 13"/>
              <p:cNvSpPr/>
              <p:nvPr/>
            </p:nvSpPr>
            <p:spPr>
              <a:xfrm>
                <a:off x="1783777" y="944381"/>
                <a:ext cx="3835124"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课堂小结</a:t>
                </a:r>
                <a:r>
                  <a:rPr lang="en-US" altLang="zh-CN" sz="3200">
                    <a:solidFill>
                      <a:schemeClr val="bg1"/>
                    </a:solidFill>
                    <a:latin typeface="黑体" panose="02010609060101010101" pitchFamily="49" charset="-122"/>
                    <a:ea typeface="黑体" panose="02010609060101010101" pitchFamily="49" charset="-122"/>
                  </a:rPr>
                  <a:t>&amp;</a:t>
                </a:r>
                <a:r>
                  <a:rPr sz="3200">
                    <a:solidFill>
                      <a:schemeClr val="bg1"/>
                    </a:solidFill>
                    <a:latin typeface="黑体" panose="02010609060101010101" pitchFamily="49" charset="-122"/>
                    <a:ea typeface="黑体" panose="02010609060101010101" pitchFamily="49" charset="-122"/>
                  </a:rPr>
                  <a:t>作业</a:t>
                </a:r>
              </a:p>
            </p:txBody>
          </p:sp>
        </p:grpSp>
        <p:cxnSp>
          <p:nvCxnSpPr>
            <p:cNvPr id="14"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20" name="文本框 19" title=""/>
              <p:cNvSpPr txBox="1"/>
              <p:nvPr/>
            </p:nvSpPr>
            <p:spPr>
              <a:xfrm>
                <a:off x="629285" y="786130"/>
                <a:ext cx="5394960" cy="3928110"/>
              </a:xfrm>
              <a:prstGeom prst="rect">
                <a:avLst/>
              </a:prstGeom>
              <a:noFill/>
            </p:spPr>
            <p:txBody>
              <a:bodyPr wrap="none" rtlCol="0">
                <a:spAutoFit/>
              </a:bodyPr>
              <a:lstStyle/>
              <a:p>
                <a:pPr algn="l">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课堂小结：</a:t>
                </a: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集合间的基本运算；</a:t>
                </a: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交并的运算及含参问题的求解方法</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作业：</a:t>
                </a: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整理本节课的题型；</a:t>
                </a: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课本</a:t>
                </a:r>
                <a:r>
                  <a:rPr lang="en-US" altLang="zh-CN" sz="2400" b="1">
                    <a:latin typeface="宋体" panose="02010600030101010101" pitchFamily="2" charset="-122"/>
                    <a:ea typeface="宋体" panose="02010600030101010101" pitchFamily="2" charset="-122"/>
                    <a:cs typeface="宋体" panose="02010600030101010101" pitchFamily="2" charset="-122"/>
                  </a:rPr>
                  <a:t>P12</a:t>
                </a:r>
                <a:r>
                  <a:rPr lang="zh-CN" altLang="en-US" sz="2400" b="1">
                    <a:latin typeface="宋体" panose="02010600030101010101" pitchFamily="2" charset="-122"/>
                    <a:ea typeface="宋体" panose="02010600030101010101" pitchFamily="2" charset="-122"/>
                    <a:cs typeface="宋体" panose="02010600030101010101" pitchFamily="2" charset="-122"/>
                  </a:rPr>
                  <a:t>的</a:t>
                </a:r>
                <a:r>
                  <a:rPr lang="zh-CN" sz="2400" b="1">
                    <a:latin typeface="宋体" panose="02010600030101010101" pitchFamily="2" charset="-122"/>
                    <a:ea typeface="宋体" panose="02010600030101010101" pitchFamily="2" charset="-122"/>
                    <a:cs typeface="宋体" panose="02010600030101010101" pitchFamily="2" charset="-122"/>
                  </a:rPr>
                  <a:t>练习</a:t>
                </a:r>
                <a:r>
                  <a:rPr lang="en-US" altLang="zh-CN" sz="2400" b="1">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m:rPr>
                          <m:sty m:val="b"/>
                        </m:rPr>
                        <a:rPr lang="en-US" altLang="zh-CN" sz="2400" b="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题；</a:t>
                </a: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课本</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P14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a:t>
                </a:r>
                <a:r>
                  <a:rPr lang="zh-CN" sz="2400" b="1">
                    <a:latin typeface="宋体" panose="02010600030101010101" pitchFamily="2" charset="-122"/>
                    <a:ea typeface="宋体" panose="02010600030101010101" pitchFamily="2" charset="-122"/>
                    <a:cs typeface="宋体" panose="02010600030101010101" pitchFamily="2" charset="-122"/>
                    <a:sym typeface="+mn-ea"/>
                  </a:rPr>
                  <a:t>习题</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题</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0" name="文本框 19"/>
              <p:cNvSpPr txBox="1">
                <a:spLocks noRot="1" noChangeAspect="1" noMove="1" noResize="1" noEditPoints="1" noAdjustHandles="1" noChangeArrowheads="1" noChangeShapeType="1" noTextEdit="1"/>
              </p:cNvSpPr>
              <p:nvPr/>
            </p:nvSpPr>
            <p:spPr>
              <a:xfrm>
                <a:off x="629285" y="786130"/>
                <a:ext cx="5394960" cy="3928110"/>
              </a:xfrm>
              <a:prstGeom prst="rect">
                <a:avLst/>
              </a:prstGeom>
              <a:blipFill rotWithShape="1">
                <a:blip r:embed="rId2"/>
                <a:stretch>
                  <a:fillRect r="-1130"/>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4" name="矩形 13" title=""/>
          <p:cNvSpPr/>
          <p:nvPr>
            <p:custDataLst>
              <p:tags r:id="rId2"/>
            </p:custDataLst>
          </p:nvPr>
        </p:nvSpPr>
        <p:spPr>
          <a:xfrm>
            <a:off x="6589395" y="3177540"/>
            <a:ext cx="2174240" cy="387350"/>
          </a:xfrm>
          <a:prstGeom prst="rect">
            <a:avLst/>
          </a:prstGeom>
          <a:solidFill>
            <a:schemeClr val="accent4">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title=""/>
          <p:cNvSpPr/>
          <p:nvPr>
            <p:custDataLst>
              <p:tags r:id="rId3"/>
            </p:custDataLst>
          </p:nvPr>
        </p:nvSpPr>
        <p:spPr>
          <a:xfrm>
            <a:off x="4588510" y="2590165"/>
            <a:ext cx="2174240" cy="387350"/>
          </a:xfrm>
          <a:prstGeom prst="rect">
            <a:avLst/>
          </a:prstGeom>
          <a:solidFill>
            <a:schemeClr val="accent4">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title=""/>
          <p:cNvSpPr/>
          <p:nvPr>
            <p:custDataLst>
              <p:tags r:id="rId4"/>
            </p:custDataLst>
          </p:nvPr>
        </p:nvSpPr>
        <p:spPr>
          <a:xfrm>
            <a:off x="3841750" y="3177540"/>
            <a:ext cx="2501900" cy="387350"/>
          </a:xfrm>
          <a:prstGeom prst="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title=""/>
          <p:cNvSpPr/>
          <p:nvPr>
            <p:custDataLst>
              <p:tags r:id="rId5"/>
            </p:custDataLst>
          </p:nvPr>
        </p:nvSpPr>
        <p:spPr>
          <a:xfrm>
            <a:off x="1071880" y="3177540"/>
            <a:ext cx="2524125" cy="387350"/>
          </a:xfrm>
          <a:prstGeom prst="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title=""/>
          <p:cNvSpPr/>
          <p:nvPr>
            <p:custDataLst>
              <p:tags r:id="rId6"/>
            </p:custDataLst>
          </p:nvPr>
        </p:nvSpPr>
        <p:spPr>
          <a:xfrm>
            <a:off x="2830195" y="2590165"/>
            <a:ext cx="1511935" cy="387350"/>
          </a:xfrm>
          <a:prstGeom prst="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title=""/>
          <p:cNvSpPr/>
          <p:nvPr/>
        </p:nvSpPr>
        <p:spPr>
          <a:xfrm>
            <a:off x="1071880" y="2590165"/>
            <a:ext cx="1511935" cy="387350"/>
          </a:xfrm>
          <a:prstGeom prst="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5143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问题导入</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28320" y="630555"/>
                <a:ext cx="10824845" cy="3044190"/>
              </a:xfrm>
              <a:prstGeom prst="rect">
                <a:avLst/>
              </a:prstGeom>
              <a:noFill/>
            </p:spPr>
            <p:txBody>
              <a:bodyPr wrap="square" rtlCol="0">
                <a:spAutoFit/>
              </a:bodyPr>
              <a:lstStyle/>
              <a:p>
                <a:pPr>
                  <a:lnSpc>
                    <a:spcPct val="160000"/>
                  </a:lnSpc>
                </a:pP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我们知道，实数有加、减、乘、除等运算</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集合是否也有类似的运算呢？</a:t>
                </a:r>
                <a:endParaRPr 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60000"/>
                  </a:lnSpc>
                </a:pPr>
                <a:r>
                  <a:rPr 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问题</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sz="2400" b="1">
                    <a:latin typeface="宋体" panose="02010600030101010101" pitchFamily="2" charset="-122"/>
                    <a:ea typeface="宋体" panose="02010600030101010101" pitchFamily="2" charset="-122"/>
                    <a:cs typeface="宋体" panose="02010600030101010101" pitchFamily="2" charset="-122"/>
                  </a:rPr>
                  <a:t>：观察下面的集合，类比实数的加法运算，你能说出集合</a:t>
                </a:r>
                <a14:m>
                  <m:oMathPara>
                    <m:oMathParaPr>
                      <m:jc/>
                    </m:oMathParaPr>
                    <m:oMath>
                      <m:r>
                        <a:rPr lang="en-US" altLang="zh-CN" sz="2400" i="1">
                          <a:latin typeface="Cambria Math" panose="02040503050406030204" charset="0"/>
                          <a:ea typeface="宋体" pitchFamily="2" charset="-122"/>
                          <a:cs typeface="Cambria Math" panose="02040503050406030204" charset="0"/>
                        </a:rPr>
                        <m:t>𝐶</m:t>
                      </m:r>
                    </m:oMath>
                  </m:oMathPara>
                </a14:m>
                <a:r>
                  <a:rPr lang="zh-CN" sz="2400" b="1">
                    <a:latin typeface="宋体" panose="02010600030101010101" pitchFamily="2" charset="-122"/>
                    <a:ea typeface="宋体" panose="02010600030101010101" pitchFamily="2" charset="-122"/>
                    <a:cs typeface="宋体" panose="02010600030101010101" pitchFamily="2" charset="-122"/>
                  </a:rPr>
                  <a:t>与集合</a:t>
                </a:r>
                <a14:m>
                  <m:oMathPara>
                    <m:oMathParaPr>
                      <m:jc/>
                    </m:oMathParaPr>
                    <m:oMath>
                      <m:r>
                        <a:rPr lang="en-US" altLang="zh-CN" sz="2400" i="1">
                          <a:latin typeface="Cambria Math" panose="02040503050406030204" charset="0"/>
                          <a:ea typeface="宋体" pitchFamily="2" charset="-122"/>
                          <a:cs typeface="Cambria Math" panose="02040503050406030204" charset="0"/>
                        </a:rPr>
                        <m:t>𝐴</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𝐵</m:t>
                      </m:r>
                    </m:oMath>
                  </m:oMathPara>
                </a14:m>
                <a:r>
                  <a:rPr lang="zh-CN" sz="2400" b="1">
                    <a:latin typeface="宋体" panose="02010600030101010101" pitchFamily="2" charset="-122"/>
                    <a:ea typeface="宋体" panose="02010600030101010101" pitchFamily="2" charset="-122"/>
                    <a:cs typeface="宋体" panose="02010600030101010101" pitchFamily="2" charset="-122"/>
                  </a:rPr>
                  <a:t>之间的关系吗？</a:t>
                </a:r>
              </a:p>
              <a:p>
                <a:pPr>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a:rPr lang="en-US" altLang="zh-CN" sz="2400" i="1">
                          <a:latin typeface="Cambria Math" panose="02040503050406030204" charset="0"/>
                          <a:ea typeface="宋体" pitchFamily="2" charset="-122"/>
                          <a:cs typeface="Cambria Math" panose="02040503050406030204" charset="0"/>
                        </a:rPr>
                        <m:t>𝐴</m:t>
                      </m:r>
                      <m:r>
                        <a:rPr lang="en-US" altLang="zh-CN" sz="2400" i="1">
                          <a:latin typeface="Cambria Math" panose="02040503050406030204" charset="0"/>
                          <a:ea typeface="宋体" pitchFamily="2" charset="-122"/>
                          <a:cs typeface="Cambria Math" panose="02040503050406030204" charset="0"/>
                        </a:rPr>
                        <m:t>={1,3,5}</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𝐵</m:t>
                      </m:r>
                      <m:r>
                        <a:rPr lang="en-US" altLang="zh-CN" sz="2400" i="1">
                          <a:latin typeface="Cambria Math" panose="02040503050406030204" charset="0"/>
                          <a:ea typeface="宋体" pitchFamily="2" charset="-122"/>
                          <a:cs typeface="Cambria Math" panose="02040503050406030204" charset="0"/>
                        </a:rPr>
                        <m:t>={2,4,6}</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𝐶</m:t>
                      </m:r>
                      <m:r>
                        <a:rPr lang="en-US" altLang="zh-CN" sz="2400" i="1">
                          <a:latin typeface="Cambria Math" panose="02040503050406030204" charset="0"/>
                          <a:ea typeface="宋体" pitchFamily="2" charset="-122"/>
                          <a:cs typeface="Cambria Math" panose="02040503050406030204" charset="0"/>
                        </a:rPr>
                        <m:t>={1,2,3,4,5,6}</m:t>
                      </m:r>
                      <m:r>
                        <a:rPr lang="en-US" altLang="zh-CN" sz="2400" i="1">
                          <a:latin typeface="Cambria Math" panose="02040503050406030204" charset="0"/>
                          <a:ea typeface="宋体" pitchFamily="2" charset="-122"/>
                          <a:cs typeface="Cambria Math" panose="02040503050406030204" charset="0"/>
                        </a:rPr>
                        <m:t>；</m:t>
                      </m:r>
                    </m:oMath>
                  </m:oMathPara>
                </a14:m>
                <a:endParaRPr lang="en-US" altLang="zh-CN" sz="2400">
                  <a:latin typeface="宋体" panose="02010600030101010101" pitchFamily="2" charset="-122"/>
                  <a:ea typeface="宋体" panose="02010600030101010101" pitchFamily="2" charset="-122"/>
                  <a:cs typeface="宋体" panose="02010600030101010101" pitchFamily="2" charset="-122"/>
                </a:endParaRPr>
              </a:p>
              <a:p>
                <a:pPr>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14:m>
                  <m:oMathPara>
                    <m:oMathParaPr>
                      <m:jc/>
                    </m:oMathParaPr>
                    <m:oMath>
                      <m:r>
                        <a:rPr lang="en-US" altLang="zh-CN" sz="2400" i="1">
                          <a:latin typeface="Cambria Math" panose="02040503050406030204" charset="0"/>
                          <a:ea typeface="宋体" pitchFamily="2" charset="-122"/>
                          <a:cs typeface="Cambria Math" panose="02040503050406030204" charset="0"/>
                        </a:rPr>
                        <m:t>𝐴</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rPr>
                  <a:t>是有理数</a:t>
                </a:r>
                <a14:m>
                  <m:oMathPara>
                    <m:oMathParaPr>
                      <m:jc/>
                    </m:oMathParaPr>
                    <m:oMath>
                      <m:r>
                        <m:rPr>
                          <m:sty m:val="bi"/>
                        </m:rPr>
                        <a:rPr lang="en-US" altLang="zh-CN" sz="2400" b="1" i="1">
                          <a:latin typeface="Cambria Math" panose="02040503050406030204" charset="0"/>
                          <a:ea typeface="宋体" pitchFamily="2" charset="-122"/>
                          <a:cs typeface="Cambria Math" panose="02040503050406030204" charset="0"/>
                        </a:rPr>
                        <m:t>}</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𝐵</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rPr>
                  <a:t>是无理数</a:t>
                </a:r>
                <a14:m>
                  <m:oMathPara>
                    <m:oMathParaPr>
                      <m:jc/>
                    </m:oMathParaPr>
                    <m:oMath>
                      <m:r>
                        <m:rPr>
                          <m:sty m:val="bi"/>
                        </m:rPr>
                        <a:rPr lang="en-US" altLang="zh-CN" sz="2400" b="1" i="1">
                          <a:latin typeface="Cambria Math" panose="02040503050406030204" charset="0"/>
                          <a:ea typeface="宋体" pitchFamily="2" charset="-122"/>
                          <a:cs typeface="Cambria Math" panose="02040503050406030204" charset="0"/>
                        </a:rPr>
                        <m:t>}</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𝐶</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rPr>
                  <a:t>是实数</a:t>
                </a:r>
                <a14:m>
                  <m:oMathPara>
                    <m:oMathParaPr>
                      <m:jc/>
                    </m:oMathParaPr>
                    <m:oMath>
                      <m:r>
                        <m:rPr>
                          <m:sty m:val="bi"/>
                        </m:rPr>
                        <a:rPr lang="en-US" altLang="zh-CN" sz="2400" b="1" i="1">
                          <a:latin typeface="Cambria Math" panose="02040503050406030204" charset="0"/>
                          <a:ea typeface="宋体" pitchFamily="2" charset="-122"/>
                          <a:cs typeface="Cambria Math" panose="02040503050406030204" charset="0"/>
                        </a:rPr>
                        <m:t>}</m:t>
                      </m:r>
                    </m:oMath>
                  </m:oMathPara>
                </a14:m>
                <a:r>
                  <a:rPr lang="en-US" altLang="zh-CN" sz="2400" b="1">
                    <a:latin typeface="Cambria Math" panose="02040503050406030204" charset="0"/>
                    <a:ea typeface="宋体" panose="02010600030101010101" pitchFamily="2" charset="-122"/>
                    <a:cs typeface="Cambria Math" panose="02040503050406030204" charset="0"/>
                  </a:rPr>
                  <a:t>.</a:t>
                </a:r>
              </a:p>
            </p:txBody>
          </p:sp>
        </mc:Choice>
        <mc:Fallback>
          <p:sp>
            <p:nvSpPr>
              <p:cNvPr id="7" name="文本框 6"/>
              <p:cNvSpPr txBox="1">
                <a:spLocks noRot="1" noChangeAspect="1" noMove="1" noResize="1" noEditPoints="1" noAdjustHandles="1" noChangeArrowheads="1" noChangeShapeType="1" noTextEdit="1"/>
              </p:cNvSpPr>
              <p:nvPr/>
            </p:nvSpPr>
            <p:spPr>
              <a:xfrm>
                <a:off x="528320" y="630555"/>
                <a:ext cx="10824845" cy="3044190"/>
              </a:xfrm>
              <a:prstGeom prst="rect">
                <a:avLst/>
              </a:prstGeom>
              <a:blipFill rotWithShape="1">
                <a:blip r:embed="rId7"/>
                <a:stretch>
                  <a:fillRect/>
                </a:stretch>
              </a:blipFill>
            </p:spPr>
            <p:txBody>
              <a:bodyPr/>
              <a:lstStyle/>
              <a:p>
                <a:r>
                  <a:rPr lang="zh-CN" altLang="en-US">
                    <a:noFill/>
                  </a:rPr>
                  <a:t> </a:t>
                </a:r>
              </a:p>
            </p:txBody>
          </p:sp>
        </mc:Fallback>
      </mc:AlternateContent>
      <p:grpSp>
        <p:nvGrpSpPr>
          <p:cNvPr id="2" name="组合 1" title=""/>
          <p:cNvGrpSpPr/>
          <p:nvPr/>
        </p:nvGrpSpPr>
        <p:grpSpPr>
          <a:xfrm>
            <a:off x="582295" y="4072890"/>
            <a:ext cx="10717530" cy="1198880"/>
            <a:chOff x="917" y="6414"/>
            <a:chExt cx="16878" cy="1888"/>
          </a:xfrm>
        </p:grpSpPr>
        <mc:AlternateContent>
          <mc:Choice Requires="a14">
            <p:sp>
              <p:nvSpPr>
                <p:cNvPr id="8" name="文本框 7"/>
                <p:cNvSpPr txBox="1"/>
                <p:nvPr/>
              </p:nvSpPr>
              <p:spPr>
                <a:xfrm>
                  <a:off x="917" y="6414"/>
                  <a:ext cx="16878" cy="1888"/>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在上述两个问题中，集合</a:t>
                  </a:r>
                  <a14:m>
                    <m:oMathPara>
                      <m:oMathParaPr>
                        <m:jc/>
                      </m:oMathParaPr>
                      <m:oMath>
                        <m:r>
                          <a:rPr lang="en-US" altLang="zh-CN" sz="2400" i="1">
                            <a:latin typeface="Cambria Math" panose="02040503050406030204" charset="0"/>
                            <a:ea typeface="宋体" pitchFamily="2" charset="-122"/>
                            <a:cs typeface="Cambria Math" panose="02040503050406030204" charset="0"/>
                          </a:rPr>
                          <m:t>𝐴</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𝐵</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与集合</a:t>
                  </a:r>
                  <a14:m>
                    <m:oMathPara>
                      <m:oMathParaPr>
                        <m:jc/>
                      </m:oMathParaPr>
                      <m:oMath>
                        <m:r>
                          <a:rPr lang="en-US" altLang="zh-CN" sz="2400" i="1">
                            <a:latin typeface="Cambria Math" panose="02040503050406030204" charset="0"/>
                            <a:ea typeface="宋体" pitchFamily="2" charset="-122"/>
                            <a:cs typeface="Cambria Math" panose="02040503050406030204" charset="0"/>
                          </a:rPr>
                          <m:t>𝐶</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之间都具有这样一种关系：</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𝐶</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是由所有属于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或属于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的元素</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组成的</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p>
              </p:txBody>
            </p:sp>
          </mc:Choice>
          <mc:Fallback>
            <p:sp>
              <p:nvSpPr>
                <p:cNvPr id="8" name="文本框 7"/>
                <p:cNvSpPr txBox="1">
                  <a:spLocks noRot="1" noChangeAspect="1" noMove="1" noResize="1" noEditPoints="1" noAdjustHandles="1" noChangeArrowheads="1" noChangeShapeType="1" noTextEdit="1"/>
                </p:cNvSpPr>
                <p:nvPr/>
              </p:nvSpPr>
              <p:spPr>
                <a:xfrm>
                  <a:off x="917" y="6414"/>
                  <a:ext cx="16878" cy="1888"/>
                </a:xfrm>
                <a:prstGeom prst="rect">
                  <a:avLst/>
                </a:prstGeom>
                <a:blipFill rotWithShape="1">
                  <a:blip r:embed="rId8"/>
                  <a:stretch>
                    <a:fillRect/>
                  </a:stretch>
                </a:blipFill>
              </p:spPr>
              <p:txBody>
                <a:bodyPr/>
                <a:lstStyle/>
                <a:p>
                  <a:r>
                    <a:rPr lang="zh-CN" altLang="en-US">
                      <a:noFill/>
                    </a:rPr>
                    <a:t> </a:t>
                  </a:r>
                </a:p>
              </p:txBody>
            </p:sp>
          </mc:Fallback>
        </mc:AlternateContent>
        <p:sp>
          <p:nvSpPr>
            <p:cNvPr id="3" name="矩形 2"/>
            <p:cNvSpPr/>
            <p:nvPr>
              <p:custDataLst>
                <p:tags r:id="rId9"/>
              </p:custDataLst>
            </p:nvPr>
          </p:nvSpPr>
          <p:spPr>
            <a:xfrm>
              <a:off x="1781" y="739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5143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2" name="组合 21" title=""/>
          <p:cNvGrpSpPr/>
          <p:nvPr/>
        </p:nvGrpSpPr>
        <p:grpSpPr>
          <a:xfrm>
            <a:off x="682625" y="817245"/>
            <a:ext cx="10895965" cy="2195830"/>
            <a:chOff x="1075" y="1992"/>
            <a:chExt cx="17159" cy="3458"/>
          </a:xfrm>
        </p:grpSpPr>
        <p:sp>
          <p:nvSpPr>
            <p:cNvPr id="14" name="矩形 13"/>
            <p:cNvSpPr/>
            <p:nvPr>
              <p:custDataLst>
                <p:tags r:id="rId2"/>
              </p:custDataLst>
            </p:nvPr>
          </p:nvSpPr>
          <p:spPr>
            <a:xfrm>
              <a:off x="1170" y="4648"/>
              <a:ext cx="4045" cy="622"/>
            </a:xfrm>
            <a:prstGeom prst="rect">
              <a:avLst/>
            </a:prstGeom>
            <a:solidFill>
              <a:schemeClr val="accent4">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custDataLst>
                <p:tags r:id="rId3"/>
              </p:custDataLst>
            </p:nvPr>
          </p:nvSpPr>
          <p:spPr>
            <a:xfrm>
              <a:off x="11786" y="3569"/>
              <a:ext cx="2628" cy="622"/>
            </a:xfrm>
            <a:prstGeom prst="rect">
              <a:avLst/>
            </a:prstGeom>
            <a:solidFill>
              <a:schemeClr val="accent4">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6627" y="3569"/>
              <a:ext cx="4656" cy="622"/>
            </a:xfrm>
            <a:prstGeom prst="rect">
              <a:avLst/>
            </a:prstGeom>
            <a:solidFill>
              <a:schemeClr val="accent4">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15162" y="2433"/>
              <a:ext cx="3072" cy="1872"/>
            </a:xfrm>
            <a:prstGeom prst="rect">
              <a:avLst/>
            </a:prstGeom>
          </p:spPr>
        </p:pic>
        <mc:AlternateContent>
          <mc:Choice Requires="a14">
            <p:sp>
              <p:nvSpPr>
                <p:cNvPr id="8" name="文本框 7"/>
                <p:cNvSpPr txBox="1"/>
                <p:nvPr/>
              </p:nvSpPr>
              <p:spPr>
                <a:xfrm>
                  <a:off x="1075" y="1992"/>
                  <a:ext cx="13636" cy="3458"/>
                </a:xfrm>
                <a:prstGeom prst="rect">
                  <a:avLst/>
                </a:prstGeom>
                <a:noFill/>
                <a:ln w="28575">
                  <a:solidFill>
                    <a:schemeClr val="accent1">
                      <a:lumMod val="75000"/>
                    </a:schemeClr>
                  </a:solidFill>
                </a:ln>
              </p:spPr>
              <p:txBody>
                <a:bodyPr wrap="square" rtlCol="0">
                  <a:spAutoFit/>
                </a:bodyPr>
                <a:lstStyle/>
                <a:p>
                  <a:pPr>
                    <a:lnSpc>
                      <a:spcPct val="190000"/>
                    </a:lnSpc>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一般地，由所有属于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或</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属于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的元素</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组成的集合，</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称为</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与</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的并集，记为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读作</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并</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或</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可用</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𝑉𝑒𝑛𝑛</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图表示</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p>
              </p:txBody>
            </p:sp>
          </mc:Choice>
          <mc:Fallback>
            <p:sp>
              <p:nvSpPr>
                <p:cNvPr id="8" name="文本框 7"/>
                <p:cNvSpPr txBox="1">
                  <a:spLocks noRot="1" noChangeAspect="1" noMove="1" noResize="1" noEditPoints="1" noAdjustHandles="1" noChangeArrowheads="1" noChangeShapeType="1" noTextEdit="1"/>
                </p:cNvSpPr>
                <p:nvPr/>
              </p:nvSpPr>
              <p:spPr>
                <a:xfrm>
                  <a:off x="1075" y="1992"/>
                  <a:ext cx="13636" cy="3458"/>
                </a:xfrm>
                <a:prstGeom prst="rect">
                  <a:avLst/>
                </a:prstGeom>
                <a:blipFill rotWithShape="1">
                  <a:blip r:embed="rId5"/>
                  <a:stretch>
                    <a:fillRect/>
                  </a:stretch>
                </a:blipFill>
                <a:ln w="28575">
                  <a:solidFill>
                    <a:schemeClr val="accent1">
                      <a:lumMod val="75000"/>
                    </a:schemeClr>
                  </a:solidFill>
                </a:ln>
              </p:spPr>
              <p:txBody>
                <a:bodyPr/>
                <a:lstStyle/>
                <a:p>
                  <a:r>
                    <a:rPr lang="zh-CN" altLang="en-US">
                      <a:noFill/>
                    </a:rPr>
                    <a:t> </a:t>
                  </a:r>
                </a:p>
              </p:txBody>
            </p:sp>
          </mc:Fallback>
        </mc:AlternateContent>
      </p:grpSp>
      <p:grpSp>
        <p:nvGrpSpPr>
          <p:cNvPr id="9" name="组合 8" title=""/>
          <p:cNvGrpSpPr/>
          <p:nvPr/>
        </p:nvGrpSpPr>
        <p:grpSpPr>
          <a:xfrm>
            <a:off x="539115" y="3429000"/>
            <a:ext cx="8262620" cy="782955"/>
            <a:chOff x="849" y="5400"/>
            <a:chExt cx="13012" cy="1233"/>
          </a:xfrm>
        </p:grpSpPr>
        <mc:AlternateContent>
          <mc:Choice Requires="a14">
            <p:sp>
              <p:nvSpPr>
                <p:cNvPr id="3" name="文本框 2"/>
                <p:cNvSpPr txBox="1"/>
                <p:nvPr/>
              </p:nvSpPr>
              <p:spPr>
                <a:xfrm>
                  <a:off x="849" y="5400"/>
                  <a:ext cx="13012" cy="725"/>
                </a:xfrm>
                <a:prstGeom prst="rect">
                  <a:avLst/>
                </a:prstGeom>
                <a:noFill/>
              </p:spPr>
              <p:txBody>
                <a:bodyPr wrap="none" rtlCol="0">
                  <a:spAutoFit/>
                </a:bodyPr>
                <a:lstStyle/>
                <a:p>
                  <a:pPr algn="l"/>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这样，在问题</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(1)(2)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中，集合</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𝐵</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的并集是</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𝐶</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𝐶</m:t>
                        </m:r>
                        <m:r>
                          <a:rPr lang="en-US" altLang="zh-CN" sz="2400" i="1">
                            <a:solidFill>
                              <a:schemeClr val="tx1"/>
                            </a:solidFill>
                            <a:latin typeface="Cambria Math" panose="02040503050406030204" charset="0"/>
                            <a:ea typeface="MS Mincho" charset="0"/>
                            <a:cs typeface="Cambria Math" panose="02040503050406030204" charset="0"/>
                          </a:rPr>
                          <m:t>.</m:t>
                        </m:r>
                      </m:oMath>
                    </m:oMathPara>
                  </a14:m>
                  <a:endParaRPr lang="en-US" altLang="zh-CN" sz="2400" b="1" i="1">
                    <a:solidFill>
                      <a:schemeClr val="tx1"/>
                    </a:solidFill>
                    <a:latin typeface="Cambria Math" panose="02040503050406030204" charset="0"/>
                    <a:ea typeface="MS Mincho" panose="02020609040205080304" charset="-128"/>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849" y="5400"/>
                  <a:ext cx="13012" cy="725"/>
                </a:xfrm>
                <a:prstGeom prst="rect">
                  <a:avLst/>
                </a:prstGeom>
                <a:blipFill rotWithShape="1">
                  <a:blip r:embed="rId6"/>
                  <a:stretch>
                    <a:fillRect/>
                  </a:stretch>
                </a:blipFill>
              </p:spPr>
              <p:txBody>
                <a:bodyPr/>
                <a:lstStyle/>
                <a:p>
                  <a:r>
                    <a:rPr lang="zh-CN" altLang="en-US">
                      <a:noFill/>
                    </a:rPr>
                    <a:t> </a:t>
                  </a:r>
                </a:p>
              </p:txBody>
            </p:sp>
          </mc:Fallback>
        </mc:AlternateContent>
        <p:sp>
          <p:nvSpPr>
            <p:cNvPr id="7" name="矩形 6"/>
            <p:cNvSpPr/>
            <p:nvPr>
              <p:custDataLst>
                <p:tags r:id="rId7"/>
              </p:custDataLst>
            </p:nvPr>
          </p:nvSpPr>
          <p:spPr>
            <a:xfrm>
              <a:off x="1170" y="6514"/>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1" name="组合 20" title=""/>
          <p:cNvGrpSpPr/>
          <p:nvPr/>
        </p:nvGrpSpPr>
        <p:grpSpPr>
          <a:xfrm>
            <a:off x="598805" y="4072890"/>
            <a:ext cx="11108690" cy="1272540"/>
            <a:chOff x="943" y="7233"/>
            <a:chExt cx="17494" cy="2004"/>
          </a:xfrm>
        </p:grpSpPr>
        <p:sp>
          <p:nvSpPr>
            <p:cNvPr id="18" name="矩形 17"/>
            <p:cNvSpPr/>
            <p:nvPr/>
          </p:nvSpPr>
          <p:spPr>
            <a:xfrm>
              <a:off x="15821" y="8519"/>
              <a:ext cx="2205" cy="539"/>
            </a:xfrm>
            <a:prstGeom prst="rect">
              <a:avLst/>
            </a:prstGeom>
            <a:solidFill>
              <a:schemeClr val="accent4">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12612" y="7592"/>
              <a:ext cx="2392" cy="598"/>
            </a:xfrm>
            <a:prstGeom prst="rect">
              <a:avLst/>
            </a:prstGeom>
            <a:solidFill>
              <a:schemeClr val="accent4">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0" name="组合 19"/>
            <p:cNvGrpSpPr/>
            <p:nvPr/>
          </p:nvGrpSpPr>
          <p:grpSpPr>
            <a:xfrm>
              <a:off x="943" y="7233"/>
              <a:ext cx="17494" cy="2004"/>
              <a:chOff x="943" y="7233"/>
              <a:chExt cx="17494" cy="2004"/>
            </a:xfrm>
          </p:grpSpPr>
          <mc:AlternateContent>
            <mc:Choice Requires="a14">
              <p:sp>
                <p:nvSpPr>
                  <p:cNvPr id="15" name="文本框 14"/>
                  <p:cNvSpPr txBox="1"/>
                  <p:nvPr>
                    <p:custDataLst>
                      <p:tags r:id="rId8"/>
                    </p:custDataLst>
                  </p:nvPr>
                </p:nvSpPr>
                <p:spPr>
                  <a:xfrm>
                    <a:off x="943" y="7233"/>
                    <a:ext cx="17495" cy="2004"/>
                  </a:xfrm>
                  <a:prstGeom prst="rect">
                    <a:avLst/>
                  </a:prstGeom>
                  <a:noFill/>
                </p:spPr>
                <p:txBody>
                  <a:bodyPr wrap="square" rtlCol="0">
                    <a:spAutoFit/>
                  </a:bodyPr>
                  <a:lstStyle/>
                  <a:p>
                    <a:pPr>
                      <a:lnSpc>
                        <a:spcPct val="160000"/>
                      </a:lnSpc>
                    </a:pPr>
                    <a:r>
                      <a:rPr lang="zh-CN" altLang="en-US" sz="2400" b="1">
                        <a:latin typeface="宋体" panose="02010600030101010101" pitchFamily="2" charset="-122"/>
                        <a:ea typeface="宋体" panose="02010600030101010101" pitchFamily="2" charset="-122"/>
                        <a:cs typeface="宋体" panose="02010600030101010101" pitchFamily="2" charset="-122"/>
                      </a:rPr>
                      <a:t>在</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中，</a:t>
                    </a:r>
                    <a14:m>
                      <m:oMathPara>
                        <m:oMathParaPr>
                          <m:jc/>
                        </m:oMathParaPr>
                        <m:oMath>
                          <m:r>
                            <a:rPr lang="en-US" altLang="zh-CN" sz="2400" i="1">
                              <a:latin typeface="Cambria Math" panose="02040503050406030204" charset="0"/>
                              <a:ea typeface="宋体" pitchFamily="2" charset="-122"/>
                              <a:cs typeface="Cambria Math" panose="02040503050406030204" charset="0"/>
                            </a:rPr>
                            <m:t>𝐴</m:t>
                          </m:r>
                          <m:r>
                            <a:rPr lang="en-US" altLang="zh-CN" sz="2400" i="1">
                              <a:latin typeface="Cambria Math" panose="02040503050406030204" charset="0"/>
                              <a:ea typeface="宋体" pitchFamily="2" charset="-122"/>
                              <a:cs typeface="Cambria Math" panose="02040503050406030204" charset="0"/>
                            </a:rPr>
                            <m:t>={1,3,5}</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𝐵</m:t>
                          </m:r>
                          <m:r>
                            <a:rPr lang="en-US" altLang="zh-CN" sz="2400" i="1">
                              <a:latin typeface="Cambria Math" panose="02040503050406030204" charset="0"/>
                              <a:ea typeface="宋体" pitchFamily="2" charset="-122"/>
                              <a:cs typeface="Cambria Math" panose="02040503050406030204" charset="0"/>
                            </a:rPr>
                            <m:t>={2,4,6}</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𝐶</m:t>
                          </m:r>
                          <m:r>
                            <a:rPr lang="en-US" altLang="zh-CN" sz="2400" i="1">
                              <a:latin typeface="Cambria Math" panose="02040503050406030204" charset="0"/>
                              <a:ea typeface="宋体" pitchFamily="2" charset="-122"/>
                              <a:cs typeface="Cambria Math" panose="02040503050406030204" charset="0"/>
                            </a:rPr>
                            <m:t>={1,2,3,4,5,6}</m:t>
                          </m:r>
                          <m:r>
                            <a:rPr lang="en-US" altLang="zh-CN" sz="2400" i="1">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𝐶</m:t>
                          </m:r>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endParaRPr lang="en-US" altLang="zh-CN" sz="2400">
                      <a:latin typeface="宋体" panose="02010600030101010101" pitchFamily="2" charset="-122"/>
                      <a:ea typeface="宋体" panose="02010600030101010101" pitchFamily="2" charset="-122"/>
                      <a:cs typeface="宋体" panose="02010600030101010101" pitchFamily="2" charset="-122"/>
                    </a:endParaRPr>
                  </a:p>
                  <a:p>
                    <a:pPr>
                      <a:lnSpc>
                        <a:spcPct val="160000"/>
                      </a:lnSpc>
                    </a:pPr>
                    <a:r>
                      <a:rPr lang="zh-CN" altLang="en-US" sz="2400" b="1">
                        <a:latin typeface="宋体" panose="02010600030101010101" pitchFamily="2" charset="-122"/>
                        <a:ea typeface="宋体" panose="02010600030101010101" pitchFamily="2" charset="-122"/>
                        <a:cs typeface="宋体" panose="02010600030101010101" pitchFamily="2" charset="-122"/>
                      </a:rPr>
                      <a:t>在</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中，</a:t>
                    </a:r>
                    <a14:m>
                      <m:oMathPara>
                        <m:oMathParaPr>
                          <m:jc/>
                        </m:oMathParaPr>
                        <m:oMath>
                          <m:r>
                            <a:rPr lang="en-US" altLang="zh-CN" sz="2400" i="1">
                              <a:latin typeface="Cambria Math" panose="02040503050406030204" charset="0"/>
                              <a:ea typeface="宋体" pitchFamily="2" charset="-122"/>
                              <a:cs typeface="Cambria Math" panose="02040503050406030204" charset="0"/>
                            </a:rPr>
                            <m:t>𝐴</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是有理数</a:t>
                    </a:r>
                    <a14:m>
                      <m:oMathPara>
                        <m:oMathParaPr>
                          <m:jc/>
                        </m:oMathParaPr>
                        <m:oMath>
                          <m:r>
                            <m:rPr>
                              <m:sty m:val="bi"/>
                            </m:rPr>
                            <a:rPr lang="en-US" altLang="zh-CN" sz="2400" b="1" i="1">
                              <a:latin typeface="Cambria Math" panose="02040503050406030204" charset="0"/>
                              <a:ea typeface="宋体" pitchFamily="2" charset="-122"/>
                              <a:cs typeface="Cambria Math" panose="02040503050406030204" charset="0"/>
                            </a:rPr>
                            <m:t>}</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𝐵</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是无理数</a:t>
                    </a:r>
                    <a14:m>
                      <m:oMathPara>
                        <m:oMathParaPr>
                          <m:jc/>
                        </m:oMathParaPr>
                        <m:oMath>
                          <m:r>
                            <m:rPr>
                              <m:sty m:val="bi"/>
                            </m:rPr>
                            <a:rPr lang="en-US" altLang="zh-CN" sz="2400" b="1" i="1">
                              <a:latin typeface="Cambria Math" panose="02040503050406030204" charset="0"/>
                              <a:ea typeface="宋体" pitchFamily="2" charset="-122"/>
                              <a:cs typeface="Cambria Math" panose="02040503050406030204" charset="0"/>
                            </a:rPr>
                            <m:t>}</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𝐶</m:t>
                          </m:r>
                          <m:r>
                            <m:rPr>
                              <m:sty m:val="bi"/>
                            </m:rPr>
                            <a:rPr lang="en-US" altLang="zh-CN" sz="2400" b="1"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是实数</a:t>
                    </a:r>
                    <a14:m>
                      <m:oMathPara>
                        <m:oMathParaPr>
                          <m:jc/>
                        </m:oMathParaPr>
                        <m:oMath>
                          <m:r>
                            <m:rPr>
                              <m:sty m:val="bi"/>
                            </m:rPr>
                            <a:rPr lang="en-US" altLang="zh-CN" sz="2400" b="1" i="1">
                              <a:latin typeface="Cambria Math" panose="02040503050406030204" charset="0"/>
                              <a:ea typeface="宋体" pitchFamily="2" charset="-122"/>
                              <a:cs typeface="Cambria Math" panose="02040503050406030204" charset="0"/>
                            </a:rPr>
                            <m:t>}</m:t>
                          </m:r>
                        </m:oMath>
                      </m:oMathPara>
                    </a14:m>
                    <a:r>
                      <a:rPr lang="zh-CN" altLang="en-US" sz="2400">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endParaRPr lang="en-US" altLang="zh-CN" sz="2400" b="1">
                      <a:latin typeface="Cambria Math" panose="02040503050406030204" charset="0"/>
                      <a:ea typeface="宋体" panose="02010600030101010101" pitchFamily="2" charset="-122"/>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custDataLst>
                      <p:tags r:id="rId9"/>
                    </p:custDataLst>
                  </p:nvPr>
                </p:nvSpPr>
                <p:spPr>
                  <a:xfrm>
                    <a:off x="943" y="7233"/>
                    <a:ext cx="17495" cy="2004"/>
                  </a:xfrm>
                  <a:prstGeom prst="rect">
                    <a:avLst/>
                  </a:prstGeom>
                  <a:blipFill rotWithShape="1">
                    <a:blip r:embed="rId10"/>
                    <a:stretch>
                      <a:fillRect/>
                    </a:stretch>
                  </a:blipFill>
                </p:spPr>
                <p:txBody>
                  <a:bodyPr/>
                  <a:lstStyle/>
                  <a:p>
                    <a:r>
                      <a:rPr lang="zh-CN" altLang="en-US">
                        <a:noFill/>
                      </a:rPr>
                      <a:t> </a:t>
                    </a:r>
                  </a:p>
                </p:txBody>
              </p:sp>
            </mc:Fallback>
          </mc:AlternateContent>
          <p:sp>
            <p:nvSpPr>
              <p:cNvPr id="19" name="矩形 18"/>
              <p:cNvSpPr/>
              <p:nvPr/>
            </p:nvSpPr>
            <p:spPr>
              <a:xfrm>
                <a:off x="5934" y="840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pic>
        <p:nvPicPr>
          <p:cNvPr id="51216" name="Picture 3"/>
          <p:cNvPicPr>
            <a:picLocks noChangeAspect="1"/>
          </p:cNvPicPr>
          <p:nvPr/>
        </p:nvPicPr>
        <p:blipFill>
          <a:blip r:embed="rId11"/>
          <a:stretch>
            <a:fillRect/>
          </a:stretch>
        </p:blipFill>
        <p:spPr>
          <a:xfrm flipH="1">
            <a:off x="11988800" y="10299700"/>
            <a:ext cx="0" cy="0"/>
          </a:xfrm>
          <a:prstGeom prst="rect">
            <a:avLst/>
          </a:prstGeom>
          <a:ln>
            <a:noFill/>
          </a:ln>
        </p:spPr>
      </p:pic>
    </p:spTree>
    <p:custDataLst>
      <p:tags r:id="rId1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11" name="图片 10" title=""/>
          <p:cNvPicPr>
            <a:picLocks noChangeAspect="1"/>
          </p:cNvPicPr>
          <p:nvPr/>
        </p:nvPicPr>
        <p:blipFill>
          <a:blip r:embed="rId2"/>
          <a:srcRect l="3217" t="16717" r="11528" b="11636"/>
          <a:stretch>
            <a:fillRect/>
          </a:stretch>
        </p:blipFill>
        <p:spPr>
          <a:xfrm>
            <a:off x="4324350" y="4949825"/>
            <a:ext cx="3359150" cy="1241425"/>
          </a:xfrm>
          <a:prstGeom prst="rect">
            <a:avLst/>
          </a:prstGeom>
        </p:spPr>
      </p:pic>
      <p:grpSp>
        <p:nvGrpSpPr>
          <p:cNvPr id="4" name="组合 3" title=""/>
          <p:cNvGrpSpPr/>
          <p:nvPr/>
        </p:nvGrpSpPr>
        <p:grpSpPr>
          <a:xfrm>
            <a:off x="536575" y="-5143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4835" y="662305"/>
                <a:ext cx="11022330" cy="57086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sz="2400" b="1">
                    <a:latin typeface="宋体" panose="02010600030101010101" pitchFamily="2" charset="-122"/>
                    <a:ea typeface="宋体" panose="02010600030101010101" pitchFamily="2" charset="-122"/>
                    <a:cs typeface="宋体" panose="02010600030101010101" pitchFamily="2" charset="-122"/>
                  </a:rPr>
                  <a:t>设</a:t>
                </a:r>
                <a14:m>
                  <m:oMathPara>
                    <m:oMathParaPr>
                      <m:jc/>
                    </m:oMathParaPr>
                    <m:oMath>
                      <m:r>
                        <a:rPr lang="en-US" altLang="zh-CN" sz="2400" i="1">
                          <a:latin typeface="Cambria Math" panose="02040503050406030204" charset="0"/>
                          <a:ea typeface="宋体" pitchFamily="2" charset="-122"/>
                          <a:cs typeface="Cambria Math" panose="02040503050406030204" charset="0"/>
                        </a:rPr>
                        <m:t>𝐴</m:t>
                      </m:r>
                      <m:r>
                        <a:rPr lang="en-US" altLang="zh-CN" sz="2400" i="1">
                          <a:latin typeface="Cambria Math" panose="02040503050406030204" charset="0"/>
                          <a:ea typeface="宋体" pitchFamily="2" charset="-122"/>
                          <a:cs typeface="Cambria Math" panose="02040503050406030204" charset="0"/>
                        </a:rPr>
                        <m:t>={4,5,6,8}</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𝐵</m:t>
                      </m:r>
                      <m:r>
                        <a:rPr lang="en-US" altLang="zh-CN" sz="2400" i="1">
                          <a:latin typeface="Cambria Math" panose="02040503050406030204" charset="0"/>
                          <a:ea typeface="宋体" pitchFamily="2" charset="-122"/>
                          <a:cs typeface="Cambria Math" panose="02040503050406030204" charset="0"/>
                        </a:rPr>
                        <m:t>={3,5,7,8}</m:t>
                      </m:r>
                      <m:r>
                        <m:rPr>
                          <m:sty m:val="bi"/>
                        </m:rPr>
                        <a:rPr lang="en-US" altLang="zh-CN" sz="2400" b="1" i="1">
                          <a:latin typeface="Cambria Math" panose="02040503050406030204" charset="0"/>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求</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i="1">
                  <a:latin typeface="Cambria Math" panose="02040503050406030204" charset="0"/>
                  <a:ea typeface="MS Mincho" panose="02020609040205080304" charset="-128"/>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4835" y="662305"/>
                <a:ext cx="11022330" cy="570865"/>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84835" y="1363345"/>
                <a:ext cx="10838180" cy="68199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={4,5,6,8}∪{3,5,7,8}={3,4,5,6,7,8}.</m:t>
                      </m:r>
                    </m:oMath>
                  </m:oMathPara>
                </a14:m>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84835" y="1363345"/>
                <a:ext cx="10838180" cy="681990"/>
              </a:xfrm>
              <a:prstGeom prst="rect">
                <a:avLst/>
              </a:prstGeom>
              <a:blipFill rotWithShape="1">
                <a:blip r:embed="rId4"/>
                <a:stretch>
                  <a:fillRect/>
                </a:stretch>
              </a:blipFill>
            </p:spPr>
            <p:txBody>
              <a:bodyPr/>
              <a:lstStyle/>
              <a:p>
                <a:r>
                  <a:rPr lang="zh-CN" altLang="en-US">
                    <a:noFill/>
                  </a:rPr>
                  <a:t> </a:t>
                </a:r>
              </a:p>
            </p:txBody>
          </p:sp>
        </mc:Fallback>
      </mc:AlternateContent>
      <mc:AlternateContent>
        <mc:Choice Requires="a14">
          <p:sp>
            <p:nvSpPr>
              <p:cNvPr id="9" name="文本框 8" title=""/>
              <p:cNvSpPr txBox="1"/>
              <p:nvPr/>
            </p:nvSpPr>
            <p:spPr>
              <a:xfrm>
                <a:off x="584835" y="2914650"/>
                <a:ext cx="11022330" cy="57086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sz="2400" b="1">
                    <a:latin typeface="宋体" panose="02010600030101010101" pitchFamily="2" charset="-122"/>
                    <a:ea typeface="宋体" panose="02010600030101010101" pitchFamily="2" charset="-122"/>
                    <a:cs typeface="宋体" panose="02010600030101010101" pitchFamily="2" charset="-122"/>
                  </a:rPr>
                  <a:t>设集合</a:t>
                </a:r>
                <a14:m>
                  <m:oMathPara>
                    <m:oMathParaPr>
                      <m:jc/>
                    </m:oMathParaPr>
                    <m:oMath>
                      <m:r>
                        <a:rPr lang="en-US" altLang="zh-CN" sz="2400" i="1">
                          <a:latin typeface="Cambria Math" panose="02040503050406030204" charset="0"/>
                          <a:ea typeface="宋体" pitchFamily="2" charset="-122"/>
                          <a:cs typeface="Cambria Math" panose="02040503050406030204" charset="0"/>
                        </a:rPr>
                        <m:t>𝐴</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|−1&lt;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&lt;2}</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𝐵</m:t>
                      </m:r>
                      <m:r>
                        <a:rPr lang="en-US" altLang="zh-CN" sz="2400" i="1">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|1&lt;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&lt;3}</m:t>
                      </m:r>
                      <m:r>
                        <m:rPr>
                          <m:sty m:val="bi"/>
                        </m:rPr>
                        <a:rPr lang="en-US" altLang="zh-CN" sz="2400" b="1" i="1">
                          <a:latin typeface="Cambria Math" panose="02040503050406030204" charset="0"/>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求</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i="1">
                  <a:latin typeface="Cambria Math" panose="02040503050406030204" charset="0"/>
                  <a:ea typeface="MS Mincho" panose="02020609040205080304" charset="-128"/>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584835" y="2914650"/>
                <a:ext cx="11022330" cy="570865"/>
              </a:xfrm>
              <a:prstGeom prst="rect">
                <a:avLst/>
              </a:prstGeom>
              <a:blipFill rotWithShape="1">
                <a:blip r:embed="rId5"/>
                <a:stretch>
                  <a:fillRect/>
                </a:stretch>
              </a:blipFill>
            </p:spPr>
            <p:txBody>
              <a:bodyPr/>
              <a:lstStyle/>
              <a:p>
                <a:r>
                  <a:rPr lang="zh-CN" altLang="en-US">
                    <a:noFill/>
                  </a:rPr>
                  <a:t> </a:t>
                </a:r>
              </a:p>
            </p:txBody>
          </p:sp>
        </mc:Fallback>
      </mc:AlternateContent>
      <mc:AlternateContent>
        <mc:Choice Requires="a14">
          <p:sp>
            <p:nvSpPr>
              <p:cNvPr id="10" name="文本框 9" title=""/>
              <p:cNvSpPr txBox="1"/>
              <p:nvPr/>
            </p:nvSpPr>
            <p:spPr>
              <a:xfrm>
                <a:off x="552450" y="3490595"/>
                <a:ext cx="10838180" cy="127254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|−1&lt;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&lt;2}∪{</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|1&lt;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&lt;3}={</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|−1&lt;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&lt;3}.</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如图，还可以利用数轴直观表示例</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2</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中求并集</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的过程</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p>
            </p:txBody>
          </p:sp>
        </mc:Choice>
        <mc:Fallback>
          <p:sp>
            <p:nvSpPr>
              <p:cNvPr id="10" name="文本框 9"/>
              <p:cNvSpPr txBox="1">
                <a:spLocks noRot="1" noChangeAspect="1" noMove="1" noResize="1" noEditPoints="1" noAdjustHandles="1" noChangeArrowheads="1" noChangeShapeType="1" noTextEdit="1"/>
              </p:cNvSpPr>
              <p:nvPr/>
            </p:nvSpPr>
            <p:spPr>
              <a:xfrm>
                <a:off x="552450" y="3490595"/>
                <a:ext cx="10838180" cy="1272540"/>
              </a:xfrm>
              <a:prstGeom prst="rect">
                <a:avLst/>
              </a:prstGeom>
              <a:blipFill rotWithShape="1">
                <a:blip r:embed="rId6"/>
                <a:stretch>
                  <a:fillRect/>
                </a:stretch>
              </a:blipFill>
            </p:spPr>
            <p:txBody>
              <a:bodyPr/>
              <a:lstStyle/>
              <a:p>
                <a:r>
                  <a:rPr lang="zh-CN" altLang="en-US">
                    <a:noFill/>
                  </a:rPr>
                  <a:t> </a:t>
                </a:r>
              </a:p>
            </p:txBody>
          </p:sp>
        </mc:Fallback>
      </mc:AlternateContent>
      <p:grpSp>
        <p:nvGrpSpPr>
          <p:cNvPr id="14" name="组合 13" title=""/>
          <p:cNvGrpSpPr/>
          <p:nvPr/>
        </p:nvGrpSpPr>
        <p:grpSpPr>
          <a:xfrm>
            <a:off x="584835" y="2151380"/>
            <a:ext cx="11051540" cy="520700"/>
            <a:chOff x="921" y="3388"/>
            <a:chExt cx="17404" cy="820"/>
          </a:xfrm>
        </p:grpSpPr>
        <p:sp>
          <p:nvSpPr>
            <p:cNvPr id="13" name="矩形 12"/>
            <p:cNvSpPr/>
            <p:nvPr/>
          </p:nvSpPr>
          <p:spPr>
            <a:xfrm>
              <a:off x="949" y="3388"/>
              <a:ext cx="17359" cy="821"/>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2" name="组合 11"/>
            <p:cNvGrpSpPr/>
            <p:nvPr/>
          </p:nvGrpSpPr>
          <p:grpSpPr>
            <a:xfrm>
              <a:off x="921" y="3426"/>
              <a:ext cx="17404" cy="724"/>
              <a:chOff x="921" y="3426"/>
              <a:chExt cx="17404" cy="724"/>
            </a:xfrm>
          </p:grpSpPr>
          <p:sp>
            <p:nvSpPr>
              <p:cNvPr id="8" name="文本框 7"/>
              <p:cNvSpPr txBox="1"/>
              <p:nvPr/>
            </p:nvSpPr>
            <p:spPr>
              <a:xfrm>
                <a:off x="921" y="3426"/>
                <a:ext cx="17404" cy="725"/>
              </a:xfrm>
              <a:prstGeom prst="rect">
                <a:avLst/>
              </a:prstGeom>
              <a:noFill/>
            </p:spPr>
            <p:txBody>
              <a:bodyPr wrap="none" rtlCol="0">
                <a:spAutoFit/>
              </a:bodyPr>
              <a:lstStyle/>
              <a:p>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注：在求两个集合的并集时，它们的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公共元素在并集中只能出现一次</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如元素</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5,8.</a:t>
                </a:r>
              </a:p>
            </p:txBody>
          </p:sp>
          <p:sp>
            <p:nvSpPr>
              <p:cNvPr id="7" name="矩形 6"/>
              <p:cNvSpPr/>
              <p:nvPr>
                <p:custDataLst>
                  <p:tags r:id="rId7"/>
                </p:custDataLst>
              </p:nvPr>
            </p:nvSpPr>
            <p:spPr>
              <a:xfrm>
                <a:off x="1722" y="3931"/>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矩形 9" title=""/>
          <p:cNvSpPr/>
          <p:nvPr>
            <p:custDataLst>
              <p:tags r:id="rId2"/>
            </p:custDataLst>
          </p:nvPr>
        </p:nvSpPr>
        <p:spPr>
          <a:xfrm>
            <a:off x="3168015" y="1137920"/>
            <a:ext cx="1400175" cy="39497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title=""/>
          <p:cNvSpPr/>
          <p:nvPr/>
        </p:nvSpPr>
        <p:spPr>
          <a:xfrm>
            <a:off x="1118870" y="1137920"/>
            <a:ext cx="1400175" cy="39497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09270" y="-5334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1025" y="561975"/>
                <a:ext cx="11022330" cy="1050290"/>
              </a:xfrm>
              <a:prstGeom prst="rect">
                <a:avLst/>
              </a:prstGeom>
              <a:noFill/>
            </p:spPr>
            <p:txBody>
              <a:bodyPr wrap="square" rtlCol="0">
                <a:spAutoFit/>
              </a:bodyPr>
              <a:lstStyle/>
              <a:p>
                <a:pPr>
                  <a:lnSpc>
                    <a:spcPct val="13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zh-CN" sz="2400" b="1">
                    <a:latin typeface="宋体" panose="02010600030101010101" pitchFamily="2" charset="-122"/>
                    <a:ea typeface="宋体" panose="02010600030101010101" pitchFamily="2" charset="-122"/>
                    <a:cs typeface="宋体" panose="02010600030101010101" pitchFamily="2" charset="-122"/>
                  </a:rPr>
                  <a:t>下列关系式成立吗？</a:t>
                </a:r>
              </a:p>
              <a:p>
                <a:pPr>
                  <a:lnSpc>
                    <a:spcPct val="130000"/>
                  </a:lnSpc>
                </a:pPr>
                <a:r>
                  <a:rPr lang="en-US" altLang="zh-CN" sz="2400" b="1">
                    <a:latin typeface="宋体" panose="02010600030101010101" pitchFamily="2" charset="-122"/>
                    <a:ea typeface="宋体" panose="02010600030101010101" pitchFamily="2" charset="-122"/>
                    <a:cs typeface="Cambria Math" panose="02040503050406030204" charset="0"/>
                  </a:rPr>
                  <a:t>(1)</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Cambria Math" panose="02040503050406030204" charset="0"/>
                  </a:rPr>
                  <a:t>(2)</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𝛷</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endParaRPr lang="en-US" altLang="zh-CN" sz="2400" b="1">
                  <a:latin typeface="宋体" panose="02010600030101010101" pitchFamily="2" charset="-122"/>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1025" y="561975"/>
                <a:ext cx="11022330" cy="1050290"/>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7" name="组合 6" title=""/>
          <p:cNvGrpSpPr/>
          <p:nvPr/>
        </p:nvGrpSpPr>
        <p:grpSpPr>
          <a:xfrm>
            <a:off x="683895" y="1829435"/>
            <a:ext cx="5407660" cy="2896870"/>
            <a:chOff x="1077" y="2881"/>
            <a:chExt cx="8516" cy="4562"/>
          </a:xfrm>
        </p:grpSpPr>
        <mc:AlternateContent>
          <mc:Choice Requires="a14">
            <p:sp>
              <p:nvSpPr>
                <p:cNvPr id="8" name="文本框 7"/>
                <p:cNvSpPr txBox="1"/>
                <p:nvPr/>
              </p:nvSpPr>
              <p:spPr>
                <a:xfrm>
                  <a:off x="1077" y="2881"/>
                  <a:ext cx="8516" cy="4562"/>
                </a:xfrm>
                <a:prstGeom prst="rect">
                  <a:avLst/>
                </a:prstGeom>
                <a:noFill/>
                <a:ln w="28575">
                  <a:solidFill>
                    <a:schemeClr val="accent1">
                      <a:lumMod val="75000"/>
                    </a:schemeClr>
                  </a:solidFill>
                </a:ln>
              </p:spPr>
              <p:txBody>
                <a:bodyPr wrap="square" rtlCol="0">
                  <a:spAutoFit/>
                </a:bodyPr>
                <a:lstStyle/>
                <a:p>
                  <a:pPr>
                    <a:lnSpc>
                      <a:spcPct val="190000"/>
                    </a:lnSpc>
                  </a:pP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并集的运算性质：</a:t>
                  </a:r>
                </a:p>
                <a:p>
                  <a:pPr>
                    <a:lnSpc>
                      <a:spcPct val="19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400" i="1">
                      <a:solidFill>
                        <a:srgbClr val="FF0000"/>
                      </a:solidFill>
                      <a:latin typeface="Cambria Math" panose="02040503050406030204" charset="0"/>
                      <a:ea typeface="宋体" panose="02010600030101010101" pitchFamily="2" charset="-122"/>
                      <a:cs typeface="Cambria Math" panose="02040503050406030204" charset="0"/>
                    </a:rPr>
                    <a:t> </a:t>
                  </a:r>
                </a:p>
                <a:p>
                  <a:pPr>
                    <a:lnSpc>
                      <a:spcPct val="19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400" i="1">
                      <a:solidFill>
                        <a:srgbClr val="FF0000"/>
                      </a:solidFill>
                      <a:latin typeface="Cambria Math" panose="02040503050406030204" charset="0"/>
                      <a:ea typeface="宋体" panose="02010600030101010101" pitchFamily="2" charset="-122"/>
                      <a:cs typeface="Cambria Math" panose="02040503050406030204" charset="0"/>
                    </a:rPr>
                    <a:t> </a:t>
                  </a:r>
                </a:p>
                <a:p>
                  <a:pPr>
                    <a:lnSpc>
                      <a:spcPct val="19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𝛷</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400" i="1">
                      <a:solidFill>
                        <a:srgbClr val="FF0000"/>
                      </a:solidFill>
                      <a:latin typeface="Cambria Math" panose="02040503050406030204" charset="0"/>
                      <a:ea typeface="宋体" panose="02010600030101010101" pitchFamily="2" charset="-122"/>
                      <a:cs typeface="Cambria Math" panose="02040503050406030204" charset="0"/>
                    </a:rPr>
                    <a:t> </a:t>
                  </a:r>
                </a:p>
              </p:txBody>
            </p:sp>
          </mc:Choice>
          <mc:Fallback>
            <p:sp>
              <p:nvSpPr>
                <p:cNvPr id="8" name="文本框 7"/>
                <p:cNvSpPr txBox="1">
                  <a:spLocks noRot="1" noChangeAspect="1" noMove="1" noResize="1" noEditPoints="1" noAdjustHandles="1" noChangeArrowheads="1" noChangeShapeType="1" noTextEdit="1"/>
                </p:cNvSpPr>
                <p:nvPr/>
              </p:nvSpPr>
              <p:spPr>
                <a:xfrm>
                  <a:off x="1077" y="2881"/>
                  <a:ext cx="8516" cy="4562"/>
                </a:xfrm>
                <a:prstGeom prst="rect">
                  <a:avLst/>
                </a:prstGeom>
                <a:blipFill rotWithShape="1">
                  <a:blip r:embed="rId4"/>
                  <a:stretch>
                    <a:fillRect/>
                  </a:stretch>
                </a:blipFill>
                <a:ln w="28575">
                  <a:solidFill>
                    <a:schemeClr val="accent1">
                      <a:lumMod val="75000"/>
                    </a:schemeClr>
                  </a:solidFill>
                </a:ln>
              </p:spPr>
              <p:txBody>
                <a:bodyPr/>
                <a:lstStyle/>
                <a:p>
                  <a:r>
                    <a:rPr lang="zh-CN" altLang="en-US">
                      <a:noFill/>
                    </a:rPr>
                    <a:t> </a:t>
                  </a:r>
                </a:p>
              </p:txBody>
            </p:sp>
          </mc:Fallback>
        </mc:AlternateContent>
        <p:sp>
          <p:nvSpPr>
            <p:cNvPr id="3" name="矩形 2"/>
            <p:cNvSpPr/>
            <p:nvPr/>
          </p:nvSpPr>
          <p:spPr>
            <a:xfrm>
              <a:off x="6032" y="4043"/>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5" name="矩形 34" title=""/>
          <p:cNvSpPr/>
          <p:nvPr>
            <p:custDataLst>
              <p:tags r:id="rId2"/>
            </p:custDataLst>
          </p:nvPr>
        </p:nvSpPr>
        <p:spPr>
          <a:xfrm>
            <a:off x="587375" y="2712720"/>
            <a:ext cx="6441440"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4" name="矩形 33" title=""/>
          <p:cNvSpPr/>
          <p:nvPr>
            <p:custDataLst>
              <p:tags r:id="rId3"/>
            </p:custDataLst>
          </p:nvPr>
        </p:nvSpPr>
        <p:spPr>
          <a:xfrm>
            <a:off x="587375" y="2208530"/>
            <a:ext cx="6188710" cy="35750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title=""/>
          <p:cNvSpPr/>
          <p:nvPr>
            <p:custDataLst>
              <p:tags r:id="rId4"/>
            </p:custDataLst>
          </p:nvPr>
        </p:nvSpPr>
        <p:spPr>
          <a:xfrm>
            <a:off x="1059180" y="1689100"/>
            <a:ext cx="5267960" cy="35750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矩形 31" title=""/>
          <p:cNvSpPr/>
          <p:nvPr>
            <p:custDataLst>
              <p:tags r:id="rId5"/>
            </p:custDataLst>
          </p:nvPr>
        </p:nvSpPr>
        <p:spPr>
          <a:xfrm>
            <a:off x="5594350" y="1204595"/>
            <a:ext cx="1034415" cy="35750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矩形 30" title=""/>
          <p:cNvSpPr/>
          <p:nvPr>
            <p:custDataLst>
              <p:tags r:id="rId6"/>
            </p:custDataLst>
          </p:nvPr>
        </p:nvSpPr>
        <p:spPr>
          <a:xfrm>
            <a:off x="3390265" y="1204595"/>
            <a:ext cx="2115185" cy="35750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title=""/>
          <p:cNvSpPr/>
          <p:nvPr/>
        </p:nvSpPr>
        <p:spPr>
          <a:xfrm>
            <a:off x="1059180" y="1204595"/>
            <a:ext cx="2115185" cy="35750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09270" y="-5334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09270" y="509270"/>
                <a:ext cx="11022330" cy="2675255"/>
              </a:xfrm>
              <a:prstGeom prst="rect">
                <a:avLst/>
              </a:prstGeom>
              <a:noFill/>
            </p:spPr>
            <p:txBody>
              <a:bodyPr wrap="square" rtlCol="0">
                <a:spAutoFit/>
              </a:bodyPr>
              <a:lstStyle/>
              <a:p>
                <a:pPr>
                  <a:lnSpc>
                    <a:spcPct val="14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zh-CN" sz="2400" b="1">
                    <a:latin typeface="宋体" panose="02010600030101010101" pitchFamily="2" charset="-122"/>
                    <a:ea typeface="宋体" panose="02010600030101010101" pitchFamily="2" charset="-122"/>
                    <a:cs typeface="宋体" panose="02010600030101010101" pitchFamily="2" charset="-122"/>
                  </a:rPr>
                  <a:t>观察下面的集合，集合</a:t>
                </a:r>
                <a14:m>
                  <m:oMathPara>
                    <m:oMathParaPr>
                      <m:jc/>
                    </m:oMathParaPr>
                    <m:oMath>
                      <m:r>
                        <a:rPr lang="en-US" altLang="zh-CN" sz="2400" i="1">
                          <a:latin typeface="Cambria Math" panose="02040503050406030204" charset="0"/>
                          <a:ea typeface="宋体" pitchFamily="2" charset="-122"/>
                          <a:cs typeface="Cambria Math" panose="02040503050406030204" charset="0"/>
                        </a:rPr>
                        <m:t>𝐴</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𝐵</m:t>
                      </m:r>
                    </m:oMath>
                  </m:oMathPara>
                </a14:m>
                <a:r>
                  <a:rPr lang="zh-CN" altLang="en-US" sz="2400" b="1">
                    <a:latin typeface="Cambria Math" panose="02040503050406030204" charset="0"/>
                    <a:ea typeface="宋体" panose="02010600030101010101" pitchFamily="2" charset="-122"/>
                    <a:cs typeface="Cambria Math" panose="02040503050406030204" charset="0"/>
                  </a:rPr>
                  <a:t>与集合</a:t>
                </a:r>
                <a14:m>
                  <m:oMathPara>
                    <m:oMathParaPr>
                      <m:jc/>
                    </m:oMathParaPr>
                    <m:oMath>
                      <m:r>
                        <a:rPr lang="en-US" altLang="zh-CN" sz="2400" i="1">
                          <a:latin typeface="Cambria Math" panose="02040503050406030204" charset="0"/>
                          <a:ea typeface="宋体" pitchFamily="2" charset="-122"/>
                          <a:cs typeface="Cambria Math" panose="02040503050406030204" charset="0"/>
                        </a:rPr>
                        <m:t>𝐶</m:t>
                      </m:r>
                    </m:oMath>
                  </m:oMathPara>
                </a14:m>
                <a:r>
                  <a:rPr lang="zh-CN" altLang="en-US" sz="2400" b="1">
                    <a:latin typeface="Cambria Math" panose="02040503050406030204" charset="0"/>
                    <a:ea typeface="宋体" panose="02010600030101010101" pitchFamily="2" charset="-122"/>
                    <a:cs typeface="Cambria Math" panose="02040503050406030204" charset="0"/>
                  </a:rPr>
                  <a:t>之间有什么关系</a:t>
                </a:r>
                <a:r>
                  <a:rPr lang="zh-CN" sz="2400" b="1">
                    <a:latin typeface="宋体" panose="02010600030101010101" pitchFamily="2" charset="-122"/>
                    <a:ea typeface="宋体" panose="02010600030101010101" pitchFamily="2" charset="-122"/>
                    <a:cs typeface="宋体" panose="02010600030101010101" pitchFamily="2" charset="-122"/>
                  </a:rPr>
                  <a:t>？</a:t>
                </a:r>
              </a:p>
              <a:p>
                <a:pPr>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sym typeface="+mn-ea"/>
                  </a:rPr>
                  <a:t>(1)</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={2,4,6,8,10}</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={3,5,8,12}</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𝐶</m:t>
                      </m:r>
                      <m:r>
                        <a:rPr lang="en-US" altLang="zh-CN" sz="2400" i="1">
                          <a:solidFill>
                            <a:schemeClr val="tx1"/>
                          </a:solidFill>
                          <a:latin typeface="Cambria Math" panose="02040503050406030204" charset="0"/>
                          <a:ea typeface="宋体" pitchFamily="2" charset="-122"/>
                          <a:cs typeface="Cambria Math" panose="02040503050406030204" charset="0"/>
                        </a:rPr>
                        <m:t>={8}</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endParaRPr lang="zh-CN" altLang="en-US" sz="2400">
                  <a:solidFill>
                    <a:schemeClr val="tx1"/>
                  </a:solidFill>
                  <a:latin typeface="Cambria Math" panose="02040503050406030204" charset="0"/>
                  <a:ea typeface="宋体" panose="02010600030101010101" pitchFamily="2" charset="-122"/>
                  <a:cs typeface="Cambria Math" panose="02040503050406030204" charset="0"/>
                </a:endParaRPr>
              </a:p>
              <a:p>
                <a:pPr>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sym typeface="+mn-ea"/>
                  </a:rPr>
                  <a:t>(2)</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是立德中学今年在校的女同学</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p>
              <a:p>
                <a:pPr>
                  <a:lnSpc>
                    <a:spcPct val="140000"/>
                  </a:lnSpc>
                </a:pP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是立德中学今年在校的高一年级同学</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p>
              <a:p>
                <a:pPr>
                  <a:lnSpc>
                    <a:spcPct val="140000"/>
                  </a:lnSpc>
                </a:pP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𝐶</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是立德中学今年在校的高一年级女同学</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endParaRPr lang="zh-CN" altLang="en-US" sz="240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09270" y="509270"/>
                <a:ext cx="11022330" cy="2675255"/>
              </a:xfrm>
              <a:prstGeom prst="rect">
                <a:avLst/>
              </a:prstGeom>
              <a:blipFill rotWithShape="1">
                <a:blip r:embed="rId7"/>
                <a:stretch>
                  <a:fillRect/>
                </a:stretch>
              </a:blipFill>
            </p:spPr>
            <p:txBody>
              <a:bodyPr/>
              <a:lstStyle/>
              <a:p>
                <a:r>
                  <a:rPr lang="zh-CN" altLang="en-US">
                    <a:noFill/>
                  </a:rPr>
                  <a:t> </a:t>
                </a:r>
              </a:p>
            </p:txBody>
          </p:sp>
        </mc:Fallback>
      </mc:AlternateContent>
      <p:grpSp>
        <p:nvGrpSpPr>
          <p:cNvPr id="11" name="组合 10" title=""/>
          <p:cNvGrpSpPr/>
          <p:nvPr/>
        </p:nvGrpSpPr>
        <p:grpSpPr>
          <a:xfrm>
            <a:off x="525780" y="3456940"/>
            <a:ext cx="10717530" cy="645160"/>
            <a:chOff x="917" y="4206"/>
            <a:chExt cx="16878" cy="1016"/>
          </a:xfrm>
        </p:grpSpPr>
        <mc:AlternateContent>
          <mc:Choice Requires="a14">
            <p:sp>
              <p:nvSpPr>
                <p:cNvPr id="3" name="文本框 2"/>
                <p:cNvSpPr txBox="1"/>
                <p:nvPr/>
              </p:nvSpPr>
              <p:spPr>
                <a:xfrm>
                  <a:off x="917" y="4206"/>
                  <a:ext cx="16878" cy="1016"/>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在上述两个问题中，</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𝐶</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是由所有既属于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又属于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的元素</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组成的</a:t>
                  </a:r>
                  <a:r>
                    <a:rPr lang="en-US" altLang="zh-CN" sz="2400" b="1">
                      <a:latin typeface="宋体" panose="02010600030101010101" pitchFamily="2" charset="-122"/>
                      <a:ea typeface="宋体" panose="02010600030101010101" pitchFamily="2" charset="-122"/>
                      <a:cs typeface="宋体" panose="02010600030101010101" pitchFamily="2" charset="-122"/>
                    </a:rPr>
                    <a:t>.</a:t>
                  </a:r>
                </a:p>
              </p:txBody>
            </p:sp>
          </mc:Choice>
          <mc:Fallback>
            <p:sp>
              <p:nvSpPr>
                <p:cNvPr id="3" name="文本框 2"/>
                <p:cNvSpPr txBox="1">
                  <a:spLocks noRot="1" noChangeAspect="1" noMove="1" noResize="1" noEditPoints="1" noAdjustHandles="1" noChangeArrowheads="1" noChangeShapeType="1" noTextEdit="1"/>
                </p:cNvSpPr>
                <p:nvPr/>
              </p:nvSpPr>
              <p:spPr>
                <a:xfrm>
                  <a:off x="917" y="4206"/>
                  <a:ext cx="16878" cy="1016"/>
                </a:xfrm>
                <a:prstGeom prst="rect">
                  <a:avLst/>
                </a:prstGeom>
                <a:blipFill rotWithShape="1">
                  <a:blip r:embed="rId8"/>
                  <a:stretch>
                    <a:fillRect/>
                  </a:stretch>
                </a:blipFill>
              </p:spPr>
              <p:txBody>
                <a:bodyPr/>
                <a:lstStyle/>
                <a:p>
                  <a:r>
                    <a:rPr lang="zh-CN" altLang="en-US">
                      <a:noFill/>
                    </a:rPr>
                    <a:t> </a:t>
                  </a:r>
                </a:p>
              </p:txBody>
            </p:sp>
          </mc:Fallback>
        </mc:AlternateContent>
        <p:sp>
          <p:nvSpPr>
            <p:cNvPr id="8" name="矩形 7"/>
            <p:cNvSpPr/>
            <p:nvPr>
              <p:custDataLst>
                <p:tags r:id="rId9"/>
              </p:custDataLst>
            </p:nvPr>
          </p:nvSpPr>
          <p:spPr>
            <a:xfrm>
              <a:off x="1289" y="464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9" name="图片 8" title=""/>
          <p:cNvPicPr>
            <a:picLocks noChangeAspect="1"/>
          </p:cNvPicPr>
          <p:nvPr/>
        </p:nvPicPr>
        <p:blipFill>
          <a:blip r:embed="rId2"/>
          <a:stretch>
            <a:fillRect/>
          </a:stretch>
        </p:blipFill>
        <p:spPr>
          <a:xfrm>
            <a:off x="9781540" y="1369060"/>
            <a:ext cx="1920240" cy="1059180"/>
          </a:xfrm>
          <a:prstGeom prst="rect">
            <a:avLst/>
          </a:prstGeom>
        </p:spPr>
      </p:pic>
      <p:grpSp>
        <p:nvGrpSpPr>
          <p:cNvPr id="4" name="组合 3" title=""/>
          <p:cNvGrpSpPr/>
          <p:nvPr/>
        </p:nvGrpSpPr>
        <p:grpSpPr>
          <a:xfrm>
            <a:off x="509270" y="-5334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8" name="组合 27" title=""/>
          <p:cNvGrpSpPr/>
          <p:nvPr/>
        </p:nvGrpSpPr>
        <p:grpSpPr>
          <a:xfrm>
            <a:off x="683895" y="734695"/>
            <a:ext cx="8658860" cy="2195830"/>
            <a:chOff x="1077" y="5399"/>
            <a:chExt cx="13636" cy="3458"/>
          </a:xfrm>
        </p:grpSpPr>
        <p:sp>
          <p:nvSpPr>
            <p:cNvPr id="27" name="矩形 26"/>
            <p:cNvSpPr/>
            <p:nvPr>
              <p:custDataLst>
                <p:tags r:id="rId3"/>
              </p:custDataLst>
            </p:nvPr>
          </p:nvSpPr>
          <p:spPr>
            <a:xfrm>
              <a:off x="1183" y="8066"/>
              <a:ext cx="4113" cy="634"/>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12623" y="6932"/>
              <a:ext cx="1689" cy="634"/>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矩形 23"/>
            <p:cNvSpPr/>
            <p:nvPr/>
          </p:nvSpPr>
          <p:spPr>
            <a:xfrm>
              <a:off x="7180" y="6877"/>
              <a:ext cx="4351" cy="704"/>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3" name="组合 12"/>
            <p:cNvGrpSpPr/>
            <p:nvPr/>
          </p:nvGrpSpPr>
          <p:grpSpPr>
            <a:xfrm>
              <a:off x="1077" y="5399"/>
              <a:ext cx="13636" cy="3458"/>
              <a:chOff x="1077" y="5399"/>
              <a:chExt cx="13636" cy="3458"/>
            </a:xfrm>
          </p:grpSpPr>
          <mc:AlternateContent>
            <mc:Choice Requires="a14">
              <p:sp>
                <p:nvSpPr>
                  <p:cNvPr id="7" name="文本框 6"/>
                  <p:cNvSpPr txBox="1"/>
                  <p:nvPr/>
                </p:nvSpPr>
                <p:spPr>
                  <a:xfrm>
                    <a:off x="1077" y="5399"/>
                    <a:ext cx="13636" cy="3458"/>
                  </a:xfrm>
                  <a:prstGeom prst="rect">
                    <a:avLst/>
                  </a:prstGeom>
                  <a:noFill/>
                  <a:ln w="28575">
                    <a:solidFill>
                      <a:schemeClr val="accent1">
                        <a:lumMod val="75000"/>
                      </a:schemeClr>
                    </a:solidFill>
                  </a:ln>
                </p:spPr>
                <p:txBody>
                  <a:bodyPr wrap="square" rtlCol="0">
                    <a:spAutoFit/>
                  </a:bodyPr>
                  <a:lstStyle/>
                  <a:p>
                    <a:pPr>
                      <a:lnSpc>
                        <a:spcPct val="19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一般地，由所有属于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且属于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的元素</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组成的集合，</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称为</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集合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与</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的交集，记为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读作</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交</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且</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可用</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𝑉𝑒𝑛𝑛</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图表示</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p>
                </p:txBody>
              </p:sp>
            </mc:Choice>
            <mc:Fallback>
              <p:sp>
                <p:nvSpPr>
                  <p:cNvPr id="7" name="文本框 6"/>
                  <p:cNvSpPr txBox="1">
                    <a:spLocks noRot="1" noChangeAspect="1" noMove="1" noResize="1" noEditPoints="1" noAdjustHandles="1" noChangeArrowheads="1" noChangeShapeType="1" noTextEdit="1"/>
                  </p:cNvSpPr>
                  <p:nvPr/>
                </p:nvSpPr>
                <p:spPr>
                  <a:xfrm>
                    <a:off x="1077" y="5399"/>
                    <a:ext cx="13636" cy="3458"/>
                  </a:xfrm>
                  <a:prstGeom prst="rect">
                    <a:avLst/>
                  </a:prstGeom>
                  <a:blipFill rotWithShape="1">
                    <a:blip r:embed="rId4"/>
                    <a:stretch>
                      <a:fillRect/>
                    </a:stretch>
                  </a:blipFill>
                  <a:ln w="28575">
                    <a:solidFill>
                      <a:schemeClr val="accent1">
                        <a:lumMod val="75000"/>
                      </a:schemeClr>
                    </a:solidFill>
                  </a:ln>
                </p:spPr>
                <p:txBody>
                  <a:bodyPr/>
                  <a:lstStyle/>
                  <a:p>
                    <a:r>
                      <a:rPr lang="zh-CN" altLang="en-US">
                        <a:noFill/>
                      </a:rPr>
                      <a:t> </a:t>
                    </a:r>
                  </a:p>
                </p:txBody>
              </p:sp>
            </mc:Fallback>
          </mc:AlternateContent>
          <p:sp>
            <p:nvSpPr>
              <p:cNvPr id="12" name="矩形 11"/>
              <p:cNvSpPr/>
              <p:nvPr>
                <p:custDataLst>
                  <p:tags r:id="rId5"/>
                </p:custDataLst>
              </p:nvPr>
            </p:nvSpPr>
            <p:spPr>
              <a:xfrm>
                <a:off x="1408" y="561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15" name="组合 14" title=""/>
          <p:cNvGrpSpPr/>
          <p:nvPr/>
        </p:nvGrpSpPr>
        <p:grpSpPr>
          <a:xfrm>
            <a:off x="683895" y="3383915"/>
            <a:ext cx="5215255" cy="459740"/>
            <a:chOff x="1077" y="9235"/>
            <a:chExt cx="8213" cy="724"/>
          </a:xfrm>
        </p:grpSpPr>
        <mc:AlternateContent>
          <mc:Choice Requires="a14">
            <p:sp>
              <p:nvSpPr>
                <p:cNvPr id="10" name="文本框 9"/>
                <p:cNvSpPr txBox="1"/>
                <p:nvPr/>
              </p:nvSpPr>
              <p:spPr>
                <a:xfrm>
                  <a:off x="1077" y="9235"/>
                  <a:ext cx="7596" cy="725"/>
                </a:xfrm>
                <a:prstGeom prst="rect">
                  <a:avLst/>
                </a:prstGeom>
                <a:noFill/>
              </p:spPr>
              <p:txBody>
                <a:bodyPr wrap="none" rtlCol="0">
                  <a:spAutoFit/>
                </a:bodyPr>
                <a:lstStyle/>
                <a:p>
                  <a:pPr algn="l"/>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这样，在问题</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(1)(2)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中，</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𝐶</m:t>
                        </m:r>
                        <m:r>
                          <a:rPr lang="en-US" altLang="zh-CN" sz="2400" i="1">
                            <a:solidFill>
                              <a:schemeClr val="tx1"/>
                            </a:solidFill>
                            <a:latin typeface="Cambria Math" panose="02040503050406030204" charset="0"/>
                            <a:ea typeface="MS Mincho" charset="0"/>
                            <a:cs typeface="Cambria Math" panose="02040503050406030204" charset="0"/>
                          </a:rPr>
                          <m:t>.</m:t>
                        </m:r>
                      </m:oMath>
                    </m:oMathPara>
                  </a14:m>
                  <a:endParaRPr lang="en-US" altLang="zh-CN" sz="2400" b="1" i="1">
                    <a:solidFill>
                      <a:schemeClr val="tx1"/>
                    </a:solidFill>
                    <a:latin typeface="Cambria Math" panose="02040503050406030204" charset="0"/>
                    <a:ea typeface="MS Mincho" panose="02020609040205080304" charset="-128"/>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1077" y="9235"/>
                  <a:ext cx="7596" cy="725"/>
                </a:xfrm>
                <a:prstGeom prst="rect">
                  <a:avLst/>
                </a:prstGeom>
                <a:blipFill rotWithShape="1">
                  <a:blip r:embed="rId6"/>
                  <a:stretch>
                    <a:fillRect/>
                  </a:stretch>
                </a:blipFill>
              </p:spPr>
              <p:txBody>
                <a:bodyPr/>
                <a:lstStyle/>
                <a:p>
                  <a:r>
                    <a:rPr lang="zh-CN" altLang="en-US">
                      <a:noFill/>
                    </a:rPr>
                    <a:t> </a:t>
                  </a:r>
                </a:p>
              </p:txBody>
            </p:sp>
          </mc:Fallback>
        </mc:AlternateContent>
        <p:sp>
          <p:nvSpPr>
            <p:cNvPr id="14" name="矩形 13"/>
            <p:cNvSpPr/>
            <p:nvPr>
              <p:custDataLst>
                <p:tags r:id="rId7"/>
              </p:custDataLst>
            </p:nvPr>
          </p:nvSpPr>
          <p:spPr>
            <a:xfrm>
              <a:off x="9172" y="9490"/>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36575" y="-5143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4835" y="662305"/>
                <a:ext cx="11022330" cy="152971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sz="2400" b="1">
                    <a:latin typeface="宋体" panose="02010600030101010101" pitchFamily="2" charset="-122"/>
                    <a:ea typeface="宋体" panose="02010600030101010101" pitchFamily="2" charset="-122"/>
                    <a:cs typeface="宋体" panose="02010600030101010101" pitchFamily="2" charset="-122"/>
                  </a:rPr>
                  <a:t>立德中学开运动会，设</a:t>
                </a:r>
              </a:p>
              <a:p>
                <a:pPr>
                  <a:lnSpc>
                    <a:spcPct val="130000"/>
                  </a:lnSpc>
                </a:pP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pitchFamily="18" charset="0"/>
                          <a:ea typeface="宋体" pitchFamily="2" charset="-122"/>
                          <a:cs typeface="宋体" panose="02010600030101010101" pitchFamily="2" charset="-122"/>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pitchFamily="18" charset="0"/>
                          <a:ea typeface="宋体" pitchFamily="2" charset="-122"/>
                          <a:cs typeface="宋体" panose="02010600030101010101" pitchFamily="2" charset="-122"/>
                        </a:rPr>
                        <m:t>𝑥</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是立德中学高一年级参加百米赛跑的同学</a:t>
                </a:r>
                <a14:m>
                  <m:oMathPara>
                    <m:oMathParaPr>
                      <m:jc/>
                    </m:oMathParaPr>
                    <m:oMath>
                      <m:r>
                        <m:rPr>
                          <m:sty m:val="bi"/>
                        </m:rPr>
                        <a:rPr lang="en-US" altLang="zh-CN" sz="2400" b="1"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p>
              <a:p>
                <a:pPr>
                  <a:lnSpc>
                    <a:spcPct val="130000"/>
                  </a:lnSpc>
                </a:pP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𝐵</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pitchFamily="18" charset="0"/>
                          <a:ea typeface="宋体" pitchFamily="2" charset="-122"/>
                          <a:cs typeface="宋体" panose="02010600030101010101" pitchFamily="2" charset="-122"/>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pitchFamily="18" charset="0"/>
                          <a:ea typeface="宋体" pitchFamily="2" charset="-122"/>
                          <a:cs typeface="宋体" panose="02010600030101010101" pitchFamily="2" charset="-122"/>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是立德中学高一年级参加跳高比赛的同学</a:t>
                </a:r>
                <a14:m>
                  <m:oMathPara>
                    <m:oMathParaPr>
                      <m:jc/>
                    </m:oMathParaPr>
                    <m:oMath>
                      <m:r>
                        <m:rPr>
                          <m:sty m:val="bi"/>
                        </m:rPr>
                        <a:rPr lang="en-US" altLang="zh-CN" sz="2400" b="1"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，求</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𝐴</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𝐵</m:t>
                      </m:r>
                    </m:oMath>
                  </m:oMathPara>
                </a14:m>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p>
            </p:txBody>
          </p:sp>
        </mc:Choice>
        <mc:Fallback>
          <p:sp>
            <p:nvSpPr>
              <p:cNvPr id="2" name="文本框 1"/>
              <p:cNvSpPr txBox="1">
                <a:spLocks noRot="1" noChangeAspect="1" noMove="1" noResize="1" noEditPoints="1" noAdjustHandles="1" noChangeArrowheads="1" noChangeShapeType="1" noTextEdit="1"/>
              </p:cNvSpPr>
              <p:nvPr/>
            </p:nvSpPr>
            <p:spPr>
              <a:xfrm>
                <a:off x="584835" y="662305"/>
                <a:ext cx="11022330" cy="152971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10" name="文本框 9" title=""/>
              <p:cNvSpPr txBox="1"/>
              <p:nvPr/>
            </p:nvSpPr>
            <p:spPr>
              <a:xfrm>
                <a:off x="536575" y="2406650"/>
                <a:ext cx="7644130" cy="245364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𝐴</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就是</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立德中学高一年级中那些既参加百米赛跑又参加跳高比赛的同学组成的集合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p>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所以，</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𝐵</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pitchFamily="18" charset="0"/>
                          <a:ea typeface="宋体" pitchFamily="2" charset="-122"/>
                          <a:cs typeface="宋体" panose="02010600030101010101" pitchFamily="2" charset="-122"/>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pitchFamily="18" charset="0"/>
                          <a:ea typeface="宋体" pitchFamily="2" charset="-122"/>
                          <a:cs typeface="宋体" panose="02010600030101010101" pitchFamily="2" charset="-122"/>
                        </a:rPr>
                        <m:t>𝑥</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是</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立德中学高一年级中那些既参加百米赛跑又参加跳高比赛的同学</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536575" y="2406650"/>
                <a:ext cx="7644130" cy="2453640"/>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4" name="组合 13" title=""/>
          <p:cNvGrpSpPr/>
          <p:nvPr/>
        </p:nvGrpSpPr>
        <p:grpSpPr>
          <a:xfrm>
            <a:off x="8883015" y="604520"/>
            <a:ext cx="1579245" cy="1548765"/>
            <a:chOff x="11939" y="3117"/>
            <a:chExt cx="2791" cy="2885"/>
          </a:xfrm>
          <a:solidFill>
            <a:schemeClr val="accent4">
              <a:lumMod val="20000"/>
              <a:lumOff val="80000"/>
            </a:schemeClr>
          </a:solidFill>
        </p:grpSpPr>
        <p:sp>
          <p:nvSpPr>
            <p:cNvPr id="15" name="椭圆 14"/>
            <p:cNvSpPr/>
            <p:nvPr>
              <p:custDataLst>
                <p:tags r:id="rId4"/>
              </p:custDataLst>
            </p:nvPr>
          </p:nvSpPr>
          <p:spPr>
            <a:xfrm>
              <a:off x="11939" y="3117"/>
              <a:ext cx="2791" cy="2885"/>
            </a:xfrm>
            <a:prstGeom prst="ellipse">
              <a:avLst/>
            </a:prstGeom>
            <a:grp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6" name="文本框 15"/>
                <p:cNvSpPr txBox="1"/>
                <p:nvPr>
                  <p:custDataLst>
                    <p:tags r:id="rId5"/>
                  </p:custDataLst>
                </p:nvPr>
              </p:nvSpPr>
              <p:spPr>
                <a:xfrm>
                  <a:off x="12262" y="3659"/>
                  <a:ext cx="1980" cy="1800"/>
                </a:xfrm>
                <a:prstGeom prst="rect">
                  <a:avLst/>
                </a:prstGeom>
                <a:grpFill/>
              </p:spPr>
              <p:txBody>
                <a:bodyPr wrap="square" rtlCol="0">
                  <a:noAutofit/>
                </a:bodyPr>
                <a:lstStyle/>
                <a:p>
                  <a14:m>
                    <m:oMathPara>
                      <m:oMathParaPr>
                        <m:jc/>
                      </m:oMathParaPr>
                      <m:oMath>
                        <m:r>
                          <a:rPr lang="en-US" altLang="zh-CN" sz="2800" i="1">
                            <a:solidFill>
                              <a:schemeClr val="tx1"/>
                            </a:solidFill>
                            <a:latin typeface="Cambria Math" panose="02040503050406030204" charset="0"/>
                            <a:ea typeface="宋体" pitchFamily="2" charset="-122"/>
                            <a:cs typeface="Cambria Math" panose="02040503050406030204" charset="0"/>
                          </a:rPr>
                          <m:t>𝐴</m:t>
                        </m:r>
                      </m:oMath>
                    </m:oMathPara>
                  </a14:m>
                  <a:endParaRPr lang="en-US" altLang="zh-CN" sz="2800" i="1">
                    <a:solidFill>
                      <a:schemeClr val="tx1"/>
                    </a:solidFill>
                    <a:latin typeface="Cambria Math" panose="02040503050406030204" charset="0"/>
                    <a:ea typeface="宋体" panose="02010600030101010101" pitchFamily="2" charset="-122"/>
                    <a:cs typeface="Cambria Math" panose="02040503050406030204" charset="0"/>
                  </a:endParaRPr>
                </a:p>
                <a:p>
                  <a:r>
                    <a:rPr lang="zh-CN" altLang="en-US" sz="2800" b="1">
                      <a:solidFill>
                        <a:schemeClr val="tx1"/>
                      </a:solidFill>
                      <a:latin typeface="宋体" panose="02010600030101010101" pitchFamily="2" charset="-122"/>
                      <a:ea typeface="宋体" panose="02010600030101010101" pitchFamily="2" charset="-122"/>
                      <a:cs typeface="Cambria Math" panose="02040503050406030204" charset="0"/>
                    </a:rPr>
                    <a:t>百米</a:t>
                  </a:r>
                </a:p>
              </p:txBody>
            </p:sp>
          </mc:Choice>
          <mc:Fallback>
            <p:sp>
              <p:nvSpPr>
                <p:cNvPr id="16" name="文本框 15"/>
                <p:cNvSpPr txBox="1">
                  <a:spLocks noRot="1" noChangeAspect="1" noMove="1" noResize="1" noEditPoints="1" noAdjustHandles="1" noChangeArrowheads="1" noChangeShapeType="1" noTextEdit="1"/>
                </p:cNvSpPr>
                <p:nvPr>
                  <p:custDataLst>
                    <p:tags r:id="rId6"/>
                  </p:custDataLst>
                </p:nvPr>
              </p:nvSpPr>
              <p:spPr>
                <a:xfrm>
                  <a:off x="12262" y="3659"/>
                  <a:ext cx="1980" cy="1800"/>
                </a:xfrm>
                <a:prstGeom prst="rect">
                  <a:avLst/>
                </a:prstGeom>
                <a:blipFill rotWithShape="1">
                  <a:blip r:embed="rId7"/>
                  <a:stretch>
                    <a:fillRect/>
                  </a:stretch>
                </a:blipFill>
              </p:spPr>
              <p:txBody>
                <a:bodyPr/>
                <a:lstStyle/>
                <a:p>
                  <a:r>
                    <a:rPr lang="zh-CN" altLang="en-US">
                      <a:noFill/>
                    </a:rPr>
                    <a:t> </a:t>
                  </a:r>
                </a:p>
              </p:txBody>
            </p:sp>
          </mc:Fallback>
        </mc:AlternateContent>
      </p:grpSp>
      <p:grpSp>
        <p:nvGrpSpPr>
          <p:cNvPr id="17" name="组合 16" title=""/>
          <p:cNvGrpSpPr/>
          <p:nvPr/>
        </p:nvGrpSpPr>
        <p:grpSpPr>
          <a:xfrm>
            <a:off x="10027876" y="643255"/>
            <a:ext cx="1579245" cy="1548765"/>
            <a:chOff x="11958" y="3324"/>
            <a:chExt cx="2791" cy="2885"/>
          </a:xfrm>
          <a:solidFill>
            <a:schemeClr val="accent2">
              <a:lumMod val="20000"/>
              <a:lumOff val="80000"/>
            </a:schemeClr>
          </a:solidFill>
        </p:grpSpPr>
        <p:sp>
          <p:nvSpPr>
            <p:cNvPr id="18" name="椭圆 17"/>
            <p:cNvSpPr/>
            <p:nvPr>
              <p:custDataLst>
                <p:tags r:id="rId8"/>
              </p:custDataLst>
            </p:nvPr>
          </p:nvSpPr>
          <p:spPr>
            <a:xfrm>
              <a:off x="11958" y="3324"/>
              <a:ext cx="2791" cy="2885"/>
            </a:xfrm>
            <a:prstGeom prst="ellipse">
              <a:avLst/>
            </a:prstGeom>
            <a:grp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9" name="文本框 18"/>
                <p:cNvSpPr txBox="1"/>
                <p:nvPr>
                  <p:custDataLst>
                    <p:tags r:id="rId9"/>
                  </p:custDataLst>
                </p:nvPr>
              </p:nvSpPr>
              <p:spPr>
                <a:xfrm>
                  <a:off x="12341" y="3794"/>
                  <a:ext cx="1931" cy="1775"/>
                </a:xfrm>
                <a:prstGeom prst="rect">
                  <a:avLst/>
                </a:prstGeom>
                <a:grpFill/>
              </p:spPr>
              <p:txBody>
                <a:bodyPr wrap="square" rtlCol="0">
                  <a:spAutoFit/>
                </a:bodyPr>
                <a:lstStyle/>
                <a:p>
                  <a14:m>
                    <m:oMathPara>
                      <m:oMathParaPr>
                        <m:jc/>
                      </m:oMathParaPr>
                      <m:oMath>
                        <m:r>
                          <a:rPr lang="en-US" altLang="zh-CN" sz="2800" i="1">
                            <a:solidFill>
                              <a:schemeClr val="tx1"/>
                            </a:solidFill>
                            <a:latin typeface="Cambria Math" panose="02040503050406030204" charset="0"/>
                            <a:ea typeface="宋体" pitchFamily="2" charset="-122"/>
                            <a:cs typeface="Cambria Math" panose="02040503050406030204" charset="0"/>
                          </a:rPr>
                          <m:t>𝐵</m:t>
                        </m:r>
                      </m:oMath>
                    </m:oMathPara>
                  </a14:m>
                  <a:endParaRPr lang="en-US" altLang="zh-CN" sz="2800" i="1">
                    <a:solidFill>
                      <a:schemeClr val="tx1"/>
                    </a:solidFill>
                    <a:latin typeface="Cambria Math" panose="02040503050406030204" charset="0"/>
                    <a:ea typeface="宋体" panose="02010600030101010101" pitchFamily="2" charset="-122"/>
                    <a:cs typeface="Cambria Math" panose="02040503050406030204" charset="0"/>
                  </a:endParaRPr>
                </a:p>
                <a:p>
                  <a:r>
                    <a:rPr lang="zh-CN" altLang="en-US" sz="2800" b="1">
                      <a:latin typeface="宋体" panose="02010600030101010101" pitchFamily="2" charset="-122"/>
                      <a:ea typeface="宋体" panose="02010600030101010101" pitchFamily="2" charset="-122"/>
                      <a:cs typeface="Cambria Math" panose="02040503050406030204" charset="0"/>
                      <a:sym typeface="+mn-ea"/>
                    </a:rPr>
                    <a:t>跳高</a:t>
                  </a:r>
                </a:p>
              </p:txBody>
            </p:sp>
          </mc:Choice>
          <mc:Fallback>
            <p:sp>
              <p:nvSpPr>
                <p:cNvPr id="19" name="文本框 18"/>
                <p:cNvSpPr txBox="1">
                  <a:spLocks noRot="1" noChangeAspect="1" noMove="1" noResize="1" noEditPoints="1" noAdjustHandles="1" noChangeArrowheads="1" noChangeShapeType="1" noTextEdit="1"/>
                </p:cNvSpPr>
                <p:nvPr>
                  <p:custDataLst>
                    <p:tags r:id="rId10"/>
                  </p:custDataLst>
                </p:nvPr>
              </p:nvSpPr>
              <p:spPr>
                <a:xfrm>
                  <a:off x="12341" y="3794"/>
                  <a:ext cx="1931" cy="1775"/>
                </a:xfrm>
                <a:prstGeom prst="rect">
                  <a:avLst/>
                </a:prstGeom>
                <a:blipFill rotWithShape="1">
                  <a:blip r:embed="rId11"/>
                  <a:stretch>
                    <a:fillRect/>
                  </a:stretch>
                </a:blipFill>
              </p:spPr>
              <p:txBody>
                <a:bodyPr/>
                <a:lstStyle/>
                <a:p>
                  <a:r>
                    <a:rPr lang="zh-CN" altLang="en-US">
                      <a:noFill/>
                    </a:rPr>
                    <a:t> </a:t>
                  </a:r>
                </a:p>
              </p:txBody>
            </p:sp>
          </mc:Fallback>
        </mc:AlternateContent>
      </p:grpSp>
    </p:spTree>
    <p:custDataLst>
      <p:tags r:id="rId1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36575" y="-5143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4835" y="577850"/>
                <a:ext cx="11022330" cy="1346835"/>
              </a:xfrm>
              <a:prstGeom prst="rect">
                <a:avLst/>
              </a:prstGeom>
              <a:noFill/>
            </p:spPr>
            <p:txBody>
              <a:bodyPr wrap="square" rtlCol="0">
                <a:spAutoFit/>
              </a:bodyPr>
              <a:lstStyle/>
              <a:p>
                <a:pPr>
                  <a:lnSpc>
                    <a:spcPct val="17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设平面内直线</a:t>
                </a:r>
                <a14:m>
                  <m:oMathPara>
                    <m:oMathParaPr>
                      <m:jc/>
                    </m:oMathParaPr>
                    <m:oMath>
                      <m:sSub>
                        <m:sSubPr>
                          <m:ctrlPr>
                            <a:rPr lang="en-US" altLang="zh-CN" sz="2400" i="1">
                              <a:latin typeface="Cambria Math" panose="02040503050406030204" pitchFamily="18" charset="0"/>
                              <a:ea typeface="宋体" pitchFamily="2" charset="-122"/>
                              <a:cs typeface="Cambria Math" panose="02040503050406030204" charset="0"/>
                            </a:rPr>
                          </m:ctrlPr>
                        </m:sSubPr>
                        <m:e>
                          <m:r>
                            <a:rPr lang="en-US" altLang="zh-CN" sz="2400" i="1">
                              <a:latin typeface="Cambria Math" panose="02040503050406030204" charset="0"/>
                              <a:ea typeface="宋体" pitchFamily="2" charset="-122"/>
                              <a:cs typeface="Cambria Math" panose="02040503050406030204" charset="0"/>
                            </a:rPr>
                            <m:t>𝑙</m:t>
                          </m:r>
                        </m:e>
                        <m:sub>
                          <m:r>
                            <a:rPr lang="en-US" altLang="zh-CN" sz="2400" i="1">
                              <a:latin typeface="Cambria Math" panose="02040503050406030204" charset="0"/>
                              <a:ea typeface="宋体" pitchFamily="2" charset="-122"/>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上的点的集合为</a:t>
                </a:r>
                <a14:m>
                  <m:oMathPara>
                    <m:oMathParaPr>
                      <m:jc/>
                    </m:oMathParaPr>
                    <m:oMath>
                      <m:sSub>
                        <m:sSubPr>
                          <m:ctrlPr>
                            <a:rPr lang="en-US" altLang="zh-CN" sz="2400" i="1">
                              <a:latin typeface="Cambria Math" panose="02040503050406030204" pitchFamily="18" charset="0"/>
                              <a:ea typeface="宋体" pitchFamily="2" charset="-122"/>
                              <a:cs typeface="Cambria Math" panose="02040503050406030204" charset="0"/>
                            </a:rPr>
                          </m:ctrlPr>
                        </m:sSubPr>
                        <m:e>
                          <m:r>
                            <a:rPr lang="en-US" altLang="zh-CN" sz="2400" i="1">
                              <a:latin typeface="Cambria Math" panose="02040503050406030204" charset="0"/>
                              <a:ea typeface="宋体" pitchFamily="2" charset="-122"/>
                              <a:cs typeface="Cambria Math" panose="02040503050406030204" charset="0"/>
                            </a:rPr>
                            <m:t>𝐿</m:t>
                          </m:r>
                        </m:e>
                        <m:sub>
                          <m:r>
                            <a:rPr lang="en-US" altLang="zh-CN" sz="2400" i="1">
                              <a:latin typeface="Cambria Math" panose="02040503050406030204" charset="0"/>
                              <a:ea typeface="宋体" pitchFamily="2" charset="-122"/>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，直线</a:t>
                </a:r>
                <a14:m>
                  <m:oMathPara>
                    <m:oMathParaPr>
                      <m:jc/>
                    </m:oMathParaPr>
                    <m:oMath>
                      <m:sSub>
                        <m:sSubPr>
                          <m:ctrlPr>
                            <a:rPr lang="en-US" altLang="zh-CN" sz="2400" i="1">
                              <a:latin typeface="Cambria Math" panose="02040503050406030204" pitchFamily="18" charset="0"/>
                              <a:ea typeface="宋体" pitchFamily="2" charset="-122"/>
                              <a:cs typeface="Cambria Math" panose="02040503050406030204" charset="0"/>
                            </a:rPr>
                          </m:ctrlPr>
                        </m:sSubPr>
                        <m:e>
                          <m:r>
                            <a:rPr lang="en-US" altLang="zh-CN" sz="2400" i="1">
                              <a:latin typeface="Cambria Math" panose="02040503050406030204" charset="0"/>
                              <a:ea typeface="宋体" pitchFamily="2" charset="-122"/>
                              <a:cs typeface="Cambria Math" panose="02040503050406030204" charset="0"/>
                            </a:rPr>
                            <m:t>𝑙</m:t>
                          </m:r>
                        </m:e>
                        <m:sub>
                          <m:r>
                            <a:rPr lang="en-US" altLang="zh-CN" sz="2400" i="1">
                              <a:latin typeface="Cambria Math" panose="02040503050406030204" charset="0"/>
                              <a:ea typeface="宋体" pitchFamily="2" charset="-122"/>
                              <a:cs typeface="Cambria Math" panose="02040503050406030204" charset="0"/>
                            </a:rPr>
                            <m:t>2</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上点的集合为</a:t>
                </a:r>
                <a14:m>
                  <m:oMathPara>
                    <m:oMathParaPr>
                      <m:jc/>
                    </m:oMathParaPr>
                    <m:oMath>
                      <m:sSub>
                        <m:sSubPr>
                          <m:ctrlPr>
                            <a:rPr lang="en-US" altLang="zh-CN" sz="2400" i="1">
                              <a:latin typeface="Cambria Math" panose="02040503050406030204" pitchFamily="18" charset="0"/>
                              <a:ea typeface="宋体" pitchFamily="2" charset="-122"/>
                              <a:cs typeface="Cambria Math" panose="02040503050406030204" charset="0"/>
                            </a:rPr>
                          </m:ctrlPr>
                        </m:sSubPr>
                        <m:e>
                          <m:r>
                            <a:rPr lang="en-US" altLang="zh-CN" sz="2400" i="1">
                              <a:latin typeface="Cambria Math" panose="02040503050406030204" charset="0"/>
                              <a:ea typeface="宋体" pitchFamily="2" charset="-122"/>
                              <a:cs typeface="Cambria Math" panose="02040503050406030204" charset="0"/>
                            </a:rPr>
                            <m:t>𝐿</m:t>
                          </m:r>
                        </m:e>
                        <m:sub>
                          <m:r>
                            <a:rPr lang="en-US" altLang="zh-CN" sz="2400" i="1">
                              <a:latin typeface="Cambria Math" panose="02040503050406030204" charset="0"/>
                              <a:ea typeface="宋体" pitchFamily="2" charset="-122"/>
                              <a:cs typeface="Cambria Math" panose="02040503050406030204" charset="0"/>
                            </a:rPr>
                            <m:t>2</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，试用集合的运算表示</a:t>
                </a:r>
                <a14:m>
                  <m:oMathPara>
                    <m:oMathParaPr>
                      <m:jc/>
                    </m:oMathParaPr>
                    <m:oMath>
                      <m:sSub>
                        <m:sSubPr>
                          <m:ctrlPr>
                            <a:rPr lang="en-US" altLang="zh-CN" sz="2400" i="1">
                              <a:latin typeface="Cambria Math" panose="02040503050406030204" pitchFamily="18" charset="0"/>
                              <a:ea typeface="宋体" pitchFamily="2" charset="-122"/>
                              <a:cs typeface="Cambria Math" panose="02040503050406030204" charset="0"/>
                            </a:rPr>
                          </m:ctrlPr>
                        </m:sSubPr>
                        <m:e>
                          <m:r>
                            <a:rPr lang="en-US" altLang="zh-CN" sz="2400" i="1">
                              <a:latin typeface="Cambria Math" panose="02040503050406030204" charset="0"/>
                              <a:ea typeface="宋体" pitchFamily="2" charset="-122"/>
                              <a:cs typeface="Cambria Math" panose="02040503050406030204" charset="0"/>
                            </a:rPr>
                            <m:t>𝑙</m:t>
                          </m:r>
                        </m:e>
                        <m:sub>
                          <m:r>
                            <a:rPr lang="en-US" altLang="zh-CN" sz="2400" i="1">
                              <a:latin typeface="Cambria Math" panose="02040503050406030204" charset="0"/>
                              <a:ea typeface="宋体" pitchFamily="2" charset="-122"/>
                              <a:cs typeface="Cambria Math" panose="02040503050406030204" charset="0"/>
                            </a:rPr>
                            <m:t>1</m:t>
                          </m:r>
                        </m:sub>
                      </m:sSub>
                    </m:oMath>
                  </m:oMathPara>
                </a14:m>
                <a:r>
                  <a:rPr lang="zh-CN" altLang="en-US" sz="2400">
                    <a:latin typeface="Cambria Math" panose="02040503050406030204" charset="0"/>
                    <a:ea typeface="宋体" panose="02010600030101010101" pitchFamily="2" charset="-122"/>
                    <a:cs typeface="Cambria Math" panose="02040503050406030204" charset="0"/>
                  </a:rPr>
                  <a:t>，</a:t>
                </a:r>
                <a14:m>
                  <m:oMathPara>
                    <m:oMathParaPr>
                      <m:jc/>
                    </m:oMathParaPr>
                    <m:oMath>
                      <m:sSub>
                        <m:sSubPr>
                          <m:ctrlPr>
                            <a:rPr lang="en-US" altLang="zh-CN" sz="2400" i="1">
                              <a:latin typeface="Cambria Math" panose="02040503050406030204" pitchFamily="18" charset="0"/>
                              <a:ea typeface="宋体" pitchFamily="2" charset="-122"/>
                              <a:cs typeface="Cambria Math" panose="02040503050406030204" charset="0"/>
                            </a:rPr>
                          </m:ctrlPr>
                        </m:sSubPr>
                        <m:e>
                          <m:r>
                            <a:rPr lang="en-US" altLang="zh-CN" sz="2400" i="1">
                              <a:latin typeface="Cambria Math" panose="02040503050406030204" charset="0"/>
                              <a:ea typeface="宋体" pitchFamily="2" charset="-122"/>
                              <a:cs typeface="Cambria Math" panose="02040503050406030204" charset="0"/>
                            </a:rPr>
                            <m:t>𝑙</m:t>
                          </m:r>
                        </m:e>
                        <m:sub>
                          <m:r>
                            <a:rPr lang="en-US" altLang="zh-CN" sz="2400" i="1">
                              <a:latin typeface="Cambria Math" panose="02040503050406030204" charset="0"/>
                              <a:ea typeface="宋体" pitchFamily="2" charset="-122"/>
                              <a:cs typeface="Cambria Math" panose="02040503050406030204" charset="0"/>
                            </a:rPr>
                            <m:t>2</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的位置关系</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84835" y="577850"/>
                <a:ext cx="11022330" cy="134683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10" name="文本框 9" title=""/>
              <p:cNvSpPr txBox="1"/>
              <p:nvPr/>
            </p:nvSpPr>
            <p:spPr>
              <a:xfrm>
                <a:off x="536575" y="2000250"/>
                <a:ext cx="7471410" cy="3412490"/>
              </a:xfrm>
              <a:prstGeom prst="rect">
                <a:avLst/>
              </a:prstGeom>
              <a:noFill/>
            </p:spPr>
            <p:txBody>
              <a:bodyPr wrap="square" rtlCol="0">
                <a:spAutoFit/>
              </a:bodyPr>
              <a:lstStyle/>
              <a:p>
                <a:pPr algn="l">
                  <a:lnSpc>
                    <a:spcPct val="18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平面内直线</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𝑙</m:t>
                          </m:r>
                        </m:e>
                        <m:sub>
                          <m:r>
                            <a:rPr lang="en-US" altLang="zh-CN" sz="2400" i="1">
                              <a:solidFill>
                                <a:srgbClr val="FF0000"/>
                              </a:solidFill>
                              <a:latin typeface="Cambria Math" panose="02040503050406030204" charset="0"/>
                              <a:ea typeface="MS Mincho" charset="0"/>
                              <a:cs typeface="Cambria Math" panose="02040503050406030204" charset="0"/>
                            </a:rPr>
                            <m:t>1</m:t>
                          </m:r>
                        </m:sub>
                      </m:sSub>
                    </m:oMath>
                  </m:oMathPara>
                </a14:m>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𝑙</m:t>
                          </m:r>
                        </m:e>
                        <m:sub>
                          <m:r>
                            <a:rPr lang="en-US" altLang="zh-CN" sz="2400" i="1">
                              <a:solidFill>
                                <a:srgbClr val="FF0000"/>
                              </a:solidFill>
                              <a:latin typeface="Cambria Math" panose="02040503050406030204" charset="0"/>
                              <a:ea typeface="MS Mincho" charset="0"/>
                              <a:cs typeface="Cambria Math" panose="02040503050406030204" charset="0"/>
                            </a:rPr>
                            <m:t>2</m:t>
                          </m:r>
                        </m:sub>
                      </m:sSub>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可能有三种位置关系，</a:t>
                </a:r>
              </a:p>
              <a:p>
                <a:pPr algn="l">
                  <a:lnSpc>
                    <a:spcPct val="18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即相交于一点、平行或重合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8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直线</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𝑙</m:t>
                          </m:r>
                        </m:e>
                        <m:sub>
                          <m:r>
                            <a:rPr lang="en-US" altLang="zh-CN" sz="2400" i="1">
                              <a:solidFill>
                                <a:srgbClr val="FF0000"/>
                              </a:solidFill>
                              <a:latin typeface="Cambria Math" panose="02040503050406030204" charset="0"/>
                              <a:ea typeface="MS Mincho" charset="0"/>
                              <a:cs typeface="Cambria Math" panose="02040503050406030204" charset="0"/>
                            </a:rPr>
                            <m:t>1</m:t>
                          </m:r>
                        </m:sub>
                      </m:sSub>
                    </m:oMath>
                  </m:oMathPara>
                </a14:m>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𝑙</m:t>
                          </m:r>
                        </m:e>
                        <m:sub>
                          <m:r>
                            <a:rPr lang="en-US" altLang="zh-CN" sz="2400" i="1">
                              <a:solidFill>
                                <a:srgbClr val="FF0000"/>
                              </a:solidFill>
                              <a:latin typeface="Cambria Math" panose="02040503050406030204" charset="0"/>
                              <a:ea typeface="MS Mincho" charset="0"/>
                              <a:cs typeface="Cambria Math" panose="02040503050406030204" charset="0"/>
                            </a:rPr>
                            <m:t>2</m:t>
                          </m:r>
                        </m:sub>
                      </m:sSub>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相交于一点</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𝑃</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可表示为</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𝐿</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𝐿</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点</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𝑃</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8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直线</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𝑙</m:t>
                          </m:r>
                        </m:e>
                        <m:sub>
                          <m:r>
                            <a:rPr lang="en-US" altLang="zh-CN" sz="2400" i="1">
                              <a:solidFill>
                                <a:srgbClr val="FF0000"/>
                              </a:solidFill>
                              <a:latin typeface="Cambria Math" panose="02040503050406030204" charset="0"/>
                              <a:ea typeface="MS Mincho" charset="0"/>
                              <a:cs typeface="Cambria Math" panose="02040503050406030204" charset="0"/>
                            </a:rPr>
                            <m:t>1</m:t>
                          </m:r>
                        </m:sub>
                      </m:sSub>
                    </m:oMath>
                  </m:oMathPara>
                </a14:m>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𝑙</m:t>
                          </m:r>
                        </m:e>
                        <m:sub>
                          <m:r>
                            <a:rPr lang="en-US" altLang="zh-CN" sz="2400" i="1">
                              <a:solidFill>
                                <a:srgbClr val="FF0000"/>
                              </a:solidFill>
                              <a:latin typeface="Cambria Math" panose="02040503050406030204" charset="0"/>
                              <a:ea typeface="MS Mincho" charset="0"/>
                              <a:cs typeface="Cambria Math" panose="02040503050406030204" charset="0"/>
                            </a:rPr>
                            <m:t>2</m:t>
                          </m:r>
                        </m:sub>
                      </m:sSub>
                    </m:oMath>
                  </m:oMathPara>
                </a14:m>
                <a:r>
                  <a:rPr 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平行</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可表示为</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𝐿</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𝐿</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𝛷</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8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直线</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𝑙</m:t>
                          </m:r>
                        </m:e>
                        <m:sub>
                          <m:r>
                            <a:rPr lang="en-US" altLang="zh-CN" sz="2400" i="1">
                              <a:solidFill>
                                <a:srgbClr val="FF0000"/>
                              </a:solidFill>
                              <a:latin typeface="Cambria Math" panose="02040503050406030204" charset="0"/>
                              <a:ea typeface="MS Mincho" charset="0"/>
                              <a:cs typeface="Cambria Math" panose="02040503050406030204" charset="0"/>
                            </a:rPr>
                            <m:t>1</m:t>
                          </m:r>
                        </m:sub>
                      </m:sSub>
                    </m:oMath>
                  </m:oMathPara>
                </a14:m>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𝑙</m:t>
                          </m:r>
                        </m:e>
                        <m:sub>
                          <m:r>
                            <a:rPr lang="en-US" altLang="zh-CN" sz="2400" i="1">
                              <a:solidFill>
                                <a:srgbClr val="FF0000"/>
                              </a:solidFill>
                              <a:latin typeface="Cambria Math" panose="02040503050406030204" charset="0"/>
                              <a:ea typeface="MS Mincho" charset="0"/>
                              <a:cs typeface="Cambria Math" panose="02040503050406030204" charset="0"/>
                            </a:rPr>
                            <m:t>2</m:t>
                          </m:r>
                        </m:sub>
                      </m:sSub>
                    </m:oMath>
                  </m:oMathPara>
                </a14:m>
                <a:r>
                  <a:rPr 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重合</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可表示为</a:t>
                </a:r>
                <a14:m>
                  <m:oMathPara>
                    <m:oMathParaPr>
                      <m:jc/>
                    </m:oMathParaPr>
                    <m:oMath>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𝐿</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𝐿</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𝐿</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pitchFamily="18"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𝐿</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p>
            </p:txBody>
          </p:sp>
        </mc:Choice>
        <mc:Fallback>
          <p:sp>
            <p:nvSpPr>
              <p:cNvPr id="10" name="文本框 9"/>
              <p:cNvSpPr txBox="1">
                <a:spLocks noRot="1" noChangeAspect="1" noMove="1" noResize="1" noEditPoints="1" noAdjustHandles="1" noChangeArrowheads="1" noChangeShapeType="1" noTextEdit="1"/>
              </p:cNvSpPr>
              <p:nvPr/>
            </p:nvSpPr>
            <p:spPr>
              <a:xfrm>
                <a:off x="536575" y="2000250"/>
                <a:ext cx="7471410" cy="3412490"/>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4" name="组合 13" title=""/>
          <p:cNvGrpSpPr/>
          <p:nvPr/>
        </p:nvGrpSpPr>
        <p:grpSpPr>
          <a:xfrm>
            <a:off x="8685530" y="1495425"/>
            <a:ext cx="2506980" cy="3905885"/>
            <a:chOff x="13678" y="2355"/>
            <a:chExt cx="3948" cy="6151"/>
          </a:xfrm>
        </p:grpSpPr>
        <p:grpSp>
          <p:nvGrpSpPr>
            <p:cNvPr id="8" name="组合 7"/>
            <p:cNvGrpSpPr/>
            <p:nvPr/>
          </p:nvGrpSpPr>
          <p:grpSpPr>
            <a:xfrm>
              <a:off x="13678" y="2355"/>
              <a:ext cx="3769" cy="2018"/>
              <a:chOff x="12138" y="2355"/>
              <a:chExt cx="3769" cy="2018"/>
            </a:xfrm>
          </p:grpSpPr>
          <p:cxnSp>
            <p:nvCxnSpPr>
              <p:cNvPr id="3" name="直接连接符 2"/>
              <p:cNvCxnSpPr/>
              <p:nvPr/>
            </p:nvCxnSpPr>
            <p:spPr>
              <a:xfrm flipV="1">
                <a:off x="12138" y="2355"/>
                <a:ext cx="3296" cy="2018"/>
              </a:xfrm>
              <a:prstGeom prst="line">
                <a:avLst/>
              </a:prstGeom>
              <a:ln w="19050"/>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4"/>
                </p:custDataLst>
              </p:nvPr>
            </p:nvCxnSpPr>
            <p:spPr>
              <a:xfrm flipV="1">
                <a:off x="12264" y="3031"/>
                <a:ext cx="3643" cy="380"/>
              </a:xfrm>
              <a:prstGeom prst="line">
                <a:avLst/>
              </a:prstGeom>
              <a:ln w="19050">
                <a:solidFill>
                  <a:schemeClr val="accent4"/>
                </a:solidFill>
              </a:ln>
            </p:spPr>
            <p:style>
              <a:lnRef idx="2">
                <a:schemeClr val="accent1"/>
              </a:lnRef>
              <a:fillRef idx="0">
                <a:srgbClr val="FFFFFF"/>
              </a:fillRef>
              <a:effectRef idx="0">
                <a:srgbClr val="FFFFFF"/>
              </a:effectRef>
              <a:fontRef idx="minor">
                <a:schemeClr val="tx1"/>
              </a:fontRef>
            </p:style>
          </p:cxnSp>
        </p:grpSp>
        <p:cxnSp>
          <p:nvCxnSpPr>
            <p:cNvPr id="9" name="直接连接符 8"/>
            <p:cNvCxnSpPr/>
            <p:nvPr>
              <p:custDataLst>
                <p:tags r:id="rId5"/>
              </p:custDataLst>
            </p:nvPr>
          </p:nvCxnSpPr>
          <p:spPr>
            <a:xfrm flipV="1">
              <a:off x="13784" y="4080"/>
              <a:ext cx="3296" cy="2018"/>
            </a:xfrm>
            <a:prstGeom prst="line">
              <a:avLst/>
            </a:prstGeom>
            <a:ln w="19050"/>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6"/>
              </p:custDataLst>
            </p:nvPr>
          </p:nvCxnSpPr>
          <p:spPr>
            <a:xfrm flipV="1">
              <a:off x="14367" y="4756"/>
              <a:ext cx="3186" cy="1869"/>
            </a:xfrm>
            <a:prstGeom prst="line">
              <a:avLst/>
            </a:prstGeom>
            <a:ln w="19050">
              <a:solidFill>
                <a:schemeClr val="accent4"/>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7"/>
              </p:custDataLst>
            </p:nvPr>
          </p:nvCxnSpPr>
          <p:spPr>
            <a:xfrm flipV="1">
              <a:off x="13878" y="6332"/>
              <a:ext cx="3296" cy="2018"/>
            </a:xfrm>
            <a:prstGeom prst="line">
              <a:avLst/>
            </a:prstGeom>
            <a:ln w="19050"/>
          </p:spPr>
          <p:style>
            <a:lnRef idx="2">
              <a:schemeClr val="accent1"/>
            </a:lnRef>
            <a:fillRef idx="0">
              <a:srgbClr val="FFFFFF"/>
            </a:fillRef>
            <a:effectRef idx="0">
              <a:srgbClr val="FFFFFF"/>
            </a:effectRef>
            <a:fontRef idx="minor">
              <a:schemeClr val="tx1"/>
            </a:fontRef>
          </p:style>
        </p:cxnSp>
        <p:cxnSp>
          <p:nvCxnSpPr>
            <p:cNvPr id="13" name="直接连接符 12"/>
            <p:cNvCxnSpPr/>
            <p:nvPr>
              <p:custDataLst>
                <p:tags r:id="rId8"/>
              </p:custDataLst>
            </p:nvPr>
          </p:nvCxnSpPr>
          <p:spPr>
            <a:xfrm flipV="1">
              <a:off x="13678" y="6066"/>
              <a:ext cx="3949" cy="2441"/>
            </a:xfrm>
            <a:prstGeom prst="line">
              <a:avLst/>
            </a:prstGeom>
            <a:ln w="19050">
              <a:solidFill>
                <a:schemeClr val="accent4"/>
              </a:solidFill>
            </a:ln>
          </p:spPr>
          <p:style>
            <a:lnRef idx="2">
              <a:schemeClr val="accent1"/>
            </a:lnRef>
            <a:fillRef idx="0">
              <a:srgbClr val="FFFFFF"/>
            </a:fillRef>
            <a:effectRef idx="0">
              <a:srgbClr val="FFFFFF"/>
            </a:effectRef>
            <a:fontRef idx="minor">
              <a:schemeClr val="tx1"/>
            </a:fontRef>
          </p:style>
        </p:cxnSp>
      </p:grpSp>
      <p:pic>
        <p:nvPicPr>
          <p:cNvPr id="51216" name="Picture 2" title=""/>
          <p:cNvPicPr>
            <a:picLocks noChangeAspect="1"/>
          </p:cNvPicPr>
          <p:nvPr/>
        </p:nvPicPr>
        <p:blipFill>
          <a:blip r:embed="rId9"/>
          <a:stretch>
            <a:fillRect/>
          </a:stretch>
        </p:blipFill>
        <p:spPr>
          <a:xfrm flipH="1">
            <a:off x="11201400" y="11239500"/>
            <a:ext cx="0" cy="0"/>
          </a:xfrm>
          <a:prstGeom prst="rect">
            <a:avLst/>
          </a:prstGeom>
          <a:ln>
            <a:noFill/>
          </a:ln>
        </p:spPr>
      </p:pic>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wm#"/>
  <p:tag name="KSO_WM_TEMPLATE_CATEGORY" val="custom"/>
  <p:tag name="KSO_WM_TEMPLATE_INDEX" val="20205081"/>
</p:tagLst>
</file>

<file path=ppt/tags/tag11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wm#"/>
  <p:tag name="KSO_WM_TEMPLATE_CATEGORY" val="custom"/>
  <p:tag name="KSO_WM_TEMPLATE_INDEX" val="20205081"/>
</p:tagLst>
</file>

<file path=ppt/tags/tag11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6.xml><?xml version="1.0" encoding="utf-8"?>
<p:tagLst xmlns:p="http://schemas.openxmlformats.org/presentationml/2006/main">
  <p:tag name="AS_OS" val="Unix 3.10 unknown"/>
  <p:tag name="AS_RELEASE_DATE" val="2023.03.31"/>
  <p:tag name="AS_TITLE" val="Aspose.Slides for Java"/>
  <p:tag name="AS_VERSION" val="23.3"/>
  <p:tag name="COMMONDATA" val="eyJoZGlkIjoiNGEyZWYyMDMzMDJhYzYxZmRhYjBiZDJhYWYyNWI1YjUifQ=="/>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heme/theme1.xml><?xml version="1.0" encoding="utf-8"?>
<a:theme xmlns:r="http://schemas.openxmlformats.org/officeDocument/2006/relationships"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Arial"/>
      </a:majorFont>
      <a:minorFont>
        <a:latin typeface="Arial"/>
        <a:ea typeface="微软雅黑"/>
        <a:cs typeface="Arial"/>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138</Paragraphs>
  <Slides>19</Slides>
  <Notes>0</Notes>
  <TotalTime>0</TotalTime>
  <HiddenSlides>0</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19</vt:i4>
      </vt:variant>
    </vt:vector>
  </HeadingPairs>
  <TitlesOfParts>
    <vt:vector baseType="lpstr" size="29">
      <vt:lpstr>Arial</vt:lpstr>
      <vt:lpstr>微软雅黑</vt:lpstr>
      <vt:lpstr>Wingdings</vt:lpstr>
      <vt:lpstr>Times New Roman</vt:lpstr>
      <vt:lpstr>宋体</vt:lpstr>
      <vt:lpstr>楷体</vt:lpstr>
      <vt:lpstr>黑体</vt:lpstr>
      <vt:lpstr>Cambria Math</vt:lpstr>
      <vt:lpstr>MS Mincho</vt:lpstr>
      <vt:lpstr>WPS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2023-09-01T10:05:34.770</cp:lastPrinted>
  <dcterms:created xsi:type="dcterms:W3CDTF">2023-09-01T10:05:34Z</dcterms:created>
  <dcterms:modified xsi:type="dcterms:W3CDTF">2023-09-01T02:05:34Z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