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tags" Target="tags/tag115.xml" /><Relationship Id="rId2" Type="http://schemas.openxmlformats.org/officeDocument/2006/relationships/slideMaster" Target="slideMasters/slideMaster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tags" Target="../tags/tag105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image" Target="../media/image30.png" /><Relationship Id="rId5" Type="http://schemas.openxmlformats.org/officeDocument/2006/relationships/tags" Target="../tags/tag10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07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image" Target="../media/image31.png" /><Relationship Id="rId6" Type="http://schemas.openxmlformats.org/officeDocument/2006/relationships/tags" Target="../tags/tag11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Relationship Id="rId4" Type="http://schemas.openxmlformats.org/officeDocument/2006/relationships/tags" Target="../tags/tag11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tags" Target="../tags/tag11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1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Relationship Id="rId3" Type="http://schemas.openxmlformats.org/officeDocument/2006/relationships/tags" Target="../tags/tag1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tags" Target="../tags/tag66.xml" /><Relationship Id="rId6" Type="http://schemas.openxmlformats.org/officeDocument/2006/relationships/image" Target="../media/image6.png" /><Relationship Id="rId7" Type="http://schemas.openxmlformats.org/officeDocument/2006/relationships/tags" Target="../tags/tag6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8.xml" /><Relationship Id="rId3" Type="http://schemas.openxmlformats.org/officeDocument/2006/relationships/tags" Target="../tags/tag69.xml" /><Relationship Id="rId4" Type="http://schemas.openxmlformats.org/officeDocument/2006/relationships/tags" Target="../tags/tag70.xml" /><Relationship Id="rId5" Type="http://schemas.openxmlformats.org/officeDocument/2006/relationships/image" Target="../media/image7.png" /><Relationship Id="rId6" Type="http://schemas.openxmlformats.org/officeDocument/2006/relationships/tags" Target="../tags/tag7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tags" Target="../tags/tag7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image" Target="../media/image14.png" /><Relationship Id="rId12" Type="http://schemas.openxmlformats.org/officeDocument/2006/relationships/tags" Target="../tags/tag79.xml" /><Relationship Id="rId13" Type="http://schemas.openxmlformats.org/officeDocument/2006/relationships/tags" Target="../tags/tag80.xml" /><Relationship Id="rId14" Type="http://schemas.openxmlformats.org/officeDocument/2006/relationships/tags" Target="../tags/tag81.xml" /><Relationship Id="rId15" Type="http://schemas.openxmlformats.org/officeDocument/2006/relationships/image" Target="../media/image15.png" /><Relationship Id="rId16" Type="http://schemas.openxmlformats.org/officeDocument/2006/relationships/tags" Target="../tags/tag82.xml" /><Relationship Id="rId2" Type="http://schemas.openxmlformats.org/officeDocument/2006/relationships/tags" Target="../tags/tag73.xml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image" Target="../media/image13.png" /><Relationship Id="rId8" Type="http://schemas.openxmlformats.org/officeDocument/2006/relationships/tags" Target="../tags/tag76.xml" /><Relationship Id="rId9" Type="http://schemas.openxmlformats.org/officeDocument/2006/relationships/tags" Target="../tags/tag7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3.png" /><Relationship Id="rId11" Type="http://schemas.openxmlformats.org/officeDocument/2006/relationships/tags" Target="../tags/tag89.xml" /><Relationship Id="rId12" Type="http://schemas.openxmlformats.org/officeDocument/2006/relationships/tags" Target="../tags/tag90.xml" /><Relationship Id="rId13" Type="http://schemas.openxmlformats.org/officeDocument/2006/relationships/tags" Target="../tags/tag91.xml" /><Relationship Id="rId14" Type="http://schemas.openxmlformats.org/officeDocument/2006/relationships/image" Target="../media/image18.png" /><Relationship Id="rId15" Type="http://schemas.openxmlformats.org/officeDocument/2006/relationships/tags" Target="../tags/tag92.xml" /><Relationship Id="rId16" Type="http://schemas.openxmlformats.org/officeDocument/2006/relationships/tags" Target="../tags/tag93.xml" /><Relationship Id="rId17" Type="http://schemas.openxmlformats.org/officeDocument/2006/relationships/tags" Target="../tags/tag94.xml" /><Relationship Id="rId18" Type="http://schemas.openxmlformats.org/officeDocument/2006/relationships/image" Target="../media/image19.png" /><Relationship Id="rId19" Type="http://schemas.openxmlformats.org/officeDocument/2006/relationships/tags" Target="../tags/tag95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image" Target="../media/image16.png" /><Relationship Id="rId6" Type="http://schemas.openxmlformats.org/officeDocument/2006/relationships/image" Target="../media/image17.png" /><Relationship Id="rId7" Type="http://schemas.openxmlformats.org/officeDocument/2006/relationships/tags" Target="../tags/tag86.xml" /><Relationship Id="rId8" Type="http://schemas.openxmlformats.org/officeDocument/2006/relationships/tags" Target="../tags/tag87.xml" /><Relationship Id="rId9" Type="http://schemas.openxmlformats.org/officeDocument/2006/relationships/tags" Target="../tags/tag8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tags" Target="../tags/tag9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tags" Target="../tags/tag9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tags" Target="../tags/tag102.xml" /><Relationship Id="rId7" Type="http://schemas.openxmlformats.org/officeDocument/2006/relationships/tags" Target="../tags/tag103.xml" /><Relationship Id="rId8" Type="http://schemas.openxmlformats.org/officeDocument/2006/relationships/image" Target="../media/image25.png" /><Relationship Id="rId9" Type="http://schemas.openxmlformats.org/officeDocument/2006/relationships/tags" Target="../tags/tag10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08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1.3    </a:t>
            </a:r>
            <a:r>
              <a:rPr lang="zh-CN" altLang="en-US" sz="54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集合的基本运算</a:t>
            </a:r>
            <a:endParaRPr lang="zh-CN" altLang="en-US" sz="5400" b="1">
              <a:solidFill>
                <a:schemeClr val="bg1"/>
              </a:solidFill>
              <a:latin typeface="Times New Roman" panose="02020603050405020304" charset="0"/>
              <a:ea typeface="微软雅黑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第</a:t>
            </a:r>
            <a:r>
              <a:rPr lang="en-US" altLang="zh-CN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</a:t>
            </a: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课时：</a:t>
            </a: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补集的运算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595" y="675640"/>
            <a:ext cx="8008065" cy="466090"/>
            <a:chOff x="3559" y="2307"/>
            <a:chExt cx="28665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8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题型二：集合的交、并、补集的综合运算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2077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250315"/>
                <a:ext cx="10977880" cy="171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已知全集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U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)∪(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250315"/>
                <a:ext cx="10977880" cy="1714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52145" y="2964815"/>
                <a:ext cx="10838180" cy="260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)∪(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}∪{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" y="2964815"/>
                <a:ext cx="10838180" cy="2602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7340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73405" y="647065"/>
                <a:ext cx="11418570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已知全集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U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)∩(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5" y="647065"/>
                <a:ext cx="11418570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73405" y="1886585"/>
                <a:ext cx="10838180" cy="134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)∩(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5" y="1886585"/>
                <a:ext cx="10838180" cy="1346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28400" y="117983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813425" y="3733800"/>
            <a:ext cx="271145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>
            <p:custDataLst>
              <p:tags r:id="rId3"/>
            </p:custDataLst>
          </p:nvPr>
        </p:nvSpPr>
        <p:spPr>
          <a:xfrm>
            <a:off x="760730" y="3234055"/>
            <a:ext cx="6740525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1335405" y="2675890"/>
            <a:ext cx="930148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507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解决集合运算问题的方法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要进行集合运算时，首先必须熟练掌握基本运算法则，可按照如下口诀进行：交集元素仔细找，属于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且属于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；并集元素勿遗漏，切忌重复仅取一；全集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是大范围，去掉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元素，剩余元素成补集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解决集合的混合运算问题时，一般先运算括号内的部分，如求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时，先求出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，再交交集；求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时，先求出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，再求补集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当集合是用列举法表示时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如数集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，可以通过列举集合分别得到所求的集合；当集合是用描述法表示时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如不等式形式表示的集合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，则可运用数轴求解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5077460"/>
              </a:xfrm>
              <a:prstGeom prst="rect">
                <a:avLst/>
              </a:prstGeom>
              <a:blipFill rotWithShape="1">
                <a:blip r:embed="rId5"/>
                <a:stretch>
                  <a:fillRect r="-1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595" y="675640"/>
            <a:ext cx="8008065" cy="466090"/>
            <a:chOff x="3559" y="2307"/>
            <a:chExt cx="28665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8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题型三：与补集有关的参数值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范围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问题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2077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250315"/>
                <a:ext cx="10977880" cy="90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全集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250315"/>
                <a:ext cx="10977880" cy="902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582295" y="2127885"/>
                <a:ext cx="10838180" cy="260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)∩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=∅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2127885"/>
                <a:ext cx="10838180" cy="2602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614680"/>
                <a:ext cx="10977880" cy="90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全集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)∪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614680"/>
                <a:ext cx="10977880" cy="902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598805" y="1623695"/>
            <a:ext cx="10838180" cy="3229610"/>
            <a:chOff x="943" y="2557"/>
            <a:chExt cx="17068" cy="5086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43" y="2557"/>
                  <a:ext cx="17068" cy="5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或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)∪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endPara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≤−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 algn="l">
                    <a:lnSpc>
                      <a:spcPct val="17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即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的取值范围是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∞,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  <a:sym typeface="+mn-ea"/>
                          </a:rPr>
                          <m:t>].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2557"/>
                  <a:ext cx="17068" cy="50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3588" y="6443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 title=""/>
          <p:cNvSpPr/>
          <p:nvPr/>
        </p:nvSpPr>
        <p:spPr>
          <a:xfrm>
            <a:off x="1049655" y="3711575"/>
            <a:ext cx="2778125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61035" y="808355"/>
            <a:ext cx="106127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方法技巧：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由集合的补集求解参数的方法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由补集求参数问题，若集合中元素个数有限时，可利用补集的定义并结合集合知识求解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与集合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交、并、补运算有关的求参数问题，若集合中元素有无限个时，一般利用数轴分析法求解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770890"/>
                <a:ext cx="538861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集合间的补集的运算；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补集的运算中含参问题的求解方法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P13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P14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770890"/>
                <a:ext cx="538861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 title=""/>
          <p:cNvSpPr/>
          <p:nvPr>
            <p:custDataLst>
              <p:tags r:id="rId2"/>
            </p:custDataLst>
          </p:nvPr>
        </p:nvSpPr>
        <p:spPr>
          <a:xfrm>
            <a:off x="3201670" y="1189990"/>
            <a:ext cx="1377950" cy="312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1116330" y="1189990"/>
            <a:ext cx="1377950" cy="312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1025" y="561975"/>
                <a:ext cx="11022330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下列关系式成立吗？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𝛷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𝛷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561975"/>
                <a:ext cx="11022330" cy="1050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 title=""/>
          <p:cNvGrpSpPr/>
          <p:nvPr/>
        </p:nvGrpSpPr>
        <p:grpSpPr>
          <a:xfrm>
            <a:off x="683895" y="1829435"/>
            <a:ext cx="5407660" cy="2896870"/>
            <a:chOff x="1077" y="2881"/>
            <a:chExt cx="8516" cy="4562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77" y="2881"/>
                  <a:ext cx="8516" cy="4562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90000"/>
                    </a:lnSpc>
                  </a:pPr>
                  <a:r>
                    <a:rPr 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交集的运算性质：</a:t>
                  </a:r>
                  <a:endPara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⇔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⊆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𝛷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" y="2881"/>
                  <a:ext cx="8516" cy="45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1289" y="4647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 title=""/>
          <p:cNvGrpSpPr/>
          <p:nvPr/>
        </p:nvGrpSpPr>
        <p:grpSpPr>
          <a:xfrm>
            <a:off x="7049770" y="822960"/>
            <a:ext cx="1771650" cy="1831340"/>
            <a:chOff x="11939" y="3117"/>
            <a:chExt cx="2790" cy="2884"/>
          </a:xfrm>
        </p:grpSpPr>
        <p:sp>
          <p:nvSpPr>
            <p:cNvPr id="11" name="椭圆 10"/>
            <p:cNvSpPr/>
            <p:nvPr/>
          </p:nvSpPr>
          <p:spPr>
            <a:xfrm>
              <a:off x="11939" y="3117"/>
              <a:ext cx="2791" cy="28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3076" y="3944"/>
                  <a:ext cx="694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6" y="3944"/>
                  <a:ext cx="694" cy="82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 title=""/>
          <p:cNvSpPr/>
          <p:nvPr/>
        </p:nvSpPr>
        <p:spPr>
          <a:xfrm>
            <a:off x="5198110" y="880110"/>
            <a:ext cx="2733040" cy="357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09270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509270" y="626745"/>
            <a:ext cx="11022330" cy="71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在研究问题时，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我们经常需要确定研究对象的范围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solidFill>
                <a:schemeClr val="tx1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grpSp>
        <p:nvGrpSpPr>
          <p:cNvPr id="9" name="组合 8" title=""/>
          <p:cNvGrpSpPr/>
          <p:nvPr/>
        </p:nvGrpSpPr>
        <p:grpSpPr>
          <a:xfrm>
            <a:off x="509270" y="1219835"/>
            <a:ext cx="11313160" cy="1973580"/>
            <a:chOff x="802" y="2119"/>
            <a:chExt cx="17816" cy="3108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802" y="2119"/>
              <a:ext cx="17816" cy="3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例如，从小学到初中，数的研究范围逐步地由自然数到正分数，再到有理数，引入无理数后，数的研究范围扩充到实数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在高中阶段，数的研究范围将进一步扩充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在不同范围研究同一个问题，可能有不同的结果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chemeClr val="tx1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56" y="409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537210" y="3131185"/>
            <a:ext cx="11313160" cy="2729230"/>
            <a:chOff x="846" y="4931"/>
            <a:chExt cx="17816" cy="4298"/>
          </a:xfrm>
        </p:grpSpPr>
        <p:sp>
          <p:nvSpPr>
            <p:cNvPr id="14" name="矩形 13"/>
            <p:cNvSpPr/>
            <p:nvPr/>
          </p:nvSpPr>
          <p:spPr>
            <a:xfrm>
              <a:off x="1430" y="8345"/>
              <a:ext cx="9101" cy="5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15" y="6367"/>
              <a:ext cx="7284" cy="6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46" y="4931"/>
              <a:ext cx="17816" cy="4298"/>
              <a:chOff x="802" y="5228"/>
              <a:chExt cx="17816" cy="4298"/>
            </a:xfrm>
          </p:grpSpPr>
          <mc:AlternateContent>
            <mc:Choice Requires="a14">
              <p:sp>
                <p:nvSpPr>
                  <p:cNvPr id="7" name="文本框 6"/>
                  <p:cNvSpPr txBox="1"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802" y="5228"/>
                    <a:ext cx="17816" cy="4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70000"/>
                      </a:lnSpc>
                    </a:pP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例如方程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的解集，在有理数范围内只有一个解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2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</a:t>
                    </a:r>
                    <a:endPara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{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}={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}；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在实数范围内有三个解：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400" i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>
                      <a:lnSpc>
                        <a:spcPct val="17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即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{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}={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802" y="5228"/>
                    <a:ext cx="17816" cy="42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矩形 10"/>
              <p:cNvSpPr/>
              <p:nvPr/>
            </p:nvSpPr>
            <p:spPr>
              <a:xfrm>
                <a:off x="9370" y="7186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83895" y="914400"/>
                <a:ext cx="10772140" cy="149415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9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一般地，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如果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一个集合含有所研究问题中涉及的所有元素，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那么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就称这个集合为全集，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通常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记作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通常也把给定的集合作为全集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" y="914400"/>
                <a:ext cx="10772140" cy="1494155"/>
              </a:xfrm>
              <a:prstGeom prst="rect">
                <a:avLst/>
              </a:prstGeom>
              <a:blipFill rotWithShape="1">
                <a:blip r:embed="rId2"/>
                <a:stretch>
                  <a:fillRect l="-136" t="-977" r="-130" b="-935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 title=""/>
          <p:cNvGrpSpPr/>
          <p:nvPr/>
        </p:nvGrpSpPr>
        <p:grpSpPr>
          <a:xfrm>
            <a:off x="683895" y="3168015"/>
            <a:ext cx="10942320" cy="2195830"/>
            <a:chOff x="1077" y="4989"/>
            <a:chExt cx="17232" cy="3458"/>
          </a:xfrm>
        </p:grpSpPr>
        <p:sp>
          <p:nvSpPr>
            <p:cNvPr id="3" name="矩形 2"/>
            <p:cNvSpPr/>
            <p:nvPr/>
          </p:nvSpPr>
          <p:spPr>
            <a:xfrm>
              <a:off x="3013" y="7637"/>
              <a:ext cx="5255" cy="6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77" y="4989"/>
              <a:ext cx="17232" cy="3458"/>
              <a:chOff x="1077" y="4989"/>
              <a:chExt cx="17232" cy="3458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rcRect l="6588" t="1282" r="4348"/>
              <a:stretch>
                <a:fillRect/>
              </a:stretch>
            </p:blipFill>
            <p:spPr>
              <a:xfrm>
                <a:off x="15605" y="5640"/>
                <a:ext cx="2704" cy="2156"/>
              </a:xfrm>
              <a:prstGeom prst="rect">
                <a:avLst/>
              </a:prstGeom>
            </p:spPr>
          </p:pic>
          <mc:AlternateContent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077" y="4989"/>
                    <a:ext cx="13866" cy="3458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9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对于一个集合，由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全集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中不属于集合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的所有元素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组成的集合称为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相对于全集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的补集，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简称为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的补集，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记作</a:t>
                    </a:r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即</a:t>
                    </a:r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且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∉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r>
                      <a:rPr 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可用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��𝑒𝑛𝑛</m:t>
                          </m:r>
                        </m:oMath>
                      </m:oMathPara>
                    </a14:m>
                    <a:r>
                      <a:rPr lang="zh-CN" altLang="en-US" sz="2400" b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图</a:t>
                    </a:r>
                    <a:r>
                      <a:rPr 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表示</a:t>
                    </a:r>
                    <a:r>
                      <a:rPr lang="en-US" altLang="zh-CN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" y="4989"/>
                    <a:ext cx="13866" cy="345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 title=""/>
          <p:cNvSpPr/>
          <p:nvPr>
            <p:custDataLst>
              <p:tags r:id="rId2"/>
            </p:custDataLst>
          </p:nvPr>
        </p:nvSpPr>
        <p:spPr>
          <a:xfrm>
            <a:off x="7164070" y="899795"/>
            <a:ext cx="1750060" cy="394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5391785" y="922020"/>
            <a:ext cx="1578610" cy="394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/>
        </p:nvSpPr>
        <p:spPr>
          <a:xfrm>
            <a:off x="1555750" y="899795"/>
            <a:ext cx="3642360" cy="365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3657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4835" y="653415"/>
                <a:ext cx="10931525" cy="71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是小于</a:t>
                </a:r>
                <a:r>
                  <a:rPr lang="en-US" altLang="zh-CN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9</a:t>
                </a:r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的正整数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5" y="653415"/>
                <a:ext cx="10931525" cy="718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536575" y="1336675"/>
                <a:ext cx="3898265" cy="341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解：根据题意可得，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8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1336675"/>
                <a:ext cx="3898265" cy="3412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/>
        </p:nvSpPr>
        <p:spPr>
          <a:xfrm>
            <a:off x="4661535" y="2397125"/>
            <a:ext cx="4118610" cy="2226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3" name="文本框 12" title="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757420" y="2502535"/>
                <a:ext cx="44069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757420" y="2502535"/>
                <a:ext cx="440690" cy="5219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124450" y="2751455"/>
            <a:ext cx="1579245" cy="1548765"/>
            <a:chOff x="11939" y="3117"/>
            <a:chExt cx="2791" cy="288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11939" y="3117"/>
              <a:ext cx="2791" cy="2885"/>
            </a:xfrm>
            <a:prstGeom prst="ellipse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6" name="文本框 15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2590" y="3794"/>
                  <a:ext cx="1526" cy="1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12590" y="3794"/>
                  <a:ext cx="1526" cy="1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 title=""/>
          <p:cNvGrpSpPr/>
          <p:nvPr/>
        </p:nvGrpSpPr>
        <p:grpSpPr>
          <a:xfrm>
            <a:off x="6116320" y="2654935"/>
            <a:ext cx="1579245" cy="1548765"/>
            <a:chOff x="11939" y="3117"/>
            <a:chExt cx="2791" cy="288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椭圆 17"/>
            <p:cNvSpPr/>
            <p:nvPr>
              <p:custDataLst>
                <p:tags r:id="rId12"/>
              </p:custDataLst>
            </p:nvPr>
          </p:nvSpPr>
          <p:spPr>
            <a:xfrm>
              <a:off x="11939" y="3117"/>
              <a:ext cx="2791" cy="2885"/>
            </a:xfrm>
            <a:prstGeom prst="ellipse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2341" y="3794"/>
                  <a:ext cx="1526" cy="1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6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41" y="3794"/>
                  <a:ext cx="1526" cy="1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 title=""/>
          <p:cNvSpPr/>
          <p:nvPr>
            <p:custDataLst>
              <p:tags r:id="rId2"/>
            </p:custDataLst>
          </p:nvPr>
        </p:nvSpPr>
        <p:spPr>
          <a:xfrm>
            <a:off x="1670685" y="898525"/>
            <a:ext cx="3098165" cy="394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8333105" y="898525"/>
            <a:ext cx="3192145" cy="394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>
            <p:custDataLst>
              <p:tags r:id="rId4"/>
            </p:custDataLst>
          </p:nvPr>
        </p:nvSpPr>
        <p:spPr>
          <a:xfrm>
            <a:off x="5008245" y="898525"/>
            <a:ext cx="3098165" cy="394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3657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4835" y="653415"/>
                <a:ext cx="11408410" cy="134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6.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设全集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:r>
                  <a:rPr 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是锐角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是钝角三角形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⋂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5" y="653415"/>
                <a:ext cx="11408410" cy="13468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553085" y="2007870"/>
                <a:ext cx="7860665" cy="274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解：根据三角形分类可得，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𝛷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是锐角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三角形或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钝角三角形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是直角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三角形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85" y="2007870"/>
                <a:ext cx="7860665" cy="27482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 title=""/>
          <p:cNvSpPr/>
          <p:nvPr>
            <p:custDataLst>
              <p:tags r:id="rId7"/>
            </p:custDataLst>
          </p:nvPr>
        </p:nvSpPr>
        <p:spPr>
          <a:xfrm>
            <a:off x="6874510" y="1953260"/>
            <a:ext cx="4118610" cy="2226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13" name="文本框 12" title="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53885" y="2007870"/>
                <a:ext cx="44069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953885" y="2007870"/>
                <a:ext cx="440690" cy="5219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6983730" y="2414905"/>
            <a:ext cx="1579245" cy="1548765"/>
            <a:chOff x="11939" y="3117"/>
            <a:chExt cx="2791" cy="288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11939" y="3117"/>
              <a:ext cx="2791" cy="2885"/>
            </a:xfrm>
            <a:prstGeom prst="ellipse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6" name="文本框 15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2262" y="3659"/>
                  <a:ext cx="1980" cy="18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no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r>
                    <a:rPr lang="zh-CN" altLang="en-US" sz="2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锐角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∆</m:t>
                        </m:r>
                      </m:oMath>
                    </m:oMathPara>
                  </a14:m>
                  <a:endParaRPr lang="zh-CN" altLang="en-US"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12262" y="3659"/>
                  <a:ext cx="1980" cy="18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 title=""/>
          <p:cNvGrpSpPr/>
          <p:nvPr/>
        </p:nvGrpSpPr>
        <p:grpSpPr>
          <a:xfrm>
            <a:off x="8862060" y="2292350"/>
            <a:ext cx="1579245" cy="1548765"/>
            <a:chOff x="11939" y="3117"/>
            <a:chExt cx="2791" cy="288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椭圆 17"/>
            <p:cNvSpPr/>
            <p:nvPr>
              <p:custDataLst>
                <p:tags r:id="rId15"/>
              </p:custDataLst>
            </p:nvPr>
          </p:nvSpPr>
          <p:spPr>
            <a:xfrm>
              <a:off x="11939" y="3117"/>
              <a:ext cx="2791" cy="2885"/>
            </a:xfrm>
            <a:prstGeom prst="ellipse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9" name="文本框 18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2341" y="3794"/>
                  <a:ext cx="1931" cy="17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r>
                    <a:rPr lang="zh-CN" altLang="en-US" sz="28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钝角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∆</m:t>
                        </m:r>
                      </m:oMath>
                    </m:oMathPara>
                  </a14:m>
                  <a:endPara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7"/>
                  </p:custDataLst>
                </p:nvPr>
              </p:nvSpPr>
              <p:spPr>
                <a:xfrm>
                  <a:off x="12341" y="3794"/>
                  <a:ext cx="1931" cy="177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595" y="675640"/>
            <a:ext cx="8008065" cy="466090"/>
            <a:chOff x="3559" y="2307"/>
            <a:chExt cx="28665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86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题型一：补集的运算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1258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250315"/>
                <a:ext cx="10977880" cy="1714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若全集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U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则集合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的补集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).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A.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B.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D.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250315"/>
                <a:ext cx="10977880" cy="1714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582295" y="2944495"/>
            <a:ext cx="1083818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</a:t>
            </a:r>
            <a:endParaRPr lang="en-US" altLang="zh-CN" sz="2400" b="1" i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3700780"/>
                <a:ext cx="1097788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U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_______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_______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3700780"/>
                <a:ext cx="10977880" cy="922020"/>
              </a:xfrm>
              <a:prstGeom prst="rect">
                <a:avLst/>
              </a:prstGeom>
              <a:blipFill rotWithShape="1">
                <a:blip r:embed="rId3"/>
                <a:stretch>
                  <a:fillRect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52145" y="4622800"/>
                <a:ext cx="10838180" cy="97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U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" y="4622800"/>
                <a:ext cx="10838180" cy="977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7277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8160" y="672465"/>
                <a:ext cx="1141857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若集合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分别取下列集合时，求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}；</m:t>
                      </m:r>
                    </m:oMath>
                  </m:oMathPara>
                </a14:m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672465"/>
                <a:ext cx="11418570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676910" y="1871345"/>
                <a:ext cx="10838180" cy="197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根据补集定义可得：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根据补集定义可得：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根据补集定义可得：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" y="1871345"/>
                <a:ext cx="10838180" cy="19742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783590" y="4857115"/>
            <a:ext cx="152654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3"/>
            </p:custDataLst>
          </p:nvPr>
        </p:nvSpPr>
        <p:spPr>
          <a:xfrm>
            <a:off x="9970135" y="4309745"/>
            <a:ext cx="122174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4"/>
            </p:custDataLst>
          </p:nvPr>
        </p:nvSpPr>
        <p:spPr>
          <a:xfrm>
            <a:off x="5506720" y="3789680"/>
            <a:ext cx="1303655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783590" y="3213100"/>
            <a:ext cx="29083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title=""/>
          <p:cNvSpPr/>
          <p:nvPr>
            <p:custDataLst>
              <p:tags r:id="rId6"/>
            </p:custDataLst>
          </p:nvPr>
        </p:nvSpPr>
        <p:spPr>
          <a:xfrm>
            <a:off x="8816975" y="2661920"/>
            <a:ext cx="227457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title=""/>
          <p:cNvSpPr/>
          <p:nvPr>
            <p:custDataLst>
              <p:tags r:id="rId7"/>
            </p:custDataLst>
          </p:nvPr>
        </p:nvSpPr>
        <p:spPr>
          <a:xfrm>
            <a:off x="716280" y="2661920"/>
            <a:ext cx="218948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5214620" y="2117725"/>
            <a:ext cx="5876290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求解补集的方法</a:t>
                </a:r>
                <a:endPara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如果所给的集合是有限集，则先把集合中的元素一一列举出来，再结合补集的定义来求解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另外，针对此类问题，在解答过程中也常常借助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𝑉𝑒𝑛𝑛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图来求解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这样处理起来比较直观、形象且解答时不易出错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如果所给的集合是无限集，则常借助数轴，先把已知集合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及全集分别表示在数轴上，再根据补集的定义求解，这样处理比较直观，解答过程中注意端点值能否取到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808355"/>
                <a:ext cx="10612755" cy="45231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100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6">
      <vt:lpstr>Arial</vt:lpstr>
      <vt:lpstr>微软雅黑</vt:lpstr>
      <vt:lpstr>Wingdings</vt:lpstr>
      <vt:lpstr>Times New Roman</vt:lpstr>
      <vt:lpstr>宋体</vt:lpstr>
      <vt:lpstr>楷体</vt:lpstr>
      <vt:lpstr>黑体</vt:lpstr>
      <vt:lpstr>Cambria Math</vt:lpstr>
      <vt:lpstr>MS Mincho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2023-07-27T14:19:27.251</cp:lastPrinted>
  <dcterms:created xsi:type="dcterms:W3CDTF">2023-07-27T14:19:27Z</dcterms:created>
  <dcterms:modified xsi:type="dcterms:W3CDTF">2023-07-27T06:19:27Z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