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80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1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tags" Target="tags/tag125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Relationship Id="rId5" Type="http://schemas.openxmlformats.org/officeDocument/2006/relationships/tags" Target="../tags/tag10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Relationship Id="rId5" Type="http://schemas.openxmlformats.org/officeDocument/2006/relationships/tags" Target="../tags/tag10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tags" Target="../tags/tag102.xml" /><Relationship Id="rId4" Type="http://schemas.openxmlformats.org/officeDocument/2006/relationships/tags" Target="../tags/tag103.xml" /><Relationship Id="rId5" Type="http://schemas.openxmlformats.org/officeDocument/2006/relationships/tags" Target="../tags/tag104.xml" /><Relationship Id="rId6" Type="http://schemas.openxmlformats.org/officeDocument/2006/relationships/tags" Target="../tags/tag105.xml" /><Relationship Id="rId7" Type="http://schemas.openxmlformats.org/officeDocument/2006/relationships/tags" Target="../tags/tag106.xml" /><Relationship Id="rId8" Type="http://schemas.openxmlformats.org/officeDocument/2006/relationships/tags" Target="../tags/tag107.xml" /><Relationship Id="rId9" Type="http://schemas.openxmlformats.org/officeDocument/2006/relationships/tags" Target="../tags/tag108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9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tags" Target="../tags/tag11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Relationship Id="rId5" Type="http://schemas.openxmlformats.org/officeDocument/2006/relationships/tags" Target="../tags/tag11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11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Relationship Id="rId3" Type="http://schemas.openxmlformats.org/officeDocument/2006/relationships/tags" Target="../tags/tag11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Relationship Id="rId4" Type="http://schemas.openxmlformats.org/officeDocument/2006/relationships/tags" Target="../tags/tag11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tags" Target="../tags/tag11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image" Target="../media/image4.png" /><Relationship Id="rId8" Type="http://schemas.openxmlformats.org/officeDocument/2006/relationships/tags" Target="../tags/tag7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6.xml" /><Relationship Id="rId3" Type="http://schemas.openxmlformats.org/officeDocument/2006/relationships/image" Target="../media/image35.png" /><Relationship Id="rId4" Type="http://schemas.openxmlformats.org/officeDocument/2006/relationships/tags" Target="../tags/tag1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tags" Target="../tags/tag11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tags" Target="../tags/tag11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0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image" Target="../media/image40.png" /><Relationship Id="rId6" Type="http://schemas.openxmlformats.org/officeDocument/2006/relationships/tags" Target="../tags/tag1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Relationship Id="rId3" Type="http://schemas.openxmlformats.org/officeDocument/2006/relationships/tags" Target="../tags/tag12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6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tags" Target="../tags/tag74.xml" /><Relationship Id="rId8" Type="http://schemas.openxmlformats.org/officeDocument/2006/relationships/tags" Target="../tags/tag75.xml" /><Relationship Id="rId9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2.xml" /><Relationship Id="rId2" Type="http://schemas.openxmlformats.org/officeDocument/2006/relationships/tags" Target="../tags/tag7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image" Target="../media/image5.png" /><Relationship Id="rId6" Type="http://schemas.openxmlformats.org/officeDocument/2006/relationships/image" Target="../media/image8.png" /><Relationship Id="rId7" Type="http://schemas.openxmlformats.org/officeDocument/2006/relationships/tags" Target="../tags/tag80.xml" /><Relationship Id="rId8" Type="http://schemas.openxmlformats.org/officeDocument/2006/relationships/tags" Target="../tags/tag81.xml" /><Relationship Id="rId9" Type="http://schemas.openxmlformats.org/officeDocument/2006/relationships/image" Target="../media/image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image" Target="../media/image10.png" /><Relationship Id="rId6" Type="http://schemas.openxmlformats.org/officeDocument/2006/relationships/tags" Target="../tags/tag86.xml" /><Relationship Id="rId7" Type="http://schemas.openxmlformats.org/officeDocument/2006/relationships/tags" Target="../tags/tag87.xml" /><Relationship Id="rId8" Type="http://schemas.openxmlformats.org/officeDocument/2006/relationships/image" Target="../media/image11.png" /><Relationship Id="rId9" Type="http://schemas.openxmlformats.org/officeDocument/2006/relationships/tags" Target="../tags/tag8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9.xml" /><Relationship Id="rId3" Type="http://schemas.openxmlformats.org/officeDocument/2006/relationships/tags" Target="../tags/tag90.xml" /><Relationship Id="rId4" Type="http://schemas.openxmlformats.org/officeDocument/2006/relationships/tags" Target="../tags/tag91.xml" /><Relationship Id="rId5" Type="http://schemas.openxmlformats.org/officeDocument/2006/relationships/image" Target="../media/image10.png" /><Relationship Id="rId6" Type="http://schemas.openxmlformats.org/officeDocument/2006/relationships/image" Target="../media/image12.png" /><Relationship Id="rId7" Type="http://schemas.openxmlformats.org/officeDocument/2006/relationships/tags" Target="../tags/tag9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tags" Target="../tags/tag9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4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image" Target="../media/image15.png" /><Relationship Id="rId7" Type="http://schemas.openxmlformats.org/officeDocument/2006/relationships/tags" Target="../tags/tag9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08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1.4 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充分条件与必要条件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1.4.1 </a:t>
            </a: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充分条件与必要条件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4149725"/>
            <a:ext cx="1592580" cy="160020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451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64515" y="556895"/>
                <a:ext cx="10732135" cy="18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形式的命题中，哪些命题中的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四边形是平行四边形，则这个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四边形的两组对角分别相等；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(2)若两个三角形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相似，则这两个三角形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的三边成比例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四边形的对角线互相垂直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，则这个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四边形为菱形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5" y="556895"/>
                <a:ext cx="10732135" cy="1863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581025" y="2350135"/>
            <a:ext cx="10449560" cy="2157730"/>
            <a:chOff x="915" y="3701"/>
            <a:chExt cx="16456" cy="3398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15" y="3701"/>
                  <a:ext cx="16456" cy="3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(1)这是平行四边形的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一条性质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定理，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(2)这是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三角形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相似的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一条性质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定理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如图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四边形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𝐴𝐵𝐶𝐷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的对角线互相垂直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，但它不是菱形，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条件.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" y="3701"/>
                  <a:ext cx="16456" cy="33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3688" y="4904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451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64515" y="441325"/>
                <a:ext cx="10732135" cy="188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形式的命题中，哪些命题中的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(5)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𝑏𝑐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(6)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为无理数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为无理数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5" y="441325"/>
                <a:ext cx="10732135" cy="1884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581025" y="2473325"/>
            <a:ext cx="10449560" cy="1920240"/>
            <a:chOff x="915" y="3895"/>
            <a:chExt cx="16456" cy="3024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15" y="3895"/>
                  <a:ext cx="16456" cy="3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显然，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(5)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(6)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为无理数，但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不全是无理数，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必要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条件.</a:t>
                  </a:r>
                  <a:endParaRPr lang="en-US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" y="3895"/>
                  <a:ext cx="16456" cy="30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2475" y="4904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64515" y="4503420"/>
            <a:ext cx="10911840" cy="1336675"/>
            <a:chOff x="889" y="7092"/>
            <a:chExt cx="17184" cy="2105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89" y="7309"/>
                  <a:ext cx="17184" cy="1888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一般地，要判断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形式的命题中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是否为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的必要条件，只需判断是否有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是否是真命题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" y="7309"/>
                  <a:ext cx="17184" cy="18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 title=""/>
          <p:cNvSpPr txBox="1"/>
          <p:nvPr/>
        </p:nvSpPr>
        <p:spPr>
          <a:xfrm>
            <a:off x="582295" y="508635"/>
            <a:ext cx="11147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：例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中命题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给出了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的一个必要条件，即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这个四边形的两组对角分别相等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这样的必要条件唯一吗？如果不唯一，你能给出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的几个其他必要条件吗？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grpSp>
        <p:nvGrpSpPr>
          <p:cNvPr id="9" name="组合 8" title=""/>
          <p:cNvGrpSpPr/>
          <p:nvPr/>
        </p:nvGrpSpPr>
        <p:grpSpPr>
          <a:xfrm>
            <a:off x="582295" y="2384425"/>
            <a:ext cx="11073130" cy="1752600"/>
            <a:chOff x="917" y="3755"/>
            <a:chExt cx="17438" cy="2760"/>
          </a:xfrm>
        </p:grpSpPr>
        <p:sp>
          <p:nvSpPr>
            <p:cNvPr id="7" name="矩形 6"/>
            <p:cNvSpPr/>
            <p:nvPr/>
          </p:nvSpPr>
          <p:spPr>
            <a:xfrm>
              <a:off x="7444" y="4862"/>
              <a:ext cx="9993" cy="7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917" y="3755"/>
              <a:ext cx="17438" cy="2761"/>
              <a:chOff x="917" y="3755"/>
              <a:chExt cx="17438" cy="6026"/>
            </a:xfrm>
          </p:grpSpPr>
          <mc:AlternateContent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917" y="3755"/>
                    <a:ext cx="17438" cy="6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         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我们说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的必要条件，是指以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为条件可以推出结论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但这并不意味着条件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只能推出结论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一般来说，对给定条件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可以推出的结论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是不唯一的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例如，下列命题都是真命题：</a:t>
                    </a:r>
                    <a:endPara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" y="3755"/>
                    <a:ext cx="17438" cy="602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/>
            </p:nvSpPr>
            <p:spPr>
              <a:xfrm>
                <a:off x="2235" y="7092"/>
                <a:ext cx="5000" cy="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 title=""/>
          <p:cNvGrpSpPr/>
          <p:nvPr/>
        </p:nvGrpSpPr>
        <p:grpSpPr>
          <a:xfrm>
            <a:off x="598805" y="4137660"/>
            <a:ext cx="11073130" cy="1752600"/>
            <a:chOff x="943" y="6516"/>
            <a:chExt cx="17438" cy="2760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10280" y="8555"/>
              <a:ext cx="4179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6" y="7647"/>
              <a:ext cx="4415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5"/>
              </p:custDataLst>
            </p:nvPr>
          </p:nvSpPr>
          <p:spPr>
            <a:xfrm>
              <a:off x="3957" y="8476"/>
              <a:ext cx="2667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3957" y="7647"/>
              <a:ext cx="2667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7"/>
              </p:custDataLst>
            </p:nvPr>
          </p:nvSpPr>
          <p:spPr>
            <a:xfrm>
              <a:off x="3957" y="6818"/>
              <a:ext cx="2667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96" y="6829"/>
              <a:ext cx="3945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43" y="6516"/>
              <a:ext cx="17438" cy="2760"/>
              <a:chOff x="943" y="6516"/>
              <a:chExt cx="17438" cy="2760"/>
            </a:xfrm>
          </p:grpSpPr>
          <p:sp>
            <p:nvSpPr>
              <p:cNvPr id="11" name="文本框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43" y="6516"/>
                <a:ext cx="17438" cy="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①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四边形是平行四边形，则这个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四边形的两组对边分别相等；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②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四边形是平行四边形，则这个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四边形的一组对边平行且相等；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③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四边形是平行四边形，则这个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四边形的两条对角线互相平分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172" y="7472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 title=""/>
          <p:cNvSpPr txBox="1"/>
          <p:nvPr/>
        </p:nvSpPr>
        <p:spPr>
          <a:xfrm>
            <a:off x="582295" y="502920"/>
            <a:ext cx="11021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这表明，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四边形的两组对边分别相等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四边形的一组对边平行且相等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四边形的两条对角线互相平分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都是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的必要条件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582295" y="1704340"/>
            <a:ext cx="11140440" cy="2861310"/>
            <a:chOff x="917" y="2684"/>
            <a:chExt cx="17544" cy="4506"/>
          </a:xfrm>
        </p:grpSpPr>
        <p:sp>
          <p:nvSpPr>
            <p:cNvPr id="2" name="文本框 1"/>
            <p:cNvSpPr txBox="1"/>
            <p:nvPr/>
          </p:nvSpPr>
          <p:spPr>
            <a:xfrm>
              <a:off x="917" y="2684"/>
              <a:ext cx="17544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        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我们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知道，例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2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中命题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(1)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及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上述命题</a:t>
              </a:r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①②③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均为平行四边形的性质定理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所以，平行四边形的每条性质定理都给出了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四边形是平行四边形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的一个必要条件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类似地，平行线的每条性质定理都给出了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两直线平行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的一个必要条件，例如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同位角相等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是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两直线平行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的必要条件，也就是说，如果同位角不相等，那么就不可能有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“</a:t>
              </a:r>
              <a:r>
                <a: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两直线平行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”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endParaRPr 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90" y="4905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98805" y="4716145"/>
            <a:ext cx="10742930" cy="709930"/>
            <a:chOff x="933" y="7987"/>
            <a:chExt cx="16918" cy="1118"/>
          </a:xfrm>
        </p:grpSpPr>
        <p:sp>
          <p:nvSpPr>
            <p:cNvPr id="3" name="文本框 2"/>
            <p:cNvSpPr txBox="1"/>
            <p:nvPr/>
          </p:nvSpPr>
          <p:spPr>
            <a:xfrm>
              <a:off x="933" y="8089"/>
              <a:ext cx="16918" cy="101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一般地，数学中的每一条</a:t>
              </a:r>
              <a:r>
                <a: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性质定理都给出了</a:t>
              </a:r>
              <a:r>
                <a: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相应</a:t>
              </a:r>
              <a:r>
                <a: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数学结论</a:t>
              </a:r>
              <a:r>
                <a: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成立的</a:t>
              </a:r>
              <a:r>
                <a: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一个必要条件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51" y="7987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1341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题型一：充分条件的判断与探求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84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095375"/>
                <a:ext cx="10768965" cy="174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下列命题中，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是否是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的充分条件？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四边形的对角线相等，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四边形是矩形；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095375"/>
                <a:ext cx="10768965" cy="17418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2627630"/>
            <a:ext cx="10838180" cy="3691255"/>
            <a:chOff x="943" y="4138"/>
            <a:chExt cx="17068" cy="5813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4138"/>
                  <a:ext cx="17068" cy="5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但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等腰梯形的对角线相等，但等腰梯形不是矩形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成立，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138"/>
                  <a:ext cx="17068" cy="58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1341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题型一：充分条件的判断与探求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84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095375"/>
                <a:ext cx="10768965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下列命题中，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是否是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的充分条件？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无实根；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(5)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095375"/>
                <a:ext cx="10768965" cy="13220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2402840"/>
            <a:ext cx="10838180" cy="3287395"/>
            <a:chOff x="943" y="3784"/>
            <a:chExt cx="17068" cy="5177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3784"/>
                  <a:ext cx="17068" cy="5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∆=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无实根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(5)∵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时，满足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784"/>
                  <a:ext cx="17068" cy="5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7300" y="116459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7060" y="539115"/>
                <a:ext cx="10977880" cy="212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下列命题中，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是否是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的充分条件？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|=|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一个四边形是等腰梯形，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四边形的对角线相等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" y="539115"/>
                <a:ext cx="10977880" cy="2120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82295" y="2511425"/>
            <a:ext cx="10838180" cy="3857625"/>
            <a:chOff x="917" y="3955"/>
            <a:chExt cx="17068" cy="6075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7" y="3955"/>
                  <a:ext cx="17068" cy="6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𝐴𝐵𝐶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中，根据大角对大边可得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𝐵𝐶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𝐴𝐶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，不一定有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(4)∵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等腰梯形的对角线相等，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3955"/>
                  <a:ext cx="17068" cy="60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 title=""/>
          <p:cNvSpPr/>
          <p:nvPr/>
        </p:nvSpPr>
        <p:spPr>
          <a:xfrm>
            <a:off x="6964045" y="4806315"/>
            <a:ext cx="3939540" cy="454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425700" y="3145155"/>
            <a:ext cx="5794375" cy="484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定义法判断充分条件的步骤：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分清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判断条件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能否推出结论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下结论：若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的充分条件；若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⇏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不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的充分条件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集合法判断充分条件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的充分条件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blipFill rotWithShape="1">
                <a:blip r:embed="rId2"/>
                <a:stretch>
                  <a:fillRect r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1341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题型二：必要条件的判断与探求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84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3095" y="1122680"/>
                <a:ext cx="10768965" cy="213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多选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下列命题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正确的是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的必要条件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B.“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的必要条件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的必要条件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5" y="1122680"/>
                <a:ext cx="10768965" cy="2139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3337560"/>
            <a:ext cx="10838180" cy="2700020"/>
            <a:chOff x="943" y="5256"/>
            <a:chExt cx="17068" cy="4252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5256"/>
                  <a:ext cx="17068" cy="42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AC.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∴A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是真命题；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B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是假命题；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∪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∴C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是真命题；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的必要条件，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D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5256"/>
                  <a:ext cx="17068" cy="42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7060" y="645795"/>
                <a:ext cx="10977880" cy="263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下列命题中，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是否是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两个三角形面积相等，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两个三角形全等；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四边形的对角线相等，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四边形是矩形；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" y="645795"/>
                <a:ext cx="10977880" cy="26377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607060" y="3221990"/>
            <a:ext cx="10838180" cy="2954020"/>
            <a:chOff x="956" y="5074"/>
            <a:chExt cx="17068" cy="4652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56" y="5074"/>
                  <a:ext cx="17068" cy="4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两个三角形全等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两个三角形面积相等，所以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四边形是矩形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四边形的对角线相等，所以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不一定有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(4)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的必要条件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" y="5074"/>
                  <a:ext cx="17068" cy="46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 title=""/>
          <p:cNvSpPr/>
          <p:nvPr>
            <p:custDataLst>
              <p:tags r:id="rId2"/>
            </p:custDataLst>
          </p:nvPr>
        </p:nvSpPr>
        <p:spPr>
          <a:xfrm>
            <a:off x="4382135" y="3961765"/>
            <a:ext cx="4257675" cy="375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3"/>
            </p:custDataLst>
          </p:nvPr>
        </p:nvSpPr>
        <p:spPr>
          <a:xfrm>
            <a:off x="4926330" y="2776220"/>
            <a:ext cx="2441575" cy="375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2306320" y="2776220"/>
            <a:ext cx="2441575" cy="375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>
            <p:custDataLst>
              <p:tags r:id="rId5"/>
            </p:custDataLst>
          </p:nvPr>
        </p:nvSpPr>
        <p:spPr>
          <a:xfrm>
            <a:off x="7644130" y="2092325"/>
            <a:ext cx="3926840" cy="375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666115" y="1518920"/>
            <a:ext cx="5838190" cy="375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 title=""/>
          <p:cNvSpPr/>
          <p:nvPr/>
        </p:nvSpPr>
        <p:spPr>
          <a:xfrm>
            <a:off x="8789670" y="876935"/>
            <a:ext cx="2441575" cy="375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627380"/>
                <a:ext cx="10918825" cy="385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在初中，我们已经对命题有了初步的认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一般地，我们把用语言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符号或式子表达的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可以判断真假的陈述句叫做命题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判断为真的语句是真命题，判断为假的语句是假命题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中学数学中的许多命题可以写成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等形式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称为命题的条件，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称为命题的结论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本节主要讨论这种形式的命题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下面我们将进一步考察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形式的命题中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的关系，学习数学中的三个常用的逻辑用语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——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充分条件、必要条件和充要条件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627380"/>
                <a:ext cx="10918825" cy="3857625"/>
              </a:xfrm>
              <a:prstGeom prst="rect">
                <a:avLst/>
              </a:prstGeom>
              <a:blipFill rotWithShape="1">
                <a:blip r:embed="rId7"/>
                <a:stretch>
                  <a:fillRect r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 title=""/>
          <p:cNvSpPr/>
          <p:nvPr>
            <p:custDataLst>
              <p:tags r:id="rId2"/>
            </p:custDataLst>
          </p:nvPr>
        </p:nvSpPr>
        <p:spPr>
          <a:xfrm>
            <a:off x="6999605" y="4735195"/>
            <a:ext cx="3977640" cy="521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395855" y="3126105"/>
            <a:ext cx="5652770" cy="521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定义法判断必要条件的步骤：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分清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判断条件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能否推出结论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下结论：若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的必要条件；若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结论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⇏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不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的必要条件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集合法判断充分条件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的必要条件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blipFill rotWithShape="1">
                <a:blip r:embed="rId3"/>
                <a:stretch>
                  <a:fillRect r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595" y="613410"/>
            <a:ext cx="6694173" cy="466090"/>
            <a:chOff x="3559" y="2307"/>
            <a:chExt cx="26038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603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题型三：利用充分条件与必要条件求参数范围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2533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095375"/>
                <a:ext cx="10768965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是否存在实数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，使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的充分条件？若存在，求出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的取值范围；若不存在，请说明理由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095375"/>
                <a:ext cx="10768965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2022475"/>
            <a:ext cx="10838180" cy="3296285"/>
            <a:chOff x="943" y="2892"/>
            <a:chExt cx="17068" cy="5191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2892"/>
                  <a:ext cx="17068" cy="5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解：令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此时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的充分条件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2892"/>
                  <a:ext cx="17068" cy="51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7060" y="539115"/>
                <a:ext cx="1097788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的取值范围是？若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的充分条件，则实数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的取值范围是？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" y="539115"/>
                <a:ext cx="10977880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82295" y="1399540"/>
            <a:ext cx="10838180" cy="4485640"/>
            <a:chOff x="917" y="2204"/>
            <a:chExt cx="17068" cy="7064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7" y="2204"/>
                  <a:ext cx="17068" cy="7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令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的必要条件，则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的充分条件，则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2204"/>
                  <a:ext cx="17068" cy="706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1181735" y="4262755"/>
            <a:ext cx="3709035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1181735" y="3711575"/>
            <a:ext cx="4959985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>
            <p:custDataLst>
              <p:tags r:id="rId4"/>
            </p:custDataLst>
          </p:nvPr>
        </p:nvSpPr>
        <p:spPr>
          <a:xfrm>
            <a:off x="7058660" y="3190240"/>
            <a:ext cx="4133850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181735" y="2623820"/>
            <a:ext cx="1273810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3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利用充分条件与必要条件求参数的取值范围问题，常用集合法求解，其步骤如下：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化简集合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)}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)}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；</a:t>
                </a:r>
                <a:endPara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的关系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充分条件、必要条件等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，得出集合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之间的包含关系；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(3)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列出相关不等式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组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也可借助数轴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；</a:t>
                </a:r>
                <a:endParaRPr 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化简，求出参数的取值范围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3969385"/>
              </a:xfrm>
              <a:prstGeom prst="rect">
                <a:avLst/>
              </a:prstGeom>
              <a:blipFill rotWithShape="1">
                <a:blip r:embed="rId5"/>
                <a:stretch>
                  <a:fillRect r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744855"/>
                <a:ext cx="416941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充分条件的判断；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必要条件的判断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P20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P22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744855"/>
                <a:ext cx="416941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1118870" y="2376805"/>
            <a:ext cx="3716655" cy="44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1118870" y="1815465"/>
            <a:ext cx="6525260" cy="44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1118870" y="2938780"/>
            <a:ext cx="6136005" cy="44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1118870" y="1247140"/>
            <a:ext cx="7993380" cy="44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65785" y="-3746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46100"/>
                <a:ext cx="10753090" cy="288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：下列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形式的命题中，哪些是真命题？哪些是假命题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(1)若平行四边形的对角线互相垂直，则这个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平行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四边形是菱形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(2)若两个三角形的周长相等，则这两个三角形全等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(4)若平面内两条直线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均垂直于直线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,则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//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46100"/>
                <a:ext cx="10753090" cy="28873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8805" y="3741420"/>
            <a:ext cx="10448290" cy="1034415"/>
            <a:chOff x="943" y="6454"/>
            <a:chExt cx="16454" cy="1629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3" y="6454"/>
                  <a:ext cx="16454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在命题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(1)(4)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中，由条件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通过推理可以得出结论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所以它们是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真命题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6454"/>
                  <a:ext cx="16454" cy="10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598805" y="4420235"/>
            <a:ext cx="10448290" cy="1198880"/>
            <a:chOff x="943" y="6961"/>
            <a:chExt cx="16454" cy="1888"/>
          </a:xfrm>
        </p:grpSpPr>
        <mc:AlternateContent>
          <mc:Choice Requires="a14">
            <p:sp>
              <p:nvSpPr>
                <p:cNvPr id="13" name="文本框 1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943" y="6961"/>
                  <a:ext cx="16454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平行四边形的对角线互相垂直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平行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四边形是菱形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平面内两条直线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均垂直于直线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//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943" y="6961"/>
                  <a:ext cx="16454" cy="188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4611" y="783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1118870" y="2376805"/>
            <a:ext cx="3716655" cy="44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1118870" y="1815465"/>
            <a:ext cx="6525260" cy="44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1118870" y="2938780"/>
            <a:ext cx="6136005" cy="44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1118870" y="1247140"/>
            <a:ext cx="7993380" cy="44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65785" y="-3746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46100"/>
                <a:ext cx="10753090" cy="288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：下列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形式的命题中，哪些是真命题？哪些是假命题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(1)若平行四边形的对角线互相垂直，则这个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平行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四边形是菱形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(2)若两个三角形的周长相等，则这两个三角形全等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(4)若平面内两条直线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均垂直于直线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,则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//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46100"/>
                <a:ext cx="10753090" cy="28873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8805" y="4235450"/>
            <a:ext cx="10448290" cy="1774825"/>
            <a:chOff x="995" y="5288"/>
            <a:chExt cx="16454" cy="2795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95" y="5288"/>
                  <a:ext cx="16454" cy="1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两个三角形的周长相等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这两个三角形全等(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这两个三角形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未必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全等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(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还可以为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" y="5288"/>
                  <a:ext cx="16454" cy="19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598805" y="3604260"/>
            <a:ext cx="10448290" cy="645160"/>
            <a:chOff x="943" y="6961"/>
            <a:chExt cx="16454" cy="1016"/>
          </a:xfrm>
        </p:grpSpPr>
        <mc:AlternateContent>
          <mc:Choice Requires="a14">
            <p:sp>
              <p:nvSpPr>
                <p:cNvPr id="13" name="文本框 1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943" y="6961"/>
                  <a:ext cx="16454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在命题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中，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由条件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不能得出结论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所以它们是假命题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943" y="6961"/>
                  <a:ext cx="16454" cy="101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4611" y="783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1272540" y="2643505"/>
            <a:ext cx="5258435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9110980" y="2172970"/>
            <a:ext cx="750570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6255385" y="1619250"/>
            <a:ext cx="4783455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4005580" y="1619250"/>
            <a:ext cx="956310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911860"/>
                <a:ext cx="11209655" cy="215836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一般地，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为真命题，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是指由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通过推理可以得出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这时，我们就说，由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可以推出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并且说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的充分条件，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如果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为假命题，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那么由条件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不能推出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⇏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此时，我们就说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911860"/>
                <a:ext cx="11209655" cy="2158365"/>
              </a:xfrm>
              <a:prstGeom prst="rect">
                <a:avLst/>
              </a:prstGeom>
              <a:blipFill rotWithShape="1">
                <a:blip r:embed="rId5"/>
                <a:stretch>
                  <a:fillRect l="-130" t="-677" r="-125" b="-64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 title=""/>
          <p:cNvGrpSpPr/>
          <p:nvPr/>
        </p:nvGrpSpPr>
        <p:grpSpPr>
          <a:xfrm>
            <a:off x="582295" y="3383915"/>
            <a:ext cx="10753090" cy="1752600"/>
            <a:chOff x="917" y="5329"/>
            <a:chExt cx="16934" cy="2760"/>
          </a:xfrm>
        </p:grpSpPr>
        <p:sp>
          <p:nvSpPr>
            <p:cNvPr id="14" name="矩形 13"/>
            <p:cNvSpPr/>
            <p:nvPr/>
          </p:nvSpPr>
          <p:spPr>
            <a:xfrm>
              <a:off x="1451" y="7326"/>
              <a:ext cx="7424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246" y="6254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3" name="文本框 1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17" y="5329"/>
                  <a:ext cx="16934" cy="2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中，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若平行四边形的对角线互相垂直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则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这个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平行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四边形是菱形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(4)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若平面内两条直线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均垂直于直线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//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的充分条件，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的必要条件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917" y="5329"/>
                  <a:ext cx="16934" cy="27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1272540" y="2643505"/>
            <a:ext cx="5258435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9110980" y="2172970"/>
            <a:ext cx="750570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6255385" y="1619250"/>
            <a:ext cx="4783455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4005580" y="1619250"/>
            <a:ext cx="956310" cy="426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989965"/>
                <a:ext cx="11209655" cy="215836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一般地，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为真命题，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是指由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通过推理可以得出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这时，我们就说，由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可以推出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并且说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的充分条件，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如果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为假命题，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那么由条件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不能推出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m:rPr>
                          <m:sty m:val="b"/>
                        </m:rPr>
                        <a:rPr 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⇏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此时，我们就说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的充分条件，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的必要条件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989965"/>
                <a:ext cx="11209655" cy="2158365"/>
              </a:xfrm>
              <a:prstGeom prst="rect">
                <a:avLst/>
              </a:prstGeom>
              <a:blipFill rotWithShape="1">
                <a:blip r:embed="rId5"/>
                <a:stretch>
                  <a:fillRect l="-130" t="-677" r="-125" b="-64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473075" y="3509645"/>
            <a:ext cx="10947400" cy="1779270"/>
            <a:chOff x="814" y="5886"/>
            <a:chExt cx="17240" cy="2802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14" y="5886"/>
                  <a:ext cx="17240" cy="2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若两个三角形的周长相等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则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这两个三角形全等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中，若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命题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(2)(3)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的充分条件，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的必要条件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5886"/>
                  <a:ext cx="17240" cy="280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2315" y="6613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451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64515" y="708025"/>
                <a:ext cx="10732135" cy="269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形式的命题中，哪些命题中的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的充分条件？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若四边形的两组对角分别相等，则这个四边形是平行四边形；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(2)若两个三角形的三边成比例，则这两个三角形相似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(3)若四边形为菱形，则这个四边形的对角线互相垂直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(5)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(6)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为无理数，则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为无理数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5" y="708025"/>
                <a:ext cx="10732135" cy="2693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705485" y="3458845"/>
            <a:ext cx="10449560" cy="2780030"/>
            <a:chOff x="1111" y="5447"/>
            <a:chExt cx="16456" cy="4378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111" y="5447"/>
                  <a:ext cx="16456" cy="4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(1)这是一条平行四边形的判定定理，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的充分条件.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(2)这是一条相似三角形的判定定理，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(3)这是一条菱形的性质定理，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由于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(5)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由等式的性质知，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的充分条件.</a:t>
                  </a:r>
                  <a:endPara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(6)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为无理数，但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为有理数，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m:rPr>
                            <m:sty m:val="b"/>
                          </m:rP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⇏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的充分条件.</a:t>
                  </a:r>
                  <a:endParaRPr lang="en-US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" y="5447"/>
                  <a:ext cx="16456" cy="437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 title=""/>
          <p:cNvSpPr txBox="1"/>
          <p:nvPr/>
        </p:nvSpPr>
        <p:spPr>
          <a:xfrm>
            <a:off x="598805" y="499745"/>
            <a:ext cx="10753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：例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中命题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给出了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的一个充分条件，即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四边形的两组对角分别相等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这样的充分条件唯一吗？如果不唯一，那么你能再给出几个不同的充分条件吗？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grpSp>
        <p:nvGrpSpPr>
          <p:cNvPr id="26" name="组合 25" title=""/>
          <p:cNvGrpSpPr/>
          <p:nvPr/>
        </p:nvGrpSpPr>
        <p:grpSpPr>
          <a:xfrm>
            <a:off x="598805" y="4068445"/>
            <a:ext cx="11103610" cy="1752600"/>
            <a:chOff x="943" y="6407"/>
            <a:chExt cx="17486" cy="2760"/>
          </a:xfrm>
        </p:grpSpPr>
        <p:sp>
          <p:nvSpPr>
            <p:cNvPr id="25" name="矩形 24"/>
            <p:cNvSpPr/>
            <p:nvPr>
              <p:custDataLst>
                <p:tags r:id="rId2"/>
              </p:custDataLst>
            </p:nvPr>
          </p:nvSpPr>
          <p:spPr>
            <a:xfrm>
              <a:off x="2043" y="8309"/>
              <a:ext cx="6274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>
            <a:xfrm>
              <a:off x="2043" y="7448"/>
              <a:ext cx="6274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18" y="6678"/>
              <a:ext cx="5876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4"/>
              </p:custDataLst>
            </p:nvPr>
          </p:nvSpPr>
          <p:spPr>
            <a:xfrm>
              <a:off x="943" y="6407"/>
              <a:ext cx="1748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①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若四边形的两组对边分别相等，则这个四边形是平行四边形；</a:t>
              </a:r>
              <a:endPara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②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若四边形的一组对边平行且相等，则这个四边形是平行四边形；</a:t>
              </a:r>
              <a:endPara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③</a:t>
              </a:r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若四边形的两条对角线互相平分，则这个四边形是平行四边形</a:t>
              </a:r>
              <a:r>
                <a: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.</a:t>
              </a:r>
              <a:endPara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  <p:grpSp>
        <p:nvGrpSpPr>
          <p:cNvPr id="22" name="组合 21" title=""/>
          <p:cNvGrpSpPr/>
          <p:nvPr/>
        </p:nvGrpSpPr>
        <p:grpSpPr>
          <a:xfrm>
            <a:off x="598805" y="2240915"/>
            <a:ext cx="10772140" cy="1752600"/>
            <a:chOff x="943" y="3529"/>
            <a:chExt cx="16964" cy="2760"/>
          </a:xfrm>
        </p:grpSpPr>
        <p:grpSp>
          <p:nvGrpSpPr>
            <p:cNvPr id="21" name="组合 20"/>
            <p:cNvGrpSpPr/>
            <p:nvPr/>
          </p:nvGrpSpPr>
          <p:grpSpPr>
            <a:xfrm>
              <a:off x="943" y="4649"/>
              <a:ext cx="16780" cy="1623"/>
              <a:chOff x="943" y="4649"/>
              <a:chExt cx="16780" cy="1623"/>
            </a:xfrm>
          </p:grpSpPr>
          <p:sp>
            <p:nvSpPr>
              <p:cNvPr id="20" name="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943" y="5498"/>
                <a:ext cx="1101" cy="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" y="4649"/>
                <a:ext cx="8269" cy="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v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43" y="3529"/>
              <a:ext cx="16964" cy="2760"/>
              <a:chOff x="943" y="3529"/>
              <a:chExt cx="16964" cy="2760"/>
            </a:xfrm>
          </p:grpSpPr>
          <mc:AlternateContent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943" y="3529"/>
                    <a:ext cx="16965" cy="27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         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我们说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的充分条件，是指条件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可以推出结论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但这并不意味着只能由这个条件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才能推出结论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一般来说，对给定结论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oMath>
                      </m:oMathPara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使得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成立的条件是不唯一的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例如我们知道下列命题均为真命题：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" y="3529"/>
                    <a:ext cx="16965" cy="276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16"/>
              <p:cNvSpPr/>
              <p:nvPr/>
            </p:nvSpPr>
            <p:spPr>
              <a:xfrm>
                <a:off x="1924" y="5351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39750" y="508635"/>
            <a:ext cx="11113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所以，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平行四边形的两组对边分别相等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四边形的一组对边平行且相等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四边形的两条对角线互相平分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都是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“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”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的充分条件</a:t>
            </a: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.</a:t>
            </a:r>
            <a:endParaRPr lang="en-US" altLang="zh-CN" sz="2400" b="1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事实上，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中命题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及上述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①②③均是平行四边形的判定定理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所以，平行四边形的每一条判定定理都给出了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的一个充分条件，即这个条件能充分保证四边形是平行四边形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类似地，平行线的每一条判定定理都给出了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两直线平行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的一个充分条件，例如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内错角相等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这个条件就充分保证了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两条直线平行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”.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582295" y="4503420"/>
            <a:ext cx="10911840" cy="889635"/>
            <a:chOff x="917" y="7092"/>
            <a:chExt cx="17184" cy="1401"/>
          </a:xfrm>
        </p:grpSpPr>
        <p:sp>
          <p:nvSpPr>
            <p:cNvPr id="3" name="文本框 2"/>
            <p:cNvSpPr txBox="1"/>
            <p:nvPr/>
          </p:nvSpPr>
          <p:spPr>
            <a:xfrm>
              <a:off x="917" y="7477"/>
              <a:ext cx="17184" cy="101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一般地，数学中的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每一条判定定理都给出了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相应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数学结论成立的一个充分条件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rPr>
                <a:t>.</a:t>
              </a:r>
              <a:endPara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35" y="7092"/>
              <a:ext cx="5000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189</Paragraphs>
  <Slides>24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3">
      <vt:lpstr>Arial</vt:lpstr>
      <vt:lpstr>微软雅黑</vt:lpstr>
      <vt:lpstr>Wingdings</vt:lpstr>
      <vt:lpstr>宋体</vt:lpstr>
      <vt:lpstr>楷体</vt:lpstr>
      <vt:lpstr>黑体</vt:lpstr>
      <vt:lpstr>Cambria Math</vt:lpstr>
      <vt:lpstr>MS Mincho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2023-07-27T15:32:13.439</cp:lastPrinted>
  <dcterms:created xsi:type="dcterms:W3CDTF">2023-07-27T15:32:13Z</dcterms:created>
  <dcterms:modified xsi:type="dcterms:W3CDTF">2023-07-27T07:32:13Z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