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3.3-->
<p:presentation xmlns:r="http://schemas.openxmlformats.org/officeDocument/2006/relationships" xmlns:a="http://schemas.openxmlformats.org/drawingml/2006/main" xmlns:p="http://schemas.openxmlformats.org/presentationml/2006/main">
  <p:sldMasterIdLst>
    <p:sldMasterId id="2147483648" r:id="rId2"/>
  </p:sldMasterIdLst>
  <p:notesMasterIdLst>
    <p:notesMasterId r:id="rId3"/>
  </p:notesMasterIdLst>
  <p:sldIdLst>
    <p:sldId id="257" r:id="rId4"/>
    <p:sldId id="259" r:id="rId5"/>
    <p:sldId id="262" r:id="rId6"/>
    <p:sldId id="260" r:id="rId7"/>
    <p:sldId id="267" r:id="rId8"/>
    <p:sldId id="264" r:id="rId9"/>
    <p:sldId id="265" r:id="rId10"/>
    <p:sldId id="268"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58" r:id="rId30"/>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7" userDrawn="1">
          <p15:clr>
            <a:srgbClr val="A4A3A4"/>
          </p15:clr>
        </p15:guide>
        <p15:guide id="2" pos="3852" userDrawn="1">
          <p15:clr>
            <a:srgbClr val="A4A3A4"/>
          </p15:clr>
        </p15:guide>
      </p15:sldGuideLst>
    </p:ext>
  </p:extLst>
</p:presentation>
</file>

<file path=ppt/commentAuthors.xml><?xml version="1.0" encoding="utf-8"?>
<p:cmAuthorLst xmlns:p="http://schemas.openxmlformats.org/presentationml/2006/main">
  <p:cmAuthor id="1" name="卢钰婷" initials="卢" lastIdx="0" clrIdx="0"/>
</p:cmAuthorLst>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87"/>
        <p:guide pos="385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commentAuthors" Target="commentAuthors.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slideMaster" Target="slideMasters/slideMaster1.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slide" Target="slides/slide22.xml" /><Relationship Id="rId26" Type="http://schemas.openxmlformats.org/officeDocument/2006/relationships/slide" Target="slides/slide23.xml" /><Relationship Id="rId27" Type="http://schemas.openxmlformats.org/officeDocument/2006/relationships/slide" Target="slides/slide24.xml" /><Relationship Id="rId28" Type="http://schemas.openxmlformats.org/officeDocument/2006/relationships/slide" Target="slides/slide25.xml" /><Relationship Id="rId29" Type="http://schemas.openxmlformats.org/officeDocument/2006/relationships/slide" Target="slides/slide26.xml" /><Relationship Id="rId3" Type="http://schemas.openxmlformats.org/officeDocument/2006/relationships/notesMaster" Target="notesMasters/notesMaster1.xml" /><Relationship Id="rId30" Type="http://schemas.openxmlformats.org/officeDocument/2006/relationships/slide" Target="slides/slide27.xml" /><Relationship Id="rId31" Type="http://schemas.openxmlformats.org/officeDocument/2006/relationships/tags" Target="tags/tag139.xml" /><Relationship Id="rId32" Type="http://schemas.openxmlformats.org/officeDocument/2006/relationships/presProps" Target="presProps.xml" /><Relationship Id="rId33" Type="http://schemas.openxmlformats.org/officeDocument/2006/relationships/viewProps" Target="viewProps.xml" /><Relationship Id="rId34" Type="http://schemas.openxmlformats.org/officeDocument/2006/relationships/theme" Target="theme/theme1.xml" /><Relationship Id="rId35" Type="http://schemas.openxmlformats.org/officeDocument/2006/relationships/tableStyles" Target="tableStyles.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tags" Target="../tags/tag48.xml" /><Relationship Id="rId2" Type="http://schemas.openxmlformats.org/officeDocument/2006/relationships/tags" Target="../tags/tag49.xml" /><Relationship Id="rId3" Type="http://schemas.openxmlformats.org/officeDocument/2006/relationships/tags" Target="../tags/tag50.xml" /><Relationship Id="rId4" Type="http://schemas.openxmlformats.org/officeDocument/2006/relationships/tags" Target="../tags/tag51.xml" /><Relationship Id="rId5"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tags" Target="../tags/tag52.xml" /><Relationship Id="rId2" Type="http://schemas.openxmlformats.org/officeDocument/2006/relationships/tags" Target="../tags/tag53.xml" /><Relationship Id="rId3" Type="http://schemas.openxmlformats.org/officeDocument/2006/relationships/tags" Target="../tags/tag54.xml" /><Relationship Id="rId4" Type="http://schemas.openxmlformats.org/officeDocument/2006/relationships/tags" Target="../tags/tag55.xml" /><Relationship Id="rId5" Type="http://schemas.openxmlformats.org/officeDocument/2006/relationships/tags" Target="../tags/tag56.xml" /><Relationship Id="rId6"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tags" Target="../tags/tag6.xml" /><Relationship Id="rId2" Type="http://schemas.openxmlformats.org/officeDocument/2006/relationships/tags" Target="../tags/tag7.xml" /><Relationship Id="rId3" Type="http://schemas.openxmlformats.org/officeDocument/2006/relationships/tags" Target="../tags/tag8.xml" /><Relationship Id="rId4" Type="http://schemas.openxmlformats.org/officeDocument/2006/relationships/tags" Target="../tags/tag9.xml" /><Relationship Id="rId5" Type="http://schemas.openxmlformats.org/officeDocument/2006/relationships/tags" Target="../tags/tag10.xml" /><Relationship Id="rId6"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tags" Target="../tags/tag11.xml" /><Relationship Id="rId2" Type="http://schemas.openxmlformats.org/officeDocument/2006/relationships/tags" Target="../tags/tag12.xml" /><Relationship Id="rId3" Type="http://schemas.openxmlformats.org/officeDocument/2006/relationships/tags" Target="../tags/tag13.xml" /><Relationship Id="rId4" Type="http://schemas.openxmlformats.org/officeDocument/2006/relationships/tags" Target="../tags/tag14.xml" /><Relationship Id="rId5" Type="http://schemas.openxmlformats.org/officeDocument/2006/relationships/tags" Target="../tags/tag15.xml" /><Relationship Id="rId6"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tags" Target="../tags/tag16.xml" /><Relationship Id="rId2" Type="http://schemas.openxmlformats.org/officeDocument/2006/relationships/tags" Target="../tags/tag17.xml" /><Relationship Id="rId3" Type="http://schemas.openxmlformats.org/officeDocument/2006/relationships/tags" Target="../tags/tag18.xml" /><Relationship Id="rId4" Type="http://schemas.openxmlformats.org/officeDocument/2006/relationships/tags" Target="../tags/tag19.xml" /><Relationship Id="rId5" Type="http://schemas.openxmlformats.org/officeDocument/2006/relationships/tags" Target="../tags/tag20.xml" /><Relationship Id="rId6" Type="http://schemas.openxmlformats.org/officeDocument/2006/relationships/tags" Target="../tags/tag21.xml" /><Relationship Id="rId7"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tags" Target="../tags/tag22.xml" /><Relationship Id="rId2" Type="http://schemas.openxmlformats.org/officeDocument/2006/relationships/tags" Target="../tags/tag23.xml" /><Relationship Id="rId3" Type="http://schemas.openxmlformats.org/officeDocument/2006/relationships/tags" Target="../tags/tag24.xml" /><Relationship Id="rId4" Type="http://schemas.openxmlformats.org/officeDocument/2006/relationships/tags" Target="../tags/tag25.xml" /><Relationship Id="rId5" Type="http://schemas.openxmlformats.org/officeDocument/2006/relationships/tags" Target="../tags/tag26.xml" /><Relationship Id="rId6" Type="http://schemas.openxmlformats.org/officeDocument/2006/relationships/tags" Target="../tags/tag27.xml" /><Relationship Id="rId7" Type="http://schemas.openxmlformats.org/officeDocument/2006/relationships/tags" Target="../tags/tag28.xml" /><Relationship Id="rId8" Type="http://schemas.openxmlformats.org/officeDocument/2006/relationships/tags" Target="../tags/tag29.xml" /><Relationship Id="rId9"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tags" Target="../tags/tag30.xml" /><Relationship Id="rId2" Type="http://schemas.openxmlformats.org/officeDocument/2006/relationships/tags" Target="../tags/tag31.xml" /><Relationship Id="rId3" Type="http://schemas.openxmlformats.org/officeDocument/2006/relationships/tags" Target="../tags/tag32.xml" /><Relationship Id="rId4" Type="http://schemas.openxmlformats.org/officeDocument/2006/relationships/tags" Target="../tags/tag33.xml" /><Relationship Id="rId5"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tags" Target="../tags/tag34.xml" /><Relationship Id="rId2" Type="http://schemas.openxmlformats.org/officeDocument/2006/relationships/tags" Target="../tags/tag35.xml" /><Relationship Id="rId3" Type="http://schemas.openxmlformats.org/officeDocument/2006/relationships/tags" Target="../tags/tag36.xml" /><Relationship Id="rId4"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tags" Target="../tags/tag37.xml" /><Relationship Id="rId2" Type="http://schemas.openxmlformats.org/officeDocument/2006/relationships/tags" Target="../tags/tag38.xml" /><Relationship Id="rId3" Type="http://schemas.openxmlformats.org/officeDocument/2006/relationships/tags" Target="../tags/tag39.xml" /><Relationship Id="rId4" Type="http://schemas.openxmlformats.org/officeDocument/2006/relationships/tags" Target="../tags/tag40.xml" /><Relationship Id="rId5" Type="http://schemas.openxmlformats.org/officeDocument/2006/relationships/tags" Target="../tags/tag41.xml" /><Relationship Id="rId6" Type="http://schemas.openxmlformats.org/officeDocument/2006/relationships/tags" Target="../tags/tag42.xml" /><Relationship Id="rId7"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tags" Target="../tags/tag43.xml" /><Relationship Id="rId2" Type="http://schemas.openxmlformats.org/officeDocument/2006/relationships/tags" Target="../tags/tag44.xml" /><Relationship Id="rId3" Type="http://schemas.openxmlformats.org/officeDocument/2006/relationships/tags" Target="../tags/tag45.xml" /><Relationship Id="rId4" Type="http://schemas.openxmlformats.org/officeDocument/2006/relationships/tags" Target="../tags/tag46.xml" /><Relationship Id="rId5" Type="http://schemas.openxmlformats.org/officeDocument/2006/relationships/tags" Target="../tags/tag47.xml" /><Relationship Id="rId6"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内容">
    <p:spTree>
      <p:nvGrpSpPr>
        <p:cNvPr id="1" name=""/>
        <p:cNvGrpSpPr/>
        <p:nvPr/>
      </p:nvGrpSpPr>
      <p:grpSpPr>
        <a:xfrm>
          <a:off x="0" y="0"/>
          <a: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末尾幻灯片">
    <p:spTree>
      <p:nvGrpSpPr>
        <p:cNvPr id="1" name=""/>
        <p:cNvGrpSpPr/>
        <p:nvPr/>
      </p:nvGrpSpPr>
      <p:grpSpPr>
        <a:xfrm>
          <a:off x="0" y="0"/>
          <a: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a:t>单击此处编辑母版文本样式</a:t>
            </a:r>
            <a:endParaRPr lang="zh-CN" alt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a:t>单击此处编辑标题</a:t>
            </a:r>
            <a:endParaRPr lang="zh-CN" altLang="en-US"/>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单击此处编辑文本</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图片与标题">
    <p:spTree>
      <p:nvGrpSpPr>
        <p:cNvPr id="1" name=""/>
        <p:cNvGrpSpPr/>
        <p:nvPr/>
      </p:nvGrpSpPr>
      <p:grpSpPr>
        <a:xfrm>
          <a:off x="0" y="0"/>
          <a: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
            </a:fld>
            <a:endParaRPr lang="zh-CN" altLang="en-US"/>
          </a:p>
        </p:txBody>
      </p:sp>
      <p:sp>
        <p:nvSpPr>
          <p:cNvPr id="6" name="页脚占位符 5"/>
          <p:cNvSpPr>
            <a:spLocks noGrp="1"/>
          </p:cNvSpPr>
          <p:nvPr>
            <p:ph type="ftr" sz="quarter" idx="11"/>
            <p:custDataLst>
              <p:tags r:id="rId4"/>
            </p:custDataLst>
          </p:nvPr>
        </p:nvSpPr>
        <p:spPr/>
        <p:txBody>
          <a:bodyPr/>
          <a:lstStyle/>
          <a:p>
            <a:endParaRPr lang="zh-CN" altLang="en-US"/>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竖排标题与文本">
    <p:spTree>
      <p:nvGrpSpPr>
        <p:cNvPr id="1" name=""/>
        <p:cNvGrpSpPr/>
        <p:nvPr/>
      </p:nvGrpSpPr>
      <p:grpSpPr>
        <a:xfrm>
          <a:off x="0" y="0"/>
          <a: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ags" Target="../tags/tag57.xml" /><Relationship Id="rId13" Type="http://schemas.openxmlformats.org/officeDocument/2006/relationships/tags" Target="../tags/tag58.xml" /><Relationship Id="rId14" Type="http://schemas.openxmlformats.org/officeDocument/2006/relationships/tags" Target="../tags/tag59.xml" /><Relationship Id="rId15" Type="http://schemas.openxmlformats.org/officeDocument/2006/relationships/tags" Target="../tags/tag60.xml" /><Relationship Id="rId16" Type="http://schemas.openxmlformats.org/officeDocument/2006/relationships/tags" Target="../tags/tag61.xml" /><Relationship Id="rId17" Type="http://schemas.openxmlformats.org/officeDocument/2006/relationships/image" Target="file:///D:\qq&#25991;&#20214;\712321467\Image\C2C\Image2\%7b75232B38-A165-1FB7-499C-2E1C792CACB5%7d.png" TargetMode="External" /><Relationship Id="rId18" Type="http://schemas.openxmlformats.org/officeDocument/2006/relationships/image" Target="../media/image1.png" /><Relationship Id="rId19" Type="http://schemas.openxmlformats.org/officeDocument/2006/relationships/tags" Target="../tags/tag62.xml" /><Relationship Id="rId2" Type="http://schemas.openxmlformats.org/officeDocument/2006/relationships/slideLayout" Target="../slideLayouts/slideLayout2.xml" /><Relationship Id="rId20" Type="http://schemas.openxmlformats.org/officeDocument/2006/relationships/theme" Target="../theme/theme1.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2"/>
        </a:solidFill>
        <a:effectLst/>
      </p:bgPr>
    </p:bg>
    <p:spTree>
      <p:nvGrpSpPr>
        <p:cNvPr id="1" name=""/>
        <p:cNvGrpSpPr/>
        <p:nvPr/>
      </p:nvGrpSpPr>
      <p:grpSpPr>
        <a:xfrm>
          <a:off x="0" y="0"/>
          <a: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0</a:t>
            </a:fld>
            <a:endParaRPr lang="zh-CN" altLang="en-US"/>
          </a:p>
        </p:txBody>
      </p:sp>
      <p:pic>
        <p:nvPicPr>
          <p:cNvPr id="7" name="图片 1073743875" descr="学科网 zxxk.com" title=""/>
          <p:cNvPicPr>
            <a:picLocks noChangeAspect="1"/>
          </p:cNvPicPr>
          <p:nvPr/>
        </p:nvPicPr>
        <p:blipFill>
          <a:blip r:embed="rId18" r:link="rId17"/>
          <a:stretch>
            <a:fillRect/>
          </a:stretch>
        </p:blipFill>
        <p:spPr>
          <a:xfrm>
            <a:off x="838200" y="365125"/>
            <a:ext cx="9525" cy="9525"/>
          </a:xfrm>
          <a:prstGeom prst="rect">
            <a:avLst/>
          </a:prstGeom>
          <a:noFill/>
          <a:ln>
            <a:noFill/>
            <a:miter lim="800000"/>
          </a:ln>
        </p:spPr>
      </p:pic>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63.xml" /><Relationship Id="rId3" Type="http://schemas.openxmlformats.org/officeDocument/2006/relationships/image" Target="../media/image2.jpeg" /><Relationship Id="rId4" Type="http://schemas.openxmlformats.org/officeDocument/2006/relationships/image" Target="../media/image3.jpeg" /><Relationship Id="rId5" Type="http://schemas.openxmlformats.org/officeDocument/2006/relationships/tags" Target="../tags/tag64.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105.xml" /><Relationship Id="rId2" Type="http://schemas.openxmlformats.org/officeDocument/2006/relationships/image" Target="../media/image31.png" /><Relationship Id="rId3" Type="http://schemas.openxmlformats.org/officeDocument/2006/relationships/image" Target="../media/image32.png" /><Relationship Id="rId4" Type="http://schemas.openxmlformats.org/officeDocument/2006/relationships/image" Target="../media/image33.png" /><Relationship Id="rId5" Type="http://schemas.openxmlformats.org/officeDocument/2006/relationships/tags" Target="../tags/tag101.xml" /><Relationship Id="rId6" Type="http://schemas.openxmlformats.org/officeDocument/2006/relationships/tags" Target="../tags/tag102.xml" /><Relationship Id="rId7" Type="http://schemas.openxmlformats.org/officeDocument/2006/relationships/tags" Target="../tags/tag103.xml" /><Relationship Id="rId8" Type="http://schemas.openxmlformats.org/officeDocument/2006/relationships/image" Target="../media/image34.png" /><Relationship Id="rId9" Type="http://schemas.openxmlformats.org/officeDocument/2006/relationships/tags" Target="../tags/tag104.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image" Target="../media/image34.png" /><Relationship Id="rId11" Type="http://schemas.openxmlformats.org/officeDocument/2006/relationships/tags" Target="../tags/tag111.xml" /><Relationship Id="rId12" Type="http://schemas.openxmlformats.org/officeDocument/2006/relationships/tags" Target="../tags/tag112.xml" /><Relationship Id="rId2" Type="http://schemas.openxmlformats.org/officeDocument/2006/relationships/image" Target="../media/image35.png" /><Relationship Id="rId3" Type="http://schemas.openxmlformats.org/officeDocument/2006/relationships/image" Target="../media/image36.png" /><Relationship Id="rId4" Type="http://schemas.openxmlformats.org/officeDocument/2006/relationships/image" Target="../media/image37.png" /><Relationship Id="rId5" Type="http://schemas.openxmlformats.org/officeDocument/2006/relationships/tags" Target="../tags/tag106.xml" /><Relationship Id="rId6" Type="http://schemas.openxmlformats.org/officeDocument/2006/relationships/tags" Target="../tags/tag107.xml" /><Relationship Id="rId7" Type="http://schemas.openxmlformats.org/officeDocument/2006/relationships/tags" Target="../tags/tag108.xml" /><Relationship Id="rId8" Type="http://schemas.openxmlformats.org/officeDocument/2006/relationships/tags" Target="../tags/tag109.xml" /><Relationship Id="rId9" Type="http://schemas.openxmlformats.org/officeDocument/2006/relationships/tags" Target="../tags/tag110.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8.png" /><Relationship Id="rId3" Type="http://schemas.openxmlformats.org/officeDocument/2006/relationships/image" Target="../media/image39.png" /><Relationship Id="rId4" Type="http://schemas.openxmlformats.org/officeDocument/2006/relationships/image" Target="../media/image40.png" /><Relationship Id="rId5" Type="http://schemas.openxmlformats.org/officeDocument/2006/relationships/image" Target="../media/image41.png" /><Relationship Id="rId6" Type="http://schemas.openxmlformats.org/officeDocument/2006/relationships/tags" Target="../tags/tag113.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2.png" /><Relationship Id="rId3" Type="http://schemas.openxmlformats.org/officeDocument/2006/relationships/tags" Target="../tags/tag114.xml" /><Relationship Id="rId4" Type="http://schemas.openxmlformats.org/officeDocument/2006/relationships/tags" Target="../tags/tag115.xml" /><Relationship Id="rId5" Type="http://schemas.openxmlformats.org/officeDocument/2006/relationships/image" Target="../media/image43.png" /><Relationship Id="rId6" Type="http://schemas.openxmlformats.org/officeDocument/2006/relationships/tags" Target="../tags/tag116.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4.png" /><Relationship Id="rId3" Type="http://schemas.openxmlformats.org/officeDocument/2006/relationships/tags" Target="../tags/tag117.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123.xml" /><Relationship Id="rId11" Type="http://schemas.openxmlformats.org/officeDocument/2006/relationships/tags" Target="../tags/tag124.xml" /><Relationship Id="rId2" Type="http://schemas.openxmlformats.org/officeDocument/2006/relationships/image" Target="../media/image45.png" /><Relationship Id="rId3" Type="http://schemas.openxmlformats.org/officeDocument/2006/relationships/image" Target="../media/image46.png" /><Relationship Id="rId4" Type="http://schemas.openxmlformats.org/officeDocument/2006/relationships/tags" Target="../tags/tag118.xml" /><Relationship Id="rId5" Type="http://schemas.openxmlformats.org/officeDocument/2006/relationships/tags" Target="../tags/tag119.xml" /><Relationship Id="rId6" Type="http://schemas.openxmlformats.org/officeDocument/2006/relationships/tags" Target="../tags/tag120.xml" /><Relationship Id="rId7" Type="http://schemas.openxmlformats.org/officeDocument/2006/relationships/tags" Target="../tags/tag121.xml" /><Relationship Id="rId8" Type="http://schemas.openxmlformats.org/officeDocument/2006/relationships/tags" Target="../tags/tag122.xml" /><Relationship Id="rId9" Type="http://schemas.openxmlformats.org/officeDocument/2006/relationships/image" Target="../media/image34.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7.png" /><Relationship Id="rId3" Type="http://schemas.openxmlformats.org/officeDocument/2006/relationships/image" Target="../media/image48.png" /><Relationship Id="rId4" Type="http://schemas.openxmlformats.org/officeDocument/2006/relationships/tags" Target="../tags/tag125.xml" /><Relationship Id="rId5" Type="http://schemas.openxmlformats.org/officeDocument/2006/relationships/tags" Target="../tags/tag126.xml" /><Relationship Id="rId6" Type="http://schemas.openxmlformats.org/officeDocument/2006/relationships/image" Target="../media/image49.png" /><Relationship Id="rId7" Type="http://schemas.openxmlformats.org/officeDocument/2006/relationships/tags" Target="../tags/tag127.xml" /><Relationship Id="rId8" Type="http://schemas.openxmlformats.org/officeDocument/2006/relationships/tags" Target="../tags/tag128.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0.png" /><Relationship Id="rId3" Type="http://schemas.openxmlformats.org/officeDocument/2006/relationships/tags" Target="../tags/tag129.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1.png" /><Relationship Id="rId3" Type="http://schemas.openxmlformats.org/officeDocument/2006/relationships/image" Target="../media/image52.png" /><Relationship Id="rId4" Type="http://schemas.openxmlformats.org/officeDocument/2006/relationships/tags" Target="../tags/tag130.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1.png" /><Relationship Id="rId3" Type="http://schemas.openxmlformats.org/officeDocument/2006/relationships/image" Target="../media/image53.png" /><Relationship Id="rId4" Type="http://schemas.openxmlformats.org/officeDocument/2006/relationships/tags" Target="../tags/tag131.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71.xml" /><Relationship Id="rId11" Type="http://schemas.openxmlformats.org/officeDocument/2006/relationships/image" Target="../media/image6.png" /><Relationship Id="rId12" Type="http://schemas.openxmlformats.org/officeDocument/2006/relationships/tags" Target="../tags/tag72.xml" /><Relationship Id="rId13" Type="http://schemas.openxmlformats.org/officeDocument/2006/relationships/tags" Target="../tags/tag73.xml" /><Relationship Id="rId2" Type="http://schemas.openxmlformats.org/officeDocument/2006/relationships/image" Target="../media/image4.png" /><Relationship Id="rId3" Type="http://schemas.openxmlformats.org/officeDocument/2006/relationships/tags" Target="../tags/tag65.xml" /><Relationship Id="rId4" Type="http://schemas.openxmlformats.org/officeDocument/2006/relationships/tags" Target="../tags/tag66.xml" /><Relationship Id="rId5" Type="http://schemas.openxmlformats.org/officeDocument/2006/relationships/image" Target="../media/image5.png" /><Relationship Id="rId6" Type="http://schemas.openxmlformats.org/officeDocument/2006/relationships/tags" Target="../tags/tag67.xml" /><Relationship Id="rId7" Type="http://schemas.openxmlformats.org/officeDocument/2006/relationships/tags" Target="../tags/tag68.xml" /><Relationship Id="rId8" Type="http://schemas.openxmlformats.org/officeDocument/2006/relationships/tags" Target="../tags/tag69.xml" /><Relationship Id="rId9" Type="http://schemas.openxmlformats.org/officeDocument/2006/relationships/tags" Target="../tags/tag70.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4.png" /><Relationship Id="rId3" Type="http://schemas.openxmlformats.org/officeDocument/2006/relationships/image" Target="../media/image55.png" /><Relationship Id="rId4" Type="http://schemas.openxmlformats.org/officeDocument/2006/relationships/tags" Target="../tags/tag132.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6.png" /><Relationship Id="rId3" Type="http://schemas.openxmlformats.org/officeDocument/2006/relationships/image" Target="../media/image57.png" /><Relationship Id="rId4" Type="http://schemas.openxmlformats.org/officeDocument/2006/relationships/tags" Target="../tags/tag133.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8.png" /><Relationship Id="rId3" Type="http://schemas.openxmlformats.org/officeDocument/2006/relationships/tags" Target="../tags/tag134.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9.png" /><Relationship Id="rId3" Type="http://schemas.openxmlformats.org/officeDocument/2006/relationships/image" Target="../media/image60.png" /><Relationship Id="rId4" Type="http://schemas.openxmlformats.org/officeDocument/2006/relationships/tags" Target="../tags/tag135.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1.png" /><Relationship Id="rId3" Type="http://schemas.openxmlformats.org/officeDocument/2006/relationships/image" Target="../media/image62.png" /><Relationship Id="rId4" Type="http://schemas.openxmlformats.org/officeDocument/2006/relationships/tags" Target="../tags/tag136.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3.png" /><Relationship Id="rId3" Type="http://schemas.openxmlformats.org/officeDocument/2006/relationships/tags" Target="../tags/tag137.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4.png" /><Relationship Id="rId3" Type="http://schemas.openxmlformats.org/officeDocument/2006/relationships/tags" Target="../tags/tag138.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jpeg" /><Relationship Id="rId3" Type="http://schemas.openxmlformats.org/officeDocument/2006/relationships/image" Target="../media/image3.jpe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image" Target="../media/image11.png" /><Relationship Id="rId11" Type="http://schemas.openxmlformats.org/officeDocument/2006/relationships/image" Target="../media/image12.png" /><Relationship Id="rId12" Type="http://schemas.openxmlformats.org/officeDocument/2006/relationships/tags" Target="../tags/tag78.xml" /><Relationship Id="rId2" Type="http://schemas.openxmlformats.org/officeDocument/2006/relationships/image" Target="../media/image7.png" /><Relationship Id="rId3" Type="http://schemas.openxmlformats.org/officeDocument/2006/relationships/image" Target="../media/image8.png" /><Relationship Id="rId4" Type="http://schemas.openxmlformats.org/officeDocument/2006/relationships/tags" Target="../tags/tag74.xml" /><Relationship Id="rId5" Type="http://schemas.openxmlformats.org/officeDocument/2006/relationships/tags" Target="../tags/tag75.xml" /><Relationship Id="rId6" Type="http://schemas.openxmlformats.org/officeDocument/2006/relationships/image" Target="../media/image9.png" /><Relationship Id="rId7" Type="http://schemas.openxmlformats.org/officeDocument/2006/relationships/tags" Target="../tags/tag76.xml" /><Relationship Id="rId8" Type="http://schemas.openxmlformats.org/officeDocument/2006/relationships/tags" Target="../tags/tag77.xml" /><Relationship Id="rId9" Type="http://schemas.openxmlformats.org/officeDocument/2006/relationships/image" Target="../media/image10.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84.xml" /><Relationship Id="rId2" Type="http://schemas.openxmlformats.org/officeDocument/2006/relationships/tags" Target="../tags/tag79.xml" /><Relationship Id="rId3" Type="http://schemas.openxmlformats.org/officeDocument/2006/relationships/image" Target="../media/image13.png" /><Relationship Id="rId4" Type="http://schemas.openxmlformats.org/officeDocument/2006/relationships/tags" Target="../tags/tag80.xml" /><Relationship Id="rId5" Type="http://schemas.openxmlformats.org/officeDocument/2006/relationships/image" Target="../media/image14.png" /><Relationship Id="rId6" Type="http://schemas.openxmlformats.org/officeDocument/2006/relationships/tags" Target="../tags/tag81.xml" /><Relationship Id="rId7" Type="http://schemas.openxmlformats.org/officeDocument/2006/relationships/tags" Target="../tags/tag82.xml" /><Relationship Id="rId8" Type="http://schemas.openxmlformats.org/officeDocument/2006/relationships/tags" Target="../tags/tag83.xml" /><Relationship Id="rId9" Type="http://schemas.openxmlformats.org/officeDocument/2006/relationships/image" Target="../media/image15.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90.xml" /><Relationship Id="rId11" Type="http://schemas.openxmlformats.org/officeDocument/2006/relationships/image" Target="../media/image19.png" /><Relationship Id="rId12" Type="http://schemas.openxmlformats.org/officeDocument/2006/relationships/tags" Target="../tags/tag91.xml" /><Relationship Id="rId2" Type="http://schemas.openxmlformats.org/officeDocument/2006/relationships/image" Target="../media/image16.png" /><Relationship Id="rId3" Type="http://schemas.openxmlformats.org/officeDocument/2006/relationships/image" Target="../media/image17.png" /><Relationship Id="rId4" Type="http://schemas.openxmlformats.org/officeDocument/2006/relationships/tags" Target="../tags/tag85.xml" /><Relationship Id="rId5" Type="http://schemas.openxmlformats.org/officeDocument/2006/relationships/tags" Target="../tags/tag86.xml" /><Relationship Id="rId6" Type="http://schemas.openxmlformats.org/officeDocument/2006/relationships/tags" Target="../tags/tag87.xml" /><Relationship Id="rId7" Type="http://schemas.openxmlformats.org/officeDocument/2006/relationships/image" Target="../media/image18.png" /><Relationship Id="rId8" Type="http://schemas.openxmlformats.org/officeDocument/2006/relationships/tags" Target="../tags/tag88.xml" /><Relationship Id="rId9" Type="http://schemas.openxmlformats.org/officeDocument/2006/relationships/tags" Target="../tags/tag89.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7.png" /><Relationship Id="rId3" Type="http://schemas.openxmlformats.org/officeDocument/2006/relationships/image" Target="../media/image20.png" /><Relationship Id="rId4" Type="http://schemas.openxmlformats.org/officeDocument/2006/relationships/tags" Target="../tags/tag92.xml" /><Relationship Id="rId5" Type="http://schemas.openxmlformats.org/officeDocument/2006/relationships/tags" Target="../tags/tag93.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1.png" /><Relationship Id="rId3" Type="http://schemas.openxmlformats.org/officeDocument/2006/relationships/image" Target="../media/image22.png" /><Relationship Id="rId4" Type="http://schemas.openxmlformats.org/officeDocument/2006/relationships/image" Target="../media/image23.png" /><Relationship Id="rId5" Type="http://schemas.openxmlformats.org/officeDocument/2006/relationships/tags" Target="../tags/tag94.xml" /><Relationship Id="rId6" Type="http://schemas.openxmlformats.org/officeDocument/2006/relationships/tags" Target="../tags/tag95.xml" /><Relationship Id="rId7" Type="http://schemas.openxmlformats.org/officeDocument/2006/relationships/image" Target="../media/image24.png" /><Relationship Id="rId8" Type="http://schemas.openxmlformats.org/officeDocument/2006/relationships/tags" Target="../tags/tag96.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5.png" /><Relationship Id="rId3" Type="http://schemas.openxmlformats.org/officeDocument/2006/relationships/image" Target="../media/image26.png" /><Relationship Id="rId4" Type="http://schemas.openxmlformats.org/officeDocument/2006/relationships/tags" Target="../tags/tag97.xml" /><Relationship Id="rId5" Type="http://schemas.openxmlformats.org/officeDocument/2006/relationships/tags" Target="../tags/tag9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99.xml" /><Relationship Id="rId3" Type="http://schemas.openxmlformats.org/officeDocument/2006/relationships/image" Target="../media/image27.png" /><Relationship Id="rId4" Type="http://schemas.openxmlformats.org/officeDocument/2006/relationships/image" Target="../media/image28.png" /><Relationship Id="rId5" Type="http://schemas.openxmlformats.org/officeDocument/2006/relationships/image" Target="../media/image29.png" /><Relationship Id="rId6" Type="http://schemas.openxmlformats.org/officeDocument/2006/relationships/image" Target="../media/image30.png" /><Relationship Id="rId7" Type="http://schemas.openxmlformats.org/officeDocument/2006/relationships/tags" Target="../tags/tag100.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深度视觉·原创设计 https://www.docer.com/works?userid=22383862" title=""/>
          <p:cNvSpPr txBox="1"/>
          <p:nvPr>
            <p:custDataLst>
              <p:tags r:id="rId2"/>
            </p:custDataLst>
          </p:nvPr>
        </p:nvSpPr>
        <p:spPr>
          <a:xfrm>
            <a:off x="486697" y="2906758"/>
            <a:ext cx="10775695" cy="3290017"/>
          </a:xfrm>
          <a:custGeom>
            <a:gdLst>
              <a:gd name="connsiteX0" fmla="*/ 0 w 10775695"/>
              <a:gd name="connsiteY0" fmla="*/ 0 h 3290017"/>
              <a:gd name="connsiteX1" fmla="*/ 10775695 w 10775695"/>
              <a:gd name="connsiteY1" fmla="*/ 0 h 3290017"/>
              <a:gd name="connsiteX2" fmla="*/ 10775695 w 10775695"/>
              <a:gd name="connsiteY2" fmla="*/ 3290017 h 3290017"/>
              <a:gd name="connsiteX3" fmla="*/ 0 w 10775695"/>
              <a:gd name="connsiteY3" fmla="*/ 3290017 h 3290017"/>
            </a:gdLst>
            <a:cxnLst>
              <a:cxn ang="0">
                <a:pos x="connsiteX0" y="connsiteY0"/>
              </a:cxn>
              <a:cxn ang="0">
                <a:pos x="connsiteX1" y="connsiteY1"/>
              </a:cxn>
              <a:cxn ang="0">
                <a:pos x="connsiteX2" y="connsiteY2"/>
              </a:cxn>
              <a:cxn ang="0">
                <a:pos x="connsiteX3" y="connsiteY3"/>
              </a:cxn>
            </a:cxnLst>
            <a:rect l="l" t="t" r="r" b="b"/>
            <a:pathLst>
              <a:path w="10775695" h="3290017">
                <a:moveTo>
                  <a:pt x="0" y="0"/>
                </a:moveTo>
                <a:lnTo>
                  <a:pt x="10775695" y="0"/>
                </a:lnTo>
                <a:lnTo>
                  <a:pt x="10775695" y="3290017"/>
                </a:lnTo>
                <a:lnTo>
                  <a:pt x="0" y="3290017"/>
                </a:lnTo>
                <a:close/>
              </a:path>
            </a:pathLst>
          </a:custGeom>
          <a:blipFill dpi="0" rotWithShape="1">
            <a:blip r:embed="rId3"/>
            <a:stretch>
              <a:fillRect t="-219555" b="-219555"/>
            </a:stretch>
          </a:blipFill>
          <a:ln w="12700" cap="flat" cmpd="sng" algn="ctr">
            <a:noFill/>
            <a:prstDash val="solid"/>
            <a:miter lim="800000"/>
          </a:ln>
          <a:effectLst/>
        </p:spPr>
        <p:txBody>
          <a:bodyPr/>
          <a:lstStyle/>
          <a:p>
            <a:endParaRPr lang="zh-CN" altLang="en-US">
              <a:cs typeface="+mn-ea"/>
              <a:sym typeface="+mn-lt"/>
            </a:endParaRPr>
          </a:p>
        </p:txBody>
      </p:sp>
      <p:sp>
        <p:nvSpPr>
          <p:cNvPr id="5" name="深度视觉·原创设计 https://www.docer.com/works?userid=22383862" title=""/>
          <p:cNvSpPr/>
          <p:nvPr/>
        </p:nvSpPr>
        <p:spPr>
          <a:xfrm>
            <a:off x="1828165" y="1468120"/>
            <a:ext cx="10363835" cy="3995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3" name="深度视觉·原创设计 https://www.docer.com/works?userid=22383862" title=""/>
          <p:cNvSpPr/>
          <p:nvPr/>
        </p:nvSpPr>
        <p:spPr>
          <a:xfrm>
            <a:off x="0" y="0"/>
            <a:ext cx="715261" cy="661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4" name="深度视觉·原创设计 https://www.docer.com/works?userid=22383862" title=""/>
          <p:cNvSpPr txBox="1"/>
          <p:nvPr/>
        </p:nvSpPr>
        <p:spPr>
          <a:xfrm>
            <a:off x="2634615" y="2040890"/>
            <a:ext cx="11304905" cy="3082290"/>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5400" b="1">
                <a:solidFill>
                  <a:schemeClr val="bg1"/>
                </a:solidFill>
                <a:effectLst>
                  <a:reflection blurRad="6350" stA="53000" endA="300" endPos="35500" dir="5400000" sy="-90000" algn="bl" rotWithShape="0"/>
                </a:effectLst>
                <a:sym typeface="+mn-ea"/>
              </a:rPr>
              <a:t>2.3 </a:t>
            </a:r>
            <a:r>
              <a:rPr lang="zh-CN" altLang="en-US" sz="5400" b="1">
                <a:solidFill>
                  <a:schemeClr val="bg1"/>
                </a:solidFill>
                <a:effectLst>
                  <a:reflection blurRad="6350" stA="53000" endA="300" endPos="35500" dir="5400000" sy="-90000" algn="bl" rotWithShape="0"/>
                </a:effectLst>
                <a:sym typeface="+mn-ea"/>
              </a:rPr>
              <a:t>二次函数与一元二次方程、</a:t>
            </a:r>
            <a:endParaRPr lang="zh-CN" altLang="en-US" sz="5400" b="1">
              <a:solidFill>
                <a:schemeClr val="bg1"/>
              </a:solidFill>
              <a:effectLst>
                <a:reflection blurRad="6350" stA="53000" endA="300" endPos="35500" dir="5400000" sy="-90000" algn="bl" rotWithShape="0"/>
              </a:effectLst>
              <a:sym typeface="+mn-ea"/>
            </a:endParaRPr>
          </a:p>
          <a:p>
            <a:pPr>
              <a:lnSpc>
                <a:spcPct val="120000"/>
              </a:lnSpc>
            </a:pPr>
            <a:r>
              <a:rPr lang="zh-CN" altLang="en-US" sz="5400" b="1">
                <a:solidFill>
                  <a:schemeClr val="bg1"/>
                </a:solidFill>
                <a:effectLst>
                  <a:reflection blurRad="6350" stA="53000" endA="300" endPos="35500" dir="5400000" sy="-90000" algn="bl" rotWithShape="0"/>
                </a:effectLst>
                <a:sym typeface="+mn-ea"/>
              </a:rPr>
              <a:t>不等式（第</a:t>
            </a:r>
            <a:r>
              <a:rPr lang="en-US" altLang="zh-CN" sz="5400" b="1">
                <a:solidFill>
                  <a:schemeClr val="bg1"/>
                </a:solidFill>
                <a:effectLst>
                  <a:reflection blurRad="6350" stA="53000" endA="300" endPos="35500" dir="5400000" sy="-90000" algn="bl" rotWithShape="0"/>
                </a:effectLst>
                <a:sym typeface="+mn-ea"/>
              </a:rPr>
              <a:t>1</a:t>
            </a:r>
            <a:r>
              <a:rPr lang="zh-CN" altLang="en-US" sz="5400" b="1">
                <a:solidFill>
                  <a:schemeClr val="bg1"/>
                </a:solidFill>
                <a:effectLst>
                  <a:reflection blurRad="6350" stA="53000" endA="300" endPos="35500" dir="5400000" sy="-90000" algn="bl" rotWithShape="0"/>
                </a:effectLst>
                <a:sym typeface="+mn-ea"/>
              </a:rPr>
              <a:t>课时）</a:t>
            </a:r>
            <a:endParaRPr lang="en-US" altLang="zh-CN" sz="5400" b="1">
              <a:solidFill>
                <a:schemeClr val="bg1"/>
              </a:solidFill>
              <a:effectLst>
                <a:reflection blurRad="6350" stA="53000" endA="300" endPos="35500" dir="5400000" sy="-90000" algn="bl" rotWithShape="0"/>
              </a:effectLst>
            </a:endParaRPr>
          </a:p>
          <a:p>
            <a:pPr>
              <a:lnSpc>
                <a:spcPct val="120000"/>
              </a:lnSpc>
            </a:pPr>
            <a:endParaRPr lang="en-US" altLang="zh-CN" sz="5400" b="1">
              <a:solidFill>
                <a:schemeClr val="bg1"/>
              </a:solidFill>
              <a:effectLst>
                <a:reflection blurRad="6350" stA="53000" endA="300" endPos="35500" dir="5400000" sy="-90000" algn="bl" rotWithShape="0"/>
              </a:effectLst>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100" name="图片 99" title=""/>
          <p:cNvPicPr/>
          <p:nvPr/>
        </p:nvPicPr>
        <p:blipFill>
          <a:blip r:embed="rId4"/>
          <a:stretch>
            <a:fillRect/>
          </a:stretch>
        </p:blipFill>
        <p:spPr>
          <a:xfrm>
            <a:off x="9474518" y="-317"/>
            <a:ext cx="2714625" cy="752475"/>
          </a:xfrm>
          <a:prstGeom prst="rect">
            <a:avLst/>
          </a:prstGeom>
          <a:noFill/>
          <a:ln w="9525">
            <a:noFill/>
          </a:ln>
        </p:spPr>
      </p:pic>
      <p:sp>
        <p:nvSpPr>
          <p:cNvPr id="7" name="深度视觉·原创设计 https://www.docer.com/works?userid=22383862" title=""/>
          <p:cNvSpPr txBox="1"/>
          <p:nvPr>
            <p:custDataLst>
              <p:tags r:id="rId5"/>
            </p:custDataLst>
          </p:nvPr>
        </p:nvSpPr>
        <p:spPr>
          <a:xfrm>
            <a:off x="2359025" y="813435"/>
            <a:ext cx="10384155" cy="645160"/>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a:solidFill>
                  <a:schemeClr val="accent1"/>
                </a:solidFill>
                <a:latin typeface="楷体" panose="02010609060101010101" charset="-122"/>
                <a:ea typeface="楷体" panose="02010609060101010101" charset="-122"/>
                <a:cs typeface="楷体" panose="02010609060101010101" charset="-122"/>
                <a:sym typeface="+mn-lt"/>
              </a:rPr>
              <a:t>第二章</a:t>
            </a:r>
            <a:r>
              <a:rPr lang="en-US" altLang="zh-CN" sz="4000" b="1">
                <a:solidFill>
                  <a:schemeClr val="accent1"/>
                </a:solidFill>
                <a:latin typeface="楷体" panose="02010609060101010101" charset="-122"/>
                <a:ea typeface="楷体" panose="02010609060101010101" charset="-122"/>
                <a:cs typeface="楷体" panose="02010609060101010101" charset="-122"/>
                <a:sym typeface="+mn-lt"/>
              </a:rPr>
              <a:t>   </a:t>
            </a:r>
            <a:r>
              <a:rPr lang="zh-CN" altLang="en-US" sz="4000" b="1">
                <a:solidFill>
                  <a:schemeClr val="accent1"/>
                </a:solidFill>
                <a:latin typeface="楷体" panose="02010609060101010101" charset="-122"/>
                <a:ea typeface="楷体" panose="02010609060101010101" charset="-122"/>
                <a:cs typeface="楷体" panose="02010609060101010101" charset="-122"/>
                <a:sym typeface="+mn-lt"/>
              </a:rPr>
              <a:t>一元二次函数、方程与不等式</a:t>
            </a:r>
            <a:endParaRPr lang="zh-CN" altLang="en-US" sz="4000" b="1">
              <a:solidFill>
                <a:schemeClr val="accent1"/>
              </a:solidFill>
              <a:latin typeface="楷体" panose="02010609060101010101" charset="-122"/>
              <a:ea typeface="楷体" panose="02010609060101010101" charset="-122"/>
              <a:cs typeface="楷体" panose="02010609060101010101" charset="-122"/>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8" name="图片 7" title=""/>
          <p:cNvPicPr>
            <a:picLocks noChangeAspect="1"/>
          </p:cNvPicPr>
          <p:nvPr/>
        </p:nvPicPr>
        <p:blipFill>
          <a:blip r:embed="rId2"/>
          <a:stretch>
            <a:fillRect/>
          </a:stretch>
        </p:blipFill>
        <p:spPr>
          <a:xfrm>
            <a:off x="3124200" y="3247390"/>
            <a:ext cx="2508885" cy="3089910"/>
          </a:xfrm>
          <a:prstGeom prst="rect">
            <a:avLst/>
          </a:prstGeom>
        </p:spPr>
      </p:pic>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例析</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509270" y="556895"/>
                <a:ext cx="11022330" cy="593725"/>
              </a:xfrm>
              <a:prstGeom prst="rect">
                <a:avLst/>
              </a:prstGeom>
              <a:noFill/>
            </p:spPr>
            <p:txBody>
              <a:bodyPr wrap="square" rtlCol="0">
                <a:spAutoFit/>
              </a:bodyPr>
              <a:lstStyle/>
              <a:p>
                <a:pPr>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求不等式</a:t>
                </a:r>
                <a14:m>
                  <m:oMathPara>
                    <m:oMathParaPr>
                      <m:jc/>
                    </m:oMathParaPr>
                    <m:oMath>
                      <m:sSup>
                        <m:sSupPr>
                          <m:ctrlPr>
                            <a:rPr lang="en-US" altLang="zh-CN" sz="2400" i="1">
                              <a:solidFill>
                                <a:schemeClr val="tx1"/>
                              </a:solidFill>
                              <a:latin typeface="Cambria Math" panose="02040503050406030204" charset="0"/>
                              <a:ea typeface="宋体" pitchFamily="2" charset="-122"/>
                              <a:cs typeface="Cambria Math" panose="02040503050406030204" charset="0"/>
                            </a:rPr>
                          </m:ctrlPr>
                        </m:sSupPr>
                        <m:e>
                          <m:r>
                            <a:rPr lang="en-US" altLang="zh-CN" sz="2400" i="1">
                              <a:solidFill>
                                <a:schemeClr val="tx1"/>
                              </a:solidFill>
                              <a:latin typeface="Cambria Math" panose="02040503050406030204" charset="0"/>
                              <a:ea typeface="宋体" pitchFamily="2" charset="-122"/>
                              <a:cs typeface="Cambria Math" panose="02040503050406030204" charset="0"/>
                            </a:rPr>
                            <m:t>𝑥</m:t>
                          </m:r>
                        </m:e>
                        <m:sup>
                          <m:r>
                            <a:rPr lang="en-US" altLang="zh-CN" sz="2400" i="1">
                              <a:solidFill>
                                <a:schemeClr val="tx1"/>
                              </a:solidFill>
                              <a:latin typeface="Cambria Math" panose="02040503050406030204" charset="0"/>
                              <a:ea typeface="MS Mincho" panose="02020609040205080304" charset="-128"/>
                              <a:cs typeface="Cambria Math" panose="02040503050406030204" charset="0"/>
                            </a:rPr>
                            <m:t>2</m:t>
                          </m:r>
                        </m:sup>
                      </m:sSup>
                      <m:r>
                        <a:rPr lang="en-US" altLang="zh-CN" sz="2400" i="1">
                          <a:solidFill>
                            <a:schemeClr val="tx1"/>
                          </a:solidFill>
                          <a:latin typeface="Cambria Math" panose="02040503050406030204" charset="0"/>
                          <a:ea typeface="MS Mincho" panose="02020609040205080304" charset="-128"/>
                          <a:cs typeface="Cambria Math" panose="02040503050406030204" charset="0"/>
                        </a:rPr>
                        <m:t>−</m:t>
                      </m:r>
                      <m:r>
                        <a:rPr lang="en-US" altLang="zh-CN" sz="2400" i="1">
                          <a:solidFill>
                            <a:schemeClr val="tx1"/>
                          </a:solidFill>
                          <a:latin typeface="Cambria Math" panose="02040503050406030204" charset="0"/>
                          <a:ea typeface="MS Mincho" panose="02020609040205080304" charset="-128"/>
                          <a:cs typeface="Cambria Math" panose="02040503050406030204" charset="0"/>
                        </a:rPr>
                        <m:t>5</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MS Mincho" panose="02020609040205080304" charset="-128"/>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6</m:t>
                      </m:r>
                      <m:r>
                        <a:rPr lang="en-US" altLang="zh-CN" sz="2400" i="1">
                          <a:solidFill>
                            <a:schemeClr val="tx1"/>
                          </a:solidFill>
                          <a:latin typeface="Cambria Math" panose="02040503050406030204" charset="0"/>
                          <a:ea typeface="MS Mincho" panose="02020609040205080304" charset="-128"/>
                          <a:cs typeface="Cambria Math" panose="02040503050406030204" charset="0"/>
                        </a:rPr>
                        <m:t>&gt;</m:t>
                      </m:r>
                      <m:r>
                        <a:rPr lang="en-US" altLang="zh-CN" sz="2400" i="1">
                          <a:solidFill>
                            <a:schemeClr val="tx1"/>
                          </a:solidFill>
                          <a:latin typeface="Cambria Math" panose="02040503050406030204" charset="0"/>
                          <a:ea typeface="MS Mincho" panose="02020609040205080304" charset="-128"/>
                          <a:cs typeface="Cambria Math" panose="02040503050406030204" charset="0"/>
                        </a:rPr>
                        <m:t>0</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的解集</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509270" y="556895"/>
                <a:ext cx="11022330" cy="593725"/>
              </a:xfrm>
              <a:prstGeom prst="rect">
                <a:avLst/>
              </a:prstGeom>
              <a:blipFill rotWithShape="1">
                <a:blip r:embed="rId3"/>
                <a:stretch>
                  <a:fillRect/>
                </a:stretch>
              </a:blipFill>
            </p:spPr>
            <p:txBody>
              <a:bodyPr/>
              <a:lstStyle/>
              <a:p>
                <a:r>
                  <a:rPr lang="zh-CN" altLang="en-US">
                    <a:noFill/>
                  </a:rPr>
                  <a:t> </a:t>
                </a:r>
              </a:p>
            </p:txBody>
          </p:sp>
        </mc:Fallback>
      </mc:AlternateContent>
      <mc:AlternateContent>
        <mc:Choice Requires="a14">
          <p:sp>
            <p:nvSpPr>
              <p:cNvPr id="3" name="文本框 2" title=""/>
              <p:cNvSpPr txBox="1"/>
              <p:nvPr/>
            </p:nvSpPr>
            <p:spPr>
              <a:xfrm>
                <a:off x="438150" y="1165860"/>
                <a:ext cx="6019800" cy="2744470"/>
              </a:xfrm>
              <a:prstGeom prst="rect">
                <a:avLst/>
              </a:prstGeom>
              <a:noFill/>
            </p:spPr>
            <p:txBody>
              <a:bodyPr wrap="square" rtlCol="0">
                <a:spAutoFit/>
              </a:bodyPr>
              <a:lstStyle/>
              <a:p>
                <a:pPr algn="l">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解：对于方程</a:t>
                </a:r>
                <a14:m>
                  <m:oMathPara>
                    <m:oMathParaPr>
                      <m:jc/>
                    </m:oMathParaPr>
                    <m:oMath>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sup>
                      </m:sSup>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5</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6</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0</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en-US" altLang="zh-CN" sz="2400">
                    <a:solidFill>
                      <a:srgbClr val="FF0000"/>
                    </a:solidFill>
                    <a:latin typeface="宋体" panose="02010600030101010101" pitchFamily="2" charset="-122"/>
                    <a:ea typeface="宋体" panose="02010600030101010101" pitchFamily="2" charset="-122"/>
                    <a:cs typeface="Cambria Math" panose="02040503050406030204" charset="0"/>
                  </a:rPr>
                  <a:t>∵</a:t>
                </a:r>
                <a14:m>
                  <m:oMathPara>
                    <m:oMathParaPr>
                      <m:jc/>
                    </m:oMathParaPr>
                    <m:oMath>
                      <m:r>
                        <a:rPr lang="en-US" altLang="zh-CN" sz="2400" i="1">
                          <a:solidFill>
                            <a:srgbClr val="FF0000"/>
                          </a:solidFill>
                          <a:latin typeface="Cambria Math" panose="02040503050406030204" charset="0"/>
                          <a:ea typeface="MS Mincho" panose="02020609040205080304" charset="-128"/>
                          <a:cs typeface="Cambria Math" panose="02040503050406030204" charset="0"/>
                        </a:rPr>
                        <m:t>∆&gt;</m:t>
                      </m:r>
                      <m:r>
                        <a:rPr lang="en-US" altLang="zh-CN" sz="2400" i="1">
                          <a:solidFill>
                            <a:srgbClr val="FF0000"/>
                          </a:solidFill>
                          <a:latin typeface="Cambria Math" panose="02040503050406030204" charset="0"/>
                          <a:ea typeface="MS Mincho" panose="02020609040205080304" charset="-128"/>
                          <a:cs typeface="Cambria Math" panose="02040503050406030204" charset="0"/>
                        </a:rPr>
                        <m:t>0</m:t>
                      </m:r>
                    </m:oMath>
                  </m:oMathPara>
                </a14:m>
                <a:r>
                  <a:rPr lang="zh-CN" altLang="en-US" sz="2400">
                    <a:solidFill>
                      <a:srgbClr val="FF0000"/>
                    </a:solidFill>
                    <a:latin typeface="宋体" panose="02010600030101010101" pitchFamily="2" charset="-122"/>
                    <a:ea typeface="宋体" panose="02010600030101010101" pitchFamily="2" charset="-122"/>
                    <a:cs typeface="Cambria Math" panose="02040503050406030204" charset="0"/>
                  </a:rPr>
                  <a:t>，</a:t>
                </a:r>
                <a:endParaRPr lang="zh-CN" altLang="en-US" sz="2400">
                  <a:solidFill>
                    <a:srgbClr val="FF0000"/>
                  </a:solidFill>
                  <a:latin typeface="宋体" panose="02010600030101010101" pitchFamily="2" charset="-122"/>
                  <a:ea typeface="宋体" panose="02010600030101010101" pitchFamily="2" charset="-122"/>
                  <a:cs typeface="Cambria Math" panose="02040503050406030204" charset="0"/>
                </a:endParaRPr>
              </a:p>
              <a:p>
                <a:pPr algn="l">
                  <a:lnSpc>
                    <a:spcPct val="140000"/>
                  </a:lnSpc>
                </a:pPr>
                <a:r>
                  <a:rPr lang="en-US" altLang="zh-CN" sz="2400">
                    <a:solidFill>
                      <a:srgbClr val="FF0000"/>
                    </a:solidFill>
                    <a:latin typeface="宋体" panose="02010600030101010101" pitchFamily="2" charset="-122"/>
                    <a:ea typeface="宋体" panose="02010600030101010101" pitchFamily="2" charset="-122"/>
                    <a:cs typeface="Cambria Math" panose="02040503050406030204" charset="0"/>
                  </a:rPr>
                  <a:t>∴</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它有两个实数根</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解得</a:t>
                </a:r>
                <a14:m>
                  <m:oMathPara>
                    <m:oMathParaPr>
                      <m:jc/>
                    </m:oMathParaPr>
                    <m:oMath>
                      <m:sSub>
                        <m:sSubPr>
                          <m:ctrlPr>
                            <a:rPr lang="en-US" altLang="zh-CN" sz="2400" i="1">
                              <a:solidFill>
                                <a:srgbClr val="FF0000"/>
                              </a:solidFill>
                              <a:latin typeface="Cambria Math" panose="02040503050406030204"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𝑥</m:t>
                          </m:r>
                        </m:e>
                        <m:sub>
                          <m:r>
                            <a:rPr lang="en-US" altLang="zh-CN" sz="2400" i="1">
                              <a:solidFill>
                                <a:srgbClr val="FF0000"/>
                              </a:solidFill>
                              <a:latin typeface="Cambria Math" panose="02040503050406030204" charset="0"/>
                              <a:ea typeface="宋体" pitchFamily="2" charset="-122"/>
                              <a:cs typeface="Cambria Math" panose="02040503050406030204" charset="0"/>
                            </a:rPr>
                            <m:t>1</m:t>
                          </m:r>
                        </m:sub>
                      </m:sSub>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2</m:t>
                      </m:r>
                      <m:r>
                        <a:rPr lang="en-US" altLang="zh-CN" sz="2400" i="1">
                          <a:solidFill>
                            <a:srgbClr val="FF0000"/>
                          </a:solidFill>
                          <a:latin typeface="Cambria Math" panose="02040503050406030204" charset="0"/>
                          <a:ea typeface="宋体"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𝑥</m:t>
                          </m:r>
                        </m:e>
                        <m:sub>
                          <m:r>
                            <a:rPr lang="en-US" altLang="zh-CN" sz="2400" i="1">
                              <a:solidFill>
                                <a:srgbClr val="FF0000"/>
                              </a:solidFill>
                              <a:latin typeface="Cambria Math" panose="02040503050406030204" charset="0"/>
                              <a:ea typeface="宋体" pitchFamily="2" charset="-122"/>
                              <a:cs typeface="Cambria Math" panose="02040503050406030204" charset="0"/>
                            </a:rPr>
                            <m:t>2</m:t>
                          </m:r>
                        </m:sub>
                      </m:sSub>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3</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40000"/>
                  </a:lnSpc>
                </a:pP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画出二次函数</a:t>
                </a:r>
                <a14:m>
                  <m:oMathPara>
                    <m:oMathParaPr>
                      <m:jc/>
                    </m:oMathParaPr>
                    <m:oMath>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𝑦</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sup>
                      </m:sSup>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5</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6</m:t>
                      </m:r>
                    </m:oMath>
                  </m:oMathPara>
                </a14:m>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的图象，</a:t>
                </a:r>
                <a:endPar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endParaRPr>
              </a:p>
              <a:p>
                <a:pPr algn="l">
                  <a:lnSpc>
                    <a:spcPct val="140000"/>
                  </a:lnSpc>
                </a:pP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结合图象得不等式</a:t>
                </a:r>
                <a14:m>
                  <m:oMathPara>
                    <m:oMathParaPr>
                      <m:jc/>
                    </m:oMathParaPr>
                    <m:oMath>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sup>
                      </m:sSup>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5</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6</m:t>
                      </m:r>
                      <m:r>
                        <a:rPr lang="en-US" altLang="zh-CN" sz="2400" i="1">
                          <a:solidFill>
                            <a:srgbClr val="FF0000"/>
                          </a:solidFill>
                          <a:latin typeface="Cambria Math" panose="02040503050406030204" charset="0"/>
                          <a:ea typeface="宋体" pitchFamily="2" charset="-122"/>
                          <a:cs typeface="Cambria Math" panose="02040503050406030204" charset="0"/>
                        </a:rPr>
                        <m:t>&gt;</m:t>
                      </m:r>
                      <m:r>
                        <a:rPr lang="en-US" altLang="zh-CN" sz="2400" i="1">
                          <a:solidFill>
                            <a:srgbClr val="FF0000"/>
                          </a:solidFill>
                          <a:latin typeface="Cambria Math" panose="02040503050406030204" charset="0"/>
                          <a:ea typeface="MS Mincho" panose="02020609040205080304" charset="-128"/>
                          <a:cs typeface="Cambria Math" panose="02040503050406030204" charset="0"/>
                        </a:rPr>
                        <m:t>0</m:t>
                      </m:r>
                    </m:oMath>
                  </m:oMathPara>
                </a14:m>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的解集为</a:t>
                </a:r>
                <a:endPar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endParaRPr>
              </a:p>
              <a:p>
                <a:pPr algn="l">
                  <a:lnSpc>
                    <a:spcPct val="140000"/>
                  </a:lnSpc>
                </a:pPr>
                <a14:m>
                  <m:oMathPara>
                    <m:oMathParaPr>
                      <m:jc/>
                    </m:oMathParaPr>
                    <m:oMath>
                      <m:r>
                        <m:rPr>
                          <m:sty m:val="bi"/>
                        </m:rPr>
                        <a:rPr lang="en-US" altLang="zh-CN" sz="2400" b="1"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a:solidFill>
                            <a:srgbClr val="FF0000"/>
                          </a:solidFill>
                          <a:latin typeface="Cambria Math" panose="02040503050406030204" charset="0"/>
                          <a:ea typeface="宋体" pitchFamily="2" charset="-122"/>
                          <a:cs typeface="Cambria Math" panose="02040503050406030204" charset="0"/>
                          <a:sym typeface="+mn-ea"/>
                        </a:rPr>
                        <m:t>&lt;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2</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或</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a:solidFill>
                            <a:srgbClr val="FF0000"/>
                          </a:solidFill>
                          <a:latin typeface="Cambria Math" panose="02040503050406030204" charset="0"/>
                          <a:ea typeface="宋体" pitchFamily="2" charset="-122"/>
                          <a:cs typeface="Cambria Math" panose="02040503050406030204" charset="0"/>
                          <a:sym typeface="+mn-ea"/>
                        </a:rPr>
                        <m:t>&gt;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3</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oMath>
                  </m:oMathPara>
                </a14:m>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endPar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438150" y="1165860"/>
                <a:ext cx="6019800" cy="2744470"/>
              </a:xfrm>
              <a:prstGeom prst="rect">
                <a:avLst/>
              </a:prstGeom>
              <a:blipFill rotWithShape="1">
                <a:blip r:embed="rId4"/>
                <a:stretch>
                  <a:fillRect/>
                </a:stretch>
              </a:blipFill>
            </p:spPr>
            <p:txBody>
              <a:bodyPr/>
              <a:lstStyle/>
              <a:p>
                <a:r>
                  <a:rPr lang="zh-CN" altLang="en-US">
                    <a:noFill/>
                  </a:rPr>
                  <a:t> </a:t>
                </a:r>
              </a:p>
            </p:txBody>
          </p:sp>
        </mc:Fallback>
      </mc:AlternateContent>
      <p:grpSp>
        <p:nvGrpSpPr>
          <p:cNvPr id="13" name="组合 12" title=""/>
          <p:cNvGrpSpPr/>
          <p:nvPr/>
        </p:nvGrpSpPr>
        <p:grpSpPr>
          <a:xfrm>
            <a:off x="7387590" y="1134110"/>
            <a:ext cx="4127500" cy="3089275"/>
            <a:chOff x="11634" y="1786"/>
            <a:chExt cx="6500" cy="4865"/>
          </a:xfrm>
        </p:grpSpPr>
        <p:sp>
          <p:nvSpPr>
            <p:cNvPr id="11" name="圆角矩形 10"/>
            <p:cNvSpPr/>
            <p:nvPr>
              <p:custDataLst>
                <p:tags r:id="rId5"/>
              </p:custDataLst>
            </p:nvPr>
          </p:nvSpPr>
          <p:spPr>
            <a:xfrm>
              <a:off x="11634" y="4495"/>
              <a:ext cx="6323" cy="2156"/>
            </a:xfrm>
            <a:prstGeom prst="round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圆角矩形 9"/>
            <p:cNvSpPr/>
            <p:nvPr/>
          </p:nvSpPr>
          <p:spPr>
            <a:xfrm>
              <a:off x="11634" y="1786"/>
              <a:ext cx="5348" cy="844"/>
            </a:xfrm>
            <a:prstGeom prst="round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12" name="组合 11"/>
            <p:cNvGrpSpPr/>
            <p:nvPr/>
          </p:nvGrpSpPr>
          <p:grpSpPr>
            <a:xfrm>
              <a:off x="11734" y="1889"/>
              <a:ext cx="6400" cy="4590"/>
              <a:chOff x="11734" y="1889"/>
              <a:chExt cx="6400" cy="4590"/>
            </a:xfrm>
          </p:grpSpPr>
          <p:sp>
            <p:nvSpPr>
              <p:cNvPr id="7" name="文本框 6"/>
              <p:cNvSpPr txBox="1"/>
              <p:nvPr/>
            </p:nvSpPr>
            <p:spPr>
              <a:xfrm>
                <a:off x="11734" y="1889"/>
                <a:ext cx="6400" cy="725"/>
              </a:xfrm>
              <a:prstGeom prst="rect">
                <a:avLst/>
              </a:prstGeom>
              <a:noFill/>
            </p:spPr>
            <p:txBody>
              <a:bodyPr wrap="square" rtlCol="0">
                <a:spAutoFit/>
              </a:bodyPr>
              <a:lstStyle/>
              <a:p>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求出一元二次方程的根</a:t>
                </a:r>
                <a:endPar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endParaRPr>
              </a:p>
            </p:txBody>
          </p:sp>
          <mc:AlternateContent>
            <mc:Choice Requires="a14">
              <p:sp>
                <p:nvSpPr>
                  <p:cNvPr id="9" name="文本框 8"/>
                  <p:cNvSpPr txBox="1"/>
                  <p:nvPr>
                    <p:custDataLst>
                      <p:tags r:id="rId6"/>
                    </p:custDataLst>
                  </p:nvPr>
                </p:nvSpPr>
                <p:spPr>
                  <a:xfrm>
                    <a:off x="11734" y="4591"/>
                    <a:ext cx="6400" cy="1888"/>
                  </a:xfrm>
                  <a:prstGeom prst="rect">
                    <a:avLst/>
                  </a:prstGeom>
                  <a:noFill/>
                </p:spPr>
                <p:txBody>
                  <a:bodyPr wrap="square" rtlCol="0">
                    <a:spAutoFit/>
                  </a:bodyPr>
                  <a:lstStyle/>
                  <a:p>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根据二次函数图象与</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𝑥</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轴的相关位置确定一元二次不等式的解集</a:t>
                    </a:r>
                    <a:endPar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9" name="文本框 8"/>
                  <p:cNvSpPr txBox="1">
                    <a:spLocks noRot="1" noChangeAspect="1" noMove="1" noResize="1" noEditPoints="1" noAdjustHandles="1" noChangeArrowheads="1" noChangeShapeType="1" noTextEdit="1"/>
                  </p:cNvSpPr>
                  <p:nvPr>
                    <p:custDataLst>
                      <p:tags r:id="rId7"/>
                    </p:custDataLst>
                  </p:nvPr>
                </p:nvSpPr>
                <p:spPr>
                  <a:xfrm>
                    <a:off x="11734" y="4591"/>
                    <a:ext cx="6400" cy="1888"/>
                  </a:xfrm>
                  <a:prstGeom prst="rect">
                    <a:avLst/>
                  </a:prstGeom>
                  <a:blipFill rotWithShape="1">
                    <a:blip r:embed="rId8"/>
                    <a:stretch>
                      <a:fillRect/>
                    </a:stretch>
                  </a:blipFill>
                </p:spPr>
                <p:txBody>
                  <a:bodyPr/>
                  <a:lstStyle/>
                  <a:p>
                    <a:r>
                      <a:rPr lang="zh-CN" altLang="en-US">
                        <a:noFill/>
                      </a:rPr>
                      <a:t> </a:t>
                    </a:r>
                  </a:p>
                </p:txBody>
              </p:sp>
            </mc:Fallback>
          </mc:AlternateContent>
          <p:sp>
            <p:nvSpPr>
              <p:cNvPr id="26" name="右箭头 25"/>
              <p:cNvSpPr/>
              <p:nvPr>
                <p:custDataLst>
                  <p:tags r:id="rId9"/>
                </p:custDataLst>
              </p:nvPr>
            </p:nvSpPr>
            <p:spPr>
              <a:xfrm rot="5400000">
                <a:off x="13498" y="3146"/>
                <a:ext cx="1545" cy="832"/>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spTree>
    <p:custDataLst>
      <p:tags r:id="rId10"/>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7" name="图片 6" title=""/>
          <p:cNvPicPr>
            <a:picLocks noChangeAspect="1"/>
          </p:cNvPicPr>
          <p:nvPr/>
        </p:nvPicPr>
        <p:blipFill>
          <a:blip r:embed="rId2"/>
          <a:stretch>
            <a:fillRect/>
          </a:stretch>
        </p:blipFill>
        <p:spPr>
          <a:xfrm>
            <a:off x="2465070" y="3886200"/>
            <a:ext cx="2202180" cy="2042160"/>
          </a:xfrm>
          <a:prstGeom prst="rect">
            <a:avLst/>
          </a:prstGeom>
        </p:spPr>
      </p:pic>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例析</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438150" y="540385"/>
                <a:ext cx="11022330" cy="593725"/>
              </a:xfrm>
              <a:prstGeom prst="rect">
                <a:avLst/>
              </a:prstGeom>
              <a:noFill/>
            </p:spPr>
            <p:txBody>
              <a:bodyPr wrap="square" rtlCol="0">
                <a:spAutoFit/>
              </a:bodyPr>
              <a:lstStyle/>
              <a:p>
                <a:pPr>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求不等式</a:t>
                </a:r>
                <a14:m>
                  <m:oMathPara>
                    <m:oMathParaPr>
                      <m:jc/>
                    </m:oMathParaPr>
                    <m:oMath>
                      <m:sSup>
                        <m:sSupPr>
                          <m:ctrlPr>
                            <a:rPr lang="en-US" altLang="zh-CN" sz="2400" i="1">
                              <a:solidFill>
                                <a:schemeClr val="tx1"/>
                              </a:solidFill>
                              <a:latin typeface="Cambria Math" panose="02040503050406030204" charset="0"/>
                              <a:ea typeface="宋体" pitchFamily="2" charset="-122"/>
                              <a:cs typeface="Cambria Math" panose="02040503050406030204" charset="0"/>
                            </a:rPr>
                          </m:ctrlPr>
                        </m:sSupPr>
                        <m:e>
                          <m:r>
                            <a:rPr lang="en-US" altLang="zh-CN" sz="2400" i="1">
                              <a:solidFill>
                                <a:schemeClr val="tx1"/>
                              </a:solidFill>
                              <a:latin typeface="Cambria Math" panose="02040503050406030204" charset="0"/>
                              <a:ea typeface="宋体" pitchFamily="2" charset="-122"/>
                              <a:cs typeface="Cambria Math" panose="02040503050406030204" charset="0"/>
                            </a:rPr>
                            <m:t>9</m:t>
                          </m:r>
                          <m:r>
                            <a:rPr lang="en-US" altLang="zh-CN" sz="2400" i="1">
                              <a:solidFill>
                                <a:schemeClr val="tx1"/>
                              </a:solidFill>
                              <a:latin typeface="Cambria Math" panose="02040503050406030204" charset="0"/>
                              <a:ea typeface="宋体" pitchFamily="2" charset="-122"/>
                              <a:cs typeface="Cambria Math" panose="02040503050406030204" charset="0"/>
                            </a:rPr>
                            <m:t>𝑥</m:t>
                          </m:r>
                        </m:e>
                        <m:sup>
                          <m:r>
                            <a:rPr lang="en-US" altLang="zh-CN" sz="2400" i="1">
                              <a:solidFill>
                                <a:schemeClr val="tx1"/>
                              </a:solidFill>
                              <a:latin typeface="Cambria Math" panose="02040503050406030204" charset="0"/>
                              <a:ea typeface="MS Mincho" panose="02020609040205080304" charset="-128"/>
                              <a:cs typeface="Cambria Math" panose="02040503050406030204" charset="0"/>
                            </a:rPr>
                            <m:t>2</m:t>
                          </m:r>
                        </m:sup>
                      </m:sSup>
                      <m:r>
                        <a:rPr lang="en-US" altLang="zh-CN" sz="2400" i="1">
                          <a:solidFill>
                            <a:schemeClr val="tx1"/>
                          </a:solidFill>
                          <a:latin typeface="Cambria Math" panose="02040503050406030204" charset="0"/>
                          <a:ea typeface="MS Mincho" panose="02020609040205080304" charset="-128"/>
                          <a:cs typeface="Cambria Math" panose="02040503050406030204" charset="0"/>
                        </a:rPr>
                        <m:t>−</m:t>
                      </m:r>
                      <m:r>
                        <a:rPr lang="en-US" altLang="zh-CN" sz="2400" i="1">
                          <a:solidFill>
                            <a:schemeClr val="tx1"/>
                          </a:solidFill>
                          <a:latin typeface="Cambria Math" panose="02040503050406030204" charset="0"/>
                          <a:ea typeface="MS Mincho" panose="02020609040205080304" charset="-128"/>
                          <a:cs typeface="Cambria Math" panose="02040503050406030204" charset="0"/>
                        </a:rPr>
                        <m:t>6</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MS Mincho" panose="02020609040205080304" charset="-128"/>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1</m:t>
                      </m:r>
                      <m:r>
                        <a:rPr lang="en-US" altLang="zh-CN" sz="2400" i="1">
                          <a:solidFill>
                            <a:schemeClr val="tx1"/>
                          </a:solidFill>
                          <a:latin typeface="Cambria Math" panose="02040503050406030204" charset="0"/>
                          <a:ea typeface="MS Mincho" panose="02020609040205080304" charset="-128"/>
                          <a:cs typeface="Cambria Math" panose="02040503050406030204" charset="0"/>
                        </a:rPr>
                        <m:t>&gt;</m:t>
                      </m:r>
                      <m:r>
                        <a:rPr lang="en-US" altLang="zh-CN" sz="2400" i="1">
                          <a:solidFill>
                            <a:schemeClr val="tx1"/>
                          </a:solidFill>
                          <a:latin typeface="Cambria Math" panose="02040503050406030204" charset="0"/>
                          <a:ea typeface="MS Mincho" panose="02020609040205080304" charset="-128"/>
                          <a:cs typeface="Cambria Math" panose="02040503050406030204" charset="0"/>
                        </a:rPr>
                        <m:t>0</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的解集</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438150" y="540385"/>
                <a:ext cx="11022330" cy="593725"/>
              </a:xfrm>
              <a:prstGeom prst="rect">
                <a:avLst/>
              </a:prstGeom>
              <a:blipFill rotWithShape="1">
                <a:blip r:embed="rId3"/>
                <a:stretch>
                  <a:fillRect/>
                </a:stretch>
              </a:blipFill>
            </p:spPr>
            <p:txBody>
              <a:bodyPr/>
              <a:lstStyle/>
              <a:p>
                <a:r>
                  <a:rPr lang="zh-CN" altLang="en-US">
                    <a:noFill/>
                  </a:rPr>
                  <a:t> </a:t>
                </a:r>
              </a:p>
            </p:txBody>
          </p:sp>
        </mc:Fallback>
      </mc:AlternateContent>
      <mc:AlternateContent>
        <mc:Choice Requires="a14">
          <p:sp>
            <p:nvSpPr>
              <p:cNvPr id="3" name="文本框 2" title=""/>
              <p:cNvSpPr txBox="1"/>
              <p:nvPr/>
            </p:nvSpPr>
            <p:spPr>
              <a:xfrm>
                <a:off x="438150" y="1102360"/>
                <a:ext cx="7480300" cy="3188335"/>
              </a:xfrm>
              <a:prstGeom prst="rect">
                <a:avLst/>
              </a:prstGeom>
              <a:noFill/>
            </p:spPr>
            <p:txBody>
              <a:bodyPr wrap="square" rtlCol="0">
                <a:spAutoFit/>
              </a:bodyPr>
              <a:lstStyle/>
              <a:p>
                <a:pPr algn="l">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解：对于方程</a:t>
                </a:r>
                <a14:m>
                  <m:oMathPara>
                    <m:oMathParaPr>
                      <m:jc/>
                    </m:oMathParaPr>
                    <m:oMath>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9</m:t>
                          </m:r>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sup>
                      </m:sSup>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6</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1</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0</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endParaRPr lang="zh-CN" altLang="en-US" sz="2400">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40000"/>
                  </a:lnSpc>
                </a:pPr>
                <a:r>
                  <a:rPr lang="en-US" altLang="zh-CN" sz="2400">
                    <a:solidFill>
                      <a:srgbClr val="FF0000"/>
                    </a:solidFill>
                    <a:latin typeface="宋体" panose="02010600030101010101" pitchFamily="2" charset="-122"/>
                    <a:ea typeface="宋体" panose="02010600030101010101" pitchFamily="2" charset="-122"/>
                    <a:cs typeface="Cambria Math" panose="02040503050406030204" charset="0"/>
                  </a:rPr>
                  <a:t>∵</a:t>
                </a:r>
                <a14:m>
                  <m:oMathPara>
                    <m:oMathParaPr>
                      <m:jc/>
                    </m:oMathParaPr>
                    <m:oMath>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0</m:t>
                      </m:r>
                    </m:oMath>
                  </m:oMathPara>
                </a14:m>
                <a:r>
                  <a:rPr lang="zh-CN" altLang="en-US" sz="2400">
                    <a:solidFill>
                      <a:srgbClr val="FF0000"/>
                    </a:solidFill>
                    <a:latin typeface="宋体" panose="02010600030101010101" pitchFamily="2" charset="-122"/>
                    <a:ea typeface="宋体" panose="02010600030101010101" pitchFamily="2" charset="-122"/>
                    <a:cs typeface="Cambria Math" panose="02040503050406030204" charset="0"/>
                  </a:rPr>
                  <a:t>，</a:t>
                </a:r>
                <a:r>
                  <a:rPr lang="en-US" altLang="zh-CN" sz="2400">
                    <a:solidFill>
                      <a:srgbClr val="FF0000"/>
                    </a:solidFill>
                    <a:latin typeface="宋体" panose="02010600030101010101" pitchFamily="2" charset="-122"/>
                    <a:ea typeface="宋体" panose="02010600030101010101" pitchFamily="2" charset="-122"/>
                    <a:cs typeface="Cambria Math" panose="02040503050406030204" charset="0"/>
                  </a:rPr>
                  <a:t>∴</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它有两个实数根</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解得</a:t>
                </a:r>
                <a14:m>
                  <m:oMathPara>
                    <m:oMathParaPr>
                      <m:jc/>
                    </m:oMathParaPr>
                    <m:oMath>
                      <m:sSub>
                        <m:sSubPr>
                          <m:ctrlPr>
                            <a:rPr lang="en-US" altLang="zh-CN" sz="2400" i="1">
                              <a:solidFill>
                                <a:srgbClr val="FF0000"/>
                              </a:solidFill>
                              <a:latin typeface="Cambria Math" panose="02040503050406030204"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𝑥</m:t>
                          </m:r>
                        </m:e>
                        <m:sub>
                          <m:r>
                            <a:rPr lang="en-US" altLang="zh-CN" sz="2400" i="1">
                              <a:solidFill>
                                <a:srgbClr val="FF0000"/>
                              </a:solidFill>
                              <a:latin typeface="Cambria Math" panose="02040503050406030204" charset="0"/>
                              <a:ea typeface="宋体" pitchFamily="2" charset="-122"/>
                              <a:cs typeface="Cambria Math" panose="02040503050406030204" charset="0"/>
                            </a:rPr>
                            <m:t>1</m:t>
                          </m:r>
                        </m:sub>
                      </m:sSub>
                      <m:r>
                        <a:rPr lang="en-US" altLang="zh-CN" sz="2400" i="1">
                          <a:solidFill>
                            <a:srgbClr val="FF0000"/>
                          </a:solidFill>
                          <a:latin typeface="Cambria Math" panose="02040503050406030204" charset="0"/>
                          <a:ea typeface="宋体"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𝑥</m:t>
                          </m:r>
                        </m:e>
                        <m:sub>
                          <m:r>
                            <a:rPr lang="en-US" altLang="zh-CN" sz="2400" i="1">
                              <a:solidFill>
                                <a:srgbClr val="FF0000"/>
                              </a:solidFill>
                              <a:latin typeface="Cambria Math" panose="02040503050406030204" charset="0"/>
                              <a:ea typeface="宋体" pitchFamily="2" charset="-122"/>
                              <a:cs typeface="Cambria Math" panose="02040503050406030204" charset="0"/>
                            </a:rPr>
                            <m:t>2</m:t>
                          </m:r>
                        </m:sub>
                      </m:sSub>
                      <m:r>
                        <a:rPr lang="en-US" altLang="zh-CN" sz="2400" i="1">
                          <a:solidFill>
                            <a:srgbClr val="FF0000"/>
                          </a:solidFill>
                          <a:latin typeface="Cambria Math" panose="02040503050406030204" charset="0"/>
                          <a:ea typeface="宋体"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1</m:t>
                          </m:r>
                        </m:num>
                        <m:den>
                          <m:r>
                            <a:rPr lang="en-US" altLang="zh-CN" sz="2400" i="1">
                              <a:solidFill>
                                <a:srgbClr val="FF0000"/>
                              </a:solidFill>
                              <a:latin typeface="Cambria Math" panose="02040503050406030204" charset="0"/>
                              <a:ea typeface="宋体" pitchFamily="2" charset="-122"/>
                              <a:cs typeface="Cambria Math" panose="02040503050406030204" charset="0"/>
                            </a:rPr>
                            <m:t>3</m:t>
                          </m:r>
                        </m:den>
                      </m:f>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40000"/>
                  </a:lnSpc>
                </a:pP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画出二次函数</a:t>
                </a:r>
                <a14:m>
                  <m:oMathPara>
                    <m:oMathParaPr>
                      <m:jc/>
                    </m:oMathParaPr>
                    <m:oMath>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𝑦</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9</m:t>
                          </m:r>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sup>
                      </m:sSup>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6</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1</m:t>
                      </m:r>
                    </m:oMath>
                  </m:oMathPara>
                </a14:m>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的图象，</a:t>
                </a:r>
                <a:endPar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endParaRPr>
              </a:p>
              <a:p>
                <a:pPr algn="l">
                  <a:lnSpc>
                    <a:spcPct val="140000"/>
                  </a:lnSpc>
                </a:pP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结合图象得不等式</a:t>
                </a:r>
                <a14:m>
                  <m:oMathPara>
                    <m:oMathParaPr>
                      <m:jc/>
                    </m:oMathParaPr>
                    <m:oMath>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9</m:t>
                          </m:r>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sup>
                      </m:sSup>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6</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1</m:t>
                      </m:r>
                      <m:r>
                        <a:rPr lang="en-US" altLang="zh-CN" sz="2400" i="1">
                          <a:solidFill>
                            <a:srgbClr val="FF0000"/>
                          </a:solidFill>
                          <a:latin typeface="Cambria Math" panose="02040503050406030204" charset="0"/>
                          <a:ea typeface="宋体" pitchFamily="2" charset="-122"/>
                          <a:cs typeface="Cambria Math" panose="02040503050406030204" charset="0"/>
                        </a:rPr>
                        <m:t>&gt;</m:t>
                      </m:r>
                      <m:r>
                        <a:rPr lang="en-US" altLang="zh-CN" sz="2400" i="1">
                          <a:solidFill>
                            <a:srgbClr val="FF0000"/>
                          </a:solidFill>
                          <a:latin typeface="Cambria Math" panose="02040503050406030204" charset="0"/>
                          <a:ea typeface="MS Mincho" panose="02020609040205080304" charset="-128"/>
                          <a:cs typeface="Cambria Math" panose="02040503050406030204" charset="0"/>
                        </a:rPr>
                        <m:t>0</m:t>
                      </m:r>
                    </m:oMath>
                  </m:oMathPara>
                </a14:m>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的解集为</a:t>
                </a:r>
                <a:endPar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endParaRPr>
              </a:p>
              <a:p>
                <a:pPr algn="l">
                  <a:lnSpc>
                    <a:spcPct val="140000"/>
                  </a:lnSpc>
                </a:pPr>
                <a14:m>
                  <m:oMathPara>
                    <m:oMathParaPr>
                      <m:jc/>
                    </m:oMathParaPr>
                    <m:oMath>
                      <m:r>
                        <m:rPr>
                          <m:sty m:val="bi"/>
                        </m:rPr>
                        <a:rPr lang="en-US" altLang="zh-CN" sz="2400" b="1"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r>
                        <m:rPr>
                          <m:sty m:val="p"/>
                        </m:rPr>
                        <a:rPr lang="en-US" altLang="zh-CN" sz="2400">
                          <a:solidFill>
                            <a:srgbClr val="FF0000"/>
                          </a:solidFill>
                          <a:latin typeface="Cambria Math" panose="02040503050406030204" charset="0"/>
                          <a:ea typeface="宋体"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1</m:t>
                          </m:r>
                        </m:num>
                        <m:den>
                          <m:r>
                            <a:rPr lang="en-US" altLang="zh-CN" sz="2400" i="1">
                              <a:solidFill>
                                <a:srgbClr val="FF0000"/>
                              </a:solidFill>
                              <a:latin typeface="Cambria Math" panose="02040503050406030204" charset="0"/>
                              <a:ea typeface="宋体" pitchFamily="2" charset="-122"/>
                              <a:cs typeface="Cambria Math" panose="02040503050406030204" charset="0"/>
                            </a:rPr>
                            <m:t>3</m:t>
                          </m:r>
                        </m:den>
                      </m:f>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oMath>
                  </m:oMathPara>
                </a14:m>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endPar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438150" y="1102360"/>
                <a:ext cx="7480300" cy="3188335"/>
              </a:xfrm>
              <a:prstGeom prst="rect">
                <a:avLst/>
              </a:prstGeom>
              <a:blipFill rotWithShape="1">
                <a:blip r:embed="rId4"/>
                <a:stretch>
                  <a:fillRect/>
                </a:stretch>
              </a:blipFill>
            </p:spPr>
            <p:txBody>
              <a:bodyPr/>
              <a:lstStyle/>
              <a:p>
                <a:r>
                  <a:rPr lang="zh-CN" altLang="en-US">
                    <a:noFill/>
                  </a:rPr>
                  <a:t> </a:t>
                </a:r>
              </a:p>
            </p:txBody>
          </p:sp>
        </mc:Fallback>
      </mc:AlternateContent>
      <p:grpSp>
        <p:nvGrpSpPr>
          <p:cNvPr id="13" name="组合 12" title=""/>
          <p:cNvGrpSpPr/>
          <p:nvPr/>
        </p:nvGrpSpPr>
        <p:grpSpPr>
          <a:xfrm>
            <a:off x="7387590" y="1134110"/>
            <a:ext cx="4127500" cy="3089275"/>
            <a:chOff x="11634" y="1786"/>
            <a:chExt cx="6500" cy="4865"/>
          </a:xfrm>
        </p:grpSpPr>
        <p:sp>
          <p:nvSpPr>
            <p:cNvPr id="11" name="圆角矩形 10"/>
            <p:cNvSpPr/>
            <p:nvPr>
              <p:custDataLst>
                <p:tags r:id="rId5"/>
              </p:custDataLst>
            </p:nvPr>
          </p:nvSpPr>
          <p:spPr>
            <a:xfrm>
              <a:off x="11634" y="4495"/>
              <a:ext cx="6323" cy="2156"/>
            </a:xfrm>
            <a:prstGeom prst="round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圆角矩形 9"/>
            <p:cNvSpPr/>
            <p:nvPr>
              <p:custDataLst>
                <p:tags r:id="rId6"/>
              </p:custDataLst>
            </p:nvPr>
          </p:nvSpPr>
          <p:spPr>
            <a:xfrm>
              <a:off x="11634" y="1786"/>
              <a:ext cx="5348" cy="844"/>
            </a:xfrm>
            <a:prstGeom prst="round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12" name="组合 11"/>
            <p:cNvGrpSpPr/>
            <p:nvPr/>
          </p:nvGrpSpPr>
          <p:grpSpPr>
            <a:xfrm>
              <a:off x="11734" y="1889"/>
              <a:ext cx="6400" cy="4590"/>
              <a:chOff x="11734" y="1889"/>
              <a:chExt cx="6400" cy="4590"/>
            </a:xfrm>
          </p:grpSpPr>
          <p:sp>
            <p:nvSpPr>
              <p:cNvPr id="8" name="文本框 7"/>
              <p:cNvSpPr txBox="1"/>
              <p:nvPr>
                <p:custDataLst>
                  <p:tags r:id="rId7"/>
                </p:custDataLst>
              </p:nvPr>
            </p:nvSpPr>
            <p:spPr>
              <a:xfrm>
                <a:off x="11734" y="1889"/>
                <a:ext cx="6400" cy="725"/>
              </a:xfrm>
              <a:prstGeom prst="rect">
                <a:avLst/>
              </a:prstGeom>
              <a:noFill/>
            </p:spPr>
            <p:txBody>
              <a:bodyPr wrap="square" rtlCol="0">
                <a:spAutoFit/>
              </a:bodyPr>
              <a:lstStyle/>
              <a:p>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求出一元二次方程的根</a:t>
                </a:r>
                <a:endPar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endParaRPr>
              </a:p>
            </p:txBody>
          </p:sp>
          <mc:AlternateContent>
            <mc:Choice Requires="a14">
              <p:sp>
                <p:nvSpPr>
                  <p:cNvPr id="9" name="文本框 8"/>
                  <p:cNvSpPr txBox="1"/>
                  <p:nvPr>
                    <p:custDataLst>
                      <p:tags r:id="rId8"/>
                    </p:custDataLst>
                  </p:nvPr>
                </p:nvSpPr>
                <p:spPr>
                  <a:xfrm>
                    <a:off x="11734" y="4591"/>
                    <a:ext cx="6400" cy="1888"/>
                  </a:xfrm>
                  <a:prstGeom prst="rect">
                    <a:avLst/>
                  </a:prstGeom>
                  <a:noFill/>
                </p:spPr>
                <p:txBody>
                  <a:bodyPr wrap="square" rtlCol="0">
                    <a:spAutoFit/>
                  </a:bodyPr>
                  <a:lstStyle/>
                  <a:p>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根据二次函数图象与</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𝑥</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轴的相关位置确定一元二次不等式的解集</a:t>
                    </a:r>
                    <a:endPar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9" name="文本框 8"/>
                  <p:cNvSpPr txBox="1">
                    <a:spLocks noRot="1" noChangeAspect="1" noMove="1" noResize="1" noEditPoints="1" noAdjustHandles="1" noChangeArrowheads="1" noChangeShapeType="1" noTextEdit="1"/>
                  </p:cNvSpPr>
                  <p:nvPr>
                    <p:custDataLst>
                      <p:tags r:id="rId9"/>
                    </p:custDataLst>
                  </p:nvPr>
                </p:nvSpPr>
                <p:spPr>
                  <a:xfrm>
                    <a:off x="11734" y="4591"/>
                    <a:ext cx="6400" cy="1888"/>
                  </a:xfrm>
                  <a:prstGeom prst="rect">
                    <a:avLst/>
                  </a:prstGeom>
                  <a:blipFill rotWithShape="1">
                    <a:blip r:embed="rId10"/>
                    <a:stretch>
                      <a:fillRect/>
                    </a:stretch>
                  </a:blipFill>
                </p:spPr>
                <p:txBody>
                  <a:bodyPr/>
                  <a:lstStyle/>
                  <a:p>
                    <a:r>
                      <a:rPr lang="zh-CN" altLang="en-US">
                        <a:noFill/>
                      </a:rPr>
                      <a:t> </a:t>
                    </a:r>
                  </a:p>
                </p:txBody>
              </p:sp>
            </mc:Fallback>
          </mc:AlternateContent>
          <p:sp>
            <p:nvSpPr>
              <p:cNvPr id="26" name="右箭头 25"/>
              <p:cNvSpPr/>
              <p:nvPr>
                <p:custDataLst>
                  <p:tags r:id="rId11"/>
                </p:custDataLst>
              </p:nvPr>
            </p:nvSpPr>
            <p:spPr>
              <a:xfrm rot="5400000">
                <a:off x="13498" y="3146"/>
                <a:ext cx="1545" cy="832"/>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spTree>
    <p:custDataLst>
      <p:tags r:id="rId12"/>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例析</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438150" y="575945"/>
                <a:ext cx="11022330" cy="593725"/>
              </a:xfrm>
              <a:prstGeom prst="rect">
                <a:avLst/>
              </a:prstGeom>
              <a:noFill/>
            </p:spPr>
            <p:txBody>
              <a:bodyPr wrap="square" rtlCol="0">
                <a:spAutoFit/>
              </a:bodyPr>
              <a:lstStyle/>
              <a:p>
                <a:pPr>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altLang="en-US" sz="2400" b="1">
                    <a:latin typeface="宋体" panose="02010600030101010101" pitchFamily="2" charset="-122"/>
                    <a:ea typeface="宋体" panose="02010600030101010101" pitchFamily="2" charset="-122"/>
                    <a:cs typeface="宋体" panose="02010600030101010101" pitchFamily="2" charset="-122"/>
                  </a:rPr>
                  <a:t>求不等式</a:t>
                </a:r>
                <a14:m>
                  <m:oMathPara>
                    <m:oMathParaPr>
                      <m:jc/>
                    </m:oMathParaPr>
                    <m:oMath>
                      <m:sSup>
                        <m:sSupPr>
                          <m:ctrlPr>
                            <a:rPr lang="en-US" altLang="zh-CN" sz="2400" i="1">
                              <a:solidFill>
                                <a:schemeClr val="tx1"/>
                              </a:solidFill>
                              <a:latin typeface="Cambria Math" panose="02040503050406030204" charset="0"/>
                              <a:ea typeface="宋体" pitchFamily="2" charset="-122"/>
                              <a:cs typeface="Cambria Math" panose="02040503050406030204" charset="0"/>
                            </a:rPr>
                          </m:ctrlPr>
                        </m:sSupPr>
                        <m:e>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e>
                        <m:sup>
                          <m:r>
                            <a:rPr lang="en-US" altLang="zh-CN" sz="2400" i="1">
                              <a:solidFill>
                                <a:schemeClr val="tx1"/>
                              </a:solidFill>
                              <a:latin typeface="Cambria Math" panose="02040503050406030204" charset="0"/>
                              <a:ea typeface="MS Mincho" panose="02020609040205080304" charset="-128"/>
                              <a:cs typeface="Cambria Math" panose="02040503050406030204" charset="0"/>
                            </a:rPr>
                            <m:t>2</m:t>
                          </m:r>
                        </m:sup>
                      </m:sSup>
                      <m:r>
                        <a:rPr lang="en-US" altLang="zh-CN" sz="2400" i="1">
                          <a:solidFill>
                            <a:schemeClr val="tx1"/>
                          </a:solidFill>
                          <a:latin typeface="Cambria Math" panose="02040503050406030204" charset="0"/>
                          <a:ea typeface="MS Mincho" panose="02020609040205080304" charset="-128"/>
                          <a:cs typeface="Cambria Math" panose="02040503050406030204" charset="0"/>
                        </a:rPr>
                        <m:t>+</m:t>
                      </m:r>
                      <m:r>
                        <a:rPr lang="en-US" altLang="zh-CN" sz="2400" i="1">
                          <a:solidFill>
                            <a:schemeClr val="tx1"/>
                          </a:solidFill>
                          <a:latin typeface="Cambria Math" panose="02040503050406030204" charset="0"/>
                          <a:ea typeface="MS Mincho" panose="02020609040205080304" charset="-128"/>
                          <a:cs typeface="Cambria Math" panose="02040503050406030204" charset="0"/>
                        </a:rPr>
                        <m:t>2</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cs typeface="Cambria Math" panose="02040503050406030204" charset="0"/>
                        </a:rPr>
                        <m:t>−</m:t>
                      </m:r>
                      <m:r>
                        <a:rPr lang="en-US" altLang="zh-CN" sz="2400" i="1">
                          <a:solidFill>
                            <a:schemeClr val="tx1"/>
                          </a:solidFill>
                          <a:latin typeface="Cambria Math" panose="02040503050406030204" charset="0"/>
                          <a:cs typeface="Cambria Math" panose="02040503050406030204" charset="0"/>
                        </a:rPr>
                        <m:t>3</m:t>
                      </m:r>
                      <m:r>
                        <a:rPr lang="en-US" altLang="zh-CN" sz="2400" i="1">
                          <a:solidFill>
                            <a:schemeClr val="tx1"/>
                          </a:solidFill>
                          <a:latin typeface="Cambria Math" panose="02040503050406030204" charset="0"/>
                          <a:ea typeface="MS Mincho" panose="02020609040205080304" charset="-128"/>
                          <a:cs typeface="Cambria Math" panose="02040503050406030204" charset="0"/>
                        </a:rPr>
                        <m:t>&gt;</m:t>
                      </m:r>
                      <m:r>
                        <a:rPr lang="en-US" altLang="zh-CN" sz="2400" i="1">
                          <a:solidFill>
                            <a:schemeClr val="tx1"/>
                          </a:solidFill>
                          <a:latin typeface="Cambria Math" panose="02040503050406030204" charset="0"/>
                          <a:ea typeface="MS Mincho" panose="02020609040205080304" charset="-128"/>
                          <a:cs typeface="Cambria Math" panose="02040503050406030204" charset="0"/>
                        </a:rPr>
                        <m:t>0</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的解集</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438150" y="575945"/>
                <a:ext cx="11022330" cy="593725"/>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3" name="文本框 2" title=""/>
              <p:cNvSpPr txBox="1"/>
              <p:nvPr/>
            </p:nvSpPr>
            <p:spPr>
              <a:xfrm>
                <a:off x="438150" y="1245235"/>
                <a:ext cx="10838180" cy="2769235"/>
              </a:xfrm>
              <a:prstGeom prst="rect">
                <a:avLst/>
              </a:prstGeom>
              <a:noFill/>
            </p:spPr>
            <p:txBody>
              <a:bodyPr wrap="square" rtlCol="0">
                <a:spAutoFit/>
              </a:bodyPr>
              <a:lstStyle/>
              <a:p>
                <a:pPr algn="l">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解：不等式可化为</a:t>
                </a:r>
                <a14:m>
                  <m:oMathPara>
                    <m:oMathParaPr>
                      <m:jc/>
                    </m:oMathParaPr>
                    <m:oMath>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sup>
                      </m:sSup>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cs typeface="Cambria Math" panose="02040503050406030204" charset="0"/>
                        </a:rPr>
                        <m:t>3</m:t>
                      </m:r>
                      <m:r>
                        <a:rPr lang="en-US" altLang="zh-CN" sz="2400" i="1">
                          <a:solidFill>
                            <a:srgbClr val="FF0000"/>
                          </a:solidFill>
                          <a:latin typeface="Cambria Math" panose="02040503050406030204" charset="0"/>
                          <a:cs typeface="Cambria Math" panose="02040503050406030204" charset="0"/>
                        </a:rPr>
                        <m:t>&lt;</m:t>
                      </m:r>
                      <m:r>
                        <a:rPr lang="en-US" altLang="zh-CN" sz="2400" i="1">
                          <a:solidFill>
                            <a:srgbClr val="FF0000"/>
                          </a:solidFill>
                          <a:latin typeface="Cambria Math" panose="02040503050406030204" charset="0"/>
                          <a:ea typeface="MS Mincho" panose="02020609040205080304" charset="-128"/>
                          <a:cs typeface="Cambria Math" panose="02040503050406030204" charset="0"/>
                        </a:rPr>
                        <m:t>0</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oMath>
                  </m:oMathPara>
                </a14:m>
                <a:endParaRPr lang="zh-CN" altLang="en-US" sz="2400">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40000"/>
                  </a:lnSpc>
                </a:pPr>
                <a:r>
                  <a:rPr lang="en-US" altLang="zh-CN" sz="2400">
                    <a:solidFill>
                      <a:srgbClr val="FF0000"/>
                    </a:solidFill>
                    <a:latin typeface="宋体" panose="02010600030101010101" pitchFamily="2" charset="-122"/>
                    <a:ea typeface="宋体" panose="02010600030101010101" pitchFamily="2" charset="-122"/>
                    <a:cs typeface="Cambria Math" panose="02040503050406030204" charset="0"/>
                  </a:rPr>
                  <a:t>∵</a:t>
                </a:r>
                <a14:m>
                  <m:oMathPara>
                    <m:oMathParaPr>
                      <m:jc/>
                    </m:oMathParaPr>
                    <m:oMath>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8</m:t>
                      </m:r>
                      <m:r>
                        <a:rPr lang="en-US" altLang="zh-CN" sz="2400" i="1">
                          <a:solidFill>
                            <a:srgbClr val="FF0000"/>
                          </a:solidFill>
                          <a:latin typeface="Cambria Math" panose="02040503050406030204" charset="0"/>
                          <a:ea typeface="MS Mincho" panose="02020609040205080304" charset="-128"/>
                          <a:cs typeface="Cambria Math" panose="02040503050406030204" charset="0"/>
                        </a:rPr>
                        <m:t>&lt;</m:t>
                      </m:r>
                      <m:r>
                        <a:rPr lang="en-US" altLang="zh-CN" sz="2400" i="1">
                          <a:solidFill>
                            <a:srgbClr val="FF0000"/>
                          </a:solidFill>
                          <a:latin typeface="Cambria Math" panose="02040503050406030204" charset="0"/>
                          <a:ea typeface="MS Mincho" panose="02020609040205080304" charset="-128"/>
                          <a:cs typeface="Cambria Math" panose="02040503050406030204" charset="0"/>
                        </a:rPr>
                        <m:t>0</m:t>
                      </m:r>
                    </m:oMath>
                  </m:oMathPara>
                </a14:m>
                <a:r>
                  <a:rPr lang="zh-CN" altLang="en-US" sz="2400">
                    <a:solidFill>
                      <a:srgbClr val="FF0000"/>
                    </a:solidFill>
                    <a:latin typeface="宋体" panose="02010600030101010101" pitchFamily="2" charset="-122"/>
                    <a:ea typeface="宋体" panose="02010600030101010101" pitchFamily="2" charset="-122"/>
                    <a:cs typeface="Cambria Math" panose="02040503050406030204" charset="0"/>
                  </a:rPr>
                  <a:t>，</a:t>
                </a:r>
                <a:r>
                  <a:rPr lang="en-US" altLang="zh-CN" sz="2400">
                    <a:solidFill>
                      <a:srgbClr val="FF0000"/>
                    </a:solidFill>
                    <a:latin typeface="宋体" panose="02010600030101010101" pitchFamily="2" charset="-122"/>
                    <a:ea typeface="宋体" panose="02010600030101010101" pitchFamily="2" charset="-122"/>
                    <a:cs typeface="Cambria Math" panose="02040503050406030204" charset="0"/>
                  </a:rPr>
                  <a:t>∴</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方程</a:t>
                </a:r>
                <a14:m>
                  <m:oMathPara>
                    <m:oMathParaPr>
                      <m:jc/>
                    </m:oMathParaPr>
                    <m:oMath>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sup>
                      </m:sSup>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cs typeface="Cambria Math" panose="02040503050406030204" charset="0"/>
                        </a:rPr>
                        <m:t>3</m:t>
                      </m:r>
                      <m:r>
                        <a:rPr lang="en-US" altLang="zh-CN" sz="2400" i="1">
                          <a:solidFill>
                            <a:srgbClr val="FF0000"/>
                          </a:solidFill>
                          <a:latin typeface="Cambria Math" panose="02040503050406030204" charset="0"/>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0</m:t>
                      </m:r>
                    </m:oMath>
                  </m:oMathPara>
                </a14:m>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无实数根</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a:t>
                </a:r>
                <a:endPar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endParaRPr>
              </a:p>
              <a:p>
                <a:pPr algn="l">
                  <a:lnSpc>
                    <a:spcPct val="140000"/>
                  </a:lnSpc>
                </a:pP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画出二次函数</a:t>
                </a:r>
                <a14:m>
                  <m:oMathPara>
                    <m:oMathParaPr>
                      <m:jc/>
                    </m:oMathParaPr>
                    <m:oMath>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𝑦</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sup>
                      </m:sSup>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cs typeface="Cambria Math" panose="02040503050406030204" charset="0"/>
                        </a:rPr>
                        <m:t>3</m:t>
                      </m:r>
                    </m:oMath>
                  </m:oMathPara>
                </a14:m>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的图象，</a:t>
                </a:r>
                <a:endPar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endParaRPr>
              </a:p>
              <a:p>
                <a:pPr algn="l">
                  <a:lnSpc>
                    <a:spcPct val="140000"/>
                  </a:lnSpc>
                </a:pP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结合图象得不等式</a:t>
                </a:r>
                <a14:m>
                  <m:oMathPara>
                    <m:oMathParaPr>
                      <m:jc/>
                    </m:oMathParaPr>
                    <m:oMath>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sup>
                      </m:sSup>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cs typeface="Cambria Math" panose="02040503050406030204" charset="0"/>
                        </a:rPr>
                        <m:t>−</m:t>
                      </m:r>
                      <m:r>
                        <a:rPr lang="en-US" altLang="zh-CN" sz="2400" i="1">
                          <a:solidFill>
                            <a:srgbClr val="FF0000"/>
                          </a:solidFill>
                          <a:latin typeface="Cambria Math" panose="02040503050406030204" charset="0"/>
                          <a:cs typeface="Cambria Math" panose="02040503050406030204" charset="0"/>
                        </a:rPr>
                        <m:t>3</m:t>
                      </m:r>
                      <m:r>
                        <a:rPr lang="en-US" altLang="zh-CN" sz="2400" i="1">
                          <a:solidFill>
                            <a:srgbClr val="FF0000"/>
                          </a:solidFill>
                          <a:latin typeface="Cambria Math" panose="02040503050406030204" charset="0"/>
                          <a:ea typeface="MS Mincho" panose="02020609040205080304" charset="-128"/>
                          <a:cs typeface="Cambria Math" panose="02040503050406030204" charset="0"/>
                        </a:rPr>
                        <m:t>&gt;</m:t>
                      </m:r>
                      <m:r>
                        <a:rPr lang="en-US" altLang="zh-CN" sz="2400" i="1">
                          <a:solidFill>
                            <a:srgbClr val="FF0000"/>
                          </a:solidFill>
                          <a:latin typeface="Cambria Math" panose="02040503050406030204" charset="0"/>
                          <a:ea typeface="MS Mincho" panose="02020609040205080304" charset="-128"/>
                          <a:cs typeface="Cambria Math" panose="02040503050406030204" charset="0"/>
                        </a:rPr>
                        <m:t>0</m:t>
                      </m:r>
                    </m:oMath>
                  </m:oMathPara>
                </a14:m>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的解集为</a:t>
                </a:r>
                <a14:m>
                  <m:oMathPara>
                    <m:oMathParaPr>
                      <m:jc/>
                    </m:oMathParaPr>
                    <m:oMath>
                      <m:r>
                        <m:rPr>
                          <m:sty m:val="p"/>
                        </m:rPr>
                        <a:rPr lang="en-US" altLang="zh-CN" sz="2400">
                          <a:solidFill>
                            <a:srgbClr val="FF0000"/>
                          </a:solidFill>
                          <a:latin typeface="Cambria Math" panose="02040503050406030204" charset="0"/>
                          <a:ea typeface="宋体" pitchFamily="2" charset="-122"/>
                          <a:cs typeface="Cambria Math" panose="02040503050406030204" charset="0"/>
                          <a:sym typeface="+mn-ea"/>
                        </a:rPr>
                        <m:t>∅</m:t>
                      </m:r>
                    </m:oMath>
                  </m:oMathPara>
                </a14:m>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endPar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endParaRPr>
              </a:p>
              <a:p>
                <a:pPr algn="l">
                  <a:lnSpc>
                    <a:spcPct val="140000"/>
                  </a:lnSpc>
                </a:pP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因此，原不等式的解集为</a:t>
                </a:r>
                <a14:m>
                  <m:oMathPara>
                    <m:oMathParaPr>
                      <m:jc/>
                    </m:oMathParaPr>
                    <m:oMath>
                      <m:r>
                        <m:rPr>
                          <m:sty m:val="p"/>
                        </m:rPr>
                        <a:rPr lang="en-US" altLang="zh-CN" sz="2400">
                          <a:solidFill>
                            <a:srgbClr val="FF0000"/>
                          </a:solidFill>
                          <a:latin typeface="Cambria Math" panose="02040503050406030204" charset="0"/>
                          <a:ea typeface="宋体" pitchFamily="2" charset="-122"/>
                          <a:cs typeface="Cambria Math" panose="02040503050406030204" charset="0"/>
                          <a:sym typeface="+mn-ea"/>
                        </a:rPr>
                        <m:t>∅</m:t>
                      </m:r>
                    </m:oMath>
                  </m:oMathPara>
                </a14:m>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endPar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438150" y="1245235"/>
                <a:ext cx="10838180" cy="2769235"/>
              </a:xfrm>
              <a:prstGeom prst="rect">
                <a:avLst/>
              </a:prstGeom>
              <a:blipFill rotWithShape="1">
                <a:blip r:embed="rId3"/>
                <a:stretch>
                  <a:fillRect/>
                </a:stretch>
              </a:blipFill>
            </p:spPr>
            <p:txBody>
              <a:bodyPr/>
              <a:lstStyle/>
              <a:p>
                <a:r>
                  <a:rPr lang="zh-CN" altLang="en-US">
                    <a:noFill/>
                  </a:rPr>
                  <a:t> </a:t>
                </a:r>
              </a:p>
            </p:txBody>
          </p:sp>
        </mc:Fallback>
      </mc:AlternateContent>
      <p:pic>
        <p:nvPicPr>
          <p:cNvPr id="8" name="图片 7" title=""/>
          <p:cNvPicPr>
            <a:picLocks noChangeAspect="1"/>
          </p:cNvPicPr>
          <p:nvPr/>
        </p:nvPicPr>
        <p:blipFill>
          <a:blip r:embed="rId4"/>
          <a:stretch>
            <a:fillRect/>
          </a:stretch>
        </p:blipFill>
        <p:spPr>
          <a:xfrm>
            <a:off x="1870075" y="4090035"/>
            <a:ext cx="1882140" cy="2255520"/>
          </a:xfrm>
          <a:prstGeom prst="rect">
            <a:avLst/>
          </a:prstGeom>
        </p:spPr>
      </p:pic>
      <mc:AlternateContent>
        <mc:Choice Requires="a14">
          <p:sp>
            <p:nvSpPr>
              <p:cNvPr id="9" name="文本框 8" title=""/>
              <p:cNvSpPr txBox="1"/>
              <p:nvPr/>
            </p:nvSpPr>
            <p:spPr>
              <a:xfrm>
                <a:off x="7919085" y="1017905"/>
                <a:ext cx="3312795" cy="1568450"/>
              </a:xfrm>
              <a:prstGeom prst="rect">
                <a:avLst/>
              </a:prstGeom>
              <a:solidFill>
                <a:schemeClr val="accent4">
                  <a:lumMod val="20000"/>
                  <a:lumOff val="80000"/>
                </a:schemeClr>
              </a:solidFill>
              <a:ln w="28575">
                <a:noFill/>
              </a:ln>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当一元二次不等式的二次项系数是负数</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𝑎</m:t>
                      </m:r>
                      <m:r>
                        <a:rPr lang="en-US" altLang="zh-CN" sz="2400" i="1">
                          <a:solidFill>
                            <a:srgbClr val="FF0000"/>
                          </a:solidFill>
                          <a:latin typeface="Cambria Math" panose="02040503050406030204" charset="0"/>
                          <a:ea typeface="MS Mincho" panose="02020609040205080304" charset="-128"/>
                          <a:cs typeface="Cambria Math" panose="02040503050406030204" charset="0"/>
                        </a:rPr>
                        <m:t>&lt;</m:t>
                      </m:r>
                      <m:r>
                        <a:rPr lang="en-US" altLang="zh-CN" sz="2400" i="1">
                          <a:solidFill>
                            <a:srgbClr val="FF0000"/>
                          </a:solidFill>
                          <a:latin typeface="Cambria Math" panose="02040503050406030204" charset="0"/>
                          <a:ea typeface="MS Mincho" panose="02020609040205080304" charset="-128"/>
                          <a:cs typeface="Cambria Math" panose="02040503050406030204" charset="0"/>
                        </a:rPr>
                        <m:t>0</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时，通常先把二次项系数化成正数，再求解</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9" name="文本框 8"/>
              <p:cNvSpPr txBox="1">
                <a:spLocks noRot="1" noChangeAspect="1" noMove="1" noResize="1" noEditPoints="1" noAdjustHandles="1" noChangeArrowheads="1" noChangeShapeType="1" noTextEdit="1"/>
              </p:cNvSpPr>
              <p:nvPr/>
            </p:nvSpPr>
            <p:spPr>
              <a:xfrm>
                <a:off x="7919085" y="1017905"/>
                <a:ext cx="3312795" cy="1568450"/>
              </a:xfrm>
              <a:prstGeom prst="rect">
                <a:avLst/>
              </a:prstGeom>
              <a:blipFill rotWithShape="1">
                <a:blip r:embed="rId5"/>
                <a:stretch>
                  <a:fillRect/>
                </a:stretch>
              </a:blipFill>
              <a:ln w="28575">
                <a:noFill/>
              </a:ln>
            </p:spPr>
            <p:txBody>
              <a:bodyPr/>
              <a:lstStyle/>
              <a:p>
                <a:r>
                  <a:rPr lang="zh-CN" altLang="en-US">
                    <a:noFill/>
                  </a:rPr>
                  <a:t> </a:t>
                </a:r>
              </a:p>
            </p:txBody>
          </p:sp>
        </mc:Fallback>
      </mc:AlternateContent>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492760" y="-5143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7" name="文本框 6" title=""/>
              <p:cNvSpPr txBox="1"/>
              <p:nvPr/>
            </p:nvSpPr>
            <p:spPr>
              <a:xfrm>
                <a:off x="492760" y="657860"/>
                <a:ext cx="11066780" cy="784860"/>
              </a:xfrm>
              <a:prstGeom prst="rect">
                <a:avLst/>
              </a:prstGeom>
              <a:noFill/>
            </p:spPr>
            <p:txBody>
              <a:bodyPr wrap="square" rtlCol="0">
                <a:spAutoFit/>
              </a:bodyPr>
              <a:lstStyle/>
              <a:p>
                <a:pPr>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rPr>
                  <a:t>现在，我们就能解决第</a:t>
                </a:r>
                <a:r>
                  <a:rPr lang="en-US" altLang="zh-CN" sz="2400" b="1">
                    <a:latin typeface="宋体" panose="02010600030101010101" pitchFamily="2" charset="-122"/>
                    <a:ea typeface="宋体" panose="02010600030101010101" pitchFamily="2" charset="-122"/>
                    <a:cs typeface="宋体" panose="02010600030101010101" pitchFamily="2" charset="-122"/>
                  </a:rPr>
                  <a:t>2.1</a:t>
                </a:r>
                <a:r>
                  <a:rPr lang="zh-CN" altLang="en-US" sz="2400" b="1">
                    <a:latin typeface="宋体" panose="02010600030101010101" pitchFamily="2" charset="-122"/>
                    <a:ea typeface="宋体" panose="02010600030101010101" pitchFamily="2" charset="-122"/>
                    <a:cs typeface="宋体" panose="02010600030101010101" pitchFamily="2" charset="-122"/>
                  </a:rPr>
                  <a:t>节的</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问题</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了</a:t>
                </a:r>
                <a:r>
                  <a:rPr lang="en-US" altLang="zh-CN" sz="2400" b="1">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m:rPr>
                          <m:sty m:val="bi"/>
                        </m:rPr>
                        <a:rPr lang="en-US" altLang="zh-CN" sz="2400" b="1" i="1">
                          <a:solidFill>
                            <a:srgbClr val="FF0000"/>
                          </a:solidFill>
                          <a:latin typeface="Cambria Math" panose="02040503050406030204" charset="0"/>
                          <a:ea typeface="宋体" pitchFamily="2" charset="-122"/>
                          <a:cs typeface="Cambria Math" panose="02040503050406030204" charset="0"/>
                        </a:rPr>
                        <m:t> </m:t>
                      </m:r>
                      <m:r>
                        <m:rPr>
                          <m:sty m:val="bi"/>
                        </m:rPr>
                        <a:rPr lang="en-US" altLang="zh-CN" sz="2400" b="1"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8</m:t>
                      </m:r>
                      <m:r>
                        <a:rPr lang="en-US" altLang="zh-CN" sz="2400" i="1">
                          <a:solidFill>
                            <a:schemeClr val="tx1"/>
                          </a:solidFill>
                          <a:latin typeface="Cambria Math" panose="02040503050406030204" charset="0"/>
                          <a:ea typeface="宋体" pitchFamily="2" charset="-122"/>
                          <a:cs typeface="Cambria Math" panose="02040503050406030204" charset="0"/>
                        </a:rPr>
                        <m:t>−</m:t>
                      </m:r>
                      <m:f>
                        <m:fPr>
                          <m:type m:val="bar"/>
                          <m:ctrlPr>
                            <a:rPr lang="en-US" altLang="zh-CN" sz="2400" i="1">
                              <a:solidFill>
                                <a:schemeClr val="tx1"/>
                              </a:solidFill>
                              <a:latin typeface="Cambria Math" panose="02040503050406030204" charset="0"/>
                              <a:ea typeface="宋体" pitchFamily="2" charset="-122"/>
                              <a:cs typeface="Cambria Math" panose="02040503050406030204" charset="0"/>
                            </a:rPr>
                          </m:ctrlPr>
                        </m:fPr>
                        <m:num>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2</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5</m:t>
                          </m:r>
                        </m:num>
                        <m:den>
                          <m:r>
                            <a:rPr lang="en-US" altLang="zh-CN" sz="2400" i="1">
                              <a:solidFill>
                                <a:schemeClr val="tx1"/>
                              </a:solidFill>
                              <a:latin typeface="Cambria Math" panose="02040503050406030204" charset="0"/>
                              <a:ea typeface="宋体" pitchFamily="2" charset="-122"/>
                              <a:cs typeface="Cambria Math" panose="02040503050406030204" charset="0"/>
                            </a:rPr>
                            <m:t>0</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1</m:t>
                          </m:r>
                        </m:den>
                      </m:f>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0</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2</m:t>
                      </m:r>
                      <m:r>
                        <m:rPr>
                          <m:sty m:val="bi"/>
                        </m:rPr>
                        <a:rPr lang="en-US" altLang="zh-CN" sz="2400" b="1"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r>
                        <m:rPr>
                          <m:sty m:val="bi"/>
                        </m:rPr>
                        <a:rPr lang="en-US" altLang="zh-CN" sz="2400" b="1"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20</m:t>
                      </m:r>
                      <m:r>
                        <a:rPr lang="en-US" altLang="zh-CN" sz="2400" i="1">
                          <a:solidFill>
                            <a:schemeClr val="tx1"/>
                          </a:solidFill>
                          <a:latin typeface="Cambria Math" panose="02040503050406030204" charset="0"/>
                          <a:ea typeface="MS Mincho" panose="02020609040205080304" charset="-128"/>
                          <a:cs typeface="Cambria Math" panose="02040503050406030204" charset="0"/>
                        </a:rPr>
                        <m:t>.</m:t>
                      </m:r>
                    </m:oMath>
                  </m:oMathPara>
                </a14:m>
                <a:endParaRPr lang="en-US" altLang="zh-CN" sz="2400" b="1" i="1">
                  <a:solidFill>
                    <a:schemeClr val="tx1"/>
                  </a:solidFill>
                  <a:latin typeface="Cambria Math" panose="02040503050406030204" charset="0"/>
                  <a:ea typeface="MS Mincho" panose="02020609040205080304" charset="-128"/>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492760" y="657860"/>
                <a:ext cx="11066780" cy="784860"/>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8" name="组合 7" title=""/>
          <p:cNvGrpSpPr/>
          <p:nvPr/>
        </p:nvGrpSpPr>
        <p:grpSpPr>
          <a:xfrm>
            <a:off x="732790" y="1568450"/>
            <a:ext cx="8804910" cy="3798570"/>
            <a:chOff x="1154" y="2470"/>
            <a:chExt cx="13866" cy="5982"/>
          </a:xfrm>
        </p:grpSpPr>
        <mc:AlternateContent>
          <mc:Choice Requires="a14">
            <p:sp>
              <p:nvSpPr>
                <p:cNvPr id="2" name="文本框 1"/>
                <p:cNvSpPr txBox="1"/>
                <p:nvPr>
                  <p:custDataLst>
                    <p:tags r:id="rId3"/>
                  </p:custDataLst>
                </p:nvPr>
              </p:nvSpPr>
              <p:spPr>
                <a:xfrm>
                  <a:off x="1154" y="2470"/>
                  <a:ext cx="13866" cy="5983"/>
                </a:xfrm>
                <a:prstGeom prst="rect">
                  <a:avLst/>
                </a:prstGeom>
                <a:noFill/>
              </p:spPr>
              <p:txBody>
                <a:bodyPr wrap="square" rtlCol="0">
                  <a:spAutoFit/>
                </a:bodyPr>
                <a:lstStyle/>
                <a:p>
                  <a:pPr>
                    <a:lnSpc>
                      <a:spcPct val="130000"/>
                    </a:lnSpc>
                  </a:pP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解：</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a:t>
                  </a:r>
                  <a14:m>
                    <m:oMathPara>
                      <m:oMathParaPr>
                        <m:jc/>
                      </m:oMathParaPr>
                      <m:oMath>
                        <m:r>
                          <m:rPr>
                            <m:sty m:val="bi"/>
                          </m:rPr>
                          <a:rPr lang="en-US" altLang="zh-CN" sz="2400" b="1" i="1">
                            <a:solidFill>
                              <a:srgbClr val="FF0000"/>
                            </a:solidFill>
                            <a:latin typeface="Cambria Math" panose="02040503050406030204" charset="0"/>
                            <a:ea typeface="MS Mincho" panose="02020609040205080304" charset="-128"/>
                            <a:cs typeface="Cambria Math" panose="02040503050406030204" charset="0"/>
                          </a:rPr>
                          <m:t> </m:t>
                        </m:r>
                        <m:r>
                          <m:rPr>
                            <m:sty m:val="bi"/>
                          </m:rPr>
                          <a:rPr lang="en-US" altLang="zh-CN" sz="2400" b="1"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8</m:t>
                        </m:r>
                        <m:r>
                          <a:rPr lang="en-US" altLang="zh-CN" sz="2400" i="1">
                            <a:solidFill>
                              <a:srgbClr val="FF0000"/>
                            </a:solidFill>
                            <a:latin typeface="Cambria Math" panose="02040503050406030204" charset="0"/>
                            <a:ea typeface="宋体"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2</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5</m:t>
                            </m:r>
                          </m:num>
                          <m:den>
                            <m:r>
                              <a:rPr lang="en-US" altLang="zh-CN" sz="2400" i="1">
                                <a:solidFill>
                                  <a:srgbClr val="FF0000"/>
                                </a:solidFill>
                                <a:latin typeface="Cambria Math" panose="02040503050406030204" charset="0"/>
                                <a:ea typeface="宋体" pitchFamily="2" charset="-122"/>
                                <a:cs typeface="Cambria Math" panose="02040503050406030204" charset="0"/>
                              </a:rPr>
                              <m:t>0</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1</m:t>
                            </m:r>
                          </m:den>
                        </m:f>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0</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2</m:t>
                        </m:r>
                        <m:r>
                          <m:rPr>
                            <m:sty m:val="bi"/>
                          </m:rPr>
                          <a:rPr lang="en-US" altLang="zh-CN" sz="2400" b="1"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m:rPr>
                            <m:sty m:val="bi"/>
                          </m:rPr>
                          <a:rPr lang="en-US" altLang="zh-CN" sz="2400" b="1"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20</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endParaRPr lang="zh-CN" altLang="en-US" sz="2400">
                    <a:solidFill>
                      <a:srgbClr val="FF0000"/>
                    </a:solidFill>
                    <a:latin typeface="Cambria Math" panose="02040503050406030204" charset="0"/>
                    <a:ea typeface="宋体" panose="02010600030101010101" pitchFamily="2" charset="-122"/>
                    <a:cs typeface="Cambria Math" panose="02040503050406030204" charset="0"/>
                  </a:endParaRPr>
                </a:p>
                <a:p>
                  <a:pPr>
                    <a:lnSpc>
                      <a:spcPct val="130000"/>
                    </a:lnSpc>
                  </a:pPr>
                  <a:r>
                    <a:rPr lang="en-US" altLang="zh-CN" sz="2400">
                      <a:solidFill>
                        <a:srgbClr val="FF0000"/>
                      </a:solidFill>
                      <a:latin typeface="宋体" panose="02010600030101010101" pitchFamily="2" charset="-122"/>
                      <a:ea typeface="宋体" panose="02010600030101010101" pitchFamily="2" charset="-122"/>
                      <a:cs typeface="Cambria Math" panose="02040503050406030204" charset="0"/>
                    </a:rPr>
                    <a:t>∴</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8</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2</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2</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5</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20</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0</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3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即</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2</m:t>
                        </m:r>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宋体" pitchFamily="2" charset="-122"/>
                                <a:cs typeface="Cambria Math" panose="02040503050406030204" charset="0"/>
                              </a:rPr>
                              <m:t>2</m:t>
                            </m:r>
                          </m:sup>
                        </m:sSup>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13</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20</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0</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即</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2</m:t>
                        </m:r>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宋体" pitchFamily="2" charset="-122"/>
                                <a:cs typeface="Cambria Math" panose="02040503050406030204" charset="0"/>
                              </a:rPr>
                              <m:t>2</m:t>
                            </m:r>
                          </m:sup>
                        </m:sSup>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13</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20</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0</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对于方程</a:t>
                  </a:r>
                  <a14:m>
                    <m:oMathPara>
                      <m:oMathParaPr>
                        <m:jc/>
                      </m:oMathParaPr>
                      <m:oMath>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2</m:t>
                            </m:r>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sup>
                        </m:sSup>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13</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20</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rPr>
                          <m:t>0</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r>
                    <a:rPr lang="en-US" altLang="zh-CN" sz="2400">
                      <a:solidFill>
                        <a:srgbClr val="FF0000"/>
                      </a:solidFill>
                      <a:latin typeface="宋体" panose="02010600030101010101" pitchFamily="2" charset="-122"/>
                      <a:ea typeface="宋体" panose="02010600030101010101" pitchFamily="2" charset="-122"/>
                      <a:cs typeface="Cambria Math" panose="02040503050406030204" charset="0"/>
                      <a:sym typeface="+mn-ea"/>
                    </a:rPr>
                    <a:t>∵</a:t>
                  </a:r>
                  <a14:m>
                    <m:oMathPara>
                      <m:oMathParaPr>
                        <m:jc/>
                      </m:oMathParaPr>
                      <m:oMath>
                        <m:r>
                          <a:rPr lang="en-US" altLang="zh-CN" sz="2400" i="1">
                            <a:solidFill>
                              <a:srgbClr val="FF0000"/>
                            </a:solidFill>
                            <a:latin typeface="Cambria Math" panose="02040503050406030204" charset="0"/>
                            <a:ea typeface="MS Mincho" panose="02020609040205080304" charset="-128"/>
                            <a:cs typeface="Cambria Math" panose="02040503050406030204" charset="0"/>
                          </a:rPr>
                          <m:t>∆&gt;</m:t>
                        </m:r>
                        <m:r>
                          <a:rPr lang="en-US" altLang="zh-CN" sz="2400" i="1">
                            <a:solidFill>
                              <a:srgbClr val="FF0000"/>
                            </a:solidFill>
                            <a:latin typeface="Cambria Math" panose="02040503050406030204" charset="0"/>
                            <a:ea typeface="MS Mincho" panose="02020609040205080304" charset="-128"/>
                            <a:cs typeface="Cambria Math" panose="02040503050406030204" charset="0"/>
                          </a:rPr>
                          <m:t>0</m:t>
                        </m:r>
                      </m:oMath>
                    </m:oMathPara>
                  </a14:m>
                  <a:r>
                    <a:rPr lang="zh-CN" altLang="en-US" sz="2400">
                      <a:solidFill>
                        <a:srgbClr val="FF0000"/>
                      </a:solidFill>
                      <a:latin typeface="宋体" panose="02010600030101010101" pitchFamily="2" charset="-122"/>
                      <a:ea typeface="宋体" panose="02010600030101010101" pitchFamily="2" charset="-122"/>
                      <a:cs typeface="Cambria Math" panose="02040503050406030204" charset="0"/>
                      <a:sym typeface="+mn-ea"/>
                    </a:rPr>
                    <a:t>，</a:t>
                  </a:r>
                  <a:endParaRPr lang="zh-CN" altLang="en-US" sz="2400">
                    <a:solidFill>
                      <a:srgbClr val="FF0000"/>
                    </a:solidFill>
                    <a:latin typeface="宋体" panose="02010600030101010101" pitchFamily="2" charset="-122"/>
                    <a:ea typeface="宋体" panose="02010600030101010101" pitchFamily="2" charset="-122"/>
                    <a:cs typeface="Cambria Math" panose="02040503050406030204" charset="0"/>
                  </a:endParaRPr>
                </a:p>
                <a:p>
                  <a:pPr algn="l">
                    <a:lnSpc>
                      <a:spcPct val="140000"/>
                    </a:lnSpc>
                  </a:pPr>
                  <a:r>
                    <a:rPr lang="en-US" altLang="zh-CN" sz="2400">
                      <a:solidFill>
                        <a:srgbClr val="FF0000"/>
                      </a:solidFill>
                      <a:latin typeface="宋体" panose="02010600030101010101" pitchFamily="2" charset="-122"/>
                      <a:ea typeface="宋体" panose="02010600030101010101" pitchFamily="2" charset="-122"/>
                      <a:cs typeface="Cambria Math" panose="02040503050406030204" charset="0"/>
                      <a:sym typeface="+mn-ea"/>
                    </a:rPr>
                    <a:t>∴</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它有两个实数根</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解得</a:t>
                  </a:r>
                  <a14:m>
                    <m:oMathPara>
                      <m:oMathParaPr>
                        <m:jc/>
                      </m:oMathParaPr>
                      <m:oMath>
                        <m:sSub>
                          <m:sSubPr>
                            <m:ctrlPr>
                              <a:rPr lang="en-US" altLang="zh-CN" sz="2400" i="1">
                                <a:solidFill>
                                  <a:srgbClr val="FF0000"/>
                                </a:solidFill>
                                <a:latin typeface="Cambria Math" panose="02040503050406030204"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𝑥</m:t>
                            </m:r>
                          </m:e>
                          <m:sub>
                            <m:r>
                              <a:rPr lang="en-US" altLang="zh-CN" sz="2400" i="1">
                                <a:solidFill>
                                  <a:srgbClr val="FF0000"/>
                                </a:solidFill>
                                <a:latin typeface="Cambria Math" panose="02040503050406030204" charset="0"/>
                                <a:ea typeface="宋体" pitchFamily="2" charset="-122"/>
                                <a:cs typeface="Cambria Math" panose="02040503050406030204" charset="0"/>
                              </a:rPr>
                              <m:t>1</m:t>
                            </m:r>
                          </m:sub>
                        </m:sSub>
                        <m:r>
                          <a:rPr lang="en-US" altLang="zh-CN" sz="2400" i="1">
                            <a:solidFill>
                              <a:srgbClr val="FF0000"/>
                            </a:solidFill>
                            <a:latin typeface="Cambria Math" panose="02040503050406030204" charset="0"/>
                            <a:ea typeface="宋体"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5</m:t>
                            </m:r>
                          </m:num>
                          <m:den>
                            <m:r>
                              <a:rPr lang="en-US" altLang="zh-CN" sz="2400" i="1">
                                <a:solidFill>
                                  <a:srgbClr val="FF0000"/>
                                </a:solidFill>
                                <a:latin typeface="Cambria Math" panose="02040503050406030204" charset="0"/>
                                <a:ea typeface="宋体" pitchFamily="2" charset="-122"/>
                                <a:cs typeface="Cambria Math" panose="02040503050406030204" charset="0"/>
                              </a:rPr>
                              <m:t>2</m:t>
                            </m:r>
                          </m:den>
                        </m:f>
                        <m:r>
                          <a:rPr lang="en-US" altLang="zh-CN" sz="2400" i="1">
                            <a:solidFill>
                              <a:srgbClr val="FF0000"/>
                            </a:solidFill>
                            <a:latin typeface="Cambria Math" panose="02040503050406030204" charset="0"/>
                            <a:ea typeface="宋体"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𝑥</m:t>
                            </m:r>
                          </m:e>
                          <m:sub>
                            <m:r>
                              <a:rPr lang="en-US" altLang="zh-CN" sz="2400" i="1">
                                <a:solidFill>
                                  <a:srgbClr val="FF0000"/>
                                </a:solidFill>
                                <a:latin typeface="Cambria Math" panose="02040503050406030204" charset="0"/>
                                <a:ea typeface="宋体" pitchFamily="2" charset="-122"/>
                                <a:cs typeface="Cambria Math" panose="02040503050406030204" charset="0"/>
                              </a:rPr>
                              <m:t>2</m:t>
                            </m:r>
                          </m:sub>
                        </m:sSub>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4</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40000"/>
                    </a:lnSpc>
                  </a:pP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结合图象得不等式</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2</m:t>
                        </m:r>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宋体" pitchFamily="2" charset="-122"/>
                                <a:cs typeface="Cambria Math" panose="02040503050406030204" charset="0"/>
                              </a:rPr>
                              <m:t>2</m:t>
                            </m:r>
                          </m:sup>
                        </m:sSup>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13</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20</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0</m:t>
                        </m:r>
                      </m:oMath>
                    </m:oMathPara>
                  </a14:m>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的解集为</a:t>
                  </a:r>
                  <a14:m>
                    <m:oMathPara>
                      <m:oMathParaPr>
                        <m:jc/>
                      </m:oMathParaPr>
                      <m:oMath>
                        <m:r>
                          <m:rPr>
                            <m:sty m:val="bi"/>
                          </m:rPr>
                          <a:rPr lang="en-US" altLang="zh-CN" sz="2400" b="1"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5</m:t>
                            </m:r>
                          </m:num>
                          <m:den>
                            <m:r>
                              <a:rPr lang="en-US" altLang="zh-CN" sz="2400" i="1">
                                <a:solidFill>
                                  <a:srgbClr val="FF0000"/>
                                </a:solidFill>
                                <a:latin typeface="Cambria Math" panose="02040503050406030204" charset="0"/>
                                <a:ea typeface="宋体" pitchFamily="2" charset="-122"/>
                                <a:cs typeface="Cambria Math" panose="02040503050406030204" charset="0"/>
                              </a:rPr>
                              <m:t>2</m:t>
                            </m:r>
                          </m:den>
                        </m:f>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4</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oMath>
                    </m:oMathPara>
                  </a14:m>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endParaRPr lang="zh-CN" altLang="en-US" sz="2400" b="1">
                    <a:solidFill>
                      <a:srgbClr val="FF0000"/>
                    </a:solidFill>
                    <a:latin typeface="Cambria Math" panose="02040503050406030204" charset="0"/>
                    <a:ea typeface="宋体" panose="02010600030101010101" pitchFamily="2" charset="-122"/>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custDataLst>
                    <p:tags r:id="rId4"/>
                  </p:custDataLst>
                </p:nvPr>
              </p:nvSpPr>
              <p:spPr>
                <a:xfrm>
                  <a:off x="1154" y="2470"/>
                  <a:ext cx="13866" cy="5983"/>
                </a:xfrm>
                <a:prstGeom prst="rect">
                  <a:avLst/>
                </a:prstGeom>
                <a:blipFill rotWithShape="1">
                  <a:blip r:embed="rId5"/>
                  <a:stretch>
                    <a:fillRect/>
                  </a:stretch>
                </a:blipFill>
              </p:spPr>
              <p:txBody>
                <a:bodyPr/>
                <a:lstStyle/>
                <a:p>
                  <a:r>
                    <a:rPr lang="zh-CN" altLang="en-US">
                      <a:noFill/>
                    </a:rPr>
                    <a:t> </a:t>
                  </a:r>
                </a:p>
              </p:txBody>
            </p:sp>
          </mc:Fallback>
        </mc:AlternateContent>
        <p:sp>
          <p:nvSpPr>
            <p:cNvPr id="3" name="矩形 2"/>
            <p:cNvSpPr/>
            <p:nvPr/>
          </p:nvSpPr>
          <p:spPr>
            <a:xfrm>
              <a:off x="10766" y="5968"/>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10" name="图片 9" title=""/>
          <p:cNvPicPr>
            <a:picLocks noChangeAspect="1"/>
          </p:cNvPicPr>
          <p:nvPr/>
        </p:nvPicPr>
        <p:blipFill>
          <a:blip r:embed="rId2"/>
          <a:stretch>
            <a:fillRect/>
          </a:stretch>
        </p:blipFill>
        <p:spPr>
          <a:xfrm>
            <a:off x="2207260" y="1547495"/>
            <a:ext cx="7637780" cy="4376420"/>
          </a:xfrm>
          <a:prstGeom prst="rect">
            <a:avLst/>
          </a:prstGeom>
        </p:spPr>
      </p:pic>
      <p:grpSp>
        <p:nvGrpSpPr>
          <p:cNvPr id="4" name="组合 3" title=""/>
          <p:cNvGrpSpPr/>
          <p:nvPr/>
        </p:nvGrpSpPr>
        <p:grpSpPr>
          <a:xfrm>
            <a:off x="492760" y="-5143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 name="文本框 6" title=""/>
          <p:cNvSpPr txBox="1"/>
          <p:nvPr/>
        </p:nvSpPr>
        <p:spPr>
          <a:xfrm>
            <a:off x="492760" y="657860"/>
            <a:ext cx="11066780" cy="1050290"/>
          </a:xfrm>
          <a:prstGeom prst="rect">
            <a:avLst/>
          </a:prstGeom>
          <a:noFill/>
        </p:spPr>
        <p:txBody>
          <a:bodyPr wrap="square" rtlCol="0">
            <a:spAutoFit/>
          </a:bodyPr>
          <a:lstStyle/>
          <a:p>
            <a:pPr>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r>
              <a:rPr lang="zh-CN" altLang="en-US" sz="2400" b="1">
                <a:latin typeface="宋体" panose="02010600030101010101" pitchFamily="2" charset="-122"/>
                <a:ea typeface="宋体" panose="02010600030101010101" pitchFamily="2" charset="-122"/>
                <a:cs typeface="宋体" panose="02010600030101010101" pitchFamily="2" charset="-122"/>
              </a:rPr>
              <a:t>利用框图可以清晰地表示求解一元二次不等式的过程</a:t>
            </a:r>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这里，我们以求解可化成形式的不等式为例，用框图表示其求解过程</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组合 32" title=""/>
          <p:cNvGrpSpPr/>
          <p:nvPr/>
        </p:nvGrpSpPr>
        <p:grpSpPr>
          <a:xfrm>
            <a:off x="696707" y="675640"/>
            <a:ext cx="6751993" cy="466090"/>
            <a:chOff x="3559" y="2307"/>
            <a:chExt cx="20583" cy="734"/>
          </a:xfrm>
        </p:grpSpPr>
        <p:sp>
          <p:nvSpPr>
            <p:cNvPr id="34" name="文本框 33"/>
            <p:cNvSpPr txBox="1"/>
            <p:nvPr/>
          </p:nvSpPr>
          <p:spPr>
            <a:xfrm>
              <a:off x="3559" y="2316"/>
              <a:ext cx="20583" cy="72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题型一：不含参一元二次不等式的解法</a:t>
              </a:r>
              <a:endParaRPr lang="en-US" altLang="zh-CN" sz="2400" b="1">
                <a:latin typeface="宋体" panose="02010600030101010101" pitchFamily="2" charset="-122"/>
                <a:ea typeface="宋体" panose="02010600030101010101" pitchFamily="2" charset="-122"/>
              </a:endParaRPr>
            </a:p>
          </p:txBody>
        </p:sp>
        <p:sp>
          <p:nvSpPr>
            <p:cNvPr id="35" name="圆角矩形 34"/>
            <p:cNvSpPr/>
            <p:nvPr/>
          </p:nvSpPr>
          <p:spPr>
            <a:xfrm>
              <a:off x="3559" y="2307"/>
              <a:ext cx="16737" cy="684"/>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mc:Choice Requires="a14">
          <p:sp>
            <p:nvSpPr>
              <p:cNvPr id="2" name="文本框 1" title=""/>
              <p:cNvSpPr txBox="1"/>
              <p:nvPr/>
            </p:nvSpPr>
            <p:spPr>
              <a:xfrm>
                <a:off x="582295" y="1181100"/>
                <a:ext cx="10768965" cy="1076325"/>
              </a:xfrm>
              <a:prstGeom prst="rect">
                <a:avLst/>
              </a:prstGeom>
              <a:noFill/>
            </p:spPr>
            <p:txBody>
              <a:bodyPr wrap="square" rtlCol="0">
                <a:spAutoFit/>
              </a:bodyPr>
              <a:lstStyle/>
              <a:p>
                <a:pPr>
                  <a:lnSpc>
                    <a:spcPct val="11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解下列不等式：</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nSpc>
                    <a:spcPct val="110000"/>
                  </a:lnSpc>
                </a:pPr>
                <a:r>
                  <a:rPr lang="en-US" altLang="zh-CN" sz="2400" b="1">
                    <a:latin typeface="宋体" panose="02010600030101010101" pitchFamily="2" charset="-122"/>
                    <a:ea typeface="宋体" panose="02010600030101010101" pitchFamily="2" charset="-122"/>
                    <a:cs typeface="宋体" panose="02010600030101010101" pitchFamily="2" charset="-122"/>
                  </a:rPr>
                  <a:t>(1)</a:t>
                </a:r>
                <a14:m>
                  <m:oMathPara>
                    <m:oMathParaPr>
                      <m:jc/>
                    </m:oMathParaPr>
                    <m:oMath>
                      <m:r>
                        <a:rPr lang="en-US" altLang="zh-CN" sz="2400" i="1">
                          <a:latin typeface="Cambria Math" panose="02040503050406030204" charset="0"/>
                          <a:ea typeface="宋体" pitchFamily="2" charset="-122"/>
                          <a:cs typeface="Cambria Math" panose="02040503050406030204" charset="0"/>
                        </a:rPr>
                        <m:t>2</m:t>
                      </m:r>
                      <m:sSup>
                        <m:sSupPr>
                          <m:ctrlPr>
                            <a:rPr lang="en-US" altLang="zh-CN" sz="2400" i="1">
                              <a:latin typeface="Cambria Math" panose="02040503050406030204" charset="0"/>
                              <a:ea typeface="宋体" pitchFamily="2" charset="-122"/>
                              <a:cs typeface="Cambria Math" panose="02040503050406030204" charset="0"/>
                            </a:rPr>
                          </m:ctrlPr>
                        </m:sSupPr>
                        <m:e>
                          <m:r>
                            <a:rPr lang="en-US" altLang="zh-CN" sz="2400" i="1">
                              <a:latin typeface="Cambria Math" panose="02040503050406030204" charset="0"/>
                              <a:ea typeface="宋体" pitchFamily="2" charset="-122"/>
                              <a:cs typeface="Cambria Math" panose="02040503050406030204" charset="0"/>
                            </a:rPr>
                            <m:t>𝑥</m:t>
                          </m:r>
                        </m:e>
                        <m:sup>
                          <m:r>
                            <a:rPr lang="en-US" altLang="zh-CN" sz="2400" i="1">
                              <a:latin typeface="Cambria Math" panose="02040503050406030204" charset="0"/>
                              <a:ea typeface="宋体" pitchFamily="2" charset="-122"/>
                              <a:cs typeface="Cambria Math" panose="02040503050406030204" charset="0"/>
                            </a:rPr>
                            <m:t>2</m:t>
                          </m:r>
                        </m:sup>
                      </m:sSup>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7</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3</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0</m:t>
                      </m:r>
                      <m:r>
                        <a:rPr lang="en-US" altLang="zh-CN" sz="2400" i="1">
                          <a:latin typeface="Cambria Math" panose="02040503050406030204" charset="0"/>
                          <a:ea typeface="宋体" pitchFamily="2" charset="-122"/>
                          <a:cs typeface="Cambria Math" panose="02040503050406030204" charset="0"/>
                        </a:rPr>
                        <m:t>；</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(2)</a:t>
                </a:r>
                <a14:m>
                  <m:oMathPara>
                    <m:oMathParaPr>
                      <m:jc/>
                    </m:oMathParaPr>
                    <m:oMath>
                      <m:r>
                        <m:rPr>
                          <m:sty m:val="b"/>
                        </m:rPr>
                        <a:rPr lang="en-US" altLang="zh-CN" sz="2400" b="1">
                          <a:latin typeface="宋体" pitchFamily="2" charset="-122"/>
                          <a:ea typeface="宋体" pitchFamily="2" charset="-122"/>
                          <a:cs typeface="宋体" panose="02010600030101010101" pitchFamily="2" charset="-122"/>
                        </a:rPr>
                        <m:t>−</m:t>
                      </m:r>
                      <m:r>
                        <m:rPr>
                          <m:sty m:val="p"/>
                        </m:rPr>
                        <a:rPr lang="en-US" altLang="zh-CN" sz="2400">
                          <a:latin typeface="宋体" pitchFamily="2" charset="-122"/>
                          <a:ea typeface="宋体" pitchFamily="2" charset="-122"/>
                          <a:cs typeface="宋体" panose="02010600030101010101" pitchFamily="2" charset="-122"/>
                        </a:rPr>
                        <m:t>4</m:t>
                      </m:r>
                      <m:sSup>
                        <m:sSupPr>
                          <m:ctrlPr>
                            <a:rPr lang="en-US" altLang="zh-CN" sz="2400" i="1">
                              <a:latin typeface="Cambria Math" panose="02040503050406030204" charset="0"/>
                              <a:ea typeface="宋体" pitchFamily="2" charset="-122"/>
                              <a:cs typeface="Cambria Math" panose="02040503050406030204" charset="0"/>
                            </a:rPr>
                          </m:ctrlPr>
                        </m:sSupPr>
                        <m:e>
                          <m:r>
                            <a:rPr lang="en-US" altLang="zh-CN" sz="2400" i="1">
                              <a:latin typeface="Cambria Math" panose="02040503050406030204" charset="0"/>
                              <a:ea typeface="宋体" pitchFamily="2" charset="-122"/>
                              <a:cs typeface="Cambria Math" panose="02040503050406030204" charset="0"/>
                            </a:rPr>
                            <m:t>𝑥</m:t>
                          </m:r>
                        </m:e>
                        <m:sup>
                          <m:r>
                            <a:rPr lang="en-US" altLang="zh-CN" sz="2400" i="1">
                              <a:latin typeface="Cambria Math" panose="02040503050406030204" charset="0"/>
                              <a:ea typeface="宋体" pitchFamily="2" charset="-122"/>
                              <a:cs typeface="Cambria Math" panose="02040503050406030204" charset="0"/>
                            </a:rPr>
                            <m:t>2</m:t>
                          </m:r>
                        </m:sup>
                      </m:sSup>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18</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f>
                        <m:fPr>
                          <m:type m:val="bar"/>
                          <m:ctrlPr>
                            <a:rPr lang="en-US" altLang="zh-CN" sz="2400" i="1">
                              <a:latin typeface="Cambria Math" panose="02040503050406030204" charset="0"/>
                              <a:ea typeface="宋体" pitchFamily="2" charset="-122"/>
                              <a:cs typeface="Cambria Math" panose="02040503050406030204" charset="0"/>
                            </a:rPr>
                          </m:ctrlPr>
                        </m:fPr>
                        <m:num>
                          <m:r>
                            <a:rPr lang="en-US" altLang="zh-CN" sz="2400" i="1">
                              <a:latin typeface="Cambria Math" panose="02040503050406030204" charset="0"/>
                              <a:ea typeface="宋体" pitchFamily="2" charset="-122"/>
                              <a:cs typeface="Cambria Math" panose="02040503050406030204" charset="0"/>
                            </a:rPr>
                            <m:t>81</m:t>
                          </m:r>
                        </m:num>
                        <m:den>
                          <m:r>
                            <a:rPr lang="en-US" altLang="zh-CN" sz="2400" i="1">
                              <a:latin typeface="Cambria Math" panose="02040503050406030204" charset="0"/>
                              <a:ea typeface="宋体" pitchFamily="2" charset="-122"/>
                              <a:cs typeface="Cambria Math" panose="02040503050406030204" charset="0"/>
                            </a:rPr>
                            <m:t>4</m:t>
                          </m:r>
                        </m:den>
                      </m:f>
                      <m:r>
                        <a:rPr lang="en-US" altLang="zh-CN" sz="2400" i="1">
                          <a:latin typeface="Cambria Math" panose="02040503050406030204" charset="0"/>
                          <a:ea typeface="宋体" pitchFamily="2" charset="-122"/>
                          <a:cs typeface="Cambria Math" panose="02040503050406030204" charset="0"/>
                        </a:rPr>
                        <m:t>&lt;</m:t>
                      </m:r>
                      <m:r>
                        <a:rPr lang="en-US" altLang="zh-CN" sz="2400" i="1">
                          <a:latin typeface="Cambria Math" panose="02040503050406030204" charset="0"/>
                          <a:ea typeface="宋体" pitchFamily="2" charset="-122"/>
                          <a:cs typeface="Cambria Math" panose="02040503050406030204" charset="0"/>
                        </a:rPr>
                        <m:t>0</m:t>
                      </m:r>
                      <m:r>
                        <a:rPr lang="en-US" altLang="zh-CN" sz="2400" i="1">
                          <a:latin typeface="Cambria Math" panose="02040503050406030204" charset="0"/>
                          <a:ea typeface="宋体" pitchFamily="2" charset="-122"/>
                          <a:cs typeface="Cambria Math" panose="02040503050406030204" charset="0"/>
                        </a:rPr>
                        <m:t>.</m:t>
                      </m:r>
                    </m:oMath>
                  </m:oMathPara>
                </a14:m>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582295" y="1181100"/>
                <a:ext cx="10768965" cy="1076325"/>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3" name="文本框 2" title=""/>
              <p:cNvSpPr txBox="1"/>
              <p:nvPr/>
            </p:nvSpPr>
            <p:spPr>
              <a:xfrm>
                <a:off x="696595" y="2170430"/>
                <a:ext cx="10838180" cy="3895725"/>
              </a:xfrm>
              <a:prstGeom prst="rect">
                <a:avLst/>
              </a:prstGeom>
              <a:noFill/>
            </p:spPr>
            <p:txBody>
              <a:bodyPr wrap="square" rtlCol="0">
                <a:spAutoFit/>
              </a:bodyPr>
              <a:lstStyle/>
              <a:p>
                <a:pPr>
                  <a:lnSpc>
                    <a:spcPct val="12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(1)∵</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m:t>
                      </m:r>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7</m:t>
                          </m:r>
                        </m:e>
                        <m:sup>
                          <m:r>
                            <a:rPr lang="en-US" altLang="zh-CN" sz="2400" i="1">
                              <a:solidFill>
                                <a:srgbClr val="FF0000"/>
                              </a:solidFill>
                              <a:latin typeface="Cambria Math" panose="02040503050406030204" charset="0"/>
                              <a:ea typeface="宋体" pitchFamily="2" charset="-122"/>
                              <a:cs typeface="Cambria Math" panose="02040503050406030204" charset="0"/>
                            </a:rPr>
                            <m:t>2</m:t>
                          </m:r>
                        </m:sup>
                      </m:sSup>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4</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2</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3</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25</m:t>
                      </m:r>
                      <m:r>
                        <a:rPr lang="en-US" altLang="zh-CN" sz="2400" i="1">
                          <a:solidFill>
                            <a:srgbClr val="FF0000"/>
                          </a:solidFill>
                          <a:latin typeface="Cambria Math" panose="02040503050406030204" charset="0"/>
                          <a:ea typeface="宋体" pitchFamily="2" charset="-122"/>
                          <a:cs typeface="Cambria Math" panose="02040503050406030204" charset="0"/>
                        </a:rPr>
                        <m:t>&gt;</m:t>
                      </m:r>
                      <m:r>
                        <a:rPr lang="en-US" altLang="zh-CN" sz="2400" i="1">
                          <a:solidFill>
                            <a:srgbClr val="FF0000"/>
                          </a:solidFill>
                          <a:latin typeface="Cambria Math" panose="02040503050406030204" charset="0"/>
                          <a:ea typeface="宋体" pitchFamily="2" charset="-122"/>
                          <a:cs typeface="Cambria Math" panose="02040503050406030204" charset="0"/>
                        </a:rPr>
                        <m:t>0</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2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方程有两个不等实根</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a:t>
                </a:r>
                <a:endPar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endParaRPr>
              </a:p>
              <a:p>
                <a:pPr>
                  <a:lnSpc>
                    <a:spcPct val="120000"/>
                  </a:lnSpc>
                </a:pP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又二次函数的图象开口向上，</a:t>
                </a:r>
                <a:endPar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endParaRPr>
              </a:p>
              <a:p>
                <a:pPr>
                  <a:lnSpc>
                    <a:spcPct val="12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rPr>
                  <a:t>原不等式的解集为</a:t>
                </a:r>
                <a14:m>
                  <m:oMathPara>
                    <m:oMathParaPr>
                      <m:jc/>
                    </m:oMathParaPr>
                    <m:oMath>
                      <m:r>
                        <m:rPr>
                          <m:sty m:val="bi"/>
                        </m:rPr>
                        <a:rPr lang="en-US" altLang="zh-CN" sz="2400" b="1"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3</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1</m:t>
                          </m:r>
                        </m:num>
                        <m:den>
                          <m:r>
                            <a:rPr lang="en-US" altLang="zh-CN" sz="2400" i="1">
                              <a:solidFill>
                                <a:srgbClr val="FF0000"/>
                              </a:solidFill>
                              <a:latin typeface="Cambria Math" panose="02040503050406030204" charset="0"/>
                              <a:ea typeface="宋体" pitchFamily="2" charset="-122"/>
                              <a:cs typeface="Cambria Math" panose="02040503050406030204" charset="0"/>
                            </a:rPr>
                            <m:t>2</m:t>
                          </m:r>
                        </m:den>
                      </m:f>
                      <m:r>
                        <m:rPr>
                          <m:sty m:val="bi"/>
                        </m:rPr>
                        <a:rPr lang="en-US" altLang="zh-CN" sz="2400" b="1" i="1">
                          <a:solidFill>
                            <a:srgbClr val="FF0000"/>
                          </a:solidFill>
                          <a:latin typeface="Cambria Math" panose="02040503050406030204" charset="0"/>
                          <a:ea typeface="宋体" pitchFamily="2" charset="-122"/>
                          <a:cs typeface="Cambria Math" panose="02040503050406030204" charset="0"/>
                        </a:rPr>
                        <m:t>}</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原不等式可化为：</a:t>
                </a:r>
                <a14:m>
                  <m:oMathPara>
                    <m:oMathParaPr>
                      <m:jc/>
                    </m:oMathParaPr>
                    <m:oMath>
                      <m:r>
                        <m:rPr>
                          <m:sty m:val="p"/>
                        </m:rPr>
                        <a:rPr lang="en-US" altLang="zh-CN" sz="2400">
                          <a:solidFill>
                            <a:srgbClr val="FF0000"/>
                          </a:solidFill>
                          <a:latin typeface="宋体" pitchFamily="2" charset="-122"/>
                          <a:ea typeface="宋体" pitchFamily="2" charset="-122"/>
                          <a:cs typeface="宋体" panose="02010600030101010101" pitchFamily="2" charset="-122"/>
                        </a:rPr>
                        <m:t>2</m:t>
                      </m:r>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宋体" pitchFamily="2" charset="-122"/>
                              <a:cs typeface="Cambria Math" panose="02040503050406030204" charset="0"/>
                            </a:rPr>
                            <m:t>2</m:t>
                          </m:r>
                        </m:sup>
                      </m:sSup>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3</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2</m:t>
                      </m:r>
                      <m:r>
                        <a:rPr lang="en-US" altLang="zh-CN" sz="2400" i="1">
                          <a:solidFill>
                            <a:srgbClr val="FF0000"/>
                          </a:solidFill>
                          <a:latin typeface="Cambria Math" panose="02040503050406030204" charset="0"/>
                          <a:ea typeface="宋体" pitchFamily="2" charset="-122"/>
                          <a:cs typeface="Cambria Math" panose="02040503050406030204" charset="0"/>
                        </a:rPr>
                        <m:t>&gt;</m:t>
                      </m:r>
                      <m:r>
                        <a:rPr lang="en-US" altLang="zh-CN" sz="2400" i="1">
                          <a:solidFill>
                            <a:srgbClr val="FF0000"/>
                          </a:solidFill>
                          <a:latin typeface="Cambria Math" panose="02040503050406030204" charset="0"/>
                          <a:ea typeface="宋体" pitchFamily="2" charset="-122"/>
                          <a:cs typeface="Cambria Math" panose="02040503050406030204" charset="0"/>
                        </a:rPr>
                        <m:t>0</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9</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4</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2</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2</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7</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0</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2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方程</a:t>
                </a:r>
                <a14:m>
                  <m:oMathPara>
                    <m:oMathParaPr>
                      <m:jc/>
                    </m:oMathParaPr>
                    <m:oMath>
                      <m:r>
                        <m:rPr>
                          <m:sty m:val="p"/>
                        </m:rPr>
                        <a:rPr lang="en-US" altLang="zh-CN" sz="2400">
                          <a:solidFill>
                            <a:srgbClr val="FF0000"/>
                          </a:solidFill>
                          <a:latin typeface="宋体" pitchFamily="2" charset="-122"/>
                          <a:ea typeface="宋体" pitchFamily="2" charset="-122"/>
                          <a:cs typeface="宋体" panose="02010600030101010101" pitchFamily="2" charset="-122"/>
                        </a:rPr>
                        <m:t>2</m:t>
                      </m:r>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宋体" pitchFamily="2" charset="-122"/>
                              <a:cs typeface="Cambria Math" panose="02040503050406030204" charset="0"/>
                            </a:rPr>
                            <m:t>2</m:t>
                          </m:r>
                        </m:sup>
                      </m:sSup>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3</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2</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0</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无实根</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又二次函数</a:t>
                </a:r>
                <a14:m>
                  <m:oMathPara>
                    <m:oMathParaPr>
                      <m:jc/>
                    </m:oMathParaPr>
                    <m:oMath>
                      <m:r>
                        <a:rPr lang="en-US" altLang="zh-CN" sz="2400" i="1">
                          <a:solidFill>
                            <a:srgbClr val="FF0000"/>
                          </a:solidFill>
                          <a:latin typeface="宋体" pitchFamily="2" charset="-122"/>
                          <a:ea typeface="宋体" pitchFamily="2" charset="-122"/>
                          <a:cs typeface="宋体" panose="02010600030101010101" pitchFamily="2" charset="-122"/>
                        </a:rPr>
                        <m:t>𝑦</m:t>
                      </m:r>
                      <m:r>
                        <a:rPr lang="en-US" altLang="zh-CN" sz="2400" i="1">
                          <a:solidFill>
                            <a:srgbClr val="FF0000"/>
                          </a:solidFill>
                          <a:latin typeface="宋体" pitchFamily="2" charset="-122"/>
                          <a:ea typeface="宋体" pitchFamily="2" charset="-122"/>
                          <a:cs typeface="宋体" panose="02010600030101010101" pitchFamily="2" charset="-122"/>
                        </a:rPr>
                        <m:t>=</m:t>
                      </m:r>
                      <m:r>
                        <a:rPr lang="en-US" altLang="zh-CN" sz="2400" i="1">
                          <a:solidFill>
                            <a:srgbClr val="FF0000"/>
                          </a:solidFill>
                          <a:latin typeface="宋体" pitchFamily="2" charset="-122"/>
                          <a:ea typeface="宋体" pitchFamily="2" charset="-122"/>
                          <a:cs typeface="宋体" panose="02010600030101010101" pitchFamily="2" charset="-122"/>
                        </a:rPr>
                        <m:t>2</m:t>
                      </m:r>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宋体" pitchFamily="2" charset="-122"/>
                              <a:cs typeface="Cambria Math" panose="02040503050406030204" charset="0"/>
                            </a:rPr>
                            <m:t>2</m:t>
                          </m:r>
                        </m:sup>
                      </m:sSup>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3</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2</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的图象开口向上，</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原不等式的解集为</a:t>
                </a:r>
                <a14:m>
                  <m:oMathPara>
                    <m:oMathParaPr>
                      <m:jc/>
                    </m:oMathParaPr>
                    <m:oMath>
                      <m:r>
                        <m:rPr>
                          <m:sty m:val="p"/>
                        </m:rPr>
                        <a:rPr lang="en-US" altLang="zh-CN" sz="2400">
                          <a:solidFill>
                            <a:srgbClr val="FF0000"/>
                          </a:solidFill>
                          <a:latin typeface="Cambria Math" panose="02040503050406030204" charset="0"/>
                          <a:ea typeface="宋体" pitchFamily="2" charset="-122"/>
                          <a:cs typeface="Cambria Math" panose="02040503050406030204" charset="0"/>
                        </a:rPr>
                        <m:t>∅</m:t>
                      </m:r>
                      <m:r>
                        <m:rPr>
                          <m:sty m:val="p"/>
                        </m:rPr>
                        <a:rPr lang="en-US" altLang="zh-CN" sz="2400">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696595" y="2170430"/>
                <a:ext cx="10838180" cy="3895725"/>
              </a:xfrm>
              <a:prstGeom prst="rect">
                <a:avLst/>
              </a:prstGeom>
              <a:blipFill rotWithShape="1">
                <a:blip r:embed="rId3"/>
                <a:stretch>
                  <a:fillRect/>
                </a:stretch>
              </a:blipFill>
            </p:spPr>
            <p:txBody>
              <a:bodyPr/>
              <a:lstStyle/>
              <a:p>
                <a:r>
                  <a:rPr lang="zh-CN" altLang="en-US">
                    <a:noFill/>
                  </a:rPr>
                  <a:t> </a:t>
                </a:r>
              </a:p>
            </p:txBody>
          </p:sp>
        </mc:Fallback>
      </mc:AlternateContent>
      <p:grpSp>
        <p:nvGrpSpPr>
          <p:cNvPr id="13" name="组合 12" title=""/>
          <p:cNvGrpSpPr/>
          <p:nvPr/>
        </p:nvGrpSpPr>
        <p:grpSpPr>
          <a:xfrm>
            <a:off x="7387590" y="681355"/>
            <a:ext cx="4127500" cy="3089275"/>
            <a:chOff x="11634" y="1786"/>
            <a:chExt cx="6500" cy="4865"/>
          </a:xfrm>
        </p:grpSpPr>
        <p:sp>
          <p:nvSpPr>
            <p:cNvPr id="11" name="圆角矩形 10"/>
            <p:cNvSpPr/>
            <p:nvPr>
              <p:custDataLst>
                <p:tags r:id="rId4"/>
              </p:custDataLst>
            </p:nvPr>
          </p:nvSpPr>
          <p:spPr>
            <a:xfrm>
              <a:off x="11634" y="4495"/>
              <a:ext cx="6323" cy="2156"/>
            </a:xfrm>
            <a:prstGeom prst="round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圆角矩形 9"/>
            <p:cNvSpPr/>
            <p:nvPr>
              <p:custDataLst>
                <p:tags r:id="rId5"/>
              </p:custDataLst>
            </p:nvPr>
          </p:nvSpPr>
          <p:spPr>
            <a:xfrm>
              <a:off x="11634" y="1786"/>
              <a:ext cx="5348" cy="844"/>
            </a:xfrm>
            <a:prstGeom prst="round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12" name="组合 11"/>
            <p:cNvGrpSpPr/>
            <p:nvPr/>
          </p:nvGrpSpPr>
          <p:grpSpPr>
            <a:xfrm>
              <a:off x="11734" y="1889"/>
              <a:ext cx="6400" cy="4590"/>
              <a:chOff x="11734" y="1889"/>
              <a:chExt cx="6400" cy="4590"/>
            </a:xfrm>
          </p:grpSpPr>
          <p:sp>
            <p:nvSpPr>
              <p:cNvPr id="7" name="文本框 6"/>
              <p:cNvSpPr txBox="1"/>
              <p:nvPr>
                <p:custDataLst>
                  <p:tags r:id="rId6"/>
                </p:custDataLst>
              </p:nvPr>
            </p:nvSpPr>
            <p:spPr>
              <a:xfrm>
                <a:off x="11734" y="1889"/>
                <a:ext cx="6400" cy="725"/>
              </a:xfrm>
              <a:prstGeom prst="rect">
                <a:avLst/>
              </a:prstGeom>
              <a:noFill/>
            </p:spPr>
            <p:txBody>
              <a:bodyPr wrap="square" rtlCol="0">
                <a:spAutoFit/>
              </a:bodyPr>
              <a:lstStyle/>
              <a:p>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求出一元二次方程的根</a:t>
                </a:r>
                <a:endPar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endParaRPr>
              </a:p>
            </p:txBody>
          </p:sp>
          <mc:AlternateContent>
            <mc:Choice Requires="a14">
              <p:sp>
                <p:nvSpPr>
                  <p:cNvPr id="9" name="文本框 8"/>
                  <p:cNvSpPr txBox="1"/>
                  <p:nvPr>
                    <p:custDataLst>
                      <p:tags r:id="rId7"/>
                    </p:custDataLst>
                  </p:nvPr>
                </p:nvSpPr>
                <p:spPr>
                  <a:xfrm>
                    <a:off x="11734" y="4591"/>
                    <a:ext cx="6400" cy="1888"/>
                  </a:xfrm>
                  <a:prstGeom prst="rect">
                    <a:avLst/>
                  </a:prstGeom>
                  <a:noFill/>
                </p:spPr>
                <p:txBody>
                  <a:bodyPr wrap="square" rtlCol="0">
                    <a:spAutoFit/>
                  </a:bodyPr>
                  <a:lstStyle/>
                  <a:p>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根据二次函数图象与</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𝑥</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轴的相关位置确定一元二次不等式的解集</a:t>
                    </a:r>
                    <a:endPar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9" name="文本框 8"/>
                  <p:cNvSpPr txBox="1">
                    <a:spLocks noRot="1" noChangeAspect="1" noMove="1" noResize="1" noEditPoints="1" noAdjustHandles="1" noChangeArrowheads="1" noChangeShapeType="1" noTextEdit="1"/>
                  </p:cNvSpPr>
                  <p:nvPr>
                    <p:custDataLst>
                      <p:tags r:id="rId8"/>
                    </p:custDataLst>
                  </p:nvPr>
                </p:nvSpPr>
                <p:spPr>
                  <a:xfrm>
                    <a:off x="11734" y="4591"/>
                    <a:ext cx="6400" cy="1888"/>
                  </a:xfrm>
                  <a:prstGeom prst="rect">
                    <a:avLst/>
                  </a:prstGeom>
                  <a:blipFill rotWithShape="1">
                    <a:blip r:embed="rId9"/>
                    <a:stretch>
                      <a:fillRect/>
                    </a:stretch>
                  </a:blipFill>
                </p:spPr>
                <p:txBody>
                  <a:bodyPr/>
                  <a:lstStyle/>
                  <a:p>
                    <a:r>
                      <a:rPr lang="zh-CN" altLang="en-US">
                        <a:noFill/>
                      </a:rPr>
                      <a:t> </a:t>
                    </a:r>
                  </a:p>
                </p:txBody>
              </p:sp>
            </mc:Fallback>
          </mc:AlternateContent>
          <p:sp>
            <p:nvSpPr>
              <p:cNvPr id="26" name="右箭头 25"/>
              <p:cNvSpPr/>
              <p:nvPr>
                <p:custDataLst>
                  <p:tags r:id="rId10"/>
                </p:custDataLst>
              </p:nvPr>
            </p:nvSpPr>
            <p:spPr>
              <a:xfrm rot="5400000">
                <a:off x="13498" y="3146"/>
                <a:ext cx="1545" cy="832"/>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spTree>
    <p:custDataLst>
      <p:tags r:id="rId1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7" name="文本框 6" title=""/>
              <p:cNvSpPr txBox="1"/>
              <p:nvPr/>
            </p:nvSpPr>
            <p:spPr>
              <a:xfrm>
                <a:off x="598805" y="598170"/>
                <a:ext cx="11192510" cy="1753235"/>
              </a:xfrm>
              <a:prstGeom prst="rect">
                <a:avLst/>
              </a:prstGeom>
              <a:noFill/>
            </p:spPr>
            <p:txBody>
              <a:bodyPr wrap="square" rtlCol="0">
                <a:spAutoFit/>
              </a:bodyPr>
              <a:lstStyle/>
              <a:p>
                <a:pPr algn="just">
                  <a:lnSpc>
                    <a:spcPct val="150000"/>
                  </a:lnSpc>
                  <a:spcAft>
                    <a:spcPct val="0"/>
                  </a:spcAft>
                  <a:tabLst>
                    <a:tab pos="2700655"/>
                  </a:tabLst>
                </a:pPr>
                <a:r>
                  <a:rPr lang="zh-CN" altLang="en-US" sz="2400" b="1">
                    <a:latin typeface="宋体" panose="02010600030101010101" pitchFamily="2" charset="-122"/>
                    <a:ea typeface="宋体" panose="02010600030101010101" pitchFamily="2" charset="-122"/>
                    <a:cs typeface="宋体" panose="02010600030101010101" pitchFamily="2" charset="-122"/>
                  </a:rPr>
                  <a:t>变</a:t>
                </a: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en-US" altLang="zh-CN" sz="2400" b="1" kern="100">
                    <a:latin typeface="Times New Roman" panose="02020603050405020304"/>
                    <a:ea typeface="楷体_GB2312"/>
                    <a:cs typeface="Courier New" panose="02070309020205020404"/>
                    <a:sym typeface="+mn-ea"/>
                  </a:rPr>
                  <a:t>(</a:t>
                </a:r>
                <a:r>
                  <a:rPr lang="zh-CN" altLang="zh-CN" sz="2400" b="1" kern="100">
                    <a:latin typeface="Times New Roman" panose="02020603050405020304"/>
                    <a:ea typeface="楷体_GB2312"/>
                    <a:cs typeface="Times New Roman" panose="02020603050405020304"/>
                    <a:sym typeface="+mn-ea"/>
                  </a:rPr>
                  <a:t>多选</a:t>
                </a:r>
                <a:r>
                  <a:rPr lang="en-US" altLang="zh-CN" sz="2400" b="1" kern="100">
                    <a:latin typeface="Times New Roman" panose="02020603050405020304"/>
                    <a:ea typeface="楷体_GB2312"/>
                    <a:cs typeface="Courier New" panose="02070309020205020404"/>
                    <a:sym typeface="+mn-ea"/>
                  </a:rPr>
                  <a:t>)</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若不等式</a:t>
                </a:r>
                <a14:m>
                  <m:oMathPara>
                    <m:oMathParaPr>
                      <m:jc/>
                    </m:oMathParaPr>
                    <m:oMath>
                      <m:r>
                        <a:rPr lang="en-US" altLang="zh-CN" sz="2400" i="1" kern="100">
                          <a:latin typeface="Cambria Math" panose="02040503050406030204" charset="0"/>
                          <a:ea typeface="宋体" pitchFamily="2" charset="-122"/>
                          <a:cs typeface="Cambria Math" panose="02040503050406030204" charset="0"/>
                          <a:sym typeface="+mn-ea"/>
                        </a:rPr>
                        <m:t>𝑎𝑥</m:t>
                      </m:r>
                      <m:r>
                        <m:rPr>
                          <m:sty m:val="p"/>
                        </m:rPr>
                        <a:rPr lang="en-US" altLang="zh-CN" sz="2400" kern="100" baseline="30000">
                          <a:latin typeface="Cambria Math" panose="02040503050406030204" charset="0"/>
                          <a:ea typeface="宋体" pitchFamily="2" charset="-122"/>
                          <a:cs typeface="Cambria Math" panose="02040503050406030204" charset="0"/>
                          <a:sym typeface="+mn-ea"/>
                        </a:rPr>
                        <m:t>2</m:t>
                      </m:r>
                      <m:r>
                        <m:rPr>
                          <m:sty m:val="p"/>
                        </m:rPr>
                        <a:rPr lang="en-US" altLang="zh-CN" sz="2400" kern="100">
                          <a:latin typeface="Cambria Math" panose="02040503050406030204" charset="0"/>
                          <a:ea typeface="宋体" pitchFamily="2" charset="-122"/>
                          <a:cs typeface="Cambria Math" panose="02040503050406030204" charset="0"/>
                          <a:sym typeface="+mn-ea"/>
                        </a:rPr>
                        <m:t>－</m:t>
                      </m:r>
                      <m:r>
                        <a:rPr lang="en-US" altLang="zh-CN" sz="2400" i="1" kern="100" err="1">
                          <a:latin typeface="Cambria Math" panose="02040503050406030204" charset="0"/>
                          <a:ea typeface="宋体" pitchFamily="2" charset="-122"/>
                          <a:cs typeface="Cambria Math" panose="02040503050406030204" charset="0"/>
                          <a:sym typeface="+mn-ea"/>
                        </a:rPr>
                        <m:t>𝑏𝑥</m:t>
                      </m:r>
                      <m:r>
                        <m:rPr>
                          <m:sty m:val="p"/>
                        </m:rPr>
                        <a:rPr lang="en-US" altLang="zh-CN" sz="2400"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𝑐</m:t>
                      </m:r>
                      <m:r>
                        <m:rPr>
                          <m:sty m:val="p"/>
                        </m:rPr>
                        <a:rPr lang="en-US" altLang="zh-CN" sz="2400" kern="100">
                          <a:latin typeface="Cambria Math" panose="02040503050406030204" charset="0"/>
                          <a:ea typeface="宋体" pitchFamily="2" charset="-122"/>
                          <a:cs typeface="Cambria Math" panose="02040503050406030204" charset="0"/>
                          <a:sym typeface="+mn-ea"/>
                        </a:rPr>
                        <m:t>＞</m:t>
                      </m:r>
                      <m:r>
                        <m:rPr>
                          <m:sty m:val="p"/>
                        </m:rPr>
                        <a:rPr lang="en-US" altLang="zh-CN" sz="2400" kern="100">
                          <a:latin typeface="Cambria Math" panose="02040503050406030204" charset="0"/>
                          <a:ea typeface="宋体" pitchFamily="2" charset="-122"/>
                          <a:cs typeface="Cambria Math" panose="02040503050406030204" charset="0"/>
                          <a:sym typeface="+mn-ea"/>
                        </a:rPr>
                        <m:t>0</m:t>
                      </m:r>
                    </m:oMath>
                  </m:oMathPara>
                </a14:m>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的解集是</a:t>
                </a:r>
                <a14:m>
                  <m:oMathPara>
                    <m:oMathParaPr>
                      <m:jc/>
                    </m:oMathParaPr>
                    <m:oMath>
                      <m:r>
                        <m:rPr>
                          <m:sty m:val="p"/>
                        </m:rPr>
                        <a:rPr lang="en-US" altLang="zh-CN" sz="2400" kern="100">
                          <a:latin typeface="Cambria Math" panose="02040503050406030204" charset="0"/>
                          <a:ea typeface="MS Mincho" panose="02020609040205080304" charset="-128"/>
                          <a:cs typeface="Cambria Math" panose="02040503050406030204" charset="0"/>
                          <a:sym typeface="+mn-ea"/>
                        </a:rPr>
                        <m:t>(－</m:t>
                      </m:r>
                      <m:r>
                        <m:rPr>
                          <m:sty m:val="p"/>
                        </m:rPr>
                        <a:rPr lang="en-US" altLang="zh-CN" sz="2400" kern="100">
                          <a:latin typeface="Cambria Math" panose="02040503050406030204" charset="0"/>
                          <a:ea typeface="宋体" pitchFamily="2" charset="-122"/>
                          <a:cs typeface="Cambria Math" panose="02040503050406030204" charset="0"/>
                          <a:sym typeface="+mn-ea"/>
                        </a:rPr>
                        <m:t>1</m:t>
                      </m:r>
                      <m:r>
                        <m:rPr>
                          <m:sty m:val="p"/>
                        </m:rPr>
                        <a:rPr lang="en-US" altLang="zh-CN" sz="2400" kern="100">
                          <a:latin typeface="Cambria Math" panose="02040503050406030204" charset="0"/>
                          <a:ea typeface="MS Mincho" panose="02020609040205080304" charset="-128"/>
                          <a:cs typeface="Cambria Math" panose="02040503050406030204" charset="0"/>
                          <a:sym typeface="+mn-ea"/>
                        </a:rPr>
                        <m:t>，</m:t>
                      </m:r>
                      <m:r>
                        <m:rPr>
                          <m:sty m:val="p"/>
                        </m:rPr>
                        <a:rPr lang="en-US" altLang="zh-CN" sz="2400" kern="100">
                          <a:latin typeface="Cambria Math" panose="02040503050406030204" charset="0"/>
                          <a:ea typeface="宋体" pitchFamily="2" charset="-122"/>
                          <a:cs typeface="Cambria Math" panose="02040503050406030204" charset="0"/>
                          <a:sym typeface="+mn-ea"/>
                        </a:rPr>
                        <m:t>2</m:t>
                      </m:r>
                      <m:r>
                        <m:rPr>
                          <m:sty m:val="p"/>
                        </m:rPr>
                        <a:rPr lang="en-US" altLang="zh-CN" sz="2400" kern="100">
                          <a:latin typeface="Cambria Math" panose="02040503050406030204" charset="0"/>
                          <a:ea typeface="MS Mincho" panose="02020609040205080304" charset="-128"/>
                          <a:cs typeface="Cambria Math" panose="02040503050406030204" charset="0"/>
                          <a:sym typeface="+mn-ea"/>
                        </a:rPr>
                        <m:t>)</m:t>
                      </m:r>
                    </m:oMath>
                  </m:oMathPara>
                </a14:m>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，则下列选项正确的是</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400" kern="100">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700655"/>
                  </a:tabLst>
                </a:pPr>
                <a14:m>
                  <m:oMathPara>
                    <m:oMathParaPr>
                      <m:jc/>
                    </m:oMathParaPr>
                    <m:oMath>
                      <m:r>
                        <m:rPr>
                          <m:sty m:val="p"/>
                        </m:rPr>
                        <a:rPr lang="en-US" altLang="zh-CN" sz="2400" kern="100" err="1">
                          <a:latin typeface="Cambria Math" panose="02040503050406030204" charset="0"/>
                          <a:ea typeface="宋体" pitchFamily="2" charset="-122"/>
                          <a:cs typeface="Cambria Math" panose="02040503050406030204" charset="0"/>
                          <a:sym typeface="+mn-ea"/>
                        </a:rPr>
                        <m:t>A</m:t>
                      </m:r>
                      <m:r>
                        <m:rPr>
                          <m:sty m:val="p"/>
                        </m:rPr>
                        <a:rPr lang="en-US" altLang="zh-CN" sz="2400" kern="100" err="1">
                          <a:latin typeface="Cambria Math" panose="02040503050406030204" charset="0"/>
                          <a:ea typeface="宋体" pitchFamily="2" charset="-122"/>
                          <a:cs typeface="Cambria Math" panose="02040503050406030204" charset="0"/>
                          <a:sym typeface="+mn-ea"/>
                        </a:rPr>
                        <m:t>.</m:t>
                      </m:r>
                      <m:r>
                        <a:rPr lang="en-US" altLang="zh-CN" sz="2400" i="1" kern="100" err="1">
                          <a:latin typeface="Cambria Math" panose="02040503050406030204" charset="0"/>
                          <a:ea typeface="宋体" pitchFamily="2" charset="-122"/>
                          <a:cs typeface="Cambria Math" panose="02040503050406030204" charset="0"/>
                          <a:sym typeface="+mn-ea"/>
                        </a:rPr>
                        <m:t>𝑎</m:t>
                      </m:r>
                      <m:r>
                        <m:rPr>
                          <m:sty m:val="p"/>
                        </m:rPr>
                        <a:rPr lang="en-US" altLang="zh-CN" sz="2400" kern="100">
                          <a:latin typeface="Cambria Math" panose="02040503050406030204" charset="0"/>
                          <a:ea typeface="宋体" pitchFamily="2" charset="-122"/>
                          <a:cs typeface="Cambria Math" panose="02040503050406030204" charset="0"/>
                          <a:sym typeface="+mn-ea"/>
                        </a:rPr>
                        <m:t>＜</m:t>
                      </m:r>
                      <m:r>
                        <m:rPr>
                          <m:sty m:val="p"/>
                        </m:rPr>
                        <a:rPr lang="en-US" altLang="zh-CN" sz="2400" kern="100" smtClean="0">
                          <a:latin typeface="Cambria Math" panose="02040503050406030204" charset="0"/>
                          <a:ea typeface="宋体" pitchFamily="2" charset="-122"/>
                          <a:cs typeface="Cambria Math" panose="02040503050406030204" charset="0"/>
                          <a:sym typeface="+mn-ea"/>
                        </a:rPr>
                        <m:t>0</m:t>
                      </m:r>
                      <m:r>
                        <m:rPr>
                          <m:sty m:val="p"/>
                        </m:rPr>
                        <a:rPr lang="en-US" altLang="zh-CN" sz="2400" kern="100" smtClean="0">
                          <a:latin typeface="Cambria Math" panose="02040503050406030204" charset="0"/>
                          <a:ea typeface="宋体" pitchFamily="2" charset="-122"/>
                          <a:cs typeface="Cambria Math" panose="02040503050406030204" charset="0"/>
                          <a:sym typeface="+mn-ea"/>
                        </a:rPr>
                        <m:t>				</m:t>
                      </m:r>
                      <m:r>
                        <m:rPr>
                          <m:sty m:val="p"/>
                        </m:rPr>
                        <a:rPr lang="en-US" altLang="zh-CN" sz="2400" kern="100" smtClean="0">
                          <a:latin typeface="Cambria Math" panose="02040503050406030204" charset="0"/>
                          <a:ea typeface="宋体" pitchFamily="2" charset="-122"/>
                          <a:cs typeface="Cambria Math" panose="02040503050406030204" charset="0"/>
                          <a:sym typeface="+mn-ea"/>
                        </a:rPr>
                        <m:t>                                                  </m:t>
                      </m:r>
                      <m:r>
                        <m:rPr>
                          <m:sty m:val="p"/>
                        </m:rPr>
                        <a:rPr lang="en-US" altLang="zh-CN" sz="2400" kern="100" err="1" smtClean="0">
                          <a:latin typeface="Cambria Math" panose="02040503050406030204" charset="0"/>
                          <a:ea typeface="宋体" pitchFamily="2" charset="-122"/>
                          <a:cs typeface="Cambria Math" panose="02040503050406030204" charset="0"/>
                          <a:sym typeface="+mn-ea"/>
                        </a:rPr>
                        <m:t>B</m:t>
                      </m:r>
                      <m:r>
                        <m:rPr>
                          <m:sty m:val="p"/>
                        </m:rPr>
                        <a:rPr lang="en-US" altLang="zh-CN" sz="2400" kern="100" err="1" smtClean="0">
                          <a:latin typeface="Cambria Math" panose="02040503050406030204" charset="0"/>
                          <a:ea typeface="宋体" pitchFamily="2" charset="-122"/>
                          <a:cs typeface="Cambria Math" panose="02040503050406030204" charset="0"/>
                          <a:sym typeface="+mn-ea"/>
                        </a:rPr>
                        <m:t>.</m:t>
                      </m:r>
                      <m:r>
                        <a:rPr lang="en-US" altLang="zh-CN" sz="2400" i="1" kern="100" err="1" smtClean="0">
                          <a:latin typeface="Cambria Math" panose="02040503050406030204" charset="0"/>
                          <a:ea typeface="宋体" pitchFamily="2" charset="-122"/>
                          <a:cs typeface="Cambria Math" panose="02040503050406030204" charset="0"/>
                          <a:sym typeface="+mn-ea"/>
                        </a:rPr>
                        <m:t>𝑏</m:t>
                      </m:r>
                      <m:r>
                        <m:rPr>
                          <m:sty m:val="p"/>
                        </m:rPr>
                        <a:rPr lang="en-US" altLang="zh-CN" sz="2400" kern="100">
                          <a:latin typeface="Cambria Math" panose="02040503050406030204" charset="0"/>
                          <a:ea typeface="宋体" pitchFamily="2" charset="-122"/>
                          <a:cs typeface="Cambria Math" panose="02040503050406030204" charset="0"/>
                          <a:sym typeface="+mn-ea"/>
                        </a:rPr>
                        <m:t>＜</m:t>
                      </m:r>
                      <m:r>
                        <m:rPr>
                          <m:sty m:val="p"/>
                        </m:rPr>
                        <a:rPr lang="en-US" altLang="zh-CN" sz="2400" kern="100">
                          <a:latin typeface="Cambria Math" panose="02040503050406030204" charset="0"/>
                          <a:ea typeface="宋体" pitchFamily="2" charset="-122"/>
                          <a:cs typeface="Cambria Math" panose="02040503050406030204" charset="0"/>
                          <a:sym typeface="+mn-ea"/>
                        </a:rPr>
                        <m:t>0</m:t>
                      </m:r>
                    </m:oMath>
                  </m:oMathPara>
                </a14:m>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且</a:t>
                </a:r>
                <a14:m>
                  <m:oMathPara>
                    <m:oMathParaPr>
                      <m:jc/>
                    </m:oMathParaPr>
                    <m:oMath>
                      <m:r>
                        <a:rPr lang="en-US" altLang="zh-CN" sz="2400" i="1" kern="100">
                          <a:latin typeface="Cambria Math" panose="02040503050406030204" charset="0"/>
                          <a:ea typeface="宋体" pitchFamily="2" charset="-122"/>
                          <a:cs typeface="Cambria Math" panose="02040503050406030204" charset="0"/>
                          <a:sym typeface="+mn-ea"/>
                        </a:rPr>
                        <m:t>𝑐</m:t>
                      </m:r>
                      <m:r>
                        <m:rPr>
                          <m:sty m:val="p"/>
                        </m:rPr>
                        <a:rPr lang="en-US" altLang="zh-CN" sz="2400" kern="100">
                          <a:latin typeface="Cambria Math" panose="02040503050406030204" charset="0"/>
                          <a:ea typeface="宋体" pitchFamily="2" charset="-122"/>
                          <a:cs typeface="Cambria Math" panose="02040503050406030204" charset="0"/>
                          <a:sym typeface="+mn-ea"/>
                        </a:rPr>
                        <m:t>＞</m:t>
                      </m:r>
                      <m:r>
                        <m:rPr>
                          <m:sty m:val="p"/>
                        </m:rPr>
                        <a:rPr lang="en-US" altLang="zh-CN" sz="2400" kern="100">
                          <a:latin typeface="Cambria Math" panose="02040503050406030204" charset="0"/>
                          <a:ea typeface="宋体" pitchFamily="2" charset="-122"/>
                          <a:cs typeface="Cambria Math" panose="02040503050406030204" charset="0"/>
                          <a:sym typeface="+mn-ea"/>
                        </a:rPr>
                        <m:t>0</m:t>
                      </m:r>
                    </m:oMath>
                  </m:oMathPara>
                </a14:m>
                <a:endParaRPr lang="zh-CN" altLang="zh-CN" sz="2400" kern="100">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700655"/>
                  </a:tabLst>
                </a:pPr>
                <a14:m>
                  <m:oMathPara>
                    <m:oMathParaPr>
                      <m:jc/>
                    </m:oMathParaPr>
                    <m:oMath>
                      <m:r>
                        <m:rPr>
                          <m:sty m:val="p"/>
                        </m:rPr>
                        <a:rPr lang="en-US" altLang="zh-CN" sz="2400" kern="100" err="1">
                          <a:latin typeface="Cambria Math" panose="02040503050406030204" charset="0"/>
                          <a:ea typeface="宋体" pitchFamily="2" charset="-122"/>
                          <a:cs typeface="Cambria Math" panose="02040503050406030204" charset="0"/>
                          <a:sym typeface="+mn-ea"/>
                        </a:rPr>
                        <m:t>C</m:t>
                      </m:r>
                      <m:r>
                        <m:rPr>
                          <m:sty m:val="p"/>
                        </m:rPr>
                        <a:rPr lang="en-US" altLang="zh-CN" sz="2400" kern="100" err="1">
                          <a:latin typeface="Cambria Math" panose="02040503050406030204" charset="0"/>
                          <a:ea typeface="宋体" pitchFamily="2" charset="-122"/>
                          <a:cs typeface="Cambria Math" panose="02040503050406030204" charset="0"/>
                          <a:sym typeface="+mn-ea"/>
                        </a:rPr>
                        <m:t>.</m:t>
                      </m:r>
                      <m:r>
                        <a:rPr lang="en-US" altLang="zh-CN" sz="2400" i="1" kern="100" err="1">
                          <a:latin typeface="Cambria Math" panose="02040503050406030204" charset="0"/>
                          <a:ea typeface="宋体" pitchFamily="2" charset="-122"/>
                          <a:cs typeface="Cambria Math" panose="02040503050406030204" charset="0"/>
                          <a:sym typeface="+mn-ea"/>
                        </a:rPr>
                        <m:t>𝑎</m:t>
                      </m:r>
                      <m:r>
                        <m:rPr>
                          <m:sty m:val="p"/>
                        </m:rPr>
                        <a:rPr lang="en-US" altLang="zh-CN" sz="2400"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𝑏</m:t>
                      </m:r>
                      <m:r>
                        <m:rPr>
                          <m:sty m:val="p"/>
                        </m:rPr>
                        <a:rPr lang="en-US" altLang="zh-CN" sz="2400"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𝑐</m:t>
                      </m:r>
                      <m:r>
                        <m:rPr>
                          <m:sty m:val="p"/>
                        </m:rPr>
                        <a:rPr lang="en-US" altLang="zh-CN" sz="2400" kern="100">
                          <a:latin typeface="Cambria Math" panose="02040503050406030204" charset="0"/>
                          <a:ea typeface="宋体" pitchFamily="2" charset="-122"/>
                          <a:cs typeface="Cambria Math" panose="02040503050406030204" charset="0"/>
                          <a:sym typeface="+mn-ea"/>
                        </a:rPr>
                        <m:t>＞</m:t>
                      </m:r>
                      <m:r>
                        <m:rPr>
                          <m:sty m:val="p"/>
                        </m:rPr>
                        <a:rPr lang="en-US" altLang="zh-CN" sz="2400" kern="100" smtClean="0">
                          <a:latin typeface="Cambria Math" panose="02040503050406030204" charset="0"/>
                          <a:ea typeface="宋体" pitchFamily="2" charset="-122"/>
                          <a:cs typeface="Cambria Math" panose="02040503050406030204" charset="0"/>
                          <a:sym typeface="+mn-ea"/>
                        </a:rPr>
                        <m:t>0</m:t>
                      </m:r>
                    </m:oMath>
                  </m:oMathPara>
                </a14:m>
                <a:r>
                  <a:rPr lang="en-US" altLang="zh-CN" sz="2400" b="1" kern="100" smtClean="0">
                    <a:latin typeface="宋体" panose="02010600030101010101" pitchFamily="2" charset="-122"/>
                    <a:ea typeface="宋体" panose="02010600030101010101" pitchFamily="2" charset="-122"/>
                    <a:cs typeface="宋体" panose="02010600030101010101" pitchFamily="2" charset="-122"/>
                    <a:sym typeface="+mn-ea"/>
                  </a:rPr>
                  <a:t>				</a:t>
                </a:r>
                <a14:m>
                  <m:oMathPara>
                    <m:oMathParaPr>
                      <m:jc/>
                    </m:oMathParaPr>
                    <m:oMath>
                      <m:r>
                        <m:rPr>
                          <m:sty m:val="p"/>
                        </m:rPr>
                        <a:rPr lang="en-US" altLang="zh-CN" sz="2400" kern="100" smtClean="0">
                          <a:latin typeface="Cambria Math" panose="02040503050406030204" charset="0"/>
                          <a:ea typeface="宋体" pitchFamily="2" charset="-122"/>
                          <a:cs typeface="Cambria Math" panose="02040503050406030204" charset="0"/>
                          <a:sym typeface="+mn-ea"/>
                        </a:rPr>
                        <m:t>D</m:t>
                      </m:r>
                      <m:r>
                        <m:rPr>
                          <m:sty m:val="p"/>
                        </m:rPr>
                        <a:rPr lang="en-US" altLang="zh-CN" sz="2400" kern="100">
                          <a:latin typeface="Cambria Math" panose="02040503050406030204" charset="0"/>
                          <a:ea typeface="宋体" pitchFamily="2" charset="-122"/>
                          <a:cs typeface="Cambria Math" panose="02040503050406030204" charset="0"/>
                          <a:sym typeface="+mn-ea"/>
                        </a:rPr>
                        <m:t>.</m:t>
                      </m:r>
                    </m:oMath>
                  </m:oMathPara>
                </a14:m>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不等式</a:t>
                </a:r>
                <a14:m>
                  <m:oMathPara>
                    <m:oMathParaPr>
                      <m:jc/>
                    </m:oMathParaPr>
                    <m:oMath>
                      <m:r>
                        <a:rPr lang="en-US" altLang="zh-CN" sz="2400" i="1" kern="100">
                          <a:latin typeface="Cambria Math" panose="02040503050406030204" charset="0"/>
                          <a:ea typeface="宋体" pitchFamily="2" charset="-122"/>
                          <a:cs typeface="Cambria Math" panose="02040503050406030204" charset="0"/>
                          <a:sym typeface="+mn-ea"/>
                        </a:rPr>
                        <m:t>𝑎𝑥</m:t>
                      </m:r>
                      <m:r>
                        <m:rPr>
                          <m:sty m:val="p"/>
                        </m:rPr>
                        <a:rPr lang="en-US" altLang="zh-CN" sz="2400" kern="100" baseline="30000">
                          <a:latin typeface="Cambria Math" panose="02040503050406030204" charset="0"/>
                          <a:ea typeface="宋体" pitchFamily="2" charset="-122"/>
                          <a:cs typeface="Cambria Math" panose="02040503050406030204" charset="0"/>
                          <a:sym typeface="+mn-ea"/>
                        </a:rPr>
                        <m:t>2</m:t>
                      </m:r>
                      <m:r>
                        <m:rPr>
                          <m:sty m:val="p"/>
                        </m:rPr>
                        <a:rPr lang="en-US" altLang="zh-CN" sz="2400"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𝑐𝑥</m:t>
                      </m:r>
                      <m:r>
                        <m:rPr>
                          <m:sty m:val="p"/>
                        </m:rPr>
                        <a:rPr lang="en-US" altLang="zh-CN" sz="2400"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𝑏</m:t>
                      </m:r>
                      <m:r>
                        <m:rPr>
                          <m:sty m:val="p"/>
                        </m:rPr>
                        <a:rPr lang="en-US" altLang="zh-CN" sz="2400" kern="100">
                          <a:latin typeface="Cambria Math" panose="02040503050406030204" charset="0"/>
                          <a:ea typeface="宋体" pitchFamily="2" charset="-122"/>
                          <a:cs typeface="Cambria Math" panose="02040503050406030204" charset="0"/>
                          <a:sym typeface="+mn-ea"/>
                        </a:rPr>
                        <m:t>＜</m:t>
                      </m:r>
                      <m:r>
                        <m:rPr>
                          <m:sty m:val="p"/>
                        </m:rPr>
                        <a:rPr lang="en-US" altLang="zh-CN" sz="2400" kern="100">
                          <a:latin typeface="Cambria Math" panose="02040503050406030204" charset="0"/>
                          <a:ea typeface="宋体" pitchFamily="2" charset="-122"/>
                          <a:cs typeface="Cambria Math" panose="02040503050406030204" charset="0"/>
                          <a:sym typeface="+mn-ea"/>
                        </a:rPr>
                        <m:t>0</m:t>
                      </m:r>
                    </m:oMath>
                  </m:oMathPara>
                </a14:m>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的解集是</a:t>
                </a:r>
                <a14:m>
                  <m:oMathPara>
                    <m:oMathParaPr>
                      <m:jc/>
                    </m:oMathParaPr>
                    <m:oMath>
                      <m:r>
                        <a:rPr lang="en-US" altLang="zh-CN" sz="2400" i="1" kern="100">
                          <a:latin typeface="Cambria Math" panose="02040503050406030204" charset="0"/>
                          <a:ea typeface="宋体" pitchFamily="2" charset="-122"/>
                          <a:cs typeface="Cambria Math" panose="02040503050406030204" charset="0"/>
                          <a:sym typeface="+mn-ea"/>
                        </a:rPr>
                        <m:t>𝑅</m:t>
                      </m:r>
                    </m:oMath>
                  </m:oMathPara>
                </a14:m>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598805" y="598170"/>
                <a:ext cx="11192510" cy="1753235"/>
              </a:xfrm>
              <a:prstGeom prst="rect">
                <a:avLst/>
              </a:prstGeom>
              <a:blipFill rotWithShape="1">
                <a:blip r:embed="rId2"/>
                <a:stretch>
                  <a:fillRect t="-1739"/>
                </a:stretch>
              </a:blipFill>
            </p:spPr>
            <p:txBody>
              <a:bodyPr/>
              <a:lstStyle/>
              <a:p>
                <a:r>
                  <a:rPr lang="zh-CN" altLang="en-US">
                    <a:noFill/>
                  </a:rPr>
                  <a:t> </a:t>
                </a:r>
              </a:p>
            </p:txBody>
          </p:sp>
        </mc:Fallback>
      </mc:AlternateContent>
      <p:grpSp>
        <p:nvGrpSpPr>
          <p:cNvPr id="10" name="组合 9" title=""/>
          <p:cNvGrpSpPr/>
          <p:nvPr/>
        </p:nvGrpSpPr>
        <p:grpSpPr>
          <a:xfrm>
            <a:off x="676910" y="2351405"/>
            <a:ext cx="4064000" cy="459740"/>
            <a:chOff x="1066" y="3703"/>
            <a:chExt cx="6400" cy="724"/>
          </a:xfrm>
        </p:grpSpPr>
        <mc:AlternateContent>
          <mc:Choice Requires="a14">
            <p:sp>
              <p:nvSpPr>
                <p:cNvPr id="3" name="文本框 2"/>
                <p:cNvSpPr txBox="1"/>
                <p:nvPr/>
              </p:nvSpPr>
              <p:spPr>
                <a:xfrm>
                  <a:off x="1066" y="3703"/>
                  <a:ext cx="6400" cy="725"/>
                </a:xfrm>
                <a:prstGeom prst="rect">
                  <a:avLst/>
                </a:prstGeom>
                <a:noFill/>
              </p:spPr>
              <p:txBody>
                <a:bodyPr wrap="square" rtlCol="0">
                  <a:spAutoFit/>
                </a:bodyPr>
                <a:lstStyle/>
                <a:p>
                  <a:r>
                    <a:rPr lang="zh-CN" altLang="en-US" sz="2400" b="1">
                      <a:solidFill>
                        <a:srgbClr val="FF0000"/>
                      </a:solidFill>
                      <a:latin typeface="宋体" panose="02010600030101010101" pitchFamily="2" charset="-122"/>
                      <a:ea typeface="宋体" panose="02010600030101010101" pitchFamily="2" charset="-122"/>
                    </a:rPr>
                    <a:t>答案：</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𝐴𝐵</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oMath>
                    </m:oMathPara>
                  </a14:m>
                  <a:endParaRPr lang="zh-CN" altLang="en-US" sz="2400" b="1">
                    <a:latin typeface="宋体" panose="02010600030101010101" pitchFamily="2" charset="-122"/>
                    <a:ea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1066" y="3703"/>
                  <a:ext cx="6400" cy="725"/>
                </a:xfrm>
                <a:prstGeom prst="rect">
                  <a:avLst/>
                </a:prstGeom>
                <a:blipFill rotWithShape="1">
                  <a:blip r:embed="rId3"/>
                  <a:stretch>
                    <a:fillRect/>
                  </a:stretch>
                </a:blipFill>
              </p:spPr>
              <p:txBody>
                <a:bodyPr/>
                <a:lstStyle/>
                <a:p>
                  <a:r>
                    <a:rPr lang="zh-CN" altLang="en-US">
                      <a:noFill/>
                    </a:rPr>
                    <a:t> </a:t>
                  </a:r>
                </a:p>
              </p:txBody>
            </p:sp>
          </mc:Fallback>
        </mc:AlternateContent>
        <p:sp>
          <p:nvSpPr>
            <p:cNvPr id="9" name="矩形 8"/>
            <p:cNvSpPr/>
            <p:nvPr/>
          </p:nvSpPr>
          <p:spPr>
            <a:xfrm>
              <a:off x="3740" y="4086"/>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2" name="组合 11" title=""/>
          <p:cNvGrpSpPr/>
          <p:nvPr/>
        </p:nvGrpSpPr>
        <p:grpSpPr>
          <a:xfrm>
            <a:off x="676910" y="2703830"/>
            <a:ext cx="10838180" cy="3938270"/>
            <a:chOff x="1066" y="4258"/>
            <a:chExt cx="17068" cy="6202"/>
          </a:xfrm>
        </p:grpSpPr>
        <mc:AlternateContent>
          <mc:Choice Requires="a14">
            <p:sp>
              <p:nvSpPr>
                <p:cNvPr id="2" name="文本框 1"/>
                <p:cNvSpPr txBox="1"/>
                <p:nvPr>
                  <p:custDataLst>
                    <p:tags r:id="rId4"/>
                  </p:custDataLst>
                </p:nvPr>
              </p:nvSpPr>
              <p:spPr>
                <a:xfrm>
                  <a:off x="1066" y="4258"/>
                  <a:ext cx="17068" cy="6203"/>
                </a:xfrm>
                <a:prstGeom prst="rect">
                  <a:avLst/>
                </a:prstGeom>
                <a:noFill/>
              </p:spPr>
              <p:txBody>
                <a:bodyPr wrap="square" rtlCol="0">
                  <a:spAutoFit/>
                </a:bodyPr>
                <a:lstStyle/>
                <a:p>
                  <a:pPr algn="just">
                    <a:lnSpc>
                      <a:spcPct val="140000"/>
                    </a:lnSpc>
                    <a:spcAft>
                      <a:spcPct val="0"/>
                    </a:spcAft>
                    <a:tabLst>
                      <a:tab pos="2700655"/>
                    </a:tabLst>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由题意，不等式</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𝑎𝑥</m:t>
                        </m:r>
                        <m:r>
                          <m:rPr>
                            <m:sty m:val="p"/>
                          </m:rPr>
                          <a:rPr lang="en-US" altLang="zh-CN" sz="2400" kern="100" baseline="30000">
                            <a:solidFill>
                              <a:srgbClr val="FF0000"/>
                            </a:solidFill>
                            <a:latin typeface="Cambria Math" panose="02040503050406030204" charset="0"/>
                            <a:ea typeface="宋体" pitchFamily="2" charset="-122"/>
                            <a:cs typeface="Cambria Math" panose="02040503050406030204" charset="0"/>
                            <a:sym typeface="+mn-ea"/>
                          </a:rPr>
                          <m:t>2</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err="1">
                            <a:solidFill>
                              <a:srgbClr val="FF0000"/>
                            </a:solidFill>
                            <a:latin typeface="Cambria Math" panose="02040503050406030204" charset="0"/>
                            <a:ea typeface="宋体" pitchFamily="2" charset="-122"/>
                            <a:cs typeface="Cambria Math" panose="02040503050406030204" charset="0"/>
                            <a:sym typeface="+mn-ea"/>
                          </a:rPr>
                          <m:t>𝑏𝑥</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𝑐</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0</m:t>
                        </m:r>
                      </m:oMath>
                    </m:oMathPara>
                  </a14:m>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的解集是</a:t>
                  </a:r>
                  <a14:m>
                    <m:oMathPara>
                      <m:oMathParaPr>
                        <m:jc/>
                      </m:oMathParaPr>
                      <m:oMath>
                        <m:r>
                          <m:rPr>
                            <m:sty m:val="p"/>
                          </m:rPr>
                          <a:rPr lang="en-US" altLang="zh-CN" sz="2400" kern="100">
                            <a:solidFill>
                              <a:srgbClr val="FF0000"/>
                            </a:solidFill>
                            <a:latin typeface="Cambria Math" panose="02040503050406030204" charset="0"/>
                            <a:ea typeface="MS Mincho" panose="02020609040205080304" charset="-128"/>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1</m:t>
                        </m:r>
                        <m:r>
                          <m:rPr>
                            <m:sty m:val="p"/>
                          </m:rPr>
                          <a:rPr lang="en-US" altLang="zh-CN" sz="2400" kern="100">
                            <a:solidFill>
                              <a:srgbClr val="FF0000"/>
                            </a:solidFill>
                            <a:latin typeface="Cambria Math" panose="02040503050406030204" charset="0"/>
                            <a:ea typeface="MS Mincho" panose="02020609040205080304" charset="-128"/>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2</m:t>
                        </m:r>
                        <m:r>
                          <m:rPr>
                            <m:sty m:val="p"/>
                          </m:rPr>
                          <a:rPr lang="en-US" altLang="zh-CN" sz="2400" kern="100">
                            <a:solidFill>
                              <a:srgbClr val="FF0000"/>
                            </a:solidFill>
                            <a:latin typeface="Cambria Math" panose="02040503050406030204" charset="0"/>
                            <a:ea typeface="MS Mincho" panose="02020609040205080304" charset="-128"/>
                            <a:cs typeface="Cambria Math" panose="02040503050406030204" charset="0"/>
                            <a:sym typeface="+mn-ea"/>
                          </a:rPr>
                          <m:t>)</m:t>
                        </m:r>
                      </m:oMath>
                    </m:oMathPara>
                  </a14:m>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400" kern="1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just">
                    <a:lnSpc>
                      <a:spcPct val="140000"/>
                    </a:lnSpc>
                    <a:spcAft>
                      <a:spcPct val="0"/>
                    </a:spcAft>
                    <a:tabLst>
                      <a:tab pos="2700655"/>
                    </a:tabLst>
                  </a:pPr>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可得－</a:t>
                  </a:r>
                  <a:r>
                    <a:rPr lang="en-US"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是方程</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𝑎𝑥</m:t>
                        </m:r>
                        <m:r>
                          <m:rPr>
                            <m:sty m:val="p"/>
                          </m:rPr>
                          <a:rPr lang="en-US" altLang="zh-CN" sz="2400" kern="100" baseline="30000">
                            <a:solidFill>
                              <a:srgbClr val="FF0000"/>
                            </a:solidFill>
                            <a:latin typeface="Cambria Math" panose="02040503050406030204" charset="0"/>
                            <a:ea typeface="宋体" pitchFamily="2" charset="-122"/>
                            <a:cs typeface="Cambria Math" panose="02040503050406030204" charset="0"/>
                            <a:sym typeface="+mn-ea"/>
                          </a:rPr>
                          <m:t>2</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err="1">
                            <a:solidFill>
                              <a:srgbClr val="FF0000"/>
                            </a:solidFill>
                            <a:latin typeface="Cambria Math" panose="02040503050406030204" charset="0"/>
                            <a:ea typeface="宋体" pitchFamily="2" charset="-122"/>
                            <a:cs typeface="Cambria Math" panose="02040503050406030204" charset="0"/>
                            <a:sym typeface="+mn-ea"/>
                          </a:rPr>
                          <m:t>𝑏𝑥</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𝑐</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=0</m:t>
                        </m:r>
                      </m:oMath>
                    </m:oMathPara>
                  </a14:m>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的两个根，且</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𝑎</m:t>
                        </m:r>
                      </m:oMath>
                    </m:oMathPara>
                  </a14:m>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0</a:t>
                  </a:r>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𝐴</m:t>
                        </m:r>
                      </m:oMath>
                    </m:oMathPara>
                  </a14:m>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正确</a:t>
                  </a:r>
                  <a:r>
                    <a:rPr lang="en-US"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40000"/>
                    </a:lnSpc>
                    <a:spcAft>
                      <a:spcPct val="0"/>
                    </a:spcAft>
                    <a:tabLst>
                      <a:tab pos="2700655"/>
                    </a:tabLst>
                  </a:pPr>
                  <a:r>
                    <a:rPr lang="en-US"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有</a:t>
                  </a:r>
                  <a14:m>
                    <m:oMathPara>
                      <m:oMathParaPr>
                        <m:jc/>
                      </m:oMathParaPr>
                      <m:oMath>
                        <m:r>
                          <m:rPr>
                            <m:sty m:val="p"/>
                          </m:rPr>
                          <a:rPr lang="en-US" altLang="zh-CN" sz="2400" kern="100">
                            <a:solidFill>
                              <a:srgbClr val="FF0000"/>
                            </a:solidFill>
                            <a:latin typeface="Cambria Math" panose="02040503050406030204" charset="0"/>
                            <a:ea typeface="MS Mincho" panose="02020609040205080304" charset="-128"/>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1+2=</m:t>
                        </m:r>
                        <m:f>
                          <m:fPr>
                            <m:type m:val="bar"/>
                            <m:ctrlPr>
                              <a:rPr lang="en-US" altLang="zh-CN" sz="2400" i="1" kern="100">
                                <a:solidFill>
                                  <a:srgbClr val="FF0000"/>
                                </a:solidFill>
                                <a:latin typeface="Cambria Math" panose="02040503050406030204" charset="0"/>
                                <a:ea typeface="宋体" pitchFamily="2" charset="-122"/>
                                <a:cs typeface="Cambria Math" panose="02040503050406030204" charset="0"/>
                                <a:sym typeface="+mn-ea"/>
                              </a:rPr>
                            </m:ctrlPr>
                          </m:fPr>
                          <m:num>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𝑏</m:t>
                            </m:r>
                          </m:num>
                          <m:den>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𝑎</m:t>
                            </m:r>
                          </m:den>
                        </m:f>
                      </m:oMath>
                    </m:oMathPara>
                  </a14:m>
                  <a:r>
                    <a:rPr lang="zh-CN" altLang="en-US" sz="2400" kern="100">
                      <a:solidFill>
                        <a:srgbClr val="FF0000"/>
                      </a:solidFill>
                      <a:latin typeface="Cambria Math" panose="02040503050406030204" charset="0"/>
                      <a:ea typeface="宋体" panose="02010600030101010101" pitchFamily="2" charset="-122"/>
                      <a:cs typeface="Cambria Math" panose="02040503050406030204" charset="0"/>
                      <a:sym typeface="+mn-ea"/>
                    </a:rPr>
                    <a:t>，</a:t>
                  </a:r>
                  <a14:m>
                    <m:oMathPara>
                      <m:oMathParaPr>
                        <m:jc/>
                      </m:oMathParaPr>
                      <m:oMath>
                        <m:r>
                          <m:rPr>
                            <m:sty m:val="p"/>
                          </m:rPr>
                          <a:rPr lang="en-US" altLang="zh-CN" sz="2400" kern="100">
                            <a:solidFill>
                              <a:srgbClr val="FF0000"/>
                            </a:solidFill>
                            <a:latin typeface="Cambria Math" panose="02040503050406030204" charset="0"/>
                            <a:ea typeface="MS Mincho" panose="02020609040205080304" charset="-128"/>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1×2</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f>
                          <m:fPr>
                            <m:type m:val="bar"/>
                            <m:ctrlPr>
                              <a:rPr lang="en-US" altLang="zh-CN" sz="2400" i="1" kern="100">
                                <a:solidFill>
                                  <a:srgbClr val="FF0000"/>
                                </a:solidFill>
                                <a:latin typeface="Cambria Math" panose="02040503050406030204" charset="0"/>
                                <a:ea typeface="宋体" pitchFamily="2" charset="-122"/>
                                <a:cs typeface="Cambria Math" panose="02040503050406030204" charset="0"/>
                                <a:sym typeface="+mn-ea"/>
                              </a:rPr>
                            </m:ctrlPr>
                          </m:fPr>
                          <m:num>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𝑐</m:t>
                            </m:r>
                          </m:num>
                          <m:den>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𝑎</m:t>
                            </m:r>
                          </m:den>
                        </m:f>
                      </m:oMath>
                    </m:oMathPara>
                  </a14:m>
                  <a:r>
                    <a:rPr lang="en-US" altLang="zh-CN" sz="2400" kern="100">
                      <a:solidFill>
                        <a:srgbClr val="FF0000"/>
                      </a:solidFill>
                      <a:latin typeface="Cambria Math" panose="02040503050406030204" charset="0"/>
                      <a:ea typeface="宋体" panose="02010600030101010101" pitchFamily="2" charset="-122"/>
                      <a:cs typeface="Cambria Math" panose="02040503050406030204" charset="0"/>
                      <a:sym typeface="+mn-ea"/>
                    </a:rPr>
                    <a:t>.</a:t>
                  </a:r>
                  <a:r>
                    <a:rPr lang="zh-CN" altLang="en-US" sz="2400" b="1" kern="100">
                      <a:solidFill>
                        <a:srgbClr val="FF0000"/>
                      </a:solidFill>
                      <a:latin typeface="Cambria Math" panose="02040503050406030204" charset="0"/>
                      <a:ea typeface="宋体" panose="02010600030101010101" pitchFamily="2" charset="-122"/>
                      <a:cs typeface="Cambria Math" panose="02040503050406030204" charset="0"/>
                      <a:sym typeface="+mn-ea"/>
                    </a:rPr>
                    <a:t>解得，</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𝑏</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𝑎</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𝑐</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2</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𝑎</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oMath>
                    </m:oMathPara>
                  </a14:m>
                  <a:r>
                    <a:rPr lang="en-US"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𝑏</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&lt;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0</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𝑐</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&gt;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0</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𝐵</m:t>
                        </m:r>
                      </m:oMath>
                    </m:oMathPara>
                  </a14:m>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正确</a:t>
                  </a:r>
                  <a:r>
                    <a:rPr lang="en-US"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i="1" kern="100">
                    <a:solidFill>
                      <a:srgbClr val="FF0000"/>
                    </a:solidFill>
                    <a:latin typeface="Cambria Math" panose="02040503050406030204" charset="0"/>
                    <a:ea typeface="宋体" panose="02010600030101010101" pitchFamily="2" charset="-122"/>
                    <a:cs typeface="Cambria Math" panose="02040503050406030204" charset="0"/>
                    <a:sym typeface="+mn-ea"/>
                  </a:endParaRPr>
                </a:p>
                <a:p>
                  <a:pPr lvl="0" algn="just">
                    <a:lnSpc>
                      <a:spcPct val="140000"/>
                    </a:lnSpc>
                    <a:tabLst>
                      <a:tab pos="2700655"/>
                    </a:tabLst>
                  </a:pPr>
                  <a:r>
                    <a:rPr lang="zh-CN" altLang="zh-CN" sz="2400" b="1" kern="100">
                      <a:solidFill>
                        <a:srgbClr val="FF0000"/>
                      </a:solidFill>
                      <a:latin typeface="宋体" panose="02010600030101010101" pitchFamily="2" charset="-122"/>
                      <a:ea typeface="宋体" panose="02010600030101010101" pitchFamily="2" charset="-122"/>
                      <a:cs typeface="Times New Roman" panose="02020603050405020304"/>
                      <a:sym typeface="+mn-ea"/>
                    </a:rPr>
                    <a:t>当</a:t>
                  </a:r>
                  <a:r>
                    <a:rPr lang="en-US" altLang="zh-CN" sz="2400" i="1" kern="100">
                      <a:solidFill>
                        <a:srgbClr val="FF0000"/>
                      </a:solidFill>
                      <a:latin typeface="Times New Roman" panose="02020603050405020304"/>
                      <a:ea typeface="仿宋_GB2312"/>
                      <a:cs typeface="Courier New" panose="02070309020205020404"/>
                      <a:sym typeface="+mn-ea"/>
                    </a:rPr>
                    <a:t>x</a:t>
                  </a:r>
                  <a:r>
                    <a:rPr lang="zh-CN" altLang="zh-CN" sz="2400" kern="100">
                      <a:solidFill>
                        <a:srgbClr val="FF0000"/>
                      </a:solidFill>
                      <a:latin typeface="Times New Roman" panose="02020603050405020304"/>
                      <a:ea typeface="仿宋_GB2312"/>
                      <a:cs typeface="Times New Roman" panose="02020603050405020304"/>
                      <a:sym typeface="+mn-ea"/>
                    </a:rPr>
                    <a:t>＝－</a:t>
                  </a:r>
                  <a:r>
                    <a:rPr lang="en-US" altLang="zh-CN" sz="2400" kern="100">
                      <a:solidFill>
                        <a:srgbClr val="FF0000"/>
                      </a:solidFill>
                      <a:latin typeface="Times New Roman" panose="02020603050405020304"/>
                      <a:ea typeface="仿宋_GB2312"/>
                      <a:cs typeface="Courier New" panose="02070309020205020404"/>
                      <a:sym typeface="+mn-ea"/>
                    </a:rPr>
                    <a:t>1</a:t>
                  </a:r>
                  <a:r>
                    <a:rPr lang="zh-CN" altLang="zh-CN" sz="2400" b="1" kern="100">
                      <a:solidFill>
                        <a:srgbClr val="FF0000"/>
                      </a:solidFill>
                      <a:latin typeface="宋体" panose="02010600030101010101" pitchFamily="2" charset="-122"/>
                      <a:ea typeface="宋体" panose="02010600030101010101" pitchFamily="2" charset="-122"/>
                      <a:cs typeface="Times New Roman" panose="02020603050405020304"/>
                      <a:sym typeface="+mn-ea"/>
                    </a:rPr>
                    <a:t>时</a:t>
                  </a:r>
                  <a:r>
                    <a:rPr lang="zh-CN" altLang="zh-CN" sz="2400" b="1" kern="100">
                      <a:solidFill>
                        <a:srgbClr val="FF0000"/>
                      </a:solidFill>
                      <a:latin typeface="Times New Roman" panose="02020603050405020304"/>
                      <a:ea typeface="仿宋_GB2312"/>
                      <a:cs typeface="Times New Roman" panose="02020603050405020304"/>
                      <a:sym typeface="+mn-ea"/>
                    </a:rPr>
                    <a:t>，</a:t>
                  </a:r>
                  <a:r>
                    <a:rPr lang="en-US" altLang="zh-CN" sz="2400" i="1" kern="100">
                      <a:solidFill>
                        <a:srgbClr val="FF0000"/>
                      </a:solidFill>
                      <a:latin typeface="Times New Roman" panose="02020603050405020304"/>
                      <a:ea typeface="仿宋_GB2312"/>
                      <a:cs typeface="Courier New" panose="02070309020205020404"/>
                      <a:sym typeface="+mn-ea"/>
                    </a:rPr>
                    <a:t>a</a:t>
                  </a:r>
                  <a:r>
                    <a:rPr lang="zh-CN" altLang="zh-CN" sz="2400" kern="100">
                      <a:solidFill>
                        <a:srgbClr val="FF0000"/>
                      </a:solidFill>
                      <a:latin typeface="Times New Roman" panose="02020603050405020304"/>
                      <a:ea typeface="仿宋_GB2312"/>
                      <a:cs typeface="Times New Roman" panose="02020603050405020304"/>
                      <a:sym typeface="+mn-ea"/>
                    </a:rPr>
                    <a:t>＋</a:t>
                  </a:r>
                  <a:r>
                    <a:rPr lang="en-US" altLang="zh-CN" sz="2400" i="1" kern="100">
                      <a:solidFill>
                        <a:srgbClr val="FF0000"/>
                      </a:solidFill>
                      <a:latin typeface="Times New Roman" panose="02020603050405020304"/>
                      <a:ea typeface="仿宋_GB2312"/>
                      <a:cs typeface="Courier New" panose="02070309020205020404"/>
                      <a:sym typeface="+mn-ea"/>
                    </a:rPr>
                    <a:t>b</a:t>
                  </a:r>
                  <a:r>
                    <a:rPr lang="zh-CN" altLang="zh-CN" sz="2400" kern="100">
                      <a:solidFill>
                        <a:srgbClr val="FF0000"/>
                      </a:solidFill>
                      <a:latin typeface="Times New Roman" panose="02020603050405020304"/>
                      <a:ea typeface="仿宋_GB2312"/>
                      <a:cs typeface="Times New Roman" panose="02020603050405020304"/>
                      <a:sym typeface="+mn-ea"/>
                    </a:rPr>
                    <a:t>＋</a:t>
                  </a:r>
                  <a:r>
                    <a:rPr lang="en-US" altLang="zh-CN" sz="2400" i="1" kern="100">
                      <a:solidFill>
                        <a:srgbClr val="FF0000"/>
                      </a:solidFill>
                      <a:latin typeface="Times New Roman" panose="02020603050405020304"/>
                      <a:ea typeface="仿宋_GB2312"/>
                      <a:cs typeface="Courier New" panose="02070309020205020404"/>
                      <a:sym typeface="+mn-ea"/>
                    </a:rPr>
                    <a:t>c</a:t>
                  </a:r>
                  <a:r>
                    <a:rPr lang="zh-CN" altLang="zh-CN" sz="2400" kern="100">
                      <a:solidFill>
                        <a:srgbClr val="FF0000"/>
                      </a:solidFill>
                      <a:latin typeface="Times New Roman" panose="02020603050405020304"/>
                      <a:ea typeface="仿宋_GB2312"/>
                      <a:cs typeface="Times New Roman" panose="02020603050405020304"/>
                      <a:sym typeface="+mn-ea"/>
                    </a:rPr>
                    <a:t>＝</a:t>
                  </a:r>
                  <a:r>
                    <a:rPr lang="en-US" altLang="zh-CN" sz="2400" kern="100">
                      <a:solidFill>
                        <a:srgbClr val="FF0000"/>
                      </a:solidFill>
                      <a:latin typeface="Times New Roman" panose="02020603050405020304"/>
                      <a:ea typeface="仿宋_GB2312"/>
                      <a:cs typeface="Courier New" panose="02070309020205020404"/>
                      <a:sym typeface="+mn-ea"/>
                    </a:rPr>
                    <a:t>0</a:t>
                  </a:r>
                  <a:r>
                    <a:rPr lang="zh-CN" altLang="zh-CN" sz="2400" b="1" kern="100">
                      <a:solidFill>
                        <a:srgbClr val="FF0000"/>
                      </a:solidFill>
                      <a:latin typeface="Times New Roman" panose="02020603050405020304"/>
                      <a:ea typeface="仿宋_GB2312"/>
                      <a:cs typeface="Times New Roman" panose="02020603050405020304"/>
                      <a:sym typeface="+mn-ea"/>
                    </a:rPr>
                    <a:t>，</a:t>
                  </a:r>
                  <a:r>
                    <a:rPr lang="en-US" altLang="zh-CN" sz="2400" kern="100">
                      <a:solidFill>
                        <a:srgbClr val="FF0000"/>
                      </a:solidFill>
                      <a:latin typeface="Times New Roman" panose="02020603050405020304"/>
                      <a:ea typeface="仿宋_GB2312"/>
                      <a:cs typeface="Courier New" panose="02070309020205020404"/>
                      <a:sym typeface="+mn-ea"/>
                    </a:rPr>
                    <a:t>C</a:t>
                  </a:r>
                  <a:r>
                    <a:rPr lang="zh-CN" altLang="zh-CN" sz="2400" b="1" kern="100">
                      <a:solidFill>
                        <a:srgbClr val="FF0000"/>
                      </a:solidFill>
                      <a:latin typeface="宋体" panose="02010600030101010101" pitchFamily="2" charset="-122"/>
                      <a:ea typeface="宋体" panose="02010600030101010101" pitchFamily="2" charset="-122"/>
                      <a:cs typeface="Times New Roman" panose="02020603050405020304"/>
                      <a:sym typeface="+mn-ea"/>
                    </a:rPr>
                    <a:t>不正确</a:t>
                  </a:r>
                  <a:r>
                    <a:rPr lang="zh-CN" altLang="zh-CN" sz="2400" b="1" kern="100" smtClean="0">
                      <a:solidFill>
                        <a:srgbClr val="FF0000"/>
                      </a:solidFill>
                      <a:latin typeface="宋体" panose="02010600030101010101" pitchFamily="2" charset="-122"/>
                      <a:ea typeface="宋体" panose="02010600030101010101" pitchFamily="2" charset="-122"/>
                      <a:cs typeface="Times New Roman" panose="02020603050405020304"/>
                      <a:sym typeface="+mn-ea"/>
                    </a:rPr>
                    <a:t>；</a:t>
                  </a:r>
                  <a:endParaRPr lang="zh-CN" altLang="zh-CN" sz="2400" kern="100">
                    <a:solidFill>
                      <a:srgbClr val="FF0000"/>
                    </a:solidFill>
                    <a:latin typeface="宋体" panose="02010600030101010101" pitchFamily="2" charset="-122"/>
                    <a:cs typeface="Courier New" panose="02070309020205020404"/>
                  </a:endParaRPr>
                </a:p>
                <a:p>
                  <a:pPr lvl="0" algn="just">
                    <a:lnSpc>
                      <a:spcPct val="140000"/>
                    </a:lnSpc>
                    <a:tabLst>
                      <a:tab pos="2700655"/>
                    </a:tabLst>
                  </a:pPr>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把</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𝑏</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𝑎</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𝑐</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2</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𝑎</m:t>
                        </m:r>
                      </m:oMath>
                    </m:oMathPara>
                  </a14:m>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代入</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𝑎𝑥</m:t>
                        </m:r>
                        <m:r>
                          <m:rPr>
                            <m:sty m:val="p"/>
                          </m:rPr>
                          <a:rPr lang="en-US" altLang="zh-CN" sz="2400" kern="100" baseline="30000">
                            <a:solidFill>
                              <a:srgbClr val="FF0000"/>
                            </a:solidFill>
                            <a:latin typeface="Cambria Math" panose="02040503050406030204" charset="0"/>
                            <a:ea typeface="宋体" pitchFamily="2" charset="-122"/>
                            <a:cs typeface="Cambria Math" panose="02040503050406030204" charset="0"/>
                            <a:sym typeface="+mn-ea"/>
                          </a:rPr>
                          <m:t>2</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𝑐𝑥</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𝑏</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0</m:t>
                        </m:r>
                      </m:oMath>
                    </m:oMathPara>
                  </a14:m>
                  <a:r>
                    <a:rPr lang="zh-CN" altLang="zh-CN"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，可</a:t>
                  </a:r>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得</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𝑎𝑥</m:t>
                        </m:r>
                        <m:r>
                          <m:rPr>
                            <m:sty m:val="p"/>
                          </m:rPr>
                          <a:rPr lang="en-US" altLang="zh-CN" sz="2400" kern="100" baseline="30000">
                            <a:solidFill>
                              <a:srgbClr val="FF0000"/>
                            </a:solidFill>
                            <a:latin typeface="Cambria Math" panose="02040503050406030204" charset="0"/>
                            <a:ea typeface="宋体" pitchFamily="2" charset="-122"/>
                            <a:cs typeface="Cambria Math" panose="02040503050406030204" charset="0"/>
                            <a:sym typeface="+mn-ea"/>
                          </a:rPr>
                          <m:t>2</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2</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𝑎𝑥</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𝑎</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0</m:t>
                        </m:r>
                      </m:oMath>
                    </m:oMathPara>
                  </a14:m>
                  <a:r>
                    <a:rPr lang="zh-CN" altLang="zh-CN"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endParaRPr>
                </a:p>
                <a:p>
                  <a:pPr lvl="0" algn="just">
                    <a:lnSpc>
                      <a:spcPct val="140000"/>
                    </a:lnSpc>
                    <a:tabLst>
                      <a:tab pos="2700655"/>
                    </a:tabLst>
                  </a:pPr>
                  <a:r>
                    <a:rPr lang="zh-CN" altLang="zh-CN"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因为</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𝑎</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0</m:t>
                        </m:r>
                      </m:oMath>
                    </m:oMathPara>
                  </a14:m>
                  <a:r>
                    <a:rPr lang="zh-CN" altLang="zh-CN"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，所以</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𝑥</m:t>
                        </m:r>
                        <m:r>
                          <m:rPr>
                            <m:sty m:val="p"/>
                          </m:rPr>
                          <a:rPr lang="en-US" altLang="zh-CN" sz="2400" kern="100" baseline="30000">
                            <a:solidFill>
                              <a:srgbClr val="FF0000"/>
                            </a:solidFill>
                            <a:latin typeface="Cambria Math" panose="02040503050406030204" charset="0"/>
                            <a:ea typeface="宋体" pitchFamily="2" charset="-122"/>
                            <a:cs typeface="Cambria Math" panose="02040503050406030204" charset="0"/>
                            <a:sym typeface="+mn-ea"/>
                          </a:rPr>
                          <m:t>2</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2</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𝑥</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1</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0</m:t>
                        </m:r>
                      </m:oMath>
                    </m:oMathPara>
                  </a14:m>
                  <a:r>
                    <a:rPr lang="zh-CN" altLang="zh-CN"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，即</a:t>
                  </a:r>
                  <a14:m>
                    <m:oMathPara>
                      <m:oMathParaPr>
                        <m:jc/>
                      </m:oMathParaPr>
                      <m:oMath>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𝑥</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1</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baseline="30000">
                            <a:solidFill>
                              <a:srgbClr val="FF0000"/>
                            </a:solidFill>
                            <a:latin typeface="Cambria Math" panose="02040503050406030204" charset="0"/>
                            <a:ea typeface="宋体" pitchFamily="2" charset="-122"/>
                            <a:cs typeface="Cambria Math" panose="02040503050406030204" charset="0"/>
                            <a:sym typeface="+mn-ea"/>
                          </a:rPr>
                          <m:t>2</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0</m:t>
                        </m:r>
                      </m:oMath>
                    </m:oMathPara>
                  </a14:m>
                  <a:r>
                    <a:rPr lang="zh-CN" altLang="zh-CN"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endParaRPr>
                </a:p>
                <a:p>
                  <a:pPr lvl="0" algn="just">
                    <a:lnSpc>
                      <a:spcPct val="140000"/>
                    </a:lnSpc>
                    <a:tabLst>
                      <a:tab pos="2700655"/>
                    </a:tabLst>
                  </a:pPr>
                  <a:r>
                    <a:rPr lang="zh-CN" altLang="zh-CN"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此</a:t>
                  </a:r>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不等式的解集为</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err="1">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kern="100" err="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err="1">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1</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oMath>
                    </m:oMathPara>
                  </a14:m>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𝐷</m:t>
                        </m:r>
                      </m:oMath>
                    </m:oMathPara>
                  </a14:m>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不正确</a:t>
                  </a:r>
                  <a:r>
                    <a:rPr lang="en-US"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2" name="文本框 1"/>
                <p:cNvSpPr txBox="1">
                  <a:spLocks noRot="1" noChangeAspect="1" noMove="1" noResize="1" noEditPoints="1" noAdjustHandles="1" noChangeArrowheads="1" noChangeShapeType="1" noTextEdit="1"/>
                </p:cNvSpPr>
                <p:nvPr>
                  <p:custDataLst>
                    <p:tags r:id="rId5"/>
                  </p:custDataLst>
                </p:nvPr>
              </p:nvSpPr>
              <p:spPr>
                <a:xfrm>
                  <a:off x="1066" y="4258"/>
                  <a:ext cx="17068" cy="6203"/>
                </a:xfrm>
                <a:prstGeom prst="rect">
                  <a:avLst/>
                </a:prstGeom>
                <a:blipFill rotWithShape="1">
                  <a:blip r:embed="rId6"/>
                  <a:stretch>
                    <a:fillRect/>
                  </a:stretch>
                </a:blipFill>
              </p:spPr>
              <p:txBody>
                <a:bodyPr/>
                <a:lstStyle/>
                <a:p>
                  <a:r>
                    <a:rPr lang="zh-CN" altLang="en-US">
                      <a:noFill/>
                    </a:rPr>
                    <a:t> </a:t>
                  </a:r>
                </a:p>
              </p:txBody>
            </p:sp>
          </mc:Fallback>
        </mc:AlternateContent>
        <p:sp>
          <p:nvSpPr>
            <p:cNvPr id="11" name="矩形 10"/>
            <p:cNvSpPr/>
            <p:nvPr>
              <p:custDataLst>
                <p:tags r:id="rId7"/>
              </p:custDataLst>
            </p:nvPr>
          </p:nvSpPr>
          <p:spPr>
            <a:xfrm>
              <a:off x="13025" y="9177"/>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title=""/>
          <p:cNvSpPr txBox="1"/>
          <p:nvPr/>
        </p:nvSpPr>
        <p:spPr>
          <a:xfrm>
            <a:off x="603250" y="539115"/>
            <a:ext cx="10985500" cy="1050290"/>
          </a:xfrm>
          <a:prstGeom prst="rect">
            <a:avLst/>
          </a:prstGeom>
          <a:noFill/>
        </p:spPr>
        <p:txBody>
          <a:bodyPr wrap="square" rtlCol="0">
            <a:spAutoFit/>
          </a:bodyPr>
          <a:lstStyle/>
          <a:p>
            <a:pPr>
              <a:lnSpc>
                <a:spcPct val="130000"/>
              </a:lnSpc>
            </a:pPr>
            <a:r>
              <a:rPr lang="zh-CN" altLang="en-US" sz="2400" b="1">
                <a:solidFill>
                  <a:srgbClr val="FF0000"/>
                </a:solidFill>
                <a:latin typeface="宋体" panose="02010600030101010101" pitchFamily="2" charset="-122"/>
                <a:ea typeface="宋体" panose="02010600030101010101" pitchFamily="2" charset="-122"/>
              </a:rPr>
              <a:t>方法技巧：</a:t>
            </a:r>
            <a:endParaRPr lang="zh-CN" altLang="en-US" sz="2400" b="1">
              <a:solidFill>
                <a:srgbClr val="FF0000"/>
              </a:solidFill>
              <a:latin typeface="宋体" panose="02010600030101010101" pitchFamily="2" charset="-122"/>
              <a:ea typeface="宋体" panose="02010600030101010101" pitchFamily="2" charset="-122"/>
            </a:endParaRPr>
          </a:p>
          <a:p>
            <a:pPr algn="ctr">
              <a:lnSpc>
                <a:spcPct val="130000"/>
              </a:lnSpc>
            </a:pPr>
            <a:r>
              <a:rPr lang="zh-CN" altLang="en-US" sz="2400" b="1">
                <a:solidFill>
                  <a:srgbClr val="FF0000"/>
                </a:solidFill>
                <a:latin typeface="宋体" panose="02010600030101010101" pitchFamily="2" charset="-122"/>
                <a:ea typeface="宋体" panose="02010600030101010101" pitchFamily="2" charset="-122"/>
                <a:sym typeface="+mn-ea"/>
              </a:rPr>
              <a:t>解不含参一元二次不等式的步骤：</a:t>
            </a:r>
            <a:endParaRPr lang="en-US" altLang="zh-CN" sz="2400" b="1">
              <a:solidFill>
                <a:srgbClr val="FF0000"/>
              </a:solidFill>
              <a:latin typeface="宋体" panose="02010600030101010101" pitchFamily="2" charset="-122"/>
              <a:ea typeface="宋体" panose="02010600030101010101" pitchFamily="2" charset="-122"/>
              <a:sym typeface="+mn-ea"/>
            </a:endParaRPr>
          </a:p>
        </p:txBody>
      </p:sp>
      <p:pic>
        <p:nvPicPr>
          <p:cNvPr id="26" name="图片 25" title=""/>
          <p:cNvPicPr>
            <a:picLocks noChangeAspect="1"/>
          </p:cNvPicPr>
          <p:nvPr/>
        </p:nvPicPr>
        <p:blipFill>
          <a:blip r:embed="rId2"/>
          <a:stretch>
            <a:fillRect/>
          </a:stretch>
        </p:blipFill>
        <p:spPr>
          <a:xfrm>
            <a:off x="1555750" y="1475105"/>
            <a:ext cx="9080500" cy="4279900"/>
          </a:xfrm>
          <a:prstGeom prst="rect">
            <a:avLst/>
          </a:prstGeom>
        </p:spPr>
      </p:pic>
    </p:spTree>
    <p:custDataLst>
      <p:tags r:id="rId3"/>
    </p:custData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组合 32" title=""/>
          <p:cNvGrpSpPr/>
          <p:nvPr/>
        </p:nvGrpSpPr>
        <p:grpSpPr>
          <a:xfrm>
            <a:off x="696707" y="595630"/>
            <a:ext cx="6751993" cy="466090"/>
            <a:chOff x="3559" y="2307"/>
            <a:chExt cx="20583" cy="734"/>
          </a:xfrm>
        </p:grpSpPr>
        <p:sp>
          <p:nvSpPr>
            <p:cNvPr id="34" name="文本框 33"/>
            <p:cNvSpPr txBox="1"/>
            <p:nvPr/>
          </p:nvSpPr>
          <p:spPr>
            <a:xfrm>
              <a:off x="3559" y="2316"/>
              <a:ext cx="20583" cy="72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题型二：含参一元二次不等式的解法</a:t>
              </a:r>
              <a:endParaRPr lang="en-US" altLang="zh-CN" sz="2400" b="1">
                <a:latin typeface="宋体" panose="02010600030101010101" pitchFamily="2" charset="-122"/>
                <a:ea typeface="宋体" panose="02010600030101010101" pitchFamily="2" charset="-122"/>
              </a:endParaRPr>
            </a:p>
          </p:txBody>
        </p:sp>
        <p:sp>
          <p:nvSpPr>
            <p:cNvPr id="35" name="圆角矩形 34"/>
            <p:cNvSpPr/>
            <p:nvPr/>
          </p:nvSpPr>
          <p:spPr>
            <a:xfrm>
              <a:off x="3559" y="2307"/>
              <a:ext cx="16737" cy="684"/>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mc:Choice Requires="a14">
          <p:sp>
            <p:nvSpPr>
              <p:cNvPr id="2" name="文本框 1" title=""/>
              <p:cNvSpPr txBox="1"/>
              <p:nvPr/>
            </p:nvSpPr>
            <p:spPr>
              <a:xfrm>
                <a:off x="582295" y="1092200"/>
                <a:ext cx="10768965" cy="514985"/>
              </a:xfrm>
              <a:prstGeom prst="rect">
                <a:avLst/>
              </a:prstGeom>
              <a:noFill/>
            </p:spPr>
            <p:txBody>
              <a:bodyPr wrap="square" rtlCol="0">
                <a:spAutoFit/>
              </a:bodyPr>
              <a:lstStyle/>
              <a:p>
                <a:pPr>
                  <a:lnSpc>
                    <a:spcPct val="11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解关于</a:t>
                </a:r>
                <a14:m>
                  <m:oMathPara>
                    <m:oMathParaPr>
                      <m:jc/>
                    </m:oMathParaPr>
                    <m:oMath>
                      <m:r>
                        <a:rPr lang="en-US" altLang="zh-CN" sz="2400" i="1">
                          <a:latin typeface="Cambria Math" panose="02040503050406030204" charset="0"/>
                          <a:ea typeface="宋体" pitchFamily="2" charset="-122"/>
                          <a:cs typeface="Cambria Math" panose="02040503050406030204" charset="0"/>
                        </a:rPr>
                        <m:t>𝑥</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的不等式</a:t>
                </a:r>
                <a14:m>
                  <m:oMathPara>
                    <m:oMathParaPr>
                      <m:jc/>
                    </m:oMathParaPr>
                    <m:oMath>
                      <m:r>
                        <a:rPr lang="en-US" altLang="zh-CN" sz="2400" i="1">
                          <a:latin typeface="Cambria Math" panose="02040503050406030204" charset="0"/>
                          <a:ea typeface="宋体" pitchFamily="2" charset="-122"/>
                          <a:cs typeface="Cambria Math" panose="02040503050406030204" charset="0"/>
                        </a:rPr>
                        <m:t>𝑎</m:t>
                      </m:r>
                      <m:sSup>
                        <m:sSupPr>
                          <m:ctrlPr>
                            <a:rPr lang="en-US" altLang="zh-CN" sz="2400" i="1">
                              <a:latin typeface="Cambria Math" panose="02040503050406030204" charset="0"/>
                              <a:ea typeface="宋体" pitchFamily="2" charset="-122"/>
                              <a:cs typeface="Cambria Math" panose="02040503050406030204" charset="0"/>
                            </a:rPr>
                          </m:ctrlPr>
                        </m:sSupPr>
                        <m:e>
                          <m:r>
                            <a:rPr lang="en-US" altLang="zh-CN" sz="2400" i="1">
                              <a:latin typeface="Cambria Math" panose="02040503050406030204" charset="0"/>
                              <a:ea typeface="宋体" pitchFamily="2" charset="-122"/>
                              <a:cs typeface="Cambria Math" panose="02040503050406030204" charset="0"/>
                            </a:rPr>
                            <m:t>𝑥</m:t>
                          </m:r>
                        </m:e>
                        <m:sup>
                          <m:r>
                            <a:rPr lang="en-US" altLang="zh-CN" sz="2400" i="1">
                              <a:latin typeface="Cambria Math" panose="02040503050406030204" charset="0"/>
                              <a:ea typeface="宋体" pitchFamily="2" charset="-122"/>
                              <a:cs typeface="Cambria Math" panose="02040503050406030204" charset="0"/>
                            </a:rPr>
                            <m:t>2</m:t>
                          </m:r>
                        </m:sup>
                      </m:sSup>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𝑎</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1</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1</m:t>
                      </m:r>
                      <m:r>
                        <a:rPr lang="en-US" altLang="zh-CN" sz="2400" i="1">
                          <a:latin typeface="Cambria Math" panose="02040503050406030204" charset="0"/>
                          <a:ea typeface="宋体" pitchFamily="2" charset="-122"/>
                          <a:cs typeface="Cambria Math" panose="02040503050406030204" charset="0"/>
                        </a:rPr>
                        <m:t>&lt;</m:t>
                      </m:r>
                      <m:r>
                        <a:rPr lang="en-US" altLang="zh-CN" sz="2400" i="1">
                          <a:latin typeface="Cambria Math" panose="02040503050406030204" charset="0"/>
                          <a:ea typeface="宋体" pitchFamily="2" charset="-122"/>
                          <a:cs typeface="Cambria Math" panose="02040503050406030204" charset="0"/>
                        </a:rPr>
                        <m:t>0</m:t>
                      </m:r>
                      <m:r>
                        <a:rPr lang="en-US" altLang="zh-CN" sz="2400" i="1">
                          <a:latin typeface="Cambria Math" panose="02040503050406030204" charset="0"/>
                          <a:ea typeface="宋体" pitchFamily="2" charset="-122"/>
                          <a:cs typeface="Cambria Math" panose="02040503050406030204" charset="0"/>
                        </a:rPr>
                        <m:t>.</m:t>
                      </m:r>
                    </m:oMath>
                  </m:oMathPara>
                </a14:m>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582295" y="1092200"/>
                <a:ext cx="10768965" cy="514985"/>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3" name="文本框 2" title=""/>
              <p:cNvSpPr txBox="1"/>
              <p:nvPr/>
            </p:nvSpPr>
            <p:spPr>
              <a:xfrm>
                <a:off x="598805" y="1562735"/>
                <a:ext cx="10838180" cy="4778375"/>
              </a:xfrm>
              <a:prstGeom prst="rect">
                <a:avLst/>
              </a:prstGeom>
              <a:noFill/>
            </p:spPr>
            <p:txBody>
              <a:bodyPr wrap="square" rtlCol="0">
                <a:spAutoFit/>
              </a:bodyPr>
              <a:lstStyle/>
              <a:p>
                <a:pPr>
                  <a:lnSpc>
                    <a:spcPct val="12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解：情形一：若</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𝑎</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0</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时，则原不等式可化为</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1</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0</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即</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&gt;</m:t>
                      </m:r>
                      <m:r>
                        <a:rPr lang="en-US" altLang="zh-CN" sz="2400" i="1">
                          <a:solidFill>
                            <a:srgbClr val="FF0000"/>
                          </a:solidFill>
                          <a:latin typeface="Cambria Math" panose="02040503050406030204" charset="0"/>
                          <a:ea typeface="宋体" pitchFamily="2" charset="-122"/>
                          <a:cs typeface="Cambria Math" panose="02040503050406030204" charset="0"/>
                        </a:rPr>
                        <m:t>1</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情形一：若</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𝑎</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0</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，原不等式可化为</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𝑎</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1</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1</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0</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若</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𝑎</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0</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，原不等式可化为</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1</m:t>
                          </m:r>
                        </m:num>
                        <m:den>
                          <m:r>
                            <a:rPr lang="en-US" altLang="zh-CN" sz="2400" i="1">
                              <a:solidFill>
                                <a:srgbClr val="FF0000"/>
                              </a:solidFill>
                              <a:latin typeface="Cambria Math" panose="02040503050406030204" charset="0"/>
                              <a:ea typeface="宋体" pitchFamily="2" charset="-122"/>
                              <a:cs typeface="Cambria Math" panose="02040503050406030204" charset="0"/>
                            </a:rPr>
                            <m:t>𝑎</m:t>
                          </m:r>
                        </m:den>
                      </m:f>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1</m:t>
                      </m:r>
                      <m:r>
                        <a:rPr lang="en-US" altLang="zh-CN" sz="2400" i="1">
                          <a:solidFill>
                            <a:srgbClr val="FF0000"/>
                          </a:solidFill>
                          <a:latin typeface="Cambria Math" panose="02040503050406030204" charset="0"/>
                          <a:ea typeface="宋体" pitchFamily="2" charset="-122"/>
                          <a:cs typeface="Cambria Math" panose="02040503050406030204" charset="0"/>
                        </a:rPr>
                        <m:t>)&gt;</m:t>
                      </m:r>
                      <m:r>
                        <a:rPr lang="en-US" altLang="zh-CN" sz="2400" i="1">
                          <a:solidFill>
                            <a:srgbClr val="FF0000"/>
                          </a:solidFill>
                          <a:latin typeface="Cambria Math" panose="02040503050406030204" charset="0"/>
                          <a:ea typeface="宋体" pitchFamily="2" charset="-122"/>
                          <a:cs typeface="Cambria Math" panose="02040503050406030204" charset="0"/>
                        </a:rPr>
                        <m:t>0</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2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rPr>
                  <a:t>∵</a:t>
                </a:r>
                <a14:m>
                  <m:oMathPara>
                    <m:oMathParaPr>
                      <m:jc/>
                    </m:oMathParaPr>
                    <m:oMath>
                      <m:f>
                        <m:fPr>
                          <m:type m:val="bar"/>
                          <m:ctrlPr>
                            <a:rPr lang="en-US" altLang="zh-CN" sz="2400" i="1">
                              <a:solidFill>
                                <a:srgbClr val="FF0000"/>
                              </a:solidFill>
                              <a:latin typeface="Cambria Math" panose="02040503050406030204"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1</m:t>
                          </m:r>
                        </m:num>
                        <m:den>
                          <m:r>
                            <a:rPr lang="en-US" altLang="zh-CN" sz="2400" i="1">
                              <a:solidFill>
                                <a:srgbClr val="FF0000"/>
                              </a:solidFill>
                              <a:latin typeface="Cambria Math" panose="02040503050406030204" charset="0"/>
                              <a:ea typeface="宋体" pitchFamily="2" charset="-122"/>
                              <a:cs typeface="Cambria Math" panose="02040503050406030204" charset="0"/>
                            </a:rPr>
                            <m:t>𝑎</m:t>
                          </m:r>
                        </m:den>
                      </m:f>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1</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en-US" altLang="zh-CN" sz="2400">
                    <a:solidFill>
                      <a:srgbClr val="FF0000"/>
                    </a:solidFill>
                    <a:latin typeface="宋体" panose="02010600030101010101" pitchFamily="2" charset="-122"/>
                    <a:ea typeface="宋体" panose="02010600030101010101" pitchFamily="2" charset="-122"/>
                    <a:cs typeface="Cambria Math" panose="02040503050406030204" charset="0"/>
                  </a:rPr>
                  <a:t>∴</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&lt;</m:t>
                      </m:r>
                      <m:f>
                        <m:fPr>
                          <m:type m:val="bar"/>
                          <m:ctrlPr>
                            <a:rPr lang="en-US" altLang="zh-CN" sz="2400" i="1">
                              <a:solidFill>
                                <a:srgbClr val="FF0000"/>
                              </a:solidFill>
                              <a:latin typeface="Cambria Math" panose="02040503050406030204"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1</m:t>
                          </m:r>
                        </m:num>
                        <m:den>
                          <m:r>
                            <a:rPr lang="en-US" altLang="zh-CN" sz="2400" i="1">
                              <a:solidFill>
                                <a:srgbClr val="FF0000"/>
                              </a:solidFill>
                              <a:latin typeface="Cambria Math" panose="02040503050406030204" charset="0"/>
                              <a:ea typeface="宋体" pitchFamily="2" charset="-122"/>
                              <a:cs typeface="Cambria Math" panose="02040503050406030204" charset="0"/>
                            </a:rPr>
                            <m:t>𝑎</m:t>
                          </m:r>
                        </m:den>
                      </m:f>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或</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&gt;</m:t>
                      </m:r>
                      <m:r>
                        <a:rPr lang="en-US" altLang="zh-CN" sz="2400" i="1">
                          <a:solidFill>
                            <a:srgbClr val="FF0000"/>
                          </a:solidFill>
                          <a:latin typeface="Cambria Math" panose="02040503050406030204" charset="0"/>
                          <a:ea typeface="宋体" pitchFamily="2" charset="-122"/>
                          <a:cs typeface="Cambria Math" panose="02040503050406030204" charset="0"/>
                        </a:rPr>
                        <m:t>1</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2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若</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𝑎</m:t>
                      </m:r>
                      <m:r>
                        <a:rPr lang="en-US" altLang="zh-CN" sz="2400" i="1">
                          <a:solidFill>
                            <a:srgbClr val="FF0000"/>
                          </a:solidFill>
                          <a:latin typeface="Cambria Math" panose="02040503050406030204" charset="0"/>
                          <a:ea typeface="宋体" pitchFamily="2" charset="-122"/>
                          <a:cs typeface="Cambria Math" panose="02040503050406030204" charset="0"/>
                        </a:rPr>
                        <m:t>&gt;</m:t>
                      </m:r>
                      <m:r>
                        <a:rPr lang="en-US" altLang="zh-CN" sz="2400" i="1">
                          <a:solidFill>
                            <a:srgbClr val="FF0000"/>
                          </a:solidFill>
                          <a:latin typeface="Cambria Math" panose="02040503050406030204" charset="0"/>
                          <a:ea typeface="宋体" pitchFamily="2" charset="-122"/>
                          <a:cs typeface="Cambria Math" panose="02040503050406030204" charset="0"/>
                        </a:rPr>
                        <m:t>0</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，原不等式可化为</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1</m:t>
                          </m:r>
                        </m:num>
                        <m:den>
                          <m:r>
                            <a:rPr lang="en-US" altLang="zh-CN" sz="2400" i="1">
                              <a:solidFill>
                                <a:srgbClr val="FF0000"/>
                              </a:solidFill>
                              <a:latin typeface="Cambria Math" panose="02040503050406030204" charset="0"/>
                              <a:ea typeface="宋体" pitchFamily="2" charset="-122"/>
                              <a:cs typeface="Cambria Math" panose="02040503050406030204" charset="0"/>
                            </a:rPr>
                            <m:t>𝑎</m:t>
                          </m:r>
                        </m:den>
                      </m:f>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1</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0</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2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若</a:t>
                </a:r>
                <a14:m>
                  <m:oMathPara>
                    <m:oMathParaPr>
                      <m:jc/>
                    </m:oMathParaPr>
                    <m:oMath>
                      <m:f>
                        <m:fPr>
                          <m:type m:val="bar"/>
                          <m:ctrlPr>
                            <a:rPr lang="en-US" altLang="zh-CN" sz="2400" i="1">
                              <a:solidFill>
                                <a:srgbClr val="FF0000"/>
                              </a:solidFill>
                              <a:latin typeface="Cambria Math" panose="02040503050406030204"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1</m:t>
                          </m:r>
                        </m:num>
                        <m:den>
                          <m:r>
                            <a:rPr lang="en-US" altLang="zh-CN" sz="2400" i="1">
                              <a:solidFill>
                                <a:srgbClr val="FF0000"/>
                              </a:solidFill>
                              <a:latin typeface="Cambria Math" panose="02040503050406030204" charset="0"/>
                              <a:ea typeface="宋体" pitchFamily="2" charset="-122"/>
                              <a:cs typeface="Cambria Math" panose="02040503050406030204" charset="0"/>
                            </a:rPr>
                            <m:t>𝑎</m:t>
                          </m:r>
                        </m:den>
                      </m:f>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1</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即</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𝑎</m:t>
                      </m:r>
                      <m:r>
                        <a:rPr lang="en-US" altLang="zh-CN" sz="2400" i="1">
                          <a:solidFill>
                            <a:srgbClr val="FF0000"/>
                          </a:solidFill>
                          <a:latin typeface="Cambria Math" panose="02040503050406030204" charset="0"/>
                          <a:ea typeface="宋体" pitchFamily="2" charset="-122"/>
                          <a:cs typeface="Cambria Math" panose="02040503050406030204" charset="0"/>
                        </a:rPr>
                        <m:t>&gt;</m:t>
                      </m:r>
                      <m:r>
                        <a:rPr lang="en-US" altLang="zh-CN" sz="2400" i="1">
                          <a:solidFill>
                            <a:srgbClr val="FF0000"/>
                          </a:solidFill>
                          <a:latin typeface="Cambria Math" panose="02040503050406030204" charset="0"/>
                          <a:ea typeface="宋体" pitchFamily="2" charset="-122"/>
                          <a:cs typeface="Cambria Math" panose="02040503050406030204" charset="0"/>
                        </a:rPr>
                        <m:t>1</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则</a:t>
                </a:r>
                <a14:m>
                  <m:oMathPara>
                    <m:oMathParaPr>
                      <m:jc/>
                    </m:oMathParaPr>
                    <m:oMath>
                      <m:f>
                        <m:fPr>
                          <m:type m:val="bar"/>
                          <m:ctrlPr>
                            <a:rPr lang="en-US" altLang="zh-CN" sz="2400" i="1">
                              <a:solidFill>
                                <a:srgbClr val="FF0000"/>
                              </a:solidFill>
                              <a:latin typeface="Cambria Math" panose="02040503050406030204"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1</m:t>
                          </m:r>
                        </m:num>
                        <m:den>
                          <m:r>
                            <a:rPr lang="en-US" altLang="zh-CN" sz="2400" i="1">
                              <a:solidFill>
                                <a:srgbClr val="FF0000"/>
                              </a:solidFill>
                              <a:latin typeface="Cambria Math" panose="02040503050406030204" charset="0"/>
                              <a:ea typeface="宋体" pitchFamily="2" charset="-122"/>
                              <a:cs typeface="Cambria Math" panose="02040503050406030204" charset="0"/>
                            </a:rPr>
                            <m:t>𝑎</m:t>
                          </m:r>
                        </m:den>
                      </m:f>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1</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2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若</a:t>
                </a:r>
                <a14:m>
                  <m:oMathPara>
                    <m:oMathParaPr>
                      <m:jc/>
                    </m:oMathParaPr>
                    <m:oMath>
                      <m:f>
                        <m:fPr>
                          <m:type m:val="bar"/>
                          <m:ctrlPr>
                            <a:rPr lang="en-US" altLang="zh-CN" sz="2400" i="1">
                              <a:solidFill>
                                <a:srgbClr val="FF0000"/>
                              </a:solidFill>
                              <a:latin typeface="Cambria Math" panose="02040503050406030204"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1</m:t>
                          </m:r>
                        </m:num>
                        <m:den>
                          <m:r>
                            <a:rPr lang="en-US" altLang="zh-CN" sz="2400" i="1">
                              <a:solidFill>
                                <a:srgbClr val="FF0000"/>
                              </a:solidFill>
                              <a:latin typeface="Cambria Math" panose="02040503050406030204" charset="0"/>
                              <a:ea typeface="宋体" pitchFamily="2" charset="-122"/>
                              <a:cs typeface="Cambria Math" panose="02040503050406030204" charset="0"/>
                            </a:rPr>
                            <m:t>𝑎</m:t>
                          </m:r>
                        </m:den>
                      </m:f>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1</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即</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𝑎</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1</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则</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2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若</a:t>
                </a:r>
                <a14:m>
                  <m:oMathPara>
                    <m:oMathParaPr>
                      <m:jc/>
                    </m:oMathParaPr>
                    <m:oMath>
                      <m:f>
                        <m:fPr>
                          <m:type m:val="bar"/>
                          <m:ctrlPr>
                            <a:rPr lang="en-US" altLang="zh-CN" sz="2400" i="1">
                              <a:solidFill>
                                <a:srgbClr val="FF0000"/>
                              </a:solidFill>
                              <a:latin typeface="Cambria Math" panose="02040503050406030204"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1</m:t>
                          </m:r>
                        </m:num>
                        <m:den>
                          <m:r>
                            <a:rPr lang="en-US" altLang="zh-CN" sz="2400" i="1">
                              <a:solidFill>
                                <a:srgbClr val="FF0000"/>
                              </a:solidFill>
                              <a:latin typeface="Cambria Math" panose="02040503050406030204" charset="0"/>
                              <a:ea typeface="宋体" pitchFamily="2" charset="-122"/>
                              <a:cs typeface="Cambria Math" panose="02040503050406030204" charset="0"/>
                            </a:rPr>
                            <m:t>𝑎</m:t>
                          </m:r>
                        </m:den>
                      </m:f>
                      <m:r>
                        <a:rPr lang="en-US" altLang="zh-CN" sz="2400" i="1">
                          <a:solidFill>
                            <a:srgbClr val="FF0000"/>
                          </a:solidFill>
                          <a:latin typeface="Cambria Math" panose="02040503050406030204" charset="0"/>
                          <a:ea typeface="宋体" pitchFamily="2" charset="-122"/>
                          <a:cs typeface="Cambria Math" panose="02040503050406030204" charset="0"/>
                        </a:rPr>
                        <m:t>&gt;</m:t>
                      </m:r>
                      <m:r>
                        <a:rPr lang="en-US" altLang="zh-CN" sz="2400" i="1">
                          <a:solidFill>
                            <a:srgbClr val="FF0000"/>
                          </a:solidFill>
                          <a:latin typeface="Cambria Math" panose="02040503050406030204" charset="0"/>
                          <a:ea typeface="宋体" pitchFamily="2" charset="-122"/>
                          <a:cs typeface="Cambria Math" panose="02040503050406030204" charset="0"/>
                        </a:rPr>
                        <m:t>1</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即</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0</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𝑎</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1</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则</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1</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&lt;</m:t>
                      </m:r>
                      <m:f>
                        <m:fPr>
                          <m:type m:val="bar"/>
                          <m:ctrlPr>
                            <a:rPr lang="en-US" altLang="zh-CN" sz="2400" i="1">
                              <a:solidFill>
                                <a:srgbClr val="FF0000"/>
                              </a:solidFill>
                              <a:latin typeface="Cambria Math" panose="02040503050406030204"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1</m:t>
                          </m:r>
                        </m:num>
                        <m:den>
                          <m:r>
                            <a:rPr lang="en-US" altLang="zh-CN" sz="2400" i="1">
                              <a:solidFill>
                                <a:srgbClr val="FF0000"/>
                              </a:solidFill>
                              <a:latin typeface="Cambria Math" panose="02040503050406030204" charset="0"/>
                              <a:ea typeface="宋体" pitchFamily="2" charset="-122"/>
                              <a:cs typeface="Cambria Math" panose="02040503050406030204" charset="0"/>
                            </a:rPr>
                            <m:t>𝑎</m:t>
                          </m:r>
                        </m:den>
                      </m:f>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598805" y="1562735"/>
                <a:ext cx="10838180" cy="4778375"/>
              </a:xfrm>
              <a:prstGeom prst="rect">
                <a:avLst/>
              </a:prstGeom>
              <a:blipFill rotWithShape="1">
                <a:blip r:embed="rId3"/>
                <a:stretch>
                  <a:fillRect/>
                </a:stretch>
              </a:blipFill>
            </p:spPr>
            <p:txBody>
              <a:bodyPr/>
              <a:lstStyle/>
              <a:p>
                <a:r>
                  <a:rPr lang="zh-CN" altLang="en-US">
                    <a:noFill/>
                  </a:rPr>
                  <a:t> </a:t>
                </a:r>
              </a:p>
            </p:txBody>
          </p:sp>
        </mc:Fallback>
      </mc:AlternateContent>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组合 32" title=""/>
          <p:cNvGrpSpPr/>
          <p:nvPr/>
        </p:nvGrpSpPr>
        <p:grpSpPr>
          <a:xfrm>
            <a:off x="696707" y="595630"/>
            <a:ext cx="6751993" cy="466090"/>
            <a:chOff x="3559" y="2307"/>
            <a:chExt cx="20583" cy="734"/>
          </a:xfrm>
        </p:grpSpPr>
        <p:sp>
          <p:nvSpPr>
            <p:cNvPr id="34" name="文本框 33"/>
            <p:cNvSpPr txBox="1"/>
            <p:nvPr/>
          </p:nvSpPr>
          <p:spPr>
            <a:xfrm>
              <a:off x="3559" y="2316"/>
              <a:ext cx="20583" cy="72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题型二：含参一元二次不等式的解法</a:t>
              </a:r>
              <a:endParaRPr lang="en-US" altLang="zh-CN" sz="2400" b="1">
                <a:latin typeface="宋体" panose="02010600030101010101" pitchFamily="2" charset="-122"/>
                <a:ea typeface="宋体" panose="02010600030101010101" pitchFamily="2" charset="-122"/>
              </a:endParaRPr>
            </a:p>
          </p:txBody>
        </p:sp>
        <p:sp>
          <p:nvSpPr>
            <p:cNvPr id="35" name="圆角矩形 34"/>
            <p:cNvSpPr/>
            <p:nvPr/>
          </p:nvSpPr>
          <p:spPr>
            <a:xfrm>
              <a:off x="3559" y="2307"/>
              <a:ext cx="16737" cy="684"/>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mc:Choice Requires="a14">
          <p:sp>
            <p:nvSpPr>
              <p:cNvPr id="2" name="文本框 1" title=""/>
              <p:cNvSpPr txBox="1"/>
              <p:nvPr/>
            </p:nvSpPr>
            <p:spPr>
              <a:xfrm>
                <a:off x="582295" y="1127760"/>
                <a:ext cx="10768965" cy="514985"/>
              </a:xfrm>
              <a:prstGeom prst="rect">
                <a:avLst/>
              </a:prstGeom>
              <a:noFill/>
            </p:spPr>
            <p:txBody>
              <a:bodyPr wrap="square" rtlCol="0">
                <a:spAutoFit/>
              </a:bodyPr>
              <a:lstStyle/>
              <a:p>
                <a:pPr>
                  <a:lnSpc>
                    <a:spcPct val="11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解关于</a:t>
                </a:r>
                <a14:m>
                  <m:oMathPara>
                    <m:oMathParaPr>
                      <m:jc/>
                    </m:oMathParaPr>
                    <m:oMath>
                      <m:r>
                        <a:rPr lang="en-US" altLang="zh-CN" sz="2400" i="1">
                          <a:latin typeface="Cambria Math" panose="02040503050406030204" charset="0"/>
                          <a:ea typeface="宋体" pitchFamily="2" charset="-122"/>
                          <a:cs typeface="Cambria Math" panose="02040503050406030204" charset="0"/>
                        </a:rPr>
                        <m:t>𝑥</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的不等式</a:t>
                </a:r>
                <a14:m>
                  <m:oMathPara>
                    <m:oMathParaPr>
                      <m:jc/>
                    </m:oMathParaPr>
                    <m:oMath>
                      <m:r>
                        <a:rPr lang="en-US" altLang="zh-CN" sz="2400" i="1">
                          <a:latin typeface="Cambria Math" panose="02040503050406030204" charset="0"/>
                          <a:ea typeface="宋体" pitchFamily="2" charset="-122"/>
                          <a:cs typeface="Cambria Math" panose="02040503050406030204" charset="0"/>
                        </a:rPr>
                        <m:t>𝑎</m:t>
                      </m:r>
                      <m:sSup>
                        <m:sSupPr>
                          <m:ctrlPr>
                            <a:rPr lang="en-US" altLang="zh-CN" sz="2400" i="1">
                              <a:latin typeface="Cambria Math" panose="02040503050406030204" charset="0"/>
                              <a:ea typeface="宋体" pitchFamily="2" charset="-122"/>
                              <a:cs typeface="Cambria Math" panose="02040503050406030204" charset="0"/>
                            </a:rPr>
                          </m:ctrlPr>
                        </m:sSupPr>
                        <m:e>
                          <m:r>
                            <a:rPr lang="en-US" altLang="zh-CN" sz="2400" i="1">
                              <a:latin typeface="Cambria Math" panose="02040503050406030204" charset="0"/>
                              <a:ea typeface="宋体" pitchFamily="2" charset="-122"/>
                              <a:cs typeface="Cambria Math" panose="02040503050406030204" charset="0"/>
                            </a:rPr>
                            <m:t>𝑥</m:t>
                          </m:r>
                        </m:e>
                        <m:sup>
                          <m:r>
                            <a:rPr lang="en-US" altLang="zh-CN" sz="2400" i="1">
                              <a:latin typeface="Cambria Math" panose="02040503050406030204" charset="0"/>
                              <a:ea typeface="宋体" pitchFamily="2" charset="-122"/>
                              <a:cs typeface="Cambria Math" panose="02040503050406030204" charset="0"/>
                            </a:rPr>
                            <m:t>2</m:t>
                          </m:r>
                        </m:sup>
                      </m:sSup>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𝑎</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1</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1</m:t>
                      </m:r>
                      <m:r>
                        <a:rPr lang="en-US" altLang="zh-CN" sz="2400" i="1">
                          <a:latin typeface="Cambria Math" panose="02040503050406030204" charset="0"/>
                          <a:ea typeface="宋体" pitchFamily="2" charset="-122"/>
                          <a:cs typeface="Cambria Math" panose="02040503050406030204" charset="0"/>
                        </a:rPr>
                        <m:t>&lt;</m:t>
                      </m:r>
                      <m:r>
                        <a:rPr lang="en-US" altLang="zh-CN" sz="2400" i="1">
                          <a:latin typeface="Cambria Math" panose="02040503050406030204" charset="0"/>
                          <a:ea typeface="宋体" pitchFamily="2" charset="-122"/>
                          <a:cs typeface="Cambria Math" panose="02040503050406030204" charset="0"/>
                        </a:rPr>
                        <m:t>0</m:t>
                      </m:r>
                      <m:r>
                        <a:rPr lang="en-US" altLang="zh-CN" sz="2400" i="1">
                          <a:latin typeface="Cambria Math" panose="02040503050406030204" charset="0"/>
                          <a:ea typeface="宋体" pitchFamily="2" charset="-122"/>
                          <a:cs typeface="Cambria Math" panose="02040503050406030204" charset="0"/>
                        </a:rPr>
                        <m:t>.</m:t>
                      </m:r>
                    </m:oMath>
                  </m:oMathPara>
                </a14:m>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582295" y="1127760"/>
                <a:ext cx="10768965" cy="514985"/>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3" name="文本框 2" title=""/>
              <p:cNvSpPr txBox="1"/>
              <p:nvPr/>
            </p:nvSpPr>
            <p:spPr>
              <a:xfrm>
                <a:off x="598805" y="1518285"/>
                <a:ext cx="10838180" cy="3108960"/>
              </a:xfrm>
              <a:prstGeom prst="rect">
                <a:avLst/>
              </a:prstGeom>
              <a:noFill/>
            </p:spPr>
            <p:txBody>
              <a:bodyPr wrap="square" rtlCol="0">
                <a:spAutoFit/>
              </a:bodyPr>
              <a:lstStyle/>
              <a:p>
                <a:pPr>
                  <a:lnSpc>
                    <a:spcPct val="13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综上所述，当</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𝑎</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0</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时，原不等式的解集为</a:t>
                </a:r>
                <a14:m>
                  <m:oMathPara>
                    <m:oMathParaPr>
                      <m:jc/>
                    </m:oMathParaPr>
                    <m:oMath>
                      <m:r>
                        <m:rPr>
                          <m:sty m:val="bi"/>
                        </m:rPr>
                        <a:rPr lang="en-US" altLang="zh-CN" sz="2400" b="1"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&lt;</m:t>
                      </m:r>
                      <m:f>
                        <m:fPr>
                          <m:type m:val="bar"/>
                          <m:ctrlPr>
                            <a:rPr lang="en-US" altLang="zh-CN" sz="2400" i="1">
                              <a:solidFill>
                                <a:srgbClr val="FF0000"/>
                              </a:solidFill>
                              <a:latin typeface="Cambria Math" panose="02040503050406030204"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1</m:t>
                          </m:r>
                        </m:num>
                        <m:den>
                          <m:r>
                            <a:rPr lang="en-US" altLang="zh-CN" sz="2400" i="1">
                              <a:solidFill>
                                <a:srgbClr val="FF0000"/>
                              </a:solidFill>
                              <a:latin typeface="Cambria Math" panose="02040503050406030204" charset="0"/>
                              <a:ea typeface="宋体" pitchFamily="2" charset="-122"/>
                              <a:cs typeface="Cambria Math" panose="02040503050406030204" charset="0"/>
                            </a:rPr>
                            <m:t>𝑎</m:t>
                          </m:r>
                        </m:den>
                      </m:f>
                      <m:r>
                        <m:rPr>
                          <m:sty m:val="p"/>
                        </m:rPr>
                        <a:rPr lang="zh-CN" altLang="en-US" sz="2400">
                          <a:solidFill>
                            <a:srgbClr val="FF0000"/>
                          </a:solidFill>
                          <a:latin typeface="Cambria Math" panose="02040503050406030204" charset="0"/>
                          <a:ea typeface="宋体" pitchFamily="2" charset="-122"/>
                          <a:cs typeface="Cambria Math" panose="02040503050406030204" charset="0"/>
                          <a:sym typeface="+mn-ea"/>
                        </a:rPr>
                        <m:t>或</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&gt;</m:t>
                      </m:r>
                      <m:r>
                        <a:rPr lang="en-US" altLang="zh-CN" sz="2400" i="1">
                          <a:solidFill>
                            <a:srgbClr val="FF0000"/>
                          </a:solidFill>
                          <a:latin typeface="Cambria Math" panose="02040503050406030204" charset="0"/>
                          <a:ea typeface="宋体" pitchFamily="2" charset="-122"/>
                          <a:cs typeface="Cambria Math" panose="02040503050406030204" charset="0"/>
                        </a:rPr>
                        <m:t>1</m:t>
                      </m:r>
                      <m:r>
                        <m:rPr>
                          <m:sty m:val="bi"/>
                        </m:rPr>
                        <a:rPr lang="en-US" altLang="zh-CN" sz="2400" b="1" i="1">
                          <a:solidFill>
                            <a:srgbClr val="FF0000"/>
                          </a:solidFill>
                          <a:latin typeface="Cambria Math" panose="02040503050406030204" charset="0"/>
                          <a:ea typeface="宋体" pitchFamily="2" charset="-122"/>
                          <a:cs typeface="Cambria Math" panose="02040503050406030204" charset="0"/>
                          <a:sym typeface="+mn-ea"/>
                        </a:rPr>
                        <m:t>}；</m:t>
                      </m:r>
                    </m:oMath>
                  </m:oMathPara>
                </a14:m>
                <a:endParaRPr lang="en-US" altLang="zh-CN" sz="2400" b="1"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3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当</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𝑎</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0</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时，原不等式的解集为</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&gt;</m:t>
                      </m:r>
                      <m:r>
                        <a:rPr lang="en-US" altLang="zh-CN" sz="2400" i="1">
                          <a:solidFill>
                            <a:srgbClr val="FF0000"/>
                          </a:solidFill>
                          <a:latin typeface="Cambria Math" panose="02040503050406030204" charset="0"/>
                          <a:ea typeface="宋体" pitchFamily="2" charset="-122"/>
                          <a:cs typeface="Cambria Math" panose="02040503050406030204" charset="0"/>
                        </a:rPr>
                        <m:t>1</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3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当</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0</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𝑎</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1</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时，</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原不等式的解集为</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1</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&lt;</m:t>
                      </m:r>
                      <m:f>
                        <m:fPr>
                          <m:type m:val="bar"/>
                          <m:ctrlPr>
                            <a:rPr lang="en-US" altLang="zh-CN" sz="2400" i="1">
                              <a:solidFill>
                                <a:srgbClr val="FF0000"/>
                              </a:solidFill>
                              <a:latin typeface="Cambria Math" panose="02040503050406030204"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1</m:t>
                          </m:r>
                        </m:num>
                        <m:den>
                          <m:r>
                            <a:rPr lang="en-US" altLang="zh-CN" sz="2400" i="1">
                              <a:solidFill>
                                <a:srgbClr val="FF0000"/>
                              </a:solidFill>
                              <a:latin typeface="Cambria Math" panose="02040503050406030204" charset="0"/>
                              <a:ea typeface="宋体" pitchFamily="2" charset="-122"/>
                              <a:cs typeface="Cambria Math" panose="02040503050406030204" charset="0"/>
                            </a:rPr>
                            <m:t>𝑎</m:t>
                          </m:r>
                        </m:den>
                      </m:f>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3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当</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𝑎</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1</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时，</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原不等式的解集为</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3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当</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𝑎</m:t>
                      </m:r>
                      <m:r>
                        <a:rPr lang="en-US" altLang="zh-CN" sz="2400" i="1">
                          <a:solidFill>
                            <a:srgbClr val="FF0000"/>
                          </a:solidFill>
                          <a:latin typeface="Cambria Math" panose="02040503050406030204" charset="0"/>
                          <a:ea typeface="宋体" pitchFamily="2" charset="-122"/>
                          <a:cs typeface="Cambria Math" panose="02040503050406030204" charset="0"/>
                        </a:rPr>
                        <m:t>&gt;</m:t>
                      </m:r>
                      <m:r>
                        <a:rPr lang="en-US" altLang="zh-CN" sz="2400" i="1">
                          <a:solidFill>
                            <a:srgbClr val="FF0000"/>
                          </a:solidFill>
                          <a:latin typeface="Cambria Math" panose="02040503050406030204" charset="0"/>
                          <a:ea typeface="宋体" pitchFamily="2" charset="-122"/>
                          <a:cs typeface="Cambria Math" panose="02040503050406030204" charset="0"/>
                        </a:rPr>
                        <m:t>1</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时，</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原不等式的解集为</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1</m:t>
                          </m:r>
                        </m:num>
                        <m:den>
                          <m:r>
                            <a:rPr lang="en-US" altLang="zh-CN" sz="2400" i="1">
                              <a:solidFill>
                                <a:srgbClr val="FF0000"/>
                              </a:solidFill>
                              <a:latin typeface="Cambria Math" panose="02040503050406030204" charset="0"/>
                              <a:ea typeface="宋体" pitchFamily="2" charset="-122"/>
                              <a:cs typeface="Cambria Math" panose="02040503050406030204" charset="0"/>
                            </a:rPr>
                            <m:t>𝑎</m:t>
                          </m:r>
                        </m:den>
                      </m:f>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1</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598805" y="1518285"/>
                <a:ext cx="10838180" cy="3108960"/>
              </a:xfrm>
              <a:prstGeom prst="rect">
                <a:avLst/>
              </a:prstGeom>
              <a:blipFill rotWithShape="1">
                <a:blip r:embed="rId3"/>
                <a:stretch>
                  <a:fillRect/>
                </a:stretch>
              </a:blipFill>
            </p:spPr>
            <p:txBody>
              <a:bodyPr/>
              <a:lstStyle/>
              <a:p>
                <a:r>
                  <a:rPr lang="zh-CN" altLang="en-US">
                    <a:noFill/>
                  </a:rPr>
                  <a:t> </a:t>
                </a:r>
              </a:p>
            </p:txBody>
          </p:sp>
        </mc:Fallback>
      </mc:AlternateContent>
    </p:spTree>
    <p:custDataLst>
      <p:tags r:id="rId4"/>
    </p:custData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13" name="图片 12" title=""/>
          <p:cNvPicPr>
            <a:picLocks noChangeAspect="1"/>
          </p:cNvPicPr>
          <p:nvPr/>
        </p:nvPicPr>
        <p:blipFill>
          <a:blip r:embed="rId2"/>
          <a:srcRect l="2389" t="3202" b="6112"/>
          <a:stretch>
            <a:fillRect/>
          </a:stretch>
        </p:blipFill>
        <p:spPr>
          <a:xfrm>
            <a:off x="7372350" y="2012950"/>
            <a:ext cx="3917315" cy="2948940"/>
          </a:xfrm>
          <a:prstGeom prst="rect">
            <a:avLst/>
          </a:prstGeom>
        </p:spPr>
      </p:pic>
      <p:grpSp>
        <p:nvGrpSpPr>
          <p:cNvPr id="4" name="组合 3" title=""/>
          <p:cNvGrpSpPr/>
          <p:nvPr/>
        </p:nvGrpSpPr>
        <p:grpSpPr>
          <a:xfrm>
            <a:off x="565785"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问题导入</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1" name="组合 20" title=""/>
          <p:cNvGrpSpPr/>
          <p:nvPr/>
        </p:nvGrpSpPr>
        <p:grpSpPr>
          <a:xfrm>
            <a:off x="616585" y="646430"/>
            <a:ext cx="10745470" cy="1123950"/>
            <a:chOff x="971" y="1018"/>
            <a:chExt cx="16922" cy="1770"/>
          </a:xfrm>
        </p:grpSpPr>
        <p:sp>
          <p:nvSpPr>
            <p:cNvPr id="16" name="矩形 15"/>
            <p:cNvSpPr/>
            <p:nvPr>
              <p:custDataLst>
                <p:tags r:id="rId3"/>
              </p:custDataLst>
            </p:nvPr>
          </p:nvSpPr>
          <p:spPr>
            <a:xfrm>
              <a:off x="12586" y="1176"/>
              <a:ext cx="3495" cy="692"/>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矩形 14"/>
            <p:cNvSpPr/>
            <p:nvPr>
              <p:custDataLst>
                <p:tags r:id="rId4"/>
              </p:custDataLst>
            </p:nvPr>
          </p:nvSpPr>
          <p:spPr>
            <a:xfrm>
              <a:off x="9337" y="1176"/>
              <a:ext cx="2939" cy="692"/>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矩形 13"/>
            <p:cNvSpPr/>
            <p:nvPr/>
          </p:nvSpPr>
          <p:spPr>
            <a:xfrm>
              <a:off x="5429" y="1176"/>
              <a:ext cx="1994" cy="692"/>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971" y="1018"/>
              <a:ext cx="16923" cy="1771"/>
            </a:xfrm>
            <a:prstGeom prst="rect">
              <a:avLst/>
            </a:prstGeom>
            <a:noFill/>
          </p:spPr>
          <p:txBody>
            <a:bodyPr wrap="square" rtlCol="0">
              <a:spAutoFit/>
            </a:bodyPr>
            <a:lstStyle/>
            <a:p>
              <a:pPr>
                <a:lnSpc>
                  <a:spcPct val="140000"/>
                </a:lnSpc>
              </a:pPr>
              <a:r>
                <a:rPr lang="en-US" altLang="zh-CN" sz="2400" b="1">
                  <a:latin typeface="宋体" panose="02010600030101010101" pitchFamily="2" charset="-122"/>
                  <a:ea typeface="宋体" panose="02010600030101010101" pitchFamily="2" charset="-122"/>
                </a:rPr>
                <a:t>    </a:t>
              </a:r>
              <a:r>
                <a:rPr lang="zh-CN" altLang="en-US" sz="2400" b="1">
                  <a:latin typeface="宋体" panose="02010600030101010101" pitchFamily="2" charset="-122"/>
                  <a:ea typeface="宋体" panose="02010600030101010101" pitchFamily="2" charset="-122"/>
                </a:rPr>
                <a:t>在初中，我们从</a:t>
              </a:r>
              <a:r>
                <a:rPr lang="zh-CN" altLang="en-US" sz="2400" b="1">
                  <a:solidFill>
                    <a:srgbClr val="FF0000"/>
                  </a:solidFill>
                  <a:latin typeface="宋体" panose="02010600030101010101" pitchFamily="2" charset="-122"/>
                  <a:ea typeface="宋体" panose="02010600030101010101" pitchFamily="2" charset="-122"/>
                </a:rPr>
                <a:t>一次函数</a:t>
              </a:r>
              <a:r>
                <a:rPr lang="zh-CN" altLang="en-US" sz="2400" b="1">
                  <a:latin typeface="宋体" panose="02010600030101010101" pitchFamily="2" charset="-122"/>
                  <a:ea typeface="宋体" panose="02010600030101010101" pitchFamily="2" charset="-122"/>
                </a:rPr>
                <a:t>的角度看</a:t>
              </a:r>
              <a:r>
                <a:rPr lang="zh-CN" altLang="en-US" sz="2400" b="1">
                  <a:solidFill>
                    <a:srgbClr val="FF0000"/>
                  </a:solidFill>
                  <a:latin typeface="宋体" panose="02010600030101010101" pitchFamily="2" charset="-122"/>
                  <a:ea typeface="宋体" panose="02010600030101010101" pitchFamily="2" charset="-122"/>
                </a:rPr>
                <a:t>一元一次方程</a:t>
              </a:r>
              <a:r>
                <a:rPr lang="zh-CN" altLang="en-US" sz="2400" b="1">
                  <a:latin typeface="宋体" panose="02010600030101010101" pitchFamily="2" charset="-122"/>
                  <a:ea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rPr>
                <a:t>一元一次不等式</a:t>
              </a:r>
              <a:r>
                <a:rPr lang="zh-CN" altLang="en-US" sz="2400" b="1">
                  <a:latin typeface="宋体" panose="02010600030101010101" pitchFamily="2" charset="-122"/>
                  <a:ea typeface="宋体" panose="02010600030101010101" pitchFamily="2" charset="-122"/>
                </a:rPr>
                <a:t>，发现了三者之间的内在联系，利用这种关系可以更好地解决相关问题</a:t>
              </a: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grpSp>
      <p:grpSp>
        <p:nvGrpSpPr>
          <p:cNvPr id="3" name="组合 2" title=""/>
          <p:cNvGrpSpPr/>
          <p:nvPr/>
        </p:nvGrpSpPr>
        <p:grpSpPr>
          <a:xfrm>
            <a:off x="651510" y="1821815"/>
            <a:ext cx="6045200" cy="1641475"/>
            <a:chOff x="1026" y="2869"/>
            <a:chExt cx="9520" cy="2585"/>
          </a:xfrm>
        </p:grpSpPr>
        <mc:AlternateContent>
          <mc:Choice Requires="a14">
            <p:sp>
              <p:nvSpPr>
                <p:cNvPr id="8" name="文本框 7"/>
                <p:cNvSpPr txBox="1"/>
                <p:nvPr/>
              </p:nvSpPr>
              <p:spPr>
                <a:xfrm>
                  <a:off x="1026" y="2869"/>
                  <a:ext cx="9520" cy="2585"/>
                </a:xfrm>
                <a:prstGeom prst="rect">
                  <a:avLst/>
                </a:prstGeom>
                <a:noFill/>
              </p:spPr>
              <p:txBody>
                <a:bodyPr wrap="square" rtlCol="0">
                  <a:spAutoFit/>
                </a:bodyPr>
                <a:lstStyle/>
                <a:p>
                  <a:pPr algn="l">
                    <a:lnSpc>
                      <a:spcPct val="140000"/>
                    </a:lnSpc>
                  </a:pPr>
                  <a:r>
                    <a:rPr lang="zh-CN" altLang="en-US" sz="2400" b="1">
                      <a:latin typeface="宋体" panose="02010600030101010101" pitchFamily="2" charset="-122"/>
                      <a:ea typeface="宋体" panose="02010600030101010101" pitchFamily="2" charset="-122"/>
                      <a:sym typeface="+mn-ea"/>
                    </a:rPr>
                    <a:t>一次函数：</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sym typeface="+mn-ea"/>
                          </a:rPr>
                          <m:t>𝑦</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𝑘𝑥</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𝑏</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𝑘</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0</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oMath>
                    </m:oMathPara>
                  </a14:m>
                  <a:endParaRPr lang="zh-CN" altLang="en-US" sz="2400">
                    <a:solidFill>
                      <a:srgbClr val="FF0000"/>
                    </a:solidFill>
                    <a:latin typeface="宋体" panose="02010600030101010101" pitchFamily="2" charset="-122"/>
                    <a:ea typeface="宋体" panose="02010600030101010101" pitchFamily="2" charset="-122"/>
                    <a:sym typeface="+mn-ea"/>
                  </a:endParaRPr>
                </a:p>
                <a:p>
                  <a:pPr algn="l">
                    <a:lnSpc>
                      <a:spcPct val="140000"/>
                    </a:lnSpc>
                  </a:pPr>
                  <a:r>
                    <a:rPr lang="zh-CN" altLang="en-US" sz="2400" b="1">
                      <a:latin typeface="宋体" panose="02010600030101010101" pitchFamily="2" charset="-122"/>
                      <a:ea typeface="宋体" panose="02010600030101010101" pitchFamily="2" charset="-122"/>
                      <a:sym typeface="+mn-ea"/>
                    </a:rPr>
                    <a:t>一元一次方程：</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sym typeface="+mn-ea"/>
                          </a:rPr>
                          <m:t>𝑘𝑥</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𝑏</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0</m:t>
                        </m:r>
                      </m:oMath>
                    </m:oMathPara>
                  </a14:m>
                  <a:endParaRPr lang="zh-CN" altLang="en-US" sz="2400">
                    <a:latin typeface="宋体" panose="02010600030101010101" pitchFamily="2" charset="-122"/>
                    <a:ea typeface="宋体" panose="02010600030101010101" pitchFamily="2" charset="-122"/>
                    <a:sym typeface="+mn-ea"/>
                  </a:endParaRPr>
                </a:p>
                <a:p>
                  <a:pPr algn="l">
                    <a:lnSpc>
                      <a:spcPct val="140000"/>
                    </a:lnSpc>
                  </a:pPr>
                  <a:r>
                    <a:rPr lang="zh-CN" altLang="en-US" sz="2400" b="1">
                      <a:latin typeface="宋体" panose="02010600030101010101" pitchFamily="2" charset="-122"/>
                      <a:ea typeface="宋体" panose="02010600030101010101" pitchFamily="2" charset="-122"/>
                      <a:sym typeface="+mn-ea"/>
                    </a:rPr>
                    <a:t>一元一次不等式：</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sym typeface="+mn-ea"/>
                          </a:rPr>
                          <m:t>𝑘𝑥</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𝑏</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0</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或</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sym typeface="+mn-ea"/>
                          </a:rPr>
                          <m:t>𝑘𝑥</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𝑏</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0</m:t>
                        </m:r>
                      </m:oMath>
                    </m:oMathPara>
                  </a14:m>
                  <a:r>
                    <a:rPr lang="en-US" altLang="zh-CN" sz="2400" b="1">
                      <a:latin typeface="Cambria Math" panose="02040503050406030204" charset="0"/>
                      <a:ea typeface="宋体" panose="02010600030101010101" pitchFamily="2" charset="-122"/>
                      <a:cs typeface="Cambria Math" panose="02040503050406030204" charset="0"/>
                      <a:sym typeface="+mn-ea"/>
                    </a:rPr>
                    <a:t>.</a:t>
                  </a:r>
                  <a:endParaRPr lang="en-US" altLang="zh-CN" sz="2400" b="1">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1026" y="2869"/>
                  <a:ext cx="9520" cy="2585"/>
                </a:xfrm>
                <a:prstGeom prst="rect">
                  <a:avLst/>
                </a:prstGeom>
                <a:blipFill rotWithShape="1">
                  <a:blip r:embed="rId5"/>
                  <a:stretch>
                    <a:fillRect/>
                  </a:stretch>
                </a:blipFill>
              </p:spPr>
              <p:txBody>
                <a:bodyPr/>
                <a:lstStyle/>
                <a:p>
                  <a:r>
                    <a:rPr lang="zh-CN" altLang="en-US">
                      <a:noFill/>
                    </a:rPr>
                    <a:t> </a:t>
                  </a:r>
                </a:p>
              </p:txBody>
            </p:sp>
          </mc:Fallback>
        </mc:AlternateContent>
        <p:sp>
          <p:nvSpPr>
            <p:cNvPr id="2" name="矩形 1"/>
            <p:cNvSpPr/>
            <p:nvPr/>
          </p:nvSpPr>
          <p:spPr>
            <a:xfrm>
              <a:off x="8479" y="3920"/>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0" name="组合 19" title=""/>
          <p:cNvGrpSpPr/>
          <p:nvPr/>
        </p:nvGrpSpPr>
        <p:grpSpPr>
          <a:xfrm>
            <a:off x="658495" y="3843655"/>
            <a:ext cx="6617970" cy="1640840"/>
            <a:chOff x="1037" y="6053"/>
            <a:chExt cx="10422" cy="2584"/>
          </a:xfrm>
        </p:grpSpPr>
        <p:sp>
          <p:nvSpPr>
            <p:cNvPr id="19" name="矩形 18"/>
            <p:cNvSpPr/>
            <p:nvPr>
              <p:custDataLst>
                <p:tags r:id="rId6"/>
              </p:custDataLst>
            </p:nvPr>
          </p:nvSpPr>
          <p:spPr>
            <a:xfrm>
              <a:off x="1149" y="7809"/>
              <a:ext cx="1207" cy="692"/>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8" name="矩形 17"/>
            <p:cNvSpPr/>
            <p:nvPr>
              <p:custDataLst>
                <p:tags r:id="rId7"/>
              </p:custDataLst>
            </p:nvPr>
          </p:nvSpPr>
          <p:spPr>
            <a:xfrm>
              <a:off x="1149" y="6998"/>
              <a:ext cx="10182" cy="692"/>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矩形 16"/>
            <p:cNvSpPr/>
            <p:nvPr>
              <p:custDataLst>
                <p:tags r:id="rId8"/>
              </p:custDataLst>
            </p:nvPr>
          </p:nvSpPr>
          <p:spPr>
            <a:xfrm>
              <a:off x="3435" y="6187"/>
              <a:ext cx="7705" cy="692"/>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10" name="组合 9"/>
            <p:cNvGrpSpPr/>
            <p:nvPr/>
          </p:nvGrpSpPr>
          <p:grpSpPr>
            <a:xfrm>
              <a:off x="1037" y="6053"/>
              <a:ext cx="10422" cy="2585"/>
              <a:chOff x="1026" y="3094"/>
              <a:chExt cx="9334" cy="2585"/>
            </a:xfrm>
          </p:grpSpPr>
          <mc:AlternateContent>
            <mc:Choice Requires="a14">
              <p:sp>
                <p:nvSpPr>
                  <p:cNvPr id="11" name="文本框 10"/>
                  <p:cNvSpPr txBox="1"/>
                  <p:nvPr>
                    <p:custDataLst>
                      <p:tags r:id="rId9"/>
                    </p:custDataLst>
                  </p:nvPr>
                </p:nvSpPr>
                <p:spPr>
                  <a:xfrm>
                    <a:off x="1026" y="3094"/>
                    <a:ext cx="9334" cy="2585"/>
                  </a:xfrm>
                  <a:prstGeom prst="rect">
                    <a:avLst/>
                  </a:prstGeom>
                  <a:noFill/>
                </p:spPr>
                <p:txBody>
                  <a:bodyPr wrap="square" rtlCol="0">
                    <a:spAutoFit/>
                  </a:bodyPr>
                  <a:lstStyle/>
                  <a:p>
                    <a:pPr algn="l">
                      <a:lnSpc>
                        <a:spcPct val="140000"/>
                      </a:lnSpc>
                    </a:pPr>
                    <a:r>
                      <a:rPr lang="zh-CN" altLang="en-US" sz="2400" b="1">
                        <a:latin typeface="宋体" panose="02010600030101010101" pitchFamily="2" charset="-122"/>
                        <a:ea typeface="宋体" panose="02010600030101010101" pitchFamily="2" charset="-122"/>
                        <a:sym typeface="+mn-ea"/>
                      </a:rPr>
                      <a:t>内在联系：</a:t>
                    </a:r>
                    <a:r>
                      <a:rPr lang="zh-CN" altLang="en-US" sz="2400" b="1">
                        <a:solidFill>
                          <a:srgbClr val="FF0000"/>
                        </a:solidFill>
                        <a:latin typeface="宋体" panose="02010600030101010101" pitchFamily="2" charset="-122"/>
                        <a:ea typeface="宋体" panose="02010600030101010101" pitchFamily="2" charset="-122"/>
                        <a:sym typeface="+mn-ea"/>
                      </a:rPr>
                      <a:t>一次函数与</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oMath>
                      </m:oMathPara>
                    </a14:m>
                    <a:r>
                      <a:rPr lang="zh-CN" altLang="en-US" sz="2400" b="1">
                        <a:solidFill>
                          <a:srgbClr val="FF0000"/>
                        </a:solidFill>
                        <a:latin typeface="宋体" panose="02010600030101010101" pitchFamily="2" charset="-122"/>
                        <a:ea typeface="宋体" panose="02010600030101010101" pitchFamily="2" charset="-122"/>
                        <a:sym typeface="+mn-ea"/>
                      </a:rPr>
                      <a:t>轴交点的横坐标就是一元一次方程的解，也就是对应一元一次不等式的解集</a:t>
                    </a:r>
                    <a:r>
                      <a:rPr lang="en-US" altLang="zh-CN" sz="2400" b="1">
                        <a:latin typeface="宋体" panose="02010600030101010101" pitchFamily="2" charset="-122"/>
                        <a:ea typeface="宋体" panose="02010600030101010101" pitchFamily="2" charset="-122"/>
                        <a:sym typeface="+mn-ea"/>
                      </a:rPr>
                      <a:t>.</a:t>
                    </a:r>
                    <a:endParaRPr lang="en-US" altLang="zh-CN" sz="2400" b="1">
                      <a:latin typeface="宋体" panose="02010600030101010101" pitchFamily="2" charset="-122"/>
                      <a:ea typeface="宋体" panose="02010600030101010101" pitchFamily="2" charset="-122"/>
                      <a:sym typeface="+mn-ea"/>
                    </a:endParaRPr>
                  </a:p>
                </p:txBody>
              </p:sp>
            </mc:Choice>
            <mc:Fallback>
              <p:sp>
                <p:nvSpPr>
                  <p:cNvPr id="11" name="文本框 10"/>
                  <p:cNvSpPr txBox="1">
                    <a:spLocks noRot="1" noChangeAspect="1" noMove="1" noResize="1" noEditPoints="1" noAdjustHandles="1" noChangeArrowheads="1" noChangeShapeType="1" noTextEdit="1"/>
                  </p:cNvSpPr>
                  <p:nvPr>
                    <p:custDataLst>
                      <p:tags r:id="rId10"/>
                    </p:custDataLst>
                  </p:nvPr>
                </p:nvSpPr>
                <p:spPr>
                  <a:xfrm>
                    <a:off x="1026" y="3094"/>
                    <a:ext cx="9334" cy="2585"/>
                  </a:xfrm>
                  <a:prstGeom prst="rect">
                    <a:avLst/>
                  </a:prstGeom>
                  <a:blipFill rotWithShape="1">
                    <a:blip r:embed="rId11"/>
                    <a:stretch>
                      <a:fillRect/>
                    </a:stretch>
                  </a:blipFill>
                </p:spPr>
                <p:txBody>
                  <a:bodyPr/>
                  <a:lstStyle/>
                  <a:p>
                    <a:r>
                      <a:rPr lang="zh-CN" altLang="en-US">
                        <a:noFill/>
                      </a:rPr>
                      <a:t> </a:t>
                    </a:r>
                  </a:p>
                </p:txBody>
              </p:sp>
            </mc:Fallback>
          </mc:AlternateContent>
          <p:sp>
            <p:nvSpPr>
              <p:cNvPr id="12" name="矩形 11"/>
              <p:cNvSpPr/>
              <p:nvPr>
                <p:custDataLst>
                  <p:tags r:id="rId12"/>
                </p:custDataLst>
              </p:nvPr>
            </p:nvSpPr>
            <p:spPr>
              <a:xfrm>
                <a:off x="8479" y="3920"/>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spTree>
    <p:custDataLst>
      <p:tags r:id="rId13"/>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7" name="文本框 6" title=""/>
              <p:cNvSpPr txBox="1"/>
              <p:nvPr/>
            </p:nvSpPr>
            <p:spPr>
              <a:xfrm>
                <a:off x="633730" y="508635"/>
                <a:ext cx="10768965" cy="1077595"/>
              </a:xfrm>
              <a:prstGeom prst="rect">
                <a:avLst/>
              </a:prstGeom>
              <a:noFill/>
            </p:spPr>
            <p:txBody>
              <a:bodyPr wrap="square" rtlCol="0">
                <a:spAutoFit/>
              </a:bodyPr>
              <a:lstStyle/>
              <a:p>
                <a:pPr>
                  <a:lnSpc>
                    <a:spcPct val="110000"/>
                  </a:lnSpc>
                </a:pPr>
                <a:r>
                  <a:rPr lang="zh-CN" altLang="en-US" sz="2400" b="1">
                    <a:latin typeface="宋体" panose="02010600030101010101" pitchFamily="2" charset="-122"/>
                    <a:ea typeface="宋体" panose="02010600030101010101" pitchFamily="2" charset="-122"/>
                    <a:cs typeface="宋体" panose="02010600030101010101" pitchFamily="2" charset="-122"/>
                  </a:rPr>
                  <a:t>变</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解下列不等式的解集：</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nSpc>
                    <a:spcPct val="110000"/>
                  </a:lnSpc>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当</a:t>
                </a:r>
                <a14:m>
                  <m:oMathPara>
                    <m:oMathParaPr>
                      <m:jc/>
                    </m:oMathParaPr>
                    <m:oMath>
                      <m:r>
                        <a:rPr lang="en-US" altLang="zh-CN" sz="2400" i="1">
                          <a:latin typeface="Cambria Math" panose="02040503050406030204" charset="0"/>
                          <a:ea typeface="宋体" pitchFamily="2" charset="-122"/>
                          <a:cs typeface="Cambria Math" panose="02040503050406030204" charset="0"/>
                          <a:sym typeface="+mn-ea"/>
                        </a:rPr>
                        <m:t>𝑎</m:t>
                      </m:r>
                      <m:r>
                        <a:rPr lang="en-US" altLang="zh-CN" sz="2400" i="1">
                          <a:latin typeface="Cambria Math" panose="02040503050406030204" charset="0"/>
                          <a:ea typeface="宋体" pitchFamily="2" charset="-122"/>
                          <a:cs typeface="Cambria Math" panose="02040503050406030204" charset="0"/>
                          <a:sym typeface="+mn-ea"/>
                        </a:rPr>
                        <m:t>=</m:t>
                      </m:r>
                      <m:f>
                        <m:fPr>
                          <m:type m:val="bar"/>
                          <m:ctrlPr>
                            <a:rPr lang="en-US" altLang="zh-CN" sz="2400" i="1">
                              <a:latin typeface="Cambria Math" panose="02040503050406030204" charset="0"/>
                              <a:ea typeface="宋体" pitchFamily="2" charset="-122"/>
                              <a:cs typeface="Cambria Math" panose="02040503050406030204" charset="0"/>
                              <a:sym typeface="+mn-ea"/>
                            </a:rPr>
                          </m:ctrlPr>
                        </m:fPr>
                        <m:num>
                          <m:r>
                            <a:rPr lang="en-US" altLang="zh-CN" sz="2400" i="1">
                              <a:latin typeface="Cambria Math" panose="02040503050406030204" charset="0"/>
                              <a:ea typeface="宋体" pitchFamily="2" charset="-122"/>
                              <a:cs typeface="Cambria Math" panose="02040503050406030204" charset="0"/>
                              <a:sym typeface="+mn-ea"/>
                            </a:rPr>
                            <m:t>1</m:t>
                          </m:r>
                        </m:num>
                        <m:den>
                          <m:r>
                            <a:rPr lang="en-US" altLang="zh-CN" sz="2400" i="1">
                              <a:latin typeface="Cambria Math" panose="02040503050406030204" charset="0"/>
                              <a:ea typeface="宋体" pitchFamily="2" charset="-122"/>
                              <a:cs typeface="Cambria Math" panose="02040503050406030204" charset="0"/>
                              <a:sym typeface="+mn-ea"/>
                            </a:rPr>
                            <m:t>2</m:t>
                          </m:r>
                        </m:den>
                      </m:f>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时，求关于</a:t>
                </a:r>
                <a14:m>
                  <m:oMathPara>
                    <m:oMathParaPr>
                      <m:jc/>
                    </m:oMathParaPr>
                    <m:oMath>
                      <m:r>
                        <a:rPr lang="en-US" altLang="zh-CN" sz="2400" i="1">
                          <a:latin typeface="Cambria Math" panose="02040503050406030204" charset="0"/>
                          <a:ea typeface="宋体" pitchFamily="2" charset="-122"/>
                          <a:cs typeface="Cambria Math" panose="02040503050406030204" charset="0"/>
                        </a:rPr>
                        <m:t>𝑥</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的不等式</a:t>
                </a:r>
                <a14:m>
                  <m:oMathPara>
                    <m:oMathParaPr>
                      <m:jc/>
                    </m:oMathParaPr>
                    <m:oMath>
                      <m:sSup>
                        <m:sSupPr>
                          <m:ctrlPr>
                            <a:rPr lang="en-US" altLang="zh-CN" sz="2400" i="1">
                              <a:latin typeface="Cambria Math" panose="02040503050406030204" charset="0"/>
                              <a:ea typeface="宋体" pitchFamily="2" charset="-122"/>
                              <a:cs typeface="Cambria Math" panose="02040503050406030204" charset="0"/>
                              <a:sym typeface="+mn-ea"/>
                            </a:rPr>
                          </m:ctrlPr>
                        </m:sSupPr>
                        <m:e>
                          <m:r>
                            <a:rPr lang="en-US" altLang="zh-CN" sz="2400" i="1">
                              <a:latin typeface="Cambria Math" panose="02040503050406030204" charset="0"/>
                              <a:ea typeface="宋体" pitchFamily="2" charset="-122"/>
                              <a:cs typeface="Cambria Math" panose="02040503050406030204" charset="0"/>
                              <a:sym typeface="+mn-ea"/>
                            </a:rPr>
                            <m:t>𝑥</m:t>
                          </m:r>
                        </m:e>
                        <m:sup>
                          <m:r>
                            <a:rPr lang="en-US" altLang="zh-CN" sz="2400" i="1">
                              <a:latin typeface="Cambria Math" panose="02040503050406030204" charset="0"/>
                              <a:ea typeface="宋体" pitchFamily="2" charset="-122"/>
                              <a:cs typeface="Cambria Math" panose="02040503050406030204" charset="0"/>
                              <a:sym typeface="+mn-ea"/>
                            </a:rPr>
                            <m:t>2</m:t>
                          </m:r>
                        </m:sup>
                      </m:sSup>
                      <m:r>
                        <a:rPr lang="en-US" altLang="zh-CN" sz="2400" i="1">
                          <a:latin typeface="Cambria Math" panose="02040503050406030204" charset="0"/>
                          <a:ea typeface="宋体" pitchFamily="2" charset="-122"/>
                          <a:cs typeface="Cambria Math" panose="02040503050406030204" charset="0"/>
                          <a:sym typeface="+mn-ea"/>
                        </a:rPr>
                        <m:t>−</m:t>
                      </m:r>
                      <m:r>
                        <a:rPr lang="en-US" altLang="zh-CN" sz="2400" i="1">
                          <a:latin typeface="Cambria Math" panose="02040503050406030204" charset="0"/>
                          <a:ea typeface="宋体" pitchFamily="2" charset="-122"/>
                          <a:cs typeface="Cambria Math" panose="02040503050406030204" charset="0"/>
                          <a:sym typeface="+mn-ea"/>
                        </a:rPr>
                        <m:t>(</m:t>
                      </m:r>
                      <m:r>
                        <a:rPr lang="en-US" altLang="zh-CN" sz="2400" i="1">
                          <a:latin typeface="Cambria Math" panose="02040503050406030204" charset="0"/>
                          <a:ea typeface="宋体" pitchFamily="2" charset="-122"/>
                          <a:cs typeface="Cambria Math" panose="02040503050406030204" charset="0"/>
                          <a:sym typeface="+mn-ea"/>
                        </a:rPr>
                        <m:t>𝑎</m:t>
                      </m:r>
                      <m:r>
                        <a:rPr lang="en-US" altLang="zh-CN" sz="2400" i="1">
                          <a:latin typeface="Cambria Math" panose="02040503050406030204" charset="0"/>
                          <a:ea typeface="宋体" pitchFamily="2" charset="-122"/>
                          <a:cs typeface="Cambria Math" panose="02040503050406030204" charset="0"/>
                          <a:sym typeface="+mn-ea"/>
                        </a:rPr>
                        <m:t>+</m:t>
                      </m:r>
                      <m:f>
                        <m:fPr>
                          <m:type m:val="bar"/>
                          <m:ctrlPr>
                            <a:rPr lang="en-US" altLang="zh-CN" sz="2400" i="1">
                              <a:latin typeface="Cambria Math" panose="02040503050406030204" charset="0"/>
                              <a:ea typeface="宋体" pitchFamily="2" charset="-122"/>
                              <a:cs typeface="Cambria Math" panose="02040503050406030204" charset="0"/>
                              <a:sym typeface="+mn-ea"/>
                            </a:rPr>
                          </m:ctrlPr>
                        </m:fPr>
                        <m:num>
                          <m:r>
                            <a:rPr lang="en-US" altLang="zh-CN" sz="2400" i="1">
                              <a:latin typeface="Cambria Math" panose="02040503050406030204" charset="0"/>
                              <a:ea typeface="宋体" pitchFamily="2" charset="-122"/>
                              <a:cs typeface="Cambria Math" panose="02040503050406030204" charset="0"/>
                              <a:sym typeface="+mn-ea"/>
                            </a:rPr>
                            <m:t>1</m:t>
                          </m:r>
                        </m:num>
                        <m:den>
                          <m:r>
                            <a:rPr lang="en-US" altLang="zh-CN" sz="2400" i="1">
                              <a:latin typeface="Cambria Math" panose="02040503050406030204" charset="0"/>
                              <a:ea typeface="宋体" pitchFamily="2" charset="-122"/>
                              <a:cs typeface="Cambria Math" panose="02040503050406030204" charset="0"/>
                              <a:sym typeface="+mn-ea"/>
                            </a:rPr>
                            <m:t>𝑎</m:t>
                          </m:r>
                        </m:den>
                      </m:f>
                      <m:r>
                        <a:rPr lang="en-US" altLang="zh-CN" sz="2400" i="1">
                          <a:latin typeface="Cambria Math" panose="02040503050406030204" charset="0"/>
                          <a:ea typeface="宋体" pitchFamily="2" charset="-122"/>
                          <a:cs typeface="Cambria Math" panose="02040503050406030204" charset="0"/>
                          <a:sym typeface="+mn-ea"/>
                        </a:rPr>
                        <m:t>)</m:t>
                      </m:r>
                      <m:r>
                        <a:rPr lang="en-US" altLang="zh-CN" sz="2400" i="1">
                          <a:latin typeface="Cambria Math" panose="02040503050406030204" charset="0"/>
                          <a:ea typeface="宋体" pitchFamily="2" charset="-122"/>
                          <a:cs typeface="Cambria Math" panose="02040503050406030204" charset="0"/>
                          <a:sym typeface="+mn-ea"/>
                        </a:rPr>
                        <m:t>𝑥</m:t>
                      </m:r>
                      <m:r>
                        <a:rPr lang="en-US" altLang="zh-CN" sz="2400" i="1">
                          <a:latin typeface="Cambria Math" panose="02040503050406030204" charset="0"/>
                          <a:ea typeface="宋体" pitchFamily="2" charset="-122"/>
                          <a:cs typeface="Cambria Math" panose="02040503050406030204" charset="0"/>
                          <a:sym typeface="+mn-ea"/>
                        </a:rPr>
                        <m:t>+</m:t>
                      </m:r>
                      <m:r>
                        <a:rPr lang="en-US" altLang="zh-CN" sz="2400" i="1">
                          <a:latin typeface="Cambria Math" panose="02040503050406030204" charset="0"/>
                          <a:ea typeface="宋体" pitchFamily="2" charset="-122"/>
                          <a:cs typeface="Cambria Math" panose="02040503050406030204" charset="0"/>
                          <a:sym typeface="+mn-ea"/>
                        </a:rPr>
                        <m:t>1</m:t>
                      </m:r>
                      <m:r>
                        <a:rPr lang="en-US" altLang="zh-CN" sz="2400" i="1">
                          <a:latin typeface="Cambria Math" panose="02040503050406030204" charset="0"/>
                          <a:ea typeface="宋体" pitchFamily="2" charset="-122"/>
                          <a:cs typeface="Cambria Math" panose="02040503050406030204" charset="0"/>
                          <a:sym typeface="+mn-ea"/>
                        </a:rPr>
                        <m:t>≤</m:t>
                      </m:r>
                      <m:r>
                        <a:rPr lang="en-US" altLang="zh-CN" sz="2400" i="1">
                          <a:latin typeface="Cambria Math" panose="02040503050406030204" charset="0"/>
                          <a:ea typeface="宋体" pitchFamily="2" charset="-122"/>
                          <a:cs typeface="Cambria Math" panose="02040503050406030204" charset="0"/>
                          <a:sym typeface="+mn-ea"/>
                        </a:rPr>
                        <m:t>0</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的解集；</a:t>
                </a:r>
                <a:endParaRPr lang="en-US" altLang="zh-CN" sz="2400" b="1">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7" name="文本框 6"/>
              <p:cNvSpPr txBox="1">
                <a:spLocks noRot="1" noChangeAspect="1" noMove="1" noResize="1" noEditPoints="1" noAdjustHandles="1" noChangeArrowheads="1" noChangeShapeType="1" noTextEdit="1"/>
              </p:cNvSpPr>
              <p:nvPr/>
            </p:nvSpPr>
            <p:spPr>
              <a:xfrm>
                <a:off x="633730" y="508635"/>
                <a:ext cx="10768965" cy="1077595"/>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8" name="文本框 7" title=""/>
              <p:cNvSpPr txBox="1"/>
              <p:nvPr/>
            </p:nvSpPr>
            <p:spPr>
              <a:xfrm>
                <a:off x="598805" y="1474470"/>
                <a:ext cx="10838180" cy="2309495"/>
              </a:xfrm>
              <a:prstGeom prst="rect">
                <a:avLst/>
              </a:prstGeom>
              <a:noFill/>
            </p:spPr>
            <p:txBody>
              <a:bodyPr wrap="square" rtlCol="0">
                <a:spAutoFit/>
              </a:bodyPr>
              <a:lstStyle/>
              <a:p>
                <a:pPr>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当</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sym typeface="+mn-ea"/>
                        </a:rPr>
                        <m:t>𝑎</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itchFamily="2" charset="-122"/>
                              <a:cs typeface="Cambria Math" panose="02040503050406030204" charset="0"/>
                              <a:sym typeface="+mn-ea"/>
                            </a:rPr>
                            <m:t>1</m:t>
                          </m:r>
                        </m:num>
                        <m:den>
                          <m:r>
                            <a:rPr lang="en-US" altLang="zh-CN" sz="2400" i="1">
                              <a:solidFill>
                                <a:srgbClr val="FF0000"/>
                              </a:solidFill>
                              <a:latin typeface="Cambria Math" panose="02040503050406030204" charset="0"/>
                              <a:ea typeface="宋体" pitchFamily="2" charset="-122"/>
                              <a:cs typeface="Cambria Math" panose="02040503050406030204" charset="0"/>
                              <a:sym typeface="+mn-ea"/>
                            </a:rPr>
                            <m:t>2</m:t>
                          </m:r>
                        </m:den>
                      </m:f>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时，原不等式化为：</a:t>
                </a:r>
                <a14:m>
                  <m:oMathPara>
                    <m:oMathParaPr>
                      <m:jc/>
                    </m:oMathParaPr>
                    <m:oMath>
                      <m:sSup>
                        <m:sSupPr>
                          <m:ctrlPr>
                            <a:rPr lang="en-US" altLang="zh-CN" sz="2400" i="1">
                              <a:solidFill>
                                <a:srgbClr val="FF0000"/>
                              </a:solidFill>
                              <a:latin typeface="Cambria Math" panose="02040503050406030204" charset="0"/>
                              <a:ea typeface="宋体" pitchFamily="2" charset="-122"/>
                              <a:cs typeface="Cambria Math" panose="02040503050406030204" charset="0"/>
                              <a:sym typeface="+mn-ea"/>
                            </a:rPr>
                          </m:ctrlPr>
                        </m:sSupPr>
                        <m:e>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e>
                        <m:sup>
                          <m:r>
                            <a:rPr lang="en-US" altLang="zh-CN" sz="2400" i="1">
                              <a:solidFill>
                                <a:srgbClr val="FF0000"/>
                              </a:solidFill>
                              <a:latin typeface="Cambria Math" panose="02040503050406030204" charset="0"/>
                              <a:ea typeface="宋体" pitchFamily="2" charset="-122"/>
                              <a:cs typeface="Cambria Math" panose="02040503050406030204" charset="0"/>
                              <a:sym typeface="+mn-ea"/>
                            </a:rPr>
                            <m:t>2</m:t>
                          </m:r>
                        </m:sup>
                      </m:sSup>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itchFamily="2" charset="-122"/>
                              <a:cs typeface="Cambria Math" panose="02040503050406030204" charset="0"/>
                              <a:sym typeface="+mn-ea"/>
                            </a:rPr>
                            <m:t>5</m:t>
                          </m:r>
                        </m:num>
                        <m:den>
                          <m:r>
                            <a:rPr lang="en-US" altLang="zh-CN" sz="2400" i="1">
                              <a:solidFill>
                                <a:srgbClr val="FF0000"/>
                              </a:solidFill>
                              <a:latin typeface="Cambria Math" panose="02040503050406030204" charset="0"/>
                              <a:ea typeface="宋体" pitchFamily="2" charset="-122"/>
                              <a:cs typeface="Cambria Math" panose="02040503050406030204" charset="0"/>
                              <a:sym typeface="+mn-ea"/>
                            </a:rPr>
                            <m:t>2</m:t>
                          </m:r>
                        </m:den>
                      </m:f>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1</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0</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即</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itchFamily="2" charset="-122"/>
                              <a:cs typeface="Cambria Math" panose="02040503050406030204" charset="0"/>
                              <a:sym typeface="+mn-ea"/>
                            </a:rPr>
                            <m:t>1</m:t>
                          </m:r>
                        </m:num>
                        <m:den>
                          <m:r>
                            <a:rPr lang="en-US" altLang="zh-CN" sz="2400" i="1">
                              <a:solidFill>
                                <a:srgbClr val="FF0000"/>
                              </a:solidFill>
                              <a:latin typeface="Cambria Math" panose="02040503050406030204" charset="0"/>
                              <a:ea typeface="宋体" pitchFamily="2" charset="-122"/>
                              <a:cs typeface="Cambria Math" panose="02040503050406030204" charset="0"/>
                              <a:sym typeface="+mn-ea"/>
                            </a:rPr>
                            <m:t>2</m:t>
                          </m:r>
                        </m:den>
                      </m:f>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2</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0</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endPar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4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不等式的解集为</a:t>
                </a:r>
                <a14:m>
                  <m:oMathPara>
                    <m:oMathParaPr>
                      <m:jc/>
                    </m:oMathParaPr>
                    <m:oMath>
                      <m:r>
                        <m:rPr>
                          <m:sty m:val="bi"/>
                        </m:rPr>
                        <a:rPr lang="en-US" altLang="zh-CN" sz="2400" b="1"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itchFamily="2" charset="-122"/>
                              <a:cs typeface="Cambria Math" panose="02040503050406030204" charset="0"/>
                              <a:sym typeface="+mn-ea"/>
                            </a:rPr>
                            <m:t>1</m:t>
                          </m:r>
                        </m:num>
                        <m:den>
                          <m:r>
                            <a:rPr lang="en-US" altLang="zh-CN" sz="2400" i="1">
                              <a:solidFill>
                                <a:srgbClr val="FF0000"/>
                              </a:solidFill>
                              <a:latin typeface="Cambria Math" panose="02040503050406030204" charset="0"/>
                              <a:ea typeface="宋体" pitchFamily="2" charset="-122"/>
                              <a:cs typeface="Cambria Math" panose="02040503050406030204" charset="0"/>
                              <a:sym typeface="+mn-ea"/>
                            </a:rPr>
                            <m:t>2</m:t>
                          </m:r>
                        </m:den>
                      </m:f>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2</m:t>
                      </m:r>
                      <m:r>
                        <m:rPr>
                          <m:sty m:val="bi"/>
                        </m:rPr>
                        <a:rPr lang="en-US" altLang="zh-CN" sz="2400" b="1" i="1">
                          <a:solidFill>
                            <a:srgbClr val="FF0000"/>
                          </a:solidFill>
                          <a:latin typeface="Cambria Math" panose="02040503050406030204" charset="0"/>
                          <a:ea typeface="宋体" pitchFamily="2" charset="-122"/>
                          <a:cs typeface="Cambria Math" panose="02040503050406030204" charset="0"/>
                          <a:sym typeface="+mn-ea"/>
                        </a:rPr>
                        <m:t>}</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598805" y="1474470"/>
                <a:ext cx="10838180" cy="2309495"/>
              </a:xfrm>
              <a:prstGeom prst="rect">
                <a:avLst/>
              </a:prstGeom>
              <a:blipFill rotWithShape="1">
                <a:blip r:embed="rId3"/>
                <a:stretch>
                  <a:fillRect/>
                </a:stretch>
              </a:blipFill>
            </p:spPr>
            <p:txBody>
              <a:bodyPr/>
              <a:lstStyle/>
              <a:p>
                <a:r>
                  <a:rPr lang="zh-CN" altLang="en-US">
                    <a:noFill/>
                  </a:rPr>
                  <a:t> </a:t>
                </a:r>
              </a:p>
            </p:txBody>
          </p:sp>
        </mc:Fallback>
      </mc:AlternateContent>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7" name="文本框 6" title=""/>
              <p:cNvSpPr txBox="1"/>
              <p:nvPr/>
            </p:nvSpPr>
            <p:spPr>
              <a:xfrm>
                <a:off x="598805" y="598170"/>
                <a:ext cx="10768965" cy="1077595"/>
              </a:xfrm>
              <a:prstGeom prst="rect">
                <a:avLst/>
              </a:prstGeom>
              <a:noFill/>
            </p:spPr>
            <p:txBody>
              <a:bodyPr wrap="square" rtlCol="0">
                <a:spAutoFit/>
              </a:bodyPr>
              <a:lstStyle/>
              <a:p>
                <a:pPr>
                  <a:lnSpc>
                    <a:spcPct val="110000"/>
                  </a:lnSpc>
                </a:pPr>
                <a:r>
                  <a:rPr lang="zh-CN" altLang="en-US" sz="2400" b="1">
                    <a:latin typeface="宋体" panose="02010600030101010101" pitchFamily="2" charset="-122"/>
                    <a:ea typeface="宋体" panose="02010600030101010101" pitchFamily="2" charset="-122"/>
                    <a:cs typeface="宋体" panose="02010600030101010101" pitchFamily="2" charset="-122"/>
                  </a:rPr>
                  <a:t>变</a:t>
                </a: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解下列不等式的解集：</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nSpc>
                    <a:spcPct val="110000"/>
                  </a:lnSpc>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若</a:t>
                </a:r>
                <a14:m>
                  <m:oMathPara>
                    <m:oMathParaPr>
                      <m:jc/>
                    </m:oMathParaPr>
                    <m:oMath>
                      <m:r>
                        <a:rPr lang="en-US" altLang="zh-CN" sz="2400" i="1">
                          <a:latin typeface="Cambria Math" panose="02040503050406030204" charset="0"/>
                          <a:ea typeface="宋体" pitchFamily="2" charset="-122"/>
                          <a:cs typeface="Cambria Math" panose="02040503050406030204" charset="0"/>
                          <a:sym typeface="+mn-ea"/>
                        </a:rPr>
                        <m:t>𝑎</m:t>
                      </m:r>
                      <m:r>
                        <a:rPr lang="en-US" altLang="zh-CN" sz="2400" i="1">
                          <a:latin typeface="Cambria Math" panose="02040503050406030204" charset="0"/>
                          <a:ea typeface="宋体" pitchFamily="2" charset="-122"/>
                          <a:cs typeface="Cambria Math" panose="02040503050406030204" charset="0"/>
                          <a:sym typeface="+mn-ea"/>
                        </a:rPr>
                        <m:t>&gt;</m:t>
                      </m:r>
                      <m:r>
                        <a:rPr lang="en-US" altLang="zh-CN" sz="2400" i="1">
                          <a:latin typeface="Cambria Math" panose="02040503050406030204" charset="0"/>
                          <a:ea typeface="宋体" pitchFamily="2" charset="-122"/>
                          <a:cs typeface="Cambria Math" panose="02040503050406030204" charset="0"/>
                          <a:sym typeface="+mn-ea"/>
                        </a:rPr>
                        <m:t>0</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，求关于</a:t>
                </a:r>
                <a14:m>
                  <m:oMathPara>
                    <m:oMathParaPr>
                      <m:jc/>
                    </m:oMathParaPr>
                    <m:oMath>
                      <m:r>
                        <a:rPr lang="en-US" altLang="zh-CN" sz="2400" i="1">
                          <a:latin typeface="Cambria Math" panose="02040503050406030204" charset="0"/>
                          <a:ea typeface="宋体" pitchFamily="2" charset="-122"/>
                          <a:cs typeface="Cambria Math" panose="02040503050406030204" charset="0"/>
                        </a:rPr>
                        <m:t>𝑥</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的不等式</a:t>
                </a:r>
                <a14:m>
                  <m:oMathPara>
                    <m:oMathParaPr>
                      <m:jc/>
                    </m:oMathParaPr>
                    <m:oMath>
                      <m:sSup>
                        <m:sSupPr>
                          <m:ctrlPr>
                            <a:rPr lang="en-US" altLang="zh-CN" sz="2400" i="1">
                              <a:latin typeface="Cambria Math" panose="02040503050406030204" charset="0"/>
                              <a:ea typeface="宋体" pitchFamily="2" charset="-122"/>
                              <a:cs typeface="Cambria Math" panose="02040503050406030204" charset="0"/>
                              <a:sym typeface="+mn-ea"/>
                            </a:rPr>
                          </m:ctrlPr>
                        </m:sSupPr>
                        <m:e>
                          <m:r>
                            <a:rPr lang="en-US" altLang="zh-CN" sz="2400" i="1">
                              <a:latin typeface="Cambria Math" panose="02040503050406030204" charset="0"/>
                              <a:ea typeface="宋体" pitchFamily="2" charset="-122"/>
                              <a:cs typeface="Cambria Math" panose="02040503050406030204" charset="0"/>
                              <a:sym typeface="+mn-ea"/>
                            </a:rPr>
                            <m:t>𝑥</m:t>
                          </m:r>
                        </m:e>
                        <m:sup>
                          <m:r>
                            <a:rPr lang="en-US" altLang="zh-CN" sz="2400" i="1">
                              <a:latin typeface="Cambria Math" panose="02040503050406030204" charset="0"/>
                              <a:ea typeface="宋体" pitchFamily="2" charset="-122"/>
                              <a:cs typeface="Cambria Math" panose="02040503050406030204" charset="0"/>
                              <a:sym typeface="+mn-ea"/>
                            </a:rPr>
                            <m:t>2</m:t>
                          </m:r>
                        </m:sup>
                      </m:sSup>
                      <m:r>
                        <a:rPr lang="en-US" altLang="zh-CN" sz="2400" i="1">
                          <a:latin typeface="Cambria Math" panose="02040503050406030204" charset="0"/>
                          <a:ea typeface="宋体" pitchFamily="2" charset="-122"/>
                          <a:cs typeface="Cambria Math" panose="02040503050406030204" charset="0"/>
                          <a:sym typeface="+mn-ea"/>
                        </a:rPr>
                        <m:t>−(</m:t>
                      </m:r>
                      <m:r>
                        <a:rPr lang="en-US" altLang="zh-CN" sz="2400" i="1">
                          <a:latin typeface="Cambria Math" panose="02040503050406030204" charset="0"/>
                          <a:ea typeface="宋体" pitchFamily="2" charset="-122"/>
                          <a:cs typeface="Cambria Math" panose="02040503050406030204" charset="0"/>
                          <a:sym typeface="+mn-ea"/>
                        </a:rPr>
                        <m:t>𝑎</m:t>
                      </m:r>
                      <m:r>
                        <a:rPr lang="en-US" altLang="zh-CN" sz="2400" i="1">
                          <a:latin typeface="Cambria Math" panose="02040503050406030204" charset="0"/>
                          <a:ea typeface="宋体" pitchFamily="2" charset="-122"/>
                          <a:cs typeface="Cambria Math" panose="02040503050406030204" charset="0"/>
                          <a:sym typeface="+mn-ea"/>
                        </a:rPr>
                        <m:t>+</m:t>
                      </m:r>
                      <m:f>
                        <m:fPr>
                          <m:type m:val="bar"/>
                          <m:ctrlPr>
                            <a:rPr lang="en-US" altLang="zh-CN" sz="2400" i="1">
                              <a:latin typeface="Cambria Math" panose="02040503050406030204" charset="0"/>
                              <a:ea typeface="宋体" pitchFamily="2" charset="-122"/>
                              <a:cs typeface="Cambria Math" panose="02040503050406030204" charset="0"/>
                              <a:sym typeface="+mn-ea"/>
                            </a:rPr>
                          </m:ctrlPr>
                        </m:fPr>
                        <m:num>
                          <m:r>
                            <a:rPr lang="en-US" altLang="zh-CN" sz="2400" i="1">
                              <a:latin typeface="Cambria Math" panose="02040503050406030204" charset="0"/>
                              <a:ea typeface="宋体" pitchFamily="2" charset="-122"/>
                              <a:cs typeface="Cambria Math" panose="02040503050406030204" charset="0"/>
                              <a:sym typeface="+mn-ea"/>
                            </a:rPr>
                            <m:t>1</m:t>
                          </m:r>
                        </m:num>
                        <m:den>
                          <m:r>
                            <a:rPr lang="en-US" altLang="zh-CN" sz="2400" i="1">
                              <a:latin typeface="Cambria Math" panose="02040503050406030204" charset="0"/>
                              <a:ea typeface="宋体" pitchFamily="2" charset="-122"/>
                              <a:cs typeface="Cambria Math" panose="02040503050406030204" charset="0"/>
                              <a:sym typeface="+mn-ea"/>
                            </a:rPr>
                            <m:t>𝑎</m:t>
                          </m:r>
                        </m:den>
                      </m:f>
                      <m:r>
                        <a:rPr lang="en-US" altLang="zh-CN" sz="2400" i="1">
                          <a:latin typeface="Cambria Math" panose="02040503050406030204" charset="0"/>
                          <a:ea typeface="宋体" pitchFamily="2" charset="-122"/>
                          <a:cs typeface="Cambria Math" panose="02040503050406030204" charset="0"/>
                          <a:sym typeface="+mn-ea"/>
                        </a:rPr>
                        <m:t>)</m:t>
                      </m:r>
                      <m:r>
                        <a:rPr lang="en-US" altLang="zh-CN" sz="2400" i="1">
                          <a:latin typeface="Cambria Math" panose="02040503050406030204" charset="0"/>
                          <a:ea typeface="宋体" pitchFamily="2" charset="-122"/>
                          <a:cs typeface="Cambria Math" panose="02040503050406030204" charset="0"/>
                          <a:sym typeface="+mn-ea"/>
                        </a:rPr>
                        <m:t>𝑥</m:t>
                      </m:r>
                      <m:r>
                        <a:rPr lang="en-US" altLang="zh-CN" sz="2400" i="1">
                          <a:latin typeface="Cambria Math" panose="02040503050406030204" charset="0"/>
                          <a:ea typeface="宋体" pitchFamily="2" charset="-122"/>
                          <a:cs typeface="Cambria Math" panose="02040503050406030204" charset="0"/>
                          <a:sym typeface="+mn-ea"/>
                        </a:rPr>
                        <m:t>+</m:t>
                      </m:r>
                      <m:r>
                        <a:rPr lang="en-US" altLang="zh-CN" sz="2400" i="1">
                          <a:latin typeface="Cambria Math" panose="02040503050406030204" charset="0"/>
                          <a:ea typeface="宋体" pitchFamily="2" charset="-122"/>
                          <a:cs typeface="Cambria Math" panose="02040503050406030204" charset="0"/>
                          <a:sym typeface="+mn-ea"/>
                        </a:rPr>
                        <m:t>1</m:t>
                      </m:r>
                      <m:r>
                        <a:rPr lang="en-US" altLang="zh-CN" sz="2400" i="1">
                          <a:latin typeface="Cambria Math" panose="02040503050406030204" charset="0"/>
                          <a:ea typeface="宋体" pitchFamily="2" charset="-122"/>
                          <a:cs typeface="Cambria Math" panose="02040503050406030204" charset="0"/>
                          <a:sym typeface="+mn-ea"/>
                        </a:rPr>
                        <m:t>≤</m:t>
                      </m:r>
                      <m:r>
                        <a:rPr lang="en-US" altLang="zh-CN" sz="2400" i="1">
                          <a:latin typeface="Cambria Math" panose="02040503050406030204" charset="0"/>
                          <a:ea typeface="宋体" pitchFamily="2" charset="-122"/>
                          <a:cs typeface="Cambria Math" panose="02040503050406030204" charset="0"/>
                          <a:sym typeface="+mn-ea"/>
                        </a:rPr>
                        <m:t>0</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的解集</a:t>
                </a:r>
                <a:r>
                  <a:rPr lang="en-US" altLang="zh-CN" sz="2400" b="1">
                    <a:latin typeface="Cambria Math" panose="02040503050406030204" charset="0"/>
                    <a:ea typeface="宋体" panose="02010600030101010101" pitchFamily="2" charset="-122"/>
                    <a:cs typeface="Cambria Math" panose="02040503050406030204" charset="0"/>
                    <a:sym typeface="+mn-ea"/>
                  </a:rPr>
                  <a:t>.</a:t>
                </a:r>
                <a:endParaRPr lang="en-US" altLang="zh-CN" sz="2400" b="1">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7" name="文本框 6"/>
              <p:cNvSpPr txBox="1">
                <a:spLocks noRot="1" noChangeAspect="1" noMove="1" noResize="1" noEditPoints="1" noAdjustHandles="1" noChangeArrowheads="1" noChangeShapeType="1" noTextEdit="1"/>
              </p:cNvSpPr>
              <p:nvPr/>
            </p:nvSpPr>
            <p:spPr>
              <a:xfrm>
                <a:off x="598805" y="598170"/>
                <a:ext cx="10768965" cy="1077595"/>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8" name="文本框 7" title=""/>
              <p:cNvSpPr txBox="1"/>
              <p:nvPr/>
            </p:nvSpPr>
            <p:spPr>
              <a:xfrm>
                <a:off x="598805" y="1471295"/>
                <a:ext cx="10838180" cy="4687570"/>
              </a:xfrm>
              <a:prstGeom prst="rect">
                <a:avLst/>
              </a:prstGeom>
              <a:noFill/>
            </p:spPr>
            <p:txBody>
              <a:bodyPr wrap="square" rtlCol="0">
                <a:spAutoFit/>
              </a:bodyPr>
              <a:lstStyle/>
              <a:p>
                <a:pPr>
                  <a:lnSpc>
                    <a:spcPct val="13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(2)∵</a:t>
                </a:r>
                <a14:m>
                  <m:oMathPara>
                    <m:oMathParaPr>
                      <m:jc/>
                    </m:oMathParaPr>
                    <m:oMath>
                      <m:sSup>
                        <m:sSupPr>
                          <m:ctrlPr>
                            <a:rPr lang="en-US" altLang="zh-CN" sz="2400" i="1">
                              <a:solidFill>
                                <a:srgbClr val="FF0000"/>
                              </a:solidFill>
                              <a:latin typeface="Cambria Math" panose="02040503050406030204" charset="0"/>
                              <a:ea typeface="宋体" pitchFamily="2" charset="-122"/>
                              <a:cs typeface="Cambria Math" panose="02040503050406030204" charset="0"/>
                              <a:sym typeface="+mn-ea"/>
                            </a:rPr>
                          </m:ctrlPr>
                        </m:sSupPr>
                        <m:e>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e>
                        <m:sup>
                          <m:r>
                            <a:rPr lang="en-US" altLang="zh-CN" sz="2400" i="1">
                              <a:solidFill>
                                <a:srgbClr val="FF0000"/>
                              </a:solidFill>
                              <a:latin typeface="Cambria Math" panose="02040503050406030204" charset="0"/>
                              <a:ea typeface="宋体" pitchFamily="2" charset="-122"/>
                              <a:cs typeface="Cambria Math" panose="02040503050406030204" charset="0"/>
                              <a:sym typeface="+mn-ea"/>
                            </a:rPr>
                            <m:t>2</m:t>
                          </m:r>
                        </m:sup>
                      </m:sSup>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𝑎</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itchFamily="2" charset="-122"/>
                              <a:cs typeface="Cambria Math" panose="02040503050406030204" charset="0"/>
                              <a:sym typeface="+mn-ea"/>
                            </a:rPr>
                            <m:t>1</m:t>
                          </m:r>
                        </m:num>
                        <m:den>
                          <m:r>
                            <a:rPr lang="en-US" altLang="zh-CN" sz="2400" i="1">
                              <a:solidFill>
                                <a:srgbClr val="FF0000"/>
                              </a:solidFill>
                              <a:latin typeface="Cambria Math" panose="02040503050406030204" charset="0"/>
                              <a:ea typeface="宋体" pitchFamily="2" charset="-122"/>
                              <a:cs typeface="Cambria Math" panose="02040503050406030204" charset="0"/>
                              <a:sym typeface="+mn-ea"/>
                            </a:rPr>
                            <m:t>𝑎</m:t>
                          </m:r>
                        </m:den>
                      </m:f>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1</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0</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𝑥</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𝑎</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𝑥</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m:t>
                      </m:r>
                      <m:f>
                        <m:fPr>
                          <m:type m:val="bar"/>
                          <m:ctrlP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1</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𝑎</m:t>
                          </m:r>
                        </m:den>
                      </m:f>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0</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m:t>
                      </m:r>
                    </m:oMath>
                  </m:oMathPara>
                </a14:m>
                <a:endPar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endParaRPr>
              </a:p>
              <a:p>
                <a:pPr>
                  <a:lnSpc>
                    <a:spcPct val="13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当</a:t>
                </a:r>
                <a14:m>
                  <m:oMathPara>
                    <m:oMathParaPr>
                      <m:jc/>
                    </m:oMathParaPr>
                    <m:oMath>
                      <m:f>
                        <m:fPr>
                          <m:type m:val="bar"/>
                          <m:ctrlP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1</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𝑎</m:t>
                          </m:r>
                        </m:den>
                      </m:f>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&gt;</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𝑎</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时，有</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sym typeface="+mn-ea"/>
                        </a:rPr>
                        <m:t>0</m:t>
                      </m:r>
                      <m:r>
                        <a:rPr lang="en-US" altLang="zh-CN" sz="2400" i="1">
                          <a:solidFill>
                            <a:srgbClr val="FF0000"/>
                          </a:solidFill>
                          <a:latin typeface="Cambria Math" panose="02040503050406030204" charset="0"/>
                          <a:ea typeface="宋体" pitchFamily="2" charset="-122"/>
                          <a:cs typeface="Cambria Math" panose="02040503050406030204" charset="0"/>
                          <a:sym typeface="+mn-ea"/>
                        </a:rPr>
                        <m:t>&lt;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𝑎</m:t>
                      </m:r>
                      <m:r>
                        <a:rPr lang="en-US" altLang="zh-CN" sz="2400" i="1">
                          <a:solidFill>
                            <a:srgbClr val="FF0000"/>
                          </a:solidFill>
                          <a:latin typeface="Cambria Math" panose="02040503050406030204" charset="0"/>
                          <a:ea typeface="宋体" pitchFamily="2" charset="-122"/>
                          <a:cs typeface="Cambria Math" panose="02040503050406030204" charset="0"/>
                          <a:sym typeface="+mn-ea"/>
                        </a:rPr>
                        <m:t>&lt;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1</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3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不等式的解集为</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𝑎</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1</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𝑎</m:t>
                          </m:r>
                        </m:den>
                      </m:f>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oMath>
                  </m:oMathPara>
                </a14:m>
                <a:r>
                  <a:rPr lang="en-US" altLang="zh-CN" sz="2400">
                    <a:solidFill>
                      <a:srgbClr val="FF0000"/>
                    </a:solidFill>
                    <a:latin typeface="Cambria Math" panose="02040503050406030204" charset="0"/>
                    <a:ea typeface="宋体" panose="02010600030101010101" pitchFamily="2" charset="-122"/>
                    <a:cs typeface="Cambria Math" panose="02040503050406030204" charset="0"/>
                    <a:sym typeface="+mn-ea"/>
                  </a:rPr>
                  <a:t>.</a:t>
                </a:r>
                <a:endParaRPr lang="en-US" altLang="zh-CN" sz="2400">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3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当</a:t>
                </a:r>
                <a14:m>
                  <m:oMathPara>
                    <m:oMathParaPr>
                      <m:jc/>
                    </m:oMathParaPr>
                    <m:oMath>
                      <m:f>
                        <m:fPr>
                          <m:type m:val="bar"/>
                          <m:ctrlP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1</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𝑎</m:t>
                          </m:r>
                        </m:den>
                      </m:f>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&lt;</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𝑎</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时，有</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sym typeface="+mn-ea"/>
                        </a:rPr>
                        <m:t>𝑎</m:t>
                      </m:r>
                      <m:r>
                        <a:rPr lang="en-US" altLang="zh-CN" sz="2400" i="1">
                          <a:solidFill>
                            <a:srgbClr val="FF0000"/>
                          </a:solidFill>
                          <a:latin typeface="Cambria Math" panose="02040503050406030204" charset="0"/>
                          <a:ea typeface="宋体" pitchFamily="2" charset="-122"/>
                          <a:cs typeface="Cambria Math" panose="02040503050406030204" charset="0"/>
                          <a:sym typeface="+mn-ea"/>
                        </a:rPr>
                        <m:t>&gt;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1</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3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不等式的解集为</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1</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𝑎</m:t>
                          </m:r>
                        </m:den>
                      </m:f>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𝑎</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oMath>
                  </m:oMathPara>
                </a14:m>
                <a:r>
                  <a:rPr lang="en-US" altLang="zh-CN" sz="2400">
                    <a:solidFill>
                      <a:srgbClr val="FF0000"/>
                    </a:solidFill>
                    <a:latin typeface="Cambria Math" panose="02040503050406030204" charset="0"/>
                    <a:ea typeface="宋体" panose="02010600030101010101" pitchFamily="2" charset="-122"/>
                    <a:cs typeface="Cambria Math" panose="02040503050406030204" charset="0"/>
                    <a:sym typeface="+mn-ea"/>
                  </a:rPr>
                  <a:t>.</a:t>
                </a:r>
                <a:endParaRPr lang="en-US" altLang="zh-CN" sz="2400">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3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当</a:t>
                </a:r>
                <a14:m>
                  <m:oMathPara>
                    <m:oMathParaPr>
                      <m:jc/>
                    </m:oMathParaPr>
                    <m:oMath>
                      <m:f>
                        <m:fPr>
                          <m:type m:val="bar"/>
                          <m:ctrlP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ctrlPr>
                        </m:fPr>
                        <m:num>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1</m:t>
                          </m:r>
                        </m:num>
                        <m:den>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𝑎</m:t>
                          </m:r>
                        </m:den>
                      </m:f>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m:t>
                      </m:r>
                      <m:r>
                        <a:rPr lang="en-US" altLang="zh-CN" sz="2400" i="1">
                          <a:solidFill>
                            <a:srgbClr val="FF0000"/>
                          </a:solidFill>
                          <a:latin typeface="Cambria Math" panose="02040503050406030204" charset="0"/>
                          <a:ea typeface="MS Mincho" panose="02020609040205080304" charset="-128"/>
                          <a:cs typeface="Cambria Math" panose="02040503050406030204" charset="0"/>
                          <a:sym typeface="+mn-ea"/>
                        </a:rPr>
                        <m:t>𝑎</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时，有</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sym typeface="+mn-ea"/>
                        </a:rPr>
                        <m:t>𝑎</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1</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3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不等式的解集为</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cs typeface="Cambria Math" panose="02040503050406030204" charset="0"/>
                          <a:sym typeface="+mn-ea"/>
                        </a:rPr>
                        <m:t>1</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oMath>
                  </m:oMathPara>
                </a14:m>
                <a:r>
                  <a:rPr lang="en-US" altLang="zh-CN" sz="2400">
                    <a:solidFill>
                      <a:srgbClr val="FF0000"/>
                    </a:solidFill>
                    <a:latin typeface="Cambria Math" panose="02040503050406030204" charset="0"/>
                    <a:ea typeface="宋体" panose="02010600030101010101" pitchFamily="2" charset="-122"/>
                    <a:cs typeface="Cambria Math" panose="02040503050406030204" charset="0"/>
                    <a:sym typeface="+mn-ea"/>
                  </a:rPr>
                  <a:t>.</a:t>
                </a:r>
                <a:endParaRPr lang="en-US" altLang="zh-CN" sz="2400">
                  <a:solidFill>
                    <a:srgbClr val="FF0000"/>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598805" y="1471295"/>
                <a:ext cx="10838180" cy="4687570"/>
              </a:xfrm>
              <a:prstGeom prst="rect">
                <a:avLst/>
              </a:prstGeom>
              <a:blipFill rotWithShape="1">
                <a:blip r:embed="rId3"/>
                <a:stretch>
                  <a:fillRect/>
                </a:stretch>
              </a:blipFill>
            </p:spPr>
            <p:txBody>
              <a:bodyPr/>
              <a:lstStyle/>
              <a:p>
                <a:r>
                  <a:rPr lang="zh-CN" altLang="en-US">
                    <a:noFill/>
                  </a:rPr>
                  <a:t> </a:t>
                </a:r>
              </a:p>
            </p:txBody>
          </p:sp>
        </mc:Fallback>
      </mc:AlternateContent>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title=""/>
          <p:cNvSpPr txBox="1"/>
          <p:nvPr/>
        </p:nvSpPr>
        <p:spPr>
          <a:xfrm>
            <a:off x="603250" y="539115"/>
            <a:ext cx="10985500" cy="1050290"/>
          </a:xfrm>
          <a:prstGeom prst="rect">
            <a:avLst/>
          </a:prstGeom>
          <a:noFill/>
        </p:spPr>
        <p:txBody>
          <a:bodyPr wrap="square" rtlCol="0">
            <a:spAutoFit/>
          </a:bodyPr>
          <a:lstStyle/>
          <a:p>
            <a:pPr>
              <a:lnSpc>
                <a:spcPct val="130000"/>
              </a:lnSpc>
            </a:pPr>
            <a:r>
              <a:rPr lang="zh-CN" altLang="en-US" sz="2400" b="1">
                <a:solidFill>
                  <a:srgbClr val="FF0000"/>
                </a:solidFill>
                <a:latin typeface="宋体" panose="02010600030101010101" pitchFamily="2" charset="-122"/>
                <a:ea typeface="宋体" panose="02010600030101010101" pitchFamily="2" charset="-122"/>
              </a:rPr>
              <a:t>方法技巧：</a:t>
            </a:r>
            <a:endParaRPr lang="zh-CN" altLang="en-US" sz="2400" b="1">
              <a:solidFill>
                <a:srgbClr val="FF0000"/>
              </a:solidFill>
              <a:latin typeface="宋体" panose="02010600030101010101" pitchFamily="2" charset="-122"/>
              <a:ea typeface="宋体" panose="02010600030101010101" pitchFamily="2" charset="-122"/>
            </a:endParaRPr>
          </a:p>
          <a:p>
            <a:pPr algn="ctr">
              <a:lnSpc>
                <a:spcPct val="130000"/>
              </a:lnSpc>
            </a:pPr>
            <a:r>
              <a:rPr lang="zh-CN" altLang="en-US" sz="2400" b="1">
                <a:solidFill>
                  <a:srgbClr val="FF0000"/>
                </a:solidFill>
                <a:latin typeface="宋体" panose="02010600030101010101" pitchFamily="2" charset="-122"/>
                <a:ea typeface="宋体" panose="02010600030101010101" pitchFamily="2" charset="-122"/>
                <a:sym typeface="+mn-ea"/>
              </a:rPr>
              <a:t>解含参一元二次不等式的步骤：</a:t>
            </a:r>
            <a:endParaRPr lang="en-US" altLang="zh-CN" sz="2400" b="1">
              <a:solidFill>
                <a:srgbClr val="FF0000"/>
              </a:solidFill>
              <a:latin typeface="宋体" panose="02010600030101010101" pitchFamily="2" charset="-122"/>
              <a:ea typeface="宋体" panose="02010600030101010101" pitchFamily="2" charset="-122"/>
              <a:sym typeface="+mn-ea"/>
            </a:endParaRPr>
          </a:p>
        </p:txBody>
      </p:sp>
      <p:pic>
        <p:nvPicPr>
          <p:cNvPr id="9" name="图片 8" title=""/>
          <p:cNvPicPr>
            <a:picLocks noChangeAspect="1"/>
          </p:cNvPicPr>
          <p:nvPr/>
        </p:nvPicPr>
        <p:blipFill>
          <a:blip r:embed="rId2"/>
          <a:stretch>
            <a:fillRect/>
          </a:stretch>
        </p:blipFill>
        <p:spPr>
          <a:xfrm>
            <a:off x="1133475" y="1593850"/>
            <a:ext cx="9925050" cy="3670300"/>
          </a:xfrm>
          <a:prstGeom prst="rect">
            <a:avLst/>
          </a:prstGeom>
        </p:spPr>
      </p:pic>
    </p:spTree>
    <p:custDataLst>
      <p:tags r:id="rId3"/>
    </p:custDataLst>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组合 32" title=""/>
          <p:cNvGrpSpPr/>
          <p:nvPr/>
        </p:nvGrpSpPr>
        <p:grpSpPr>
          <a:xfrm>
            <a:off x="696707" y="675640"/>
            <a:ext cx="6751993" cy="466090"/>
            <a:chOff x="3559" y="2307"/>
            <a:chExt cx="20583" cy="734"/>
          </a:xfrm>
        </p:grpSpPr>
        <p:sp>
          <p:nvSpPr>
            <p:cNvPr id="34" name="文本框 33"/>
            <p:cNvSpPr txBox="1"/>
            <p:nvPr/>
          </p:nvSpPr>
          <p:spPr>
            <a:xfrm>
              <a:off x="3559" y="2316"/>
              <a:ext cx="20583" cy="72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题型三：三个</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二次</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之间对应关系的应用</a:t>
              </a:r>
              <a:endParaRPr lang="en-US" altLang="zh-CN" sz="2400" b="1">
                <a:latin typeface="宋体" panose="02010600030101010101" pitchFamily="2" charset="-122"/>
                <a:ea typeface="宋体" panose="02010600030101010101" pitchFamily="2" charset="-122"/>
              </a:endParaRPr>
            </a:p>
          </p:txBody>
        </p:sp>
        <p:sp>
          <p:nvSpPr>
            <p:cNvPr id="35" name="圆角矩形 34"/>
            <p:cNvSpPr/>
            <p:nvPr/>
          </p:nvSpPr>
          <p:spPr>
            <a:xfrm>
              <a:off x="3559" y="2307"/>
              <a:ext cx="18372" cy="684"/>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mc:Choice Requires="a14">
          <p:sp>
            <p:nvSpPr>
              <p:cNvPr id="2" name="文本框 1" title=""/>
              <p:cNvSpPr txBox="1"/>
              <p:nvPr/>
            </p:nvSpPr>
            <p:spPr>
              <a:xfrm>
                <a:off x="582295" y="1181100"/>
                <a:ext cx="10768965" cy="941070"/>
              </a:xfrm>
              <a:prstGeom prst="rect">
                <a:avLst/>
              </a:prstGeom>
              <a:noFill/>
            </p:spPr>
            <p:txBody>
              <a:bodyPr wrap="square" rtlCol="0">
                <a:spAutoFit/>
              </a:bodyPr>
              <a:lstStyle/>
              <a:p>
                <a:pPr>
                  <a:lnSpc>
                    <a:spcPct val="110000"/>
                  </a:lnSpc>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altLang="en-US" sz="2400" b="1">
                    <a:latin typeface="宋体" panose="02010600030101010101" pitchFamily="2" charset="-122"/>
                    <a:ea typeface="宋体" panose="02010600030101010101" pitchFamily="2" charset="-122"/>
                    <a:cs typeface="宋体" panose="02010600030101010101" pitchFamily="2" charset="-122"/>
                  </a:rPr>
                  <a:t>已知关于</a:t>
                </a:r>
                <a14:m>
                  <m:oMathPara>
                    <m:oMathParaPr>
                      <m:jc/>
                    </m:oMathParaPr>
                    <m:oMath>
                      <m:r>
                        <a:rPr lang="en-US" altLang="zh-CN" sz="2400" i="1">
                          <a:latin typeface="Cambria Math" panose="02040503050406030204" charset="0"/>
                          <a:ea typeface="宋体" pitchFamily="2" charset="-122"/>
                          <a:cs typeface="Cambria Math" panose="02040503050406030204" charset="0"/>
                        </a:rPr>
                        <m:t>𝑥</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的不等式</a:t>
                </a:r>
                <a14:m>
                  <m:oMathPara>
                    <m:oMathParaPr>
                      <m:jc/>
                    </m:oMathParaPr>
                    <m:oMath>
                      <m:r>
                        <a:rPr lang="en-US" altLang="zh-CN" sz="2400" i="1">
                          <a:latin typeface="Cambria Math" panose="02040503050406030204" charset="0"/>
                          <a:ea typeface="宋体" pitchFamily="2" charset="-122"/>
                          <a:cs typeface="Cambria Math" panose="02040503050406030204" charset="0"/>
                        </a:rPr>
                        <m:t>𝑎</m:t>
                      </m:r>
                      <m:sSup>
                        <m:sSupPr>
                          <m:ctrlPr>
                            <a:rPr lang="en-US" altLang="zh-CN" sz="2400" i="1">
                              <a:latin typeface="Cambria Math" panose="02040503050406030204" charset="0"/>
                              <a:ea typeface="宋体" pitchFamily="2" charset="-122"/>
                              <a:cs typeface="Cambria Math" panose="02040503050406030204" charset="0"/>
                            </a:rPr>
                          </m:ctrlPr>
                        </m:sSupPr>
                        <m:e>
                          <m:r>
                            <a:rPr lang="en-US" altLang="zh-CN" sz="2400" i="1">
                              <a:latin typeface="Cambria Math" panose="02040503050406030204" charset="0"/>
                              <a:ea typeface="宋体" pitchFamily="2" charset="-122"/>
                              <a:cs typeface="Cambria Math" panose="02040503050406030204" charset="0"/>
                            </a:rPr>
                            <m:t>𝑥</m:t>
                          </m:r>
                        </m:e>
                        <m:sup>
                          <m:r>
                            <a:rPr lang="en-US" altLang="zh-CN" sz="2400" i="1">
                              <a:latin typeface="Cambria Math" panose="02040503050406030204" charset="0"/>
                              <a:ea typeface="宋体" pitchFamily="2" charset="-122"/>
                              <a:cs typeface="Cambria Math" panose="02040503050406030204" charset="0"/>
                            </a:rPr>
                            <m:t>2</m:t>
                          </m:r>
                        </m:sup>
                      </m:sSup>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𝑏</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𝑐</m:t>
                      </m:r>
                      <m:r>
                        <a:rPr lang="en-US" altLang="zh-CN" sz="2400" i="1">
                          <a:latin typeface="Cambria Math" panose="02040503050406030204" charset="0"/>
                          <a:ea typeface="宋体" pitchFamily="2" charset="-122"/>
                          <a:cs typeface="Cambria Math" panose="02040503050406030204" charset="0"/>
                        </a:rPr>
                        <m:t>&gt;</m:t>
                      </m:r>
                      <m:r>
                        <a:rPr lang="en-US" altLang="zh-CN" sz="2400" i="1">
                          <a:latin typeface="Cambria Math" panose="02040503050406030204" charset="0"/>
                          <a:ea typeface="宋体" pitchFamily="2" charset="-122"/>
                          <a:cs typeface="Cambria Math" panose="02040503050406030204" charset="0"/>
                        </a:rPr>
                        <m:t>0</m:t>
                      </m:r>
                    </m:oMath>
                  </m:oMathPara>
                </a14:m>
                <a:r>
                  <a:rPr lang="zh-CN" altLang="en-US" sz="2400" b="1">
                    <a:latin typeface="Cambria Math" panose="02040503050406030204" charset="0"/>
                    <a:ea typeface="宋体" panose="02010600030101010101" pitchFamily="2" charset="-122"/>
                    <a:cs typeface="Cambria Math" panose="02040503050406030204" charset="0"/>
                  </a:rPr>
                  <a:t>的解集为</a:t>
                </a:r>
                <a14:m>
                  <m:oMathPara>
                    <m:oMathParaPr>
                      <m:jc/>
                    </m:oMathParaPr>
                    <m:oMath>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2</m:t>
                      </m:r>
                      <m:r>
                        <a:rPr lang="en-US" altLang="zh-CN" sz="2400" i="1">
                          <a:latin typeface="Cambria Math" panose="02040503050406030204" charset="0"/>
                          <a:ea typeface="宋体" pitchFamily="2" charset="-122"/>
                          <a:cs typeface="Cambria Math" panose="02040503050406030204" charset="0"/>
                        </a:rPr>
                        <m:t>&lt;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&lt;</m:t>
                      </m:r>
                      <m:r>
                        <a:rPr lang="en-US" altLang="zh-CN" sz="2400" i="1">
                          <a:latin typeface="Cambria Math" panose="02040503050406030204" charset="0"/>
                          <a:ea typeface="宋体" pitchFamily="2" charset="-122"/>
                          <a:cs typeface="Cambria Math" panose="02040503050406030204" charset="0"/>
                        </a:rPr>
                        <m:t>3</m:t>
                      </m:r>
                      <m:r>
                        <a:rPr lang="en-US" altLang="zh-CN" sz="2400" i="1">
                          <a:latin typeface="Cambria Math" panose="02040503050406030204" charset="0"/>
                          <a:ea typeface="宋体"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，求关于</a:t>
                </a:r>
                <a14:m>
                  <m:oMathPara>
                    <m:oMathParaPr>
                      <m:jc/>
                    </m:oMathParaPr>
                    <m:oMath>
                      <m:r>
                        <a:rPr lang="en-US" altLang="zh-CN" sz="2400" i="1">
                          <a:latin typeface="Cambria Math" panose="02040503050406030204" charset="0"/>
                          <a:ea typeface="宋体" pitchFamily="2" charset="-122"/>
                          <a:cs typeface="Cambria Math" panose="02040503050406030204" charset="0"/>
                        </a:rPr>
                        <m:t>𝑥</m:t>
                      </m:r>
                    </m:oMath>
                  </m:oMathPara>
                </a14:m>
                <a:r>
                  <a:rPr lang="zh-CN" altLang="en-US" sz="2400" b="1">
                    <a:latin typeface="Cambria Math" panose="02040503050406030204" charset="0"/>
                    <a:ea typeface="宋体" panose="02010600030101010101" pitchFamily="2" charset="-122"/>
                    <a:cs typeface="Cambria Math" panose="02040503050406030204" charset="0"/>
                  </a:rPr>
                  <a:t>的不等式</a:t>
                </a:r>
                <a14:m>
                  <m:oMathPara>
                    <m:oMathParaPr>
                      <m:jc/>
                    </m:oMathParaPr>
                    <m:oMath>
                      <m:r>
                        <a:rPr lang="en-US" altLang="zh-CN" sz="2400" i="1">
                          <a:latin typeface="Cambria Math" panose="02040503050406030204" charset="0"/>
                          <a:ea typeface="宋体" pitchFamily="2" charset="-122"/>
                          <a:cs typeface="Cambria Math" panose="02040503050406030204" charset="0"/>
                        </a:rPr>
                        <m:t>𝑐</m:t>
                      </m:r>
                      <m:sSup>
                        <m:sSupPr>
                          <m:ctrlPr>
                            <a:rPr lang="en-US" altLang="zh-CN" sz="2400" i="1">
                              <a:latin typeface="Cambria Math" panose="02040503050406030204" charset="0"/>
                              <a:ea typeface="宋体" pitchFamily="2" charset="-122"/>
                              <a:cs typeface="Cambria Math" panose="02040503050406030204" charset="0"/>
                            </a:rPr>
                          </m:ctrlPr>
                        </m:sSupPr>
                        <m:e>
                          <m:r>
                            <a:rPr lang="en-US" altLang="zh-CN" sz="2400" i="1">
                              <a:latin typeface="Cambria Math" panose="02040503050406030204" charset="0"/>
                              <a:ea typeface="宋体" pitchFamily="2" charset="-122"/>
                              <a:cs typeface="Cambria Math" panose="02040503050406030204" charset="0"/>
                            </a:rPr>
                            <m:t>𝑥</m:t>
                          </m:r>
                        </m:e>
                        <m:sup>
                          <m:r>
                            <a:rPr lang="en-US" altLang="zh-CN" sz="2400" i="1">
                              <a:latin typeface="Cambria Math" panose="02040503050406030204" charset="0"/>
                              <a:ea typeface="宋体" pitchFamily="2" charset="-122"/>
                              <a:cs typeface="Cambria Math" panose="02040503050406030204" charset="0"/>
                            </a:rPr>
                            <m:t>2</m:t>
                          </m:r>
                        </m:sup>
                      </m:sSup>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𝑏𝑥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𝑎</m:t>
                      </m:r>
                      <m:r>
                        <a:rPr lang="en-US" altLang="zh-CN" sz="2400" i="1">
                          <a:latin typeface="Cambria Math" panose="02040503050406030204" charset="0"/>
                          <a:ea typeface="宋体" pitchFamily="2" charset="-122"/>
                          <a:cs typeface="Cambria Math" panose="02040503050406030204" charset="0"/>
                        </a:rPr>
                        <m:t>&lt;</m:t>
                      </m:r>
                      <m:r>
                        <a:rPr lang="en-US" altLang="zh-CN" sz="2400" i="1">
                          <a:latin typeface="Cambria Math" panose="02040503050406030204" charset="0"/>
                          <a:ea typeface="宋体" pitchFamily="2" charset="-122"/>
                          <a:cs typeface="Cambria Math" panose="02040503050406030204" charset="0"/>
                        </a:rPr>
                        <m:t>0</m:t>
                      </m:r>
                    </m:oMath>
                  </m:oMathPara>
                </a14:m>
                <a:r>
                  <a:rPr lang="zh-CN" altLang="en-US" sz="2400" b="1">
                    <a:latin typeface="Cambria Math" panose="02040503050406030204" charset="0"/>
                    <a:ea typeface="宋体" panose="02010600030101010101" pitchFamily="2" charset="-122"/>
                    <a:cs typeface="Cambria Math" panose="02040503050406030204" charset="0"/>
                  </a:rPr>
                  <a:t>的解集</a:t>
                </a:r>
                <a:r>
                  <a:rPr lang="en-US" altLang="zh-CN" sz="2400" b="1">
                    <a:latin typeface="Cambria Math" panose="02040503050406030204" charset="0"/>
                    <a:ea typeface="宋体" panose="02010600030101010101" pitchFamily="2" charset="-122"/>
                    <a:cs typeface="Cambria Math" panose="02040503050406030204" charset="0"/>
                  </a:rPr>
                  <a:t>.</a:t>
                </a:r>
                <a:endParaRPr lang="en-US" altLang="zh-CN" sz="2400" b="1">
                  <a:latin typeface="Cambria Math" panose="02040503050406030204" charset="0"/>
                  <a:ea typeface="宋体" panose="02010600030101010101" pitchFamily="2" charset="-122"/>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582295" y="1181100"/>
                <a:ext cx="10768965" cy="941070"/>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3" name="文本框 2" title=""/>
              <p:cNvSpPr txBox="1"/>
              <p:nvPr/>
            </p:nvSpPr>
            <p:spPr>
              <a:xfrm>
                <a:off x="598805" y="2042160"/>
                <a:ext cx="10838180" cy="4216400"/>
              </a:xfrm>
              <a:prstGeom prst="rect">
                <a:avLst/>
              </a:prstGeom>
              <a:noFill/>
            </p:spPr>
            <p:txBody>
              <a:bodyPr wrap="square" rtlCol="0">
                <a:spAutoFit/>
              </a:bodyPr>
              <a:lstStyle/>
              <a:p>
                <a:pPr>
                  <a:lnSpc>
                    <a:spcPct val="15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关于</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𝑥</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的不等式</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𝑎</m:t>
                      </m:r>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宋体" pitchFamily="2" charset="-122"/>
                              <a:cs typeface="Cambria Math" panose="02040503050406030204" charset="0"/>
                            </a:rPr>
                            <m:t>2</m:t>
                          </m:r>
                        </m:sup>
                      </m:sSup>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𝑏𝑥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𝑐</m:t>
                      </m:r>
                      <m:r>
                        <a:rPr lang="en-US" altLang="zh-CN" sz="2400" i="1">
                          <a:solidFill>
                            <a:srgbClr val="FF0000"/>
                          </a:solidFill>
                          <a:latin typeface="Cambria Math" panose="02040503050406030204" charset="0"/>
                          <a:ea typeface="宋体" pitchFamily="2" charset="-122"/>
                          <a:cs typeface="Cambria Math" panose="02040503050406030204" charset="0"/>
                        </a:rPr>
                        <m:t>&gt;</m:t>
                      </m:r>
                      <m:r>
                        <a:rPr lang="en-US" altLang="zh-CN" sz="2400" i="1">
                          <a:solidFill>
                            <a:srgbClr val="FF0000"/>
                          </a:solidFill>
                          <a:latin typeface="Cambria Math" panose="02040503050406030204" charset="0"/>
                          <a:ea typeface="宋体" pitchFamily="2" charset="-122"/>
                          <a:cs typeface="Cambria Math" panose="02040503050406030204" charset="0"/>
                        </a:rPr>
                        <m:t>0</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的解集为</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2</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3</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a:t>
                </a:r>
                <a:endPar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50000"/>
                  </a:lnSpc>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𝑎</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0</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且</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2</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3</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是一元二次方程</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𝑎</m:t>
                      </m:r>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宋体" pitchFamily="2" charset="-122"/>
                              <a:cs typeface="Cambria Math" panose="02040503050406030204" charset="0"/>
                            </a:rPr>
                            <m:t>2</m:t>
                          </m:r>
                        </m:sup>
                      </m:sSup>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𝑏𝑥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𝑐</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0</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的两个实数根，</a:t>
                </a:r>
                <a:endParaRPr lang="zh-CN" altLang="en-US" sz="2400" b="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5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14:m>
                  <m:oMathPara>
                    <m:oMathParaPr>
                      <m:jc/>
                    </m:oMathParaPr>
                    <m:oMath>
                      <m:f>
                        <m:fPr>
                          <m:type m:val="bar"/>
                          <m:ctrlPr>
                            <a:rPr lang="en-US" altLang="zh-CN" sz="2400" i="1">
                              <a:solidFill>
                                <a:srgbClr val="FF0000"/>
                              </a:solidFill>
                              <a:latin typeface="Cambria Math" panose="02040503050406030204" charset="0"/>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itchFamily="2" charset="-122"/>
                              <a:cs typeface="Cambria Math" panose="02040503050406030204" charset="0"/>
                              <a:sym typeface="+mn-ea"/>
                            </a:rPr>
                            <m:t>𝑏</m:t>
                          </m:r>
                        </m:num>
                        <m:den>
                          <m:r>
                            <a:rPr lang="en-US" altLang="zh-CN" sz="2400" i="1">
                              <a:solidFill>
                                <a:srgbClr val="FF0000"/>
                              </a:solidFill>
                              <a:latin typeface="Cambria Math" panose="02040503050406030204" charset="0"/>
                              <a:ea typeface="宋体" pitchFamily="2" charset="-122"/>
                              <a:cs typeface="Cambria Math" panose="02040503050406030204" charset="0"/>
                              <a:sym typeface="+mn-ea"/>
                            </a:rPr>
                            <m:t>𝑎</m:t>
                          </m:r>
                        </m:den>
                      </m:f>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2</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3</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1</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f>
                        <m:fPr>
                          <m:type m:val="bar"/>
                          <m:ctrlPr>
                            <a:rPr lang="en-US" altLang="zh-CN" sz="2400" i="1">
                              <a:solidFill>
                                <a:srgbClr val="FF0000"/>
                              </a:solidFill>
                              <a:latin typeface="Cambria Math" panose="02040503050406030204" charset="0"/>
                              <a:ea typeface="宋体" pitchFamily="2" charset="-122"/>
                              <a:cs typeface="Cambria Math" panose="02040503050406030204" charset="0"/>
                              <a:sym typeface="+mn-ea"/>
                            </a:rPr>
                          </m:ctrlPr>
                        </m:fPr>
                        <m:num>
                          <m:r>
                            <a:rPr lang="en-US" altLang="zh-CN" sz="2400" i="1">
                              <a:solidFill>
                                <a:srgbClr val="FF0000"/>
                              </a:solidFill>
                              <a:latin typeface="Cambria Math" panose="02040503050406030204" charset="0"/>
                              <a:ea typeface="宋体" pitchFamily="2" charset="-122"/>
                              <a:cs typeface="Cambria Math" panose="02040503050406030204" charset="0"/>
                              <a:sym typeface="+mn-ea"/>
                            </a:rPr>
                            <m:t>𝑐</m:t>
                          </m:r>
                        </m:num>
                        <m:den>
                          <m:r>
                            <a:rPr lang="en-US" altLang="zh-CN" sz="2400" i="1">
                              <a:solidFill>
                                <a:srgbClr val="FF0000"/>
                              </a:solidFill>
                              <a:latin typeface="Cambria Math" panose="02040503050406030204" charset="0"/>
                              <a:ea typeface="宋体" pitchFamily="2" charset="-122"/>
                              <a:cs typeface="Cambria Math" panose="02040503050406030204" charset="0"/>
                              <a:sym typeface="+mn-ea"/>
                            </a:rPr>
                            <m:t>𝑎</m:t>
                          </m:r>
                        </m:den>
                      </m:f>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6</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𝑎</m:t>
                      </m:r>
                      <m:r>
                        <a:rPr lang="en-US" altLang="zh-CN" sz="2400" i="1">
                          <a:solidFill>
                            <a:srgbClr val="FF0000"/>
                          </a:solidFill>
                          <a:latin typeface="Cambria Math" panose="02040503050406030204" charset="0"/>
                          <a:ea typeface="宋体" pitchFamily="2" charset="-122"/>
                          <a:cs typeface="Cambria Math" panose="02040503050406030204" charset="0"/>
                          <a:sym typeface="+mn-ea"/>
                        </a:rPr>
                        <m:t>&lt;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0</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50000"/>
                  </a:lnSpc>
                </a:pPr>
                <a:r>
                  <a:rPr lang="en-US" altLang="zh-CN" sz="2400">
                    <a:solidFill>
                      <a:srgbClr val="FF0000"/>
                    </a:solidFill>
                    <a:latin typeface="宋体" panose="02010600030101010101" pitchFamily="2" charset="-122"/>
                    <a:ea typeface="宋体" panose="02010600030101010101" pitchFamily="2" charset="-122"/>
                    <a:cs typeface="Cambria Math" panose="02040503050406030204" charset="0"/>
                    <a:sym typeface="+mn-ea"/>
                  </a:rPr>
                  <a:t>∴</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不等式</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𝑐</m:t>
                      </m:r>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宋体" pitchFamily="2" charset="-122"/>
                              <a:cs typeface="Cambria Math" panose="02040503050406030204" charset="0"/>
                            </a:rPr>
                            <m:t>2</m:t>
                          </m:r>
                        </m:sup>
                      </m:sSup>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𝑏𝑥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𝑎</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0</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化为</a:t>
                </a:r>
                <a14:m>
                  <m:oMathPara>
                    <m:oMathParaPr>
                      <m:jc/>
                    </m:oMathParaPr>
                    <m:oMath>
                      <m:r>
                        <m:rPr>
                          <m:sty m:val="p"/>
                        </m:rPr>
                        <a:rPr lang="en-US" altLang="zh-CN" sz="2400">
                          <a:solidFill>
                            <a:srgbClr val="FF0000"/>
                          </a:solidFill>
                          <a:latin typeface="Cambria Math" panose="02040503050406030204" charset="0"/>
                          <a:ea typeface="宋体" pitchFamily="2" charset="-122"/>
                          <a:cs typeface="Cambria Math" panose="02040503050406030204" charset="0"/>
                        </a:rPr>
                        <m:t>−</m:t>
                      </m:r>
                      <m:r>
                        <m:rPr>
                          <m:sty m:val="p"/>
                        </m:rPr>
                        <a:rPr lang="en-US" altLang="zh-CN" sz="2400">
                          <a:solidFill>
                            <a:srgbClr val="FF0000"/>
                          </a:solidFill>
                          <a:latin typeface="Cambria Math" panose="02040503050406030204" charset="0"/>
                          <a:ea typeface="宋体" pitchFamily="2" charset="-122"/>
                          <a:cs typeface="Cambria Math" panose="02040503050406030204" charset="0"/>
                        </a:rPr>
                        <m:t>6</m:t>
                      </m:r>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宋体" pitchFamily="2" charset="-122"/>
                              <a:cs typeface="Cambria Math" panose="02040503050406030204" charset="0"/>
                            </a:rPr>
                            <m:t>2</m:t>
                          </m:r>
                        </m:sup>
                      </m:sSup>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1</m:t>
                      </m:r>
                      <m:r>
                        <a:rPr lang="en-US" altLang="zh-CN" sz="2400" i="1">
                          <a:solidFill>
                            <a:srgbClr val="FF0000"/>
                          </a:solidFill>
                          <a:latin typeface="Cambria Math" panose="02040503050406030204" charset="0"/>
                          <a:ea typeface="宋体" pitchFamily="2" charset="-122"/>
                          <a:cs typeface="Cambria Math" panose="02040503050406030204" charset="0"/>
                        </a:rPr>
                        <m:t>&gt;</m:t>
                      </m:r>
                      <m:r>
                        <a:rPr lang="en-US" altLang="zh-CN" sz="2400" i="1">
                          <a:solidFill>
                            <a:srgbClr val="FF0000"/>
                          </a:solidFill>
                          <a:latin typeface="Cambria Math" panose="02040503050406030204" charset="0"/>
                          <a:ea typeface="宋体" pitchFamily="2" charset="-122"/>
                          <a:cs typeface="Cambria Math" panose="02040503050406030204" charset="0"/>
                        </a:rPr>
                        <m:t>0</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endParaRPr lang="zh-CN" altLang="en-US" sz="2400">
                  <a:solidFill>
                    <a:srgbClr val="FF0000"/>
                  </a:solidFill>
                  <a:latin typeface="Cambria Math" panose="02040503050406030204" charset="0"/>
                  <a:ea typeface="宋体" panose="02010600030101010101" pitchFamily="2" charset="-122"/>
                  <a:cs typeface="Cambria Math" panose="02040503050406030204" charset="0"/>
                </a:endParaRPr>
              </a:p>
              <a:p>
                <a:pPr>
                  <a:lnSpc>
                    <a:spcPct val="15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即</a:t>
                </a:r>
                <a14:m>
                  <m:oMathPara>
                    <m:oMathParaPr>
                      <m:jc/>
                    </m:oMathParaPr>
                    <m:oMath>
                      <m:r>
                        <m:rPr>
                          <m:sty m:val="p"/>
                        </m:rPr>
                        <a:rPr lang="en-US" altLang="zh-CN" sz="2400">
                          <a:solidFill>
                            <a:srgbClr val="FF0000"/>
                          </a:solidFill>
                          <a:latin typeface="Cambria Math" panose="02040503050406030204" charset="0"/>
                          <a:ea typeface="宋体" pitchFamily="2" charset="-122"/>
                          <a:cs typeface="Cambria Math" panose="02040503050406030204" charset="0"/>
                        </a:rPr>
                        <m:t>6</m:t>
                      </m:r>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宋体" pitchFamily="2" charset="-122"/>
                              <a:cs typeface="Cambria Math" panose="02040503050406030204" charset="0"/>
                            </a:rPr>
                            <m:t>2</m:t>
                          </m:r>
                        </m:sup>
                      </m:sSup>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1</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0</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解得</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1</m:t>
                          </m:r>
                        </m:num>
                        <m:den>
                          <m:r>
                            <a:rPr lang="en-US" altLang="zh-CN" sz="2400" i="1">
                              <a:solidFill>
                                <a:srgbClr val="FF0000"/>
                              </a:solidFill>
                              <a:latin typeface="Cambria Math" panose="02040503050406030204" charset="0"/>
                              <a:ea typeface="宋体" pitchFamily="2" charset="-122"/>
                              <a:cs typeface="Cambria Math" panose="02040503050406030204" charset="0"/>
                            </a:rPr>
                            <m:t>2</m:t>
                          </m:r>
                        </m:den>
                      </m:f>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&lt;</m:t>
                      </m:r>
                      <m:f>
                        <m:fPr>
                          <m:type m:val="bar"/>
                          <m:ctrlPr>
                            <a:rPr lang="en-US" altLang="zh-CN" sz="2400" i="1">
                              <a:solidFill>
                                <a:srgbClr val="FF0000"/>
                              </a:solidFill>
                              <a:latin typeface="Cambria Math" panose="02040503050406030204"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1</m:t>
                          </m:r>
                        </m:num>
                        <m:den>
                          <m:r>
                            <a:rPr lang="en-US" altLang="zh-CN" sz="2400" i="1">
                              <a:solidFill>
                                <a:srgbClr val="FF0000"/>
                              </a:solidFill>
                              <a:latin typeface="Cambria Math" panose="02040503050406030204" charset="0"/>
                              <a:ea typeface="宋体" pitchFamily="2" charset="-122"/>
                              <a:cs typeface="Cambria Math" panose="02040503050406030204" charset="0"/>
                            </a:rPr>
                            <m:t>3</m:t>
                          </m:r>
                        </m:den>
                      </m:f>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5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因此不等式的解集为</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1</m:t>
                          </m:r>
                        </m:num>
                        <m:den>
                          <m:r>
                            <a:rPr lang="en-US" altLang="zh-CN" sz="2400" i="1">
                              <a:solidFill>
                                <a:srgbClr val="FF0000"/>
                              </a:solidFill>
                              <a:latin typeface="Cambria Math" panose="02040503050406030204" charset="0"/>
                              <a:ea typeface="宋体" pitchFamily="2" charset="-122"/>
                              <a:cs typeface="Cambria Math" panose="02040503050406030204" charset="0"/>
                            </a:rPr>
                            <m:t>2</m:t>
                          </m:r>
                        </m:den>
                      </m:f>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&lt;</m:t>
                      </m:r>
                      <m:f>
                        <m:fPr>
                          <m:type m:val="bar"/>
                          <m:ctrlPr>
                            <a:rPr lang="en-US" altLang="zh-CN" sz="2400" i="1">
                              <a:solidFill>
                                <a:srgbClr val="FF0000"/>
                              </a:solidFill>
                              <a:latin typeface="Cambria Math" panose="02040503050406030204"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1</m:t>
                          </m:r>
                        </m:num>
                        <m:den>
                          <m:r>
                            <a:rPr lang="en-US" altLang="zh-CN" sz="2400" i="1">
                              <a:solidFill>
                                <a:srgbClr val="FF0000"/>
                              </a:solidFill>
                              <a:latin typeface="Cambria Math" panose="02040503050406030204" charset="0"/>
                              <a:ea typeface="宋体" pitchFamily="2" charset="-122"/>
                              <a:cs typeface="Cambria Math" panose="02040503050406030204" charset="0"/>
                            </a:rPr>
                            <m:t>3</m:t>
                          </m:r>
                        </m:den>
                      </m:f>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598805" y="2042160"/>
                <a:ext cx="10838180" cy="4216400"/>
              </a:xfrm>
              <a:prstGeom prst="rect">
                <a:avLst/>
              </a:prstGeom>
              <a:blipFill rotWithShape="1">
                <a:blip r:embed="rId3"/>
                <a:stretch>
                  <a:fillRect/>
                </a:stretch>
              </a:blipFill>
            </p:spPr>
            <p:txBody>
              <a:bodyPr/>
              <a:lstStyle/>
              <a:p>
                <a:r>
                  <a:rPr lang="zh-CN" altLang="en-US">
                    <a:noFill/>
                  </a:rPr>
                  <a:t> </a:t>
                </a:r>
              </a:p>
            </p:txBody>
          </p:sp>
        </mc:Fallback>
      </mc:AlternateContent>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7" name="文本框 6" title=""/>
              <p:cNvSpPr txBox="1"/>
              <p:nvPr/>
            </p:nvSpPr>
            <p:spPr>
              <a:xfrm>
                <a:off x="598805" y="598170"/>
                <a:ext cx="10768965" cy="922020"/>
              </a:xfrm>
              <a:prstGeom prst="rect">
                <a:avLst/>
              </a:prstGeom>
              <a:noFill/>
            </p:spPr>
            <p:txBody>
              <a:bodyPr wrap="square" rtlCol="0">
                <a:spAutoFit/>
              </a:bodyPr>
              <a:lstStyle/>
              <a:p>
                <a:pPr>
                  <a:lnSpc>
                    <a:spcPct val="110000"/>
                  </a:lnSpc>
                </a:pPr>
                <a:r>
                  <a:rPr lang="zh-CN" altLang="en-US" sz="2400" b="1">
                    <a:latin typeface="宋体" panose="02010600030101010101" pitchFamily="2" charset="-122"/>
                    <a:ea typeface="宋体" panose="02010600030101010101" pitchFamily="2" charset="-122"/>
                    <a:cs typeface="宋体" panose="02010600030101010101" pitchFamily="2" charset="-122"/>
                  </a:rPr>
                  <a:t>变</a:t>
                </a:r>
                <a:r>
                  <a:rPr lang="en-US" altLang="zh-CN" sz="2400" b="1">
                    <a:latin typeface="宋体" panose="02010600030101010101" pitchFamily="2" charset="-122"/>
                    <a:ea typeface="宋体" panose="02010600030101010101" pitchFamily="2" charset="-122"/>
                    <a:cs typeface="宋体" panose="02010600030101010101" pitchFamily="2" charset="-122"/>
                  </a:rPr>
                  <a:t>3.</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不等式</a:t>
                </a:r>
                <a14:m>
                  <m:oMathPara>
                    <m:oMathParaPr>
                      <m:jc/>
                    </m:oMathParaPr>
                    <m:oMath>
                      <m:sSup>
                        <m:sSupPr>
                          <m:ctrlPr>
                            <a:rPr lang="en-US" altLang="zh-CN" sz="2400" i="1">
                              <a:latin typeface="Cambria Math" panose="02040503050406030204" charset="0"/>
                              <a:ea typeface="宋体" pitchFamily="2" charset="-122"/>
                              <a:cs typeface="Cambria Math" panose="02040503050406030204" charset="0"/>
                            </a:rPr>
                          </m:ctrlPr>
                        </m:sSupPr>
                        <m:e>
                          <m:r>
                            <a:rPr lang="en-US" altLang="zh-CN" sz="2400" i="1">
                              <a:latin typeface="Cambria Math" panose="02040503050406030204" charset="0"/>
                              <a:ea typeface="宋体" pitchFamily="2" charset="-122"/>
                              <a:cs typeface="Cambria Math" panose="02040503050406030204" charset="0"/>
                            </a:rPr>
                            <m:t>𝑥</m:t>
                          </m:r>
                        </m:e>
                        <m:sup>
                          <m:r>
                            <a:rPr lang="en-US" altLang="zh-CN" sz="2400" i="1">
                              <a:latin typeface="Cambria Math" panose="02040503050406030204" charset="0"/>
                              <a:ea typeface="宋体" pitchFamily="2" charset="-122"/>
                              <a:cs typeface="Cambria Math" panose="02040503050406030204" charset="0"/>
                            </a:rPr>
                            <m:t>2</m:t>
                          </m:r>
                        </m:sup>
                      </m:sSup>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𝑚</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𝑛</m:t>
                      </m:r>
                      <m:r>
                        <a:rPr lang="en-US" altLang="zh-CN" sz="2400" i="1">
                          <a:latin typeface="Cambria Math" panose="02040503050406030204" charset="0"/>
                          <a:ea typeface="宋体" pitchFamily="2" charset="-122"/>
                          <a:cs typeface="Cambria Math" panose="02040503050406030204" charset="0"/>
                        </a:rPr>
                        <m:t>&lt;</m:t>
                      </m:r>
                      <m:r>
                        <a:rPr lang="en-US" altLang="zh-CN" sz="2400" i="1">
                          <a:latin typeface="Cambria Math" panose="02040503050406030204" charset="0"/>
                          <a:ea typeface="宋体" pitchFamily="2" charset="-122"/>
                          <a:cs typeface="Cambria Math" panose="02040503050406030204" charset="0"/>
                        </a:rPr>
                        <m:t>0</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的解集为</a:t>
                </a:r>
                <a14:m>
                  <m:oMathPara>
                    <m:oMathParaPr>
                      <m:jc/>
                    </m:oMathParaPr>
                    <m:oMath>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4</m:t>
                      </m:r>
                      <m:r>
                        <a:rPr lang="en-US" altLang="zh-CN" sz="2400" i="1">
                          <a:latin typeface="Cambria Math" panose="02040503050406030204" charset="0"/>
                          <a:ea typeface="宋体" pitchFamily="2" charset="-122"/>
                          <a:cs typeface="Cambria Math" panose="02040503050406030204" charset="0"/>
                        </a:rPr>
                        <m:t>&lt;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&lt;</m:t>
                      </m:r>
                      <m:r>
                        <a:rPr lang="en-US" altLang="zh-CN" sz="2400" i="1">
                          <a:latin typeface="Cambria Math" panose="02040503050406030204" charset="0"/>
                          <a:ea typeface="宋体" pitchFamily="2" charset="-122"/>
                          <a:cs typeface="Cambria Math" panose="02040503050406030204" charset="0"/>
                        </a:rPr>
                        <m:t>6</m:t>
                      </m:r>
                      <m:r>
                        <a:rPr lang="en-US" altLang="zh-CN" sz="2400" i="1">
                          <a:latin typeface="Cambria Math" panose="02040503050406030204" charset="0"/>
                          <a:ea typeface="宋体"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，则</a:t>
                </a:r>
                <a14:m>
                  <m:oMathPara>
                    <m:oMathParaPr>
                      <m:jc/>
                    </m:oMathParaPr>
                    <m:oMath>
                      <m:r>
                        <a:rPr lang="en-US" altLang="zh-CN" sz="2400" i="1">
                          <a:latin typeface="Cambria Math" panose="02040503050406030204" charset="0"/>
                          <a:ea typeface="宋体" pitchFamily="2" charset="-122"/>
                          <a:cs typeface="Cambria Math" panose="02040503050406030204" charset="0"/>
                          <a:sym typeface="+mn-ea"/>
                        </a:rPr>
                        <m:t>𝑚</m:t>
                      </m:r>
                      <m:r>
                        <a:rPr lang="en-US" altLang="zh-CN" sz="2400" i="1">
                          <a:latin typeface="Cambria Math" panose="02040503050406030204" charset="0"/>
                          <a:ea typeface="宋体" pitchFamily="2" charset="-122"/>
                          <a:cs typeface="Cambria Math" panose="02040503050406030204" charset="0"/>
                          <a:sym typeface="+mn-ea"/>
                        </a:rPr>
                        <m:t>−</m:t>
                      </m:r>
                      <m:r>
                        <a:rPr lang="en-US" altLang="zh-CN" sz="2400" i="1">
                          <a:latin typeface="Cambria Math" panose="02040503050406030204" charset="0"/>
                          <a:ea typeface="宋体" pitchFamily="2" charset="-122"/>
                          <a:cs typeface="Cambria Math" panose="02040503050406030204" charset="0"/>
                          <a:sym typeface="+mn-ea"/>
                        </a:rPr>
                        <m:t>𝑛</m:t>
                      </m:r>
                      <m:r>
                        <a:rPr lang="en-US" altLang="zh-CN" sz="2400" i="1">
                          <a:latin typeface="Cambria Math" panose="02040503050406030204" charset="0"/>
                          <a:ea typeface="宋体" pitchFamily="2" charset="-122"/>
                          <a:cs typeface="Cambria Math" panose="02040503050406030204" charset="0"/>
                          <a:sym typeface="+mn-ea"/>
                        </a:rPr>
                        <m:t>=</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a:t>
                </a:r>
                <a:r>
                  <a:rPr lang="en-US" altLang="zh-CN" sz="2400" b="1">
                    <a:latin typeface="Cambria Math" panose="02040503050406030204" charset="0"/>
                    <a:ea typeface="宋体" panose="02010600030101010101" pitchFamily="2" charset="-122"/>
                    <a:cs typeface="Cambria Math" panose="02040503050406030204" charset="0"/>
                    <a:sym typeface="+mn-ea"/>
                  </a:rPr>
                  <a:t>   </a:t>
                </a:r>
                <a:r>
                  <a:rPr lang="zh-CN" altLang="en-US" sz="2400" b="1">
                    <a:latin typeface="Cambria Math" panose="02040503050406030204" charset="0"/>
                    <a:ea typeface="宋体" panose="02010600030101010101" pitchFamily="2" charset="-122"/>
                    <a:cs typeface="Cambria Math" panose="02040503050406030204" charset="0"/>
                    <a:sym typeface="+mn-ea"/>
                  </a:rPr>
                  <a:t>）</a:t>
                </a:r>
                <a:r>
                  <a:rPr lang="en-US" altLang="zh-CN" sz="2400" b="1">
                    <a:latin typeface="Cambria Math" panose="02040503050406030204" charset="0"/>
                    <a:ea typeface="宋体" panose="02010600030101010101" pitchFamily="2" charset="-122"/>
                    <a:cs typeface="Cambria Math" panose="02040503050406030204" charset="0"/>
                    <a:sym typeface="+mn-ea"/>
                  </a:rPr>
                  <a:t>.</a:t>
                </a:r>
                <a:endParaRPr lang="en-US" altLang="zh-CN" sz="2400" b="1">
                  <a:latin typeface="Cambria Math" panose="02040503050406030204" charset="0"/>
                  <a:ea typeface="宋体" panose="02010600030101010101" pitchFamily="2" charset="-122"/>
                  <a:cs typeface="Cambria Math" panose="02040503050406030204" charset="0"/>
                  <a:sym typeface="+mn-ea"/>
                </a:endParaRPr>
              </a:p>
              <a:p>
                <a:pPr>
                  <a:lnSpc>
                    <a:spcPct val="110000"/>
                  </a:lnSpc>
                </a:pPr>
                <a:r>
                  <a:rPr lang="en-US" altLang="zh-CN" sz="2400">
                    <a:latin typeface="Cambria Math" panose="02040503050406030204" charset="0"/>
                    <a:ea typeface="宋体" panose="02010600030101010101" pitchFamily="2" charset="-122"/>
                    <a:cs typeface="Cambria Math" panose="02040503050406030204" charset="0"/>
                    <a:sym typeface="+mn-ea"/>
                  </a:rPr>
                  <a:t>A.</a:t>
                </a:r>
                <a14:m>
                  <m:oMathPara>
                    <m:oMathParaPr>
                      <m:jc/>
                    </m:oMathParaPr>
                    <m:oMath>
                      <m:r>
                        <a:rPr lang="en-US" altLang="zh-CN" sz="2400" i="1">
                          <a:latin typeface="Cambria Math" panose="02040503050406030204" charset="0"/>
                          <a:ea typeface="宋体" pitchFamily="2" charset="-122"/>
                          <a:cs typeface="Cambria Math" panose="02040503050406030204" charset="0"/>
                          <a:sym typeface="+mn-ea"/>
                        </a:rPr>
                        <m:t>34</m:t>
                      </m:r>
                    </m:oMath>
                  </m:oMathPara>
                </a14:m>
                <a:r>
                  <a:rPr lang="en-US" altLang="zh-CN" sz="2400">
                    <a:latin typeface="Cambria Math" panose="02040503050406030204" charset="0"/>
                    <a:ea typeface="宋体" panose="02010600030101010101" pitchFamily="2" charset="-122"/>
                    <a:cs typeface="Cambria Math" panose="02040503050406030204" charset="0"/>
                    <a:sym typeface="+mn-ea"/>
                  </a:rPr>
                  <a:t>                  B.</a:t>
                </a:r>
                <a14:m>
                  <m:oMathPara>
                    <m:oMathParaPr>
                      <m:jc/>
                    </m:oMathParaPr>
                    <m:oMath>
                      <m:r>
                        <a:rPr lang="en-US" altLang="zh-CN" sz="2400" i="1">
                          <a:latin typeface="Cambria Math" panose="02040503050406030204" charset="0"/>
                          <a:ea typeface="宋体" pitchFamily="2" charset="-122"/>
                          <a:cs typeface="Cambria Math" panose="02040503050406030204" charset="0"/>
                          <a:sym typeface="+mn-ea"/>
                        </a:rPr>
                        <m:t>−</m:t>
                      </m:r>
                      <m:r>
                        <a:rPr lang="en-US" altLang="zh-CN" sz="2400" i="1">
                          <a:latin typeface="Cambria Math" panose="02040503050406030204" charset="0"/>
                          <a:ea typeface="宋体" pitchFamily="2" charset="-122"/>
                          <a:cs typeface="Cambria Math" panose="02040503050406030204" charset="0"/>
                          <a:sym typeface="+mn-ea"/>
                        </a:rPr>
                        <m:t>34</m:t>
                      </m:r>
                    </m:oMath>
                  </m:oMathPara>
                </a14:m>
                <a:r>
                  <a:rPr lang="en-US" altLang="zh-CN" sz="2400">
                    <a:latin typeface="Cambria Math" panose="02040503050406030204" charset="0"/>
                    <a:ea typeface="宋体" panose="02010600030101010101" pitchFamily="2" charset="-122"/>
                    <a:cs typeface="Cambria Math" panose="02040503050406030204" charset="0"/>
                    <a:sym typeface="+mn-ea"/>
                  </a:rPr>
                  <a:t>                   C.</a:t>
                </a:r>
                <a14:m>
                  <m:oMathPara>
                    <m:oMathParaPr>
                      <m:jc/>
                    </m:oMathParaPr>
                    <m:oMath>
                      <m:r>
                        <a:rPr lang="en-US" altLang="zh-CN" sz="2400" i="1">
                          <a:latin typeface="Cambria Math" panose="02040503050406030204" charset="0"/>
                          <a:ea typeface="宋体" pitchFamily="2" charset="-122"/>
                          <a:cs typeface="Cambria Math" panose="02040503050406030204" charset="0"/>
                          <a:sym typeface="+mn-ea"/>
                        </a:rPr>
                        <m:t>14</m:t>
                      </m:r>
                    </m:oMath>
                  </m:oMathPara>
                </a14:m>
                <a:r>
                  <a:rPr lang="en-US" altLang="zh-CN" sz="2400">
                    <a:latin typeface="Cambria Math" panose="02040503050406030204" charset="0"/>
                    <a:ea typeface="宋体" panose="02010600030101010101" pitchFamily="2" charset="-122"/>
                    <a:cs typeface="Cambria Math" panose="02040503050406030204" charset="0"/>
                    <a:sym typeface="+mn-ea"/>
                  </a:rPr>
                  <a:t>                     D.</a:t>
                </a:r>
                <a14:m>
                  <m:oMathPara>
                    <m:oMathParaPr>
                      <m:jc/>
                    </m:oMathParaPr>
                    <m:oMath>
                      <m:r>
                        <a:rPr lang="en-US" altLang="zh-CN" sz="2400" i="1">
                          <a:latin typeface="Cambria Math" panose="02040503050406030204" charset="0"/>
                          <a:ea typeface="宋体" pitchFamily="2" charset="-122"/>
                          <a:cs typeface="Cambria Math" panose="02040503050406030204" charset="0"/>
                          <a:sym typeface="+mn-ea"/>
                        </a:rPr>
                        <m:t>−</m:t>
                      </m:r>
                      <m:r>
                        <a:rPr lang="en-US" altLang="zh-CN" sz="2400" i="1">
                          <a:latin typeface="Cambria Math" panose="02040503050406030204" charset="0"/>
                          <a:ea typeface="宋体" pitchFamily="2" charset="-122"/>
                          <a:cs typeface="Cambria Math" panose="02040503050406030204" charset="0"/>
                          <a:sym typeface="+mn-ea"/>
                        </a:rPr>
                        <m:t>14</m:t>
                      </m:r>
                    </m:oMath>
                  </m:oMathPara>
                </a14:m>
                <a:endParaRPr lang="en-US" altLang="zh-CN" sz="2400">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7" name="文本框 6"/>
              <p:cNvSpPr txBox="1">
                <a:spLocks noRot="1" noChangeAspect="1" noMove="1" noResize="1" noEditPoints="1" noAdjustHandles="1" noChangeArrowheads="1" noChangeShapeType="1" noTextEdit="1"/>
              </p:cNvSpPr>
              <p:nvPr/>
            </p:nvSpPr>
            <p:spPr>
              <a:xfrm>
                <a:off x="598805" y="598170"/>
                <a:ext cx="10768965" cy="922020"/>
              </a:xfrm>
              <a:prstGeom prst="rect">
                <a:avLst/>
              </a:prstGeom>
              <a:blipFill rotWithShape="1">
                <a:blip r:embed="rId2"/>
                <a:stretch>
                  <a:fillRect/>
                </a:stretch>
              </a:blipFill>
            </p:spPr>
            <p:txBody>
              <a:bodyPr/>
              <a:lstStyle/>
              <a:p>
                <a:r>
                  <a:rPr lang="zh-CN" altLang="en-US">
                    <a:noFill/>
                  </a:rPr>
                  <a:t> </a:t>
                </a:r>
              </a:p>
            </p:txBody>
          </p:sp>
        </mc:Fallback>
      </mc:AlternateContent>
      <mc:AlternateContent>
        <mc:Choice Requires="a14">
          <p:sp>
            <p:nvSpPr>
              <p:cNvPr id="8" name="文本框 7" title=""/>
              <p:cNvSpPr txBox="1"/>
              <p:nvPr/>
            </p:nvSpPr>
            <p:spPr>
              <a:xfrm>
                <a:off x="598805" y="1459865"/>
                <a:ext cx="10838180" cy="3733800"/>
              </a:xfrm>
              <a:prstGeom prst="rect">
                <a:avLst/>
              </a:prstGeom>
              <a:noFill/>
            </p:spPr>
            <p:txBody>
              <a:bodyPr wrap="square" rtlCol="0">
                <a:spAutoFit/>
              </a:bodyPr>
              <a:lstStyle/>
              <a:p>
                <a:pPr>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答案：</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B.</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140000"/>
                  </a:lnSpc>
                </a:pP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解：</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宋体" pitchFamily="2" charset="-122"/>
                              <a:cs typeface="Cambria Math" panose="02040503050406030204" charset="0"/>
                            </a:rPr>
                            <m:t>2</m:t>
                          </m:r>
                        </m:sup>
                      </m:sSup>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𝑚</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𝑛</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0</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开口向上，</a:t>
                </a:r>
                <a:endParaRPr lang="zh-CN" altLang="en-US" sz="2400" b="1">
                  <a:solidFill>
                    <a:srgbClr val="FF0000"/>
                  </a:solidFill>
                  <a:latin typeface="Cambria Math" panose="02040503050406030204" charset="0"/>
                  <a:ea typeface="宋体" panose="02010600030101010101" pitchFamily="2" charset="-122"/>
                  <a:cs typeface="Cambria Math" panose="02040503050406030204" charset="0"/>
                </a:endParaRPr>
              </a:p>
              <a:p>
                <a:pPr>
                  <a:lnSpc>
                    <a:spcPct val="14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而解集为</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4</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6</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14:m>
                  <m:oMathPara>
                    <m:oMathParaPr>
                      <m:jc/>
                    </m:oMathParaPr>
                    <m:oMath>
                      <m:sSub>
                        <m:sSubPr>
                          <m:ctrlPr>
                            <a:rPr lang="en-US" altLang="zh-CN" sz="2400" i="1">
                              <a:solidFill>
                                <a:srgbClr val="FF0000"/>
                              </a:solidFill>
                              <a:latin typeface="Cambria Math" panose="02040503050406030204" charset="0"/>
                              <a:ea typeface="宋体" pitchFamily="2" charset="-122"/>
                              <a:cs typeface="Cambria Math" panose="02040503050406030204" charset="0"/>
                              <a:sym typeface="+mn-ea"/>
                            </a:rPr>
                          </m:ctrlPr>
                        </m:sSubPr>
                        <m:e>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e>
                        <m:sub>
                          <m:r>
                            <a:rPr lang="en-US" altLang="zh-CN" sz="2400" i="1">
                              <a:solidFill>
                                <a:srgbClr val="FF0000"/>
                              </a:solidFill>
                              <a:latin typeface="Cambria Math" panose="02040503050406030204" charset="0"/>
                              <a:ea typeface="宋体" pitchFamily="2" charset="-122"/>
                              <a:cs typeface="Cambria Math" panose="02040503050406030204" charset="0"/>
                              <a:sym typeface="+mn-ea"/>
                            </a:rPr>
                            <m:t>1</m:t>
                          </m:r>
                        </m:sub>
                      </m:sSub>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4</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sSub>
                        <m:sSubPr>
                          <m:ctrlPr>
                            <a:rPr lang="en-US" altLang="zh-CN" sz="2400" i="1">
                              <a:solidFill>
                                <a:srgbClr val="FF0000"/>
                              </a:solidFill>
                              <a:latin typeface="Cambria Math" panose="02040503050406030204" charset="0"/>
                              <a:ea typeface="宋体" pitchFamily="2" charset="-122"/>
                              <a:cs typeface="Cambria Math" panose="02040503050406030204" charset="0"/>
                              <a:sym typeface="+mn-ea"/>
                            </a:rPr>
                          </m:ctrlPr>
                        </m:sSubPr>
                        <m:e>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e>
                        <m:sub>
                          <m:r>
                            <a:rPr lang="en-US" altLang="zh-CN" sz="2400" i="1">
                              <a:solidFill>
                                <a:srgbClr val="FF0000"/>
                              </a:solidFill>
                              <a:latin typeface="Cambria Math" panose="02040503050406030204" charset="0"/>
                              <a:ea typeface="宋体" pitchFamily="2" charset="-122"/>
                              <a:cs typeface="Cambria Math" panose="02040503050406030204" charset="0"/>
                              <a:sym typeface="+mn-ea"/>
                            </a:rPr>
                            <m:t>2</m:t>
                          </m:r>
                        </m:sub>
                      </m:sSub>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6</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4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由韦达定理可得，</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sym typeface="+mn-ea"/>
                        </a:rPr>
                        <m:t>4</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6</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𝑚</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4</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6</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𝑛</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4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解得</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sym typeface="+mn-ea"/>
                        </a:rPr>
                        <m:t>𝑚</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10</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𝑛</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24</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40000"/>
                  </a:lnSpc>
                </a:pP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sym typeface="+mn-ea"/>
                        </a:rPr>
                        <m:t>𝑚</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𝑛</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34</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40000"/>
                  </a:lnSpc>
                </a:pP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故选</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B.</a:t>
                </a:r>
                <a:endPar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598805" y="1459865"/>
                <a:ext cx="10838180" cy="3733800"/>
              </a:xfrm>
              <a:prstGeom prst="rect">
                <a:avLst/>
              </a:prstGeom>
              <a:blipFill rotWithShape="1">
                <a:blip r:embed="rId3"/>
                <a:stretch>
                  <a:fillRect/>
                </a:stretch>
              </a:blipFill>
            </p:spPr>
            <p:txBody>
              <a:bodyPr/>
              <a:lstStyle/>
              <a:p>
                <a:r>
                  <a:rPr lang="zh-CN" altLang="en-US">
                    <a:noFill/>
                  </a:rPr>
                  <a:t> </a:t>
                </a:r>
              </a:p>
            </p:txBody>
          </p:sp>
        </mc:Fallback>
      </mc:AlternateContent>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title=""/>
          <p:cNvSpPr txBox="1"/>
          <p:nvPr/>
        </p:nvSpPr>
        <p:spPr>
          <a:xfrm>
            <a:off x="603250" y="539115"/>
            <a:ext cx="10985500" cy="2968625"/>
          </a:xfrm>
          <a:prstGeom prst="rect">
            <a:avLst/>
          </a:prstGeom>
          <a:noFill/>
        </p:spPr>
        <p:txBody>
          <a:bodyPr wrap="square" rtlCol="0">
            <a:spAutoFit/>
          </a:bodyPr>
          <a:lstStyle/>
          <a:p>
            <a:pPr>
              <a:lnSpc>
                <a:spcPct val="130000"/>
              </a:lnSpc>
            </a:pPr>
            <a:r>
              <a:rPr lang="zh-CN" altLang="en-US" sz="2400" b="1">
                <a:solidFill>
                  <a:srgbClr val="FF0000"/>
                </a:solidFill>
                <a:latin typeface="宋体" panose="02010600030101010101" pitchFamily="2" charset="-122"/>
                <a:ea typeface="宋体" panose="02010600030101010101" pitchFamily="2" charset="-122"/>
              </a:rPr>
              <a:t>方法技巧：</a:t>
            </a:r>
            <a:endParaRPr lang="zh-CN" altLang="en-US" sz="2400" b="1">
              <a:solidFill>
                <a:srgbClr val="FF0000"/>
              </a:solidFill>
              <a:latin typeface="宋体" panose="02010600030101010101" pitchFamily="2" charset="-122"/>
              <a:ea typeface="宋体" panose="02010600030101010101" pitchFamily="2" charset="-122"/>
            </a:endParaRPr>
          </a:p>
          <a:p>
            <a:pPr>
              <a:lnSpc>
                <a:spcPct val="130000"/>
              </a:lnSpc>
            </a:pPr>
            <a:r>
              <a:rPr lang="zh-CN" altLang="en-US" sz="2400" b="1">
                <a:solidFill>
                  <a:srgbClr val="FF0000"/>
                </a:solidFill>
                <a:latin typeface="宋体" panose="02010600030101010101" pitchFamily="2" charset="-122"/>
                <a:ea typeface="宋体" panose="02010600030101010101" pitchFamily="2" charset="-122"/>
                <a:sym typeface="+mn-ea"/>
              </a:rPr>
              <a:t>三个</a:t>
            </a:r>
            <a:r>
              <a:rPr lang="en-US" altLang="zh-CN" sz="2400" b="1">
                <a:solidFill>
                  <a:srgbClr val="FF0000"/>
                </a:solidFill>
                <a:latin typeface="宋体" panose="02010600030101010101" pitchFamily="2" charset="-122"/>
                <a:ea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sym typeface="+mn-ea"/>
              </a:rPr>
              <a:t>二次</a:t>
            </a:r>
            <a:r>
              <a:rPr lang="en-US" altLang="zh-CN" sz="2400" b="1">
                <a:solidFill>
                  <a:srgbClr val="FF0000"/>
                </a:solidFill>
                <a:latin typeface="宋体" panose="02010600030101010101" pitchFamily="2" charset="-122"/>
                <a:ea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sym typeface="+mn-ea"/>
              </a:rPr>
              <a:t>之间的关系</a:t>
            </a:r>
            <a:endParaRPr lang="zh-CN" altLang="en-US" sz="2400" b="1">
              <a:solidFill>
                <a:srgbClr val="FF0000"/>
              </a:solidFill>
              <a:latin typeface="宋体" panose="02010600030101010101" pitchFamily="2" charset="-122"/>
              <a:ea typeface="宋体" panose="02010600030101010101" pitchFamily="2" charset="-122"/>
              <a:sym typeface="+mn-ea"/>
            </a:endParaRPr>
          </a:p>
          <a:p>
            <a:pPr>
              <a:lnSpc>
                <a:spcPct val="130000"/>
              </a:lnSpc>
            </a:pPr>
            <a:r>
              <a:rPr lang="en-US" altLang="zh-CN" sz="2400" b="1">
                <a:solidFill>
                  <a:srgbClr val="FF0000"/>
                </a:solidFill>
                <a:latin typeface="宋体" panose="02010600030101010101" pitchFamily="2" charset="-122"/>
                <a:ea typeface="宋体" panose="02010600030101010101" pitchFamily="2" charset="-122"/>
                <a:sym typeface="+mn-ea"/>
              </a:rPr>
              <a:t>(1)</a:t>
            </a:r>
            <a:r>
              <a:rPr lang="zh-CN" altLang="en-US" sz="2400" b="1">
                <a:solidFill>
                  <a:srgbClr val="FF0000"/>
                </a:solidFill>
                <a:latin typeface="宋体" panose="02010600030101010101" pitchFamily="2" charset="-122"/>
                <a:ea typeface="宋体" panose="02010600030101010101" pitchFamily="2" charset="-122"/>
                <a:sym typeface="+mn-ea"/>
              </a:rPr>
              <a:t>三个</a:t>
            </a:r>
            <a:r>
              <a:rPr lang="en-US" altLang="zh-CN" sz="2400" b="1">
                <a:solidFill>
                  <a:srgbClr val="FF0000"/>
                </a:solidFill>
                <a:latin typeface="宋体" panose="02010600030101010101" pitchFamily="2" charset="-122"/>
                <a:ea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sym typeface="+mn-ea"/>
              </a:rPr>
              <a:t>二次</a:t>
            </a:r>
            <a:r>
              <a:rPr lang="en-US" altLang="zh-CN" sz="2400" b="1">
                <a:solidFill>
                  <a:srgbClr val="FF0000"/>
                </a:solidFill>
                <a:latin typeface="宋体" panose="02010600030101010101" pitchFamily="2" charset="-122"/>
                <a:ea typeface="宋体" panose="02010600030101010101" pitchFamily="2" charset="-122"/>
                <a:sym typeface="+mn-ea"/>
              </a:rPr>
              <a:t>”</a:t>
            </a:r>
            <a:r>
              <a:rPr lang="zh-CN" altLang="en-US" sz="2400" b="1">
                <a:solidFill>
                  <a:srgbClr val="FF0000"/>
                </a:solidFill>
                <a:latin typeface="宋体" panose="02010600030101010101" pitchFamily="2" charset="-122"/>
                <a:ea typeface="宋体" panose="02010600030101010101" pitchFamily="2" charset="-122"/>
                <a:sym typeface="+mn-ea"/>
              </a:rPr>
              <a:t>中，二次函数是主体，讨论二次函数主要是将问题转化为一元二次方程和一元二次不等式的形式来研究</a:t>
            </a:r>
            <a:r>
              <a:rPr lang="en-US" altLang="zh-CN" sz="2400" b="1">
                <a:solidFill>
                  <a:srgbClr val="FF0000"/>
                </a:solidFill>
                <a:latin typeface="宋体" panose="02010600030101010101" pitchFamily="2" charset="-122"/>
                <a:ea typeface="宋体" panose="02010600030101010101" pitchFamily="2" charset="-122"/>
                <a:sym typeface="+mn-ea"/>
              </a:rPr>
              <a:t>.</a:t>
            </a:r>
            <a:endParaRPr lang="en-US" altLang="zh-CN" sz="2400" b="1">
              <a:solidFill>
                <a:srgbClr val="FF0000"/>
              </a:solidFill>
              <a:latin typeface="宋体" panose="02010600030101010101" pitchFamily="2" charset="-122"/>
              <a:ea typeface="宋体" panose="02010600030101010101" pitchFamily="2" charset="-122"/>
              <a:sym typeface="+mn-ea"/>
            </a:endParaRPr>
          </a:p>
          <a:p>
            <a:pPr>
              <a:lnSpc>
                <a:spcPct val="130000"/>
              </a:lnSpc>
            </a:pPr>
            <a:r>
              <a:rPr lang="en-US" altLang="zh-CN" sz="2400" b="1">
                <a:solidFill>
                  <a:srgbClr val="FF0000"/>
                </a:solidFill>
                <a:latin typeface="宋体" panose="02010600030101010101" pitchFamily="2" charset="-122"/>
                <a:ea typeface="宋体" panose="02010600030101010101" pitchFamily="2" charset="-122"/>
                <a:sym typeface="+mn-ea"/>
              </a:rPr>
              <a:t>(2)</a:t>
            </a:r>
            <a:r>
              <a:rPr lang="zh-CN" altLang="en-US" sz="2400" b="1">
                <a:solidFill>
                  <a:srgbClr val="FF0000"/>
                </a:solidFill>
                <a:latin typeface="宋体" panose="02010600030101010101" pitchFamily="2" charset="-122"/>
                <a:ea typeface="宋体" panose="02010600030101010101" pitchFamily="2" charset="-122"/>
                <a:sym typeface="+mn-ea"/>
              </a:rPr>
              <a:t>讨论一元二次方程和一元二次不等式又将其与相应的二次函数相联系，通过二次函数的图象及性质来解决问题，关系如下：</a:t>
            </a:r>
            <a:endParaRPr lang="en-US" altLang="zh-CN" sz="2400" b="1">
              <a:solidFill>
                <a:srgbClr val="FF0000"/>
              </a:solidFill>
              <a:latin typeface="宋体" panose="02010600030101010101" pitchFamily="2" charset="-122"/>
              <a:ea typeface="宋体" panose="02010600030101010101" pitchFamily="2" charset="-122"/>
              <a:sym typeface="+mn-ea"/>
            </a:endParaRPr>
          </a:p>
        </p:txBody>
      </p:sp>
      <p:pic>
        <p:nvPicPr>
          <p:cNvPr id="3" name="图片 2" title=""/>
          <p:cNvPicPr>
            <a:picLocks noChangeAspect="1"/>
          </p:cNvPicPr>
          <p:nvPr/>
        </p:nvPicPr>
        <p:blipFill>
          <a:blip r:embed="rId2"/>
          <a:stretch>
            <a:fillRect/>
          </a:stretch>
        </p:blipFill>
        <p:spPr>
          <a:xfrm>
            <a:off x="1350010" y="3807460"/>
            <a:ext cx="9372600" cy="1708150"/>
          </a:xfrm>
          <a:prstGeom prst="rect">
            <a:avLst/>
          </a:prstGeom>
        </p:spPr>
      </p:pic>
    </p:spTree>
    <p:custDataLst>
      <p:tags r:id="rId3"/>
    </p:custData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2" name="组合 31" title=""/>
          <p:cNvGrpSpPr/>
          <p:nvPr/>
        </p:nvGrpSpPr>
        <p:grpSpPr>
          <a:xfrm>
            <a:off x="630237" y="-52387"/>
            <a:ext cx="11193462" cy="583565"/>
            <a:chOff x="614597" y="884420"/>
            <a:chExt cx="11192657" cy="584139"/>
          </a:xfrm>
        </p:grpSpPr>
        <p:cxnSp>
          <p:nvCxnSpPr>
            <p:cNvPr id="3" name="直接连接符 3"/>
            <p:cNvCxnSpPr/>
            <p:nvPr/>
          </p:nvCxnSpPr>
          <p:spPr>
            <a:xfrm>
              <a:off x="10456389" y="1162505"/>
              <a:ext cx="598444"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组合 18"/>
            <p:cNvGrpSpPr/>
            <p:nvPr/>
          </p:nvGrpSpPr>
          <p:grpSpPr>
            <a:xfrm>
              <a:off x="614597" y="884420"/>
              <a:ext cx="5566353" cy="584139"/>
              <a:chOff x="1633928" y="944381"/>
              <a:chExt cx="5566353" cy="584139"/>
            </a:xfrm>
          </p:grpSpPr>
          <p:grpSp>
            <p:nvGrpSpPr>
              <p:cNvPr id="8" name="组合 17"/>
              <p:cNvGrpSpPr/>
              <p:nvPr/>
            </p:nvGrpSpPr>
            <p:grpSpPr>
              <a:xfrm>
                <a:off x="1633928" y="990512"/>
                <a:ext cx="5566353" cy="508504"/>
                <a:chOff x="1633928" y="990512"/>
                <a:chExt cx="5566353" cy="508504"/>
              </a:xfrm>
            </p:grpSpPr>
            <p:sp>
              <p:nvSpPr>
                <p:cNvPr id="9" name="五边形 13"/>
                <p:cNvSpPr/>
                <p:nvPr/>
              </p:nvSpPr>
              <p:spPr>
                <a:xfrm>
                  <a:off x="4876957" y="993641"/>
                  <a:ext cx="2323933" cy="494199"/>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0" name="五边形 14"/>
                <p:cNvSpPr/>
                <p:nvPr/>
              </p:nvSpPr>
              <p:spPr>
                <a:xfrm>
                  <a:off x="3810234" y="990463"/>
                  <a:ext cx="2323933" cy="494199"/>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1" name="五边形 15"/>
                <p:cNvSpPr/>
                <p:nvPr/>
              </p:nvSpPr>
              <p:spPr>
                <a:xfrm>
                  <a:off x="2751448" y="996819"/>
                  <a:ext cx="2322345" cy="494199"/>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12" name="五边形 11"/>
                <p:cNvSpPr/>
                <p:nvPr/>
              </p:nvSpPr>
              <p:spPr>
                <a:xfrm>
                  <a:off x="1633928" y="990463"/>
                  <a:ext cx="2323933"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13" name="TextBox 13"/>
              <p:cNvSpPr/>
              <p:nvPr/>
            </p:nvSpPr>
            <p:spPr>
              <a:xfrm>
                <a:off x="1783777" y="944381"/>
                <a:ext cx="3835124"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课堂小结</a:t>
                </a:r>
                <a:r>
                  <a:rPr lang="en-US" altLang="zh-CN" sz="3200">
                    <a:solidFill>
                      <a:schemeClr val="bg1"/>
                    </a:solidFill>
                    <a:latin typeface="黑体" panose="02010609060101010101" pitchFamily="49" charset="-122"/>
                    <a:ea typeface="黑体" panose="02010609060101010101" pitchFamily="49" charset="-122"/>
                  </a:rPr>
                  <a:t>&amp;</a:t>
                </a:r>
                <a:r>
                  <a:rPr sz="3200">
                    <a:solidFill>
                      <a:schemeClr val="bg1"/>
                    </a:solidFill>
                    <a:latin typeface="黑体" panose="02010609060101010101" pitchFamily="49" charset="-122"/>
                    <a:ea typeface="黑体" panose="02010609060101010101" pitchFamily="49" charset="-122"/>
                  </a:rPr>
                  <a:t>作业</a:t>
                </a:r>
                <a:endParaRPr sz="3200">
                  <a:solidFill>
                    <a:schemeClr val="bg1"/>
                  </a:solidFill>
                  <a:latin typeface="黑体" panose="02010609060101010101" pitchFamily="49" charset="-122"/>
                  <a:ea typeface="黑体" panose="02010609060101010101" pitchFamily="49" charset="-122"/>
                </a:endParaRPr>
              </a:p>
            </p:txBody>
          </p:sp>
        </p:grpSp>
        <p:cxnSp>
          <p:nvCxnSpPr>
            <p:cNvPr id="14" name="直接连接符 5"/>
            <p:cNvCxnSpPr/>
            <p:nvPr/>
          </p:nvCxnSpPr>
          <p:spPr>
            <a:xfrm>
              <a:off x="6416492" y="1184752"/>
              <a:ext cx="598445" cy="159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6"/>
            <p:cNvCxnSpPr/>
            <p:nvPr/>
          </p:nvCxnSpPr>
          <p:spPr>
            <a:xfrm>
              <a:off x="7227646" y="1186342"/>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7"/>
            <p:cNvCxnSpPr/>
            <p:nvPr/>
          </p:nvCxnSpPr>
          <p:spPr>
            <a:xfrm>
              <a:off x="8024514"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8"/>
            <p:cNvCxnSpPr/>
            <p:nvPr/>
          </p:nvCxnSpPr>
          <p:spPr>
            <a:xfrm>
              <a:off x="8832493" y="1186342"/>
              <a:ext cx="598445"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9"/>
            <p:cNvCxnSpPr/>
            <p:nvPr/>
          </p:nvCxnSpPr>
          <p:spPr>
            <a:xfrm>
              <a:off x="9643648" y="1189520"/>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0"/>
            <p:cNvCxnSpPr/>
            <p:nvPr/>
          </p:nvCxnSpPr>
          <p:spPr>
            <a:xfrm>
              <a:off x="11207222" y="1164095"/>
              <a:ext cx="600032" cy="158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mc:AlternateContent>
        <mc:Choice Requires="a14">
          <p:sp>
            <p:nvSpPr>
              <p:cNvPr id="20" name="文本框 19" title=""/>
              <p:cNvSpPr txBox="1"/>
              <p:nvPr/>
            </p:nvSpPr>
            <p:spPr>
              <a:xfrm>
                <a:off x="629285" y="696595"/>
                <a:ext cx="10741025" cy="3928110"/>
              </a:xfrm>
              <a:prstGeom prst="rect">
                <a:avLst/>
              </a:prstGeom>
              <a:noFill/>
            </p:spPr>
            <p:txBody>
              <a:bodyPr wrap="square" rtlCol="0">
                <a:spAutoFit/>
              </a:bodyPr>
              <a:lstStyle/>
              <a:p>
                <a:pPr algn="l">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课堂小结：</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一元二次不等式的解法；</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sz="2400" b="1">
                    <a:solidFill>
                      <a:schemeClr val="tx1"/>
                    </a:solidFill>
                    <a:latin typeface="宋体" panose="02010600030101010101" pitchFamily="2" charset="-122"/>
                    <a:ea typeface="宋体" panose="02010600030101010101" pitchFamily="2" charset="-122"/>
                    <a:sym typeface="+mn-ea"/>
                  </a:rPr>
                  <a:t>二次函数与一元二次方程、不等式的解的对应关系</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zh-CN" altLang="en-US" sz="2400" b="1">
                    <a:latin typeface="宋体" panose="02010600030101010101" pitchFamily="2" charset="-122"/>
                    <a:ea typeface="宋体" panose="02010600030101010101" pitchFamily="2" charset="-122"/>
                    <a:cs typeface="宋体" panose="02010600030101010101" pitchFamily="2" charset="-122"/>
                  </a:rPr>
                  <a:t>作业：</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整理本节课的题型；</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课本</a:t>
                </a:r>
                <a:r>
                  <a:rPr lang="en-US" altLang="zh-CN" sz="2400" b="1">
                    <a:latin typeface="宋体" panose="02010600030101010101" pitchFamily="2" charset="-122"/>
                    <a:ea typeface="宋体" panose="02010600030101010101" pitchFamily="2" charset="-122"/>
                    <a:cs typeface="宋体" panose="02010600030101010101" pitchFamily="2" charset="-122"/>
                  </a:rPr>
                  <a:t>P53</a:t>
                </a:r>
                <a:r>
                  <a:rPr lang="zh-CN" altLang="en-US" sz="2400" b="1">
                    <a:latin typeface="宋体" panose="02010600030101010101" pitchFamily="2" charset="-122"/>
                    <a:ea typeface="宋体" panose="02010600030101010101" pitchFamily="2" charset="-122"/>
                    <a:cs typeface="宋体" panose="02010600030101010101" pitchFamily="2" charset="-122"/>
                  </a:rPr>
                  <a:t>的</a:t>
                </a:r>
                <a:r>
                  <a:rPr lang="zh-CN" sz="2400" b="1">
                    <a:latin typeface="宋体" panose="02010600030101010101" pitchFamily="2" charset="-122"/>
                    <a:ea typeface="宋体" panose="02010600030101010101" pitchFamily="2" charset="-122"/>
                    <a:cs typeface="宋体" panose="02010600030101010101" pitchFamily="2" charset="-122"/>
                  </a:rPr>
                  <a:t>练习</a:t>
                </a:r>
                <a:r>
                  <a:rPr lang="en-US" altLang="zh-CN" sz="2400" b="1">
                    <a:latin typeface="宋体" panose="02010600030101010101" pitchFamily="2" charset="-122"/>
                    <a:ea typeface="宋体" panose="02010600030101010101" pitchFamily="2" charset="-122"/>
                    <a:cs typeface="宋体" panose="02010600030101010101" pitchFamily="2" charset="-122"/>
                  </a:rPr>
                  <a:t>1</a:t>
                </a:r>
                <a14:m>
                  <m:oMathPara>
                    <m:oMathParaPr>
                      <m:jc/>
                    </m:oMathParaPr>
                    <m:oMath>
                      <m:r>
                        <m:rPr>
                          <m:sty m:val="b"/>
                        </m:rPr>
                        <a:rPr lang="en-US" altLang="zh-CN" sz="2400" b="1">
                          <a:latin typeface="Cambria Math" panose="02040503050406030204" charset="0"/>
                          <a:ea typeface="宋体" pitchFamily="2" charset="-122"/>
                          <a:cs typeface="Cambria Math" panose="02040503050406030204" charset="0"/>
                        </a:rPr>
                        <m:t>~</m:t>
                      </m:r>
                      <m:r>
                        <m:rPr>
                          <m:sty m:val="p"/>
                        </m:rPr>
                        <a:rPr lang="en-US" altLang="zh-CN" sz="2400">
                          <a:latin typeface="Cambria Math" panose="02040503050406030204" charset="0"/>
                          <a:ea typeface="宋体" pitchFamily="2" charset="-122"/>
                          <a:cs typeface="Cambria Math" panose="02040503050406030204" charset="0"/>
                        </a:rPr>
                        <m:t>2</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题；</a:t>
                </a:r>
                <a:endParaRPr lang="zh-CN" altLang="en-US" sz="2400" b="1">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课本</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P55</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的习题</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2.3</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的</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1</a:t>
                </a:r>
                <a14:m>
                  <m:oMathPara>
                    <m:oMathParaPr>
                      <m:jc/>
                    </m:oMathParaPr>
                    <m:oMath>
                      <m:r>
                        <m:rPr>
                          <m:sty m:val="b"/>
                        </m:rPr>
                        <a:rPr lang="en-US" altLang="zh-CN" sz="2400" b="1">
                          <a:latin typeface="Cambria Math" panose="02040503050406030204" charset="0"/>
                          <a:ea typeface="宋体" pitchFamily="2" charset="-122"/>
                          <a:cs typeface="Cambria Math" panose="02040503050406030204" charset="0"/>
                        </a:rPr>
                        <m:t>~</m:t>
                      </m:r>
                      <m:r>
                        <m:rPr>
                          <m:sty m:val="p"/>
                        </m:rPr>
                        <a:rPr lang="en-US" altLang="zh-CN" sz="2400">
                          <a:latin typeface="Cambria Math" panose="02040503050406030204" charset="0"/>
                          <a:ea typeface="宋体" pitchFamily="2" charset="-122"/>
                          <a:cs typeface="Cambria Math" panose="02040503050406030204" charset="0"/>
                        </a:rPr>
                        <m:t>4</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sym typeface="+mn-ea"/>
                  </a:rPr>
                  <a:t>题</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0" name="文本框 19"/>
              <p:cNvSpPr txBox="1">
                <a:spLocks noRot="1" noChangeAspect="1" noMove="1" noResize="1" noEditPoints="1" noAdjustHandles="1" noChangeArrowheads="1" noChangeShapeType="1" noTextEdit="1"/>
              </p:cNvSpPr>
              <p:nvPr/>
            </p:nvSpPr>
            <p:spPr>
              <a:xfrm>
                <a:off x="629285" y="696595"/>
                <a:ext cx="10741025" cy="3928110"/>
              </a:xfrm>
              <a:prstGeom prst="rect">
                <a:avLst/>
              </a:prstGeo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深度视觉·原创设计 https://www.docer.com/works?userid=22383862" title=""/>
          <p:cNvSpPr txBox="1"/>
          <p:nvPr/>
        </p:nvSpPr>
        <p:spPr>
          <a:xfrm>
            <a:off x="486697" y="2906758"/>
            <a:ext cx="10775695" cy="3290017"/>
          </a:xfrm>
          <a:custGeom>
            <a:gdLst>
              <a:gd name="connsiteX0" fmla="*/ 0 w 10775695"/>
              <a:gd name="connsiteY0" fmla="*/ 0 h 3290017"/>
              <a:gd name="connsiteX1" fmla="*/ 10775695 w 10775695"/>
              <a:gd name="connsiteY1" fmla="*/ 0 h 3290017"/>
              <a:gd name="connsiteX2" fmla="*/ 10775695 w 10775695"/>
              <a:gd name="connsiteY2" fmla="*/ 3290017 h 3290017"/>
              <a:gd name="connsiteX3" fmla="*/ 0 w 10775695"/>
              <a:gd name="connsiteY3" fmla="*/ 3290017 h 3290017"/>
            </a:gdLst>
            <a:cxnLst>
              <a:cxn ang="0">
                <a:pos x="connsiteX0" y="connsiteY0"/>
              </a:cxn>
              <a:cxn ang="0">
                <a:pos x="connsiteX1" y="connsiteY1"/>
              </a:cxn>
              <a:cxn ang="0">
                <a:pos x="connsiteX2" y="connsiteY2"/>
              </a:cxn>
              <a:cxn ang="0">
                <a:pos x="connsiteX3" y="connsiteY3"/>
              </a:cxn>
            </a:cxnLst>
            <a:rect l="l" t="t" r="r" b="b"/>
            <a:pathLst>
              <a:path w="10775695" h="3290017">
                <a:moveTo>
                  <a:pt x="0" y="0"/>
                </a:moveTo>
                <a:lnTo>
                  <a:pt x="10775695" y="0"/>
                </a:lnTo>
                <a:lnTo>
                  <a:pt x="10775695" y="3290017"/>
                </a:lnTo>
                <a:lnTo>
                  <a:pt x="0" y="3290017"/>
                </a:lnTo>
                <a:close/>
              </a:path>
            </a:pathLst>
          </a:custGeom>
          <a:blipFill dpi="0" rotWithShape="1">
            <a:blip r:embed="rId2"/>
            <a:stretch>
              <a:fillRect t="-219555" b="-219555"/>
            </a:stretch>
          </a:blipFill>
          <a:ln w="12700" cap="flat" cmpd="sng" algn="ctr">
            <a:noFill/>
            <a:prstDash val="solid"/>
            <a:miter lim="800000"/>
          </a:ln>
          <a:effectLst/>
        </p:spPr>
        <p:txBody>
          <a:bodyPr/>
          <a:lstStyle/>
          <a:p>
            <a:endParaRPr lang="zh-CN" altLang="en-US">
              <a:cs typeface="+mn-ea"/>
              <a:sym typeface="+mn-lt"/>
            </a:endParaRPr>
          </a:p>
        </p:txBody>
      </p:sp>
      <p:sp>
        <p:nvSpPr>
          <p:cNvPr id="5" name="深度视觉·原创设计 https://www.docer.com/works?userid=22383862" title=""/>
          <p:cNvSpPr/>
          <p:nvPr/>
        </p:nvSpPr>
        <p:spPr>
          <a:xfrm>
            <a:off x="2256502" y="1723199"/>
            <a:ext cx="9937085" cy="2828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3" name="深度视觉·原创设计 https://www.docer.com/works?userid=22383862" title=""/>
          <p:cNvSpPr/>
          <p:nvPr/>
        </p:nvSpPr>
        <p:spPr>
          <a:xfrm>
            <a:off x="0" y="0"/>
            <a:ext cx="715261" cy="661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4" name="深度视觉·原创设计 https://www.docer.com/works?userid=22383862" title=""/>
          <p:cNvSpPr txBox="1"/>
          <p:nvPr/>
        </p:nvSpPr>
        <p:spPr>
          <a:xfrm>
            <a:off x="2917801" y="2391327"/>
            <a:ext cx="5113017" cy="922020"/>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000" b="1">
                <a:solidFill>
                  <a:schemeClr val="bg1"/>
                </a:solidFill>
                <a:latin typeface="Times New Roman" panose="02020603050405020304"/>
                <a:ea typeface="微软雅黑"/>
                <a:cs typeface="+mn-ea"/>
                <a:sym typeface="+mn-lt"/>
              </a:rPr>
              <a:t>谢谢学习</a:t>
            </a:r>
            <a:endParaRPr lang="zh-CN" altLang="en-US" sz="6000" b="1">
              <a:solidFill>
                <a:schemeClr val="bg1"/>
              </a:solidFill>
              <a:latin typeface="Times New Roman" panose="02020603050405020304"/>
              <a:ea typeface="微软雅黑"/>
              <a:cs typeface="+mn-ea"/>
              <a:sym typeface="+mn-lt"/>
            </a:endParaRPr>
          </a:p>
        </p:txBody>
      </p:sp>
      <p:sp>
        <p:nvSpPr>
          <p:cNvPr id="15" name="深度视觉·原创设计 https://www.docer.com/works?userid=22383862" title=""/>
          <p:cNvSpPr txBox="1"/>
          <p:nvPr/>
        </p:nvSpPr>
        <p:spPr>
          <a:xfrm>
            <a:off x="2917825" y="3295015"/>
            <a:ext cx="4017010" cy="460375"/>
          </a:xfrm>
          <a:prstGeom prst="rect">
            <a:avLst/>
          </a:prstGeom>
        </p:spPr>
        <p:txBody>
          <a:bodyPr wrap="square">
            <a:spAutoFit/>
          </a:bodyPr>
          <a:lstStyle>
            <a:defPPr>
              <a:defRPr lang="zh-CN"/>
            </a:defPPr>
            <a:lvl1pPr algn="dist">
              <a:defRPr sz="1400" b="0" i="0">
                <a:solidFill>
                  <a:schemeClr val="tx1">
                    <a:lumMod val="75000"/>
                    <a:lumOff val="25000"/>
                  </a:schemeClr>
                </a:solidFill>
                <a:effectLst/>
                <a:latin typeface="OPPOSans L" panose="00020600040101010101" pitchFamily="18" charset="-122"/>
                <a:ea typeface="OPPOSans L" panose="00020600040101010101" pitchFamily="18" charset="-122"/>
              </a:defRPr>
            </a:lvl1pPr>
          </a:lstStyle>
          <a:p>
            <a:r>
              <a:rPr lang="en-US" altLang="zh-CN" sz="2400">
                <a:solidFill>
                  <a:schemeClr val="bg1"/>
                </a:solidFill>
                <a:latin typeface="Times New Roman" panose="02020603050405020304"/>
                <a:ea typeface="微软雅黑"/>
                <a:cs typeface="+mn-ea"/>
                <a:sym typeface="+mn-lt"/>
              </a:rPr>
              <a:t>Thank you for learning</a:t>
            </a:r>
            <a:endParaRPr lang="en-US" altLang="zh-CN" sz="2400">
              <a:solidFill>
                <a:schemeClr val="bg1"/>
              </a:solidFill>
              <a:latin typeface="Times New Roman" panose="02020603050405020304"/>
              <a:ea typeface="微软雅黑"/>
              <a:cs typeface="+mn-ea"/>
              <a:sym typeface="+mn-lt"/>
            </a:endParaRPr>
          </a:p>
        </p:txBody>
      </p:sp>
      <p:pic>
        <p:nvPicPr>
          <p:cNvPr id="101" name="图片 100" title=""/>
          <p:cNvPicPr/>
          <p:nvPr/>
        </p:nvPicPr>
        <p:blipFill>
          <a:blip r:embed="rId3"/>
          <a:stretch>
            <a:fillRect/>
          </a:stretch>
        </p:blipFill>
        <p:spPr>
          <a:xfrm>
            <a:off x="9332913" y="89853"/>
            <a:ext cx="2714625" cy="75247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9" name="图片 8" title=""/>
          <p:cNvPicPr>
            <a:picLocks noChangeAspect="1"/>
          </p:cNvPicPr>
          <p:nvPr/>
        </p:nvPicPr>
        <p:blipFill>
          <a:blip r:embed="rId2"/>
          <a:stretch>
            <a:fillRect/>
          </a:stretch>
        </p:blipFill>
        <p:spPr>
          <a:xfrm>
            <a:off x="9335135" y="1769745"/>
            <a:ext cx="2552700" cy="1318260"/>
          </a:xfrm>
          <a:prstGeom prst="rect">
            <a:avLst/>
          </a:prstGeom>
        </p:spPr>
      </p:pic>
      <p:grpSp>
        <p:nvGrpSpPr>
          <p:cNvPr id="4" name="组合 3" title=""/>
          <p:cNvGrpSpPr/>
          <p:nvPr/>
        </p:nvGrpSpPr>
        <p:grpSpPr>
          <a:xfrm>
            <a:off x="565785"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问题导入</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7" name="文本框 6" title=""/>
          <p:cNvSpPr txBox="1"/>
          <p:nvPr/>
        </p:nvSpPr>
        <p:spPr>
          <a:xfrm>
            <a:off x="616585" y="646430"/>
            <a:ext cx="11110595" cy="977265"/>
          </a:xfrm>
          <a:prstGeom prst="rect">
            <a:avLst/>
          </a:prstGeom>
          <a:noFill/>
        </p:spPr>
        <p:txBody>
          <a:bodyPr wrap="square" rtlCol="0">
            <a:spAutoFit/>
          </a:bodyPr>
          <a:lstStyle/>
          <a:p>
            <a:pPr>
              <a:lnSpc>
                <a:spcPct val="120000"/>
              </a:lnSpc>
            </a:pPr>
            <a:r>
              <a:rPr lang="en-US" altLang="zh-CN" sz="2400" b="1">
                <a:latin typeface="宋体" panose="02010600030101010101" pitchFamily="2" charset="-122"/>
                <a:ea typeface="宋体" panose="02010600030101010101" pitchFamily="2" charset="-122"/>
              </a:rPr>
              <a:t>    </a:t>
            </a:r>
            <a:r>
              <a:rPr lang="zh-CN" altLang="en-US" sz="2400" b="1">
                <a:latin typeface="宋体" panose="02010600030101010101" pitchFamily="2" charset="-122"/>
                <a:ea typeface="宋体" panose="02010600030101010101" pitchFamily="2" charset="-122"/>
              </a:rPr>
              <a:t>那么对于二次函数、一元二次方程和一元二次不等式，是否也有这样的联系呢？先来看一个问题</a:t>
            </a: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grpSp>
        <p:nvGrpSpPr>
          <p:cNvPr id="14" name="组合 13" title=""/>
          <p:cNvGrpSpPr/>
          <p:nvPr/>
        </p:nvGrpSpPr>
        <p:grpSpPr>
          <a:xfrm>
            <a:off x="9607550" y="1833245"/>
            <a:ext cx="2517775" cy="1595755"/>
            <a:chOff x="15130" y="2887"/>
            <a:chExt cx="3965" cy="2513"/>
          </a:xfrm>
        </p:grpSpPr>
        <mc:AlternateContent>
          <mc:Choice Requires="a14">
            <p:sp>
              <p:nvSpPr>
                <p:cNvPr id="3" name="文本框 2"/>
                <p:cNvSpPr txBox="1"/>
                <p:nvPr/>
              </p:nvSpPr>
              <p:spPr>
                <a:xfrm rot="16200000">
                  <a:off x="17926" y="3428"/>
                  <a:ext cx="1711" cy="628"/>
                </a:xfrm>
                <a:prstGeom prst="rect">
                  <a:avLst/>
                </a:prstGeom>
                <a:noFill/>
              </p:spPr>
              <p:txBody>
                <a:bodyPr wrap="square" rtlCol="0">
                  <a:spAutoFit/>
                </a:bodyPr>
                <a:lstStyle/>
                <a:p>
                  <a14:m>
                    <m:oMathPara>
                      <m:oMathParaPr>
                        <m:jc/>
                      </m:oMathParaPr>
                      <m:oMath>
                        <m:r>
                          <a:rPr lang="en-US" altLang="zh-CN" sz="2000" i="1">
                            <a:solidFill>
                              <a:srgbClr val="FF0000"/>
                            </a:solidFill>
                            <a:latin typeface="Cambria Math" panose="02040503050406030204" charset="0"/>
                            <a:cs typeface="Cambria Math" panose="02040503050406030204" charset="0"/>
                          </a:rPr>
                          <m:t>𝑥</m:t>
                        </m:r>
                        <m:r>
                          <a:rPr lang="en-US" altLang="zh-CN" sz="2000" i="1">
                            <a:solidFill>
                              <a:srgbClr val="FF0000"/>
                            </a:solidFill>
                            <a:latin typeface="Cambria Math" panose="02040503050406030204" charset="0"/>
                            <a:cs typeface="Cambria Math" panose="02040503050406030204" charset="0"/>
                          </a:rPr>
                          <m:t> </m:t>
                        </m:r>
                        <m:r>
                          <a:rPr lang="en-US" altLang="zh-CN" sz="2000" i="1">
                            <a:solidFill>
                              <a:srgbClr val="FF0000"/>
                            </a:solidFill>
                            <a:latin typeface="Cambria Math" panose="02040503050406030204" charset="0"/>
                            <a:cs typeface="Cambria Math" panose="02040503050406030204" charset="0"/>
                          </a:rPr>
                          <m:t>𝑚</m:t>
                        </m:r>
                      </m:oMath>
                    </m:oMathPara>
                  </a14:m>
                  <a:endParaRPr lang="en-US" altLang="zh-CN" sz="2000" i="1">
                    <a:solidFill>
                      <a:srgbClr val="FF0000"/>
                    </a:solidFill>
                    <a:latin typeface="Cambria Math" panose="02040503050406030204" charset="0"/>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rot="16200000">
                  <a:off x="17926" y="3428"/>
                  <a:ext cx="1711" cy="628"/>
                </a:xfrm>
                <a:prstGeom prst="rect">
                  <a:avLst/>
                </a:prstGeom>
                <a:blipFill rotWithShape="1">
                  <a:blip r:embed="rId3"/>
                  <a:stretch>
                    <a:fillRect/>
                  </a:stretch>
                </a:blipFill>
              </p:spPr>
              <p:txBody>
                <a:bodyPr/>
                <a:lstStyle/>
                <a:p>
                  <a:r>
                    <a:rPr lang="zh-CN" altLang="en-US">
                      <a:noFill/>
                    </a:rPr>
                    <a:t> </a:t>
                  </a:r>
                </a:p>
              </p:txBody>
            </p:sp>
          </mc:Fallback>
        </mc:AlternateContent>
        <mc:AlternateContent>
          <mc:Choice Requires="a14">
            <p:sp>
              <p:nvSpPr>
                <p:cNvPr id="10" name="文本框 9"/>
                <p:cNvSpPr txBox="1"/>
                <p:nvPr>
                  <p:custDataLst>
                    <p:tags r:id="rId4"/>
                  </p:custDataLst>
                </p:nvPr>
              </p:nvSpPr>
              <p:spPr>
                <a:xfrm>
                  <a:off x="15130" y="4772"/>
                  <a:ext cx="3338" cy="628"/>
                </a:xfrm>
                <a:prstGeom prst="rect">
                  <a:avLst/>
                </a:prstGeom>
                <a:noFill/>
              </p:spPr>
              <p:txBody>
                <a:bodyPr wrap="square" rtlCol="0">
                  <a:spAutoFit/>
                </a:bodyPr>
                <a:lstStyle/>
                <a:p>
                  <a14:m>
                    <m:oMathPara>
                      <m:oMathParaPr>
                        <m:jc/>
                      </m:oMathParaPr>
                      <m:oMath>
                        <m:r>
                          <a:rPr lang="en-US" altLang="zh-CN" sz="2000" i="1">
                            <a:solidFill>
                              <a:srgbClr val="FF0000"/>
                            </a:solidFill>
                            <a:latin typeface="Cambria Math" panose="02040503050406030204" charset="0"/>
                            <a:cs typeface="Cambria Math" panose="02040503050406030204" charset="0"/>
                          </a:rPr>
                          <m:t>(</m:t>
                        </m:r>
                        <m:r>
                          <a:rPr lang="en-US" altLang="zh-CN" sz="2000" i="1">
                            <a:solidFill>
                              <a:srgbClr val="FF0000"/>
                            </a:solidFill>
                            <a:latin typeface="Cambria Math" panose="02040503050406030204" charset="0"/>
                            <a:cs typeface="Cambria Math" panose="02040503050406030204" charset="0"/>
                          </a:rPr>
                          <m:t>12</m:t>
                        </m:r>
                        <m:r>
                          <a:rPr lang="en-US" altLang="zh-CN" sz="2000" i="1">
                            <a:solidFill>
                              <a:srgbClr val="FF0000"/>
                            </a:solidFill>
                            <a:latin typeface="Cambria Math" panose="02040503050406030204" charset="0"/>
                            <a:cs typeface="Cambria Math" panose="02040503050406030204" charset="0"/>
                          </a:rPr>
                          <m:t>−</m:t>
                        </m:r>
                        <m:r>
                          <a:rPr lang="en-US" altLang="zh-CN" sz="2000" i="1">
                            <a:solidFill>
                              <a:srgbClr val="FF0000"/>
                            </a:solidFill>
                            <a:latin typeface="Cambria Math" panose="02040503050406030204" charset="0"/>
                            <a:cs typeface="Cambria Math" panose="02040503050406030204" charset="0"/>
                          </a:rPr>
                          <m:t>𝑥</m:t>
                        </m:r>
                        <m:r>
                          <a:rPr lang="en-US" altLang="zh-CN" sz="2000" i="1">
                            <a:solidFill>
                              <a:srgbClr val="FF0000"/>
                            </a:solidFill>
                            <a:latin typeface="Cambria Math" panose="02040503050406030204" charset="0"/>
                            <a:cs typeface="Cambria Math" panose="02040503050406030204" charset="0"/>
                          </a:rPr>
                          <m:t>)</m:t>
                        </m:r>
                        <m:r>
                          <a:rPr lang="en-US" altLang="zh-CN" sz="2000" i="1">
                            <a:solidFill>
                              <a:srgbClr val="FF0000"/>
                            </a:solidFill>
                            <a:latin typeface="Cambria Math" panose="02040503050406030204" charset="0"/>
                            <a:cs typeface="Cambria Math" panose="02040503050406030204" charset="0"/>
                          </a:rPr>
                          <m:t> </m:t>
                        </m:r>
                        <m:r>
                          <a:rPr lang="en-US" altLang="zh-CN" sz="2000" i="1">
                            <a:solidFill>
                              <a:srgbClr val="FF0000"/>
                            </a:solidFill>
                            <a:latin typeface="Cambria Math" panose="02040503050406030204" charset="0"/>
                            <a:cs typeface="Cambria Math" panose="02040503050406030204" charset="0"/>
                          </a:rPr>
                          <m:t>𝑚</m:t>
                        </m:r>
                      </m:oMath>
                    </m:oMathPara>
                  </a14:m>
                  <a:endParaRPr lang="en-US" altLang="zh-CN" sz="2000" i="1">
                    <a:solidFill>
                      <a:srgbClr val="FF0000"/>
                    </a:solidFill>
                    <a:latin typeface="Cambria Math" panose="02040503050406030204" charset="0"/>
                    <a:cs typeface="Cambria Math" panose="02040503050406030204" charset="0"/>
                  </a:endParaRPr>
                </a:p>
              </p:txBody>
            </p:sp>
          </mc:Choice>
          <mc:Fallback>
            <p:sp>
              <p:nvSpPr>
                <p:cNvPr id="10" name="文本框 9"/>
                <p:cNvSpPr txBox="1">
                  <a:spLocks noRot="1" noChangeAspect="1" noMove="1" noResize="1" noEditPoints="1" noAdjustHandles="1" noChangeArrowheads="1" noChangeShapeType="1" noTextEdit="1"/>
                </p:cNvSpPr>
                <p:nvPr>
                  <p:custDataLst>
                    <p:tags r:id="rId5"/>
                  </p:custDataLst>
                </p:nvPr>
              </p:nvSpPr>
              <p:spPr>
                <a:xfrm>
                  <a:off x="15130" y="4772"/>
                  <a:ext cx="3338" cy="628"/>
                </a:xfrm>
                <a:prstGeom prst="rect">
                  <a:avLst/>
                </a:prstGeom>
                <a:blipFill rotWithShape="1">
                  <a:blip r:embed="rId6"/>
                  <a:stretch>
                    <a:fillRect/>
                  </a:stretch>
                </a:blipFill>
              </p:spPr>
              <p:txBody>
                <a:bodyPr/>
                <a:lstStyle/>
                <a:p>
                  <a:r>
                    <a:rPr lang="zh-CN" altLang="en-US">
                      <a:noFill/>
                    </a:rPr>
                    <a:t> </a:t>
                  </a:r>
                </a:p>
              </p:txBody>
            </p:sp>
          </mc:Fallback>
        </mc:AlternateContent>
      </p:grpSp>
      <p:grpSp>
        <p:nvGrpSpPr>
          <p:cNvPr id="13" name="组合 12" title=""/>
          <p:cNvGrpSpPr/>
          <p:nvPr/>
        </p:nvGrpSpPr>
        <p:grpSpPr>
          <a:xfrm>
            <a:off x="9399270" y="3507740"/>
            <a:ext cx="2573020" cy="1028065"/>
            <a:chOff x="14802" y="5524"/>
            <a:chExt cx="4052" cy="1619"/>
          </a:xfrm>
        </p:grpSpPr>
        <mc:AlternateContent>
          <mc:Choice Requires="a14">
            <p:sp>
              <p:nvSpPr>
                <p:cNvPr id="11" name="文本框 10"/>
                <p:cNvSpPr txBox="1"/>
                <p:nvPr>
                  <p:custDataLst>
                    <p:tags r:id="rId7"/>
                  </p:custDataLst>
                </p:nvPr>
              </p:nvSpPr>
              <p:spPr>
                <a:xfrm>
                  <a:off x="14802" y="6515"/>
                  <a:ext cx="4053" cy="628"/>
                </a:xfrm>
                <a:prstGeom prst="rect">
                  <a:avLst/>
                </a:prstGeom>
                <a:noFill/>
              </p:spPr>
              <p:txBody>
                <a:bodyPr wrap="square" rtlCol="0">
                  <a:spAutoFit/>
                </a:bodyPr>
                <a:lstStyle/>
                <a:p>
                  <a14:m>
                    <m:oMathPara>
                      <m:oMathParaPr>
                        <m:jc/>
                      </m:oMathParaPr>
                      <m:oMath>
                        <m:r>
                          <a:rPr lang="en-US" altLang="zh-CN" sz="2000" i="1">
                            <a:solidFill>
                              <a:srgbClr val="FF0000"/>
                            </a:solidFill>
                            <a:latin typeface="Cambria Math" panose="02040503050406030204" charset="0"/>
                            <a:cs typeface="Cambria Math" panose="02040503050406030204" charset="0"/>
                          </a:rPr>
                          <m:t>𝑆</m:t>
                        </m:r>
                        <m:r>
                          <a:rPr lang="en-US" altLang="zh-CN" sz="2000" i="1">
                            <a:solidFill>
                              <a:srgbClr val="FF0000"/>
                            </a:solidFill>
                            <a:latin typeface="Cambria Math" panose="02040503050406030204" charset="0"/>
                            <a:cs typeface="Cambria Math" panose="02040503050406030204" charset="0"/>
                          </a:rPr>
                          <m:t>=</m:t>
                        </m:r>
                        <m:r>
                          <a:rPr lang="en-US" altLang="zh-CN" sz="2000" i="1">
                            <a:solidFill>
                              <a:srgbClr val="FF0000"/>
                            </a:solidFill>
                            <a:latin typeface="Cambria Math" panose="02040503050406030204" charset="0"/>
                            <a:cs typeface="Cambria Math" panose="02040503050406030204" charset="0"/>
                          </a:rPr>
                          <m:t>𝑥</m:t>
                        </m:r>
                        <m:r>
                          <a:rPr lang="en-US" altLang="zh-CN" sz="2000" i="1">
                            <a:solidFill>
                              <a:srgbClr val="FF0000"/>
                            </a:solidFill>
                            <a:latin typeface="Cambria Math" panose="02040503050406030204" charset="0"/>
                            <a:cs typeface="Cambria Math" panose="02040503050406030204" charset="0"/>
                          </a:rPr>
                          <m:t>∙</m:t>
                        </m:r>
                        <m:r>
                          <a:rPr lang="en-US" altLang="zh-CN" sz="2000" i="1">
                            <a:solidFill>
                              <a:srgbClr val="FF0000"/>
                            </a:solidFill>
                            <a:latin typeface="Cambria Math" panose="02040503050406030204" charset="0"/>
                            <a:cs typeface="Cambria Math" panose="02040503050406030204" charset="0"/>
                          </a:rPr>
                          <m:t>(</m:t>
                        </m:r>
                        <m:r>
                          <a:rPr lang="en-US" altLang="zh-CN" sz="2000" i="1">
                            <a:solidFill>
                              <a:srgbClr val="FF0000"/>
                            </a:solidFill>
                            <a:latin typeface="Cambria Math" panose="02040503050406030204" charset="0"/>
                            <a:cs typeface="Cambria Math" panose="02040503050406030204" charset="0"/>
                          </a:rPr>
                          <m:t>12</m:t>
                        </m:r>
                        <m:r>
                          <a:rPr lang="en-US" altLang="zh-CN" sz="2000" i="1">
                            <a:solidFill>
                              <a:srgbClr val="FF0000"/>
                            </a:solidFill>
                            <a:latin typeface="Cambria Math" panose="02040503050406030204" charset="0"/>
                            <a:cs typeface="Cambria Math" panose="02040503050406030204" charset="0"/>
                          </a:rPr>
                          <m:t>−</m:t>
                        </m:r>
                        <m:r>
                          <a:rPr lang="en-US" altLang="zh-CN" sz="2000" i="1">
                            <a:solidFill>
                              <a:srgbClr val="FF0000"/>
                            </a:solidFill>
                            <a:latin typeface="Cambria Math" panose="02040503050406030204" charset="0"/>
                            <a:cs typeface="Cambria Math" panose="02040503050406030204" charset="0"/>
                          </a:rPr>
                          <m:t>𝑥</m:t>
                        </m:r>
                        <m:r>
                          <a:rPr lang="en-US" altLang="zh-CN" sz="2000" i="1">
                            <a:solidFill>
                              <a:srgbClr val="FF0000"/>
                            </a:solidFill>
                            <a:latin typeface="Cambria Math" panose="02040503050406030204" charset="0"/>
                            <a:cs typeface="Cambria Math" panose="02040503050406030204" charset="0"/>
                          </a:rPr>
                          <m:t>)</m:t>
                        </m:r>
                        <m:r>
                          <a:rPr lang="en-US" altLang="zh-CN" sz="2000" i="1">
                            <a:solidFill>
                              <a:srgbClr val="FF0000"/>
                            </a:solidFill>
                            <a:latin typeface="Cambria Math" panose="02040503050406030204" charset="0"/>
                            <a:cs typeface="Cambria Math" panose="02040503050406030204" charset="0"/>
                          </a:rPr>
                          <m:t> &gt;</m:t>
                        </m:r>
                        <m:r>
                          <a:rPr lang="en-US" altLang="zh-CN" sz="2000" i="1">
                            <a:solidFill>
                              <a:srgbClr val="FF0000"/>
                            </a:solidFill>
                            <a:latin typeface="Cambria Math" panose="02040503050406030204" charset="0"/>
                            <a:cs typeface="Cambria Math" panose="02040503050406030204" charset="0"/>
                          </a:rPr>
                          <m:t>20</m:t>
                        </m:r>
                      </m:oMath>
                    </m:oMathPara>
                  </a14:m>
                  <a:endParaRPr lang="en-US" altLang="zh-CN" sz="2000" i="1">
                    <a:solidFill>
                      <a:srgbClr val="FF0000"/>
                    </a:solidFill>
                    <a:latin typeface="Cambria Math" panose="02040503050406030204" charset="0"/>
                    <a:cs typeface="Cambria Math" panose="02040503050406030204" charset="0"/>
                  </a:endParaRPr>
                </a:p>
              </p:txBody>
            </p:sp>
          </mc:Choice>
          <mc:Fallback>
            <p:sp>
              <p:nvSpPr>
                <p:cNvPr id="11" name="文本框 10"/>
                <p:cNvSpPr txBox="1">
                  <a:spLocks noRot="1" noChangeAspect="1" noMove="1" noResize="1" noEditPoints="1" noAdjustHandles="1" noChangeArrowheads="1" noChangeShapeType="1" noTextEdit="1"/>
                </p:cNvSpPr>
                <p:nvPr>
                  <p:custDataLst>
                    <p:tags r:id="rId8"/>
                  </p:custDataLst>
                </p:nvPr>
              </p:nvSpPr>
              <p:spPr>
                <a:xfrm>
                  <a:off x="14802" y="6515"/>
                  <a:ext cx="4053" cy="628"/>
                </a:xfrm>
                <a:prstGeom prst="rect">
                  <a:avLst/>
                </a:prstGeom>
                <a:blipFill rotWithShape="1">
                  <a:blip r:embed="rId9"/>
                  <a:stretch>
                    <a:fillRect/>
                  </a:stretch>
                </a:blipFill>
              </p:spPr>
              <p:txBody>
                <a:bodyPr/>
                <a:lstStyle/>
                <a:p>
                  <a:r>
                    <a:rPr lang="zh-CN" altLang="en-US">
                      <a:noFill/>
                    </a:rPr>
                    <a:t> </a:t>
                  </a:r>
                </a:p>
              </p:txBody>
            </p:sp>
          </mc:Fallback>
        </mc:AlternateContent>
        <p:sp>
          <p:nvSpPr>
            <p:cNvPr id="12" name="下箭头 11"/>
            <p:cNvSpPr/>
            <p:nvPr/>
          </p:nvSpPr>
          <p:spPr>
            <a:xfrm>
              <a:off x="16512" y="5524"/>
              <a:ext cx="574" cy="868"/>
            </a:xfrm>
            <a:prstGeom prst="downArrow">
              <a:avLst/>
            </a:prstGeom>
            <a:solidFill>
              <a:schemeClr val="tx2">
                <a:lumMod val="50000"/>
                <a:lumOff val="5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6" name="组合 15" title=""/>
          <p:cNvGrpSpPr/>
          <p:nvPr/>
        </p:nvGrpSpPr>
        <p:grpSpPr>
          <a:xfrm>
            <a:off x="565785" y="3209925"/>
            <a:ext cx="7228840" cy="2700020"/>
            <a:chOff x="891" y="5055"/>
            <a:chExt cx="11384" cy="4252"/>
          </a:xfrm>
        </p:grpSpPr>
        <mc:AlternateContent>
          <mc:Choice Requires="a14">
            <p:sp>
              <p:nvSpPr>
                <p:cNvPr id="2" name="文本框 1"/>
                <p:cNvSpPr txBox="1"/>
                <p:nvPr/>
              </p:nvSpPr>
              <p:spPr>
                <a:xfrm>
                  <a:off x="891" y="5055"/>
                  <a:ext cx="11384" cy="4252"/>
                </a:xfrm>
                <a:prstGeom prst="rect">
                  <a:avLst/>
                </a:prstGeom>
                <a:noFill/>
              </p:spPr>
              <p:txBody>
                <a:bodyPr wrap="square" rtlCol="0" anchor="t">
                  <a:spAutoFit/>
                </a:bodyPr>
                <a:lstStyle/>
                <a:p>
                  <a:pPr algn="l">
                    <a:lnSpc>
                      <a:spcPct val="14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解：设这个矩形的一条边长为</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 </m:t>
                        </m:r>
                        <m:r>
                          <a:rPr lang="en-US" altLang="zh-CN" sz="2400" i="1">
                            <a:solidFill>
                              <a:srgbClr val="FF0000"/>
                            </a:solidFill>
                            <a:latin typeface="Cambria Math" panose="02040503050406030204" charset="0"/>
                            <a:ea typeface="宋体" pitchFamily="2" charset="-122"/>
                            <a:cs typeface="Cambria Math" panose="02040503050406030204" charset="0"/>
                          </a:rPr>
                          <m:t>𝑚</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则另一条边为</a:t>
                  </a:r>
                  <a:endPar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gn="l">
                    <a:lnSpc>
                      <a:spcPct val="140000"/>
                    </a:lnSpc>
                  </a:pP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12</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 </m:t>
                        </m:r>
                        <m:r>
                          <a:rPr lang="en-US" altLang="zh-CN" sz="2400" i="1">
                            <a:solidFill>
                              <a:srgbClr val="FF0000"/>
                            </a:solidFill>
                            <a:latin typeface="Cambria Math" panose="02040503050406030204" charset="0"/>
                            <a:ea typeface="宋体" pitchFamily="2" charset="-122"/>
                            <a:cs typeface="Cambria Math" panose="02040503050406030204" charset="0"/>
                          </a:rPr>
                          <m:t>𝑚</m:t>
                        </m:r>
                      </m:oMath>
                    </m:oMathPara>
                  </a14:m>
                  <a:r>
                    <a:rPr lang="en-US" altLang="zh-CN" sz="2400">
                      <a:solidFill>
                        <a:srgbClr val="FF0000"/>
                      </a:solidFill>
                      <a:latin typeface="Cambria Math" panose="02040503050406030204" charset="0"/>
                      <a:ea typeface="宋体" panose="02010600030101010101" pitchFamily="2" charset="-122"/>
                      <a:cs typeface="Cambria Math" panose="02040503050406030204" charset="0"/>
                      <a:sym typeface="+mn-ea"/>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由题意，得</a:t>
                  </a:r>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endPar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gn="l">
                    <a:lnSpc>
                      <a:spcPct val="140000"/>
                    </a:lnSpc>
                  </a:pP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12</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&gt;</m:t>
                        </m:r>
                        <m:r>
                          <a:rPr lang="en-US" altLang="zh-CN" sz="2400" i="1">
                            <a:solidFill>
                              <a:srgbClr val="FF0000"/>
                            </a:solidFill>
                            <a:latin typeface="Cambria Math" panose="02040503050406030204" charset="0"/>
                            <a:ea typeface="宋体" pitchFamily="2" charset="-122"/>
                            <a:cs typeface="Cambria Math" panose="02040503050406030204" charset="0"/>
                          </a:rPr>
                          <m:t>20</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其中</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0</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12</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endParaRPr lang="en-US" altLang="zh-CN" sz="2400" i="1">
                    <a:solidFill>
                      <a:srgbClr val="FF0000"/>
                    </a:solidFill>
                    <a:latin typeface="Cambria Math" panose="02040503050406030204" charset="0"/>
                    <a:ea typeface="宋体" panose="02010600030101010101" pitchFamily="2" charset="-122"/>
                    <a:cs typeface="Cambria Math" panose="02040503050406030204" charset="0"/>
                  </a:endParaRPr>
                </a:p>
                <a:p>
                  <a:pPr algn="l">
                    <a:lnSpc>
                      <a:spcPct val="14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整理得：</a:t>
                  </a:r>
                  <a14:m>
                    <m:oMathPara>
                      <m:oMathParaPr>
                        <m:jc/>
                      </m:oMathParaPr>
                      <m:oMath>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宋体" pitchFamily="2" charset="-122"/>
                                <a:cs typeface="Cambria Math" panose="02040503050406030204" charset="0"/>
                              </a:rPr>
                              <m:t>2</m:t>
                            </m:r>
                          </m:sup>
                        </m:sSup>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12</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20</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0</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0</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𝑥</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12</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①</a:t>
                  </a:r>
                  <a:endPar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endParaRPr>
                </a:p>
                <a:p>
                  <a:pPr algn="l">
                    <a:lnSpc>
                      <a:spcPct val="140000"/>
                    </a:lnSpc>
                  </a:pP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求得不等式</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①</a:t>
                  </a:r>
                  <a:r>
                    <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的解集，就得到了问题的答案</a:t>
                  </a:r>
                  <a:r>
                    <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rPr>
                    <a:t>.</a:t>
                  </a:r>
                  <a:endPar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891" y="5055"/>
                  <a:ext cx="11384" cy="4252"/>
                </a:xfrm>
                <a:prstGeom prst="rect">
                  <a:avLst/>
                </a:prstGeom>
                <a:blipFill rotWithShape="1">
                  <a:blip r:embed="rId10"/>
                  <a:stretch>
                    <a:fillRect/>
                  </a:stretch>
                </a:blipFill>
              </p:spPr>
              <p:txBody>
                <a:bodyPr/>
                <a:lstStyle/>
                <a:p>
                  <a:r>
                    <a:rPr lang="zh-CN" altLang="en-US">
                      <a:noFill/>
                    </a:rPr>
                    <a:t> </a:t>
                  </a:r>
                </a:p>
              </p:txBody>
            </p:sp>
          </mc:Fallback>
        </mc:AlternateContent>
        <p:sp>
          <p:nvSpPr>
            <p:cNvPr id="15" name="矩形 14"/>
            <p:cNvSpPr/>
            <p:nvPr/>
          </p:nvSpPr>
          <p:spPr>
            <a:xfrm>
              <a:off x="7177" y="6301"/>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8" name="组合 17" title=""/>
          <p:cNvGrpSpPr/>
          <p:nvPr/>
        </p:nvGrpSpPr>
        <p:grpSpPr>
          <a:xfrm>
            <a:off x="578485" y="1543050"/>
            <a:ext cx="8868410" cy="1666240"/>
            <a:chOff x="911" y="2430"/>
            <a:chExt cx="13966" cy="2624"/>
          </a:xfrm>
        </p:grpSpPr>
        <mc:AlternateContent>
          <mc:Choice Requires="a14">
            <p:sp>
              <p:nvSpPr>
                <p:cNvPr id="8" name="文本框 7"/>
                <p:cNvSpPr txBox="1"/>
                <p:nvPr/>
              </p:nvSpPr>
              <p:spPr>
                <a:xfrm>
                  <a:off x="911" y="2430"/>
                  <a:ext cx="13966" cy="2625"/>
                </a:xfrm>
                <a:prstGeom prst="rect">
                  <a:avLst/>
                </a:prstGeom>
                <a:noFill/>
              </p:spPr>
              <p:txBody>
                <a:bodyPr wrap="square" rtlCol="0">
                  <a:spAutoFit/>
                </a:bodyPr>
                <a:lstStyle/>
                <a:p>
                  <a:pPr algn="l">
                    <a:lnSpc>
                      <a:spcPct val="140000"/>
                    </a:lnSpc>
                  </a:pPr>
                  <a:r>
                    <a:rPr lang="zh-CN" altLang="en-US"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问题</a:t>
                  </a:r>
                  <a:r>
                    <a:rPr lang="zh-CN" altLang="en-US" sz="2400" b="1">
                      <a:latin typeface="宋体" panose="02010600030101010101" pitchFamily="2" charset="-122"/>
                      <a:ea typeface="宋体" panose="02010600030101010101" pitchFamily="2" charset="-122"/>
                    </a:rPr>
                    <a:t>：</a:t>
                  </a:r>
                  <a:r>
                    <a:rPr lang="zh-CN" sz="2400" b="1">
                      <a:latin typeface="宋体" panose="02010600030101010101" pitchFamily="2" charset="-122"/>
                      <a:ea typeface="宋体" panose="02010600030101010101" pitchFamily="2" charset="-122"/>
                    </a:rPr>
                    <a:t>园艺师打算在绿地上用栅栏围一个矩形区域种植花卉</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若栅栏的长度为</a:t>
                  </a:r>
                  <a:r>
                    <a:rPr lang="en-US" altLang="zh-CN" sz="2400" b="1">
                      <a:latin typeface="宋体" panose="02010600030101010101" pitchFamily="2" charset="-122"/>
                      <a:ea typeface="宋体" panose="02010600030101010101" pitchFamily="2" charset="-122"/>
                    </a:rPr>
                    <a:t>24</a:t>
                  </a:r>
                  <a14:m>
                    <m:oMathPara>
                      <m:oMathParaPr>
                        <m:jc/>
                      </m:oMathParaPr>
                      <m:oMath>
                        <m:r>
                          <a:rPr lang="en-US" altLang="zh-CN" sz="2400" i="1">
                            <a:latin typeface="Cambria Math" panose="02040503050406030204" charset="0"/>
                            <a:ea typeface="宋体" pitchFamily="2" charset="-122"/>
                            <a:cs typeface="Cambria Math" panose="02040503050406030204" charset="0"/>
                          </a:rPr>
                          <m:t>𝑚</m:t>
                        </m:r>
                        <m:r>
                          <m:rPr>
                            <m:sty m:val="bi"/>
                          </m:rPr>
                          <a:rPr lang="en-US" altLang="zh-CN" sz="2400" b="1" i="1">
                            <a:latin typeface="Cambria Math" panose="02040503050406030204" charset="0"/>
                            <a:ea typeface="宋体"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围成的矩形区域的面积要大于</a:t>
                  </a:r>
                  <a14:m>
                    <m:oMathPara>
                      <m:oMathParaPr>
                        <m:jc/>
                      </m:oMathParaPr>
                      <m:oMath>
                        <m:r>
                          <a:rPr lang="en-US" altLang="zh-CN" sz="2400" i="1">
                            <a:latin typeface="Cambria Math" panose="02040503050406030204" charset="0"/>
                            <a:ea typeface="宋体" pitchFamily="2" charset="-122"/>
                            <a:cs typeface="Cambria Math" panose="02040503050406030204" charset="0"/>
                          </a:rPr>
                          <m:t>20</m:t>
                        </m:r>
                        <m:sSup>
                          <m:sSupPr>
                            <m:ctrlPr>
                              <a:rPr lang="en-US" altLang="zh-CN" sz="2400" i="1">
                                <a:latin typeface="Cambria Math" panose="02040503050406030204" charset="0"/>
                                <a:ea typeface="宋体" pitchFamily="2" charset="-122"/>
                                <a:cs typeface="Cambria Math" panose="02040503050406030204" charset="0"/>
                              </a:rPr>
                            </m:ctrlPr>
                          </m:sSupPr>
                          <m:e>
                            <m:r>
                              <a:rPr lang="en-US" altLang="zh-CN" sz="2400" i="1">
                                <a:latin typeface="Cambria Math" panose="02040503050406030204" charset="0"/>
                                <a:ea typeface="宋体" pitchFamily="2" charset="-122"/>
                                <a:cs typeface="Cambria Math" panose="02040503050406030204" charset="0"/>
                              </a:rPr>
                              <m:t>𝑚</m:t>
                            </m:r>
                          </m:e>
                          <m:sup>
                            <m:r>
                              <a:rPr lang="en-US" altLang="zh-CN" sz="2400" i="1">
                                <a:latin typeface="Cambria Math" panose="02040503050406030204" charset="0"/>
                                <a:ea typeface="宋体" pitchFamily="2" charset="-122"/>
                                <a:cs typeface="Cambria Math" panose="02040503050406030204" charset="0"/>
                              </a:rPr>
                              <m:t>2</m:t>
                            </m:r>
                          </m:sup>
                        </m:sSup>
                        <m:r>
                          <a:rPr lang="en-US" altLang="zh-CN" sz="2400" i="1">
                            <a:latin typeface="Cambria Math" panose="02040503050406030204" charset="0"/>
                            <a:ea typeface="宋体"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则这个矩形的边长为多少米？</a:t>
                  </a:r>
                  <a:endParaRPr lang="en-US" altLang="zh-CN" sz="2400" b="1">
                    <a:solidFill>
                      <a:srgbClr val="FF0000"/>
                    </a:solidFill>
                    <a:latin typeface="宋体" panose="02010600030101010101" pitchFamily="2" charset="-122"/>
                    <a:ea typeface="宋体" panose="02010600030101010101" pitchFamily="2" charset="-122"/>
                    <a:cs typeface="Cambria Math" panose="02040503050406030204"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911" y="2430"/>
                  <a:ext cx="13966" cy="2625"/>
                </a:xfrm>
                <a:prstGeom prst="rect">
                  <a:avLst/>
                </a:prstGeom>
                <a:blipFill rotWithShape="1">
                  <a:blip r:embed="rId11"/>
                  <a:stretch>
                    <a:fillRect/>
                  </a:stretch>
                </a:blipFill>
              </p:spPr>
              <p:txBody>
                <a:bodyPr/>
                <a:lstStyle/>
                <a:p>
                  <a:r>
                    <a:rPr lang="zh-CN" altLang="en-US">
                      <a:noFill/>
                    </a:rPr>
                    <a:t> </a:t>
                  </a:r>
                </a:p>
              </p:txBody>
            </p:sp>
          </mc:Fallback>
        </mc:AlternateContent>
        <p:sp>
          <p:nvSpPr>
            <p:cNvPr id="17" name="矩形 16"/>
            <p:cNvSpPr/>
            <p:nvPr/>
          </p:nvSpPr>
          <p:spPr>
            <a:xfrm>
              <a:off x="6520" y="4014"/>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12"/>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65785" y="-5143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9" name="组合 8" title=""/>
          <p:cNvGrpSpPr/>
          <p:nvPr/>
        </p:nvGrpSpPr>
        <p:grpSpPr>
          <a:xfrm>
            <a:off x="749935" y="781050"/>
            <a:ext cx="10745470" cy="1576070"/>
            <a:chOff x="917" y="1230"/>
            <a:chExt cx="16922" cy="2482"/>
          </a:xfrm>
        </p:grpSpPr>
        <p:sp>
          <p:nvSpPr>
            <p:cNvPr id="8" name="矩形 7"/>
            <p:cNvSpPr/>
            <p:nvPr>
              <p:custDataLst>
                <p:tags r:id="rId2"/>
              </p:custDataLst>
            </p:nvPr>
          </p:nvSpPr>
          <p:spPr>
            <a:xfrm>
              <a:off x="1033" y="2916"/>
              <a:ext cx="3647" cy="669"/>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11857" y="2097"/>
              <a:ext cx="3647" cy="669"/>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mc:Choice Requires="a14">
            <p:sp>
              <p:nvSpPr>
                <p:cNvPr id="7" name="文本框 6"/>
                <p:cNvSpPr txBox="1"/>
                <p:nvPr/>
              </p:nvSpPr>
              <p:spPr>
                <a:xfrm>
                  <a:off x="917" y="1230"/>
                  <a:ext cx="16923" cy="2482"/>
                </a:xfrm>
                <a:prstGeom prst="rect">
                  <a:avLst/>
                </a:prstGeom>
                <a:noFill/>
                <a:ln w="28575">
                  <a:solidFill>
                    <a:schemeClr val="accent1">
                      <a:lumMod val="75000"/>
                    </a:schemeClr>
                  </a:solidFill>
                </a:ln>
              </p:spPr>
              <p:txBody>
                <a:bodyPr wrap="square" rtlCol="0">
                  <a:spAutoFit/>
                </a:bodyPr>
                <a:lstStyle/>
                <a:p>
                  <a:pPr>
                    <a:lnSpc>
                      <a:spcPct val="130000"/>
                    </a:lnSpc>
                  </a:pPr>
                  <a:r>
                    <a:rPr lang="en-US" altLang="zh-CN" sz="2400" b="1">
                      <a:solidFill>
                        <a:srgbClr val="FF0000"/>
                      </a:solidFill>
                      <a:latin typeface="宋体" panose="02010600030101010101" pitchFamily="2" charset="-122"/>
                      <a:ea typeface="宋体" panose="02010600030101010101" pitchFamily="2" charset="-122"/>
                    </a:rPr>
                    <a:t>    </a:t>
                  </a:r>
                  <a:r>
                    <a:rPr lang="zh-CN" sz="2400" b="1">
                      <a:solidFill>
                        <a:schemeClr val="tx1"/>
                      </a:solidFill>
                      <a:latin typeface="宋体" panose="02010600030101010101" pitchFamily="2" charset="-122"/>
                      <a:ea typeface="宋体" panose="02010600030101010101" pitchFamily="2" charset="-122"/>
                    </a:rPr>
                    <a:t>一般地，我们把</a:t>
                  </a:r>
                  <a:r>
                    <a:rPr lang="zh-CN" sz="2400" b="1">
                      <a:solidFill>
                        <a:srgbClr val="FF0000"/>
                      </a:solidFill>
                      <a:latin typeface="宋体" panose="02010600030101010101" pitchFamily="2" charset="-122"/>
                      <a:ea typeface="宋体" panose="02010600030101010101" pitchFamily="2" charset="-122"/>
                    </a:rPr>
                    <a:t>只含有一个未知数，并且未知数的最高次数是</a:t>
                  </a:r>
                  <a:r>
                    <a:rPr lang="en-US" altLang="zh-CN" sz="2400" b="1">
                      <a:solidFill>
                        <a:srgbClr val="FF0000"/>
                      </a:solidFill>
                      <a:latin typeface="宋体" panose="02010600030101010101" pitchFamily="2" charset="-122"/>
                      <a:ea typeface="宋体" panose="02010600030101010101" pitchFamily="2" charset="-122"/>
                    </a:rPr>
                    <a:t>2</a:t>
                  </a:r>
                  <a:r>
                    <a:rPr lang="zh-CN" altLang="en-US" sz="2400" b="1">
                      <a:solidFill>
                        <a:srgbClr val="FF0000"/>
                      </a:solidFill>
                      <a:latin typeface="宋体" panose="02010600030101010101" pitchFamily="2" charset="-122"/>
                      <a:ea typeface="宋体" panose="02010600030101010101" pitchFamily="2" charset="-122"/>
                    </a:rPr>
                    <a:t>的不等式，称为一元二次不等式</a:t>
                  </a:r>
                  <a:r>
                    <a:rPr lang="en-US" altLang="zh-CN" sz="2400" b="1">
                      <a:solidFill>
                        <a:schemeClr val="tx1"/>
                      </a:solidFill>
                      <a:latin typeface="宋体" panose="02010600030101010101" pitchFamily="2" charset="-122"/>
                      <a:ea typeface="宋体" panose="02010600030101010101" pitchFamily="2" charset="-122"/>
                    </a:rPr>
                    <a:t>.</a:t>
                  </a:r>
                  <a:r>
                    <a:rPr lang="zh-CN" altLang="en-US" sz="2400" b="1">
                      <a:solidFill>
                        <a:schemeClr val="tx1"/>
                      </a:solidFill>
                      <a:latin typeface="宋体" panose="02010600030101010101" pitchFamily="2" charset="-122"/>
                      <a:ea typeface="宋体" panose="02010600030101010101" pitchFamily="2" charset="-122"/>
                    </a:rPr>
                    <a:t>一元二次不等式的一般形式是</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𝑎</m:t>
                        </m:r>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宋体" pitchFamily="2" charset="-122"/>
                                <a:cs typeface="Cambria Math" panose="02040503050406030204" charset="0"/>
                              </a:rPr>
                              <m:t>2</m:t>
                            </m:r>
                          </m:sup>
                        </m:sSup>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𝑏𝑥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𝑐</m:t>
                        </m:r>
                        <m:r>
                          <a:rPr lang="en-US" altLang="zh-CN" sz="2400" i="1">
                            <a:solidFill>
                              <a:srgbClr val="FF0000"/>
                            </a:solidFill>
                            <a:latin typeface="Cambria Math" panose="02040503050406030204" charset="0"/>
                            <a:ea typeface="宋体" pitchFamily="2" charset="-122"/>
                            <a:cs typeface="Cambria Math" panose="02040503050406030204" charset="0"/>
                          </a:rPr>
                          <m:t>&gt;</m:t>
                        </m:r>
                        <m:r>
                          <a:rPr lang="en-US" altLang="zh-CN" sz="2400" i="1">
                            <a:solidFill>
                              <a:srgbClr val="FF0000"/>
                            </a:solidFill>
                            <a:latin typeface="Cambria Math" panose="02040503050406030204" charset="0"/>
                            <a:ea typeface="宋体" pitchFamily="2" charset="-122"/>
                            <a:cs typeface="Cambria Math" panose="02040503050406030204" charset="0"/>
                          </a:rPr>
                          <m:t>0</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或</a:t>
                  </a:r>
                  <a:endParaRPr lang="zh-CN" altLang="en-US" sz="2400" b="1">
                    <a:solidFill>
                      <a:schemeClr val="tx1"/>
                    </a:solidFill>
                    <a:latin typeface="Cambria Math" panose="02040503050406030204" charset="0"/>
                    <a:ea typeface="宋体" panose="02010600030101010101" pitchFamily="2" charset="-122"/>
                    <a:cs typeface="Cambria Math" panose="02040503050406030204" charset="0"/>
                  </a:endParaRPr>
                </a:p>
                <a:p>
                  <a:pPr>
                    <a:lnSpc>
                      <a:spcPct val="130000"/>
                    </a:lnSpc>
                  </a:pP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𝑎</m:t>
                        </m:r>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宋体" pitchFamily="2" charset="-122"/>
                                <a:cs typeface="Cambria Math" panose="02040503050406030204" charset="0"/>
                              </a:rPr>
                              <m:t>2</m:t>
                            </m:r>
                          </m:sup>
                        </m:sSup>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𝑏𝑥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𝑐</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0</m:t>
                        </m:r>
                      </m:oMath>
                    </m:oMathPara>
                  </a14:m>
                  <a:r>
                    <a:rPr lang="zh-CN" altLang="en-US" sz="2400">
                      <a:solidFill>
                        <a:schemeClr val="tx1"/>
                      </a:solidFill>
                      <a:latin typeface="Cambria Math" panose="02040503050406030204" charset="0"/>
                      <a:ea typeface="宋体" panose="02010600030101010101" pitchFamily="2" charset="-122"/>
                      <a:cs typeface="Cambria Math" panose="02040503050406030204" charset="0"/>
                    </a:rPr>
                    <a:t>，</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其中</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𝑎</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𝑏</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𝑐</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均为常数</a:t>
                  </a:r>
                  <a:r>
                    <a:rPr lang="zh-CN" altLang="en-US" sz="2400">
                      <a:solidFill>
                        <a:schemeClr val="tx1"/>
                      </a:solidFill>
                      <a:latin typeface="Cambria Math" panose="02040503050406030204" charset="0"/>
                      <a:ea typeface="宋体" panose="02010600030101010101" pitchFamily="2" charset="-122"/>
                      <a:cs typeface="Cambria Math" panose="02040503050406030204" charset="0"/>
                    </a:rPr>
                    <a:t>，</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𝑎</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0</m:t>
                        </m:r>
                      </m:oMath>
                    </m:oMathPara>
                  </a14:m>
                  <a:r>
                    <a:rPr lang="en-US" altLang="zh-CN" sz="2400">
                      <a:solidFill>
                        <a:schemeClr val="tx1"/>
                      </a:solidFill>
                      <a:latin typeface="Cambria Math" panose="02040503050406030204" charset="0"/>
                      <a:ea typeface="宋体" panose="02010600030101010101" pitchFamily="2" charset="-122"/>
                      <a:cs typeface="Cambria Math" panose="02040503050406030204" charset="0"/>
                    </a:rPr>
                    <a:t>.</a:t>
                  </a:r>
                  <a:endParaRPr lang="en-US" altLang="zh-CN" sz="2400">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917" y="1230"/>
                  <a:ext cx="16923" cy="2482"/>
                </a:xfrm>
                <a:prstGeom prst="rect">
                  <a:avLst/>
                </a:prstGeom>
                <a:blipFill rotWithShape="1">
                  <a:blip r:embed="rId3"/>
                  <a:stretch>
                    <a:fillRect/>
                  </a:stretch>
                </a:blipFill>
                <a:ln w="28575">
                  <a:solidFill>
                    <a:schemeClr val="accent1">
                      <a:lumMod val="75000"/>
                    </a:schemeClr>
                  </a:solidFill>
                </a:ln>
              </p:spPr>
              <p:txBody>
                <a:bodyPr/>
                <a:lstStyle/>
                <a:p>
                  <a:r>
                    <a:rPr lang="zh-CN" altLang="en-US">
                      <a:noFill/>
                    </a:rPr>
                    <a:t> </a:t>
                  </a:r>
                </a:p>
              </p:txBody>
            </p:sp>
          </mc:Fallback>
        </mc:AlternateContent>
      </p:grpSp>
      <p:grpSp>
        <p:nvGrpSpPr>
          <p:cNvPr id="11" name="组合 10" title=""/>
          <p:cNvGrpSpPr/>
          <p:nvPr/>
        </p:nvGrpSpPr>
        <p:grpSpPr>
          <a:xfrm>
            <a:off x="582295" y="2532380"/>
            <a:ext cx="11158855" cy="1652905"/>
            <a:chOff x="917" y="3988"/>
            <a:chExt cx="17573" cy="2603"/>
          </a:xfrm>
        </p:grpSpPr>
        <p:sp>
          <p:nvSpPr>
            <p:cNvPr id="2" name="文本框 1"/>
            <p:cNvSpPr txBox="1"/>
            <p:nvPr/>
          </p:nvSpPr>
          <p:spPr>
            <a:xfrm>
              <a:off x="917" y="3988"/>
              <a:ext cx="17573" cy="2585"/>
            </a:xfrm>
            <a:prstGeom prst="rect">
              <a:avLst/>
            </a:prstGeom>
            <a:noFill/>
          </p:spPr>
          <p:txBody>
            <a:bodyPr wrap="square" rtlCol="0">
              <a:spAutoFit/>
            </a:bodyPr>
            <a:lstStyle/>
            <a:p>
              <a:pPr algn="l">
                <a:lnSpc>
                  <a:spcPct val="140000"/>
                </a:lnSpc>
              </a:pPr>
              <a:r>
                <a:rPr lang="zh-CN" altLang="en-US"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思考</a:t>
              </a:r>
              <a:r>
                <a:rPr lang="en-US" altLang="zh-CN" sz="2400" b="1">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sym typeface="+mn-ea"/>
                </a:rPr>
                <a:t>在初中，我们从一次函数的观点看一元一次方程、一元一次不等式的思想方法</a:t>
              </a:r>
              <a:r>
                <a:rPr lang="en-US" altLang="zh-CN" sz="2400" b="1">
                  <a:latin typeface="宋体" panose="02010600030101010101" pitchFamily="2" charset="-122"/>
                  <a:ea typeface="宋体" panose="02010600030101010101" pitchFamily="2" charset="-122"/>
                  <a:sym typeface="+mn-ea"/>
                </a:rPr>
                <a:t>.</a:t>
              </a:r>
              <a:r>
                <a:rPr lang="zh-CN" altLang="en-US" sz="2400" b="1">
                  <a:latin typeface="宋体" panose="02010600030101010101" pitchFamily="2" charset="-122"/>
                  <a:ea typeface="宋体" panose="02010600030101010101" pitchFamily="2" charset="-122"/>
                  <a:sym typeface="+mn-ea"/>
                </a:rPr>
                <a:t>类似地，能否从二次函数的观点看一元二次不等式，进而得到一元二次不等式的求解方法呢？</a:t>
              </a:r>
              <a:endParaRPr lang="zh-CN" altLang="en-US" sz="2400" b="1">
                <a:solidFill>
                  <a:srgbClr val="FF0000"/>
                </a:solidFill>
                <a:latin typeface="宋体" panose="02010600030101010101" pitchFamily="2" charset="-122"/>
                <a:ea typeface="宋体" panose="02010600030101010101" pitchFamily="2" charset="-122"/>
                <a:cs typeface="Cambria Math" panose="02040503050406030204" charset="0"/>
                <a:sym typeface="+mn-ea"/>
              </a:endParaRPr>
            </a:p>
          </p:txBody>
        </p:sp>
        <p:sp>
          <p:nvSpPr>
            <p:cNvPr id="10" name="矩形 9"/>
            <p:cNvSpPr/>
            <p:nvPr/>
          </p:nvSpPr>
          <p:spPr>
            <a:xfrm>
              <a:off x="5523" y="6472"/>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
        <p:nvSpPr>
          <p:cNvPr id="14" name="矩形 13" title=""/>
          <p:cNvSpPr/>
          <p:nvPr>
            <p:custDataLst>
              <p:tags r:id="rId4"/>
            </p:custDataLst>
          </p:nvPr>
        </p:nvSpPr>
        <p:spPr>
          <a:xfrm>
            <a:off x="8739505" y="5103495"/>
            <a:ext cx="128270"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23" name="组合 22" title=""/>
          <p:cNvGrpSpPr/>
          <p:nvPr/>
        </p:nvGrpSpPr>
        <p:grpSpPr>
          <a:xfrm>
            <a:off x="452755" y="4448810"/>
            <a:ext cx="4475480" cy="1757680"/>
            <a:chOff x="597" y="7047"/>
            <a:chExt cx="7048" cy="2768"/>
          </a:xfrm>
        </p:grpSpPr>
        <p:sp>
          <p:nvSpPr>
            <p:cNvPr id="22" name="圆角矩形 21"/>
            <p:cNvSpPr/>
            <p:nvPr/>
          </p:nvSpPr>
          <p:spPr>
            <a:xfrm>
              <a:off x="597" y="7047"/>
              <a:ext cx="7049" cy="2768"/>
            </a:xfrm>
            <a:prstGeom prst="round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mc:Choice Requires="a14">
            <p:sp>
              <p:nvSpPr>
                <p:cNvPr id="15" name="文本框 14"/>
                <p:cNvSpPr txBox="1"/>
                <p:nvPr/>
              </p:nvSpPr>
              <p:spPr>
                <a:xfrm>
                  <a:off x="917" y="7088"/>
                  <a:ext cx="6367" cy="2409"/>
                </a:xfrm>
                <a:prstGeom prst="rect">
                  <a:avLst/>
                </a:prstGeom>
                <a:noFill/>
              </p:spPr>
              <p:txBody>
                <a:bodyPr wrap="square" rtlCol="0" anchor="t">
                  <a:spAutoFit/>
                </a:bodyPr>
                <a:lstStyle/>
                <a:p>
                  <a:pPr>
                    <a:lnSpc>
                      <a:spcPct val="130000"/>
                    </a:lnSpc>
                  </a:pPr>
                  <a:r>
                    <a:rPr lang="zh-CN" altLang="en-US" sz="2400" b="1">
                      <a:solidFill>
                        <a:srgbClr val="FF0000"/>
                      </a:solidFill>
                      <a:latin typeface="宋体" panose="02010600030101010101" pitchFamily="2" charset="-122"/>
                      <a:ea typeface="宋体" panose="02010600030101010101" pitchFamily="2" charset="-122"/>
                      <a:sym typeface="+mn-ea"/>
                    </a:rPr>
                    <a:t>一次函数与</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oMath>
                    </m:oMathPara>
                  </a14:m>
                  <a:r>
                    <a:rPr lang="zh-CN" altLang="en-US" sz="2400" b="1">
                      <a:solidFill>
                        <a:srgbClr val="FF0000"/>
                      </a:solidFill>
                      <a:latin typeface="宋体" panose="02010600030101010101" pitchFamily="2" charset="-122"/>
                      <a:ea typeface="宋体" panose="02010600030101010101" pitchFamily="2" charset="-122"/>
                      <a:sym typeface="+mn-ea"/>
                    </a:rPr>
                    <a:t>轴交点的横坐标</a:t>
                  </a:r>
                  <a:r>
                    <a:rPr lang="en-US" altLang="zh-CN" sz="2400" b="1">
                      <a:solidFill>
                        <a:srgbClr val="FF0000"/>
                      </a:solidFill>
                      <a:latin typeface="宋体" panose="02010600030101010101" pitchFamily="2" charset="-122"/>
                      <a:ea typeface="宋体" panose="02010600030101010101" pitchFamily="2" charset="-122"/>
                      <a:sym typeface="+mn-ea"/>
                    </a:rPr>
                    <a:t>     </a:t>
                  </a:r>
                  <a14:m>
                    <m:oMathPara>
                      <m:oMathParaPr>
                        <m:jc/>
                      </m:oMathParaPr>
                      <m:oMath>
                        <m:r>
                          <m:rPr>
                            <m:sty m:val="bi"/>
                          </m:rPr>
                          <a:rPr lang="en-US" altLang="zh-CN" sz="2400" b="1" i="1">
                            <a:solidFill>
                              <a:srgbClr val="FF0000"/>
                            </a:solidFill>
                            <a:latin typeface="Cambria Math" panose="02040503050406030204" charset="0"/>
                            <a:ea typeface="宋体" pitchFamily="2" charset="-122"/>
                            <a:cs typeface="Cambria Math" panose="02040503050406030204" charset="0"/>
                            <a:sym typeface="+mn-ea"/>
                          </a:rPr>
                          <m:t>⇔</m:t>
                        </m:r>
                      </m:oMath>
                    </m:oMathPara>
                  </a14:m>
                  <a:r>
                    <a:rPr lang="zh-CN" altLang="en-US" sz="2400" b="1">
                      <a:solidFill>
                        <a:srgbClr val="FF0000"/>
                      </a:solidFill>
                      <a:latin typeface="宋体" panose="02010600030101010101" pitchFamily="2" charset="-122"/>
                      <a:ea typeface="宋体" panose="02010600030101010101" pitchFamily="2" charset="-122"/>
                      <a:sym typeface="+mn-ea"/>
                    </a:rPr>
                    <a:t>一元一次方程的解</a:t>
                  </a:r>
                  <a:endParaRPr lang="zh-CN" altLang="en-US" sz="2400" b="1">
                    <a:solidFill>
                      <a:srgbClr val="FF0000"/>
                    </a:solidFill>
                    <a:latin typeface="宋体" panose="02010600030101010101" pitchFamily="2" charset="-122"/>
                    <a:ea typeface="宋体" panose="02010600030101010101" pitchFamily="2" charset="-122"/>
                    <a:sym typeface="+mn-ea"/>
                  </a:endParaRPr>
                </a:p>
                <a:p>
                  <a:pPr>
                    <a:lnSpc>
                      <a:spcPct val="130000"/>
                    </a:lnSpc>
                  </a:pPr>
                  <a14:m>
                    <m:oMathPara>
                      <m:oMathParaPr>
                        <m:jc/>
                      </m:oMathParaPr>
                      <m:oMath>
                        <m:r>
                          <m:rPr>
                            <m:sty m:val="bi"/>
                          </m:rPr>
                          <a:rPr lang="en-US" altLang="zh-CN" sz="2400" b="1" i="1">
                            <a:solidFill>
                              <a:srgbClr val="FF0000"/>
                            </a:solidFill>
                            <a:latin typeface="Cambria Math" panose="02040503050406030204" charset="0"/>
                            <a:ea typeface="宋体" pitchFamily="2" charset="-122"/>
                            <a:cs typeface="Cambria Math" panose="02040503050406030204" charset="0"/>
                            <a:sym typeface="+mn-ea"/>
                          </a:rPr>
                          <m:t>⇔</m:t>
                        </m:r>
                      </m:oMath>
                    </m:oMathPara>
                  </a14:m>
                  <a:r>
                    <a:rPr lang="zh-CN" altLang="en-US" sz="2400" b="1">
                      <a:solidFill>
                        <a:srgbClr val="FF0000"/>
                      </a:solidFill>
                      <a:latin typeface="宋体" panose="02010600030101010101" pitchFamily="2" charset="-122"/>
                      <a:ea typeface="宋体" panose="02010600030101010101" pitchFamily="2" charset="-122"/>
                      <a:sym typeface="+mn-ea"/>
                    </a:rPr>
                    <a:t>一元一次不等式的解</a:t>
                  </a:r>
                  <a:endParaRPr lang="en-US" altLang="zh-CN" sz="2400" b="1">
                    <a:latin typeface="宋体" panose="02010600030101010101" pitchFamily="2" charset="-122"/>
                    <a:ea typeface="宋体" panose="02010600030101010101" pitchFamily="2" charset="-122"/>
                    <a:sym typeface="+mn-ea"/>
                  </a:endParaRPr>
                </a:p>
              </p:txBody>
            </p:sp>
          </mc:Choice>
          <mc:Fallback>
            <p:sp>
              <p:nvSpPr>
                <p:cNvPr id="15" name="文本框 14"/>
                <p:cNvSpPr txBox="1">
                  <a:spLocks noRot="1" noChangeAspect="1" noMove="1" noResize="1" noEditPoints="1" noAdjustHandles="1" noChangeArrowheads="1" noChangeShapeType="1" noTextEdit="1"/>
                </p:cNvSpPr>
                <p:nvPr/>
              </p:nvSpPr>
              <p:spPr>
                <a:xfrm>
                  <a:off x="917" y="7088"/>
                  <a:ext cx="6367" cy="2409"/>
                </a:xfrm>
                <a:prstGeom prst="rect">
                  <a:avLst/>
                </a:prstGeom>
                <a:blipFill rotWithShape="1">
                  <a:blip r:embed="rId5"/>
                  <a:stretch>
                    <a:fillRect/>
                  </a:stretch>
                </a:blipFill>
              </p:spPr>
              <p:txBody>
                <a:bodyPr/>
                <a:lstStyle/>
                <a:p>
                  <a:r>
                    <a:rPr lang="zh-CN" altLang="en-US">
                      <a:noFill/>
                    </a:rPr>
                    <a:t> </a:t>
                  </a:r>
                </a:p>
              </p:txBody>
            </p:sp>
          </mc:Fallback>
        </mc:AlternateContent>
      </p:grpSp>
      <p:grpSp>
        <p:nvGrpSpPr>
          <p:cNvPr id="25" name="组合 24" title=""/>
          <p:cNvGrpSpPr/>
          <p:nvPr/>
        </p:nvGrpSpPr>
        <p:grpSpPr>
          <a:xfrm>
            <a:off x="6852285" y="4407535"/>
            <a:ext cx="4888865" cy="1757680"/>
            <a:chOff x="10791" y="7088"/>
            <a:chExt cx="7699" cy="2768"/>
          </a:xfrm>
        </p:grpSpPr>
        <p:sp>
          <p:nvSpPr>
            <p:cNvPr id="24" name="圆角矩形 23"/>
            <p:cNvSpPr/>
            <p:nvPr>
              <p:custDataLst>
                <p:tags r:id="rId6"/>
              </p:custDataLst>
            </p:nvPr>
          </p:nvSpPr>
          <p:spPr>
            <a:xfrm>
              <a:off x="10791" y="7088"/>
              <a:ext cx="7699" cy="2768"/>
            </a:xfrm>
            <a:prstGeom prst="round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mc:Choice Requires="a14">
            <p:sp>
              <p:nvSpPr>
                <p:cNvPr id="16" name="文本框 15"/>
                <p:cNvSpPr txBox="1"/>
                <p:nvPr>
                  <p:custDataLst>
                    <p:tags r:id="rId7"/>
                  </p:custDataLst>
                </p:nvPr>
              </p:nvSpPr>
              <p:spPr>
                <a:xfrm>
                  <a:off x="10997" y="7194"/>
                  <a:ext cx="7492" cy="2409"/>
                </a:xfrm>
                <a:prstGeom prst="rect">
                  <a:avLst/>
                </a:prstGeom>
                <a:noFill/>
              </p:spPr>
              <p:txBody>
                <a:bodyPr wrap="square" rtlCol="0" anchor="t">
                  <a:spAutoFit/>
                </a:bodyPr>
                <a:lstStyle/>
                <a:p>
                  <a:pPr>
                    <a:lnSpc>
                      <a:spcPct val="130000"/>
                    </a:lnSpc>
                  </a:pPr>
                  <a:r>
                    <a:rPr lang="zh-CN" altLang="en-US" sz="2400" b="1">
                      <a:solidFill>
                        <a:srgbClr val="FF0000"/>
                      </a:solidFill>
                      <a:latin typeface="宋体" panose="02010600030101010101" pitchFamily="2" charset="-122"/>
                      <a:ea typeface="宋体" panose="02010600030101010101" pitchFamily="2" charset="-122"/>
                      <a:sym typeface="+mn-ea"/>
                    </a:rPr>
                    <a:t>一元二次函数与</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oMath>
                    </m:oMathPara>
                  </a14:m>
                  <a:r>
                    <a:rPr lang="zh-CN" altLang="en-US" sz="2400" b="1">
                      <a:solidFill>
                        <a:srgbClr val="FF0000"/>
                      </a:solidFill>
                      <a:latin typeface="宋体" panose="02010600030101010101" pitchFamily="2" charset="-122"/>
                      <a:ea typeface="宋体" panose="02010600030101010101" pitchFamily="2" charset="-122"/>
                      <a:sym typeface="+mn-ea"/>
                    </a:rPr>
                    <a:t>轴交点的横坐标</a:t>
                  </a:r>
                  <a:r>
                    <a:rPr lang="en-US" altLang="zh-CN" sz="2400" b="1">
                      <a:solidFill>
                        <a:srgbClr val="FF0000"/>
                      </a:solidFill>
                      <a:latin typeface="宋体" panose="02010600030101010101" pitchFamily="2" charset="-122"/>
                      <a:ea typeface="宋体" panose="02010600030101010101" pitchFamily="2" charset="-122"/>
                      <a:sym typeface="+mn-ea"/>
                    </a:rPr>
                    <a:t>     </a:t>
                  </a:r>
                  <a14:m>
                    <m:oMathPara>
                      <m:oMathParaPr>
                        <m:jc/>
                      </m:oMathParaPr>
                      <m:oMath>
                        <m:r>
                          <m:rPr>
                            <m:sty m:val="bi"/>
                          </m:rPr>
                          <a:rPr lang="en-US" altLang="zh-CN" sz="2400" b="1" i="1">
                            <a:solidFill>
                              <a:srgbClr val="FF0000"/>
                            </a:solidFill>
                            <a:latin typeface="Cambria Math" panose="02040503050406030204" charset="0"/>
                            <a:ea typeface="宋体" pitchFamily="2" charset="-122"/>
                            <a:cs typeface="Cambria Math" panose="02040503050406030204" charset="0"/>
                            <a:sym typeface="+mn-ea"/>
                          </a:rPr>
                          <m:t>⇔</m:t>
                        </m:r>
                      </m:oMath>
                    </m:oMathPara>
                  </a14:m>
                  <a:r>
                    <a:rPr lang="zh-CN" altLang="en-US" sz="2400" b="1">
                      <a:solidFill>
                        <a:srgbClr val="FF0000"/>
                      </a:solidFill>
                      <a:latin typeface="宋体" panose="02010600030101010101" pitchFamily="2" charset="-122"/>
                      <a:ea typeface="宋体" panose="02010600030101010101" pitchFamily="2" charset="-122"/>
                      <a:sym typeface="+mn-ea"/>
                    </a:rPr>
                    <a:t>一元二次方程的解</a:t>
                  </a:r>
                  <a:endParaRPr lang="zh-CN" altLang="en-US" sz="2400" b="1">
                    <a:solidFill>
                      <a:srgbClr val="FF0000"/>
                    </a:solidFill>
                    <a:latin typeface="宋体" panose="02010600030101010101" pitchFamily="2" charset="-122"/>
                    <a:ea typeface="宋体" panose="02010600030101010101" pitchFamily="2" charset="-122"/>
                    <a:sym typeface="+mn-ea"/>
                  </a:endParaRPr>
                </a:p>
                <a:p>
                  <a:pPr>
                    <a:lnSpc>
                      <a:spcPct val="130000"/>
                    </a:lnSpc>
                  </a:pPr>
                  <a14:m>
                    <m:oMathPara>
                      <m:oMathParaPr>
                        <m:jc/>
                      </m:oMathParaPr>
                      <m:oMath>
                        <m:r>
                          <m:rPr>
                            <m:sty m:val="bi"/>
                          </m:rPr>
                          <a:rPr lang="en-US" altLang="zh-CN" sz="2400" b="1" i="1">
                            <a:solidFill>
                              <a:srgbClr val="FF0000"/>
                            </a:solidFill>
                            <a:latin typeface="Cambria Math" panose="02040503050406030204" charset="0"/>
                            <a:ea typeface="宋体" pitchFamily="2" charset="-122"/>
                            <a:cs typeface="Cambria Math" panose="02040503050406030204" charset="0"/>
                            <a:sym typeface="+mn-ea"/>
                          </a:rPr>
                          <m:t>⇔</m:t>
                        </m:r>
                      </m:oMath>
                    </m:oMathPara>
                  </a14:m>
                  <a:r>
                    <a:rPr lang="zh-CN" altLang="en-US" sz="2400" b="1">
                      <a:solidFill>
                        <a:srgbClr val="FF0000"/>
                      </a:solidFill>
                      <a:latin typeface="宋体" panose="02010600030101010101" pitchFamily="2" charset="-122"/>
                      <a:ea typeface="宋体" panose="02010600030101010101" pitchFamily="2" charset="-122"/>
                      <a:sym typeface="+mn-ea"/>
                    </a:rPr>
                    <a:t>一元二次不等式的解</a:t>
                  </a:r>
                  <a:endParaRPr lang="en-US" altLang="zh-CN" sz="2400" b="1">
                    <a:latin typeface="宋体" panose="02010600030101010101" pitchFamily="2" charset="-122"/>
                    <a:ea typeface="宋体" panose="02010600030101010101" pitchFamily="2" charset="-122"/>
                    <a:sym typeface="+mn-ea"/>
                  </a:endParaRPr>
                </a:p>
              </p:txBody>
            </p:sp>
          </mc:Choice>
          <mc:Fallback>
            <p:sp>
              <p:nvSpPr>
                <p:cNvPr id="16" name="文本框 15"/>
                <p:cNvSpPr txBox="1">
                  <a:spLocks noRot="1" noChangeAspect="1" noMove="1" noResize="1" noEditPoints="1" noAdjustHandles="1" noChangeArrowheads="1" noChangeShapeType="1" noTextEdit="1"/>
                </p:cNvSpPr>
                <p:nvPr>
                  <p:custDataLst>
                    <p:tags r:id="rId8"/>
                  </p:custDataLst>
                </p:nvPr>
              </p:nvSpPr>
              <p:spPr>
                <a:xfrm>
                  <a:off x="10997" y="7194"/>
                  <a:ext cx="7492" cy="2409"/>
                </a:xfrm>
                <a:prstGeom prst="rect">
                  <a:avLst/>
                </a:prstGeom>
                <a:blipFill rotWithShape="1">
                  <a:blip r:embed="rId9"/>
                  <a:stretch>
                    <a:fillRect/>
                  </a:stretch>
                </a:blipFill>
              </p:spPr>
              <p:txBody>
                <a:bodyPr/>
                <a:lstStyle/>
                <a:p>
                  <a:r>
                    <a:rPr lang="zh-CN" altLang="en-US">
                      <a:noFill/>
                    </a:rPr>
                    <a:t> </a:t>
                  </a:r>
                </a:p>
              </p:txBody>
            </p:sp>
          </mc:Fallback>
        </mc:AlternateContent>
      </p:grpSp>
      <p:grpSp>
        <p:nvGrpSpPr>
          <p:cNvPr id="28" name="组合 27" title=""/>
          <p:cNvGrpSpPr/>
          <p:nvPr/>
        </p:nvGrpSpPr>
        <p:grpSpPr>
          <a:xfrm>
            <a:off x="5186680" y="4446905"/>
            <a:ext cx="1407160" cy="1184910"/>
            <a:chOff x="8168" y="7003"/>
            <a:chExt cx="2216" cy="1866"/>
          </a:xfrm>
        </p:grpSpPr>
        <p:sp>
          <p:nvSpPr>
            <p:cNvPr id="26" name="右箭头 25"/>
            <p:cNvSpPr/>
            <p:nvPr/>
          </p:nvSpPr>
          <p:spPr>
            <a:xfrm>
              <a:off x="8168" y="8037"/>
              <a:ext cx="2216" cy="832"/>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文本框 26"/>
            <p:cNvSpPr txBox="1"/>
            <p:nvPr/>
          </p:nvSpPr>
          <p:spPr>
            <a:xfrm>
              <a:off x="8475" y="7003"/>
              <a:ext cx="1603" cy="1307"/>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能否推出？</a:t>
              </a:r>
              <a:endParaRPr lang="zh-CN" altLang="en-US" sz="2400" b="1">
                <a:latin typeface="宋体" panose="02010600030101010101" pitchFamily="2" charset="-122"/>
                <a:ea typeface="宋体" panose="02010600030101010101" pitchFamily="2" charset="-122"/>
              </a:endParaRPr>
            </a:p>
          </p:txBody>
        </p:sp>
      </p:grpSp>
    </p:spTree>
    <p:custDataLst>
      <p:tags r:id="rId10"/>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6578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7" name="文本框 6" title=""/>
              <p:cNvSpPr txBox="1"/>
              <p:nvPr/>
            </p:nvSpPr>
            <p:spPr>
              <a:xfrm>
                <a:off x="181610" y="494665"/>
                <a:ext cx="11945620" cy="1225550"/>
              </a:xfrm>
              <a:prstGeom prst="rect">
                <a:avLst/>
              </a:prstGeom>
              <a:noFill/>
            </p:spPr>
            <p:txBody>
              <a:bodyPr wrap="square" rtlCol="0">
                <a:spAutoFit/>
              </a:bodyPr>
              <a:lstStyle/>
              <a:p>
                <a:pPr>
                  <a:lnSpc>
                    <a:spcPct val="150000"/>
                  </a:lnSpc>
                </a:pPr>
                <a:r>
                  <a:rPr lang="en-US" altLang="zh-CN" sz="2400" b="1">
                    <a:latin typeface="Cambria Math" panose="02040503050406030204" charset="0"/>
                    <a:ea typeface="宋体" panose="02010600030101010101" pitchFamily="2" charset="-122"/>
                    <a:cs typeface="Cambria Math" panose="02040503050406030204" charset="0"/>
                  </a:rPr>
                  <a:t>        </a:t>
                </a:r>
                <a:r>
                  <a:rPr lang="zh-CN" sz="2400" b="1">
                    <a:latin typeface="Cambria Math" panose="02040503050406030204" charset="0"/>
                    <a:ea typeface="宋体" panose="02010600030101010101" pitchFamily="2" charset="-122"/>
                    <a:cs typeface="Cambria Math" panose="02040503050406030204" charset="0"/>
                  </a:rPr>
                  <a:t>下面，我们先来考察一元二次不等式</a:t>
                </a:r>
                <a14:m>
                  <m:oMathPara>
                    <m:oMathParaPr>
                      <m:jc/>
                    </m:oMathParaPr>
                    <m:oMath>
                      <m:sSup>
                        <m:sSupPr>
                          <m:ctrlPr>
                            <a:rPr lang="en-US" altLang="zh-CN" sz="2400" i="1">
                              <a:solidFill>
                                <a:schemeClr val="tx1"/>
                              </a:solidFill>
                              <a:latin typeface="Cambria Math" panose="02040503050406030204" charset="0"/>
                              <a:ea typeface="宋体" pitchFamily="2" charset="-122"/>
                              <a:cs typeface="Cambria Math" panose="02040503050406030204" charset="0"/>
                            </a:rPr>
                          </m:ctrlPr>
                        </m:sSupPr>
                        <m:e>
                          <m:r>
                            <a:rPr lang="en-US" altLang="zh-CN" sz="2400" i="1">
                              <a:solidFill>
                                <a:schemeClr val="tx1"/>
                              </a:solidFill>
                              <a:latin typeface="Cambria Math" panose="02040503050406030204" charset="0"/>
                              <a:ea typeface="宋体" pitchFamily="2" charset="-122"/>
                              <a:cs typeface="Cambria Math" panose="02040503050406030204" charset="0"/>
                            </a:rPr>
                            <m:t>𝑥</m:t>
                          </m:r>
                        </m:e>
                        <m:sup>
                          <m:r>
                            <a:rPr lang="en-US" altLang="zh-CN" sz="2400" i="1">
                              <a:solidFill>
                                <a:schemeClr val="tx1"/>
                              </a:solidFill>
                              <a:latin typeface="Cambria Math" panose="02040503050406030204" charset="0"/>
                              <a:ea typeface="宋体" pitchFamily="2" charset="-122"/>
                              <a:cs typeface="Cambria Math" panose="02040503050406030204" charset="0"/>
                            </a:rPr>
                            <m:t>2</m:t>
                          </m:r>
                        </m:sup>
                      </m:sSup>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12</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20</m:t>
                      </m:r>
                      <m:r>
                        <a:rPr lang="en-US" altLang="zh-CN" sz="2400" i="1">
                          <a:solidFill>
                            <a:schemeClr val="tx1"/>
                          </a:solidFill>
                          <a:latin typeface="Cambria Math" panose="02040503050406030204" charset="0"/>
                          <a:ea typeface="宋体" pitchFamily="2" charset="-122"/>
                          <a:cs typeface="Cambria Math" panose="02040503050406030204" charset="0"/>
                        </a:rPr>
                        <m:t>&lt;</m:t>
                      </m:r>
                      <m:r>
                        <a:rPr lang="en-US" altLang="zh-CN" sz="2400" i="1">
                          <a:solidFill>
                            <a:schemeClr val="tx1"/>
                          </a:solidFill>
                          <a:latin typeface="Cambria Math" panose="02040503050406030204" charset="0"/>
                          <a:ea typeface="宋体" pitchFamily="2" charset="-122"/>
                          <a:cs typeface="Cambria Math" panose="02040503050406030204" charset="0"/>
                        </a:rPr>
                        <m:t>0</m:t>
                      </m:r>
                    </m:oMath>
                  </m:oMathPara>
                </a14:m>
                <a:r>
                  <a:rPr lang="zh-CN" sz="2400" b="1">
                    <a:latin typeface="Cambria Math" panose="02040503050406030204" charset="0"/>
                    <a:ea typeface="宋体" panose="02010600030101010101" pitchFamily="2" charset="-122"/>
                    <a:cs typeface="Cambria Math" panose="02040503050406030204" charset="0"/>
                  </a:rPr>
                  <a:t>与二次函数</a:t>
                </a:r>
                <a14:m>
                  <m:oMathPara>
                    <m:oMathParaPr>
                      <m:jc/>
                    </m:oMathParaPr>
                    <m:oMath>
                      <m:sSup>
                        <m:sSupPr>
                          <m:ctrlPr>
                            <a:rPr lang="en-US" altLang="zh-CN" sz="2400" i="1">
                              <a:solidFill>
                                <a:schemeClr val="tx1"/>
                              </a:solidFill>
                              <a:latin typeface="Cambria Math" panose="02040503050406030204" charset="0"/>
                              <a:ea typeface="宋体" pitchFamily="2" charset="-122"/>
                              <a:cs typeface="Cambria Math" panose="02040503050406030204" charset="0"/>
                            </a:rPr>
                          </m:ctrlPr>
                        </m:sSupPr>
                        <m:e>
                          <m:r>
                            <a:rPr lang="en-US" altLang="zh-CN" sz="2400" i="1">
                              <a:solidFill>
                                <a:schemeClr val="tx1"/>
                              </a:solidFill>
                              <a:latin typeface="Cambria Math" panose="02040503050406030204" charset="0"/>
                              <a:ea typeface="宋体" pitchFamily="2" charset="-122"/>
                              <a:cs typeface="Cambria Math" panose="02040503050406030204" charset="0"/>
                            </a:rPr>
                            <m:t>𝑦</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e>
                        <m:sup>
                          <m:r>
                            <a:rPr lang="en-US" altLang="zh-CN" sz="2400" i="1">
                              <a:solidFill>
                                <a:schemeClr val="tx1"/>
                              </a:solidFill>
                              <a:latin typeface="Cambria Math" panose="02040503050406030204" charset="0"/>
                              <a:ea typeface="宋体" pitchFamily="2" charset="-122"/>
                              <a:cs typeface="Cambria Math" panose="02040503050406030204" charset="0"/>
                            </a:rPr>
                            <m:t>2</m:t>
                          </m:r>
                        </m:sup>
                      </m:sSup>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12</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20</m:t>
                      </m:r>
                    </m:oMath>
                  </m:oMathPara>
                </a14:m>
                <a:r>
                  <a:rPr lang="zh-CN" sz="2400" b="1">
                    <a:latin typeface="Cambria Math" panose="02040503050406030204" charset="0"/>
                    <a:ea typeface="宋体" panose="02010600030101010101" pitchFamily="2" charset="-122"/>
                    <a:cs typeface="Cambria Math" panose="02040503050406030204" charset="0"/>
                  </a:rPr>
                  <a:t>之间的关系</a:t>
                </a:r>
                <a:r>
                  <a:rPr lang="en-US" altLang="zh-CN" sz="2400" b="1">
                    <a:latin typeface="Cambria Math" panose="02040503050406030204" charset="0"/>
                    <a:ea typeface="宋体" panose="02010600030101010101" pitchFamily="2" charset="-122"/>
                    <a:cs typeface="Cambria Math" panose="02040503050406030204" charset="0"/>
                  </a:rPr>
                  <a:t>.</a:t>
                </a:r>
                <a:endParaRPr lang="en-US" altLang="zh-CN" sz="2400" b="1">
                  <a:solidFill>
                    <a:srgbClr val="FF0000"/>
                  </a:solidFill>
                  <a:latin typeface="Cambria Math" panose="02040503050406030204" charset="0"/>
                  <a:ea typeface="宋体" panose="02010600030101010101" pitchFamily="2" charset="-122"/>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181610" y="494665"/>
                <a:ext cx="11945620" cy="1225550"/>
              </a:xfrm>
              <a:prstGeom prst="rect">
                <a:avLst/>
              </a:prstGeom>
              <a:blipFill rotWithShape="1">
                <a:blip r:embed="rId2"/>
                <a:stretch>
                  <a:fillRect/>
                </a:stretch>
              </a:blipFill>
            </p:spPr>
            <p:txBody>
              <a:bodyPr/>
              <a:lstStyle/>
              <a:p>
                <a:r>
                  <a:rPr lang="zh-CN" altLang="en-US">
                    <a:noFill/>
                  </a:rPr>
                  <a:t> </a:t>
                </a:r>
              </a:p>
            </p:txBody>
          </p:sp>
        </mc:Fallback>
      </mc:AlternateContent>
      <p:pic>
        <p:nvPicPr>
          <p:cNvPr id="2" name="图片 1" title=""/>
          <p:cNvPicPr>
            <a:picLocks noChangeAspect="1"/>
          </p:cNvPicPr>
          <p:nvPr/>
        </p:nvPicPr>
        <p:blipFill>
          <a:blip r:embed="rId3"/>
          <a:stretch>
            <a:fillRect/>
          </a:stretch>
        </p:blipFill>
        <p:spPr>
          <a:xfrm>
            <a:off x="1626870" y="3628390"/>
            <a:ext cx="2087880" cy="2514600"/>
          </a:xfrm>
          <a:prstGeom prst="rect">
            <a:avLst/>
          </a:prstGeom>
        </p:spPr>
      </p:pic>
      <p:grpSp>
        <p:nvGrpSpPr>
          <p:cNvPr id="9" name="组合 8" title=""/>
          <p:cNvGrpSpPr/>
          <p:nvPr/>
        </p:nvGrpSpPr>
        <p:grpSpPr>
          <a:xfrm>
            <a:off x="4300855" y="4112260"/>
            <a:ext cx="6612890" cy="1607251"/>
            <a:chOff x="6773" y="7162"/>
            <a:chExt cx="10414" cy="2531"/>
          </a:xfrm>
        </p:grpSpPr>
        <p:grpSp>
          <p:nvGrpSpPr>
            <p:cNvPr id="25" name="组合 24"/>
            <p:cNvGrpSpPr/>
            <p:nvPr/>
          </p:nvGrpSpPr>
          <p:grpSpPr>
            <a:xfrm>
              <a:off x="9488" y="7162"/>
              <a:ext cx="7699" cy="2531"/>
              <a:chOff x="10872" y="8321"/>
              <a:chExt cx="7699" cy="3983"/>
            </a:xfrm>
          </p:grpSpPr>
          <p:sp>
            <p:nvSpPr>
              <p:cNvPr id="24" name="圆角矩形 23"/>
              <p:cNvSpPr/>
              <p:nvPr>
                <p:custDataLst>
                  <p:tags r:id="rId4"/>
                </p:custDataLst>
              </p:nvPr>
            </p:nvSpPr>
            <p:spPr>
              <a:xfrm>
                <a:off x="10872" y="8321"/>
                <a:ext cx="7699" cy="3836"/>
              </a:xfrm>
              <a:prstGeom prst="round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mc:Choice Requires="a14">
              <p:sp>
                <p:nvSpPr>
                  <p:cNvPr id="16" name="文本框 15"/>
                  <p:cNvSpPr txBox="1"/>
                  <p:nvPr>
                    <p:custDataLst>
                      <p:tags r:id="rId5"/>
                    </p:custDataLst>
                  </p:nvPr>
                </p:nvSpPr>
                <p:spPr>
                  <a:xfrm>
                    <a:off x="10997" y="8356"/>
                    <a:ext cx="7492" cy="3948"/>
                  </a:xfrm>
                  <a:prstGeom prst="rect">
                    <a:avLst/>
                  </a:prstGeom>
                  <a:noFill/>
                </p:spPr>
                <p:txBody>
                  <a:bodyPr wrap="square" rtlCol="0" anchor="t">
                    <a:noAutofit/>
                  </a:bodyPr>
                  <a:lstStyle/>
                  <a:p>
                    <a:pPr>
                      <a:lnSpc>
                        <a:spcPct val="130000"/>
                      </a:lnSpc>
                    </a:pPr>
                    <a:r>
                      <a:rPr lang="zh-CN" altLang="en-US" sz="2400" b="1">
                        <a:solidFill>
                          <a:srgbClr val="FF0000"/>
                        </a:solidFill>
                        <a:latin typeface="宋体" panose="02010600030101010101" pitchFamily="2" charset="-122"/>
                        <a:ea typeface="宋体" panose="02010600030101010101" pitchFamily="2" charset="-122"/>
                        <a:sym typeface="+mn-ea"/>
                      </a:rPr>
                      <a:t>一元二次函数与</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oMath>
                      </m:oMathPara>
                    </a14:m>
                    <a:r>
                      <a:rPr lang="zh-CN" altLang="en-US" sz="2400" b="1">
                        <a:solidFill>
                          <a:srgbClr val="FF0000"/>
                        </a:solidFill>
                        <a:latin typeface="宋体" panose="02010600030101010101" pitchFamily="2" charset="-122"/>
                        <a:ea typeface="宋体" panose="02010600030101010101" pitchFamily="2" charset="-122"/>
                        <a:sym typeface="+mn-ea"/>
                      </a:rPr>
                      <a:t>轴交点的横坐标</a:t>
                    </a:r>
                    <a:r>
                      <a:rPr lang="en-US" altLang="zh-CN" sz="2400" b="1">
                        <a:solidFill>
                          <a:srgbClr val="FF0000"/>
                        </a:solidFill>
                        <a:latin typeface="宋体" panose="02010600030101010101" pitchFamily="2" charset="-122"/>
                        <a:ea typeface="宋体" panose="02010600030101010101" pitchFamily="2" charset="-122"/>
                        <a:sym typeface="+mn-ea"/>
                      </a:rPr>
                      <a:t>     </a:t>
                    </a:r>
                    <a14:m>
                      <m:oMathPara>
                        <m:oMathParaPr>
                          <m:jc/>
                        </m:oMathParaPr>
                        <m:oMath>
                          <m:r>
                            <m:rPr>
                              <m:sty m:val="bi"/>
                            </m:rPr>
                            <a:rPr lang="en-US" altLang="zh-CN" sz="2400" b="1" i="1">
                              <a:solidFill>
                                <a:srgbClr val="FF0000"/>
                              </a:solidFill>
                              <a:latin typeface="Cambria Math" panose="02040503050406030204" charset="0"/>
                              <a:ea typeface="宋体" pitchFamily="2" charset="-122"/>
                              <a:cs typeface="Cambria Math" panose="02040503050406030204" charset="0"/>
                              <a:sym typeface="+mn-ea"/>
                            </a:rPr>
                            <m:t>⇔</m:t>
                          </m:r>
                        </m:oMath>
                      </m:oMathPara>
                    </a14:m>
                    <a:r>
                      <a:rPr lang="zh-CN" altLang="en-US" sz="2400" b="1">
                        <a:solidFill>
                          <a:srgbClr val="FF0000"/>
                        </a:solidFill>
                        <a:latin typeface="宋体" panose="02010600030101010101" pitchFamily="2" charset="-122"/>
                        <a:ea typeface="宋体" panose="02010600030101010101" pitchFamily="2" charset="-122"/>
                        <a:sym typeface="+mn-ea"/>
                      </a:rPr>
                      <a:t>一元二次方程的解</a:t>
                    </a:r>
                    <a:endParaRPr lang="zh-CN" altLang="en-US" sz="2400" b="1">
                      <a:solidFill>
                        <a:srgbClr val="FF0000"/>
                      </a:solidFill>
                      <a:latin typeface="宋体" panose="02010600030101010101" pitchFamily="2" charset="-122"/>
                      <a:ea typeface="宋体" panose="02010600030101010101" pitchFamily="2" charset="-122"/>
                      <a:sym typeface="+mn-ea"/>
                    </a:endParaRPr>
                  </a:p>
                  <a:p>
                    <a:pPr>
                      <a:lnSpc>
                        <a:spcPct val="130000"/>
                      </a:lnSpc>
                    </a:pPr>
                    <a14:m>
                      <m:oMathPara>
                        <m:oMathParaPr>
                          <m:jc/>
                        </m:oMathParaPr>
                        <m:oMath>
                          <m:r>
                            <m:rPr>
                              <m:sty m:val="bi"/>
                            </m:rPr>
                            <a:rPr lang="en-US" altLang="zh-CN" sz="2400" b="1" i="1">
                              <a:solidFill>
                                <a:srgbClr val="FF0000"/>
                              </a:solidFill>
                              <a:latin typeface="Cambria Math" panose="02040503050406030204" charset="0"/>
                              <a:ea typeface="宋体" pitchFamily="2" charset="-122"/>
                              <a:cs typeface="Cambria Math" panose="02040503050406030204" charset="0"/>
                              <a:sym typeface="+mn-ea"/>
                            </a:rPr>
                            <m:t>⇔</m:t>
                          </m:r>
                        </m:oMath>
                      </m:oMathPara>
                    </a14:m>
                    <a:r>
                      <a:rPr lang="zh-CN" altLang="en-US" sz="2400" b="1">
                        <a:solidFill>
                          <a:srgbClr val="FF0000"/>
                        </a:solidFill>
                        <a:latin typeface="宋体" panose="02010600030101010101" pitchFamily="2" charset="-122"/>
                        <a:ea typeface="宋体" panose="02010600030101010101" pitchFamily="2" charset="-122"/>
                        <a:sym typeface="+mn-ea"/>
                      </a:rPr>
                      <a:t>一元二次不等式的解</a:t>
                    </a:r>
                    <a:endParaRPr lang="en-US" altLang="zh-CN" sz="2400" b="1">
                      <a:latin typeface="宋体" panose="02010600030101010101" pitchFamily="2" charset="-122"/>
                      <a:ea typeface="宋体" panose="02010600030101010101" pitchFamily="2" charset="-122"/>
                      <a:sym typeface="+mn-ea"/>
                    </a:endParaRPr>
                  </a:p>
                </p:txBody>
              </p:sp>
            </mc:Choice>
            <mc:Fallback>
              <p:sp>
                <p:nvSpPr>
                  <p:cNvPr id="16" name="文本框 15"/>
                  <p:cNvSpPr txBox="1">
                    <a:spLocks noRot="1" noChangeAspect="1" noMove="1" noResize="1" noEditPoints="1" noAdjustHandles="1" noChangeArrowheads="1" noChangeShapeType="1" noTextEdit="1"/>
                  </p:cNvSpPr>
                  <p:nvPr>
                    <p:custDataLst>
                      <p:tags r:id="rId6"/>
                    </p:custDataLst>
                  </p:nvPr>
                </p:nvSpPr>
                <p:spPr>
                  <a:xfrm>
                    <a:off x="10997" y="8356"/>
                    <a:ext cx="7492" cy="3948"/>
                  </a:xfrm>
                  <a:prstGeom prst="rect">
                    <a:avLst/>
                  </a:prstGeom>
                  <a:blipFill rotWithShape="1">
                    <a:blip r:embed="rId7"/>
                    <a:stretch>
                      <a:fillRect/>
                    </a:stretch>
                  </a:blipFill>
                </p:spPr>
                <p:txBody>
                  <a:bodyPr/>
                  <a:lstStyle/>
                  <a:p>
                    <a:r>
                      <a:rPr lang="zh-CN" altLang="en-US">
                        <a:noFill/>
                      </a:rPr>
                      <a:t> </a:t>
                    </a:r>
                  </a:p>
                </p:txBody>
              </p:sp>
            </mc:Fallback>
          </mc:AlternateContent>
        </p:grpSp>
        <p:sp>
          <p:nvSpPr>
            <p:cNvPr id="26" name="右箭头 25"/>
            <p:cNvSpPr/>
            <p:nvPr>
              <p:custDataLst>
                <p:tags r:id="rId8"/>
              </p:custDataLst>
            </p:nvPr>
          </p:nvSpPr>
          <p:spPr>
            <a:xfrm>
              <a:off x="6773" y="7913"/>
              <a:ext cx="2216" cy="832"/>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2" name="组合 11" title=""/>
          <p:cNvGrpSpPr/>
          <p:nvPr/>
        </p:nvGrpSpPr>
        <p:grpSpPr>
          <a:xfrm>
            <a:off x="246380" y="1651635"/>
            <a:ext cx="11945620" cy="1819910"/>
            <a:chOff x="388" y="2601"/>
            <a:chExt cx="18812" cy="2866"/>
          </a:xfrm>
        </p:grpSpPr>
        <mc:AlternateContent>
          <mc:Choice Requires="a14">
            <p:sp>
              <p:nvSpPr>
                <p:cNvPr id="10" name="文本框 9"/>
                <p:cNvSpPr txBox="1"/>
                <p:nvPr>
                  <p:custDataLst>
                    <p:tags r:id="rId9"/>
                  </p:custDataLst>
                </p:nvPr>
              </p:nvSpPr>
              <p:spPr>
                <a:xfrm>
                  <a:off x="388" y="2601"/>
                  <a:ext cx="18812" cy="2867"/>
                </a:xfrm>
                <a:prstGeom prst="rect">
                  <a:avLst/>
                </a:prstGeom>
                <a:noFill/>
              </p:spPr>
              <p:txBody>
                <a:bodyPr wrap="square" rtlCol="0">
                  <a:spAutoFit/>
                </a:bodyPr>
                <a:lstStyle/>
                <a:p>
                  <a:pPr>
                    <a:lnSpc>
                      <a:spcPct val="150000"/>
                    </a:lnSpc>
                  </a:pPr>
                  <a:r>
                    <a:rPr lang="en-US" altLang="zh-CN" sz="2400" b="1">
                      <a:latin typeface="Cambria Math" panose="02040503050406030204" charset="0"/>
                      <a:ea typeface="宋体" panose="02010600030101010101" pitchFamily="2" charset="-122"/>
                      <a:cs typeface="Cambria Math" panose="02040503050406030204" charset="0"/>
                    </a:rPr>
                    <a:t>        </a:t>
                  </a:r>
                  <a:r>
                    <a:rPr lang="zh-CN" altLang="en-US" sz="2400" b="1">
                      <a:latin typeface="Cambria Math" panose="02040503050406030204" charset="0"/>
                      <a:ea typeface="宋体" panose="02010600030101010101" pitchFamily="2" charset="-122"/>
                      <a:cs typeface="Cambria Math" panose="02040503050406030204" charset="0"/>
                    </a:rPr>
                    <a:t>如图，在平面直角坐标系中画出二次函数</a:t>
                  </a:r>
                  <a14:m>
                    <m:oMathPara>
                      <m:oMathParaPr>
                        <m:jc/>
                      </m:oMathParaPr>
                      <m:oMath>
                        <m:sSup>
                          <m:sSupPr>
                            <m:ctrlPr>
                              <a:rPr lang="en-US" altLang="zh-CN" sz="2400" i="1">
                                <a:solidFill>
                                  <a:schemeClr val="tx1"/>
                                </a:solidFill>
                                <a:latin typeface="Cambria Math" panose="02040503050406030204" charset="0"/>
                                <a:ea typeface="宋体" pitchFamily="2" charset="-122"/>
                                <a:cs typeface="Cambria Math" panose="02040503050406030204" charset="0"/>
                              </a:rPr>
                            </m:ctrlPr>
                          </m:sSupPr>
                          <m:e>
                            <m:r>
                              <a:rPr lang="en-US" altLang="zh-CN" sz="2400" i="1">
                                <a:solidFill>
                                  <a:schemeClr val="tx1"/>
                                </a:solidFill>
                                <a:latin typeface="Cambria Math" panose="02040503050406030204" charset="0"/>
                                <a:ea typeface="宋体" pitchFamily="2" charset="-122"/>
                                <a:cs typeface="Cambria Math" panose="02040503050406030204" charset="0"/>
                              </a:rPr>
                              <m:t>𝑦</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e>
                          <m:sup>
                            <m:r>
                              <a:rPr lang="en-US" altLang="zh-CN" sz="2400" i="1">
                                <a:solidFill>
                                  <a:schemeClr val="tx1"/>
                                </a:solidFill>
                                <a:latin typeface="Cambria Math" panose="02040503050406030204" charset="0"/>
                                <a:ea typeface="宋体" pitchFamily="2" charset="-122"/>
                                <a:cs typeface="Cambria Math" panose="02040503050406030204" charset="0"/>
                              </a:rPr>
                              <m:t>2</m:t>
                            </m:r>
                          </m:sup>
                        </m:sSup>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12</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20</m:t>
                        </m:r>
                      </m:oMath>
                    </m:oMathPara>
                  </a14:m>
                  <a:r>
                    <a:rPr lang="zh-CN" altLang="en-US" sz="2400" b="1">
                      <a:latin typeface="Cambria Math" panose="02040503050406030204" charset="0"/>
                      <a:ea typeface="宋体" panose="02010600030101010101" pitchFamily="2" charset="-122"/>
                      <a:cs typeface="Cambria Math" panose="02040503050406030204" charset="0"/>
                    </a:rPr>
                    <a:t>的图象，发现图象与</a:t>
                  </a:r>
                  <a:endParaRPr lang="zh-CN" altLang="en-US" sz="2400" b="1">
                    <a:latin typeface="Cambria Math" panose="02040503050406030204" charset="0"/>
                    <a:ea typeface="宋体" panose="02010600030101010101" pitchFamily="2" charset="-122"/>
                    <a:cs typeface="Cambria Math" panose="02040503050406030204" charset="0"/>
                  </a:endParaRPr>
                </a:p>
                <a:p>
                  <a:pPr>
                    <a:lnSpc>
                      <a:spcPct val="150000"/>
                    </a:lnSpc>
                  </a:pPr>
                  <a14:m>
                    <m:oMathPara>
                      <m:oMathParaPr>
                        <m:jc/>
                      </m:oMathParaPr>
                      <m:oMath>
                        <m:r>
                          <a:rPr lang="en-US" altLang="zh-CN" sz="2400" i="1">
                            <a:latin typeface="Cambria Math" panose="02040503050406030204" charset="0"/>
                            <a:ea typeface="宋体" pitchFamily="2" charset="-122"/>
                            <a:cs typeface="Cambria Math" panose="02040503050406030204" charset="0"/>
                          </a:rPr>
                          <m:t>𝑥</m:t>
                        </m:r>
                      </m:oMath>
                    </m:oMathPara>
                  </a14:m>
                  <a:r>
                    <a:rPr lang="zh-CN" altLang="en-US" sz="2400" b="1">
                      <a:latin typeface="Cambria Math" panose="02040503050406030204" charset="0"/>
                      <a:ea typeface="宋体" panose="02010600030101010101" pitchFamily="2" charset="-122"/>
                      <a:cs typeface="Cambria Math" panose="02040503050406030204" charset="0"/>
                    </a:rPr>
                    <a:t>轴有两个交点</a:t>
                  </a:r>
                  <a:r>
                    <a:rPr lang="en-US" altLang="zh-CN" sz="2400" b="1">
                      <a:latin typeface="Cambria Math" panose="02040503050406030204" charset="0"/>
                      <a:ea typeface="宋体" panose="02010600030101010101" pitchFamily="2" charset="-122"/>
                      <a:cs typeface="Cambria Math" panose="02040503050406030204" charset="0"/>
                    </a:rPr>
                    <a:t>.</a:t>
                  </a:r>
                  <a:r>
                    <a:rPr lang="zh-CN" altLang="en-US" sz="2400" b="1">
                      <a:latin typeface="Cambria Math" panose="02040503050406030204" charset="0"/>
                      <a:ea typeface="宋体" panose="02010600030101010101" pitchFamily="2" charset="-122"/>
                      <a:cs typeface="Cambria Math" panose="02040503050406030204" charset="0"/>
                    </a:rPr>
                    <a:t>我们知道，这两个交点的横坐标就是方程</a:t>
                  </a:r>
                  <a14:m>
                    <m:oMathPara>
                      <m:oMathParaPr>
                        <m:jc/>
                      </m:oMathParaPr>
                      <m:oMath>
                        <m:sSup>
                          <m:sSupPr>
                            <m:ctrlPr>
                              <a:rPr lang="en-US" altLang="zh-CN" sz="2400" i="1">
                                <a:solidFill>
                                  <a:schemeClr val="tx1"/>
                                </a:solidFill>
                                <a:latin typeface="Cambria Math" panose="02040503050406030204" charset="0"/>
                                <a:ea typeface="宋体" pitchFamily="2" charset="-122"/>
                                <a:cs typeface="Cambria Math" panose="02040503050406030204" charset="0"/>
                              </a:rPr>
                            </m:ctrlPr>
                          </m:sSupPr>
                          <m:e>
                            <m:r>
                              <a:rPr lang="en-US" altLang="zh-CN" sz="2400" i="1">
                                <a:solidFill>
                                  <a:schemeClr val="tx1"/>
                                </a:solidFill>
                                <a:latin typeface="Cambria Math" panose="02040503050406030204" charset="0"/>
                                <a:ea typeface="宋体" pitchFamily="2" charset="-122"/>
                                <a:cs typeface="Cambria Math" panose="02040503050406030204" charset="0"/>
                              </a:rPr>
                              <m:t>𝑥</m:t>
                            </m:r>
                          </m:e>
                          <m:sup>
                            <m:r>
                              <a:rPr lang="en-US" altLang="zh-CN" sz="2400" i="1">
                                <a:solidFill>
                                  <a:schemeClr val="tx1"/>
                                </a:solidFill>
                                <a:latin typeface="Cambria Math" panose="02040503050406030204" charset="0"/>
                                <a:ea typeface="宋体" pitchFamily="2" charset="-122"/>
                                <a:cs typeface="Cambria Math" panose="02040503050406030204" charset="0"/>
                              </a:rPr>
                              <m:t>2</m:t>
                            </m:r>
                          </m:sup>
                        </m:sSup>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12</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20</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0</m:t>
                        </m:r>
                      </m:oMath>
                    </m:oMathPara>
                  </a14:m>
                  <a:r>
                    <a:rPr lang="zh-CN" altLang="en-US" sz="2400" b="1">
                      <a:latin typeface="Cambria Math" panose="02040503050406030204" charset="0"/>
                      <a:ea typeface="宋体" panose="02010600030101010101" pitchFamily="2" charset="-122"/>
                      <a:cs typeface="Cambria Math" panose="02040503050406030204" charset="0"/>
                    </a:rPr>
                    <a:t>的两个实数根</a:t>
                  </a:r>
                  <a14:m>
                    <m:oMathPara>
                      <m:oMathParaPr>
                        <m:jc/>
                      </m:oMathParaPr>
                      <m:oMath>
                        <m:sSub>
                          <m:sSubPr>
                            <m:ctrlPr>
                              <a:rPr lang="en-US" altLang="zh-CN" sz="2400" i="1">
                                <a:latin typeface="Cambria Math" panose="02040503050406030204" charset="0"/>
                                <a:ea typeface="宋体" pitchFamily="2" charset="-122"/>
                                <a:cs typeface="Cambria Math" panose="02040503050406030204" charset="0"/>
                              </a:rPr>
                            </m:ctrlPr>
                          </m:sSubPr>
                          <m:e>
                            <m:r>
                              <a:rPr lang="en-US" altLang="zh-CN" sz="2400" i="1">
                                <a:latin typeface="Cambria Math" panose="02040503050406030204" charset="0"/>
                                <a:ea typeface="宋体" pitchFamily="2" charset="-122"/>
                                <a:cs typeface="Cambria Math" panose="02040503050406030204" charset="0"/>
                              </a:rPr>
                              <m:t>𝑥</m:t>
                            </m:r>
                          </m:e>
                          <m:sub>
                            <m:r>
                              <a:rPr lang="en-US" altLang="zh-CN" sz="2400" i="1">
                                <a:latin typeface="Cambria Math" panose="02040503050406030204" charset="0"/>
                                <a:ea typeface="宋体" pitchFamily="2" charset="-122"/>
                                <a:cs typeface="Cambria Math" panose="02040503050406030204" charset="0"/>
                              </a:rPr>
                              <m:t>1</m:t>
                            </m:r>
                          </m:sub>
                        </m:sSub>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2</m:t>
                        </m:r>
                        <m:r>
                          <a:rPr lang="en-US" altLang="zh-CN" sz="2400" i="1">
                            <a:latin typeface="Cambria Math" panose="02040503050406030204" charset="0"/>
                            <a:ea typeface="宋体" pitchFamily="2" charset="-122"/>
                            <a:cs typeface="Cambria Math" panose="02040503050406030204" charset="0"/>
                          </a:rPr>
                          <m:t>，</m:t>
                        </m:r>
                        <m:sSub>
                          <m:sSubPr>
                            <m:ctrlPr>
                              <a:rPr lang="en-US" altLang="zh-CN" sz="2400" i="1">
                                <a:latin typeface="Cambria Math" panose="02040503050406030204" charset="0"/>
                                <a:ea typeface="宋体" pitchFamily="2" charset="-122"/>
                                <a:cs typeface="Cambria Math" panose="02040503050406030204" charset="0"/>
                              </a:rPr>
                            </m:ctrlPr>
                          </m:sSubPr>
                          <m:e>
                            <m:r>
                              <a:rPr lang="en-US" altLang="zh-CN" sz="2400" i="1">
                                <a:latin typeface="Cambria Math" panose="02040503050406030204" charset="0"/>
                                <a:ea typeface="宋体" pitchFamily="2" charset="-122"/>
                                <a:cs typeface="Cambria Math" panose="02040503050406030204" charset="0"/>
                              </a:rPr>
                              <m:t>𝑥</m:t>
                            </m:r>
                          </m:e>
                          <m:sub>
                            <m:r>
                              <a:rPr lang="en-US" altLang="zh-CN" sz="2400" i="1">
                                <a:latin typeface="Cambria Math" panose="02040503050406030204" charset="0"/>
                                <a:ea typeface="宋体" pitchFamily="2" charset="-122"/>
                                <a:cs typeface="Cambria Math" panose="02040503050406030204" charset="0"/>
                              </a:rPr>
                              <m:t>2</m:t>
                            </m:r>
                          </m:sub>
                        </m:sSub>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10</m:t>
                        </m:r>
                        <m:r>
                          <a:rPr lang="en-US" altLang="zh-CN" sz="2400" i="1">
                            <a:latin typeface="Cambria Math" panose="02040503050406030204" charset="0"/>
                            <a:ea typeface="宋体"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因此二次函数</a:t>
                  </a:r>
                  <a14:m>
                    <m:oMathPara>
                      <m:oMathParaPr>
                        <m:jc/>
                      </m:oMathParaPr>
                      <m:oMath>
                        <m:sSup>
                          <m:sSupPr>
                            <m:ctrlPr>
                              <a:rPr lang="en-US" altLang="zh-CN" sz="2400" i="1">
                                <a:solidFill>
                                  <a:schemeClr val="tx1"/>
                                </a:solidFill>
                                <a:latin typeface="Cambria Math" panose="02040503050406030204" charset="0"/>
                                <a:ea typeface="宋体" pitchFamily="2" charset="-122"/>
                                <a:cs typeface="Cambria Math" panose="02040503050406030204" charset="0"/>
                              </a:rPr>
                            </m:ctrlPr>
                          </m:sSupPr>
                          <m:e>
                            <m:r>
                              <a:rPr lang="en-US" altLang="zh-CN" sz="2400" i="1">
                                <a:solidFill>
                                  <a:schemeClr val="tx1"/>
                                </a:solidFill>
                                <a:latin typeface="Cambria Math" panose="02040503050406030204" charset="0"/>
                                <a:ea typeface="宋体" pitchFamily="2" charset="-122"/>
                                <a:cs typeface="Cambria Math" panose="02040503050406030204" charset="0"/>
                              </a:rPr>
                              <m:t>𝑦</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e>
                          <m:sup>
                            <m:r>
                              <a:rPr lang="en-US" altLang="zh-CN" sz="2400" i="1">
                                <a:solidFill>
                                  <a:schemeClr val="tx1"/>
                                </a:solidFill>
                                <a:latin typeface="Cambria Math" panose="02040503050406030204" charset="0"/>
                                <a:ea typeface="宋体" pitchFamily="2" charset="-122"/>
                                <a:cs typeface="Cambria Math" panose="02040503050406030204" charset="0"/>
                              </a:rPr>
                              <m:t>2</m:t>
                            </m:r>
                          </m:sup>
                        </m:sSup>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12</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20</m:t>
                        </m:r>
                      </m:oMath>
                    </m:oMathPara>
                  </a14:m>
                  <a:r>
                    <a:rPr lang="zh-CN" altLang="en-US" sz="2400" b="1">
                      <a:latin typeface="Cambria Math" panose="02040503050406030204" charset="0"/>
                      <a:ea typeface="宋体" panose="02010600030101010101" pitchFamily="2" charset="-122"/>
                      <a:cs typeface="Cambria Math" panose="02040503050406030204" charset="0"/>
                    </a:rPr>
                    <a:t>与</a:t>
                  </a:r>
                  <a14:m>
                    <m:oMathPara>
                      <m:oMathParaPr>
                        <m:jc/>
                      </m:oMathParaPr>
                      <m:oMath>
                        <m:r>
                          <a:rPr lang="en-US" altLang="zh-CN" sz="2400" i="1">
                            <a:latin typeface="Cambria Math" panose="02040503050406030204" charset="0"/>
                            <a:ea typeface="宋体" pitchFamily="2" charset="-122"/>
                            <a:cs typeface="Cambria Math" panose="02040503050406030204" charset="0"/>
                          </a:rPr>
                          <m:t>𝑥</m:t>
                        </m:r>
                      </m:oMath>
                    </m:oMathPara>
                  </a14:m>
                  <a:r>
                    <a:rPr lang="zh-CN" altLang="en-US" sz="2400" b="1">
                      <a:latin typeface="Cambria Math" panose="02040503050406030204" charset="0"/>
                      <a:ea typeface="宋体" panose="02010600030101010101" pitchFamily="2" charset="-122"/>
                      <a:cs typeface="Cambria Math" panose="02040503050406030204" charset="0"/>
                    </a:rPr>
                    <a:t>轴的两个交点是</a:t>
                  </a:r>
                  <a14:m>
                    <m:oMathPara>
                      <m:oMathParaPr>
                        <m:jc/>
                      </m:oMathParaPr>
                      <m:oMath>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2</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0</m:t>
                        </m:r>
                        <m:r>
                          <a:rPr lang="en-US" altLang="zh-CN" sz="2400" i="1">
                            <a:latin typeface="Cambria Math" panose="02040503050406030204" charset="0"/>
                            <a:ea typeface="宋体" pitchFamily="2" charset="-122"/>
                            <a:cs typeface="Cambria Math" panose="02040503050406030204" charset="0"/>
                          </a:rPr>
                          <m:t>)</m:t>
                        </m:r>
                      </m:oMath>
                    </m:oMathPara>
                  </a14:m>
                  <a:r>
                    <a:rPr lang="zh-CN" altLang="en-US" sz="2400" b="1">
                      <a:latin typeface="Cambria Math" panose="02040503050406030204" charset="0"/>
                      <a:ea typeface="宋体" panose="02010600030101010101" pitchFamily="2" charset="-122"/>
                      <a:cs typeface="Cambria Math" panose="02040503050406030204" charset="0"/>
                    </a:rPr>
                    <a:t>和</a:t>
                  </a:r>
                  <a14:m>
                    <m:oMathPara>
                      <m:oMathParaPr>
                        <m:jc/>
                      </m:oMathParaPr>
                      <m:oMath>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10</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0</m:t>
                        </m:r>
                        <m:r>
                          <a:rPr lang="en-US" altLang="zh-CN" sz="2400" i="1">
                            <a:latin typeface="Cambria Math" panose="02040503050406030204" charset="0"/>
                            <a:ea typeface="宋体" pitchFamily="2" charset="-122"/>
                            <a:cs typeface="Cambria Math" panose="02040503050406030204" charset="0"/>
                          </a:rPr>
                          <m:t>)</m:t>
                        </m:r>
                      </m:oMath>
                    </m:oMathPara>
                  </a14:m>
                  <a:r>
                    <a:rPr lang="en-US" altLang="zh-CN" sz="2400" b="1">
                      <a:latin typeface="Cambria Math" panose="02040503050406030204" charset="0"/>
                      <a:ea typeface="宋体" panose="02010600030101010101" pitchFamily="2" charset="-122"/>
                      <a:cs typeface="Cambria Math" panose="02040503050406030204" charset="0"/>
                    </a:rPr>
                    <a:t>.</a:t>
                  </a:r>
                  <a:endParaRPr lang="en-US" altLang="zh-CN" sz="2400" b="1">
                    <a:solidFill>
                      <a:srgbClr val="FF0000"/>
                    </a:solidFill>
                    <a:latin typeface="Cambria Math" panose="02040503050406030204" charset="0"/>
                    <a:ea typeface="宋体" panose="02010600030101010101" pitchFamily="2" charset="-122"/>
                    <a:cs typeface="Cambria Math" panose="02040503050406030204" charset="0"/>
                  </a:endParaRPr>
                </a:p>
              </p:txBody>
            </p:sp>
          </mc:Choice>
          <mc:Fallback>
            <p:sp>
              <p:nvSpPr>
                <p:cNvPr id="10" name="文本框 9"/>
                <p:cNvSpPr txBox="1">
                  <a:spLocks noRot="1" noChangeAspect="1" noMove="1" noResize="1" noEditPoints="1" noAdjustHandles="1" noChangeArrowheads="1" noChangeShapeType="1" noTextEdit="1"/>
                </p:cNvSpPr>
                <p:nvPr>
                  <p:custDataLst>
                    <p:tags r:id="rId10"/>
                  </p:custDataLst>
                </p:nvPr>
              </p:nvSpPr>
              <p:spPr>
                <a:xfrm>
                  <a:off x="388" y="2601"/>
                  <a:ext cx="18812" cy="2867"/>
                </a:xfrm>
                <a:prstGeom prst="rect">
                  <a:avLst/>
                </a:prstGeom>
                <a:blipFill rotWithShape="1">
                  <a:blip r:embed="rId11"/>
                  <a:stretch>
                    <a:fillRect/>
                  </a:stretch>
                </a:blipFill>
              </p:spPr>
              <p:txBody>
                <a:bodyPr/>
                <a:lstStyle/>
                <a:p>
                  <a:r>
                    <a:rPr lang="zh-CN" altLang="en-US">
                      <a:noFill/>
                    </a:rPr>
                    <a:t> </a:t>
                  </a:r>
                </a:p>
              </p:txBody>
            </p:sp>
          </mc:Fallback>
        </mc:AlternateContent>
        <p:sp>
          <p:nvSpPr>
            <p:cNvPr id="11" name="矩形 10"/>
            <p:cNvSpPr/>
            <p:nvPr/>
          </p:nvSpPr>
          <p:spPr>
            <a:xfrm>
              <a:off x="1370" y="3546"/>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12"/>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8" name="图片 7" title=""/>
          <p:cNvPicPr>
            <a:picLocks noChangeAspect="1"/>
          </p:cNvPicPr>
          <p:nvPr/>
        </p:nvPicPr>
        <p:blipFill>
          <a:blip r:embed="rId2"/>
          <a:stretch>
            <a:fillRect/>
          </a:stretch>
        </p:blipFill>
        <p:spPr>
          <a:xfrm>
            <a:off x="993140" y="1758950"/>
            <a:ext cx="2773045" cy="3340100"/>
          </a:xfrm>
          <a:prstGeom prst="rect">
            <a:avLst/>
          </a:prstGeom>
        </p:spPr>
      </p:pic>
      <p:grpSp>
        <p:nvGrpSpPr>
          <p:cNvPr id="4" name="组合 3" title=""/>
          <p:cNvGrpSpPr/>
          <p:nvPr/>
        </p:nvGrpSpPr>
        <p:grpSpPr>
          <a:xfrm>
            <a:off x="56578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4" name="组合 13" title=""/>
          <p:cNvGrpSpPr/>
          <p:nvPr/>
        </p:nvGrpSpPr>
        <p:grpSpPr>
          <a:xfrm>
            <a:off x="4385310" y="1201420"/>
            <a:ext cx="7145020" cy="2778760"/>
            <a:chOff x="6906" y="1892"/>
            <a:chExt cx="11252" cy="4376"/>
          </a:xfrm>
        </p:grpSpPr>
        <p:sp>
          <p:nvSpPr>
            <p:cNvPr id="2" name="矩形 1"/>
            <p:cNvSpPr/>
            <p:nvPr/>
          </p:nvSpPr>
          <p:spPr>
            <a:xfrm>
              <a:off x="14186" y="3616"/>
              <a:ext cx="3413" cy="692"/>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10" name="组合 9"/>
            <p:cNvGrpSpPr/>
            <p:nvPr/>
          </p:nvGrpSpPr>
          <p:grpSpPr>
            <a:xfrm>
              <a:off x="6906" y="1892"/>
              <a:ext cx="11252" cy="4376"/>
              <a:chOff x="6906" y="1892"/>
              <a:chExt cx="11252" cy="4376"/>
            </a:xfrm>
          </p:grpSpPr>
          <mc:AlternateContent>
            <mc:Choice Requires="a14">
              <p:sp>
                <p:nvSpPr>
                  <p:cNvPr id="3" name="文本框 2"/>
                  <p:cNvSpPr txBox="1"/>
                  <p:nvPr/>
                </p:nvSpPr>
                <p:spPr>
                  <a:xfrm>
                    <a:off x="6906" y="2529"/>
                    <a:ext cx="11252" cy="3739"/>
                  </a:xfrm>
                  <a:prstGeom prst="rect">
                    <a:avLst/>
                  </a:prstGeom>
                  <a:noFill/>
                  <a:ln w="28575">
                    <a:noFill/>
                  </a:ln>
                </p:spPr>
                <p:txBody>
                  <a:bodyPr wrap="square" rtlCol="0" anchor="t">
                    <a:spAutoFit/>
                  </a:bodyPr>
                  <a:lstStyle/>
                  <a:p>
                    <a:pPr>
                      <a:lnSpc>
                        <a:spcPct val="150000"/>
                      </a:lnSpc>
                    </a:pPr>
                    <a:r>
                      <a:rPr lang="en-US" altLang="zh-CN" sz="2400" b="1">
                        <a:solidFill>
                          <a:srgbClr val="FF0000"/>
                        </a:solidFill>
                        <a:latin typeface="Cambria Math" panose="02040503050406030204" charset="0"/>
                        <a:ea typeface="宋体" panose="02010600030101010101" pitchFamily="2" charset="-122"/>
                        <a:cs typeface="Cambria Math" panose="02040503050406030204" charset="0"/>
                        <a:sym typeface="+mn-ea"/>
                      </a:rPr>
                      <a:t>         </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一般地，对于二次函数</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𝑦</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𝑎</m:t>
                          </m:r>
                          <m:sSup>
                            <m:sSupPr>
                              <m:ctrlPr>
                                <a:rPr lang="en-US" altLang="zh-CN" sz="2400" i="1">
                                  <a:solidFill>
                                    <a:schemeClr val="tx1"/>
                                  </a:solidFill>
                                  <a:latin typeface="Cambria Math" panose="02040503050406030204" charset="0"/>
                                  <a:ea typeface="宋体" pitchFamily="2" charset="-122"/>
                                  <a:cs typeface="Cambria Math" panose="02040503050406030204" charset="0"/>
                                </a:rPr>
                              </m:ctrlPr>
                            </m:sSupPr>
                            <m:e>
                              <m:r>
                                <a:rPr lang="en-US" altLang="zh-CN" sz="2400" i="1">
                                  <a:solidFill>
                                    <a:schemeClr val="tx1"/>
                                  </a:solidFill>
                                  <a:latin typeface="Cambria Math" panose="02040503050406030204" charset="0"/>
                                  <a:ea typeface="宋体" pitchFamily="2" charset="-122"/>
                                  <a:cs typeface="Cambria Math" panose="02040503050406030204" charset="0"/>
                                </a:rPr>
                                <m:t>𝑥</m:t>
                              </m:r>
                            </m:e>
                            <m:sup>
                              <m:r>
                                <a:rPr lang="en-US" altLang="zh-CN" sz="2400" i="1">
                                  <a:solidFill>
                                    <a:schemeClr val="tx1"/>
                                  </a:solidFill>
                                  <a:latin typeface="Cambria Math" panose="02040503050406030204" charset="0"/>
                                  <a:ea typeface="宋体" pitchFamily="2" charset="-122"/>
                                  <a:cs typeface="Cambria Math" panose="02040503050406030204" charset="0"/>
                                </a:rPr>
                                <m:t>2</m:t>
                              </m:r>
                            </m:sup>
                          </m:sSup>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𝑏𝑥</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𝑐</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，我们把使</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𝑎</m:t>
                          </m:r>
                          <m:sSup>
                            <m:sSupPr>
                              <m:ctrlPr>
                                <a:rPr lang="en-US" altLang="zh-CN" sz="2400" i="1">
                                  <a:solidFill>
                                    <a:schemeClr val="tx1"/>
                                  </a:solidFill>
                                  <a:latin typeface="Cambria Math" panose="02040503050406030204" charset="0"/>
                                  <a:ea typeface="宋体" pitchFamily="2" charset="-122"/>
                                  <a:cs typeface="Cambria Math" panose="02040503050406030204" charset="0"/>
                                </a:rPr>
                              </m:ctrlPr>
                            </m:sSupPr>
                            <m:e>
                              <m:r>
                                <a:rPr lang="en-US" altLang="zh-CN" sz="2400" i="1">
                                  <a:solidFill>
                                    <a:schemeClr val="tx1"/>
                                  </a:solidFill>
                                  <a:latin typeface="Cambria Math" panose="02040503050406030204" charset="0"/>
                                  <a:ea typeface="宋体" pitchFamily="2" charset="-122"/>
                                  <a:cs typeface="Cambria Math" panose="02040503050406030204" charset="0"/>
                                </a:rPr>
                                <m:t>𝑥</m:t>
                              </m:r>
                            </m:e>
                            <m:sup>
                              <m:r>
                                <a:rPr lang="en-US" altLang="zh-CN" sz="2400" i="1">
                                  <a:solidFill>
                                    <a:schemeClr val="tx1"/>
                                  </a:solidFill>
                                  <a:latin typeface="Cambria Math" panose="02040503050406030204" charset="0"/>
                                  <a:ea typeface="宋体" pitchFamily="2" charset="-122"/>
                                  <a:cs typeface="Cambria Math" panose="02040503050406030204" charset="0"/>
                                </a:rPr>
                                <m:t>2</m:t>
                              </m:r>
                            </m:sup>
                          </m:sSup>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𝑏𝑥</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𝑐</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0</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的实数</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𝑥</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叫做</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二次函数的零点</a:t>
                    </a:r>
                    <a:r>
                      <a:rPr lang="en-US" altLang="zh-CN" sz="2400" b="1">
                        <a:solidFill>
                          <a:schemeClr val="tx1"/>
                        </a:solidFill>
                        <a:latin typeface="Cambria Math" panose="02040503050406030204" charset="0"/>
                        <a:ea typeface="宋体" panose="02010600030101010101" pitchFamily="2" charset="-122"/>
                        <a:cs typeface="Cambria Math" panose="02040503050406030204" charset="0"/>
                        <a:sym typeface="+mn-ea"/>
                      </a:rPr>
                      <a:t>.         </a:t>
                    </a:r>
                    <a:endParaRPr lang="en-US" altLang="zh-CN" sz="2400" b="1">
                      <a:solidFill>
                        <a:schemeClr val="tx1"/>
                      </a:solidFill>
                      <a:latin typeface="Cambria Math" panose="02040503050406030204" charset="0"/>
                      <a:ea typeface="宋体" panose="02010600030101010101" pitchFamily="2" charset="-122"/>
                      <a:cs typeface="Cambria Math" panose="02040503050406030204" charset="0"/>
                      <a:sym typeface="+mn-ea"/>
                    </a:endParaRPr>
                  </a:p>
                  <a:p>
                    <a:pPr>
                      <a:lnSpc>
                        <a:spcPct val="150000"/>
                      </a:lnSpc>
                    </a:pPr>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于是，二次函数</a:t>
                    </a:r>
                    <a14:m>
                      <m:oMathPara>
                        <m:oMathParaPr>
                          <m:jc/>
                        </m:oMathParaPr>
                        <m:oMath>
                          <m:sSup>
                            <m:sSupPr>
                              <m:ctrlPr>
                                <a:rPr lang="en-US" altLang="zh-CN" sz="2400" i="1">
                                  <a:solidFill>
                                    <a:schemeClr val="tx1"/>
                                  </a:solidFill>
                                  <a:latin typeface="Cambria Math" panose="02040503050406030204" charset="0"/>
                                  <a:ea typeface="宋体" pitchFamily="2" charset="-122"/>
                                  <a:cs typeface="Cambria Math" panose="02040503050406030204" charset="0"/>
                                </a:rPr>
                              </m:ctrlPr>
                            </m:sSupPr>
                            <m:e>
                              <m:r>
                                <a:rPr lang="en-US" altLang="zh-CN" sz="2400" i="1">
                                  <a:solidFill>
                                    <a:schemeClr val="tx1"/>
                                  </a:solidFill>
                                  <a:latin typeface="Cambria Math" panose="02040503050406030204" charset="0"/>
                                  <a:ea typeface="宋体" pitchFamily="2" charset="-122"/>
                                  <a:cs typeface="Cambria Math" panose="02040503050406030204" charset="0"/>
                                </a:rPr>
                                <m:t>𝑦</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𝑥</m:t>
                              </m:r>
                            </m:e>
                            <m:sup>
                              <m:r>
                                <a:rPr lang="en-US" altLang="zh-CN" sz="2400" i="1">
                                  <a:solidFill>
                                    <a:schemeClr val="tx1"/>
                                  </a:solidFill>
                                  <a:latin typeface="Cambria Math" panose="02040503050406030204" charset="0"/>
                                  <a:ea typeface="宋体" pitchFamily="2" charset="-122"/>
                                  <a:cs typeface="Cambria Math" panose="02040503050406030204" charset="0"/>
                                </a:rPr>
                                <m:t>2</m:t>
                              </m:r>
                            </m:sup>
                          </m:sSup>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12</m:t>
                          </m:r>
                          <m:r>
                            <a:rPr lang="en-US" altLang="zh-CN" sz="2400" i="1">
                              <a:solidFill>
                                <a:schemeClr val="tx1"/>
                              </a:solidFill>
                              <a:latin typeface="Cambria Math" panose="02040503050406030204" charset="0"/>
                              <a:ea typeface="宋体" pitchFamily="2" charset="-122"/>
                              <a:cs typeface="Cambria Math" panose="02040503050406030204" charset="0"/>
                            </a:rPr>
                            <m:t>𝑥</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20</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的两个零点是</a:t>
                    </a:r>
                    <a14:m>
                      <m:oMathPara>
                        <m:oMathParaPr>
                          <m:jc/>
                        </m:oMathParaPr>
                        <m:oMath>
                          <m:sSub>
                            <m:sSubPr>
                              <m:ctrlPr>
                                <a:rPr lang="en-US" altLang="zh-CN" sz="2400" i="1">
                                  <a:solidFill>
                                    <a:schemeClr val="tx1"/>
                                  </a:solidFill>
                                  <a:latin typeface="Cambria Math" panose="02040503050406030204" charset="0"/>
                                  <a:ea typeface="宋体" pitchFamily="2" charset="-122"/>
                                  <a:cs typeface="Cambria Math" panose="02040503050406030204" charset="0"/>
                                </a:rPr>
                              </m:ctrlPr>
                            </m:sSubPr>
                            <m:e>
                              <m:r>
                                <a:rPr lang="en-US" altLang="zh-CN" sz="2400" i="1">
                                  <a:solidFill>
                                    <a:schemeClr val="tx1"/>
                                  </a:solidFill>
                                  <a:latin typeface="Cambria Math" panose="02040503050406030204" charset="0"/>
                                  <a:ea typeface="宋体" pitchFamily="2" charset="-122"/>
                                  <a:cs typeface="Cambria Math" panose="02040503050406030204" charset="0"/>
                                </a:rPr>
                                <m:t>𝑥</m:t>
                              </m:r>
                            </m:e>
                            <m:sub>
                              <m:r>
                                <a:rPr lang="en-US" altLang="zh-CN" sz="2400" i="1">
                                  <a:solidFill>
                                    <a:schemeClr val="tx1"/>
                                  </a:solidFill>
                                  <a:latin typeface="Cambria Math" panose="02040503050406030204" charset="0"/>
                                  <a:ea typeface="宋体" pitchFamily="2" charset="-122"/>
                                  <a:cs typeface="Cambria Math" panose="02040503050406030204" charset="0"/>
                                </a:rPr>
                                <m:t>1</m:t>
                              </m:r>
                            </m:sub>
                          </m:sSub>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2</m:t>
                          </m:r>
                          <m:r>
                            <a:rPr lang="en-US" altLang="zh-CN" sz="2400" i="1">
                              <a:solidFill>
                                <a:schemeClr val="tx1"/>
                              </a:solidFill>
                              <a:latin typeface="Cambria Math" panose="02040503050406030204" charset="0"/>
                              <a:ea typeface="宋体" pitchFamily="2" charset="-122"/>
                              <a:cs typeface="Cambria Math" panose="02040503050406030204" charset="0"/>
                            </a:rPr>
                            <m:t>，</m:t>
                          </m:r>
                          <m:sSub>
                            <m:sSubPr>
                              <m:ctrlPr>
                                <a:rPr lang="en-US" altLang="zh-CN" sz="2400" i="1">
                                  <a:solidFill>
                                    <a:schemeClr val="tx1"/>
                                  </a:solidFill>
                                  <a:latin typeface="Cambria Math" panose="02040503050406030204" charset="0"/>
                                  <a:ea typeface="宋体" pitchFamily="2" charset="-122"/>
                                  <a:cs typeface="Cambria Math" panose="02040503050406030204" charset="0"/>
                                </a:rPr>
                              </m:ctrlPr>
                            </m:sSubPr>
                            <m:e>
                              <m:r>
                                <a:rPr lang="en-US" altLang="zh-CN" sz="2400" i="1">
                                  <a:solidFill>
                                    <a:schemeClr val="tx1"/>
                                  </a:solidFill>
                                  <a:latin typeface="Cambria Math" panose="02040503050406030204" charset="0"/>
                                  <a:ea typeface="宋体" pitchFamily="2" charset="-122"/>
                                  <a:cs typeface="Cambria Math" panose="02040503050406030204" charset="0"/>
                                </a:rPr>
                                <m:t>𝑥</m:t>
                              </m:r>
                            </m:e>
                            <m:sub>
                              <m:r>
                                <a:rPr lang="en-US" altLang="zh-CN" sz="2400" i="1">
                                  <a:solidFill>
                                    <a:schemeClr val="tx1"/>
                                  </a:solidFill>
                                  <a:latin typeface="Cambria Math" panose="02040503050406030204" charset="0"/>
                                  <a:ea typeface="宋体" pitchFamily="2" charset="-122"/>
                                  <a:cs typeface="Cambria Math" panose="02040503050406030204" charset="0"/>
                                </a:rPr>
                                <m:t>2</m:t>
                              </m:r>
                            </m:sub>
                          </m:sSub>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10</m:t>
                          </m:r>
                        </m:oMath>
                      </m:oMathPara>
                    </a14:m>
                    <a:r>
                      <a:rPr lang="en-US" altLang="zh-CN" sz="2400" b="1">
                        <a:solidFill>
                          <a:schemeClr val="tx1"/>
                        </a:solidFill>
                        <a:latin typeface="Cambria Math" panose="02040503050406030204" charset="0"/>
                        <a:ea typeface="宋体" panose="02010600030101010101" pitchFamily="2" charset="-122"/>
                        <a:cs typeface="Cambria Math" panose="02040503050406030204" charset="0"/>
                        <a:sym typeface="+mn-ea"/>
                      </a:rPr>
                      <a:t>.</a:t>
                    </a:r>
                    <a:endParaRPr lang="en-US" altLang="zh-CN" sz="2400" b="1">
                      <a:solidFill>
                        <a:schemeClr val="tx1"/>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6906" y="2529"/>
                    <a:ext cx="11252" cy="3739"/>
                  </a:xfrm>
                  <a:prstGeom prst="rect">
                    <a:avLst/>
                  </a:prstGeom>
                  <a:blipFill rotWithShape="1">
                    <a:blip r:embed="rId3"/>
                    <a:stretch>
                      <a:fillRect/>
                    </a:stretch>
                  </a:blipFill>
                  <a:ln w="28575">
                    <a:noFill/>
                  </a:ln>
                </p:spPr>
                <p:txBody>
                  <a:bodyPr/>
                  <a:lstStyle/>
                  <a:p>
                    <a:r>
                      <a:rPr lang="zh-CN" altLang="en-US">
                        <a:noFill/>
                      </a:rPr>
                      <a:t> </a:t>
                    </a:r>
                  </a:p>
                </p:txBody>
              </p:sp>
            </mc:Fallback>
          </mc:AlternateContent>
          <p:sp>
            <p:nvSpPr>
              <p:cNvPr id="9" name="矩形 8"/>
              <p:cNvSpPr/>
              <p:nvPr/>
            </p:nvSpPr>
            <p:spPr>
              <a:xfrm>
                <a:off x="7434" y="1892"/>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grpSp>
        <p:nvGrpSpPr>
          <p:cNvPr id="13" name="组合 12" title=""/>
          <p:cNvGrpSpPr/>
          <p:nvPr/>
        </p:nvGrpSpPr>
        <p:grpSpPr>
          <a:xfrm>
            <a:off x="4441190" y="4309745"/>
            <a:ext cx="7197090" cy="645160"/>
            <a:chOff x="6824" y="5182"/>
            <a:chExt cx="11334" cy="1016"/>
          </a:xfrm>
        </p:grpSpPr>
        <p:sp>
          <p:nvSpPr>
            <p:cNvPr id="12" name="矩形 11"/>
            <p:cNvSpPr/>
            <p:nvPr/>
          </p:nvSpPr>
          <p:spPr>
            <a:xfrm>
              <a:off x="6824" y="5282"/>
              <a:ext cx="7718" cy="880"/>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文本框 10"/>
            <p:cNvSpPr txBox="1"/>
            <p:nvPr>
              <p:custDataLst>
                <p:tags r:id="rId4"/>
              </p:custDataLst>
            </p:nvPr>
          </p:nvSpPr>
          <p:spPr>
            <a:xfrm>
              <a:off x="6906" y="5182"/>
              <a:ext cx="11252" cy="1016"/>
            </a:xfrm>
            <a:prstGeom prst="rect">
              <a:avLst/>
            </a:prstGeom>
            <a:noFill/>
            <a:ln w="28575">
              <a:noFill/>
            </a:ln>
          </p:spPr>
          <p:txBody>
            <a:bodyPr wrap="square" rtlCol="0" anchor="t">
              <a:spAutoFit/>
            </a:bodyPr>
            <a:lstStyle/>
            <a:p>
              <a:pPr>
                <a:lnSpc>
                  <a:spcPct val="150000"/>
                </a:lnSpc>
              </a:pP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注</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零点是一个实数，不是一个点</a:t>
              </a:r>
              <a:r>
                <a:rPr lang="en-US" altLang="zh-CN" sz="2400" b="1">
                  <a:solidFill>
                    <a:schemeClr val="tx1"/>
                  </a:solidFill>
                  <a:latin typeface="Cambria Math" panose="02040503050406030204" charset="0"/>
                  <a:ea typeface="宋体" panose="02010600030101010101" pitchFamily="2" charset="-122"/>
                  <a:cs typeface="Cambria Math" panose="02040503050406030204" charset="0"/>
                  <a:sym typeface="+mn-ea"/>
                </a:rPr>
                <a:t>.</a:t>
              </a:r>
              <a:endParaRPr lang="en-US" altLang="zh-CN" sz="2400" b="1">
                <a:solidFill>
                  <a:schemeClr val="tx1"/>
                </a:solidFill>
                <a:latin typeface="Cambria Math" panose="02040503050406030204" charset="0"/>
                <a:ea typeface="宋体" panose="02010600030101010101" pitchFamily="2" charset="-122"/>
                <a:cs typeface="Cambria Math" panose="02040503050406030204" charset="0"/>
                <a:sym typeface="+mn-ea"/>
              </a:endParaRPr>
            </a:p>
          </p:txBody>
        </p:sp>
      </p:grpSp>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6578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4" name="组合 13" title=""/>
          <p:cNvGrpSpPr/>
          <p:nvPr/>
        </p:nvGrpSpPr>
        <p:grpSpPr>
          <a:xfrm>
            <a:off x="457835" y="628650"/>
            <a:ext cx="10989310" cy="2354580"/>
            <a:chOff x="721" y="990"/>
            <a:chExt cx="17306" cy="3708"/>
          </a:xfrm>
        </p:grpSpPr>
        <p:sp>
          <p:nvSpPr>
            <p:cNvPr id="13" name="矩形 12"/>
            <p:cNvSpPr/>
            <p:nvPr/>
          </p:nvSpPr>
          <p:spPr>
            <a:xfrm>
              <a:off x="832" y="3921"/>
              <a:ext cx="4867" cy="610"/>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2802" y="3065"/>
              <a:ext cx="14837" cy="622"/>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矩形 9"/>
            <p:cNvSpPr/>
            <p:nvPr/>
          </p:nvSpPr>
          <p:spPr>
            <a:xfrm>
              <a:off x="8411" y="2150"/>
              <a:ext cx="9312" cy="751"/>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mc:Choice Requires="a14">
            <p:sp>
              <p:nvSpPr>
                <p:cNvPr id="7" name="文本框 6"/>
                <p:cNvSpPr txBox="1"/>
                <p:nvPr/>
              </p:nvSpPr>
              <p:spPr>
                <a:xfrm>
                  <a:off x="721" y="990"/>
                  <a:ext cx="17307" cy="3708"/>
                </a:xfrm>
                <a:prstGeom prst="rect">
                  <a:avLst/>
                </a:prstGeom>
                <a:noFill/>
              </p:spPr>
              <p:txBody>
                <a:bodyPr wrap="square" rtlCol="0">
                  <a:spAutoFit/>
                </a:bodyPr>
                <a:lstStyle/>
                <a:p>
                  <a:pPr>
                    <a:lnSpc>
                      <a:spcPct val="150000"/>
                    </a:lnSpc>
                  </a:pPr>
                  <a:r>
                    <a:rPr lang="en-US" altLang="zh-CN" sz="2400" b="1">
                      <a:solidFill>
                        <a:schemeClr val="tx1"/>
                      </a:solidFill>
                      <a:latin typeface="Cambria Math" panose="02040503050406030204" charset="0"/>
                      <a:ea typeface="宋体" panose="02010600030101010101" pitchFamily="2" charset="-122"/>
                      <a:cs typeface="Cambria Math" panose="02040503050406030204" charset="0"/>
                    </a:rPr>
                    <a:t>         </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上述方法可以推广到求一般的一元二次不等式</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𝑎</m:t>
                        </m:r>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sup>
                        </m:sSup>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𝑏𝑥</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𝑐</m:t>
                        </m:r>
                        <m:r>
                          <a:rPr lang="en-US" altLang="zh-CN" sz="2400" i="1">
                            <a:solidFill>
                              <a:srgbClr val="FF0000"/>
                            </a:solidFill>
                            <a:latin typeface="Cambria Math" panose="02040503050406030204" charset="0"/>
                            <a:ea typeface="MS Mincho" panose="02020609040205080304" charset="-128"/>
                            <a:cs typeface="Cambria Math" panose="02040503050406030204" charset="0"/>
                          </a:rPr>
                          <m:t>&gt;</m:t>
                        </m:r>
                        <m:r>
                          <a:rPr lang="en-US" altLang="zh-CN" sz="2400" i="1">
                            <a:solidFill>
                              <a:srgbClr val="FF0000"/>
                            </a:solidFill>
                            <a:latin typeface="Cambria Math" panose="02040503050406030204" charset="0"/>
                            <a:ea typeface="MS Mincho" panose="02020609040205080304" charset="-128"/>
                            <a:cs typeface="Cambria Math" panose="02040503050406030204" charset="0"/>
                          </a:rPr>
                          <m:t>0</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𝑎</m:t>
                        </m:r>
                        <m:r>
                          <a:rPr lang="en-US" altLang="zh-CN" sz="2400" i="1">
                            <a:solidFill>
                              <a:srgbClr val="FF0000"/>
                            </a:solidFill>
                            <a:latin typeface="Cambria Math" panose="02040503050406030204" charset="0"/>
                            <a:ea typeface="MS Mincho" panose="02020609040205080304" charset="-128"/>
                            <a:cs typeface="Cambria Math" panose="02040503050406030204" charset="0"/>
                          </a:rPr>
                          <m:t>&gt;</m:t>
                        </m:r>
                        <m:r>
                          <a:rPr lang="en-US" altLang="zh-CN" sz="2400" i="1">
                            <a:solidFill>
                              <a:srgbClr val="FF0000"/>
                            </a:solidFill>
                            <a:latin typeface="Cambria Math" panose="02040503050406030204" charset="0"/>
                            <a:ea typeface="宋体" pitchFamily="2" charset="-122"/>
                            <a:cs typeface="Cambria Math" panose="02040503050406030204" charset="0"/>
                          </a:rPr>
                          <m:t>0</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和</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𝑎</m:t>
                        </m:r>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MS Mincho" panose="02020609040205080304" charset="-128"/>
                                <a:cs typeface="Cambria Math" panose="02040503050406030204" charset="0"/>
                              </a:rPr>
                              <m:t>2</m:t>
                            </m:r>
                          </m:sup>
                        </m:sSup>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𝑏𝑥</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𝑐</m:t>
                        </m:r>
                        <m:r>
                          <a:rPr lang="en-US" altLang="zh-CN" sz="2400" i="1">
                            <a:solidFill>
                              <a:srgbClr val="FF0000"/>
                            </a:solidFill>
                            <a:latin typeface="Cambria Math" panose="02040503050406030204" charset="0"/>
                            <a:ea typeface="MS Mincho" panose="02020609040205080304" charset="-128"/>
                            <a:cs typeface="Cambria Math" panose="02040503050406030204" charset="0"/>
                          </a:rPr>
                          <m:t>&lt;</m:t>
                        </m:r>
                        <m:r>
                          <a:rPr lang="en-US" altLang="zh-CN" sz="2400" i="1">
                            <a:solidFill>
                              <a:srgbClr val="FF0000"/>
                            </a:solidFill>
                            <a:latin typeface="Cambria Math" panose="02040503050406030204" charset="0"/>
                            <a:ea typeface="MS Mincho" panose="02020609040205080304" charset="-128"/>
                            <a:cs typeface="Cambria Math" panose="02040503050406030204" charset="0"/>
                          </a:rPr>
                          <m:t>0</m:t>
                        </m:r>
                        <m:r>
                          <a:rPr lang="en-US" altLang="zh-CN" sz="2400" i="1">
                            <a:solidFill>
                              <a:srgbClr val="FF0000"/>
                            </a:solidFill>
                            <a:latin typeface="Cambria Math" panose="02040503050406030204" charset="0"/>
                            <a:ea typeface="MS Mincho" panose="02020609040205080304" charset="-128"/>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𝑎</m:t>
                        </m:r>
                        <m:r>
                          <a:rPr lang="en-US" altLang="zh-CN" sz="2400" i="1">
                            <a:solidFill>
                              <a:srgbClr val="FF0000"/>
                            </a:solidFill>
                            <a:latin typeface="Cambria Math" panose="02040503050406030204" charset="0"/>
                            <a:ea typeface="宋体" pitchFamily="2" charset="-122"/>
                            <a:cs typeface="Cambria Math" panose="02040503050406030204" charset="0"/>
                          </a:rPr>
                          <m:t>&gt;</m:t>
                        </m:r>
                        <m:r>
                          <a:rPr lang="en-US" altLang="zh-CN" sz="2400" i="1">
                            <a:solidFill>
                              <a:srgbClr val="FF0000"/>
                            </a:solidFill>
                            <a:latin typeface="Cambria Math" panose="02040503050406030204" charset="0"/>
                            <a:ea typeface="宋体" pitchFamily="2" charset="-122"/>
                            <a:cs typeface="Cambria Math" panose="02040503050406030204" charset="0"/>
                          </a:rPr>
                          <m:t>0</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的解集</a:t>
                  </a:r>
                  <a:r>
                    <a:rPr lang="en-US" altLang="zh-CN" sz="2400" b="1">
                      <a:solidFill>
                        <a:schemeClr val="tx1"/>
                      </a:solidFill>
                      <a:latin typeface="Cambria Math" panose="02040503050406030204" charset="0"/>
                      <a:ea typeface="宋体" panose="02010600030101010101" pitchFamily="2" charset="-122"/>
                      <a:cs typeface="Cambria Math" panose="02040503050406030204" charset="0"/>
                    </a:rPr>
                    <a:t>.</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因为</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一元二次方程的根是相应一元二次函数的零点</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，所以</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先求出一元二次方程的根，再根据二次函数图象与</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𝑥</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rPr>
                    <a:t>轴的相关位置确定一元二次不等式的解集</a:t>
                  </a:r>
                  <a:r>
                    <a:rPr lang="en-US" altLang="zh-CN" sz="2400" b="1">
                      <a:solidFill>
                        <a:schemeClr val="tx1"/>
                      </a:solidFill>
                      <a:latin typeface="Cambria Math" panose="02040503050406030204" charset="0"/>
                      <a:ea typeface="宋体" panose="02010600030101010101" pitchFamily="2" charset="-122"/>
                      <a:cs typeface="Cambria Math" panose="02040503050406030204" charset="0"/>
                    </a:rPr>
                    <a:t>.</a:t>
                  </a:r>
                  <a:endParaRPr lang="en-US" altLang="zh-CN" sz="2400" b="1">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721" y="990"/>
                  <a:ext cx="17307" cy="3708"/>
                </a:xfrm>
                <a:prstGeom prst="rect">
                  <a:avLst/>
                </a:prstGeom>
                <a:blipFill rotWithShape="1">
                  <a:blip r:embed="rId2"/>
                  <a:stretch>
                    <a:fillRect/>
                  </a:stretch>
                </a:blipFill>
              </p:spPr>
              <p:txBody>
                <a:bodyPr/>
                <a:lstStyle/>
                <a:p>
                  <a:r>
                    <a:rPr lang="zh-CN" altLang="en-US">
                      <a:noFill/>
                    </a:rPr>
                    <a:t> </a:t>
                  </a:r>
                </a:p>
              </p:txBody>
            </p:sp>
          </mc:Fallback>
        </mc:AlternateContent>
      </p:grpSp>
      <p:grpSp>
        <p:nvGrpSpPr>
          <p:cNvPr id="15" name="组合 14" title=""/>
          <p:cNvGrpSpPr/>
          <p:nvPr/>
        </p:nvGrpSpPr>
        <p:grpSpPr>
          <a:xfrm>
            <a:off x="730767" y="3239135"/>
            <a:ext cx="4144010" cy="2905760"/>
            <a:chOff x="1425" y="5301"/>
            <a:chExt cx="6865" cy="4939"/>
          </a:xfrm>
        </p:grpSpPr>
        <p:pic>
          <p:nvPicPr>
            <p:cNvPr id="2" name="图片 1"/>
            <p:cNvPicPr>
              <a:picLocks noChangeAspect="1"/>
            </p:cNvPicPr>
            <p:nvPr/>
          </p:nvPicPr>
          <p:blipFill>
            <a:blip r:embed="rId3"/>
            <a:stretch>
              <a:fillRect/>
            </a:stretch>
          </p:blipFill>
          <p:spPr>
            <a:xfrm>
              <a:off x="2434" y="6552"/>
              <a:ext cx="4013" cy="3688"/>
            </a:xfrm>
            <a:prstGeom prst="rect">
              <a:avLst/>
            </a:prstGeom>
          </p:spPr>
        </p:pic>
        <mc:AlternateContent>
          <mc:Choice Requires="a14">
            <p:sp>
              <p:nvSpPr>
                <p:cNvPr id="3" name="文本框 2"/>
                <p:cNvSpPr txBox="1"/>
                <p:nvPr/>
              </p:nvSpPr>
              <p:spPr>
                <a:xfrm>
                  <a:off x="1425" y="5301"/>
                  <a:ext cx="6865" cy="768"/>
                </a:xfrm>
                <a:prstGeom prst="rect">
                  <a:avLst/>
                </a:prstGeom>
                <a:noFill/>
              </p:spPr>
              <p:txBody>
                <a:bodyPr wrap="square" rtlCol="0" anchor="t">
                  <a:spAutoFit/>
                </a:bodyPr>
                <a:lstStyle/>
                <a:p>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𝑦</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𝑎</m:t>
                        </m:r>
                        <m:sSup>
                          <m:sSupPr>
                            <m:ctrlPr>
                              <a:rPr lang="en-US" altLang="zh-CN" sz="2400" i="1">
                                <a:solidFill>
                                  <a:schemeClr val="tx1"/>
                                </a:solidFill>
                                <a:latin typeface="Cambria Math" panose="02040503050406030204" charset="0"/>
                                <a:ea typeface="宋体" pitchFamily="2" charset="-122"/>
                                <a:cs typeface="Cambria Math" panose="02040503050406030204" charset="0"/>
                              </a:rPr>
                            </m:ctrlPr>
                          </m:sSupPr>
                          <m:e>
                            <m:r>
                              <a:rPr lang="en-US" altLang="zh-CN" sz="2400" i="1">
                                <a:solidFill>
                                  <a:schemeClr val="tx1"/>
                                </a:solidFill>
                                <a:latin typeface="Cambria Math" panose="02040503050406030204" charset="0"/>
                                <a:ea typeface="宋体" pitchFamily="2" charset="-122"/>
                                <a:cs typeface="Cambria Math" panose="02040503050406030204" charset="0"/>
                              </a:rPr>
                              <m:t>𝑥</m:t>
                            </m:r>
                          </m:e>
                          <m:sup>
                            <m:r>
                              <a:rPr lang="en-US" altLang="zh-CN" sz="2400" i="1">
                                <a:solidFill>
                                  <a:schemeClr val="tx1"/>
                                </a:solidFill>
                                <a:latin typeface="Cambria Math" panose="02040503050406030204" charset="0"/>
                                <a:ea typeface="MS Mincho" panose="02020609040205080304" charset="-128"/>
                                <a:cs typeface="Cambria Math" panose="02040503050406030204" charset="0"/>
                              </a:rPr>
                              <m:t>2</m:t>
                            </m:r>
                          </m:sup>
                        </m:sSup>
                        <m:r>
                          <a:rPr lang="en-US" altLang="zh-CN" sz="2400" i="1">
                            <a:solidFill>
                              <a:schemeClr val="tx1"/>
                            </a:solidFill>
                            <a:latin typeface="Cambria Math" panose="02040503050406030204" charset="0"/>
                            <a:ea typeface="MS Mincho" panose="02020609040205080304" charset="-128"/>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𝑏𝑥</m:t>
                        </m:r>
                        <m:r>
                          <a:rPr lang="en-US" altLang="zh-CN" sz="2400" i="1">
                            <a:solidFill>
                              <a:schemeClr val="tx1"/>
                            </a:solidFill>
                            <a:latin typeface="Cambria Math" panose="02040503050406030204" charset="0"/>
                            <a:ea typeface="MS Mincho" panose="02020609040205080304" charset="-128"/>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𝑐</m:t>
                        </m:r>
                        <m:r>
                          <a:rPr lang="en-US" altLang="zh-CN" sz="2400" i="1">
                            <a:solidFill>
                              <a:schemeClr val="tx1"/>
                            </a:solidFill>
                            <a:latin typeface="Cambria Math" panose="02040503050406030204" charset="0"/>
                            <a:ea typeface="MS Mincho" panose="02020609040205080304" charset="-128"/>
                            <a:cs typeface="Cambria Math" panose="02040503050406030204" charset="0"/>
                          </a:rPr>
                          <m:t>&gt;</m:t>
                        </m:r>
                        <m:r>
                          <a:rPr lang="en-US" altLang="zh-CN" sz="2400" i="1">
                            <a:solidFill>
                              <a:schemeClr val="tx1"/>
                            </a:solidFill>
                            <a:latin typeface="Cambria Math" panose="02040503050406030204" charset="0"/>
                            <a:ea typeface="MS Mincho" panose="02020609040205080304" charset="-128"/>
                            <a:cs typeface="Cambria Math" panose="02040503050406030204" charset="0"/>
                          </a:rPr>
                          <m:t>0</m:t>
                        </m:r>
                        <m:r>
                          <a:rPr lang="en-US" altLang="zh-CN" sz="2400" i="1">
                            <a:solidFill>
                              <a:schemeClr val="tx1"/>
                            </a:solidFill>
                            <a:latin typeface="Cambria Math" panose="02040503050406030204" charset="0"/>
                            <a:ea typeface="MS Mincho" panose="02020609040205080304" charset="-128"/>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𝑎</m:t>
                        </m:r>
                        <m:r>
                          <a:rPr lang="en-US" altLang="zh-CN" sz="2400" i="1">
                            <a:solidFill>
                              <a:schemeClr val="tx1"/>
                            </a:solidFill>
                            <a:latin typeface="Cambria Math" panose="02040503050406030204" charset="0"/>
                            <a:ea typeface="MS Mincho" panose="02020609040205080304" charset="-128"/>
                            <a:cs typeface="Cambria Math" panose="02040503050406030204" charset="0"/>
                          </a:rPr>
                          <m:t>&gt;</m:t>
                        </m:r>
                        <m:r>
                          <a:rPr lang="en-US" altLang="zh-CN" sz="2400" i="1">
                            <a:solidFill>
                              <a:schemeClr val="tx1"/>
                            </a:solidFill>
                            <a:latin typeface="Cambria Math" panose="02040503050406030204" charset="0"/>
                            <a:ea typeface="宋体" pitchFamily="2" charset="-122"/>
                            <a:cs typeface="Cambria Math" panose="02040503050406030204" charset="0"/>
                          </a:rPr>
                          <m:t>0</m:t>
                        </m:r>
                        <m:r>
                          <a:rPr lang="en-US" altLang="zh-CN" sz="2400" i="1">
                            <a:solidFill>
                              <a:schemeClr val="tx1"/>
                            </a:solidFill>
                            <a:latin typeface="Cambria Math" panose="02040503050406030204" charset="0"/>
                            <a:ea typeface="宋体" pitchFamily="2" charset="-122"/>
                            <a:cs typeface="Cambria Math" panose="02040503050406030204" charset="0"/>
                          </a:rPr>
                          <m:t>)</m:t>
                        </m:r>
                      </m:oMath>
                    </m:oMathPara>
                  </a14:m>
                  <a:endParaRPr lang="en-US" altLang="zh-CN" sz="2400" i="1">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1425" y="5301"/>
                  <a:ext cx="6865" cy="768"/>
                </a:xfrm>
                <a:prstGeom prst="rect">
                  <a:avLst/>
                </a:prstGeom>
                <a:blipFill rotWithShape="1">
                  <a:blip r:embed="rId4"/>
                  <a:stretch>
                    <a:fillRect/>
                  </a:stretch>
                </a:blipFill>
              </p:spPr>
              <p:txBody>
                <a:bodyPr/>
                <a:lstStyle/>
                <a:p>
                  <a:r>
                    <a:rPr lang="zh-CN" altLang="en-US">
                      <a:noFill/>
                    </a:rPr>
                    <a:t> </a:t>
                  </a:r>
                </a:p>
              </p:txBody>
            </p:sp>
          </mc:Fallback>
        </mc:AlternateContent>
      </p:grpSp>
      <p:grpSp>
        <p:nvGrpSpPr>
          <p:cNvPr id="18" name="组合 17" title=""/>
          <p:cNvGrpSpPr/>
          <p:nvPr/>
        </p:nvGrpSpPr>
        <p:grpSpPr>
          <a:xfrm>
            <a:off x="4952365" y="3234690"/>
            <a:ext cx="6951980" cy="2821940"/>
            <a:chOff x="7799" y="5094"/>
            <a:chExt cx="10948" cy="4444"/>
          </a:xfrm>
        </p:grpSpPr>
        <mc:AlternateContent>
          <mc:Choice Requires="a14">
            <p:sp>
              <p:nvSpPr>
                <p:cNvPr id="16" name="文本框 15"/>
                <p:cNvSpPr txBox="1"/>
                <p:nvPr>
                  <p:custDataLst>
                    <p:tags r:id="rId5"/>
                  </p:custDataLst>
                </p:nvPr>
              </p:nvSpPr>
              <p:spPr>
                <a:xfrm>
                  <a:off x="8167" y="5301"/>
                  <a:ext cx="10580" cy="3790"/>
                </a:xfrm>
                <a:prstGeom prst="rect">
                  <a:avLst/>
                </a:prstGeom>
                <a:noFill/>
                <a:ln w="28575">
                  <a:noFill/>
                </a:ln>
              </p:spPr>
              <p:txBody>
                <a:bodyPr wrap="square" rtlCol="0" anchor="t">
                  <a:spAutoFit/>
                </a:bodyPr>
                <a:lstStyle/>
                <a:p>
                  <a:pPr>
                    <a:lnSpc>
                      <a:spcPct val="150000"/>
                    </a:lnSpc>
                  </a:pP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𝑦</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𝑎</m:t>
                        </m:r>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宋体" pitchFamily="2" charset="-122"/>
                                <a:cs typeface="Cambria Math" panose="02040503050406030204" charset="0"/>
                              </a:rPr>
                              <m:t>2</m:t>
                            </m:r>
                          </m:sup>
                        </m:sSup>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𝑏𝑥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𝑐</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的</a:t>
                  </a:r>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零点</a:t>
                  </a:r>
                  <a:r>
                    <a:rPr lang="zh-CN" altLang="en-US" sz="2400" b="1">
                      <a:latin typeface="Cambria Math" panose="02040503050406030204" charset="0"/>
                      <a:ea typeface="宋体" panose="02010600030101010101" pitchFamily="2" charset="-122"/>
                      <a:cs typeface="Cambria Math" panose="02040503050406030204" charset="0"/>
                      <a:sym typeface="+mn-ea"/>
                    </a:rPr>
                    <a:t>是</a:t>
                  </a:r>
                  <a14:m>
                    <m:oMathPara>
                      <m:oMathParaPr>
                        <m:jc/>
                      </m:oMathParaPr>
                      <m:oMath>
                        <m:sSub>
                          <m:sSubPr>
                            <m:ctrlPr>
                              <a:rPr lang="en-US" altLang="zh-CN" sz="2400" i="1">
                                <a:solidFill>
                                  <a:srgbClr val="FF0000"/>
                                </a:solidFill>
                                <a:latin typeface="Cambria Math" panose="02040503050406030204"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𝑥</m:t>
                            </m:r>
                          </m:e>
                          <m:sub>
                            <m:r>
                              <a:rPr lang="en-US" altLang="zh-CN" sz="2400" i="1">
                                <a:solidFill>
                                  <a:srgbClr val="FF0000"/>
                                </a:solidFill>
                                <a:latin typeface="Cambria Math" panose="02040503050406030204" charset="0"/>
                                <a:ea typeface="宋体" pitchFamily="2" charset="-122"/>
                                <a:cs typeface="Cambria Math" panose="02040503050406030204" charset="0"/>
                              </a:rPr>
                              <m:t>1</m:t>
                            </m:r>
                          </m:sub>
                        </m:sSub>
                        <m:r>
                          <a:rPr lang="en-US" altLang="zh-CN" sz="2400" i="1">
                            <a:solidFill>
                              <a:srgbClr val="FF0000"/>
                            </a:solidFill>
                            <a:latin typeface="Cambria Math" panose="02040503050406030204" charset="0"/>
                            <a:ea typeface="宋体"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𝑥</m:t>
                            </m:r>
                          </m:e>
                          <m:sub>
                            <m:r>
                              <a:rPr lang="en-US" altLang="zh-CN" sz="2400" i="1">
                                <a:solidFill>
                                  <a:srgbClr val="FF0000"/>
                                </a:solidFill>
                                <a:latin typeface="Cambria Math" panose="02040503050406030204" charset="0"/>
                                <a:ea typeface="宋体" pitchFamily="2" charset="-122"/>
                                <a:cs typeface="Cambria Math" panose="02040503050406030204" charset="0"/>
                              </a:rPr>
                              <m:t>2</m:t>
                            </m:r>
                          </m:sub>
                        </m:sSub>
                      </m:oMath>
                    </m:oMathPara>
                  </a14:m>
                  <a:r>
                    <a:rPr lang="en-US" altLang="zh-CN" sz="2400" b="1">
                      <a:solidFill>
                        <a:schemeClr val="tx1"/>
                      </a:solidFill>
                      <a:latin typeface="Cambria Math" panose="02040503050406030204" charset="0"/>
                      <a:ea typeface="宋体" panose="02010600030101010101" pitchFamily="2" charset="-122"/>
                      <a:cs typeface="Cambria Math" panose="02040503050406030204" charset="0"/>
                      <a:sym typeface="+mn-ea"/>
                    </a:rPr>
                    <a:t>.</a:t>
                  </a:r>
                  <a:endParaRPr lang="en-US" altLang="zh-CN" sz="2400" b="1">
                    <a:solidFill>
                      <a:schemeClr val="tx1"/>
                    </a:solidFill>
                    <a:latin typeface="Cambria Math" panose="02040503050406030204" charset="0"/>
                    <a:ea typeface="宋体" panose="02010600030101010101" pitchFamily="2" charset="-122"/>
                    <a:cs typeface="Cambria Math" panose="02040503050406030204" charset="0"/>
                    <a:sym typeface="+mn-ea"/>
                  </a:endParaRPr>
                </a:p>
                <a:p>
                  <a:pPr>
                    <a:lnSpc>
                      <a:spcPct val="150000"/>
                    </a:lnSpc>
                  </a:pP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𝑎</m:t>
                        </m:r>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宋体" pitchFamily="2" charset="-122"/>
                                <a:cs typeface="Cambria Math" panose="02040503050406030204" charset="0"/>
                              </a:rPr>
                              <m:t>2</m:t>
                            </m:r>
                          </m:sup>
                        </m:sSup>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𝑏𝑥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𝑐</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0</m:t>
                        </m:r>
                      </m:oMath>
                    </m:oMathPara>
                  </a14:m>
                  <a:r>
                    <a:rPr lang="zh-CN" altLang="en-US" sz="2400" b="1">
                      <a:solidFill>
                        <a:srgbClr val="FF0000"/>
                      </a:solidFill>
                      <a:latin typeface="Cambria Math" panose="02040503050406030204" charset="0"/>
                      <a:ea typeface="宋体" panose="02010600030101010101" pitchFamily="2" charset="-122"/>
                      <a:cs typeface="Cambria Math" panose="02040503050406030204" charset="0"/>
                      <a:sym typeface="+mn-ea"/>
                    </a:rPr>
                    <a:t>的根</a:t>
                  </a:r>
                  <a:r>
                    <a:rPr lang="zh-CN" altLang="en-US" sz="2400" b="1">
                      <a:latin typeface="Cambria Math" panose="02040503050406030204" charset="0"/>
                      <a:ea typeface="宋体" panose="02010600030101010101" pitchFamily="2" charset="-122"/>
                      <a:cs typeface="Cambria Math" panose="02040503050406030204" charset="0"/>
                      <a:sym typeface="+mn-ea"/>
                    </a:rPr>
                    <a:t>是</a:t>
                  </a:r>
                  <a14:m>
                    <m:oMathPara>
                      <m:oMathParaPr>
                        <m:jc/>
                      </m:oMathParaPr>
                      <m:oMath>
                        <m:sSub>
                          <m:sSubPr>
                            <m:ctrlPr>
                              <a:rPr lang="en-US" altLang="zh-CN" sz="2400" i="1">
                                <a:solidFill>
                                  <a:srgbClr val="FF0000"/>
                                </a:solidFill>
                                <a:latin typeface="Cambria Math" panose="02040503050406030204"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𝑥</m:t>
                            </m:r>
                          </m:e>
                          <m:sub>
                            <m:r>
                              <a:rPr lang="en-US" altLang="zh-CN" sz="2400" i="1">
                                <a:solidFill>
                                  <a:srgbClr val="FF0000"/>
                                </a:solidFill>
                                <a:latin typeface="Cambria Math" panose="02040503050406030204" charset="0"/>
                                <a:ea typeface="宋体" pitchFamily="2" charset="-122"/>
                                <a:cs typeface="Cambria Math" panose="02040503050406030204" charset="0"/>
                              </a:rPr>
                              <m:t>1</m:t>
                            </m:r>
                          </m:sub>
                        </m:sSub>
                        <m:r>
                          <a:rPr lang="en-US" altLang="zh-CN" sz="2400" i="1">
                            <a:solidFill>
                              <a:srgbClr val="FF0000"/>
                            </a:solidFill>
                            <a:latin typeface="Cambria Math" panose="02040503050406030204" charset="0"/>
                            <a:ea typeface="宋体" pitchFamily="2" charset="-122"/>
                            <a:cs typeface="Cambria Math" panose="02040503050406030204" charset="0"/>
                          </a:rPr>
                          <m:t>，</m:t>
                        </m:r>
                        <m:sSub>
                          <m:sSubPr>
                            <m:ctrlPr>
                              <a:rPr lang="en-US" altLang="zh-CN" sz="2400" i="1">
                                <a:solidFill>
                                  <a:srgbClr val="FF0000"/>
                                </a:solidFill>
                                <a:latin typeface="Cambria Math" panose="02040503050406030204"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𝑥</m:t>
                            </m:r>
                          </m:e>
                          <m:sub>
                            <m:r>
                              <a:rPr lang="en-US" altLang="zh-CN" sz="2400" i="1">
                                <a:solidFill>
                                  <a:srgbClr val="FF0000"/>
                                </a:solidFill>
                                <a:latin typeface="Cambria Math" panose="02040503050406030204" charset="0"/>
                                <a:ea typeface="宋体" pitchFamily="2" charset="-122"/>
                                <a:cs typeface="Cambria Math" panose="02040503050406030204" charset="0"/>
                              </a:rPr>
                              <m:t>2</m:t>
                            </m:r>
                          </m:sub>
                        </m:sSub>
                        <m:r>
                          <m:rPr>
                            <m:sty m:val="b"/>
                          </m:rPr>
                          <a:rPr lang="en-US" altLang="zh-CN" sz="2400" b="1">
                            <a:latin typeface="Cambria Math" panose="02040503050406030204" charset="0"/>
                            <a:ea typeface="宋体" pitchFamily="2" charset="-122"/>
                            <a:cs typeface="Cambria Math" panose="02040503050406030204" charset="0"/>
                            <a:sym typeface="+mn-ea"/>
                          </a:rPr>
                          <m:t>.</m:t>
                        </m:r>
                      </m:oMath>
                    </m:oMathPara>
                  </a14:m>
                  <a:endParaRPr lang="en-US" altLang="zh-CN" sz="2400" b="1">
                    <a:solidFill>
                      <a:schemeClr val="tx1"/>
                    </a:solidFill>
                    <a:latin typeface="Cambria Math" panose="02040503050406030204" charset="0"/>
                    <a:ea typeface="宋体" panose="02010600030101010101" pitchFamily="2" charset="-122"/>
                    <a:cs typeface="Cambria Math" panose="02040503050406030204" charset="0"/>
                    <a:sym typeface="+mn-ea"/>
                  </a:endParaRPr>
                </a:p>
                <a:p>
                  <a:pPr>
                    <a:lnSpc>
                      <a:spcPct val="150000"/>
                    </a:lnSpc>
                  </a:pP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𝑎</m:t>
                        </m:r>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宋体" pitchFamily="2" charset="-122"/>
                                <a:cs typeface="Cambria Math" panose="02040503050406030204" charset="0"/>
                              </a:rPr>
                              <m:t>2</m:t>
                            </m:r>
                          </m:sup>
                        </m:sSup>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𝑏𝑥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𝑐</m:t>
                        </m:r>
                        <m:r>
                          <a:rPr lang="en-US" altLang="zh-CN" sz="2400" i="1">
                            <a:solidFill>
                              <a:srgbClr val="FF0000"/>
                            </a:solidFill>
                            <a:latin typeface="Cambria Math" panose="02040503050406030204" charset="0"/>
                            <a:ea typeface="宋体" pitchFamily="2" charset="-122"/>
                            <a:cs typeface="Cambria Math" panose="02040503050406030204" charset="0"/>
                          </a:rPr>
                          <m:t>&gt;</m:t>
                        </m:r>
                        <m:r>
                          <a:rPr lang="en-US" altLang="zh-CN" sz="2400" i="1">
                            <a:solidFill>
                              <a:srgbClr val="FF0000"/>
                            </a:solidFill>
                            <a:latin typeface="Cambria Math" panose="02040503050406030204" charset="0"/>
                            <a:ea typeface="宋体" pitchFamily="2" charset="-122"/>
                            <a:cs typeface="Cambria Math" panose="02040503050406030204" charset="0"/>
                          </a:rPr>
                          <m:t>0</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的解集为</a:t>
                  </a:r>
                  <a14:m>
                    <m:oMathPara>
                      <m:oMathParaPr>
                        <m:jc/>
                      </m:oMathParaPr>
                      <m:oMath>
                        <m:r>
                          <m:rPr>
                            <m:sty m:val="bi"/>
                          </m:rPr>
                          <a:rPr lang="en-US" altLang="zh-CN" sz="2400" b="1"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a:solidFill>
                              <a:srgbClr val="FF0000"/>
                            </a:solidFill>
                            <a:latin typeface="Cambria Math" panose="02040503050406030204" charset="0"/>
                            <a:ea typeface="宋体" pitchFamily="2" charset="-122"/>
                            <a:cs typeface="Cambria Math" panose="02040503050406030204" charset="0"/>
                            <a:sym typeface="+mn-ea"/>
                          </a:rPr>
                          <m:t>&lt;</m:t>
                        </m:r>
                        <m:sSub>
                          <m:sSubPr>
                            <m:ctrlPr>
                              <a:rPr lang="en-US" altLang="zh-CN" sz="2400" i="1">
                                <a:solidFill>
                                  <a:srgbClr val="FF0000"/>
                                </a:solidFill>
                                <a:latin typeface="Cambria Math" panose="02040503050406030204"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𝑥</m:t>
                            </m:r>
                          </m:e>
                          <m:sub>
                            <m:r>
                              <a:rPr lang="en-US" altLang="zh-CN" sz="2400" i="1">
                                <a:solidFill>
                                  <a:srgbClr val="FF0000"/>
                                </a:solidFill>
                                <a:latin typeface="Cambria Math" panose="02040503050406030204" charset="0"/>
                                <a:ea typeface="宋体" pitchFamily="2" charset="-122"/>
                                <a:cs typeface="Cambria Math" panose="02040503050406030204" charset="0"/>
                              </a:rPr>
                              <m:t>1</m:t>
                            </m:r>
                          </m:sub>
                        </m:sSub>
                        <m:r>
                          <a:rPr lang="zh-CN" altLang="en-US" sz="2400" i="1">
                            <a:solidFill>
                              <a:srgbClr val="FF0000"/>
                            </a:solidFill>
                            <a:latin typeface="Cambria Math" panose="02040503050406030204" charset="0"/>
                            <a:ea typeface="宋体" pitchFamily="2" charset="-122"/>
                            <a:cs typeface="Cambria Math" panose="02040503050406030204" charset="0"/>
                          </a:rPr>
                          <m:t>或</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a:solidFill>
                              <a:srgbClr val="FF0000"/>
                            </a:solidFill>
                            <a:latin typeface="Cambria Math" panose="02040503050406030204" charset="0"/>
                            <a:ea typeface="宋体" pitchFamily="2" charset="-122"/>
                            <a:cs typeface="Cambria Math" panose="02040503050406030204" charset="0"/>
                            <a:sym typeface="+mn-ea"/>
                          </a:rPr>
                          <m:t>&gt;</m:t>
                        </m:r>
                        <m:sSub>
                          <m:sSubPr>
                            <m:ctrlPr>
                              <a:rPr lang="en-US" altLang="zh-CN" sz="2400" i="1">
                                <a:solidFill>
                                  <a:srgbClr val="FF0000"/>
                                </a:solidFill>
                                <a:latin typeface="Cambria Math" panose="02040503050406030204"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𝑥</m:t>
                            </m:r>
                          </m:e>
                          <m:sub>
                            <m:r>
                              <a:rPr lang="en-US" altLang="zh-CN" sz="2400" i="1">
                                <a:solidFill>
                                  <a:srgbClr val="FF0000"/>
                                </a:solidFill>
                                <a:latin typeface="Cambria Math" panose="02040503050406030204" charset="0"/>
                                <a:ea typeface="宋体" pitchFamily="2" charset="-122"/>
                                <a:cs typeface="Cambria Math" panose="02040503050406030204" charset="0"/>
                              </a:rPr>
                              <m:t>2</m:t>
                            </m:r>
                          </m:sub>
                        </m:sSub>
                        <m:r>
                          <m:rPr>
                            <m:sty m:val="bi"/>
                          </m:rPr>
                          <a:rPr lang="en-US" altLang="zh-CN" sz="2400" b="1" i="1">
                            <a:solidFill>
                              <a:srgbClr val="FF0000"/>
                            </a:solidFill>
                            <a:latin typeface="Cambria Math" panose="02040503050406030204" charset="0"/>
                            <a:ea typeface="宋体" pitchFamily="2" charset="-122"/>
                            <a:cs typeface="Cambria Math" panose="02040503050406030204" charset="0"/>
                            <a:sym typeface="+mn-ea"/>
                          </a:rPr>
                          <m:t>}</m:t>
                        </m:r>
                      </m:oMath>
                    </m:oMathPara>
                  </a14:m>
                  <a:r>
                    <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rPr>
                    <a:t>，</a:t>
                  </a:r>
                  <a:endParaRPr lang="zh-CN" altLang="en-US" sz="2400">
                    <a:solidFill>
                      <a:srgbClr val="FF0000"/>
                    </a:solidFill>
                    <a:latin typeface="Cambria Math" panose="02040503050406030204" charset="0"/>
                    <a:ea typeface="宋体" panose="02010600030101010101" pitchFamily="2" charset="-122"/>
                    <a:cs typeface="Cambria Math" panose="02040503050406030204" charset="0"/>
                    <a:sym typeface="+mn-ea"/>
                  </a:endParaRPr>
                </a:p>
                <a:p>
                  <a:pPr>
                    <a:lnSpc>
                      <a:spcPct val="150000"/>
                    </a:lnSpc>
                  </a:pP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𝑎</m:t>
                        </m:r>
                        <m:sSup>
                          <m:sSupPr>
                            <m:ctrlPr>
                              <a:rPr lang="en-US" altLang="zh-CN" sz="2400" i="1">
                                <a:solidFill>
                                  <a:srgbClr val="FF0000"/>
                                </a:solidFill>
                                <a:latin typeface="Cambria Math" panose="02040503050406030204" charset="0"/>
                                <a:ea typeface="宋体" pitchFamily="2" charset="-122"/>
                                <a:cs typeface="Cambria Math" panose="02040503050406030204" charset="0"/>
                              </a:rPr>
                            </m:ctrlPr>
                          </m:sSupPr>
                          <m:e>
                            <m:r>
                              <a:rPr lang="en-US" altLang="zh-CN" sz="2400" i="1">
                                <a:solidFill>
                                  <a:srgbClr val="FF0000"/>
                                </a:solidFill>
                                <a:latin typeface="Cambria Math" panose="02040503050406030204" charset="0"/>
                                <a:ea typeface="宋体" pitchFamily="2" charset="-122"/>
                                <a:cs typeface="Cambria Math" panose="02040503050406030204" charset="0"/>
                              </a:rPr>
                              <m:t>𝑥</m:t>
                            </m:r>
                          </m:e>
                          <m:sup>
                            <m:r>
                              <a:rPr lang="en-US" altLang="zh-CN" sz="2400" i="1">
                                <a:solidFill>
                                  <a:srgbClr val="FF0000"/>
                                </a:solidFill>
                                <a:latin typeface="Cambria Math" panose="02040503050406030204" charset="0"/>
                                <a:ea typeface="宋体" pitchFamily="2" charset="-122"/>
                                <a:cs typeface="Cambria Math" panose="02040503050406030204" charset="0"/>
                              </a:rPr>
                              <m:t>2</m:t>
                            </m:r>
                          </m:sup>
                        </m:sSup>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𝑏𝑥</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𝑐</m:t>
                        </m:r>
                        <m:r>
                          <a:rPr lang="en-US" altLang="zh-CN" sz="2400" i="1">
                            <a:solidFill>
                              <a:srgbClr val="FF0000"/>
                            </a:solidFill>
                            <a:latin typeface="Cambria Math" panose="02040503050406030204" charset="0"/>
                            <a:ea typeface="宋体" pitchFamily="2" charset="-122"/>
                            <a:cs typeface="Cambria Math" panose="02040503050406030204" charset="0"/>
                          </a:rPr>
                          <m:t>&lt;</m:t>
                        </m:r>
                        <m:r>
                          <a:rPr lang="en-US" altLang="zh-CN" sz="2400" i="1">
                            <a:solidFill>
                              <a:srgbClr val="FF0000"/>
                            </a:solidFill>
                            <a:latin typeface="Cambria Math" panose="02040503050406030204" charset="0"/>
                            <a:ea typeface="宋体" pitchFamily="2" charset="-122"/>
                            <a:cs typeface="Cambria Math" panose="02040503050406030204" charset="0"/>
                          </a:rPr>
                          <m:t>0</m:t>
                        </m:r>
                      </m:oMath>
                    </m:oMathPara>
                  </a14:m>
                  <a:r>
                    <a:rPr lang="zh-CN" altLang="en-US" sz="2400" b="1">
                      <a:latin typeface="Cambria Math" panose="02040503050406030204" charset="0"/>
                      <a:ea typeface="宋体" panose="02010600030101010101" pitchFamily="2" charset="-122"/>
                      <a:cs typeface="Cambria Math" panose="02040503050406030204" charset="0"/>
                      <a:sym typeface="+mn-ea"/>
                    </a:rPr>
                    <a:t>的解集为</a:t>
                  </a:r>
                  <a14:m>
                    <m:oMathPara>
                      <m:oMathParaPr>
                        <m:jc/>
                      </m:oMathParaPr>
                      <m:oMath>
                        <m:r>
                          <m:rPr>
                            <m:sty m:val="bi"/>
                          </m:rPr>
                          <a:rPr lang="en-US" altLang="zh-CN" sz="2400" b="1" i="1">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a:solidFill>
                              <a:srgbClr val="FF0000"/>
                            </a:solidFill>
                            <a:latin typeface="Cambria Math" panose="02040503050406030204" charset="0"/>
                            <a:ea typeface="宋体" pitchFamily="2" charset="-122"/>
                            <a:cs typeface="Cambria Math" panose="02040503050406030204" charset="0"/>
                            <a:sym typeface="+mn-ea"/>
                          </a:rPr>
                          <m:t>|</m:t>
                        </m:r>
                        <m:sSub>
                          <m:sSubPr>
                            <m:ctrlPr>
                              <a:rPr lang="en-US" altLang="zh-CN" sz="2400" i="1">
                                <a:solidFill>
                                  <a:srgbClr val="FF0000"/>
                                </a:solidFill>
                                <a:latin typeface="Cambria Math" panose="02040503050406030204"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𝑥</m:t>
                            </m:r>
                          </m:e>
                          <m:sub>
                            <m:r>
                              <a:rPr lang="en-US" altLang="zh-CN" sz="2400" i="1">
                                <a:solidFill>
                                  <a:srgbClr val="FF0000"/>
                                </a:solidFill>
                                <a:latin typeface="Cambria Math" panose="02040503050406030204" charset="0"/>
                                <a:ea typeface="宋体" pitchFamily="2" charset="-122"/>
                                <a:cs typeface="Cambria Math" panose="02040503050406030204" charset="0"/>
                              </a:rPr>
                              <m:t>1</m:t>
                            </m:r>
                          </m:sub>
                        </m:sSub>
                        <m:r>
                          <a:rPr lang="en-US" altLang="zh-CN" sz="2400" i="1">
                            <a:solidFill>
                              <a:srgbClr val="FF0000"/>
                            </a:solidFill>
                            <a:latin typeface="Cambria Math" panose="02040503050406030204" charset="0"/>
                            <a:ea typeface="宋体" pitchFamily="2" charset="-122"/>
                            <a:cs typeface="Cambria Math" panose="02040503050406030204" charset="0"/>
                            <a:sym typeface="+mn-ea"/>
                          </a:rPr>
                          <m:t>&lt;</m:t>
                        </m:r>
                        <m:r>
                          <a:rPr lang="en-US" altLang="zh-CN" sz="2400" i="1">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a:solidFill>
                              <a:srgbClr val="FF0000"/>
                            </a:solidFill>
                            <a:latin typeface="Cambria Math" panose="02040503050406030204" charset="0"/>
                            <a:ea typeface="宋体" pitchFamily="2" charset="-122"/>
                            <a:cs typeface="Cambria Math" panose="02040503050406030204" charset="0"/>
                            <a:sym typeface="+mn-ea"/>
                          </a:rPr>
                          <m:t>&lt;</m:t>
                        </m:r>
                        <m:sSub>
                          <m:sSubPr>
                            <m:ctrlPr>
                              <a:rPr lang="en-US" altLang="zh-CN" sz="2400" i="1">
                                <a:solidFill>
                                  <a:srgbClr val="FF0000"/>
                                </a:solidFill>
                                <a:latin typeface="Cambria Math" panose="02040503050406030204" charset="0"/>
                                <a:ea typeface="宋体" pitchFamily="2" charset="-122"/>
                                <a:cs typeface="Cambria Math" panose="02040503050406030204" charset="0"/>
                              </a:rPr>
                            </m:ctrlPr>
                          </m:sSubPr>
                          <m:e>
                            <m:r>
                              <a:rPr lang="en-US" altLang="zh-CN" sz="2400" i="1">
                                <a:solidFill>
                                  <a:srgbClr val="FF0000"/>
                                </a:solidFill>
                                <a:latin typeface="Cambria Math" panose="02040503050406030204" charset="0"/>
                                <a:ea typeface="宋体" pitchFamily="2" charset="-122"/>
                                <a:cs typeface="Cambria Math" panose="02040503050406030204" charset="0"/>
                              </a:rPr>
                              <m:t>𝑥</m:t>
                            </m:r>
                          </m:e>
                          <m:sub>
                            <m:r>
                              <a:rPr lang="en-US" altLang="zh-CN" sz="2400" i="1">
                                <a:solidFill>
                                  <a:srgbClr val="FF0000"/>
                                </a:solidFill>
                                <a:latin typeface="Cambria Math" panose="02040503050406030204" charset="0"/>
                                <a:ea typeface="宋体" pitchFamily="2" charset="-122"/>
                                <a:cs typeface="Cambria Math" panose="02040503050406030204" charset="0"/>
                              </a:rPr>
                              <m:t>2</m:t>
                            </m:r>
                          </m:sub>
                        </m:sSub>
                        <m:r>
                          <m:rPr>
                            <m:sty m:val="bi"/>
                          </m:rPr>
                          <a:rPr lang="en-US" altLang="zh-CN" sz="2400" b="1" i="1">
                            <a:solidFill>
                              <a:srgbClr val="FF0000"/>
                            </a:solidFill>
                            <a:latin typeface="Cambria Math" panose="02040503050406030204" charset="0"/>
                            <a:ea typeface="宋体" pitchFamily="2" charset="-122"/>
                            <a:cs typeface="Cambria Math" panose="02040503050406030204" charset="0"/>
                            <a:sym typeface="+mn-ea"/>
                          </a:rPr>
                          <m:t>}</m:t>
                        </m:r>
                      </m:oMath>
                    </m:oMathPara>
                  </a14:m>
                  <a:r>
                    <a:rPr lang="en-US" altLang="zh-CN" sz="2400">
                      <a:solidFill>
                        <a:srgbClr val="FF0000"/>
                      </a:solidFill>
                      <a:latin typeface="Cambria Math" panose="02040503050406030204" charset="0"/>
                      <a:ea typeface="宋体" panose="02010600030101010101" pitchFamily="2" charset="-122"/>
                      <a:cs typeface="Cambria Math" panose="02040503050406030204" charset="0"/>
                      <a:sym typeface="+mn-ea"/>
                    </a:rPr>
                    <a:t>.</a:t>
                  </a:r>
                  <a:endParaRPr lang="en-US" altLang="zh-CN" sz="2400">
                    <a:solidFill>
                      <a:srgbClr val="FF0000"/>
                    </a:solidFill>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16" name="文本框 15"/>
                <p:cNvSpPr txBox="1">
                  <a:spLocks noRot="1" noChangeAspect="1" noMove="1" noResize="1" noEditPoints="1" noAdjustHandles="1" noChangeArrowheads="1" noChangeShapeType="1" noTextEdit="1"/>
                </p:cNvSpPr>
                <p:nvPr>
                  <p:custDataLst>
                    <p:tags r:id="rId6"/>
                  </p:custDataLst>
                </p:nvPr>
              </p:nvSpPr>
              <p:spPr>
                <a:xfrm>
                  <a:off x="8167" y="5301"/>
                  <a:ext cx="10580" cy="3790"/>
                </a:xfrm>
                <a:prstGeom prst="rect">
                  <a:avLst/>
                </a:prstGeom>
                <a:blipFill rotWithShape="1">
                  <a:blip r:embed="rId7"/>
                  <a:stretch>
                    <a:fillRect/>
                  </a:stretch>
                </a:blipFill>
                <a:ln w="28575">
                  <a:noFill/>
                </a:ln>
              </p:spPr>
              <p:txBody>
                <a:bodyPr/>
                <a:lstStyle/>
                <a:p>
                  <a:r>
                    <a:rPr lang="zh-CN" altLang="en-US">
                      <a:noFill/>
                    </a:rPr>
                    <a:t> </a:t>
                  </a:r>
                </a:p>
              </p:txBody>
            </p:sp>
          </mc:Fallback>
        </mc:AlternateContent>
        <p:sp>
          <p:nvSpPr>
            <p:cNvPr id="17" name="圆角矩形 16"/>
            <p:cNvSpPr/>
            <p:nvPr/>
          </p:nvSpPr>
          <p:spPr>
            <a:xfrm>
              <a:off x="7799" y="5094"/>
              <a:ext cx="10743" cy="4445"/>
            </a:xfrm>
            <a:prstGeom prst="roundRect">
              <a:avLst/>
            </a:prstGeom>
            <a:noFill/>
            <a:ln w="19050">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6578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新知探索</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7" name="文本框 6" title=""/>
              <p:cNvSpPr txBox="1"/>
              <p:nvPr/>
            </p:nvSpPr>
            <p:spPr>
              <a:xfrm>
                <a:off x="457835" y="516890"/>
                <a:ext cx="10989945" cy="2553335"/>
              </a:xfrm>
              <a:prstGeom prst="rect">
                <a:avLst/>
              </a:prstGeom>
              <a:noFill/>
            </p:spPr>
            <p:txBody>
              <a:bodyPr wrap="square" rtlCol="0">
                <a:spAutoFit/>
              </a:bodyPr>
              <a:lstStyle/>
              <a:p>
                <a:pPr>
                  <a:lnSpc>
                    <a:spcPct val="130000"/>
                  </a:lnSpc>
                </a:pPr>
                <a:r>
                  <a:rPr lang="en-US" altLang="zh-CN" sz="2400" b="1">
                    <a:solidFill>
                      <a:schemeClr val="tx1"/>
                    </a:solidFill>
                    <a:latin typeface="Cambria Math" panose="02040503050406030204" charset="0"/>
                    <a:ea typeface="宋体" panose="02010600030101010101" pitchFamily="2" charset="-122"/>
                    <a:cs typeface="Cambria Math" panose="02040503050406030204" charset="0"/>
                  </a:rPr>
                  <a:t>         </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我们知道，对于一元二次方程</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𝑎</m:t>
                      </m:r>
                      <m:sSup>
                        <m:sSupPr>
                          <m:ctrlPr>
                            <a:rPr lang="en-US" altLang="zh-CN" sz="2400" i="1">
                              <a:solidFill>
                                <a:schemeClr val="tx1"/>
                              </a:solidFill>
                              <a:latin typeface="Cambria Math" panose="02040503050406030204" charset="0"/>
                              <a:ea typeface="宋体" pitchFamily="2" charset="-122"/>
                              <a:cs typeface="Cambria Math" panose="02040503050406030204" charset="0"/>
                            </a:rPr>
                          </m:ctrlPr>
                        </m:sSupPr>
                        <m:e>
                          <m:r>
                            <a:rPr lang="en-US" altLang="zh-CN" sz="2400" i="1">
                              <a:solidFill>
                                <a:schemeClr val="tx1"/>
                              </a:solidFill>
                              <a:latin typeface="Cambria Math" panose="02040503050406030204" charset="0"/>
                              <a:ea typeface="宋体" pitchFamily="2" charset="-122"/>
                              <a:cs typeface="Cambria Math" panose="02040503050406030204" charset="0"/>
                            </a:rPr>
                            <m:t>𝑥</m:t>
                          </m:r>
                        </m:e>
                        <m:sup>
                          <m:r>
                            <a:rPr lang="en-US" altLang="zh-CN" sz="2400" i="1">
                              <a:solidFill>
                                <a:schemeClr val="tx1"/>
                              </a:solidFill>
                              <a:latin typeface="Cambria Math" panose="02040503050406030204" charset="0"/>
                              <a:ea typeface="MS Mincho" panose="02020609040205080304" charset="-128"/>
                              <a:cs typeface="Cambria Math" panose="02040503050406030204" charset="0"/>
                            </a:rPr>
                            <m:t>2</m:t>
                          </m:r>
                        </m:sup>
                      </m:sSup>
                      <m:r>
                        <a:rPr lang="en-US" altLang="zh-CN" sz="2400" i="1">
                          <a:solidFill>
                            <a:schemeClr val="tx1"/>
                          </a:solidFill>
                          <a:latin typeface="Cambria Math" panose="02040503050406030204" charset="0"/>
                          <a:ea typeface="MS Mincho" panose="02020609040205080304" charset="-128"/>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𝑏𝑥</m:t>
                      </m:r>
                      <m:r>
                        <a:rPr lang="en-US" altLang="zh-CN" sz="2400" i="1">
                          <a:solidFill>
                            <a:schemeClr val="tx1"/>
                          </a:solidFill>
                          <a:latin typeface="Cambria Math" panose="02040503050406030204" charset="0"/>
                          <a:ea typeface="MS Mincho" panose="02020609040205080304" charset="-128"/>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𝑐</m:t>
                      </m:r>
                      <m:r>
                        <a:rPr lang="en-US" altLang="zh-CN" sz="2400" i="1">
                          <a:solidFill>
                            <a:schemeClr val="tx1"/>
                          </a:solidFill>
                          <a:latin typeface="Cambria Math" panose="02040503050406030204" charset="0"/>
                          <a:ea typeface="MS Mincho" panose="02020609040205080304" charset="-128"/>
                          <a:cs typeface="Cambria Math" panose="02040503050406030204" charset="0"/>
                        </a:rPr>
                        <m:t>=</m:t>
                      </m:r>
                      <m:r>
                        <a:rPr lang="en-US" altLang="zh-CN" sz="2400" i="1">
                          <a:solidFill>
                            <a:schemeClr val="tx1"/>
                          </a:solidFill>
                          <a:latin typeface="Cambria Math" panose="02040503050406030204" charset="0"/>
                          <a:ea typeface="MS Mincho" panose="02020609040205080304" charset="-128"/>
                          <a:cs typeface="Cambria Math" panose="02040503050406030204" charset="0"/>
                        </a:rPr>
                        <m:t>0</m:t>
                      </m:r>
                    </m:oMath>
                  </m:oMathPara>
                </a14:m>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𝑎</m:t>
                      </m:r>
                      <m:r>
                        <a:rPr lang="en-US" altLang="zh-CN" sz="2400" i="1">
                          <a:solidFill>
                            <a:schemeClr val="tx1"/>
                          </a:solidFill>
                          <a:latin typeface="Cambria Math" panose="02040503050406030204" charset="0"/>
                          <a:ea typeface="MS Mincho" panose="02020609040205080304" charset="-128"/>
                          <a:cs typeface="Cambria Math" panose="02040503050406030204" charset="0"/>
                        </a:rPr>
                        <m:t>&gt;</m:t>
                      </m:r>
                      <m:r>
                        <a:rPr lang="en-US" altLang="zh-CN" sz="2400" i="1">
                          <a:solidFill>
                            <a:schemeClr val="tx1"/>
                          </a:solidFill>
                          <a:latin typeface="Cambria Math" panose="02040503050406030204" charset="0"/>
                          <a:ea typeface="宋体" pitchFamily="2" charset="-122"/>
                          <a:cs typeface="Cambria Math" panose="02040503050406030204" charset="0"/>
                        </a:rPr>
                        <m:t>0</m:t>
                      </m:r>
                    </m:oMath>
                  </m:oMathPara>
                </a14:m>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，设</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m:t>
                      </m:r>
                      <m:sSup>
                        <m:sSupPr>
                          <m:ctrlPr>
                            <a:rPr lang="en-US" altLang="zh-CN" sz="2400" i="1">
                              <a:solidFill>
                                <a:schemeClr val="tx1"/>
                              </a:solidFill>
                              <a:latin typeface="Cambria Math" panose="02040503050406030204" charset="0"/>
                              <a:ea typeface="宋体" pitchFamily="2" charset="-122"/>
                              <a:cs typeface="Cambria Math" panose="02040503050406030204" charset="0"/>
                            </a:rPr>
                          </m:ctrlPr>
                        </m:sSupPr>
                        <m:e>
                          <m:r>
                            <a:rPr lang="en-US" altLang="zh-CN" sz="2400" i="1">
                              <a:solidFill>
                                <a:schemeClr val="tx1"/>
                              </a:solidFill>
                              <a:latin typeface="Cambria Math" panose="02040503050406030204" charset="0"/>
                              <a:ea typeface="宋体" pitchFamily="2" charset="-122"/>
                              <a:cs typeface="Cambria Math" panose="02040503050406030204" charset="0"/>
                            </a:rPr>
                            <m:t>𝑏</m:t>
                          </m:r>
                        </m:e>
                        <m:sup>
                          <m:r>
                            <a:rPr lang="en-US" altLang="zh-CN" sz="2400" i="1">
                              <a:solidFill>
                                <a:schemeClr val="tx1"/>
                              </a:solidFill>
                              <a:latin typeface="Cambria Math" panose="02040503050406030204" charset="0"/>
                              <a:ea typeface="宋体" pitchFamily="2" charset="-122"/>
                              <a:cs typeface="Cambria Math" panose="02040503050406030204" charset="0"/>
                            </a:rPr>
                            <m:t>2</m:t>
                          </m:r>
                        </m:sup>
                      </m:sSup>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4</m:t>
                      </m:r>
                      <m:r>
                        <a:rPr lang="en-US" altLang="zh-CN" sz="2400" i="1">
                          <a:solidFill>
                            <a:schemeClr val="tx1"/>
                          </a:solidFill>
                          <a:latin typeface="Cambria Math" panose="02040503050406030204" charset="0"/>
                          <a:ea typeface="宋体" pitchFamily="2" charset="-122"/>
                          <a:cs typeface="Cambria Math" panose="02040503050406030204" charset="0"/>
                        </a:rPr>
                        <m:t>𝑎𝑐</m:t>
                      </m:r>
                    </m:oMath>
                  </m:oMathPara>
                </a14:m>
                <a:r>
                  <a:rPr lang="zh-CN" altLang="en-US" sz="2400">
                    <a:solidFill>
                      <a:schemeClr val="tx1"/>
                    </a:solidFill>
                    <a:latin typeface="Cambria Math" panose="02040503050406030204" charset="0"/>
                    <a:ea typeface="宋体" panose="02010600030101010101" pitchFamily="2" charset="-122"/>
                    <a:cs typeface="Cambria Math" panose="02040503050406030204" charset="0"/>
                  </a:rPr>
                  <a:t>，</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它的根按照</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∆&gt;</m:t>
                      </m:r>
                      <m:r>
                        <a:rPr lang="en-US" altLang="zh-CN" sz="2400" i="1">
                          <a:solidFill>
                            <a:schemeClr val="tx1"/>
                          </a:solidFill>
                          <a:latin typeface="Cambria Math" panose="02040503050406030204" charset="0"/>
                          <a:ea typeface="宋体" pitchFamily="2" charset="-122"/>
                          <a:cs typeface="Cambria Math" panose="02040503050406030204" charset="0"/>
                        </a:rPr>
                        <m:t>0</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0</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∆&lt;</m:t>
                      </m:r>
                      <m:r>
                        <a:rPr lang="en-US" altLang="zh-CN" sz="2400" i="1">
                          <a:solidFill>
                            <a:schemeClr val="tx1"/>
                          </a:solidFill>
                          <a:latin typeface="Cambria Math" panose="02040503050406030204" charset="0"/>
                          <a:ea typeface="宋体" pitchFamily="2" charset="-122"/>
                          <a:cs typeface="Cambria Math" panose="02040503050406030204" charset="0"/>
                        </a:rPr>
                        <m:t>0</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可分为三种情况</a:t>
                </a:r>
                <a:r>
                  <a:rPr lang="en-US" altLang="zh-CN" sz="2400" b="1">
                    <a:solidFill>
                      <a:schemeClr val="tx1"/>
                    </a:solidFill>
                    <a:latin typeface="Cambria Math" panose="02040503050406030204" charset="0"/>
                    <a:ea typeface="宋体" panose="02010600030101010101" pitchFamily="2" charset="-122"/>
                    <a:cs typeface="Cambria Math" panose="02040503050406030204" charset="0"/>
                  </a:rPr>
                  <a:t>.</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相应地，二次函数</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𝑦</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𝑎</m:t>
                      </m:r>
                      <m:sSup>
                        <m:sSupPr>
                          <m:ctrlPr>
                            <a:rPr lang="en-US" altLang="zh-CN" sz="2400" i="1">
                              <a:solidFill>
                                <a:schemeClr val="tx1"/>
                              </a:solidFill>
                              <a:latin typeface="Cambria Math" panose="02040503050406030204" charset="0"/>
                              <a:ea typeface="宋体" pitchFamily="2" charset="-122"/>
                              <a:cs typeface="Cambria Math" panose="02040503050406030204" charset="0"/>
                            </a:rPr>
                          </m:ctrlPr>
                        </m:sSupPr>
                        <m:e>
                          <m:r>
                            <a:rPr lang="en-US" altLang="zh-CN" sz="2400" i="1">
                              <a:solidFill>
                                <a:schemeClr val="tx1"/>
                              </a:solidFill>
                              <a:latin typeface="Cambria Math" panose="02040503050406030204" charset="0"/>
                              <a:ea typeface="宋体" pitchFamily="2" charset="-122"/>
                              <a:cs typeface="Cambria Math" panose="02040503050406030204" charset="0"/>
                            </a:rPr>
                            <m:t>𝑥</m:t>
                          </m:r>
                        </m:e>
                        <m:sup>
                          <m:r>
                            <a:rPr lang="en-US" altLang="zh-CN" sz="2400" i="1">
                              <a:solidFill>
                                <a:schemeClr val="tx1"/>
                              </a:solidFill>
                              <a:latin typeface="Cambria Math" panose="02040503050406030204" charset="0"/>
                              <a:ea typeface="MS Mincho" panose="02020609040205080304" charset="-128"/>
                              <a:cs typeface="Cambria Math" panose="02040503050406030204" charset="0"/>
                            </a:rPr>
                            <m:t>2</m:t>
                          </m:r>
                        </m:sup>
                      </m:sSup>
                      <m:r>
                        <a:rPr lang="en-US" altLang="zh-CN" sz="2400" i="1">
                          <a:solidFill>
                            <a:schemeClr val="tx1"/>
                          </a:solidFill>
                          <a:latin typeface="Cambria Math" panose="02040503050406030204" charset="0"/>
                          <a:ea typeface="MS Mincho" panose="02020609040205080304" charset="-128"/>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𝑏𝑥</m:t>
                      </m:r>
                      <m:r>
                        <a:rPr lang="en-US" altLang="zh-CN" sz="2400" i="1">
                          <a:solidFill>
                            <a:schemeClr val="tx1"/>
                          </a:solidFill>
                          <a:latin typeface="Cambria Math" panose="02040503050406030204" charset="0"/>
                          <a:ea typeface="MS Mincho" panose="02020609040205080304" charset="-128"/>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𝑐</m:t>
                      </m:r>
                    </m:oMath>
                  </m:oMathPara>
                </a14:m>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𝑎</m:t>
                      </m:r>
                      <m:r>
                        <a:rPr lang="en-US" altLang="zh-CN" sz="2400" i="1">
                          <a:solidFill>
                            <a:schemeClr val="tx1"/>
                          </a:solidFill>
                          <a:latin typeface="Cambria Math" panose="02040503050406030204" charset="0"/>
                          <a:ea typeface="MS Mincho" panose="02020609040205080304" charset="-128"/>
                          <a:cs typeface="Cambria Math" panose="02040503050406030204" charset="0"/>
                        </a:rPr>
                        <m:t>&gt;</m:t>
                      </m:r>
                      <m:r>
                        <a:rPr lang="en-US" altLang="zh-CN" sz="2400" i="1">
                          <a:solidFill>
                            <a:schemeClr val="tx1"/>
                          </a:solidFill>
                          <a:latin typeface="Cambria Math" panose="02040503050406030204" charset="0"/>
                          <a:ea typeface="宋体" pitchFamily="2" charset="-122"/>
                          <a:cs typeface="Cambria Math" panose="02040503050406030204" charset="0"/>
                        </a:rPr>
                        <m:t>0</m:t>
                      </m:r>
                    </m:oMath>
                  </m:oMathPara>
                </a14:m>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的图象与</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𝑥</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轴的位置关系也分为三种情况</a:t>
                </a:r>
                <a:r>
                  <a:rPr lang="en-US" altLang="zh-CN" sz="2400" b="1">
                    <a:solidFill>
                      <a:schemeClr val="tx1"/>
                    </a:solidFill>
                    <a:latin typeface="Cambria Math" panose="02040503050406030204" charset="0"/>
                    <a:ea typeface="宋体" panose="02010600030101010101" pitchFamily="2" charset="-122"/>
                    <a:cs typeface="Cambria Math" panose="02040503050406030204" charset="0"/>
                  </a:rPr>
                  <a:t>.</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因此，我们分三种情况来讨论对应的一元二次不等式</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𝑎</m:t>
                      </m:r>
                      <m:sSup>
                        <m:sSupPr>
                          <m:ctrlPr>
                            <a:rPr lang="en-US" altLang="zh-CN" sz="2400" i="1">
                              <a:solidFill>
                                <a:schemeClr val="tx1"/>
                              </a:solidFill>
                              <a:latin typeface="Cambria Math" panose="02040503050406030204" charset="0"/>
                              <a:ea typeface="宋体" pitchFamily="2" charset="-122"/>
                              <a:cs typeface="Cambria Math" panose="02040503050406030204" charset="0"/>
                            </a:rPr>
                          </m:ctrlPr>
                        </m:sSupPr>
                        <m:e>
                          <m:r>
                            <a:rPr lang="en-US" altLang="zh-CN" sz="2400" i="1">
                              <a:solidFill>
                                <a:schemeClr val="tx1"/>
                              </a:solidFill>
                              <a:latin typeface="Cambria Math" panose="02040503050406030204" charset="0"/>
                              <a:ea typeface="宋体" pitchFamily="2" charset="-122"/>
                              <a:cs typeface="Cambria Math" panose="02040503050406030204" charset="0"/>
                            </a:rPr>
                            <m:t>𝑥</m:t>
                          </m:r>
                        </m:e>
                        <m:sup>
                          <m:r>
                            <a:rPr lang="en-US" altLang="zh-CN" sz="2400" i="1">
                              <a:solidFill>
                                <a:schemeClr val="tx1"/>
                              </a:solidFill>
                              <a:latin typeface="Cambria Math" panose="02040503050406030204" charset="0"/>
                              <a:ea typeface="MS Mincho" panose="02020609040205080304" charset="-128"/>
                              <a:cs typeface="Cambria Math" panose="02040503050406030204" charset="0"/>
                            </a:rPr>
                            <m:t>2</m:t>
                          </m:r>
                        </m:sup>
                      </m:sSup>
                      <m:r>
                        <a:rPr lang="en-US" altLang="zh-CN" sz="2400" i="1">
                          <a:solidFill>
                            <a:schemeClr val="tx1"/>
                          </a:solidFill>
                          <a:latin typeface="Cambria Math" panose="02040503050406030204" charset="0"/>
                          <a:ea typeface="MS Mincho" panose="02020609040205080304" charset="-128"/>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𝑏𝑥</m:t>
                      </m:r>
                      <m:r>
                        <a:rPr lang="en-US" altLang="zh-CN" sz="2400" i="1">
                          <a:solidFill>
                            <a:schemeClr val="tx1"/>
                          </a:solidFill>
                          <a:latin typeface="Cambria Math" panose="02040503050406030204" charset="0"/>
                          <a:ea typeface="MS Mincho" panose="02020609040205080304" charset="-128"/>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𝑐</m:t>
                      </m:r>
                      <m:r>
                        <a:rPr lang="en-US" altLang="zh-CN" sz="2400" i="1">
                          <a:solidFill>
                            <a:schemeClr val="tx1"/>
                          </a:solidFill>
                          <a:latin typeface="Cambria Math" panose="02040503050406030204" charset="0"/>
                          <a:ea typeface="MS Mincho" panose="02020609040205080304" charset="-128"/>
                          <a:cs typeface="Cambria Math" panose="02040503050406030204" charset="0"/>
                        </a:rPr>
                        <m:t>&gt;</m:t>
                      </m:r>
                      <m:r>
                        <a:rPr lang="en-US" altLang="zh-CN" sz="2400" i="1">
                          <a:solidFill>
                            <a:schemeClr val="tx1"/>
                          </a:solidFill>
                          <a:latin typeface="Cambria Math" panose="02040503050406030204" charset="0"/>
                          <a:ea typeface="MS Mincho" panose="02020609040205080304" charset="-128"/>
                          <a:cs typeface="Cambria Math" panose="02040503050406030204" charset="0"/>
                        </a:rPr>
                        <m:t>0</m:t>
                      </m:r>
                    </m:oMath>
                  </m:oMathPara>
                </a14:m>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𝑎</m:t>
                      </m:r>
                      <m:r>
                        <a:rPr lang="en-US" altLang="zh-CN" sz="2400" i="1">
                          <a:solidFill>
                            <a:schemeClr val="tx1"/>
                          </a:solidFill>
                          <a:latin typeface="Cambria Math" panose="02040503050406030204" charset="0"/>
                          <a:ea typeface="MS Mincho" panose="02020609040205080304" charset="-128"/>
                          <a:cs typeface="Cambria Math" panose="02040503050406030204" charset="0"/>
                        </a:rPr>
                        <m:t>&gt;</m:t>
                      </m:r>
                      <m:r>
                        <a:rPr lang="en-US" altLang="zh-CN" sz="2400" i="1">
                          <a:solidFill>
                            <a:schemeClr val="tx1"/>
                          </a:solidFill>
                          <a:latin typeface="Cambria Math" panose="02040503050406030204" charset="0"/>
                          <a:ea typeface="宋体" pitchFamily="2" charset="-122"/>
                          <a:cs typeface="Cambria Math" panose="02040503050406030204" charset="0"/>
                        </a:rPr>
                        <m:t>0</m:t>
                      </m:r>
                    </m:oMath>
                  </m:oMathPara>
                </a14:m>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和</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𝑎</m:t>
                      </m:r>
                      <m:sSup>
                        <m:sSupPr>
                          <m:ctrlPr>
                            <a:rPr lang="en-US" altLang="zh-CN" sz="2400" i="1">
                              <a:solidFill>
                                <a:schemeClr val="tx1"/>
                              </a:solidFill>
                              <a:latin typeface="Cambria Math" panose="02040503050406030204" charset="0"/>
                              <a:ea typeface="宋体" pitchFamily="2" charset="-122"/>
                              <a:cs typeface="Cambria Math" panose="02040503050406030204" charset="0"/>
                            </a:rPr>
                          </m:ctrlPr>
                        </m:sSupPr>
                        <m:e>
                          <m:r>
                            <a:rPr lang="en-US" altLang="zh-CN" sz="2400" i="1">
                              <a:solidFill>
                                <a:schemeClr val="tx1"/>
                              </a:solidFill>
                              <a:latin typeface="Cambria Math" panose="02040503050406030204" charset="0"/>
                              <a:ea typeface="宋体" pitchFamily="2" charset="-122"/>
                              <a:cs typeface="Cambria Math" panose="02040503050406030204" charset="0"/>
                            </a:rPr>
                            <m:t>𝑥</m:t>
                          </m:r>
                        </m:e>
                        <m:sup>
                          <m:r>
                            <a:rPr lang="en-US" altLang="zh-CN" sz="2400" i="1">
                              <a:solidFill>
                                <a:schemeClr val="tx1"/>
                              </a:solidFill>
                              <a:latin typeface="Cambria Math" panose="02040503050406030204" charset="0"/>
                              <a:ea typeface="MS Mincho" panose="02020609040205080304" charset="-128"/>
                              <a:cs typeface="Cambria Math" panose="02040503050406030204" charset="0"/>
                            </a:rPr>
                            <m:t>2</m:t>
                          </m:r>
                        </m:sup>
                      </m:sSup>
                      <m:r>
                        <a:rPr lang="en-US" altLang="zh-CN" sz="2400" i="1">
                          <a:solidFill>
                            <a:schemeClr val="tx1"/>
                          </a:solidFill>
                          <a:latin typeface="Cambria Math" panose="02040503050406030204" charset="0"/>
                          <a:ea typeface="MS Mincho" panose="02020609040205080304" charset="-128"/>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𝑏𝑥</m:t>
                      </m:r>
                      <m:r>
                        <a:rPr lang="en-US" altLang="zh-CN" sz="2400" i="1">
                          <a:solidFill>
                            <a:schemeClr val="tx1"/>
                          </a:solidFill>
                          <a:latin typeface="Cambria Math" panose="02040503050406030204" charset="0"/>
                          <a:ea typeface="MS Mincho" panose="02020609040205080304" charset="-128"/>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𝑐</m:t>
                      </m:r>
                      <m:r>
                        <a:rPr lang="en-US" altLang="zh-CN" sz="2400" i="1">
                          <a:solidFill>
                            <a:schemeClr val="tx1"/>
                          </a:solidFill>
                          <a:latin typeface="Cambria Math" panose="02040503050406030204" charset="0"/>
                          <a:ea typeface="MS Mincho" panose="02020609040205080304" charset="-128"/>
                          <a:cs typeface="Cambria Math" panose="02040503050406030204" charset="0"/>
                        </a:rPr>
                        <m:t>&lt;</m:t>
                      </m:r>
                      <m:r>
                        <a:rPr lang="en-US" altLang="zh-CN" sz="2400" i="1">
                          <a:solidFill>
                            <a:schemeClr val="tx1"/>
                          </a:solidFill>
                          <a:latin typeface="Cambria Math" panose="02040503050406030204" charset="0"/>
                          <a:ea typeface="MS Mincho" panose="02020609040205080304" charset="-128"/>
                          <a:cs typeface="Cambria Math" panose="02040503050406030204" charset="0"/>
                        </a:rPr>
                        <m:t>0</m:t>
                      </m:r>
                    </m:oMath>
                  </m:oMathPara>
                </a14:m>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𝑎</m:t>
                      </m:r>
                      <m:r>
                        <a:rPr lang="en-US" altLang="zh-CN" sz="2400" i="1">
                          <a:solidFill>
                            <a:schemeClr val="tx1"/>
                          </a:solidFill>
                          <a:latin typeface="Cambria Math" panose="02040503050406030204" charset="0"/>
                          <a:ea typeface="MS Mincho" panose="02020609040205080304" charset="-128"/>
                          <a:cs typeface="Cambria Math" panose="02040503050406030204" charset="0"/>
                        </a:rPr>
                        <m:t>&gt;</m:t>
                      </m:r>
                      <m:r>
                        <a:rPr lang="en-US" altLang="zh-CN" sz="2400" i="1">
                          <a:solidFill>
                            <a:schemeClr val="tx1"/>
                          </a:solidFill>
                          <a:latin typeface="Cambria Math" panose="02040503050406030204" charset="0"/>
                          <a:ea typeface="宋体" pitchFamily="2" charset="-122"/>
                          <a:cs typeface="Cambria Math" panose="02040503050406030204" charset="0"/>
                        </a:rPr>
                        <m:t>0</m:t>
                      </m:r>
                    </m:oMath>
                  </m:oMathPara>
                </a14:m>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的解集</a:t>
                </a:r>
                <a:r>
                  <a:rPr lang="en-US" altLang="zh-CN" sz="2400" b="1">
                    <a:solidFill>
                      <a:schemeClr val="tx1"/>
                    </a:solidFill>
                    <a:latin typeface="Cambria Math" panose="02040503050406030204" charset="0"/>
                    <a:ea typeface="宋体" panose="02010600030101010101" pitchFamily="2" charset="-122"/>
                    <a:cs typeface="Cambria Math" panose="02040503050406030204" charset="0"/>
                  </a:rPr>
                  <a:t>.</a:t>
                </a:r>
                <a:endParaRPr lang="en-US" altLang="zh-CN" sz="2400" b="1">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457835" y="516890"/>
                <a:ext cx="10989945" cy="2553335"/>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9" name="组合 8" title=""/>
          <p:cNvGrpSpPr/>
          <p:nvPr/>
        </p:nvGrpSpPr>
        <p:grpSpPr>
          <a:xfrm>
            <a:off x="2070100" y="3465830"/>
            <a:ext cx="8051800" cy="2143760"/>
            <a:chOff x="3260" y="5458"/>
            <a:chExt cx="12680" cy="3376"/>
          </a:xfrm>
        </p:grpSpPr>
        <p:pic>
          <p:nvPicPr>
            <p:cNvPr id="2" name="图片 1"/>
            <p:cNvPicPr>
              <a:picLocks noChangeAspect="1"/>
            </p:cNvPicPr>
            <p:nvPr/>
          </p:nvPicPr>
          <p:blipFill>
            <a:blip r:embed="rId3"/>
            <a:stretch>
              <a:fillRect/>
            </a:stretch>
          </p:blipFill>
          <p:spPr>
            <a:xfrm>
              <a:off x="3260" y="5611"/>
              <a:ext cx="12680" cy="3200"/>
            </a:xfrm>
            <a:prstGeom prst="rect">
              <a:avLst/>
            </a:prstGeom>
          </p:spPr>
        </p:pic>
        <p:sp>
          <p:nvSpPr>
            <p:cNvPr id="3" name="矩形 2"/>
            <p:cNvSpPr/>
            <p:nvPr/>
          </p:nvSpPr>
          <p:spPr>
            <a:xfrm>
              <a:off x="6497" y="5458"/>
              <a:ext cx="539" cy="3354"/>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矩形 7"/>
            <p:cNvSpPr/>
            <p:nvPr>
              <p:custDataLst>
                <p:tags r:id="rId4"/>
              </p:custDataLst>
            </p:nvPr>
          </p:nvSpPr>
          <p:spPr>
            <a:xfrm>
              <a:off x="11224" y="5480"/>
              <a:ext cx="539" cy="3354"/>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文本框 1" title=""/>
          <p:cNvSpPr txBox="1"/>
          <p:nvPr/>
        </p:nvSpPr>
        <p:spPr>
          <a:xfrm>
            <a:off x="2637790" y="280035"/>
            <a:ext cx="6916420" cy="460375"/>
          </a:xfrm>
          <a:prstGeom prst="rect">
            <a:avLst/>
          </a:prstGeom>
          <a:noFill/>
        </p:spPr>
        <p:txBody>
          <a:bodyPr wrap="none" rtlCol="0">
            <a:spAutoFit/>
          </a:bodyPr>
          <a:lstStyle/>
          <a:p>
            <a:r>
              <a:rPr lang="zh-CN" altLang="en-US" sz="2400" b="1">
                <a:latin typeface="宋体" panose="02010600030101010101" pitchFamily="2" charset="-122"/>
                <a:ea typeface="宋体" panose="02010600030101010101" pitchFamily="2" charset="-122"/>
              </a:rPr>
              <a:t>二次函数与一元二次方程、不等式的解的对应关系</a:t>
            </a:r>
            <a:endParaRPr lang="zh-CN" altLang="en-US" sz="2400" b="1">
              <a:latin typeface="宋体" panose="02010600030101010101" pitchFamily="2" charset="-122"/>
              <a:ea typeface="宋体" panose="02010600030101010101" pitchFamily="2" charset="-122"/>
            </a:endParaRPr>
          </a:p>
        </p:txBody>
      </p:sp>
      <p:graphicFrame>
        <p:nvGraphicFramePr>
          <p:cNvPr id="3" name="表格 2" title=""/>
          <p:cNvGraphicFramePr>
            <a:graphicFrameLocks noGrp="1"/>
          </p:cNvGraphicFramePr>
          <p:nvPr>
            <p:custDataLst>
              <p:tags r:id="rId2"/>
            </p:custDataLst>
          </p:nvPr>
        </p:nvGraphicFramePr>
        <p:xfrm>
          <a:off x="695960" y="760730"/>
          <a:ext cx="10435590" cy="5803900"/>
        </p:xfrm>
        <a:graphic>
          <a:graphicData uri="http://schemas.openxmlformats.org/drawingml/2006/table">
            <a:tbl>
              <a:tblPr firstRow="1" bandRow="1">
                <a:tableStyleId>{5C22544A-7EE6-4342-B048-85BDC9FD1C3A}</a:tableStyleId>
              </a:tblPr>
              <a:tblGrid>
                <a:gridCol w="3444875"/>
                <a:gridCol w="2724785"/>
                <a:gridCol w="2132965"/>
                <a:gridCol w="2132965"/>
              </a:tblGrid>
              <a:tr h="457200">
                <a:tc>
                  <a:txBody>
                    <a:bodyPr vert="horz" wrap="square"/>
                    <a:lstStyle/>
                    <a:p>
                      <a:pPr>
                        <a:buNone/>
                      </a:pPr>
                      <a:endParaRPr lang="zh-CN" altLang="en-US"/>
                    </a:p>
                  </a:txBody>
                  <a:tcPr/>
                </a:tc>
                <a:tc>
                  <a:txBody>
                    <a:bodyPr vert="horz" wrap="square"/>
                    <a:lstStyle/>
                    <a:p>
                      <a:pPr>
                        <a:buNone/>
                      </a:pPr>
                      <a14:m>
                        <m:oMathPara>
                          <m:oMathParaPr>
                            <m:jc/>
                          </m:oMathParaPr>
                          <m:oMath>
                            <m:r>
                              <m:rPr>
                                <m:sty m:val="b"/>
                              </m:rPr>
                              <a:rPr lang="en-US" altLang="zh-CN" sz="2400" b="1">
                                <a:latin typeface="Cambria Math" panose="02040503050406030204" charset="0"/>
                                <a:ea typeface="MS Mincho" panose="02020609040205080304" charset="-128"/>
                                <a:cs typeface="Cambria Math" panose="02040503050406030204" charset="0"/>
                              </a:rPr>
                              <m:t>∆&gt;</m:t>
                            </m:r>
                            <m:r>
                              <m:rPr>
                                <m:sty m:val="b"/>
                              </m:rPr>
                              <a:rPr lang="en-US" altLang="zh-CN" sz="2400" b="1">
                                <a:latin typeface="Cambria Math" panose="02040503050406030204" charset="0"/>
                                <a:ea typeface="宋体" pitchFamily="2" charset="-122"/>
                                <a:cs typeface="Cambria Math" panose="02040503050406030204" charset="0"/>
                              </a:rPr>
                              <m:t>𝟎</m:t>
                            </m:r>
                          </m:oMath>
                        </m:oMathPara>
                      </a14:m>
                      <a:endParaRPr lang="en-US" altLang="zh-CN" sz="2400" b="1">
                        <a:latin typeface="Cambria Math" panose="02040503050406030204" charset="0"/>
                        <a:ea typeface="宋体" panose="02010600030101010101" pitchFamily="2" charset="-122"/>
                        <a:cs typeface="Cambria Math" panose="02040503050406030204" charset="0"/>
                      </a:endParaRPr>
                    </a:p>
                  </a:txBody>
                  <a:tcPr/>
                </a:tc>
                <a:tc>
                  <a:txBody>
                    <a:bodyPr vert="horz" wrap="square"/>
                    <a:lstStyle/>
                    <a:p>
                      <a:pPr>
                        <a:buNone/>
                      </a:pPr>
                      <a14:m>
                        <m:oMathPara>
                          <m:oMathParaPr>
                            <m:jc/>
                          </m:oMathParaPr>
                          <m:oMath>
                            <m:r>
                              <m:rPr>
                                <m:sty m:val="b"/>
                              </m:rPr>
                              <a:rPr lang="en-US" altLang="zh-CN" sz="2400" b="1">
                                <a:latin typeface="Cambria Math" panose="02040503050406030204" charset="0"/>
                                <a:ea typeface="MS Mincho" panose="02020609040205080304" charset="-128"/>
                                <a:cs typeface="Cambria Math" panose="02040503050406030204" charset="0"/>
                              </a:rPr>
                              <m:t>∆</m:t>
                            </m:r>
                            <m:r>
                              <m:rPr>
                                <m:sty m:val="b"/>
                              </m:rPr>
                              <a:rPr lang="en-US" altLang="zh-CN" sz="2400" b="1">
                                <a:latin typeface="Cambria Math" panose="02040503050406030204" charset="0"/>
                                <a:ea typeface="MS Mincho" panose="02020609040205080304" charset="-128"/>
                                <a:cs typeface="Cambria Math" panose="02040503050406030204" charset="0"/>
                              </a:rPr>
                              <m:t>=</m:t>
                            </m:r>
                            <m:r>
                              <m:rPr>
                                <m:sty m:val="b"/>
                              </m:rPr>
                              <a:rPr lang="en-US" altLang="zh-CN" sz="2400" b="1">
                                <a:latin typeface="Cambria Math" panose="02040503050406030204" charset="0"/>
                                <a:ea typeface="MS Mincho" panose="02020609040205080304" charset="-128"/>
                                <a:cs typeface="Cambria Math" panose="02040503050406030204" charset="0"/>
                              </a:rPr>
                              <m:t>𝟎</m:t>
                            </m:r>
                          </m:oMath>
                        </m:oMathPara>
                      </a14:m>
                      <a:endParaRPr lang="en-US" altLang="zh-CN" sz="2400" b="1">
                        <a:latin typeface="Cambria Math" panose="02040503050406030204" charset="0"/>
                        <a:ea typeface="MS Mincho" panose="02020609040205080304" charset="-128"/>
                        <a:cs typeface="Cambria Math" panose="02040503050406030204" charset="0"/>
                      </a:endParaRPr>
                    </a:p>
                  </a:txBody>
                  <a:tcPr/>
                </a:tc>
                <a:tc>
                  <a:txBody>
                    <a:bodyPr vert="horz" wrap="square"/>
                    <a:lstStyle/>
                    <a:p>
                      <a:pPr>
                        <a:buNone/>
                      </a:pPr>
                      <a14:m>
                        <m:oMathPara>
                          <m:oMathParaPr>
                            <m:jc/>
                          </m:oMathParaPr>
                          <m:oMath>
                            <m:r>
                              <m:rPr>
                                <m:sty m:val="b"/>
                              </m:rPr>
                              <a:rPr lang="en-US" altLang="zh-CN" sz="2400" b="1">
                                <a:latin typeface="Cambria Math" panose="02040503050406030204" charset="0"/>
                                <a:ea typeface="MS Mincho" panose="02020609040205080304" charset="-128"/>
                                <a:cs typeface="Cambria Math" panose="02040503050406030204" charset="0"/>
                              </a:rPr>
                              <m:t>∆</m:t>
                            </m:r>
                            <m:r>
                              <m:rPr>
                                <m:sty m:val="b"/>
                              </m:rPr>
                              <a:rPr lang="en-US" altLang="zh-CN" sz="2400" b="1">
                                <a:latin typeface="Cambria Math" panose="02040503050406030204" charset="0"/>
                                <a:ea typeface="MS Mincho" panose="02020609040205080304" charset="-128"/>
                                <a:cs typeface="Cambria Math" panose="02040503050406030204" charset="0"/>
                              </a:rPr>
                              <m:t>&lt;</m:t>
                            </m:r>
                            <m:r>
                              <m:rPr>
                                <m:sty m:val="b"/>
                              </m:rPr>
                              <a:rPr lang="en-US" altLang="zh-CN" sz="2400" b="1">
                                <a:latin typeface="Cambria Math" panose="02040503050406030204" charset="0"/>
                                <a:ea typeface="MS Mincho" panose="02020609040205080304" charset="-128"/>
                                <a:cs typeface="Cambria Math" panose="02040503050406030204" charset="0"/>
                              </a:rPr>
                              <m:t>𝟎</m:t>
                            </m:r>
                          </m:oMath>
                        </m:oMathPara>
                      </a14:m>
                      <a:endParaRPr lang="en-US" altLang="zh-CN" sz="2400" b="1">
                        <a:latin typeface="Cambria Math" panose="02040503050406030204" charset="0"/>
                        <a:ea typeface="MS Mincho" panose="02020609040205080304" charset="-128"/>
                        <a:cs typeface="Cambria Math" panose="02040503050406030204" charset="0"/>
                      </a:endParaRPr>
                    </a:p>
                  </a:txBody>
                  <a:tcPr/>
                </a:tc>
              </a:tr>
              <a:tr h="1634490">
                <a:tc>
                  <a:txBody>
                    <a:bodyPr vert="horz" wrap="square"/>
                    <a:lstStyle/>
                    <a:p>
                      <a:pPr algn="l">
                        <a:buNone/>
                      </a:pPr>
                      <a:endParaRPr lang="en-US" altLang="zh-CN" sz="2400" i="1">
                        <a:solidFill>
                          <a:schemeClr val="tx1"/>
                        </a:solidFill>
                        <a:latin typeface="Cambria Math" panose="02040503050406030204" charset="0"/>
                        <a:ea typeface="宋体" panose="02010600030101010101" pitchFamily="2" charset="-122"/>
                        <a:cs typeface="Cambria Math" panose="02040503050406030204" charset="0"/>
                      </a:endParaRPr>
                    </a:p>
                    <a:p>
                      <a:pPr algn="l">
                        <a:buNone/>
                      </a:pPr>
                      <a14:m>
                        <m:oMathPara>
                          <m:oMathParaPr>
                            <m:jc/>
                          </m:oMathParaPr>
                          <m:oMath>
                            <m:r>
                              <a:rPr lang="en-US" altLang="zh-CN" sz="2400" i="1">
                                <a:solidFill>
                                  <a:schemeClr val="tx1"/>
                                </a:solidFill>
                                <a:latin typeface="Cambria Math" panose="02040503050406030204" charset="0"/>
                                <a:ea typeface="宋体" pitchFamily="2" charset="-122"/>
                                <a:cs typeface="Cambria Math" panose="02040503050406030204" charset="0"/>
                              </a:rPr>
                              <m:t>𝑦</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𝑎</m:t>
                            </m:r>
                            <m:sSup>
                              <m:sSupPr>
                                <m:ctrlPr>
                                  <a:rPr lang="en-US" altLang="zh-CN" sz="2400" i="1">
                                    <a:solidFill>
                                      <a:schemeClr val="tx1"/>
                                    </a:solidFill>
                                    <a:latin typeface="Cambria Math" panose="02040503050406030204" charset="0"/>
                                    <a:ea typeface="宋体" pitchFamily="2" charset="-122"/>
                                    <a:cs typeface="Cambria Math" panose="02040503050406030204" charset="0"/>
                                  </a:rPr>
                                </m:ctrlPr>
                              </m:sSupPr>
                              <m:e>
                                <m:r>
                                  <a:rPr lang="en-US" altLang="zh-CN" sz="2400" i="1">
                                    <a:solidFill>
                                      <a:schemeClr val="tx1"/>
                                    </a:solidFill>
                                    <a:latin typeface="Cambria Math" panose="02040503050406030204" charset="0"/>
                                    <a:ea typeface="宋体" pitchFamily="2" charset="-122"/>
                                    <a:cs typeface="Cambria Math" panose="02040503050406030204" charset="0"/>
                                  </a:rPr>
                                  <m:t>𝑥</m:t>
                                </m:r>
                              </m:e>
                              <m:sup>
                                <m:r>
                                  <a:rPr lang="en-US" altLang="zh-CN" sz="2400" i="1">
                                    <a:solidFill>
                                      <a:schemeClr val="tx1"/>
                                    </a:solidFill>
                                    <a:latin typeface="Cambria Math" panose="02040503050406030204" charset="0"/>
                                    <a:ea typeface="宋体" pitchFamily="2" charset="-122"/>
                                    <a:cs typeface="Cambria Math" panose="02040503050406030204" charset="0"/>
                                  </a:rPr>
                                  <m:t>2</m:t>
                                </m:r>
                              </m:sup>
                            </m:sSup>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𝑏𝑥</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𝑐</m:t>
                            </m:r>
                            <m:r>
                              <a:rPr lang="en-US" altLang="zh-CN" sz="2400" i="1">
                                <a:solidFill>
                                  <a:schemeClr val="tx1"/>
                                </a:solidFill>
                                <a:latin typeface="Cambria Math" panose="02040503050406030204" charset="0"/>
                                <a:ea typeface="宋体" pitchFamily="2" charset="-122"/>
                                <a:cs typeface="Cambria Math" panose="02040503050406030204" charset="0"/>
                              </a:rPr>
                              <m:t>(</m:t>
                            </m:r>
                            <m:r>
                              <a:rPr lang="en-US" altLang="zh-CN" sz="2400" i="1">
                                <a:solidFill>
                                  <a:schemeClr val="tx1"/>
                                </a:solidFill>
                                <a:latin typeface="Cambria Math" panose="02040503050406030204" charset="0"/>
                                <a:ea typeface="宋体" pitchFamily="2" charset="-122"/>
                                <a:cs typeface="Cambria Math" panose="02040503050406030204" charset="0"/>
                              </a:rPr>
                              <m:t>𝑎</m:t>
                            </m:r>
                            <m:r>
                              <a:rPr lang="en-US" altLang="zh-CN" sz="2400" i="1">
                                <a:solidFill>
                                  <a:schemeClr val="tx1"/>
                                </a:solidFill>
                                <a:latin typeface="Cambria Math" panose="02040503050406030204" charset="0"/>
                                <a:ea typeface="宋体" pitchFamily="2" charset="-122"/>
                                <a:cs typeface="Cambria Math" panose="02040503050406030204" charset="0"/>
                              </a:rPr>
                              <m:t>&gt;</m:t>
                            </m:r>
                            <m:r>
                              <a:rPr lang="en-US" altLang="zh-CN" sz="2400" i="1">
                                <a:solidFill>
                                  <a:schemeClr val="tx1"/>
                                </a:solidFill>
                                <a:latin typeface="Cambria Math" panose="02040503050406030204" charset="0"/>
                                <a:ea typeface="宋体" pitchFamily="2" charset="-122"/>
                                <a:cs typeface="Cambria Math" panose="02040503050406030204" charset="0"/>
                              </a:rPr>
                              <m:t>0</m:t>
                            </m:r>
                            <m:r>
                              <a:rPr lang="en-US" altLang="zh-CN" sz="2400" i="1">
                                <a:solidFill>
                                  <a:schemeClr val="tx1"/>
                                </a:solidFill>
                                <a:latin typeface="Cambria Math" panose="02040503050406030204" charset="0"/>
                                <a:ea typeface="宋体" pitchFamily="2" charset="-122"/>
                                <a:cs typeface="Cambria Math" panose="02040503050406030204" charset="0"/>
                              </a:rPr>
                              <m:t>)</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rPr>
                        <a:t>的图象</a:t>
                      </a:r>
                      <a:endParaRPr lang="zh-CN" altLang="en-US" sz="2400" b="1">
                        <a:solidFill>
                          <a:schemeClr val="tx1"/>
                        </a:solidFill>
                        <a:latin typeface="Cambria Math" panose="02040503050406030204" charset="0"/>
                        <a:ea typeface="宋体" panose="02010600030101010101" pitchFamily="2" charset="-122"/>
                        <a:cs typeface="Cambria Math" panose="02040503050406030204" charset="0"/>
                      </a:endParaRPr>
                    </a:p>
                  </a:txBody>
                  <a:tcPr/>
                </a:tc>
                <a:tc>
                  <a:txBody>
                    <a:bodyPr vert="horz" wrap="square"/>
                    <a:lstStyle/>
                    <a:p>
                      <a:pPr>
                        <a:buNone/>
                      </a:pPr>
                      <a:endParaRPr lang="zh-CN" altLang="en-US"/>
                    </a:p>
                  </a:txBody>
                  <a:tcPr/>
                </a:tc>
                <a:tc>
                  <a:txBody>
                    <a:bodyPr vert="horz" wrap="square"/>
                    <a:lstStyle/>
                    <a:p>
                      <a:pPr>
                        <a:buNone/>
                      </a:pPr>
                      <a:endParaRPr lang="zh-CN" altLang="en-US"/>
                    </a:p>
                  </a:txBody>
                  <a:tcPr/>
                </a:tc>
                <a:tc>
                  <a:txBody>
                    <a:bodyPr vert="horz" wrap="square"/>
                    <a:lstStyle/>
                    <a:p>
                      <a:pPr>
                        <a:buNone/>
                      </a:pPr>
                      <a:endParaRPr lang="zh-CN" altLang="en-US"/>
                    </a:p>
                  </a:txBody>
                  <a:tcPr/>
                </a:tc>
              </a:tr>
              <a:tr h="1236980">
                <a:tc>
                  <a:txBody>
                    <a:bodyPr vert="horz" wrap="square"/>
                    <a:lstStyle/>
                    <a:p>
                      <a:pPr>
                        <a:buNone/>
                      </a:pPr>
                      <a14:m>
                        <m:oMathPara>
                          <m:oMathParaPr>
                            <m:jc/>
                          </m:oMathParaPr>
                          <m:oMath>
                            <m:r>
                              <a:rPr lang="en-US" altLang="zh-CN" sz="2400" b="0" i="1">
                                <a:solidFill>
                                  <a:schemeClr val="tx1"/>
                                </a:solidFill>
                                <a:latin typeface="Cambria Math" panose="02040503050406030204" charset="0"/>
                                <a:ea typeface="宋体" pitchFamily="2" charset="-122"/>
                                <a:cs typeface="Cambria Math" panose="02040503050406030204" charset="0"/>
                              </a:rPr>
                              <m:t>𝑎</m:t>
                            </m:r>
                            <m:sSup>
                              <m:sSupPr>
                                <m:ctrlPr>
                                  <a:rPr lang="en-US" altLang="zh-CN" sz="2400" b="0" i="1">
                                    <a:solidFill>
                                      <a:schemeClr val="tx1"/>
                                    </a:solidFill>
                                    <a:latin typeface="Cambria Math" panose="02040503050406030204" charset="0"/>
                                    <a:ea typeface="宋体" pitchFamily="2" charset="-122"/>
                                    <a:cs typeface="Cambria Math" panose="02040503050406030204" charset="0"/>
                                  </a:rPr>
                                </m:ctrlPr>
                              </m:sSupPr>
                              <m:e>
                                <m:r>
                                  <a:rPr lang="en-US" altLang="zh-CN" sz="2400" b="0" i="1">
                                    <a:solidFill>
                                      <a:schemeClr val="tx1"/>
                                    </a:solidFill>
                                    <a:latin typeface="Cambria Math" panose="02040503050406030204" charset="0"/>
                                    <a:ea typeface="宋体" pitchFamily="2" charset="-122"/>
                                    <a:cs typeface="Cambria Math" panose="02040503050406030204" charset="0"/>
                                  </a:rPr>
                                  <m:t>𝑥</m:t>
                                </m:r>
                              </m:e>
                              <m:sup>
                                <m:r>
                                  <a:rPr lang="en-US" altLang="zh-CN" sz="2400" b="0" i="1">
                                    <a:solidFill>
                                      <a:schemeClr val="tx1"/>
                                    </a:solidFill>
                                    <a:latin typeface="Cambria Math" panose="02040503050406030204" charset="0"/>
                                    <a:ea typeface="宋体" pitchFamily="2" charset="-122"/>
                                    <a:cs typeface="Cambria Math" panose="02040503050406030204" charset="0"/>
                                  </a:rPr>
                                  <m:t>2</m:t>
                                </m:r>
                              </m:sup>
                            </m:sSup>
                            <m:r>
                              <a:rPr lang="en-US" altLang="zh-CN" sz="2400" b="0" i="1">
                                <a:solidFill>
                                  <a:schemeClr val="tx1"/>
                                </a:solidFill>
                                <a:latin typeface="Cambria Math" panose="02040503050406030204" charset="0"/>
                                <a:ea typeface="宋体" pitchFamily="2" charset="-122"/>
                                <a:cs typeface="Cambria Math" panose="02040503050406030204" charset="0"/>
                              </a:rPr>
                              <m:t>+</m:t>
                            </m:r>
                            <m:r>
                              <a:rPr lang="en-US" altLang="zh-CN" sz="2400" b="0" i="1">
                                <a:solidFill>
                                  <a:schemeClr val="tx1"/>
                                </a:solidFill>
                                <a:latin typeface="Cambria Math" panose="02040503050406030204" charset="0"/>
                                <a:ea typeface="宋体" pitchFamily="2" charset="-122"/>
                                <a:cs typeface="Cambria Math" panose="02040503050406030204" charset="0"/>
                              </a:rPr>
                              <m:t>𝑏𝑥</m:t>
                            </m:r>
                            <m:r>
                              <a:rPr lang="en-US" altLang="zh-CN" sz="2400" b="0" i="1">
                                <a:solidFill>
                                  <a:schemeClr val="tx1"/>
                                </a:solidFill>
                                <a:latin typeface="Cambria Math" panose="02040503050406030204" charset="0"/>
                                <a:ea typeface="宋体" pitchFamily="2" charset="-122"/>
                                <a:cs typeface="Cambria Math" panose="02040503050406030204" charset="0"/>
                              </a:rPr>
                              <m:t>+</m:t>
                            </m:r>
                            <m:r>
                              <a:rPr lang="en-US" altLang="zh-CN" sz="2400" b="0" i="1">
                                <a:solidFill>
                                  <a:schemeClr val="tx1"/>
                                </a:solidFill>
                                <a:latin typeface="Cambria Math" panose="02040503050406030204" charset="0"/>
                                <a:ea typeface="宋体" pitchFamily="2" charset="-122"/>
                                <a:cs typeface="Cambria Math" panose="02040503050406030204" charset="0"/>
                              </a:rPr>
                              <m:t>𝑐</m:t>
                            </m:r>
                            <m:r>
                              <a:rPr lang="en-US" altLang="zh-CN" sz="2400" b="0" i="1">
                                <a:solidFill>
                                  <a:schemeClr val="tx1"/>
                                </a:solidFill>
                                <a:latin typeface="Cambria Math" panose="02040503050406030204" charset="0"/>
                                <a:ea typeface="宋体" pitchFamily="2" charset="-122"/>
                                <a:cs typeface="Cambria Math" panose="02040503050406030204" charset="0"/>
                              </a:rPr>
                              <m:t>=</m:t>
                            </m:r>
                            <m:r>
                              <a:rPr lang="en-US" altLang="zh-CN" sz="2400" b="0" i="1">
                                <a:solidFill>
                                  <a:schemeClr val="tx1"/>
                                </a:solidFill>
                                <a:latin typeface="Cambria Math" panose="02040503050406030204" charset="0"/>
                                <a:ea typeface="宋体" pitchFamily="2" charset="-122"/>
                                <a:cs typeface="Cambria Math" panose="02040503050406030204" charset="0"/>
                              </a:rPr>
                              <m:t>0</m:t>
                            </m:r>
                            <m:r>
                              <a:rPr lang="en-US" altLang="zh-CN" sz="2400" b="0" i="1">
                                <a:solidFill>
                                  <a:schemeClr val="tx1"/>
                                </a:solidFill>
                                <a:latin typeface="Cambria Math" panose="02040503050406030204" charset="0"/>
                                <a:ea typeface="宋体" pitchFamily="2" charset="-122"/>
                                <a:cs typeface="Cambria Math" panose="02040503050406030204" charset="0"/>
                              </a:rPr>
                              <m:t>(</m:t>
                            </m:r>
                            <m:r>
                              <a:rPr lang="en-US" altLang="zh-CN" sz="2400" b="0" i="1">
                                <a:solidFill>
                                  <a:schemeClr val="tx1"/>
                                </a:solidFill>
                                <a:latin typeface="Cambria Math" panose="02040503050406030204" charset="0"/>
                                <a:ea typeface="宋体" pitchFamily="2" charset="-122"/>
                                <a:cs typeface="Cambria Math" panose="02040503050406030204" charset="0"/>
                              </a:rPr>
                              <m:t>𝑎</m:t>
                            </m:r>
                            <m:r>
                              <a:rPr lang="en-US" altLang="zh-CN" sz="2400" b="0" i="1">
                                <a:solidFill>
                                  <a:schemeClr val="tx1"/>
                                </a:solidFill>
                                <a:latin typeface="Cambria Math" panose="02040503050406030204" charset="0"/>
                                <a:ea typeface="宋体" pitchFamily="2" charset="-122"/>
                                <a:cs typeface="Cambria Math" panose="02040503050406030204" charset="0"/>
                              </a:rPr>
                              <m:t>&gt;</m:t>
                            </m:r>
                            <m:r>
                              <a:rPr lang="en-US" altLang="zh-CN" sz="2400" b="0" i="1">
                                <a:solidFill>
                                  <a:schemeClr val="tx1"/>
                                </a:solidFill>
                                <a:latin typeface="Cambria Math" panose="02040503050406030204" charset="0"/>
                                <a:ea typeface="宋体" pitchFamily="2" charset="-122"/>
                                <a:cs typeface="Cambria Math" panose="02040503050406030204" charset="0"/>
                              </a:rPr>
                              <m:t>0</m:t>
                            </m:r>
                            <m:r>
                              <a:rPr lang="en-US" altLang="zh-CN" sz="2400" b="0" i="1">
                                <a:solidFill>
                                  <a:schemeClr val="tx1"/>
                                </a:solidFill>
                                <a:latin typeface="Cambria Math" panose="02040503050406030204" charset="0"/>
                                <a:ea typeface="宋体" pitchFamily="2" charset="-122"/>
                                <a:cs typeface="Cambria Math" panose="02040503050406030204" charset="0"/>
                              </a:rPr>
                              <m:t>)</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的根</a:t>
                      </a:r>
                      <a:endParaRPr lang="zh-CN" altLang="en-US" sz="2400" b="0">
                        <a:solidFill>
                          <a:schemeClr val="tx1"/>
                        </a:solidFill>
                        <a:latin typeface="Cambria Math" panose="02040503050406030204" charset="0"/>
                        <a:ea typeface="宋体" panose="02010600030101010101" pitchFamily="2" charset="-122"/>
                        <a:cs typeface="Cambria Math" panose="02040503050406030204" charset="0"/>
                      </a:endParaRPr>
                    </a:p>
                    <a:p>
                      <a:pPr>
                        <a:buNone/>
                      </a:pPr>
                      <a:endParaRPr lang="zh-CN" altLang="en-US" sz="2400" b="0">
                        <a:solidFill>
                          <a:schemeClr val="tx1"/>
                        </a:solidFill>
                        <a:latin typeface="Cambria Math" panose="02040503050406030204" charset="0"/>
                        <a:ea typeface="宋体" panose="02010600030101010101" pitchFamily="2" charset="-122"/>
                        <a:cs typeface="Cambria Math" panose="02040503050406030204" charset="0"/>
                      </a:endParaRPr>
                    </a:p>
                  </a:txBody>
                  <a:tcPr/>
                </a:tc>
                <a:tc>
                  <a:txBody>
                    <a:bodyPr vert="horz" wrap="square"/>
                    <a:lstStyle/>
                    <a:p>
                      <a:pPr>
                        <a:buNone/>
                      </a:pPr>
                      <a:r>
                        <a:rPr lang="zh-CN" altLang="en-US" sz="2400" b="1">
                          <a:latin typeface="宋体" panose="02010600030101010101" pitchFamily="2" charset="-122"/>
                          <a:ea typeface="宋体" panose="02010600030101010101" pitchFamily="2" charset="-122"/>
                        </a:rPr>
                        <a:t>有两个不相等的实数根</a:t>
                      </a:r>
                      <a14:m>
                        <m:oMathPara>
                          <m:oMathParaPr>
                            <m:jc/>
                          </m:oMathParaPr>
                          <m:oMath>
                            <m:sSub>
                              <m:sSubPr>
                                <m:ctrlPr>
                                  <a:rPr lang="en-US" altLang="zh-CN" sz="2400" b="0" i="1">
                                    <a:latin typeface="Cambria Math" panose="02040503050406030204" charset="0"/>
                                    <a:ea typeface="宋体" pitchFamily="2" charset="-122"/>
                                    <a:cs typeface="Cambria Math" panose="02040503050406030204" charset="0"/>
                                  </a:rPr>
                                </m:ctrlPr>
                              </m:sSubPr>
                              <m:e>
                                <m:r>
                                  <a:rPr lang="en-US" altLang="zh-CN" sz="2400" b="0" i="1">
                                    <a:latin typeface="Cambria Math" panose="02040503050406030204" charset="0"/>
                                    <a:ea typeface="宋体" pitchFamily="2" charset="-122"/>
                                    <a:cs typeface="Cambria Math" panose="02040503050406030204" charset="0"/>
                                  </a:rPr>
                                  <m:t>𝑥</m:t>
                                </m:r>
                              </m:e>
                              <m:sub>
                                <m:r>
                                  <a:rPr lang="en-US" altLang="zh-CN" sz="2400" b="0" i="1">
                                    <a:latin typeface="Cambria Math" panose="02040503050406030204" charset="0"/>
                                    <a:ea typeface="宋体" pitchFamily="2" charset="-122"/>
                                    <a:cs typeface="Cambria Math" panose="02040503050406030204" charset="0"/>
                                  </a:rPr>
                                  <m:t>1</m:t>
                                </m:r>
                              </m:sub>
                            </m:sSub>
                            <m:r>
                              <a:rPr lang="en-US" altLang="zh-CN" sz="2400" b="0" i="1">
                                <a:latin typeface="Cambria Math" panose="02040503050406030204" charset="0"/>
                                <a:ea typeface="宋体" pitchFamily="2" charset="-122"/>
                                <a:cs typeface="Cambria Math" panose="02040503050406030204" charset="0"/>
                              </a:rPr>
                              <m:t>,</m:t>
                            </m:r>
                            <m:sSub>
                              <m:sSubPr>
                                <m:ctrlPr>
                                  <a:rPr lang="en-US" altLang="zh-CN" sz="2400" b="0" i="1">
                                    <a:latin typeface="Cambria Math" panose="02040503050406030204" charset="0"/>
                                    <a:ea typeface="宋体" pitchFamily="2" charset="-122"/>
                                    <a:cs typeface="Cambria Math" panose="02040503050406030204" charset="0"/>
                                  </a:rPr>
                                </m:ctrlPr>
                              </m:sSubPr>
                              <m:e>
                                <m:r>
                                  <a:rPr lang="en-US" altLang="zh-CN" sz="2400" b="0" i="1">
                                    <a:latin typeface="Cambria Math" panose="02040503050406030204" charset="0"/>
                                    <a:ea typeface="宋体" pitchFamily="2" charset="-122"/>
                                    <a:cs typeface="Cambria Math" panose="02040503050406030204" charset="0"/>
                                  </a:rPr>
                                  <m:t>𝑥</m:t>
                                </m:r>
                              </m:e>
                              <m:sub>
                                <m:r>
                                  <a:rPr lang="en-US" altLang="zh-CN" sz="2400" b="0" i="1">
                                    <a:latin typeface="Cambria Math" panose="02040503050406030204" charset="0"/>
                                    <a:ea typeface="宋体" pitchFamily="2" charset="-122"/>
                                    <a:cs typeface="Cambria Math" panose="02040503050406030204" charset="0"/>
                                  </a:rPr>
                                  <m:t>2</m:t>
                                </m:r>
                              </m:sub>
                            </m:sSub>
                          </m:oMath>
                        </m:oMathPara>
                      </a14:m>
                      <a:r>
                        <a:rPr lang="en-US" altLang="zh-CN" sz="2400" b="0">
                          <a:latin typeface="Cambria Math" panose="02040503050406030204" charset="0"/>
                          <a:ea typeface="宋体" panose="02010600030101010101" pitchFamily="2" charset="-122"/>
                          <a:cs typeface="Cambria Math" panose="02040503050406030204" charset="0"/>
                        </a:rPr>
                        <a:t>(</a:t>
                      </a:r>
                      <a14:m>
                        <m:oMathPara>
                          <m:oMathParaPr>
                            <m:jc/>
                          </m:oMathParaPr>
                          <m:oMath>
                            <m:sSub>
                              <m:sSubPr>
                                <m:ctrlPr>
                                  <a:rPr lang="en-US" altLang="zh-CN" sz="2400" b="0" i="1">
                                    <a:latin typeface="Cambria Math" panose="02040503050406030204" charset="0"/>
                                    <a:ea typeface="宋体" pitchFamily="2" charset="-122"/>
                                    <a:cs typeface="Cambria Math" panose="02040503050406030204" charset="0"/>
                                  </a:rPr>
                                </m:ctrlPr>
                              </m:sSubPr>
                              <m:e>
                                <m:r>
                                  <a:rPr lang="en-US" altLang="zh-CN" sz="2400" b="0" i="1">
                                    <a:latin typeface="Cambria Math" panose="02040503050406030204" charset="0"/>
                                    <a:ea typeface="宋体" pitchFamily="2" charset="-122"/>
                                    <a:cs typeface="Cambria Math" panose="02040503050406030204" charset="0"/>
                                  </a:rPr>
                                  <m:t>𝑥</m:t>
                                </m:r>
                              </m:e>
                              <m:sub>
                                <m:r>
                                  <a:rPr lang="en-US" altLang="zh-CN" sz="2400" b="0" i="1">
                                    <a:latin typeface="Cambria Math" panose="02040503050406030204" charset="0"/>
                                    <a:ea typeface="宋体" pitchFamily="2" charset="-122"/>
                                    <a:cs typeface="Cambria Math" panose="02040503050406030204" charset="0"/>
                                  </a:rPr>
                                  <m:t>1</m:t>
                                </m:r>
                              </m:sub>
                            </m:sSub>
                            <m:sSub>
                              <m:sSubPr>
                                <m:ctrlPr>
                                  <a:rPr lang="en-US" altLang="zh-CN" sz="2400" b="0" i="1">
                                    <a:latin typeface="Cambria Math" panose="02040503050406030204" charset="0"/>
                                    <a:ea typeface="宋体" pitchFamily="2" charset="-122"/>
                                    <a:cs typeface="Cambria Math" panose="02040503050406030204" charset="0"/>
                                  </a:rPr>
                                </m:ctrlPr>
                              </m:sSubPr>
                              <m:e>
                                <m:r>
                                  <a:rPr lang="en-US" altLang="zh-CN" sz="2400" b="0" i="1">
                                    <a:latin typeface="Cambria Math" panose="02040503050406030204" charset="0"/>
                                    <a:ea typeface="宋体" pitchFamily="2" charset="-122"/>
                                    <a:cs typeface="Cambria Math" panose="02040503050406030204" charset="0"/>
                                  </a:rPr>
                                  <m:t>&lt;</m:t>
                                </m:r>
                                <m:r>
                                  <a:rPr lang="en-US" altLang="zh-CN" sz="2400" b="0" i="1">
                                    <a:latin typeface="Cambria Math" panose="02040503050406030204" charset="0"/>
                                    <a:ea typeface="宋体" pitchFamily="2" charset="-122"/>
                                    <a:cs typeface="Cambria Math" panose="02040503050406030204" charset="0"/>
                                  </a:rPr>
                                  <m:t>𝑥</m:t>
                                </m:r>
                              </m:e>
                              <m:sub>
                                <m:r>
                                  <a:rPr lang="en-US" altLang="zh-CN" sz="2400" b="0" i="1">
                                    <a:latin typeface="Cambria Math" panose="02040503050406030204" charset="0"/>
                                    <a:ea typeface="宋体" pitchFamily="2" charset="-122"/>
                                    <a:cs typeface="Cambria Math" panose="02040503050406030204" charset="0"/>
                                  </a:rPr>
                                  <m:t>2</m:t>
                                </m:r>
                              </m:sub>
                            </m:sSub>
                          </m:oMath>
                        </m:oMathPara>
                      </a14:m>
                      <a:r>
                        <a:rPr lang="en-US" altLang="zh-CN" sz="2400" b="0">
                          <a:latin typeface="Cambria Math" panose="02040503050406030204" charset="0"/>
                          <a:ea typeface="宋体" panose="02010600030101010101" pitchFamily="2" charset="-122"/>
                          <a:cs typeface="Cambria Math" panose="02040503050406030204" charset="0"/>
                        </a:rPr>
                        <a:t>)</a:t>
                      </a:r>
                      <a:endParaRPr lang="en-US" altLang="zh-CN" sz="2400" b="0">
                        <a:latin typeface="Cambria Math" panose="02040503050406030204" charset="0"/>
                        <a:ea typeface="宋体" panose="02010600030101010101" pitchFamily="2" charset="-122"/>
                        <a:cs typeface="Cambria Math" panose="02040503050406030204" charset="0"/>
                      </a:endParaRPr>
                    </a:p>
                  </a:txBody>
                  <a:tcPr/>
                </a:tc>
                <a:tc>
                  <a:txBody>
                    <a:bodyPr vert="horz" wrap="square"/>
                    <a:lstStyle/>
                    <a:p>
                      <a:pPr>
                        <a:buNone/>
                      </a:pPr>
                      <a:r>
                        <a:rPr lang="zh-CN" altLang="en-US" sz="2400" b="1">
                          <a:latin typeface="宋体" panose="02010600030101010101" pitchFamily="2" charset="-122"/>
                          <a:ea typeface="宋体" panose="02010600030101010101" pitchFamily="2" charset="-122"/>
                          <a:sym typeface="+mn-ea"/>
                        </a:rPr>
                        <a:t>有两个不相等的实数根</a:t>
                      </a:r>
                      <a14:m>
                        <m:oMathPara>
                          <m:oMathParaPr>
                            <m:jc/>
                          </m:oMathParaPr>
                          <m:oMath>
                            <m:sSub>
                              <m:sSubPr>
                                <m:ctrlPr>
                                  <a:rPr lang="en-US" altLang="zh-CN" sz="2400" b="0" i="1">
                                    <a:latin typeface="Cambria Math" panose="02040503050406030204" charset="0"/>
                                    <a:ea typeface="宋体" pitchFamily="2" charset="-122"/>
                                    <a:cs typeface="Cambria Math" panose="02040503050406030204" charset="0"/>
                                  </a:rPr>
                                </m:ctrlPr>
                              </m:sSubPr>
                              <m:e>
                                <m:r>
                                  <a:rPr lang="en-US" altLang="zh-CN" sz="2400" b="0" i="1">
                                    <a:latin typeface="Cambria Math" panose="02040503050406030204" charset="0"/>
                                    <a:ea typeface="宋体" pitchFamily="2" charset="-122"/>
                                    <a:cs typeface="Cambria Math" panose="02040503050406030204" charset="0"/>
                                  </a:rPr>
                                  <m:t>𝑥</m:t>
                                </m:r>
                              </m:e>
                              <m:sub>
                                <m:r>
                                  <a:rPr lang="en-US" altLang="zh-CN" sz="2400" b="0" i="1">
                                    <a:latin typeface="Cambria Math" panose="02040503050406030204" charset="0"/>
                                    <a:ea typeface="宋体" pitchFamily="2" charset="-122"/>
                                    <a:cs typeface="Cambria Math" panose="02040503050406030204" charset="0"/>
                                  </a:rPr>
                                  <m:t>1</m:t>
                                </m:r>
                              </m:sub>
                            </m:sSub>
                            <m:r>
                              <a:rPr lang="en-US" altLang="zh-CN" sz="2400" b="0" i="1">
                                <a:latin typeface="Cambria Math" panose="02040503050406030204" charset="0"/>
                                <a:ea typeface="宋体" pitchFamily="2" charset="-122"/>
                                <a:cs typeface="Cambria Math" panose="02040503050406030204" charset="0"/>
                              </a:rPr>
                              <m:t>=</m:t>
                            </m:r>
                            <m:sSub>
                              <m:sSubPr>
                                <m:ctrlPr>
                                  <a:rPr lang="en-US" altLang="zh-CN" sz="2400" b="0" i="1">
                                    <a:latin typeface="Cambria Math" panose="02040503050406030204" charset="0"/>
                                    <a:ea typeface="宋体" pitchFamily="2" charset="-122"/>
                                    <a:cs typeface="Cambria Math" panose="02040503050406030204" charset="0"/>
                                  </a:rPr>
                                </m:ctrlPr>
                              </m:sSubPr>
                              <m:e>
                                <m:r>
                                  <a:rPr lang="en-US" altLang="zh-CN" sz="2400" b="0" i="1">
                                    <a:latin typeface="Cambria Math" panose="02040503050406030204" charset="0"/>
                                    <a:ea typeface="宋体" pitchFamily="2" charset="-122"/>
                                    <a:cs typeface="Cambria Math" panose="02040503050406030204" charset="0"/>
                                  </a:rPr>
                                  <m:t>𝑥</m:t>
                                </m:r>
                              </m:e>
                              <m:sub>
                                <m:r>
                                  <a:rPr lang="en-US" altLang="zh-CN" sz="2400" b="0" i="1">
                                    <a:latin typeface="Cambria Math" panose="02040503050406030204" charset="0"/>
                                    <a:ea typeface="宋体" pitchFamily="2" charset="-122"/>
                                    <a:cs typeface="Cambria Math" panose="02040503050406030204" charset="0"/>
                                  </a:rPr>
                                  <m:t>2</m:t>
                                </m:r>
                              </m:sub>
                            </m:sSub>
                            <m:r>
                              <a:rPr lang="en-US" altLang="zh-CN" sz="2400" b="0" i="1">
                                <a:latin typeface="Cambria Math" panose="02040503050406030204" charset="0"/>
                                <a:ea typeface="宋体" pitchFamily="2" charset="-122"/>
                                <a:cs typeface="Cambria Math" panose="02040503050406030204" charset="0"/>
                              </a:rPr>
                              <m:t>=</m:t>
                            </m:r>
                            <m:r>
                              <a:rPr lang="en-US" altLang="zh-CN" sz="2400" b="0" i="1">
                                <a:latin typeface="Cambria Math" panose="02040503050406030204" charset="0"/>
                                <a:ea typeface="宋体" pitchFamily="2" charset="-122"/>
                                <a:cs typeface="Cambria Math" panose="02040503050406030204" charset="0"/>
                              </a:rPr>
                              <m:t>−</m:t>
                            </m:r>
                            <m:f>
                              <m:fPr>
                                <m:type m:val="bar"/>
                                <m:ctrlPr>
                                  <a:rPr lang="en-US" altLang="zh-CN" sz="2400" b="0" i="1">
                                    <a:latin typeface="Cambria Math" panose="02040503050406030204" charset="0"/>
                                    <a:ea typeface="宋体" pitchFamily="2" charset="-122"/>
                                    <a:cs typeface="Cambria Math" panose="02040503050406030204" charset="0"/>
                                  </a:rPr>
                                </m:ctrlPr>
                              </m:fPr>
                              <m:num>
                                <m:r>
                                  <a:rPr lang="en-US" altLang="zh-CN" sz="2400" b="0" i="1">
                                    <a:latin typeface="Cambria Math" panose="02040503050406030204" charset="0"/>
                                    <a:ea typeface="宋体" pitchFamily="2" charset="-122"/>
                                    <a:cs typeface="Cambria Math" panose="02040503050406030204" charset="0"/>
                                  </a:rPr>
                                  <m:t>𝑏</m:t>
                                </m:r>
                              </m:num>
                              <m:den>
                                <m:r>
                                  <a:rPr lang="en-US" altLang="zh-CN" sz="2400" b="0" i="1">
                                    <a:latin typeface="Cambria Math" panose="02040503050406030204" charset="0"/>
                                    <a:ea typeface="宋体" pitchFamily="2" charset="-122"/>
                                    <a:cs typeface="Cambria Math" panose="02040503050406030204" charset="0"/>
                                  </a:rPr>
                                  <m:t>2</m:t>
                                </m:r>
                                <m:r>
                                  <a:rPr lang="en-US" altLang="zh-CN" sz="2400" b="0" i="1">
                                    <a:latin typeface="Cambria Math" panose="02040503050406030204" charset="0"/>
                                    <a:ea typeface="宋体" pitchFamily="2" charset="-122"/>
                                    <a:cs typeface="Cambria Math" panose="02040503050406030204" charset="0"/>
                                  </a:rPr>
                                  <m:t>𝑎</m:t>
                                </m:r>
                              </m:den>
                            </m:f>
                          </m:oMath>
                        </m:oMathPara>
                      </a14:m>
                      <a:endParaRPr lang="en-US" altLang="zh-CN" sz="2400" b="0">
                        <a:latin typeface="Cambria Math" panose="02040503050406030204" charset="0"/>
                        <a:ea typeface="宋体" panose="02010600030101010101" pitchFamily="2" charset="-122"/>
                        <a:cs typeface="Cambria Math" panose="02040503050406030204" charset="0"/>
                      </a:endParaRPr>
                    </a:p>
                  </a:txBody>
                  <a:tcPr/>
                </a:tc>
                <a:tc>
                  <a:txBody>
                    <a:bodyPr vert="horz" wrap="square"/>
                    <a:lstStyle/>
                    <a:p>
                      <a:pPr>
                        <a:buNone/>
                      </a:pPr>
                      <a:endParaRPr lang="zh-CN" altLang="en-US" sz="2400" b="1">
                        <a:latin typeface="宋体" panose="02010600030101010101" pitchFamily="2" charset="-122"/>
                        <a:ea typeface="宋体" panose="02010600030101010101" pitchFamily="2" charset="-122"/>
                      </a:endParaRPr>
                    </a:p>
                    <a:p>
                      <a:pPr>
                        <a:buNone/>
                      </a:pPr>
                      <a:r>
                        <a:rPr lang="zh-CN" altLang="en-US" sz="2400" b="1">
                          <a:latin typeface="宋体" panose="02010600030101010101" pitchFamily="2" charset="-122"/>
                          <a:ea typeface="宋体" panose="02010600030101010101" pitchFamily="2" charset="-122"/>
                        </a:rPr>
                        <a:t>没有实数根</a:t>
                      </a:r>
                      <a:endParaRPr lang="zh-CN" altLang="en-US" sz="2400" b="1">
                        <a:latin typeface="宋体" panose="02010600030101010101" pitchFamily="2" charset="-122"/>
                        <a:ea typeface="宋体" panose="02010600030101010101" pitchFamily="2" charset="-122"/>
                      </a:endParaRPr>
                    </a:p>
                  </a:txBody>
                  <a:tcPr/>
                </a:tc>
              </a:tr>
              <a:tr h="1064260">
                <a:tc>
                  <a:txBody>
                    <a:bodyPr vert="horz" wrap="square"/>
                    <a:lstStyle/>
                    <a:p>
                      <a:pPr>
                        <a:buNone/>
                      </a:pPr>
                      <a14:m>
                        <m:oMathPara>
                          <m:oMathParaPr>
                            <m:jc/>
                          </m:oMathParaPr>
                          <m:oMath>
                            <m:r>
                              <a:rPr lang="en-US" altLang="zh-CN" sz="2400" b="0" i="1">
                                <a:solidFill>
                                  <a:schemeClr val="tx1"/>
                                </a:solidFill>
                                <a:latin typeface="Cambria Math" panose="02040503050406030204" charset="0"/>
                                <a:ea typeface="宋体" pitchFamily="2" charset="-122"/>
                                <a:cs typeface="Cambria Math" panose="02040503050406030204" charset="0"/>
                              </a:rPr>
                              <m:t>𝑎</m:t>
                            </m:r>
                            <m:sSup>
                              <m:sSupPr>
                                <m:ctrlPr>
                                  <a:rPr lang="en-US" altLang="zh-CN" sz="2400" b="0" i="1">
                                    <a:solidFill>
                                      <a:schemeClr val="tx1"/>
                                    </a:solidFill>
                                    <a:latin typeface="Cambria Math" panose="02040503050406030204" charset="0"/>
                                    <a:ea typeface="宋体" pitchFamily="2" charset="-122"/>
                                    <a:cs typeface="Cambria Math" panose="02040503050406030204" charset="0"/>
                                  </a:rPr>
                                </m:ctrlPr>
                              </m:sSupPr>
                              <m:e>
                                <m:r>
                                  <a:rPr lang="en-US" altLang="zh-CN" sz="2400" b="0" i="1">
                                    <a:solidFill>
                                      <a:schemeClr val="tx1"/>
                                    </a:solidFill>
                                    <a:latin typeface="Cambria Math" panose="02040503050406030204" charset="0"/>
                                    <a:ea typeface="宋体" pitchFamily="2" charset="-122"/>
                                    <a:cs typeface="Cambria Math" panose="02040503050406030204" charset="0"/>
                                  </a:rPr>
                                  <m:t>𝑥</m:t>
                                </m:r>
                              </m:e>
                              <m:sup>
                                <m:r>
                                  <a:rPr lang="en-US" altLang="zh-CN" sz="2400" b="0" i="1">
                                    <a:solidFill>
                                      <a:schemeClr val="tx1"/>
                                    </a:solidFill>
                                    <a:latin typeface="Cambria Math" panose="02040503050406030204" charset="0"/>
                                    <a:ea typeface="宋体" pitchFamily="2" charset="-122"/>
                                    <a:cs typeface="Cambria Math" panose="02040503050406030204" charset="0"/>
                                  </a:rPr>
                                  <m:t>2</m:t>
                                </m:r>
                              </m:sup>
                            </m:sSup>
                            <m:r>
                              <a:rPr lang="en-US" altLang="zh-CN" sz="2400" b="0" i="1">
                                <a:solidFill>
                                  <a:schemeClr val="tx1"/>
                                </a:solidFill>
                                <a:latin typeface="Cambria Math" panose="02040503050406030204" charset="0"/>
                                <a:ea typeface="宋体" pitchFamily="2" charset="-122"/>
                                <a:cs typeface="Cambria Math" panose="02040503050406030204" charset="0"/>
                              </a:rPr>
                              <m:t>+</m:t>
                            </m:r>
                            <m:r>
                              <a:rPr lang="en-US" altLang="zh-CN" sz="2400" b="0" i="1">
                                <a:solidFill>
                                  <a:schemeClr val="tx1"/>
                                </a:solidFill>
                                <a:latin typeface="Cambria Math" panose="02040503050406030204" charset="0"/>
                                <a:ea typeface="宋体" pitchFamily="2" charset="-122"/>
                                <a:cs typeface="Cambria Math" panose="02040503050406030204" charset="0"/>
                              </a:rPr>
                              <m:t>𝑏𝑥</m:t>
                            </m:r>
                            <m:r>
                              <a:rPr lang="en-US" altLang="zh-CN" sz="2400" b="0" i="1">
                                <a:solidFill>
                                  <a:schemeClr val="tx1"/>
                                </a:solidFill>
                                <a:latin typeface="Cambria Math" panose="02040503050406030204" charset="0"/>
                                <a:ea typeface="宋体" pitchFamily="2" charset="-122"/>
                                <a:cs typeface="Cambria Math" panose="02040503050406030204" charset="0"/>
                              </a:rPr>
                              <m:t>+</m:t>
                            </m:r>
                            <m:r>
                              <a:rPr lang="en-US" altLang="zh-CN" sz="2400" b="0" i="1">
                                <a:solidFill>
                                  <a:schemeClr val="tx1"/>
                                </a:solidFill>
                                <a:latin typeface="Cambria Math" panose="02040503050406030204" charset="0"/>
                                <a:ea typeface="宋体" pitchFamily="2" charset="-122"/>
                                <a:cs typeface="Cambria Math" panose="02040503050406030204" charset="0"/>
                              </a:rPr>
                              <m:t>𝑐</m:t>
                            </m:r>
                            <m:r>
                              <a:rPr lang="en-US" altLang="zh-CN" sz="2400" b="0" i="1">
                                <a:solidFill>
                                  <a:schemeClr val="tx1"/>
                                </a:solidFill>
                                <a:latin typeface="Cambria Math" panose="02040503050406030204" charset="0"/>
                                <a:ea typeface="宋体" pitchFamily="2" charset="-122"/>
                                <a:cs typeface="Cambria Math" panose="02040503050406030204" charset="0"/>
                              </a:rPr>
                              <m:t>&gt;</m:t>
                            </m:r>
                            <m:r>
                              <a:rPr lang="en-US" altLang="zh-CN" sz="2400" b="0" i="1">
                                <a:solidFill>
                                  <a:schemeClr val="tx1"/>
                                </a:solidFill>
                                <a:latin typeface="Cambria Math" panose="02040503050406030204" charset="0"/>
                                <a:ea typeface="宋体" pitchFamily="2" charset="-122"/>
                                <a:cs typeface="Cambria Math" panose="02040503050406030204" charset="0"/>
                              </a:rPr>
                              <m:t>0</m:t>
                            </m:r>
                            <m:r>
                              <a:rPr lang="en-US" altLang="zh-CN" sz="2400" b="0" i="1">
                                <a:solidFill>
                                  <a:schemeClr val="tx1"/>
                                </a:solidFill>
                                <a:latin typeface="Cambria Math" panose="02040503050406030204" charset="0"/>
                                <a:ea typeface="宋体" pitchFamily="2" charset="-122"/>
                                <a:cs typeface="Cambria Math" panose="02040503050406030204" charset="0"/>
                              </a:rPr>
                              <m:t>(</m:t>
                            </m:r>
                            <m:r>
                              <a:rPr lang="en-US" altLang="zh-CN" sz="2400" b="0" i="1">
                                <a:solidFill>
                                  <a:schemeClr val="tx1"/>
                                </a:solidFill>
                                <a:latin typeface="Cambria Math" panose="02040503050406030204" charset="0"/>
                                <a:ea typeface="宋体" pitchFamily="2" charset="-122"/>
                                <a:cs typeface="Cambria Math" panose="02040503050406030204" charset="0"/>
                              </a:rPr>
                              <m:t>𝑎</m:t>
                            </m:r>
                            <m:r>
                              <a:rPr lang="en-US" altLang="zh-CN" sz="2400" b="0" i="1">
                                <a:solidFill>
                                  <a:schemeClr val="tx1"/>
                                </a:solidFill>
                                <a:latin typeface="Cambria Math" panose="02040503050406030204" charset="0"/>
                                <a:ea typeface="宋体" pitchFamily="2" charset="-122"/>
                                <a:cs typeface="Cambria Math" panose="02040503050406030204" charset="0"/>
                              </a:rPr>
                              <m:t>&gt;</m:t>
                            </m:r>
                            <m:r>
                              <a:rPr lang="en-US" altLang="zh-CN" sz="2400" b="0" i="1">
                                <a:solidFill>
                                  <a:schemeClr val="tx1"/>
                                </a:solidFill>
                                <a:latin typeface="Cambria Math" panose="02040503050406030204" charset="0"/>
                                <a:ea typeface="宋体" pitchFamily="2" charset="-122"/>
                                <a:cs typeface="Cambria Math" panose="02040503050406030204" charset="0"/>
                              </a:rPr>
                              <m:t>0</m:t>
                            </m:r>
                            <m:r>
                              <a:rPr lang="en-US" altLang="zh-CN" sz="2400" b="0" i="1">
                                <a:solidFill>
                                  <a:schemeClr val="tx1"/>
                                </a:solidFill>
                                <a:latin typeface="Cambria Math" panose="02040503050406030204" charset="0"/>
                                <a:ea typeface="宋体" pitchFamily="2" charset="-122"/>
                                <a:cs typeface="Cambria Math" panose="02040503050406030204" charset="0"/>
                              </a:rPr>
                              <m:t>)</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的解集</a:t>
                      </a:r>
                      <a:endParaRPr lang="zh-CN" altLang="en-US" sz="2400" b="0">
                        <a:solidFill>
                          <a:schemeClr val="tx1"/>
                        </a:solidFill>
                        <a:latin typeface="Cambria Math" panose="02040503050406030204" charset="0"/>
                        <a:ea typeface="宋体" panose="02010600030101010101" pitchFamily="2" charset="-122"/>
                        <a:cs typeface="Cambria Math" panose="02040503050406030204" charset="0"/>
                      </a:endParaRPr>
                    </a:p>
                    <a:p>
                      <a:pPr>
                        <a:buNone/>
                      </a:pPr>
                      <a:endParaRPr lang="zh-CN" altLang="en-US" sz="2400" b="0">
                        <a:solidFill>
                          <a:schemeClr val="tx1"/>
                        </a:solidFill>
                        <a:latin typeface="Cambria Math" panose="02040503050406030204" charset="0"/>
                        <a:ea typeface="宋体" panose="02010600030101010101" pitchFamily="2" charset="-122"/>
                        <a:cs typeface="Cambria Math" panose="02040503050406030204" charset="0"/>
                      </a:endParaRPr>
                    </a:p>
                  </a:txBody>
                  <a:tcPr/>
                </a:tc>
                <a:tc>
                  <a:txBody>
                    <a:bodyPr vert="horz" wrap="square"/>
                    <a:lstStyle/>
                    <a:p>
                      <a:pPr>
                        <a:buNone/>
                      </a:pPr>
                      <a:endParaRPr lang="en-US" altLang="zh-CN" sz="2400" b="0" i="1">
                        <a:latin typeface="Cambria Math" panose="02040503050406030204" charset="0"/>
                        <a:ea typeface="MS Mincho" panose="02020609040205080304" charset="-128"/>
                        <a:cs typeface="Cambria Math" panose="02040503050406030204" charset="0"/>
                      </a:endParaRPr>
                    </a:p>
                    <a:p>
                      <a:pPr>
                        <a:buNone/>
                      </a:pPr>
                      <a14:m>
                        <m:oMathPara>
                          <m:oMathParaPr>
                            <m:jc/>
                          </m:oMathParaPr>
                          <m:oMath>
                            <m:r>
                              <a:rPr lang="en-US" altLang="zh-CN" sz="2400" b="0" i="1">
                                <a:latin typeface="Cambria Math" panose="02040503050406030204" charset="0"/>
                                <a:ea typeface="MS Mincho" panose="02020609040205080304" charset="-128"/>
                                <a:cs typeface="Cambria Math" panose="02040503050406030204" charset="0"/>
                              </a:rPr>
                              <m:t>{</m:t>
                            </m:r>
                            <m:r>
                              <a:rPr lang="en-US" altLang="zh-CN" sz="2400" b="0" i="1">
                                <a:latin typeface="Cambria Math" panose="02040503050406030204" charset="0"/>
                                <a:ea typeface="宋体" pitchFamily="2" charset="-122"/>
                                <a:cs typeface="Cambria Math" panose="02040503050406030204" charset="0"/>
                              </a:rPr>
                              <m:t>𝑥</m:t>
                            </m:r>
                            <m:r>
                              <a:rPr lang="en-US" altLang="zh-CN" sz="2400" b="0" i="1">
                                <a:latin typeface="Cambria Math" panose="02040503050406030204" charset="0"/>
                                <a:ea typeface="MS Mincho" panose="02020609040205080304" charset="-128"/>
                                <a:cs typeface="Cambria Math" panose="02040503050406030204" charset="0"/>
                              </a:rPr>
                              <m:t>|</m:t>
                            </m:r>
                            <m:r>
                              <a:rPr lang="en-US" altLang="zh-CN" sz="2400" b="0" i="1">
                                <a:latin typeface="Cambria Math" panose="02040503050406030204" charset="0"/>
                                <a:ea typeface="宋体" pitchFamily="2" charset="-122"/>
                                <a:cs typeface="Cambria Math" panose="02040503050406030204" charset="0"/>
                              </a:rPr>
                              <m:t>𝑥</m:t>
                            </m:r>
                            <m:r>
                              <a:rPr lang="en-US" altLang="zh-CN" sz="2400" b="0" i="1">
                                <a:latin typeface="Cambria Math" panose="02040503050406030204" charset="0"/>
                                <a:ea typeface="MS Mincho" panose="02020609040205080304" charset="-128"/>
                                <a:cs typeface="Cambria Math" panose="02040503050406030204" charset="0"/>
                              </a:rPr>
                              <m:t>&lt;</m:t>
                            </m:r>
                            <m:sSub>
                              <m:sSubPr>
                                <m:ctrlPr>
                                  <a:rPr lang="en-US" altLang="zh-CN" sz="2400" b="0" i="1">
                                    <a:latin typeface="Cambria Math" panose="02040503050406030204" charset="0"/>
                                    <a:ea typeface="宋体" pitchFamily="2" charset="-122"/>
                                    <a:cs typeface="Cambria Math" panose="02040503050406030204" charset="0"/>
                                  </a:rPr>
                                </m:ctrlPr>
                              </m:sSubPr>
                              <m:e>
                                <m:r>
                                  <a:rPr lang="en-US" altLang="zh-CN" sz="2400" b="0" i="1">
                                    <a:latin typeface="Cambria Math" panose="02040503050406030204" charset="0"/>
                                    <a:ea typeface="宋体" pitchFamily="2" charset="-122"/>
                                    <a:cs typeface="Cambria Math" panose="02040503050406030204" charset="0"/>
                                  </a:rPr>
                                  <m:t>𝑥</m:t>
                                </m:r>
                              </m:e>
                              <m:sub>
                                <m:r>
                                  <a:rPr lang="en-US" altLang="zh-CN" sz="2400" b="0" i="1">
                                    <a:latin typeface="Cambria Math" panose="02040503050406030204" charset="0"/>
                                    <a:ea typeface="MS Mincho" panose="02020609040205080304" charset="-128"/>
                                    <a:cs typeface="Cambria Math" panose="02040503050406030204" charset="0"/>
                                  </a:rPr>
                                  <m:t>1</m:t>
                                </m:r>
                              </m:sub>
                            </m:sSub>
                            <m:r>
                              <a:rPr lang="en-US" altLang="zh-CN" sz="2400" b="0" i="1">
                                <a:latin typeface="Cambria Math" panose="02040503050406030204" charset="0"/>
                                <a:ea typeface="MS Mincho" panose="02020609040205080304" charset="-128"/>
                                <a:cs typeface="Cambria Math" panose="02040503050406030204" charset="0"/>
                              </a:rPr>
                              <m:t>,</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或</a:t>
                      </a:r>
                      <a14:m>
                        <m:oMathPara>
                          <m:oMathParaPr>
                            <m:jc/>
                          </m:oMathParaPr>
                          <m:oMath>
                            <m:r>
                              <a:rPr lang="en-US" altLang="zh-CN" sz="2400" b="0" i="1">
                                <a:latin typeface="Cambria Math" panose="02040503050406030204" charset="0"/>
                                <a:ea typeface="宋体" pitchFamily="2" charset="-122"/>
                                <a:cs typeface="Cambria Math" panose="02040503050406030204" charset="0"/>
                              </a:rPr>
                              <m:t>𝑥</m:t>
                            </m:r>
                            <m:sSub>
                              <m:sSubPr>
                                <m:ctrlPr>
                                  <a:rPr lang="en-US" altLang="zh-CN" sz="2400" b="0" i="1">
                                    <a:latin typeface="Cambria Math" panose="02040503050406030204" charset="0"/>
                                    <a:ea typeface="宋体" pitchFamily="2" charset="-122"/>
                                    <a:cs typeface="Cambria Math" panose="02040503050406030204" charset="0"/>
                                  </a:rPr>
                                </m:ctrlPr>
                              </m:sSubPr>
                              <m:e>
                                <m:r>
                                  <a:rPr lang="en-US" altLang="zh-CN" sz="2400" b="0" i="1">
                                    <a:latin typeface="Cambria Math" panose="02040503050406030204" charset="0"/>
                                    <a:ea typeface="MS Mincho" panose="02020609040205080304" charset="-128"/>
                                    <a:cs typeface="Cambria Math" panose="02040503050406030204" charset="0"/>
                                  </a:rPr>
                                  <m:t>&gt;</m:t>
                                </m:r>
                                <m:r>
                                  <a:rPr lang="en-US" altLang="zh-CN" sz="2400" b="0" i="1">
                                    <a:latin typeface="Cambria Math" panose="02040503050406030204" charset="0"/>
                                    <a:ea typeface="宋体" pitchFamily="2" charset="-122"/>
                                    <a:cs typeface="Cambria Math" panose="02040503050406030204" charset="0"/>
                                  </a:rPr>
                                  <m:t>𝑥</m:t>
                                </m:r>
                              </m:e>
                              <m:sub>
                                <m:r>
                                  <a:rPr lang="en-US" altLang="zh-CN" sz="2400" b="0" i="1">
                                    <a:latin typeface="Cambria Math" panose="02040503050406030204" charset="0"/>
                                    <a:ea typeface="MS Mincho" panose="02020609040205080304" charset="-128"/>
                                    <a:cs typeface="Cambria Math" panose="02040503050406030204" charset="0"/>
                                  </a:rPr>
                                  <m:t>2</m:t>
                                </m:r>
                              </m:sub>
                            </m:sSub>
                            <m:r>
                              <a:rPr lang="en-US" altLang="zh-CN" sz="2400" b="0" i="1">
                                <a:latin typeface="Cambria Math" panose="02040503050406030204" charset="0"/>
                                <a:ea typeface="宋体" pitchFamily="2" charset="-122"/>
                                <a:cs typeface="Cambria Math" panose="02040503050406030204" charset="0"/>
                              </a:rPr>
                              <m:t>}</m:t>
                            </m:r>
                          </m:oMath>
                        </m:oMathPara>
                      </a14:m>
                      <a:endParaRPr lang="en-US" altLang="zh-CN" sz="2400" b="0">
                        <a:latin typeface="宋体" panose="02010600030101010101" pitchFamily="2" charset="-122"/>
                        <a:ea typeface="宋体" panose="02010600030101010101" pitchFamily="2" charset="-122"/>
                        <a:cs typeface="宋体" panose="02010600030101010101" pitchFamily="2" charset="-122"/>
                      </a:endParaRPr>
                    </a:p>
                  </a:txBody>
                  <a:tcPr/>
                </a:tc>
                <a:tc>
                  <a:txBody>
                    <a:bodyPr vert="horz" wrap="square"/>
                    <a:lstStyle/>
                    <a:p>
                      <a:pPr>
                        <a:buNone/>
                      </a:pPr>
                      <a14:m>
                        <m:oMathPara>
                          <m:oMathParaPr>
                            <m:jc/>
                          </m:oMathParaPr>
                          <m:oMath>
                            <m:r>
                              <a:rPr lang="en-US" altLang="zh-CN" sz="2400" b="0" i="1">
                                <a:latin typeface="Cambria Math" panose="02040503050406030204" charset="0"/>
                                <a:ea typeface="MS Mincho" panose="02020609040205080304" charset="-128"/>
                                <a:cs typeface="Cambria Math" panose="02040503050406030204" charset="0"/>
                              </a:rPr>
                              <m:t>{</m:t>
                            </m:r>
                            <m:r>
                              <a:rPr lang="en-US" altLang="zh-CN" sz="2400" b="0" i="1">
                                <a:latin typeface="Cambria Math" panose="02040503050406030204" charset="0"/>
                                <a:ea typeface="宋体" pitchFamily="2" charset="-122"/>
                                <a:cs typeface="Cambria Math" panose="02040503050406030204" charset="0"/>
                              </a:rPr>
                              <m:t>𝑥</m:t>
                            </m:r>
                            <m:r>
                              <a:rPr lang="en-US" altLang="zh-CN" sz="2400" b="0" i="1">
                                <a:latin typeface="Cambria Math" panose="02040503050406030204" charset="0"/>
                                <a:ea typeface="MS Mincho" panose="02020609040205080304" charset="-128"/>
                                <a:cs typeface="Cambria Math" panose="02040503050406030204" charset="0"/>
                              </a:rPr>
                              <m:t>|</m:t>
                            </m:r>
                            <m:r>
                              <a:rPr lang="en-US" altLang="zh-CN" sz="2400" b="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b="0" i="1">
                                <a:latin typeface="Cambria Math" panose="02040503050406030204" charset="0"/>
                                <a:ea typeface="宋体" pitchFamily="2" charset="-122"/>
                                <a:cs typeface="Cambria Math" panose="02040503050406030204" charset="0"/>
                              </a:rPr>
                              <m:t>−</m:t>
                            </m:r>
                            <m:f>
                              <m:fPr>
                                <m:type m:val="bar"/>
                                <m:ctrlPr>
                                  <a:rPr lang="en-US" altLang="zh-CN" sz="2400" b="0" i="1">
                                    <a:latin typeface="Cambria Math" panose="02040503050406030204" charset="0"/>
                                    <a:ea typeface="宋体" pitchFamily="2" charset="-122"/>
                                    <a:cs typeface="Cambria Math" panose="02040503050406030204" charset="0"/>
                                  </a:rPr>
                                </m:ctrlPr>
                              </m:fPr>
                              <m:num>
                                <m:r>
                                  <a:rPr lang="en-US" altLang="zh-CN" sz="2400" b="0" i="1">
                                    <a:latin typeface="Cambria Math" panose="02040503050406030204" charset="0"/>
                                    <a:ea typeface="宋体" pitchFamily="2" charset="-122"/>
                                    <a:cs typeface="Cambria Math" panose="02040503050406030204" charset="0"/>
                                  </a:rPr>
                                  <m:t>𝑏</m:t>
                                </m:r>
                              </m:num>
                              <m:den>
                                <m:r>
                                  <a:rPr lang="en-US" altLang="zh-CN" sz="2400" b="0" i="1">
                                    <a:latin typeface="Cambria Math" panose="02040503050406030204" charset="0"/>
                                    <a:ea typeface="宋体" pitchFamily="2" charset="-122"/>
                                    <a:cs typeface="Cambria Math" panose="02040503050406030204" charset="0"/>
                                  </a:rPr>
                                  <m:t>2</m:t>
                                </m:r>
                                <m:r>
                                  <a:rPr lang="en-US" altLang="zh-CN" sz="2400" b="0" i="1">
                                    <a:latin typeface="Cambria Math" panose="02040503050406030204" charset="0"/>
                                    <a:ea typeface="宋体" pitchFamily="2" charset="-122"/>
                                    <a:cs typeface="Cambria Math" panose="02040503050406030204" charset="0"/>
                                  </a:rPr>
                                  <m:t>𝑎</m:t>
                                </m:r>
                              </m:den>
                            </m:f>
                            <m:r>
                              <a:rPr lang="en-US" altLang="zh-CN" sz="2400" b="0" i="1">
                                <a:latin typeface="Cambria Math" panose="02040503050406030204" charset="0"/>
                                <a:ea typeface="MS Mincho" panose="02020609040205080304" charset="-128"/>
                                <a:cs typeface="Cambria Math" panose="02040503050406030204" charset="0"/>
                              </a:rPr>
                              <m:t>}</m:t>
                            </m:r>
                          </m:oMath>
                        </m:oMathPara>
                      </a14:m>
                      <a:endParaRPr lang="en-US" altLang="zh-CN" sz="2400" b="0" i="1">
                        <a:latin typeface="Cambria Math" panose="02040503050406030204" charset="0"/>
                        <a:ea typeface="MS Mincho" panose="02020609040205080304" charset="-128"/>
                        <a:cs typeface="Cambria Math" panose="02040503050406030204" charset="0"/>
                      </a:endParaRPr>
                    </a:p>
                  </a:txBody>
                  <a:tcPr/>
                </a:tc>
                <a:tc>
                  <a:txBody>
                    <a:bodyPr vert="horz" wrap="square"/>
                    <a:lstStyle/>
                    <a:p>
                      <a:pPr>
                        <a:buNone/>
                      </a:pPr>
                      <a:endParaRPr lang="en-US" altLang="zh-CN" sz="2400" i="1">
                        <a:latin typeface="Cambria Math" panose="02040503050406030204" charset="0"/>
                        <a:cs typeface="Cambria Math" panose="02040503050406030204" charset="0"/>
                      </a:endParaRPr>
                    </a:p>
                    <a:p>
                      <a:pPr>
                        <a:buNone/>
                      </a:pPr>
                      <a14:m>
                        <m:oMathPara>
                          <m:oMathParaPr>
                            <m:jc/>
                          </m:oMathParaPr>
                          <m:oMath>
                            <m:r>
                              <a:rPr lang="en-US" altLang="zh-CN" sz="2400" i="1">
                                <a:latin typeface="Cambria Math" panose="02040503050406030204" charset="0"/>
                                <a:cs typeface="Cambria Math" panose="02040503050406030204" charset="0"/>
                              </a:rPr>
                              <m:t>𝑅</m:t>
                            </m:r>
                          </m:oMath>
                        </m:oMathPara>
                      </a14:m>
                      <a:endParaRPr lang="en-US" altLang="zh-CN" sz="2400" i="1">
                        <a:latin typeface="Cambria Math" panose="02040503050406030204" charset="0"/>
                        <a:cs typeface="Cambria Math" panose="02040503050406030204" charset="0"/>
                      </a:endParaRPr>
                    </a:p>
                  </a:txBody>
                  <a:tcPr/>
                </a:tc>
              </a:tr>
              <a:tr h="1064260">
                <a:tc>
                  <a:txBody>
                    <a:bodyPr vert="horz" wrap="square"/>
                    <a:lstStyle/>
                    <a:p>
                      <a:pPr>
                        <a:buNone/>
                      </a:pPr>
                      <a14:m>
                        <m:oMathPara>
                          <m:oMathParaPr>
                            <m:jc/>
                          </m:oMathParaPr>
                          <m:oMath>
                            <m:r>
                              <a:rPr lang="en-US" altLang="zh-CN" sz="2400" b="0" i="1">
                                <a:solidFill>
                                  <a:schemeClr val="tx1"/>
                                </a:solidFill>
                                <a:latin typeface="Cambria Math" panose="02040503050406030204" charset="0"/>
                                <a:ea typeface="宋体" pitchFamily="2" charset="-122"/>
                                <a:cs typeface="Cambria Math" panose="02040503050406030204" charset="0"/>
                              </a:rPr>
                              <m:t>𝑎</m:t>
                            </m:r>
                            <m:sSup>
                              <m:sSupPr>
                                <m:ctrlPr>
                                  <a:rPr lang="en-US" altLang="zh-CN" sz="2400" b="0" i="1">
                                    <a:solidFill>
                                      <a:schemeClr val="tx1"/>
                                    </a:solidFill>
                                    <a:latin typeface="Cambria Math" panose="02040503050406030204" charset="0"/>
                                    <a:ea typeface="宋体" pitchFamily="2" charset="-122"/>
                                    <a:cs typeface="Cambria Math" panose="02040503050406030204" charset="0"/>
                                  </a:rPr>
                                </m:ctrlPr>
                              </m:sSupPr>
                              <m:e>
                                <m:r>
                                  <a:rPr lang="en-US" altLang="zh-CN" sz="2400" b="0" i="1">
                                    <a:solidFill>
                                      <a:schemeClr val="tx1"/>
                                    </a:solidFill>
                                    <a:latin typeface="Cambria Math" panose="02040503050406030204" charset="0"/>
                                    <a:ea typeface="宋体" pitchFamily="2" charset="-122"/>
                                    <a:cs typeface="Cambria Math" panose="02040503050406030204" charset="0"/>
                                  </a:rPr>
                                  <m:t>𝑥</m:t>
                                </m:r>
                              </m:e>
                              <m:sup>
                                <m:r>
                                  <a:rPr lang="en-US" altLang="zh-CN" sz="2400" b="0" i="1">
                                    <a:solidFill>
                                      <a:schemeClr val="tx1"/>
                                    </a:solidFill>
                                    <a:latin typeface="Cambria Math" panose="02040503050406030204" charset="0"/>
                                    <a:ea typeface="宋体" pitchFamily="2" charset="-122"/>
                                    <a:cs typeface="Cambria Math" panose="02040503050406030204" charset="0"/>
                                  </a:rPr>
                                  <m:t>2</m:t>
                                </m:r>
                              </m:sup>
                            </m:sSup>
                            <m:r>
                              <a:rPr lang="en-US" altLang="zh-CN" sz="2400" b="0" i="1">
                                <a:solidFill>
                                  <a:schemeClr val="tx1"/>
                                </a:solidFill>
                                <a:latin typeface="Cambria Math" panose="02040503050406030204" charset="0"/>
                                <a:ea typeface="宋体" pitchFamily="2" charset="-122"/>
                                <a:cs typeface="Cambria Math" panose="02040503050406030204" charset="0"/>
                              </a:rPr>
                              <m:t>+</m:t>
                            </m:r>
                            <m:r>
                              <a:rPr lang="en-US" altLang="zh-CN" sz="2400" b="0" i="1">
                                <a:solidFill>
                                  <a:schemeClr val="tx1"/>
                                </a:solidFill>
                                <a:latin typeface="Cambria Math" panose="02040503050406030204" charset="0"/>
                                <a:ea typeface="宋体" pitchFamily="2" charset="-122"/>
                                <a:cs typeface="Cambria Math" panose="02040503050406030204" charset="0"/>
                              </a:rPr>
                              <m:t>𝑏𝑥</m:t>
                            </m:r>
                            <m:r>
                              <a:rPr lang="en-US" altLang="zh-CN" sz="2400" b="0" i="1">
                                <a:solidFill>
                                  <a:schemeClr val="tx1"/>
                                </a:solidFill>
                                <a:latin typeface="Cambria Math" panose="02040503050406030204" charset="0"/>
                                <a:ea typeface="宋体" pitchFamily="2" charset="-122"/>
                                <a:cs typeface="Cambria Math" panose="02040503050406030204" charset="0"/>
                              </a:rPr>
                              <m:t>+</m:t>
                            </m:r>
                            <m:r>
                              <a:rPr lang="en-US" altLang="zh-CN" sz="2400" b="0" i="1">
                                <a:solidFill>
                                  <a:schemeClr val="tx1"/>
                                </a:solidFill>
                                <a:latin typeface="Cambria Math" panose="02040503050406030204" charset="0"/>
                                <a:ea typeface="宋体" pitchFamily="2" charset="-122"/>
                                <a:cs typeface="Cambria Math" panose="02040503050406030204" charset="0"/>
                              </a:rPr>
                              <m:t>𝑐</m:t>
                            </m:r>
                            <m:r>
                              <a:rPr lang="en-US" altLang="zh-CN" sz="2400" b="0" i="1">
                                <a:solidFill>
                                  <a:schemeClr val="tx1"/>
                                </a:solidFill>
                                <a:latin typeface="Cambria Math" panose="02040503050406030204" charset="0"/>
                                <a:ea typeface="宋体" pitchFamily="2" charset="-122"/>
                                <a:cs typeface="Cambria Math" panose="02040503050406030204" charset="0"/>
                              </a:rPr>
                              <m:t>&lt;</m:t>
                            </m:r>
                            <m:r>
                              <a:rPr lang="en-US" altLang="zh-CN" sz="2400" b="0" i="1">
                                <a:solidFill>
                                  <a:schemeClr val="tx1"/>
                                </a:solidFill>
                                <a:latin typeface="Cambria Math" panose="02040503050406030204" charset="0"/>
                                <a:ea typeface="宋体" pitchFamily="2" charset="-122"/>
                                <a:cs typeface="Cambria Math" panose="02040503050406030204" charset="0"/>
                              </a:rPr>
                              <m:t>0</m:t>
                            </m:r>
                            <m:r>
                              <a:rPr lang="en-US" altLang="zh-CN" sz="2400" b="0" i="1">
                                <a:solidFill>
                                  <a:schemeClr val="tx1"/>
                                </a:solidFill>
                                <a:latin typeface="Cambria Math" panose="02040503050406030204" charset="0"/>
                                <a:ea typeface="宋体" pitchFamily="2" charset="-122"/>
                                <a:cs typeface="Cambria Math" panose="02040503050406030204" charset="0"/>
                              </a:rPr>
                              <m:t>(</m:t>
                            </m:r>
                            <m:r>
                              <a:rPr lang="en-US" altLang="zh-CN" sz="2400" b="0" i="1">
                                <a:solidFill>
                                  <a:schemeClr val="tx1"/>
                                </a:solidFill>
                                <a:latin typeface="Cambria Math" panose="02040503050406030204" charset="0"/>
                                <a:ea typeface="宋体" pitchFamily="2" charset="-122"/>
                                <a:cs typeface="Cambria Math" panose="02040503050406030204" charset="0"/>
                              </a:rPr>
                              <m:t>𝑎</m:t>
                            </m:r>
                            <m:r>
                              <a:rPr lang="en-US" altLang="zh-CN" sz="2400" b="0" i="1">
                                <a:solidFill>
                                  <a:schemeClr val="tx1"/>
                                </a:solidFill>
                                <a:latin typeface="Cambria Math" panose="02040503050406030204" charset="0"/>
                                <a:ea typeface="宋体" pitchFamily="2" charset="-122"/>
                                <a:cs typeface="Cambria Math" panose="02040503050406030204" charset="0"/>
                              </a:rPr>
                              <m:t>&gt;</m:t>
                            </m:r>
                            <m:r>
                              <a:rPr lang="en-US" altLang="zh-CN" sz="2400" b="0" i="1">
                                <a:solidFill>
                                  <a:schemeClr val="tx1"/>
                                </a:solidFill>
                                <a:latin typeface="Cambria Math" panose="02040503050406030204" charset="0"/>
                                <a:ea typeface="宋体" pitchFamily="2" charset="-122"/>
                                <a:cs typeface="Cambria Math" panose="02040503050406030204" charset="0"/>
                              </a:rPr>
                              <m:t>0</m:t>
                            </m:r>
                            <m:r>
                              <a:rPr lang="en-US" altLang="zh-CN" sz="2400" b="0" i="1">
                                <a:solidFill>
                                  <a:schemeClr val="tx1"/>
                                </a:solidFill>
                                <a:latin typeface="Cambria Math" panose="02040503050406030204" charset="0"/>
                                <a:ea typeface="宋体" pitchFamily="2" charset="-122"/>
                                <a:cs typeface="Cambria Math" panose="02040503050406030204" charset="0"/>
                              </a:rPr>
                              <m:t>)</m:t>
                            </m:r>
                          </m:oMath>
                        </m:oMathPara>
                      </a14:m>
                      <a:r>
                        <a:rPr lang="zh-CN" altLang="en-US" sz="2400" b="1">
                          <a:solidFill>
                            <a:schemeClr val="tx1"/>
                          </a:solidFill>
                          <a:latin typeface="Cambria Math" panose="02040503050406030204" charset="0"/>
                          <a:ea typeface="宋体" panose="02010600030101010101" pitchFamily="2" charset="-122"/>
                          <a:cs typeface="Cambria Math" panose="02040503050406030204" charset="0"/>
                          <a:sym typeface="+mn-ea"/>
                        </a:rPr>
                        <a:t>的解集</a:t>
                      </a:r>
                      <a:endParaRPr lang="zh-CN" altLang="en-US" sz="2400" b="0">
                        <a:solidFill>
                          <a:schemeClr val="tx1"/>
                        </a:solidFill>
                        <a:latin typeface="Cambria Math" panose="02040503050406030204" charset="0"/>
                        <a:ea typeface="宋体" panose="02010600030101010101" pitchFamily="2" charset="-122"/>
                        <a:cs typeface="Cambria Math" panose="02040503050406030204" charset="0"/>
                      </a:endParaRPr>
                    </a:p>
                    <a:p>
                      <a:pPr>
                        <a:buNone/>
                      </a:pPr>
                      <a:endParaRPr lang="zh-CN" altLang="en-US" sz="2400" b="0">
                        <a:solidFill>
                          <a:schemeClr val="tx1"/>
                        </a:solidFill>
                        <a:latin typeface="Cambria Math" panose="02040503050406030204" charset="0"/>
                        <a:ea typeface="宋体" panose="02010600030101010101" pitchFamily="2" charset="-122"/>
                        <a:cs typeface="Cambria Math" panose="02040503050406030204" charset="0"/>
                      </a:endParaRPr>
                    </a:p>
                  </a:txBody>
                  <a:tcPr/>
                </a:tc>
                <a:tc>
                  <a:txBody>
                    <a:bodyPr vert="horz" wrap="square"/>
                    <a:lstStyle/>
                    <a:p>
                      <a:pPr>
                        <a:buNone/>
                      </a:pPr>
                      <a:endParaRPr lang="en-US" altLang="zh-CN" sz="2400" b="0" i="1">
                        <a:latin typeface="Cambria Math" panose="02040503050406030204" charset="0"/>
                        <a:ea typeface="MS Mincho" panose="02020609040205080304" charset="-128"/>
                        <a:cs typeface="Cambria Math" panose="02040503050406030204" charset="0"/>
                      </a:endParaRPr>
                    </a:p>
                    <a:p>
                      <a:pPr>
                        <a:buNone/>
                      </a:pPr>
                      <a14:m>
                        <m:oMathPara>
                          <m:oMathParaPr>
                            <m:jc/>
                          </m:oMathParaPr>
                          <m:oMath>
                            <m:r>
                              <a:rPr lang="en-US" altLang="zh-CN" sz="2400" b="0" i="1">
                                <a:latin typeface="Cambria Math" panose="02040503050406030204" charset="0"/>
                                <a:ea typeface="MS Mincho" panose="02020609040205080304" charset="-128"/>
                                <a:cs typeface="Cambria Math" panose="02040503050406030204" charset="0"/>
                              </a:rPr>
                              <m:t>{</m:t>
                            </m:r>
                            <m:r>
                              <a:rPr lang="en-US" altLang="zh-CN" sz="2400" b="0" i="1">
                                <a:latin typeface="Cambria Math" panose="02040503050406030204" charset="0"/>
                                <a:ea typeface="宋体" pitchFamily="2" charset="-122"/>
                                <a:cs typeface="Cambria Math" panose="02040503050406030204" charset="0"/>
                              </a:rPr>
                              <m:t>𝑥</m:t>
                            </m:r>
                            <m:r>
                              <a:rPr lang="en-US" altLang="zh-CN" sz="2400" b="0" i="1">
                                <a:latin typeface="Cambria Math" panose="02040503050406030204" charset="0"/>
                                <a:ea typeface="MS Mincho" panose="02020609040205080304" charset="-128"/>
                                <a:cs typeface="Cambria Math" panose="02040503050406030204" charset="0"/>
                              </a:rPr>
                              <m:t>|</m:t>
                            </m:r>
                            <m:sSub>
                              <m:sSubPr>
                                <m:ctrlPr>
                                  <a:rPr lang="en-US" altLang="zh-CN" sz="2400" b="0" i="1">
                                    <a:latin typeface="Cambria Math" panose="02040503050406030204" charset="0"/>
                                    <a:ea typeface="宋体" pitchFamily="2" charset="-122"/>
                                    <a:cs typeface="Cambria Math" panose="02040503050406030204" charset="0"/>
                                  </a:rPr>
                                </m:ctrlPr>
                              </m:sSubPr>
                              <m:e>
                                <m:r>
                                  <a:rPr lang="en-US" altLang="zh-CN" sz="2400" b="0" i="1">
                                    <a:latin typeface="Cambria Math" panose="02040503050406030204" charset="0"/>
                                    <a:ea typeface="宋体" pitchFamily="2" charset="-122"/>
                                    <a:cs typeface="Cambria Math" panose="02040503050406030204" charset="0"/>
                                  </a:rPr>
                                  <m:t>𝑥</m:t>
                                </m:r>
                              </m:e>
                              <m:sub>
                                <m:r>
                                  <a:rPr lang="en-US" altLang="zh-CN" sz="2400" b="0" i="1">
                                    <a:latin typeface="Cambria Math" panose="02040503050406030204" charset="0"/>
                                    <a:ea typeface="MS Mincho" panose="02020609040205080304" charset="-128"/>
                                    <a:cs typeface="Cambria Math" panose="02040503050406030204" charset="0"/>
                                  </a:rPr>
                                  <m:t>1</m:t>
                                </m:r>
                              </m:sub>
                            </m:sSub>
                            <m:r>
                              <a:rPr lang="en-US" altLang="zh-CN" sz="2400" b="0" i="1">
                                <a:latin typeface="Cambria Math" panose="02040503050406030204" charset="0"/>
                                <a:ea typeface="宋体" pitchFamily="2" charset="-122"/>
                                <a:cs typeface="Cambria Math" panose="02040503050406030204" charset="0"/>
                              </a:rPr>
                              <m:t>&lt;</m:t>
                            </m:r>
                            <m:r>
                              <a:rPr lang="en-US" altLang="zh-CN" sz="2400" b="0" i="1">
                                <a:latin typeface="Cambria Math" panose="02040503050406030204" charset="0"/>
                                <a:ea typeface="宋体" pitchFamily="2" charset="-122"/>
                                <a:cs typeface="Cambria Math" panose="02040503050406030204" charset="0"/>
                              </a:rPr>
                              <m:t>𝑥</m:t>
                            </m:r>
                            <m:sSub>
                              <m:sSubPr>
                                <m:ctrlPr>
                                  <a:rPr lang="en-US" altLang="zh-CN" sz="2400" b="0" i="1">
                                    <a:latin typeface="Cambria Math" panose="02040503050406030204" charset="0"/>
                                    <a:ea typeface="宋体" pitchFamily="2" charset="-122"/>
                                    <a:cs typeface="Cambria Math" panose="02040503050406030204" charset="0"/>
                                  </a:rPr>
                                </m:ctrlPr>
                              </m:sSubPr>
                              <m:e>
                                <m:r>
                                  <a:rPr lang="en-US" altLang="zh-CN" sz="2400" b="0" i="1">
                                    <a:latin typeface="Cambria Math" panose="02040503050406030204" charset="0"/>
                                    <a:ea typeface="宋体" pitchFamily="2" charset="-122"/>
                                    <a:cs typeface="Cambria Math" panose="02040503050406030204" charset="0"/>
                                  </a:rPr>
                                  <m:t>&lt;</m:t>
                                </m:r>
                                <m:r>
                                  <a:rPr lang="en-US" altLang="zh-CN" sz="2400" b="0" i="1">
                                    <a:latin typeface="Cambria Math" panose="02040503050406030204" charset="0"/>
                                    <a:ea typeface="宋体" pitchFamily="2" charset="-122"/>
                                    <a:cs typeface="Cambria Math" panose="02040503050406030204" charset="0"/>
                                  </a:rPr>
                                  <m:t>𝑥</m:t>
                                </m:r>
                              </m:e>
                              <m:sub>
                                <m:r>
                                  <a:rPr lang="en-US" altLang="zh-CN" sz="2400" b="0" i="1">
                                    <a:latin typeface="Cambria Math" panose="02040503050406030204" charset="0"/>
                                    <a:ea typeface="MS Mincho" panose="02020609040205080304" charset="-128"/>
                                    <a:cs typeface="Cambria Math" panose="02040503050406030204" charset="0"/>
                                  </a:rPr>
                                  <m:t>2</m:t>
                                </m:r>
                              </m:sub>
                            </m:sSub>
                            <m:r>
                              <a:rPr lang="en-US" altLang="zh-CN" sz="2400" b="0" i="1">
                                <a:latin typeface="Cambria Math" panose="02040503050406030204" charset="0"/>
                                <a:ea typeface="MS Mincho" panose="02020609040205080304" charset="-128"/>
                                <a:cs typeface="Cambria Math" panose="02040503050406030204" charset="0"/>
                              </a:rPr>
                              <m:t>}</m:t>
                            </m:r>
                          </m:oMath>
                        </m:oMathPara>
                      </a14:m>
                      <a:endParaRPr lang="en-US" altLang="zh-CN" sz="2400" b="0" i="1">
                        <a:latin typeface="Cambria Math" panose="02040503050406030204" charset="0"/>
                        <a:ea typeface="MS Mincho" panose="02020609040205080304" charset="-128"/>
                        <a:cs typeface="Cambria Math" panose="02040503050406030204" charset="0"/>
                      </a:endParaRPr>
                    </a:p>
                  </a:txBody>
                  <a:tcPr/>
                </a:tc>
                <a:tc>
                  <a:txBody>
                    <a:bodyPr vert="horz" wrap="square"/>
                    <a:lstStyle/>
                    <a:p>
                      <a:pPr>
                        <a:buNone/>
                      </a:pPr>
                      <a:endParaRPr lang="zh-CN" altLang="en-US"/>
                    </a:p>
                    <a:p>
                      <a:pPr>
                        <a:buNone/>
                      </a:pPr>
                      <a14:m>
                        <m:oMathPara>
                          <m:oMathParaPr>
                            <m:jc/>
                          </m:oMathParaPr>
                          <m:oMath>
                            <m:r>
                              <a:rPr lang="en-US" altLang="zh-CN" sz="2400" i="1">
                                <a:latin typeface="Cambria Math" panose="02040503050406030204" charset="0"/>
                                <a:ea typeface="MS Mincho" panose="02020609040205080304" charset="-128"/>
                                <a:cs typeface="Cambria Math" panose="02040503050406030204" charset="0"/>
                              </a:rPr>
                              <m:t>∅</m:t>
                            </m:r>
                          </m:oMath>
                        </m:oMathPara>
                      </a14:m>
                      <a:endParaRPr lang="en-US" altLang="zh-CN" sz="2400" i="1">
                        <a:latin typeface="Cambria Math" panose="02040503050406030204" charset="0"/>
                        <a:ea typeface="MS Mincho" panose="02020609040205080304" charset="-128"/>
                        <a:cs typeface="Cambria Math" panose="02040503050406030204" charset="0"/>
                      </a:endParaRPr>
                    </a:p>
                  </a:txBody>
                  <a:tcPr/>
                </a:tc>
                <a:tc>
                  <a:txBody>
                    <a:bodyPr vert="horz" wrap="square"/>
                    <a:lstStyle/>
                    <a:p>
                      <a:pPr>
                        <a:buNone/>
                      </a:pPr>
                      <a:endParaRPr lang="zh-CN" altLang="en-US"/>
                    </a:p>
                    <a:p>
                      <a:pPr>
                        <a:buNone/>
                      </a:pPr>
                      <a14:m>
                        <m:oMathPara>
                          <m:oMathParaPr>
                            <m:jc/>
                          </m:oMathParaPr>
                          <m:oMath>
                            <m:r>
                              <a:rPr lang="en-US" altLang="zh-CN" sz="2400" i="1">
                                <a:latin typeface="Cambria Math" panose="02040503050406030204" charset="0"/>
                                <a:ea typeface="MS Mincho" panose="02020609040205080304" charset="-128"/>
                                <a:cs typeface="Cambria Math" panose="02040503050406030204" charset="0"/>
                              </a:rPr>
                              <m:t>∅</m:t>
                            </m:r>
                          </m:oMath>
                        </m:oMathPara>
                      </a14:m>
                      <a:endParaRPr lang="en-US" altLang="zh-CN" sz="1800" i="1">
                        <a:latin typeface="Cambria Math" panose="02040503050406030204" charset="0"/>
                        <a:ea typeface="MS Mincho" panose="02020609040205080304" charset="-128"/>
                        <a:cs typeface="Cambria Math" panose="02040503050406030204" charset="0"/>
                      </a:endParaRPr>
                    </a:p>
                    <a:p>
                      <a:pPr>
                        <a:buNone/>
                      </a:pPr>
                      <a:endParaRPr lang="zh-CN" altLang="en-US"/>
                    </a:p>
                  </a:txBody>
                  <a:tcPr/>
                </a:tc>
              </a:tr>
            </a:tbl>
          </a:graphicData>
        </a:graphic>
      </p:graphicFrame>
      <p:pic>
        <p:nvPicPr>
          <p:cNvPr id="8" name="图片 7" title=""/>
          <p:cNvPicPr>
            <a:picLocks noChangeAspect="1"/>
          </p:cNvPicPr>
          <p:nvPr/>
        </p:nvPicPr>
        <p:blipFill>
          <a:blip r:embed="rId3"/>
          <a:stretch>
            <a:fillRect/>
          </a:stretch>
        </p:blipFill>
        <p:spPr>
          <a:xfrm>
            <a:off x="9470390" y="1381760"/>
            <a:ext cx="1120140" cy="1325880"/>
          </a:xfrm>
          <a:prstGeom prst="rect">
            <a:avLst/>
          </a:prstGeom>
        </p:spPr>
      </p:pic>
      <p:pic>
        <p:nvPicPr>
          <p:cNvPr id="11" name="图片 10" title=""/>
          <p:cNvPicPr>
            <a:picLocks noChangeAspect="1"/>
          </p:cNvPicPr>
          <p:nvPr/>
        </p:nvPicPr>
        <p:blipFill>
          <a:blip r:embed="rId4"/>
          <a:stretch>
            <a:fillRect/>
          </a:stretch>
        </p:blipFill>
        <p:spPr>
          <a:xfrm>
            <a:off x="7246620" y="1381760"/>
            <a:ext cx="1287780" cy="1318260"/>
          </a:xfrm>
          <a:prstGeom prst="rect">
            <a:avLst/>
          </a:prstGeom>
        </p:spPr>
      </p:pic>
      <p:pic>
        <p:nvPicPr>
          <p:cNvPr id="9" name="图片 8" title=""/>
          <p:cNvPicPr>
            <a:picLocks noChangeAspect="1"/>
          </p:cNvPicPr>
          <p:nvPr/>
        </p:nvPicPr>
        <p:blipFill>
          <a:blip r:embed="rId5"/>
          <a:stretch>
            <a:fillRect/>
          </a:stretch>
        </p:blipFill>
        <p:spPr>
          <a:xfrm>
            <a:off x="4852035" y="1374140"/>
            <a:ext cx="1165860" cy="1325880"/>
          </a:xfrm>
          <a:prstGeom prst="rect">
            <a:avLst/>
          </a:prstGeom>
        </p:spPr>
      </p:pic>
      <p:pic>
        <p:nvPicPr>
          <p:cNvPr id="4" name="Picture 4"/>
          <p:cNvPicPr>
            <a:picLocks noChangeAspect="1"/>
          </p:cNvPicPr>
          <p:nvPr/>
        </p:nvPicPr>
        <p:blipFill>
          <a:blip r:embed="rId6"/>
          <a:stretch>
            <a:fillRect/>
          </a:stretch>
        </p:blipFill>
        <p:spPr>
          <a:xfrm flipH="1">
            <a:off x="10629900" y="11023600"/>
            <a:ext cx="0" cy="0"/>
          </a:xfrm>
          <a:prstGeom prst="rect">
            <a:avLst/>
          </a:prstGeom>
          <a:ln>
            <a:noFill/>
          </a:ln>
        </p:spPr>
      </p:pic>
    </p:spTree>
    <p:custDataLst>
      <p:tags r:id="rId7"/>
    </p:custDataLst>
  </p:cSld>
  <p:clrMapOvr>
    <a:masterClrMapping/>
  </p:clrMapOvr>
  <p:transition/>
  <p:timing/>
</p:sld>
</file>

<file path=ppt/tags/tag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00.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13.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17.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29.xml><?xml version="1.0" encoding="utf-8"?>
<p:tagLst xmlns:p="http://schemas.openxmlformats.org/presentationml/2006/main">
  <p:tag name="KSO_WM_BEAUTIFY_FLAG" val="#wm#"/>
  <p:tag name="KSO_WM_TEMPLATE_CATEGORY" val="custom"/>
  <p:tag name="KSO_WM_TEMPLATE_INDEX" val="20205081"/>
</p:tagLst>
</file>

<file path=ppt/tags/tag1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30.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31.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32.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33.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34.xml><?xml version="1.0" encoding="utf-8"?>
<p:tagLst xmlns:p="http://schemas.openxmlformats.org/presentationml/2006/main">
  <p:tag name="KSO_WM_BEAUTIFY_FLAG" val="#wm#"/>
  <p:tag name="KSO_WM_TEMPLATE_CATEGORY" val="custom"/>
  <p:tag name="KSO_WM_TEMPLATE_INDEX" val="20205081"/>
</p:tagLst>
</file>

<file path=ppt/tags/tag135.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36.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37.xml><?xml version="1.0" encoding="utf-8"?>
<p:tagLst xmlns:p="http://schemas.openxmlformats.org/presentationml/2006/main">
  <p:tag name="KSO_WM_BEAUTIFY_FLAG" val="#wm#"/>
  <p:tag name="KSO_WM_TEMPLATE_CATEGORY" val="custom"/>
  <p:tag name="KSO_WM_TEMPLATE_INDEX" val="20205081"/>
</p:tagLst>
</file>

<file path=ppt/tags/tag138.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39.xml><?xml version="1.0" encoding="utf-8"?>
<p:tagLst xmlns:p="http://schemas.openxmlformats.org/presentationml/2006/main">
  <p:tag name="AS_OS" val="Unix 3.10 unknown"/>
  <p:tag name="AS_RELEASE_DATE" val="2023.03.31"/>
  <p:tag name="AS_TITLE" val="Aspose.Slides for Java"/>
  <p:tag name="AS_VERSION" val="23.3"/>
  <p:tag name="COMMONDATA" val="eyJoZGlkIjoiMGIyMGY2OGYxYjNlODM4OTQ5ZGY5OTFkMzNmODkxYWEifQ=="/>
</p:tagLst>
</file>

<file path=ppt/tags/tag1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2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3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4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4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5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7.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8.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6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2.xml><?xml version="1.0" encoding="utf-8"?>
<p:tagLst xmlns:p="http://schemas.openxmlformats.org/presentationml/2006/main">
  <p:tag name="KSO_WM_BEAUTIFY_FLAG" val="#wm#"/>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99.xml><?xml version="1.0" encoding="utf-8"?>
<p:tagLst xmlns:p="http://schemas.openxmlformats.org/presentationml/2006/main">
  <p:tag name="KSO_WM_UNIT_TABLE_BEAUTIFY" val="smartTable{5c5c078f-f48f-4bbd-b674-4f33cdb9d1c9}"/>
</p:tagLst>
</file>

<file path=ppt/theme/theme1.xml><?xml version="1.0" encoding="utf-8"?>
<a:theme xmlns:r="http://schemas.openxmlformats.org/officeDocument/2006/relationships"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Arial"/>
      </a:majorFont>
      <a:minorFont>
        <a:latin typeface="Arial"/>
        <a:ea typeface="微软雅黑"/>
        <a:cs typeface="Arial"/>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182</Paragraphs>
  <Slides>27</Slides>
  <Notes>0</Notes>
  <TotalTime>0</TotalTime>
  <HiddenSlides>0</HiddenSlides>
  <MMClips>0</MMClips>
  <ScaleCrop>0</ScaleCrop>
  <HeadingPairs>
    <vt:vector baseType="variant" size="6">
      <vt:variant>
        <vt:lpstr>Fonts used</vt:lpstr>
      </vt:variant>
      <vt:variant>
        <vt:i4>15</vt:i4>
      </vt:variant>
      <vt:variant>
        <vt:lpstr>Theme</vt:lpstr>
      </vt:variant>
      <vt:variant>
        <vt:i4>1</vt:i4>
      </vt:variant>
      <vt:variant>
        <vt:lpstr>Slide Titles</vt:lpstr>
      </vt:variant>
      <vt:variant>
        <vt:i4>27</vt:i4>
      </vt:variant>
    </vt:vector>
  </HeadingPairs>
  <TitlesOfParts>
    <vt:vector baseType="lpstr" size="43">
      <vt:lpstr>Arial</vt:lpstr>
      <vt:lpstr>微软雅黑</vt:lpstr>
      <vt:lpstr>Wingdings</vt:lpstr>
      <vt:lpstr>Calibri Light</vt:lpstr>
      <vt:lpstr>Calibri</vt:lpstr>
      <vt:lpstr>宋体</vt:lpstr>
      <vt:lpstr>楷体</vt:lpstr>
      <vt:lpstr>黑体</vt:lpstr>
      <vt:lpstr>Cambria Math</vt:lpstr>
      <vt:lpstr>MS Mincho</vt:lpstr>
      <vt:lpstr>Times New Roman</vt:lpstr>
      <vt:lpstr>楷体_GB2312</vt:lpstr>
      <vt:lpstr>Courier New</vt:lpstr>
      <vt:lpstr>仿宋_GB2312</vt:lpstr>
      <vt:lpstr>OPPOSans L</vt:lpstr>
      <vt:lpstr>WPS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Java</Application>
  <AppVersion>23.0300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2023-09-08T08:57:46.792</cp:lastPrinted>
  <dcterms:created xsi:type="dcterms:W3CDTF">2023-09-08T08:57:46Z</dcterms:created>
  <dcterms:modified xsi:type="dcterms:W3CDTF">2023-09-08T00:57:46Z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