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582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tags" Target="tags/tag95.xml" /><Relationship Id="rId2" Type="http://schemas.openxmlformats.org/officeDocument/2006/relationships/slideMaster" Target="slideMasters/slideMaster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tags" Target="../tags/tag8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tags" Target="../tags/tag9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9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tags" Target="../tags/tag9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tags" Target="../tags/tag9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0.xml" /><Relationship Id="rId11" Type="http://schemas.openxmlformats.org/officeDocument/2006/relationships/tags" Target="../tags/tag7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image" Target="../media/image8.png" /><Relationship Id="rId6" Type="http://schemas.openxmlformats.org/officeDocument/2006/relationships/image" Target="../media/image9.png" /><Relationship Id="rId7" Type="http://schemas.openxmlformats.org/officeDocument/2006/relationships/tags" Target="../tags/tag7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1.xml" /><Relationship Id="rId11" Type="http://schemas.openxmlformats.org/officeDocument/2006/relationships/image" Target="../media/image6.png" /><Relationship Id="rId12" Type="http://schemas.openxmlformats.org/officeDocument/2006/relationships/tags" Target="../tags/tag82.xml" /><Relationship Id="rId13" Type="http://schemas.openxmlformats.org/officeDocument/2006/relationships/tags" Target="../tags/tag83.xml" /><Relationship Id="rId2" Type="http://schemas.openxmlformats.org/officeDocument/2006/relationships/image" Target="../media/image10.png" /><Relationship Id="rId3" Type="http://schemas.openxmlformats.org/officeDocument/2006/relationships/tags" Target="../tags/tag75.xml" /><Relationship Id="rId4" Type="http://schemas.openxmlformats.org/officeDocument/2006/relationships/tags" Target="../tags/tag76.xml" /><Relationship Id="rId5" Type="http://schemas.openxmlformats.org/officeDocument/2006/relationships/image" Target="../media/image11.png" /><Relationship Id="rId6" Type="http://schemas.openxmlformats.org/officeDocument/2006/relationships/tags" Target="../tags/tag77.xml" /><Relationship Id="rId7" Type="http://schemas.openxmlformats.org/officeDocument/2006/relationships/tags" Target="../tags/tag78.xml" /><Relationship Id="rId8" Type="http://schemas.openxmlformats.org/officeDocument/2006/relationships/tags" Target="../tags/tag79.xml" /><Relationship Id="rId9" Type="http://schemas.openxmlformats.org/officeDocument/2006/relationships/tags" Target="../tags/tag8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tags" Target="../tags/tag8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tags" Target="../tags/tag8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tags" Target="../tags/tag8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Relationship Id="rId3" Type="http://schemas.openxmlformats.org/officeDocument/2006/relationships/tags" Target="../tags/tag8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Relationship Id="rId3" Type="http://schemas.openxmlformats.org/officeDocument/2006/relationships/tags" Target="../tags/tag8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30822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2.3 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二次函数与一元二次方程、</a:t>
            </a: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不等式（第</a:t>
            </a: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2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课时）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第二章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一元二次函数、方程与不等式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59563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题型二：一元二次不等式的实际应用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5951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315595" y="1047750"/>
                <a:ext cx="9145270" cy="173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某小区有一个矩形花坛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ABCD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，现将这一矩形花坛拆建成一个更大的矩形花坛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AMPN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，要求点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B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AM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上，点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D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AN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上，且对角线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MN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过点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C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，如图所示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AB=3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AD=2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要使矩形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AMPN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的面积大于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，则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DN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的长应在什么范围内？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1047750"/>
                <a:ext cx="9145270" cy="1734185"/>
              </a:xfrm>
              <a:prstGeom prst="rect">
                <a:avLst/>
              </a:prstGeom>
              <a:blipFill rotWithShape="1">
                <a:blip r:embed="rId2"/>
                <a:stretch>
                  <a:fillRect r="-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87045" y="2799715"/>
                <a:ext cx="10838180" cy="349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解：设</a:t>
                </a: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DN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的长为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&gt;0)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+2)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𝐷𝑁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𝐴𝑁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𝐷𝐶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𝐴𝑀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+2)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𝐴𝑀𝑃𝑁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𝐴𝑁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𝐴𝑀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𝐴𝑀𝑃𝑁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&gt;32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&gt;32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&gt;0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−20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+12&gt;0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&gt;6.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DN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的长取值的取值范围是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)∪(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6,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+∞).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5" y="2799715"/>
                <a:ext cx="10838180" cy="34918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 title=""/>
          <p:cNvGrpSpPr/>
          <p:nvPr/>
        </p:nvGrpSpPr>
        <p:grpSpPr>
          <a:xfrm>
            <a:off x="9560560" y="1125855"/>
            <a:ext cx="2649220" cy="1746885"/>
            <a:chOff x="7266" y="4842"/>
            <a:chExt cx="4172" cy="2751"/>
          </a:xfrm>
        </p:grpSpPr>
        <p:sp>
          <p:nvSpPr>
            <p:cNvPr id="7" name="矩形 6"/>
            <p:cNvSpPr/>
            <p:nvPr/>
          </p:nvSpPr>
          <p:spPr>
            <a:xfrm>
              <a:off x="7811" y="5119"/>
              <a:ext cx="3040" cy="189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811" y="5134"/>
              <a:ext cx="3026" cy="1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266" y="4842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N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883" y="4842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66" y="6691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94" y="6691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M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66" y="5767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51" y="7013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59" y="5512"/>
              <a:ext cx="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</a:p>
          </p:txBody>
        </p:sp>
        <p:cxnSp>
          <p:nvCxnSpPr>
            <p:cNvPr id="16" name="直接连接符 15"/>
            <p:cNvCxnSpPr>
              <a:endCxn id="15" idx="2"/>
            </p:cNvCxnSpPr>
            <p:nvPr/>
          </p:nvCxnSpPr>
          <p:spPr>
            <a:xfrm>
              <a:off x="7854" y="6080"/>
              <a:ext cx="1478" cy="1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14" idx="0"/>
            </p:cNvCxnSpPr>
            <p:nvPr/>
          </p:nvCxnSpPr>
          <p:spPr>
            <a:xfrm>
              <a:off x="9302" y="6080"/>
              <a:ext cx="22" cy="9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98805" y="598170"/>
            <a:ext cx="1076896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为了增加收入，某书店购进一批最新文具盒，若按每个文具盒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元的价格销售，每天能卖出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个；若售价每提高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元，日销量将减少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个，为了使这批文具盒每天获得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元以上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不含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的销售收入，应怎样制定这批文具盒的销售价格？</a:t>
            </a: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29590" y="2390775"/>
                <a:ext cx="10838180" cy="3733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解：设这批文具盒的售价为元，则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≥15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由题意得，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[30−2(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−15)]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&gt;400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−30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+200&lt;0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−10)(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−20)&lt;0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10&lt;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&lt;20.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≥15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15≤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&lt;20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即这批台灯的售价应在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15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20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元之间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" y="2390775"/>
                <a:ext cx="10838180" cy="3733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</a:p>
          <a:p>
            <a:pPr algn="ctr">
              <a:lnSpc>
                <a:spcPct val="160000"/>
              </a:lnSpc>
            </a:pPr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解不等式应用题的步骤</a:t>
            </a:r>
          </a:p>
          <a:p>
            <a:pPr algn="l">
              <a:lnSpc>
                <a:spcPct val="160000"/>
              </a:lnSpc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解决一元二次不等式应用题的关键在于一元二次不等式模型，即分析题目中哪些是未知量，然后选择关键量并设出此关键量，再概括题目中的不等关系列不等式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题型三：不等式恒成立问题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2275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81100"/>
                <a:ext cx="10768965" cy="9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−4&lt;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恒成立，求实数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≥6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−9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上恒成立，求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81100"/>
                <a:ext cx="10768965" cy="9410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162810"/>
                <a:ext cx="10838180" cy="377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：原不等式可化为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−4)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+4−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∆=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−4)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−4(4−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−4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&lt;4.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&lt;4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原不等式可化为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+9=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−3)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恒成立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≤0.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162810"/>
                <a:ext cx="10838180" cy="3776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8805" y="501650"/>
                <a:ext cx="11193780" cy="127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2095" indent="-457200" algn="l">
                  <a:lnSpc>
                    <a:spcPct val="160000"/>
                  </a:lnSpc>
                  <a:spcAft>
                    <a:spcPct val="0"/>
                  </a:spcAft>
                  <a:tabLst>
                    <a:tab pos="2700655"/>
                  </a:tabLst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(2023·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天津模拟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2)·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 baseline="300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4(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－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2)</m:t>
                      </m:r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＞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</m:oMath>
                  </m:oMathPara>
                </a14:m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</m:oMath>
                  </m:oMathPara>
                </a14:m>
                <a:r>
                  <a:rPr lang="zh-CN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取值范围是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en-US" altLang="zh-CN" sz="2400" b="1" kern="1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</a:t>
                </a:r>
                <a:r>
                  <a:rPr lang="en-US" altLang="zh-CN" sz="2400" b="1" kern="100" smtClean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01650"/>
                <a:ext cx="11193780" cy="1272540"/>
              </a:xfrm>
              <a:prstGeom prst="rect">
                <a:avLst/>
              </a:prstGeom>
              <a:blipFill rotWithShape="1">
                <a:blip r:embed="rId2"/>
                <a:stretch>
                  <a:fillRect t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598805" y="1823085"/>
            <a:ext cx="4064000" cy="617220"/>
            <a:chOff x="943" y="2871"/>
            <a:chExt cx="6400" cy="972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3" y="2871"/>
                  <a:ext cx="6400" cy="9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答案：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|2≤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}.</m:t>
                        </m:r>
                      </m:oMath>
                    </m:oMathPara>
                  </a14:m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2871"/>
                  <a:ext cx="6400" cy="9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5992" y="3099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title=""/>
          <p:cNvGrpSpPr/>
          <p:nvPr/>
        </p:nvGrpSpPr>
        <p:grpSpPr>
          <a:xfrm>
            <a:off x="582295" y="2240280"/>
            <a:ext cx="10838180" cy="3792220"/>
            <a:chOff x="917" y="3528"/>
            <a:chExt cx="17068" cy="5972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7" y="3528"/>
                  <a:ext cx="17068" cy="5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解：情形一：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＝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时，不等式为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＞</a:t>
                  </a:r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恒成立，故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=2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符合题意；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情形二：</a:t>
                  </a: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−2≠0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≠2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时，</a:t>
                  </a:r>
                  <a:endParaRPr lang="zh-CN" altLang="zh-CN" sz="2400" b="1" kern="1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60000"/>
                    </a:lnSpc>
                    <a:spcAft>
                      <a:spcPct val="0"/>
                    </a:spcAft>
                    <a:tabLst>
                      <a:tab pos="2700655"/>
                    </a:tabLst>
                  </a:pPr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不等式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 baseline="300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4(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－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2)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＞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oMath>
                    </m:oMathPara>
                  </a14:m>
                  <a:r>
                    <a:rPr lang="en-US" altLang="zh-CN" sz="2400" b="1" kern="1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zh-CN" sz="2400" b="1" kern="100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则</a:t>
                  </a:r>
                  <a14:m>
                    <m:oMathPara>
                      <m:oMathParaPr>
                        <m:jc/>
                      </m:oMathParaPr>
                      <m:oMath>
                        <m:d>
                          <m:dPr>
                            <m:begChr m:val="{"/>
                            <m:sepChr m:val="|"/>
                            <m:endChr/>
                            <m:grow m:val="on"/>
                            <m:shp m:val="centered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eqArr>
                              <m:eqArrPr>
                                <m:maxDist m:val="off"/>
                                <m:objDist m:val="off"/>
                                <m:rSpRule m:val="0"/>
                                <m:rSp m:val="0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−2&gt;0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∆=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[4(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𝑎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−2)]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宋体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−4(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宋体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−2)×3&lt;0.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解得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2&lt;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综上，实数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的取值范围是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|2≤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  <a:sym typeface="+mn-ea"/>
                          </a:rPr>
                          <m:t>}.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" y="3528"/>
                  <a:ext cx="17068" cy="59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2678" y="6478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1225550"/>
                <a:ext cx="10741025" cy="392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用一元二次不等式解决实际问题的思路；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实际问题中一元二次不等式解集的选取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P54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P55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2.3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5~6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10741025" cy="3928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24815" y="569595"/>
                <a:ext cx="11277600" cy="288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利用一元二次不等式可以解决一些实际问题，下面看两个例子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一家车辆制造厂引进了一条摩托车整车装配流水线，这条流水线生产的摩托车数量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与创造的价值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单位：元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之间有如下的关系：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=−20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+2200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若这家工厂希望在一个星期内利用这条流水线创收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60000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元以上，则在一个星期内大约应生产多少辆摩托车？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" y="569595"/>
                <a:ext cx="11277600" cy="28816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716280" y="3481070"/>
                <a:ext cx="9891395" cy="671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分析：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流水线创收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60000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元以上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⟺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−20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+2200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&gt;60000.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3481070"/>
                <a:ext cx="9891395" cy="6711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 title=""/>
          <p:cNvGrpSpPr/>
          <p:nvPr/>
        </p:nvGrpSpPr>
        <p:grpSpPr>
          <a:xfrm>
            <a:off x="1351915" y="4314825"/>
            <a:ext cx="8974455" cy="1369060"/>
            <a:chOff x="2129" y="7508"/>
            <a:chExt cx="14133" cy="2156"/>
          </a:xfrm>
        </p:grpSpPr>
        <p:sp>
          <p:nvSpPr>
            <p:cNvPr id="11" name="圆角矩形 10"/>
            <p:cNvSpPr/>
            <p:nvPr>
              <p:custDataLst>
                <p:tags r:id="rId4"/>
              </p:custDataLst>
            </p:nvPr>
          </p:nvSpPr>
          <p:spPr>
            <a:xfrm>
              <a:off x="9762" y="7508"/>
              <a:ext cx="6323" cy="21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2150" y="8066"/>
              <a:ext cx="5348" cy="84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29" y="7604"/>
              <a:ext cx="14133" cy="1888"/>
              <a:chOff x="2129" y="7604"/>
              <a:chExt cx="14133" cy="1888"/>
            </a:xfrm>
          </p:grpSpPr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129" y="8185"/>
                <a:ext cx="640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求出一元二次方程的根</a:t>
                </a:r>
              </a:p>
            </p:txBody>
          </p:sp>
          <mc:AlternateContent>
            <mc:Choice Requires="a14">
              <p:sp>
                <p:nvSpPr>
                  <p:cNvPr id="9" name="文本框 8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9862" y="7604"/>
                    <a:ext cx="6400" cy="1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根据二次函数图象与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轴的相关位置确定一元二次不等式的解集</a:t>
                    </a: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9862" y="7604"/>
                    <a:ext cx="6400" cy="188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右箭头 25"/>
              <p:cNvSpPr/>
              <p:nvPr>
                <p:custDataLst>
                  <p:tags r:id="rId10"/>
                </p:custDataLst>
              </p:nvPr>
            </p:nvSpPr>
            <p:spPr>
              <a:xfrm>
                <a:off x="7838" y="8078"/>
                <a:ext cx="1545" cy="832"/>
              </a:xfrm>
              <a:prstGeom prst="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92760" y="713740"/>
                <a:ext cx="9713595" cy="235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解：设这家工厂在一个星期内大约应该利用这条流水线生产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辆摩托车，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根据题意，得：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−20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+2200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&gt;60000.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+3000&lt;0.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对于方程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+3000=0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∆=100&gt;0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，方程有两个实数根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=50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=60.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713740"/>
                <a:ext cx="9713595" cy="2359660"/>
              </a:xfrm>
              <a:prstGeom prst="rect">
                <a:avLst/>
              </a:prstGeom>
              <a:blipFill rotWithShape="1">
                <a:blip r:embed="rId2"/>
                <a:stretch>
                  <a:fillRect r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92760" y="3073400"/>
                <a:ext cx="8674735" cy="271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画出二次函数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+3000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的图象，结合图象得不等式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+3000&lt;0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��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|50&lt;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&lt;60}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从而不等式的解集为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|50&lt;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&lt;60}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因为只能取整数值，所以当这条流水线在一周内生产的摩托车数量在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51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59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辆时，这家工厂能获得</a:t>
                </a: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60000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元以上的收益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92760" y="3073400"/>
                <a:ext cx="8674735" cy="2719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495" y="1971040"/>
            <a:ext cx="2784475" cy="26803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284480" y="538480"/>
                <a:ext cx="8928100" cy="221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某种汽车在水泥路面上的刹车距离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和汽车刹车前的车速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单位：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之间有如下关系：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20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在一次交通事故中，测得这种车的刹车距离大于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39.5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那么这辆汽车刹车前的车速至少为多少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ℎ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" y="538480"/>
                <a:ext cx="8928100" cy="2216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9326880" y="882650"/>
            <a:ext cx="2700655" cy="11988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刹车距离是指汽车刹车后由于惯性往前滑行的距离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16280" y="3077845"/>
                <a:ext cx="9891395" cy="88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分析：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刹车距离大于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39.5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⟺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MS Mincho" panose="02020609040205080304" charset="-128"/>
                          <a:cs typeface="Cambria Math" panose="02040503050406030204" charset="0"/>
                        </a:rPr>
                        <m:t>39.5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16280" y="3077845"/>
                <a:ext cx="9891395" cy="8832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 title=""/>
          <p:cNvGrpSpPr/>
          <p:nvPr/>
        </p:nvGrpSpPr>
        <p:grpSpPr>
          <a:xfrm>
            <a:off x="1351915" y="4314825"/>
            <a:ext cx="8974455" cy="1369060"/>
            <a:chOff x="2129" y="7508"/>
            <a:chExt cx="14133" cy="2156"/>
          </a:xfrm>
        </p:grpSpPr>
        <p:sp>
          <p:nvSpPr>
            <p:cNvPr id="11" name="圆角矩形 10"/>
            <p:cNvSpPr/>
            <p:nvPr>
              <p:custDataLst>
                <p:tags r:id="rId6"/>
              </p:custDataLst>
            </p:nvPr>
          </p:nvSpPr>
          <p:spPr>
            <a:xfrm>
              <a:off x="9762" y="7508"/>
              <a:ext cx="6323" cy="21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>
              <p:custDataLst>
                <p:tags r:id="rId7"/>
              </p:custDataLst>
            </p:nvPr>
          </p:nvSpPr>
          <p:spPr>
            <a:xfrm>
              <a:off x="2150" y="8066"/>
              <a:ext cx="5348" cy="84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29" y="7604"/>
              <a:ext cx="14133" cy="1888"/>
              <a:chOff x="2129" y="7604"/>
              <a:chExt cx="14133" cy="1888"/>
            </a:xfrm>
          </p:grpSpPr>
          <p:sp>
            <p:nvSpPr>
              <p:cNvPr id="9" name="文本框 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129" y="8185"/>
                <a:ext cx="640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求出一元二次方程的根</a:t>
                </a:r>
              </a:p>
            </p:txBody>
          </p:sp>
          <mc:AlternateContent>
            <mc:Choice Requires="a14">
              <p:sp>
                <p:nvSpPr>
                  <p:cNvPr id="14" name="文本框 13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9862" y="7604"/>
                    <a:ext cx="6400" cy="1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根据二次函数图象与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a:t>轴的相关位置确定一元二次不等式的解集</a:t>
                    </a: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9862" y="7604"/>
                    <a:ext cx="6400" cy="188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右箭头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7838" y="8078"/>
                <a:ext cx="1545" cy="832"/>
              </a:xfrm>
              <a:prstGeom prst="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105" y="2708910"/>
            <a:ext cx="2661285" cy="204343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49276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392430" y="2865755"/>
                <a:ext cx="8126095" cy="2725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画出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二次函数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−7110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的图象，结合图象得不等式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−7110&gt;0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从而不等式的解集为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因为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车速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79.9&lt;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&lt;80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所以这辆汽车刹车前的车速至少为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80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𝑘𝑚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2865755"/>
                <a:ext cx="8126095" cy="2725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392430" y="508635"/>
                <a:ext cx="10556875" cy="22002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解：根据题意，得：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20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&gt;39.5.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移项整理，得：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−7110&gt;0.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对于方程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−7110=0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∆&gt;0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方程有两个实数根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−9−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28521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−9+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28521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508635"/>
                <a:ext cx="10556875" cy="22002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题型一：简单方式不等式的解法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409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81100"/>
                <a:ext cx="10768965" cy="108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解下列不等式：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−2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≤1.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81100"/>
                <a:ext cx="10768965" cy="108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2263775"/>
            <a:ext cx="10838180" cy="4208780"/>
            <a:chOff x="943" y="3565"/>
            <a:chExt cx="17068" cy="6628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3565"/>
                  <a:ext cx="17068" cy="6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≥0⇔(3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−4)(−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+1)≥0⇔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原不等式的解集为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≤1}.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(2)∵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≤1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−1≤0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≤0.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⇔(−2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+1)(3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−2)≤0⇔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≥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−3≠0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≠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原不等式的解集为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≤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或</a:t>
                  </a:r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&gt;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宋体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pitchFamily="2" charset="-122"/>
                            <a:cs typeface="Cambria Math" panose="02040503050406030204" charset="0"/>
                          </a:rPr>
                          <m:t>}.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565"/>
                  <a:ext cx="17068" cy="66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9300" y="520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26383" t="69128" r="36418"/>
          <a:stretch>
            <a:fillRect/>
          </a:stretch>
        </p:blipFill>
        <p:spPr>
          <a:xfrm>
            <a:off x="8476615" y="3606800"/>
            <a:ext cx="2902585" cy="115506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练，习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8805" y="598170"/>
                <a:ext cx="10768965" cy="160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解下列不等式：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2−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−1&gt;0</m:t>
                      </m:r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  <a:ea typeface="宋体" pitchFamily="2" charset="-122"/>
                          <a:cs typeface="宋体" panose="02010600030101010101" pitchFamily="2" charset="-122"/>
                          <a:sym typeface="+mn-ea"/>
                        </a:rPr>
                        <m:t>1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latin typeface="Cambria Math"/>
                          <a:ea typeface="宋体" pitchFamily="2" charset="-122"/>
                          <a:cs typeface="宋体" panose="02010600030101010101" pitchFamily="2" charset="-122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+5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≤0.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98170"/>
                <a:ext cx="10768965" cy="1605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1638300"/>
                <a:ext cx="8816975" cy="460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&gt;1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−1&gt;0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&gt;0.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⇔(−2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−1)(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+3)&gt;0⇔−3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&lt;</a:t>
                </a: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原不等式的解集为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≥4}.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原不等式可化为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≤0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+2)(2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(−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−1)(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</a:rPr>
                            <m:t>−3)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≤0.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+2)(2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−1)(−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−1)(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−3)≤0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(−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−1)(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−3)≠0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宋体" pitchFamily="2" charset="-122"/>
                                  <a:cs typeface="Cambria Math" panose="02040503050406030204" charset="0"/>
                                </a:rPr>
                                <m:t>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穿针引线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法可得：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原不等式的解集为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|−2≤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&lt;−1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</a:rPr>
                        <m:t>&lt;3}.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1638300"/>
                <a:ext cx="8816975" cy="4601210"/>
              </a:xfrm>
              <a:prstGeom prst="rect">
                <a:avLst/>
              </a:prstGeom>
              <a:blipFill rotWithShape="1">
                <a:blip r:embed="rId4"/>
                <a:stretch>
                  <a:fillRect r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3250" y="539115"/>
            <a:ext cx="10985500" cy="304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对于比较简单的分式不等式，可直接转化为二次不等式或一元一次不等式组求解，但要注意分母不为零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对于不等号右边不为零的较为复杂的方式不等式，先移项再通分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不要去分母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，使之转化为不等号右边为零的形式，然后再用上述方法求解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433300" y="126619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3"/>
    </p:custData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补充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3250" y="539115"/>
                <a:ext cx="10985500" cy="407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分式不等式与整式不等式的解法：</a:t>
                </a: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)≥0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[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注：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</a:t>
                </a:r>
              </a:p>
              <a:p>
                <a:pPr algn="l"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≤0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⇔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𝑎𝑥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𝑐𝑥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)≤0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[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注：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≠−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若出现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𝑎𝑥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𝑐𝑥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宋体" pitchFamily="2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  <a:ea typeface="宋体" pitchFamily="2" charset="-122"/>
                          <a:cs typeface="Cambria Math" panose="02040503050406030204" charset="0"/>
                          <a:sym typeface="+mn-ea"/>
                        </a:rPr>
                        <m:t>≥(≤)0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的形式，则需要先通分，再根据分式不等式的步骤进行求解，注意分母不能为零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539115"/>
                <a:ext cx="10985500" cy="4070985"/>
              </a:xfrm>
              <a:prstGeom prst="rect">
                <a:avLst/>
              </a:prstGeom>
              <a:blipFill rotWithShape="1">
                <a:blip r:embed="rId2"/>
                <a:stretch>
                  <a:fillRect l="-888" r="-111" b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IyMGY2OGYxYjNlODM4OTQ5ZGY5OTFkMzNmODkxYWEifQ==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116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7">
      <vt:lpstr>Arial</vt:lpstr>
      <vt:lpstr>微软雅黑</vt:lpstr>
      <vt:lpstr>Wingdings</vt:lpstr>
      <vt:lpstr>宋体</vt:lpstr>
      <vt:lpstr>楷体</vt:lpstr>
      <vt:lpstr>黑体</vt:lpstr>
      <vt:lpstr>Cambria Math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2023-09-08T08:57:19.769</cp:lastPrinted>
  <dcterms:created xsi:type="dcterms:W3CDTF">2023-09-08T08:57:19Z</dcterms:created>
  <dcterms:modified xsi:type="dcterms:W3CDTF">2023-09-08T00:57:19Z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