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81" r:id="rId15"/>
    <p:sldId id="268" r:id="rId16"/>
    <p:sldId id="269" r:id="rId17"/>
    <p:sldId id="282" r:id="rId18"/>
    <p:sldId id="270" r:id="rId19"/>
    <p:sldId id="272" r:id="rId20"/>
    <p:sldId id="273" r:id="rId21"/>
    <p:sldId id="283" r:id="rId22"/>
    <p:sldId id="274" r:id="rId23"/>
    <p:sldId id="276" r:id="rId24"/>
    <p:sldId id="277" r:id="rId25"/>
    <p:sldId id="279" r:id="rId26"/>
    <p:sldId id="278" r:id="rId27"/>
    <p:sldId id="280" r:id="rId28"/>
    <p:sldId id="284" r:id="rId29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2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tags" Target="tags/tag137.xml" /><Relationship Id="rId31" Type="http://schemas.openxmlformats.org/officeDocument/2006/relationships/presProps" Target="presProps.xml" /><Relationship Id="rId32" Type="http://schemas.openxmlformats.org/officeDocument/2006/relationships/viewProps" Target="viewProps.xml" /><Relationship Id="rId33" Type="http://schemas.openxmlformats.org/officeDocument/2006/relationships/theme" Target="theme/theme1.xml" /><Relationship Id="rId34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Relationship Id="rId10" Type="http://schemas.openxmlformats.org/officeDocument/2006/relationships/image" Target="../media/image13.wmf" /><Relationship Id="rId11" Type="http://schemas.openxmlformats.org/officeDocument/2006/relationships/image" Target="../media/image14.wmf" /><Relationship Id="rId12" Type="http://schemas.openxmlformats.org/officeDocument/2006/relationships/image" Target="../media/image15.wmf" /><Relationship Id="rId13" Type="http://schemas.openxmlformats.org/officeDocument/2006/relationships/image" Target="../media/image16.wmf" /><Relationship Id="rId14" Type="http://schemas.openxmlformats.org/officeDocument/2006/relationships/image" Target="../media/image17.wmf" /><Relationship Id="rId15" Type="http://schemas.openxmlformats.org/officeDocument/2006/relationships/image" Target="../media/image18.wmf" /><Relationship Id="rId2" Type="http://schemas.openxmlformats.org/officeDocument/2006/relationships/image" Target="../media/image5.wmf" /><Relationship Id="rId3" Type="http://schemas.openxmlformats.org/officeDocument/2006/relationships/image" Target="../media/image6.wmf" /><Relationship Id="rId4" Type="http://schemas.openxmlformats.org/officeDocument/2006/relationships/image" Target="../media/image7.wmf" /><Relationship Id="rId5" Type="http://schemas.openxmlformats.org/officeDocument/2006/relationships/image" Target="../media/image8.wmf" /><Relationship Id="rId6" Type="http://schemas.openxmlformats.org/officeDocument/2006/relationships/image" Target="../media/image9.wmf" /><Relationship Id="rId7" Type="http://schemas.openxmlformats.org/officeDocument/2006/relationships/image" Target="../media/image10.wmf" /><Relationship Id="rId8" Type="http://schemas.openxmlformats.org/officeDocument/2006/relationships/image" Target="../media/image11.wmf" /><Relationship Id="rId9" Type="http://schemas.openxmlformats.org/officeDocument/2006/relationships/image" Target="../media/image12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Relationship Id="rId3" Type="http://schemas.openxmlformats.org/officeDocument/2006/relationships/image" Target="../media/image33.png" /><Relationship Id="rId4" Type="http://schemas.openxmlformats.org/officeDocument/2006/relationships/tags" Target="../tags/tag12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Relationship Id="rId3" Type="http://schemas.openxmlformats.org/officeDocument/2006/relationships/image" Target="../media/image35.png" /><Relationship Id="rId4" Type="http://schemas.openxmlformats.org/officeDocument/2006/relationships/tags" Target="../tags/tag12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Relationship Id="rId3" Type="http://schemas.openxmlformats.org/officeDocument/2006/relationships/tags" Target="../tags/tag12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Relationship Id="rId3" Type="http://schemas.openxmlformats.org/officeDocument/2006/relationships/image" Target="../media/image38.png" /><Relationship Id="rId4" Type="http://schemas.openxmlformats.org/officeDocument/2006/relationships/tags" Target="../tags/tag12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png" /><Relationship Id="rId3" Type="http://schemas.openxmlformats.org/officeDocument/2006/relationships/image" Target="../media/image40.png" /><Relationship Id="rId4" Type="http://schemas.openxmlformats.org/officeDocument/2006/relationships/image" Target="../media/image41.png" /><Relationship Id="rId5" Type="http://schemas.openxmlformats.org/officeDocument/2006/relationships/tags" Target="../tags/tag12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2.png" /><Relationship Id="rId3" Type="http://schemas.openxmlformats.org/officeDocument/2006/relationships/tags" Target="../tags/tag125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3.png" /><Relationship Id="rId3" Type="http://schemas.openxmlformats.org/officeDocument/2006/relationships/image" Target="../media/image44.png" /><Relationship Id="rId4" Type="http://schemas.openxmlformats.org/officeDocument/2006/relationships/image" Target="../media/image45.png" /><Relationship Id="rId5" Type="http://schemas.openxmlformats.org/officeDocument/2006/relationships/image" Target="../media/image46.png" /><Relationship Id="rId6" Type="http://schemas.openxmlformats.org/officeDocument/2006/relationships/image" Target="../media/image47.png" /><Relationship Id="rId7" Type="http://schemas.openxmlformats.org/officeDocument/2006/relationships/image" Target="../media/image48.png" /><Relationship Id="rId8" Type="http://schemas.openxmlformats.org/officeDocument/2006/relationships/image" Target="../media/image49.png" /><Relationship Id="rId9" Type="http://schemas.openxmlformats.org/officeDocument/2006/relationships/tags" Target="../tags/tag12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0.png" /><Relationship Id="rId3" Type="http://schemas.openxmlformats.org/officeDocument/2006/relationships/image" Target="../media/image51.png" /><Relationship Id="rId4" Type="http://schemas.openxmlformats.org/officeDocument/2006/relationships/tags" Target="../tags/tag12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2.png" /><Relationship Id="rId3" Type="http://schemas.openxmlformats.org/officeDocument/2006/relationships/image" Target="../media/image53.png" /><Relationship Id="rId4" Type="http://schemas.openxmlformats.org/officeDocument/2006/relationships/tags" Target="../tags/tag128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29.xml" /><Relationship Id="rId3" Type="http://schemas.openxmlformats.org/officeDocument/2006/relationships/tags" Target="../tags/tag130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0.xml" /><Relationship Id="rId11" Type="http://schemas.openxmlformats.org/officeDocument/2006/relationships/oleObject" Target="../embeddings/oleObject2.bin" TargetMode="Internal" /><Relationship Id="rId12" Type="http://schemas.openxmlformats.org/officeDocument/2006/relationships/image" Target="../media/image5.wmf" /><Relationship Id="rId13" Type="http://schemas.openxmlformats.org/officeDocument/2006/relationships/tags" Target="../tags/tag71.xml" /><Relationship Id="rId14" Type="http://schemas.openxmlformats.org/officeDocument/2006/relationships/oleObject" Target="../embeddings/oleObject3.bin" TargetMode="Internal" /><Relationship Id="rId15" Type="http://schemas.openxmlformats.org/officeDocument/2006/relationships/image" Target="../media/image6.wmf" /><Relationship Id="rId16" Type="http://schemas.openxmlformats.org/officeDocument/2006/relationships/tags" Target="../tags/tag72.xml" /><Relationship Id="rId17" Type="http://schemas.openxmlformats.org/officeDocument/2006/relationships/oleObject" Target="../embeddings/oleObject4.bin" TargetMode="Internal" /><Relationship Id="rId18" Type="http://schemas.openxmlformats.org/officeDocument/2006/relationships/image" Target="../media/image7.wmf" /><Relationship Id="rId19" Type="http://schemas.openxmlformats.org/officeDocument/2006/relationships/tags" Target="../tags/tag73.xml" /><Relationship Id="rId2" Type="http://schemas.openxmlformats.org/officeDocument/2006/relationships/notesSlide" Target="../notesSlides/notesSlide1.xml" /><Relationship Id="rId20" Type="http://schemas.openxmlformats.org/officeDocument/2006/relationships/oleObject" Target="../embeddings/oleObject5.bin" TargetMode="Internal" /><Relationship Id="rId21" Type="http://schemas.openxmlformats.org/officeDocument/2006/relationships/image" Target="../media/image8.wmf" /><Relationship Id="rId22" Type="http://schemas.openxmlformats.org/officeDocument/2006/relationships/tags" Target="../tags/tag74.xml" /><Relationship Id="rId23" Type="http://schemas.openxmlformats.org/officeDocument/2006/relationships/oleObject" Target="../embeddings/oleObject6.bin" TargetMode="Internal" /><Relationship Id="rId24" Type="http://schemas.openxmlformats.org/officeDocument/2006/relationships/image" Target="../media/image9.wmf" /><Relationship Id="rId25" Type="http://schemas.openxmlformats.org/officeDocument/2006/relationships/tags" Target="../tags/tag75.xml" /><Relationship Id="rId26" Type="http://schemas.openxmlformats.org/officeDocument/2006/relationships/oleObject" Target="../embeddings/oleObject7.bin" TargetMode="Internal" /><Relationship Id="rId27" Type="http://schemas.openxmlformats.org/officeDocument/2006/relationships/image" Target="../media/image10.wmf" /><Relationship Id="rId28" Type="http://schemas.openxmlformats.org/officeDocument/2006/relationships/tags" Target="../tags/tag76.xml" /><Relationship Id="rId29" Type="http://schemas.openxmlformats.org/officeDocument/2006/relationships/oleObject" Target="../embeddings/oleObject8.bin" TargetMode="Internal" /><Relationship Id="rId3" Type="http://schemas.openxmlformats.org/officeDocument/2006/relationships/tags" Target="../tags/tag65.xml" /><Relationship Id="rId30" Type="http://schemas.openxmlformats.org/officeDocument/2006/relationships/image" Target="../media/image11.wmf" /><Relationship Id="rId31" Type="http://schemas.openxmlformats.org/officeDocument/2006/relationships/tags" Target="../tags/tag77.xml" /><Relationship Id="rId32" Type="http://schemas.openxmlformats.org/officeDocument/2006/relationships/tags" Target="../tags/tag78.xml" /><Relationship Id="rId33" Type="http://schemas.openxmlformats.org/officeDocument/2006/relationships/oleObject" Target="../embeddings/oleObject9.bin" TargetMode="Internal" /><Relationship Id="rId34" Type="http://schemas.openxmlformats.org/officeDocument/2006/relationships/image" Target="../media/image12.wmf" /><Relationship Id="rId35" Type="http://schemas.openxmlformats.org/officeDocument/2006/relationships/tags" Target="../tags/tag79.xml" /><Relationship Id="rId36" Type="http://schemas.openxmlformats.org/officeDocument/2006/relationships/oleObject" Target="../embeddings/oleObject10.bin" TargetMode="Internal" /><Relationship Id="rId37" Type="http://schemas.openxmlformats.org/officeDocument/2006/relationships/image" Target="../media/image13.wmf" /><Relationship Id="rId38" Type="http://schemas.openxmlformats.org/officeDocument/2006/relationships/tags" Target="../tags/tag80.xml" /><Relationship Id="rId39" Type="http://schemas.openxmlformats.org/officeDocument/2006/relationships/oleObject" Target="../embeddings/oleObject11.bin" TargetMode="Internal" /><Relationship Id="rId4" Type="http://schemas.openxmlformats.org/officeDocument/2006/relationships/tags" Target="../tags/tag66.xml" /><Relationship Id="rId40" Type="http://schemas.openxmlformats.org/officeDocument/2006/relationships/image" Target="../media/image14.wmf" /><Relationship Id="rId41" Type="http://schemas.openxmlformats.org/officeDocument/2006/relationships/tags" Target="../tags/tag81.xml" /><Relationship Id="rId42" Type="http://schemas.openxmlformats.org/officeDocument/2006/relationships/oleObject" Target="../embeddings/oleObject12.bin" TargetMode="Internal" /><Relationship Id="rId43" Type="http://schemas.openxmlformats.org/officeDocument/2006/relationships/tags" Target="../tags/tag82.xml" /><Relationship Id="rId44" Type="http://schemas.openxmlformats.org/officeDocument/2006/relationships/oleObject" Target="../embeddings/oleObject13.bin" TargetMode="Internal" /><Relationship Id="rId45" Type="http://schemas.openxmlformats.org/officeDocument/2006/relationships/image" Target="../media/image15.wmf" /><Relationship Id="rId46" Type="http://schemas.openxmlformats.org/officeDocument/2006/relationships/tags" Target="../tags/tag83.xml" /><Relationship Id="rId47" Type="http://schemas.openxmlformats.org/officeDocument/2006/relationships/oleObject" Target="../embeddings/oleObject14.bin" TargetMode="Internal" /><Relationship Id="rId48" Type="http://schemas.openxmlformats.org/officeDocument/2006/relationships/image" Target="../media/image16.wmf" /><Relationship Id="rId49" Type="http://schemas.openxmlformats.org/officeDocument/2006/relationships/tags" Target="../tags/tag84.xml" /><Relationship Id="rId5" Type="http://schemas.openxmlformats.org/officeDocument/2006/relationships/tags" Target="../tags/tag67.xml" /><Relationship Id="rId50" Type="http://schemas.openxmlformats.org/officeDocument/2006/relationships/oleObject" Target="../embeddings/oleObject15.bin" TargetMode="Internal" /><Relationship Id="rId51" Type="http://schemas.openxmlformats.org/officeDocument/2006/relationships/image" Target="../media/image17.wmf" /><Relationship Id="rId52" Type="http://schemas.openxmlformats.org/officeDocument/2006/relationships/tags" Target="../tags/tag85.xml" /><Relationship Id="rId53" Type="http://schemas.openxmlformats.org/officeDocument/2006/relationships/tags" Target="../tags/tag86.xml" /><Relationship Id="rId54" Type="http://schemas.openxmlformats.org/officeDocument/2006/relationships/tags" Target="../tags/tag87.xml" /><Relationship Id="rId55" Type="http://schemas.openxmlformats.org/officeDocument/2006/relationships/oleObject" Target="../embeddings/oleObject16.bin" TargetMode="Internal" /><Relationship Id="rId56" Type="http://schemas.openxmlformats.org/officeDocument/2006/relationships/image" Target="../media/image18.wmf" /><Relationship Id="rId57" Type="http://schemas.openxmlformats.org/officeDocument/2006/relationships/vmlDrawing" Target="../drawings/vmlDrawing1.vml" /><Relationship Id="rId6" Type="http://schemas.openxmlformats.org/officeDocument/2006/relationships/tags" Target="../tags/tag68.xml" /><Relationship Id="rId7" Type="http://schemas.openxmlformats.org/officeDocument/2006/relationships/tags" Target="../tags/tag69.xml" /><Relationship Id="rId8" Type="http://schemas.openxmlformats.org/officeDocument/2006/relationships/oleObject" Target="../embeddings/oleObject1.bin" TargetMode="Internal" /><Relationship Id="rId9" Type="http://schemas.openxmlformats.org/officeDocument/2006/relationships/image" Target="../media/image4.wmf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4.png" /><Relationship Id="rId3" Type="http://schemas.openxmlformats.org/officeDocument/2006/relationships/image" Target="../media/image55.png" /><Relationship Id="rId4" Type="http://schemas.openxmlformats.org/officeDocument/2006/relationships/tags" Target="../tags/tag131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6.png" /><Relationship Id="rId3" Type="http://schemas.openxmlformats.org/officeDocument/2006/relationships/image" Target="../media/image57.png" /><Relationship Id="rId4" Type="http://schemas.openxmlformats.org/officeDocument/2006/relationships/tags" Target="../tags/tag132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8.png" /><Relationship Id="rId3" Type="http://schemas.openxmlformats.org/officeDocument/2006/relationships/image" Target="../media/image59.png" /><Relationship Id="rId4" Type="http://schemas.openxmlformats.org/officeDocument/2006/relationships/tags" Target="../tags/tag133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34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0.png" /><Relationship Id="rId3" Type="http://schemas.openxmlformats.org/officeDocument/2006/relationships/image" Target="../media/image61.png" /><Relationship Id="rId4" Type="http://schemas.openxmlformats.org/officeDocument/2006/relationships/image" Target="../media/image62.png" /><Relationship Id="rId5" Type="http://schemas.openxmlformats.org/officeDocument/2006/relationships/image" Target="../media/image63.png" /><Relationship Id="rId6" Type="http://schemas.openxmlformats.org/officeDocument/2006/relationships/image" Target="../media/image64.png" /><Relationship Id="rId7" Type="http://schemas.openxmlformats.org/officeDocument/2006/relationships/image" Target="../media/image65.png" /><Relationship Id="rId8" Type="http://schemas.openxmlformats.org/officeDocument/2006/relationships/tags" Target="../tags/tag135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36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88.xml" /><Relationship Id="rId4" Type="http://schemas.openxmlformats.org/officeDocument/2006/relationships/tags" Target="../tags/tag89.xml" /><Relationship Id="rId5" Type="http://schemas.openxmlformats.org/officeDocument/2006/relationships/image" Target="../media/image19.png" /><Relationship Id="rId6" Type="http://schemas.openxmlformats.org/officeDocument/2006/relationships/tags" Target="../tags/tag90.xml" /><Relationship Id="rId7" Type="http://schemas.openxmlformats.org/officeDocument/2006/relationships/tags" Target="../tags/tag91.xml" /><Relationship Id="rId8" Type="http://schemas.openxmlformats.org/officeDocument/2006/relationships/image" Target="../media/image20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Relationship Id="rId3" Type="http://schemas.openxmlformats.org/officeDocument/2006/relationships/tags" Target="../tags/tag92.xml" /><Relationship Id="rId4" Type="http://schemas.openxmlformats.org/officeDocument/2006/relationships/tags" Target="../tags/tag93.xml" /><Relationship Id="rId5" Type="http://schemas.openxmlformats.org/officeDocument/2006/relationships/image" Target="../media/image22.png" /><Relationship Id="rId6" Type="http://schemas.openxmlformats.org/officeDocument/2006/relationships/tags" Target="../tags/tag9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99.xml" /><Relationship Id="rId11" Type="http://schemas.openxmlformats.org/officeDocument/2006/relationships/tags" Target="../tags/tag100.xml" /><Relationship Id="rId12" Type="http://schemas.openxmlformats.org/officeDocument/2006/relationships/tags" Target="../tags/tag101.xml" /><Relationship Id="rId2" Type="http://schemas.openxmlformats.org/officeDocument/2006/relationships/notesSlide" Target="../notesSlides/notesSlide3.xml" /><Relationship Id="rId3" Type="http://schemas.openxmlformats.org/officeDocument/2006/relationships/tags" Target="../tags/tag95.xml" /><Relationship Id="rId4" Type="http://schemas.openxmlformats.org/officeDocument/2006/relationships/tags" Target="../tags/tag96.xml" /><Relationship Id="rId5" Type="http://schemas.openxmlformats.org/officeDocument/2006/relationships/image" Target="../media/image23.png" /><Relationship Id="rId6" Type="http://schemas.openxmlformats.org/officeDocument/2006/relationships/image" Target="../media/image24.png" /><Relationship Id="rId7" Type="http://schemas.openxmlformats.org/officeDocument/2006/relationships/tags" Target="../tags/tag97.xml" /><Relationship Id="rId8" Type="http://schemas.openxmlformats.org/officeDocument/2006/relationships/tags" Target="../tags/tag98.xml" /><Relationship Id="rId9" Type="http://schemas.openxmlformats.org/officeDocument/2006/relationships/image" Target="../media/image2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Relationship Id="rId4" Type="http://schemas.openxmlformats.org/officeDocument/2006/relationships/tags" Target="../tags/tag102.xml" /><Relationship Id="rId5" Type="http://schemas.openxmlformats.org/officeDocument/2006/relationships/tags" Target="../tags/tag103.xml" /><Relationship Id="rId6" Type="http://schemas.openxmlformats.org/officeDocument/2006/relationships/tags" Target="../tags/tag104.xml" /><Relationship Id="rId7" Type="http://schemas.openxmlformats.org/officeDocument/2006/relationships/image" Target="../media/image28.png" /><Relationship Id="rId8" Type="http://schemas.openxmlformats.org/officeDocument/2006/relationships/tags" Target="../tags/tag105.xml" /><Relationship Id="rId9" Type="http://schemas.openxmlformats.org/officeDocument/2006/relationships/tags" Target="../tags/tag10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Relationship Id="rId3" Type="http://schemas.openxmlformats.org/officeDocument/2006/relationships/tags" Target="../tags/tag10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08.xml" /><Relationship Id="rId3" Type="http://schemas.openxmlformats.org/officeDocument/2006/relationships/tags" Target="../tags/tag109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18.xml" /><Relationship Id="rId11" Type="http://schemas.openxmlformats.org/officeDocument/2006/relationships/image" Target="../media/image30.png" /><Relationship Id="rId12" Type="http://schemas.openxmlformats.org/officeDocument/2006/relationships/image" Target="../media/image31.png" /><Relationship Id="rId13" Type="http://schemas.openxmlformats.org/officeDocument/2006/relationships/tags" Target="../tags/tag119.xml" /><Relationship Id="rId2" Type="http://schemas.openxmlformats.org/officeDocument/2006/relationships/tags" Target="../tags/tag110.xml" /><Relationship Id="rId3" Type="http://schemas.openxmlformats.org/officeDocument/2006/relationships/tags" Target="../tags/tag111.xml" /><Relationship Id="rId4" Type="http://schemas.openxmlformats.org/officeDocument/2006/relationships/tags" Target="../tags/tag112.xml" /><Relationship Id="rId5" Type="http://schemas.openxmlformats.org/officeDocument/2006/relationships/tags" Target="../tags/tag113.xml" /><Relationship Id="rId6" Type="http://schemas.openxmlformats.org/officeDocument/2006/relationships/tags" Target="../tags/tag114.xml" /><Relationship Id="rId7" Type="http://schemas.openxmlformats.org/officeDocument/2006/relationships/tags" Target="../tags/tag115.xml" /><Relationship Id="rId8" Type="http://schemas.openxmlformats.org/officeDocument/2006/relationships/tags" Target="../tags/tag116.xml" /><Relationship Id="rId9" Type="http://schemas.openxmlformats.org/officeDocument/2006/relationships/tags" Target="../tags/tag11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208534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3.3 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幂函数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zh-CN" altLang="en-US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/>
              <a:cs typeface="微软雅黑" panose="020b0503020204020204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第三章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函数的概念与性质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6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0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1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7" name="文本框 16" title=""/>
              <p:cNvSpPr txBox="1"/>
              <p:nvPr/>
            </p:nvSpPr>
            <p:spPr>
              <a:xfrm>
                <a:off x="588645" y="795655"/>
                <a:ext cx="4925060" cy="463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证明幂函数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是增函数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5" y="795655"/>
                <a:ext cx="4925060" cy="463550"/>
              </a:xfrm>
              <a:prstGeom prst="rect">
                <a:avLst/>
              </a:prstGeom>
              <a:blipFill rotWithShape="1">
                <a:blip r:embed="rId2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 title=""/>
          <p:cNvGrpSpPr/>
          <p:nvPr/>
        </p:nvGrpSpPr>
        <p:grpSpPr>
          <a:xfrm>
            <a:off x="782955" y="1401445"/>
            <a:ext cx="8694420" cy="3060700"/>
            <a:chOff x="1233" y="2559"/>
            <a:chExt cx="13692" cy="4820"/>
          </a:xfrm>
        </p:grpSpPr>
        <mc:AlternateContent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233" y="2559"/>
                  <a:ext cx="13692" cy="48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证明：函数的定义域是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,+∞)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∀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∈[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,+∞)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��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有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)(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  ∵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,</a:t>
                  </a:r>
                  <a14:m>
                    <m:oMathPara>
                      <m:oMathParaPr>
                        <m:jc/>
                      </m:oMathParaPr>
                      <m:oMath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,</a:t>
                  </a:r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  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即幂函数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是增函数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" y="2559"/>
                  <a:ext cx="13692" cy="48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10915" y="386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6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0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1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 title=""/>
          <p:cNvGrpSpPr/>
          <p:nvPr/>
        </p:nvGrpSpPr>
        <p:grpSpPr>
          <a:xfrm>
            <a:off x="766445" y="887095"/>
            <a:ext cx="3465830" cy="460375"/>
            <a:chOff x="3458" y="2316"/>
            <a:chExt cx="5458" cy="725"/>
          </a:xfrm>
        </p:grpSpPr>
        <p:sp>
          <p:nvSpPr>
            <p:cNvPr id="25" name="文本框 24"/>
            <p:cNvSpPr txBox="1"/>
            <p:nvPr/>
          </p:nvSpPr>
          <p:spPr>
            <a:xfrm>
              <a:off x="3558" y="2316"/>
              <a:ext cx="51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题型一：幂函数的概念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458" y="2328"/>
              <a:ext cx="545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18" name="文本框 17" title=""/>
              <p:cNvSpPr txBox="1"/>
              <p:nvPr/>
            </p:nvSpPr>
            <p:spPr>
              <a:xfrm>
                <a:off x="631190" y="1510030"/>
                <a:ext cx="9842500" cy="630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8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幂函数，则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________.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1510030"/>
                <a:ext cx="9842500" cy="6305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 title=""/>
          <p:cNvGrpSpPr/>
          <p:nvPr/>
        </p:nvGrpSpPr>
        <p:grpSpPr>
          <a:xfrm>
            <a:off x="631190" y="2321560"/>
            <a:ext cx="9629775" cy="1686560"/>
            <a:chOff x="994" y="3656"/>
            <a:chExt cx="15165" cy="2656"/>
          </a:xfrm>
        </p:grpSpPr>
        <mc:AlternateContent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994" y="3656"/>
                  <a:ext cx="15165" cy="2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)=(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8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幂函数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8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𝑎−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得：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4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或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" y="3656"/>
                  <a:ext cx="15165" cy="265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11448" y="4101"/>
              <a:ext cx="13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323195" cy="345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幂函数的注意事项</a:t>
                </a:r>
                <a:endParaRPr altLang="zh-CN" sz="2400" b="1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幂函数的表达式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中，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系数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必须为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时，幂函数的图象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都过点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且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+∞)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上单调递增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时，幂函数的图象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都过点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且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+∞)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上单调递减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323195" cy="34518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31507" y="173673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6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0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1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8" name="文本框 17" title=""/>
              <p:cNvSpPr txBox="1"/>
              <p:nvPr/>
            </p:nvSpPr>
            <p:spPr>
              <a:xfrm>
                <a:off x="631190" y="976630"/>
                <a:ext cx="10991850" cy="11868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,+∞)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上单调递增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等于（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                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                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              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endParaRPr lang="en-US" altLang="zh-CN" sz="2400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976630"/>
                <a:ext cx="10991850" cy="11868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 title=""/>
          <p:cNvGrpSpPr/>
          <p:nvPr/>
        </p:nvGrpSpPr>
        <p:grpSpPr>
          <a:xfrm>
            <a:off x="631190" y="2352040"/>
            <a:ext cx="5272405" cy="2767330"/>
            <a:chOff x="994" y="3704"/>
            <a:chExt cx="8303" cy="4358"/>
          </a:xfrm>
        </p:grpSpPr>
        <mc:AlternateContent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994" y="3704"/>
                  <a:ext cx="8303" cy="435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)=(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为幂函数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=±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又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∵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幂函数在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,+∞)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上单调递增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 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" y="3704"/>
                  <a:ext cx="8303" cy="435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/>
            <p:cNvSpPr/>
            <p:nvPr/>
          </p:nvSpPr>
          <p:spPr>
            <a:xfrm>
              <a:off x="1448" y="524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8" name="图片 37" title=""/>
          <p:cNvPicPr>
            <a:picLocks noChangeAspect="1"/>
          </p:cNvPicPr>
          <p:nvPr/>
        </p:nvPicPr>
        <p:blipFill>
          <a:blip r:embed="rId2"/>
          <a:srcRect l="890" t="5684" r="3861" b="5857"/>
          <a:stretch>
            <a:fillRect/>
          </a:stretch>
        </p:blipFill>
        <p:spPr>
          <a:xfrm>
            <a:off x="8156575" y="3244850"/>
            <a:ext cx="3462020" cy="2687955"/>
          </a:xfrm>
          <a:prstGeom prst="rect">
            <a:avLst/>
          </a:prstGeom>
        </p:spPr>
      </p:pic>
      <p:grpSp>
        <p:nvGrpSpPr>
          <p:cNvPr id="17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 title=""/>
          <p:cNvGrpSpPr/>
          <p:nvPr/>
        </p:nvGrpSpPr>
        <p:grpSpPr>
          <a:xfrm>
            <a:off x="766445" y="887095"/>
            <a:ext cx="4225925" cy="460375"/>
            <a:chOff x="3458" y="2316"/>
            <a:chExt cx="6655" cy="725"/>
          </a:xfrm>
        </p:grpSpPr>
        <p:sp>
          <p:nvSpPr>
            <p:cNvPr id="34" name="文本框 33"/>
            <p:cNvSpPr txBox="1"/>
            <p:nvPr/>
          </p:nvSpPr>
          <p:spPr>
            <a:xfrm>
              <a:off x="3558" y="2316"/>
              <a:ext cx="655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题型二：幂函数的图象及应用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458" y="2328"/>
              <a:ext cx="665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36" name="文本框 35" title=""/>
              <p:cNvSpPr txBox="1"/>
              <p:nvPr/>
            </p:nvSpPr>
            <p:spPr>
              <a:xfrm>
                <a:off x="631190" y="1261745"/>
                <a:ext cx="10581640" cy="134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在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的图象上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在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𝑔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上</a:t>
                </a:r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问当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为何值时</a:t>
                </a:r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𝑔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);(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𝑔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);(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𝑔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1261745"/>
                <a:ext cx="10581640" cy="13449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 title=""/>
          <p:cNvGrpSpPr/>
          <p:nvPr/>
        </p:nvGrpSpPr>
        <p:grpSpPr>
          <a:xfrm>
            <a:off x="766445" y="2480945"/>
            <a:ext cx="7579360" cy="3860165"/>
            <a:chOff x="1207" y="3907"/>
            <a:chExt cx="11936" cy="6079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1207" y="3907"/>
                  <a:ext cx="11936" cy="60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∵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设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则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     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 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=2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  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同理可得，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 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画出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的函数图象，</a:t>
                  </a:r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则由图象可知：当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或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时</a:t>
                  </a:r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；</a:t>
                  </a:r>
                  <a:endPara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=±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时</a:t>
                  </a:r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；</a:t>
                  </a:r>
                  <a:endPara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时</a:t>
                  </a:r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" y="3907"/>
                  <a:ext cx="11936" cy="607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7913" y="4715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910570" cy="345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解决幂函数图象问题的原则：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根据图象的高低判断幂指数的大小：在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上，指数越大，幂函数图象越靠近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轴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(“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指大图低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,+∞)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上，指数越大，幂函数图象越远离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轴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即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指大图高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).</a:t>
                </a:r>
                <a:endParaRPr altLang="zh-CN" sz="2400" b="1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时，幂函数的图象都经过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点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altLang="zh-CN" sz="2400" b="1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910570" cy="34518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31507" y="-5746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1190" y="482600"/>
                <a:ext cx="10541635" cy="21907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：若四个幂函数图象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在同一坐标系中的图象如图所示，则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𝑑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的大小关系是（</a:t>
                </a:r>
                <a:r>
                  <a: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</a:t>
                </a:r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）</a:t>
                </a:r>
                <a:r>
                  <a: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       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  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      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      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𝑐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endParaRPr lang="en-US" altLang="zh-CN" sz="2400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482600"/>
                <a:ext cx="10541635" cy="2190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 title=""/>
          <p:cNvGrpSpPr/>
          <p:nvPr/>
        </p:nvGrpSpPr>
        <p:grpSpPr>
          <a:xfrm>
            <a:off x="631190" y="2100580"/>
            <a:ext cx="5189220" cy="4050030"/>
            <a:chOff x="994" y="3308"/>
            <a:chExt cx="8172" cy="6378"/>
          </a:xfrm>
        </p:grpSpPr>
        <p:grpSp>
          <p:nvGrpSpPr>
            <p:cNvPr id="13" name="组合 12"/>
            <p:cNvGrpSpPr/>
            <p:nvPr/>
          </p:nvGrpSpPr>
          <p:grpSpPr>
            <a:xfrm>
              <a:off x="2248" y="3308"/>
              <a:ext cx="6272" cy="5378"/>
              <a:chOff x="2248" y="4136"/>
              <a:chExt cx="6272" cy="5378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248" y="4136"/>
                <a:ext cx="6273" cy="5379"/>
                <a:chOff x="2248" y="4136"/>
                <a:chExt cx="6273" cy="5379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3"/>
                <a:srcRect l="15305" t="806" r="1739" b="1825"/>
                <a:stretch>
                  <a:fillRect/>
                </a:stretch>
              </p:blipFill>
              <p:spPr>
                <a:xfrm>
                  <a:off x="2248" y="4243"/>
                  <a:ext cx="4164" cy="5272"/>
                </a:xfrm>
                <a:prstGeom prst="rect">
                  <a:avLst/>
                </a:prstGeom>
              </p:spPr>
            </p:pic>
            <mc:AlternateContent>
              <mc:Choice Requires="a14"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4422" y="4136"/>
                      <a:ext cx="166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5" name="文本框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22" y="4136"/>
                      <a:ext cx="1664" cy="58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6" name="文本框 5"/>
                    <p:cNvSpPr txBox="1"/>
                    <p:nvPr/>
                  </p:nvSpPr>
                  <p:spPr>
                    <a:xfrm>
                      <a:off x="5569" y="6966"/>
                      <a:ext cx="2660" cy="57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6" name="文本框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9" y="6966"/>
                      <a:ext cx="2660" cy="574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5103" y="8030"/>
                      <a:ext cx="2647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i="1">
                        <a:solidFill>
                          <a:srgbClr val="C0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7" name="文本框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" y="8030"/>
                      <a:ext cx="2647" cy="58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5857" y="8610"/>
                      <a:ext cx="2665" cy="57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gradFill>
                                  <a:gsLst>
                                    <a:gs pos="0">
                                      <a:srgbClr val="7B32B2"/>
                                    </a:gs>
                                    <a:gs pos="100000">
                                      <a:srgbClr val="401A5D"/>
                                    </a:gs>
                                  </a:gsLst>
                                  <a:lin scaled="0"/>
                                </a:gra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gradFill>
                                  <a:gsLst>
                                    <a:gs pos="0">
                                      <a:srgbClr val="7B32B2"/>
                                    </a:gs>
                                    <a:gs pos="100000">
                                      <a:srgbClr val="401A5D"/>
                                    </a:gs>
                                  </a:gsLst>
                                  <a:lin scaled="0"/>
                                </a:gra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gradFill>
                                      <a:gsLst>
                                        <a:gs pos="0">
                                          <a:srgbClr val="7B32B2"/>
                                        </a:gs>
                                        <a:gs pos="100000">
                                          <a:srgbClr val="401A5D"/>
                                        </a:gs>
                                      </a:gsLst>
                                      <a:lin scaled="0"/>
                                    </a:gra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gradFill>
                                      <a:gsLst>
                                        <a:gs pos="0">
                                          <a:srgbClr val="7B32B2"/>
                                        </a:gs>
                                        <a:gs pos="100000">
                                          <a:srgbClr val="401A5D"/>
                                        </a:gs>
                                      </a:gsLst>
                                      <a:lin scaled="0"/>
                                    </a:gra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gradFill>
                                      <a:gsLst>
                                        <a:gs pos="0">
                                          <a:srgbClr val="7B32B2"/>
                                        </a:gs>
                                        <a:gs pos="100000">
                                          <a:srgbClr val="401A5D"/>
                                        </a:gs>
                                      </a:gsLst>
                                      <a:lin scaled="0"/>
                                    </a:gra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𝑑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i="1">
                        <a:gradFill>
                          <a:gsLst>
                            <a:gs pos="0">
                              <a:srgbClr val="7B32B2"/>
                            </a:gs>
                            <a:gs pos="100000">
                              <a:srgbClr val="401A5D"/>
                            </a:gs>
                          </a:gsLst>
                          <a:lin scaled="0"/>
                        </a:gra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8" name="文本框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57" y="8610"/>
                      <a:ext cx="2665" cy="574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组合 11"/>
              <p:cNvGrpSpPr/>
              <p:nvPr/>
            </p:nvGrpSpPr>
            <p:grpSpPr>
              <a:xfrm>
                <a:off x="2446" y="8225"/>
                <a:ext cx="974" cy="946"/>
                <a:chOff x="2446" y="8225"/>
                <a:chExt cx="974" cy="946"/>
              </a:xfrm>
            </p:grpSpPr>
            <p:cxnSp>
              <p:nvCxnSpPr>
                <p:cNvPr id="10" name="直接连接符 9"/>
                <p:cNvCxnSpPr/>
                <p:nvPr/>
              </p:nvCxnSpPr>
              <p:spPr>
                <a:xfrm flipV="1">
                  <a:off x="2446" y="8239"/>
                  <a:ext cx="974" cy="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 flipV="1">
                  <a:off x="3366" y="8225"/>
                  <a:ext cx="26" cy="9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94" y="8962"/>
                  <a:ext cx="8172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答案：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B.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在（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1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+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∞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）上，指大图高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" y="8962"/>
                  <a:ext cx="8172" cy="7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 title=""/>
          <p:cNvGrpSpPr/>
          <p:nvPr/>
        </p:nvGrpSpPr>
        <p:grpSpPr>
          <a:xfrm>
            <a:off x="631190" y="643255"/>
            <a:ext cx="5449570" cy="460375"/>
            <a:chOff x="3458" y="2316"/>
            <a:chExt cx="8582" cy="725"/>
          </a:xfrm>
        </p:grpSpPr>
        <p:sp>
          <p:nvSpPr>
            <p:cNvPr id="34" name="文本框 33"/>
            <p:cNvSpPr txBox="1"/>
            <p:nvPr/>
          </p:nvSpPr>
          <p:spPr>
            <a:xfrm>
              <a:off x="3558" y="2316"/>
              <a:ext cx="848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题型三：利用幂函数的单调性比较大小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458" y="2328"/>
              <a:ext cx="855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1190" y="1242060"/>
                <a:ext cx="10180320" cy="10458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比较下列各组数中两个数的大小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/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</a:t>
                </a:r>
                <a:endParaRPr lang="en-US" altLang="zh-CN" sz="2400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1242060"/>
                <a:ext cx="10180320" cy="10458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 title=""/>
          <p:cNvGrpSpPr/>
          <p:nvPr/>
        </p:nvGrpSpPr>
        <p:grpSpPr>
          <a:xfrm>
            <a:off x="631190" y="2508250"/>
            <a:ext cx="8337550" cy="3427730"/>
            <a:chOff x="994" y="3950"/>
            <a:chExt cx="13130" cy="5398"/>
          </a:xfrm>
        </p:grpSpPr>
        <mc:AlternateContent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994" y="3950"/>
                  <a:ext cx="13130" cy="5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(1)∵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幂函数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,+∞)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上是单调递增的，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又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&gt;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    (2)∵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幂函数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(−∞,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上是单调递减的，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宋体" pitchFamily="2" charset="-122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/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/>
                  <a:endPara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" y="3950"/>
                  <a:ext cx="13130" cy="53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12745" y="602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23887" y="-4222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23570" y="587375"/>
                <a:ext cx="10180320" cy="10566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比较下列各组数中两个数的大小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0" y="587375"/>
                <a:ext cx="10180320" cy="10566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 title=""/>
          <p:cNvGrpSpPr/>
          <p:nvPr/>
        </p:nvGrpSpPr>
        <p:grpSpPr>
          <a:xfrm>
            <a:off x="623570" y="1496695"/>
            <a:ext cx="7410450" cy="4161790"/>
            <a:chOff x="982" y="2357"/>
            <a:chExt cx="11670" cy="6554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982" y="2357"/>
                  <a:ext cx="11670" cy="655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(3)∵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幂函数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,+∞)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上是单调递增的，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又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&gt;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 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又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,+∞)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上是单调递增的，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 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,∴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       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" y="2357"/>
                  <a:ext cx="11670" cy="6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1112" y="4810"/>
              <a:ext cx="25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910570" cy="178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比较幂的大小的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种基本方法：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altLang="zh-CN" sz="240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42365" y="1877695"/>
          <a:ext cx="9180830" cy="21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25"/>
                <a:gridCol w="7672705"/>
              </a:tblGrid>
              <a:tr h="46482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直接法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当幂指数相同时，可直接利用幂函数的单调性来比较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转化法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当幂指数不同时，可以先转化为相同的幂指数，再利用单调性来比较大小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中间量法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当底数不同且幂指数也不同时，不能运用单调性比较大小，可选取适当的中间值，从而达到比较大小的目的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复习导入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 title=""/>
          <p:cNvSpPr txBox="1"/>
          <p:nvPr>
            <p:custDataLst>
              <p:tags r:id="rId3"/>
            </p:custDataLst>
          </p:nvPr>
        </p:nvSpPr>
        <p:spPr>
          <a:xfrm>
            <a:off x="582930" y="624840"/>
            <a:ext cx="11277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前面我们学习了函数的概念，并利用函数概念和对函数图象的观察，研究了函数的单调性、最值和奇偶性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从这些性质出发，我们可以来研究更多新的函数类型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3969385" y="5416550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 title=""/>
          <p:cNvSpPr/>
          <p:nvPr>
            <p:custDataLst>
              <p:tags r:id="rId4"/>
            </p:custDataLst>
          </p:nvPr>
        </p:nvSpPr>
        <p:spPr>
          <a:xfrm>
            <a:off x="5454015" y="3073400"/>
            <a:ext cx="75565" cy="5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 title="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3750310" y="2325370"/>
          <a:ext cx="4587240" cy="378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405"/>
                <a:gridCol w="573405"/>
                <a:gridCol w="573405"/>
                <a:gridCol w="573405"/>
                <a:gridCol w="573405"/>
                <a:gridCol w="573405"/>
                <a:gridCol w="573405"/>
                <a:gridCol w="573405"/>
              </a:tblGrid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5410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" name="任意多边形 13" title=""/>
          <p:cNvSpPr/>
          <p:nvPr>
            <p:custDataLst>
              <p:tags r:id="rId6"/>
            </p:custDataLst>
          </p:nvPr>
        </p:nvSpPr>
        <p:spPr>
          <a:xfrm>
            <a:off x="4725035" y="2211705"/>
            <a:ext cx="2628900" cy="2818130"/>
          </a:xfrm>
          <a:custGeom>
            <a:gdLst>
              <a:gd name="connisteX0" fmla="*/ 0 w 1765935"/>
              <a:gd name="connsiteY0" fmla="*/ 0 h 2025684"/>
              <a:gd name="connisteX1" fmla="*/ 459105 w 1765935"/>
              <a:gd name="connsiteY1" fmla="*/ 1536700 h 2025684"/>
              <a:gd name="connisteX2" fmla="*/ 878205 w 1765935"/>
              <a:gd name="connsiteY2" fmla="*/ 2025650 h 2025684"/>
              <a:gd name="connisteX3" fmla="*/ 1327150 w 1765935"/>
              <a:gd name="connsiteY3" fmla="*/ 1546860 h 2025684"/>
              <a:gd name="connisteX4" fmla="*/ 1765935 w 1765935"/>
              <a:gd name="connsiteY4" fmla="*/ 0 h 2025684"/>
            </a:gdLst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765935" h="2025685">
                <a:moveTo>
                  <a:pt x="0" y="0"/>
                </a:moveTo>
                <a:cubicBezTo>
                  <a:pt x="83185" y="297815"/>
                  <a:pt x="283210" y="1131570"/>
                  <a:pt x="459105" y="1536700"/>
                </a:cubicBezTo>
                <a:cubicBezTo>
                  <a:pt x="635000" y="1941830"/>
                  <a:pt x="704850" y="2023745"/>
                  <a:pt x="878205" y="2025650"/>
                </a:cubicBezTo>
                <a:cubicBezTo>
                  <a:pt x="1051560" y="2027555"/>
                  <a:pt x="1149350" y="1951990"/>
                  <a:pt x="1327150" y="1546860"/>
                </a:cubicBezTo>
                <a:cubicBezTo>
                  <a:pt x="1504950" y="1141730"/>
                  <a:pt x="1687195" y="299720"/>
                  <a:pt x="1765935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 title=""/>
          <p:cNvGrpSpPr/>
          <p:nvPr/>
        </p:nvGrpSpPr>
        <p:grpSpPr>
          <a:xfrm>
            <a:off x="3409315" y="1752600"/>
            <a:ext cx="5372735" cy="4611370"/>
            <a:chOff x="4613" y="2057"/>
            <a:chExt cx="8461" cy="7262"/>
          </a:xfrm>
        </p:grpSpPr>
        <p:graphicFrame>
          <p:nvGraphicFramePr>
            <p:cNvPr id="25" name="对象 24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7371" y="7202"/>
            <a:ext cx="522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8" r:id="rId8" imgW="165100" imgH="165100" progId="Equation.KSEE3">
                    <p:embed/>
                  </p:oleObj>
                </mc:Choice>
                <mc:Fallback>
                  <p:oleObj r:id="rId8" imgW="1651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371" y="7202"/>
                          <a:ext cx="522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6339" y="7198"/>
            <a:ext cx="640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9" r:id="rId11" imgW="190500" imgH="165100" progId="Equation.KSEE3">
                    <p:embed/>
                  </p:oleObj>
                </mc:Choice>
                <mc:Fallback>
                  <p:oleObj r:id="rId11" imgW="1905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339" y="7198"/>
                          <a:ext cx="640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5569" y="7237"/>
            <a:ext cx="559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0" r:id="rId14" imgW="190500" imgH="177165" progId="Equation.KSEE3">
                    <p:embed/>
                  </p:oleObj>
                </mc:Choice>
                <mc:Fallback>
                  <p:oleObj r:id="rId14" imgW="1905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69" y="7237"/>
                          <a:ext cx="559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4613" y="7188"/>
            <a:ext cx="601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1" r:id="rId17" imgW="190500" imgH="165100" progId="Equation.KSEE3">
                    <p:embed/>
                  </p:oleObj>
                </mc:Choice>
                <mc:Fallback>
                  <p:oleObj r:id="rId17" imgW="1905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613" y="7188"/>
                          <a:ext cx="601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10241" y="7201"/>
            <a:ext cx="402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r:id="rId20" imgW="127000" imgH="165100" progId="Equation.KSEE3">
                    <p:embed/>
                  </p:oleObj>
                </mc:Choice>
                <mc:Fallback>
                  <p:oleObj r:id="rId20" imgW="1270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0241" y="7201"/>
                          <a:ext cx="402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11171" y="7183"/>
            <a:ext cx="366" cy="56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r:id="rId23" imgW="114300" imgH="177165" progId="Equation.KSEE3">
                    <p:embed/>
                  </p:oleObj>
                </mc:Choice>
                <mc:Fallback>
                  <p:oleObj r:id="rId23" imgW="1143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1171" y="7183"/>
                          <a:ext cx="366" cy="5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25"/>
              </p:custDataLst>
            </p:nvPr>
          </p:nvGraphicFramePr>
          <p:xfrm>
            <a:off x="12037" y="7180"/>
            <a:ext cx="401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r:id="rId26" imgW="127000" imgH="165100" progId="Equation.KSEE3">
                    <p:embed/>
                  </p:oleObj>
                </mc:Choice>
                <mc:Fallback>
                  <p:oleObj r:id="rId26" imgW="1270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2037" y="7180"/>
                          <a:ext cx="401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28"/>
              </p:custDataLst>
            </p:nvPr>
          </p:nvGraphicFramePr>
          <p:xfrm>
            <a:off x="9404" y="7210"/>
            <a:ext cx="203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r:id="rId29" imgW="88265" imgH="165100" progId="Equation.KSEE3">
                    <p:embed/>
                  </p:oleObj>
                </mc:Choice>
                <mc:Fallback>
                  <p:oleObj r:id="rId29" imgW="88265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9404" y="7210"/>
                          <a:ext cx="203" cy="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" name="组合 47"/>
            <p:cNvGrpSpPr/>
            <p:nvPr/>
          </p:nvGrpSpPr>
          <p:grpSpPr>
            <a:xfrm>
              <a:off x="4720" y="2057"/>
              <a:ext cx="8355" cy="7263"/>
              <a:chOff x="4720" y="2057"/>
              <a:chExt cx="8355" cy="7263"/>
            </a:xfrm>
          </p:grpSpPr>
          <p:cxnSp>
            <p:nvCxnSpPr>
              <p:cNvPr id="50" name="直接箭头连接符 49"/>
              <p:cNvCxnSpPr/>
              <p:nvPr>
                <p:custDataLst>
                  <p:tags r:id="rId31"/>
                </p:custDataLst>
              </p:nvPr>
            </p:nvCxnSpPr>
            <p:spPr>
              <a:xfrm flipV="1">
                <a:off x="4720" y="7206"/>
                <a:ext cx="8222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1" name="对象 50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32"/>
                </p:custDataLst>
              </p:nvPr>
            </p:nvGraphicFramePr>
            <p:xfrm>
              <a:off x="12631" y="7406"/>
              <a:ext cx="445" cy="490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46" r:id="rId33" imgW="127000" imgH="139700" progId="Equation.KSEE3">
                      <p:embed/>
                    </p:oleObj>
                  </mc:Choice>
                  <mc:Fallback>
                    <p:oleObj r:id="rId33" imgW="127000" imgH="1397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12631" y="7406"/>
                            <a:ext cx="445" cy="4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对象 52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35"/>
                </p:custDataLst>
              </p:nvPr>
            </p:nvGraphicFramePr>
            <p:xfrm>
              <a:off x="8475" y="7228"/>
              <a:ext cx="376" cy="528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47" r:id="rId36" imgW="127000" imgH="177165" progId="Equation.KSEE3">
                      <p:embed/>
                    </p:oleObj>
                  </mc:Choice>
                  <mc:Fallback>
                    <p:oleObj r:id="rId36" imgW="1270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8475" y="7228"/>
                            <a:ext cx="376" cy="52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对象 55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38"/>
                </p:custDataLst>
              </p:nvPr>
            </p:nvGraphicFramePr>
            <p:xfrm>
              <a:off x="8210" y="7885"/>
              <a:ext cx="479" cy="479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48" r:id="rId39" imgW="165100" imgH="165100" progId="Equation.KSEE3">
                      <p:embed/>
                    </p:oleObj>
                  </mc:Choice>
                  <mc:Fallback>
                    <p:oleObj r:id="rId39" imgW="1651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8210" y="7885"/>
                            <a:ext cx="479" cy="47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对象 57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1"/>
                </p:custDataLst>
              </p:nvPr>
            </p:nvGraphicFramePr>
            <p:xfrm>
              <a:off x="8382" y="6006"/>
              <a:ext cx="274" cy="514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49" r:id="rId42" imgW="88265" imgH="165100" progId="Equation.KSEE3">
                      <p:embed/>
                    </p:oleObj>
                  </mc:Choice>
                  <mc:Fallback>
                    <p:oleObj r:id="rId42" imgW="88265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8382" y="6006"/>
                            <a:ext cx="274" cy="51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对象 60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3"/>
                </p:custDataLst>
              </p:nvPr>
            </p:nvGraphicFramePr>
            <p:xfrm>
              <a:off x="8333" y="5056"/>
              <a:ext cx="373" cy="48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0" r:id="rId44" imgW="127000" imgH="165100" progId="Equation.KSEE3">
                      <p:embed/>
                    </p:oleObj>
                  </mc:Choice>
                  <mc:Fallback>
                    <p:oleObj r:id="rId44" imgW="1270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8333" y="5056"/>
                            <a:ext cx="373" cy="4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对象 62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6"/>
                </p:custDataLst>
              </p:nvPr>
            </p:nvGraphicFramePr>
            <p:xfrm>
              <a:off x="8331" y="4191"/>
              <a:ext cx="321" cy="498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1" r:id="rId47" imgW="114300" imgH="177165" progId="Equation.KSEE3">
                      <p:embed/>
                    </p:oleObj>
                  </mc:Choice>
                  <mc:Fallback>
                    <p:oleObj r:id="rId47" imgW="1143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8331" y="4191"/>
                            <a:ext cx="321" cy="49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" name="对象 64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9"/>
                </p:custDataLst>
              </p:nvPr>
            </p:nvGraphicFramePr>
            <p:xfrm>
              <a:off x="8333" y="3343"/>
              <a:ext cx="373" cy="48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2" r:id="rId50" imgW="127000" imgH="165100" progId="Equation.KSEE3">
                      <p:embed/>
                    </p:oleObj>
                  </mc:Choice>
                  <mc:Fallback>
                    <p:oleObj r:id="rId50" imgW="1270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1"/>
                          <a:stretch>
                            <a:fillRect/>
                          </a:stretch>
                        </p:blipFill>
                        <p:spPr>
                          <a:xfrm>
                            <a:off x="8333" y="3343"/>
                            <a:ext cx="373" cy="4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" name="文本框 67"/>
              <p:cNvSpPr txBox="1"/>
              <p:nvPr>
                <p:custDataLst>
                  <p:tags r:id="rId52"/>
                </p:custDataLst>
              </p:nvPr>
            </p:nvSpPr>
            <p:spPr>
              <a:xfrm>
                <a:off x="8240" y="2511"/>
                <a:ext cx="530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endParaRPr lang="en-US" altLang="zh-CN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69" name="直接箭头连接符 68"/>
              <p:cNvCxnSpPr/>
              <p:nvPr>
                <p:custDataLst>
                  <p:tags r:id="rId53"/>
                </p:custDataLst>
              </p:nvPr>
            </p:nvCxnSpPr>
            <p:spPr>
              <a:xfrm flipV="1">
                <a:off x="8784" y="2322"/>
                <a:ext cx="7" cy="69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1" name="对象 70">
                <a:hlinkClick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54"/>
                </p:custDataLst>
              </p:nvPr>
            </p:nvGraphicFramePr>
            <p:xfrm>
              <a:off x="8889" y="2057"/>
              <a:ext cx="439" cy="601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3" r:id="rId55" imgW="139700" imgH="165100" progId="Equation.KSEE3">
                      <p:embed/>
                    </p:oleObj>
                  </mc:Choice>
                  <mc:Fallback>
                    <p:oleObj r:id="rId55" imgW="1397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6"/>
                          <a:stretch>
                            <a:fillRect/>
                          </a:stretch>
                        </p:blipFill>
                        <p:spPr>
                          <a:xfrm>
                            <a:off x="8889" y="2057"/>
                            <a:ext cx="439" cy="6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22" name="直接连接符 21" title=""/>
          <p:cNvCxnSpPr/>
          <p:nvPr/>
        </p:nvCxnSpPr>
        <p:spPr>
          <a:xfrm flipH="1">
            <a:off x="4051935" y="3472815"/>
            <a:ext cx="4509770" cy="282257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46747" y="-5238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46430" y="640080"/>
                <a:ext cx="10180320" cy="10566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比较下列各题中两个幂的值的大小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/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0" y="640080"/>
                <a:ext cx="10180320" cy="10566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 title=""/>
          <p:cNvGrpSpPr/>
          <p:nvPr/>
        </p:nvGrpSpPr>
        <p:grpSpPr>
          <a:xfrm>
            <a:off x="470535" y="1496695"/>
            <a:ext cx="9643110" cy="3742055"/>
            <a:chOff x="741" y="2357"/>
            <a:chExt cx="15186" cy="5893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82" y="2357"/>
                  <a:ext cx="14945" cy="589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(1)∵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幂函数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,+∞)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上是单调递减的，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又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    (2)∵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幂函数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,+∞)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上是单调递增的，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,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" y="2357"/>
                  <a:ext cx="14945" cy="589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741" y="4361"/>
              <a:ext cx="62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31507" y="-4222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 title=""/>
          <p:cNvGrpSpPr/>
          <p:nvPr/>
        </p:nvGrpSpPr>
        <p:grpSpPr>
          <a:xfrm>
            <a:off x="631190" y="643255"/>
            <a:ext cx="4609465" cy="460375"/>
            <a:chOff x="3458" y="2316"/>
            <a:chExt cx="7259" cy="725"/>
          </a:xfrm>
        </p:grpSpPr>
        <p:sp>
          <p:nvSpPr>
            <p:cNvPr id="34" name="文本框 33"/>
            <p:cNvSpPr txBox="1"/>
            <p:nvPr/>
          </p:nvSpPr>
          <p:spPr>
            <a:xfrm>
              <a:off x="3558" y="2316"/>
              <a:ext cx="703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题型四：幂函数性质的综合应用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458" y="2328"/>
              <a:ext cx="7259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78815" y="989965"/>
                <a:ext cx="8982075" cy="1795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ea typeface="MS Mincho" panose="02020609040205080304" charset="-128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试确定该函数的定义域，并指明该函数在定义域上的单调性；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15" y="989965"/>
                <a:ext cx="8982075" cy="17957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 title=""/>
          <p:cNvGrpSpPr/>
          <p:nvPr/>
        </p:nvGrpSpPr>
        <p:grpSpPr>
          <a:xfrm>
            <a:off x="631190" y="2468245"/>
            <a:ext cx="9791065" cy="2418715"/>
            <a:chOff x="994" y="3887"/>
            <a:chExt cx="15419" cy="3809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94" y="3887"/>
                  <a:ext cx="15419" cy="3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(1)∵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,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,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不为偶数且为正数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该函数的定义域为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𝑅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,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由幂函数的性质知，该函数在定义域上单调递增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" y="3887"/>
                  <a:ext cx="15419" cy="380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1877" y="558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631190" y="431800"/>
                <a:ext cx="10648950" cy="1691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𝑏𝑥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ea typeface="MS Mincho" panose="02020609040205080304" charset="-128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若该函数图象经过点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，试确定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的值，并求满足条件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的取值范围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431800"/>
                <a:ext cx="10648950" cy="16916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31" title=""/>
          <p:cNvGrpSpPr/>
          <p:nvPr/>
        </p:nvGrpSpPr>
        <p:grpSpPr>
          <a:xfrm>
            <a:off x="631507" y="-4222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 title=""/>
          <p:cNvGrpSpPr/>
          <p:nvPr/>
        </p:nvGrpSpPr>
        <p:grpSpPr>
          <a:xfrm>
            <a:off x="631190" y="1732280"/>
            <a:ext cx="10834370" cy="4644390"/>
            <a:chOff x="994" y="2728"/>
            <a:chExt cx="17062" cy="7314"/>
          </a:xfrm>
        </p:grpSpPr>
        <mc:AlternateContent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994" y="2728"/>
                  <a:ext cx="17063" cy="7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由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得：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∵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该函数图象经过点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,∴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=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由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解之得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&lt;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   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故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的值为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，满足条件的实数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的取值范围为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∞，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" y="2728"/>
                  <a:ext cx="17063" cy="731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/>
            <p:cNvSpPr/>
            <p:nvPr/>
          </p:nvSpPr>
          <p:spPr>
            <a:xfrm>
              <a:off x="8535" y="3391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31507" y="-4222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 title=""/>
          <p:cNvSpPr txBox="1"/>
          <p:nvPr/>
        </p:nvSpPr>
        <p:spPr>
          <a:xfrm>
            <a:off x="685800" y="799465"/>
            <a:ext cx="8343265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方法技巧：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解决幂函数的综合问题，要注意以下几点：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充分利用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幂函数的图象、性质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解题，如图象过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定点、单调性、奇偶性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注意运用常见的思想方法解题，如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分类讨论、数形结合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7" name="组合 31" title=""/>
          <p:cNvGrpSpPr/>
          <p:nvPr/>
        </p:nvGrpSpPr>
        <p:grpSpPr>
          <a:xfrm>
            <a:off x="631507" y="-42227"/>
            <a:ext cx="11193462" cy="583565"/>
            <a:chOff x="614597" y="884420"/>
            <a:chExt cx="11192657" cy="584139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20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21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5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6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545465" y="504190"/>
                <a:ext cx="8982075" cy="1628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为偶函数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的值；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，求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65" y="504190"/>
                <a:ext cx="8982075" cy="16281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/>
        </p:nvGrpSpPr>
        <p:grpSpPr>
          <a:xfrm>
            <a:off x="631190" y="2132330"/>
            <a:ext cx="8707120" cy="3379470"/>
            <a:chOff x="994" y="3358"/>
            <a:chExt cx="13712" cy="5322"/>
          </a:xfrm>
        </p:grpSpPr>
        <p:grpSp>
          <p:nvGrpSpPr>
            <p:cNvPr id="2" name="组合 1"/>
            <p:cNvGrpSpPr/>
            <p:nvPr/>
          </p:nvGrpSpPr>
          <p:grpSpPr>
            <a:xfrm>
              <a:off x="994" y="3358"/>
              <a:ext cx="13712" cy="5323"/>
              <a:chOff x="994" y="3358"/>
              <a:chExt cx="13712" cy="5323"/>
            </a:xfrm>
          </p:grpSpPr>
          <mc:AlternateContent>
            <mc:Choice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994" y="3358"/>
                    <a:ext cx="13713" cy="465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>
                      <a:lnSpc>
                        <a:spcPct val="130000"/>
                      </a:lnSpc>
                    </a:pP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解：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(1)∵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幂函数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)=(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7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𝑅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为偶函数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,</a:t>
                    </a:r>
                    <a:endPara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l">
                      <a:lnSpc>
                        <a:spcPct val="130000"/>
                      </a:lnSpc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       ∴</a:t>
                    </a:r>
                    <a14:m>
                      <m:oMathPara>
                        <m:oMathParaPr>
                          <m:jc/>
                        </m:oMathParaPr>
                        <m:oMath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7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，解得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（舍去）或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  <a:p>
                    <a:pPr algn="l">
                      <a:lnSpc>
                        <a:spcPct val="130000"/>
                      </a:lnSpc>
                    </a:pPr>
                    <a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                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∴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,∴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(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MS Mincho" panose="02020609040205080304" charset="-128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MS Mincho" panose="02020609040205080304" charset="-128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f>
                                    <m:fPr>
                                      <m:type m:val="bar"/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宋体" panose="02010600030101010101" pitchFamily="2" charset="-122"/>
                                          <a:cs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宋体" panose="02010600030101010101" pitchFamily="2" charset="-122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宋体" panose="02010600030101010101" pitchFamily="2" charset="-122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MS Mincho" panose="02020609040205080304" charset="-128"/>
                                      <a:cs typeface="Cambria Math" panose="02040503050406030204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16</m:t>
                              </m:r>
                            </m:den>
                          </m:f>
                        </m:oMath>
                      </m:oMathPara>
                    </a14:m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.</a:t>
                    </a:r>
                    <a:endPara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l">
                      <a:lnSpc>
                        <a:spcPct val="130000"/>
                      </a:lnSpc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   (2)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由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可得</a:t>
                    </a:r>
                    <a14:m>
                      <m:oMathPara>
                        <m:oMathParaPr>
                          <m:jc/>
                        </m:oMathParaPr>
                        <m:oMath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.</a:t>
                    </a:r>
                    <a:endPara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  <a:p>
                    <a:pPr algn="l">
                      <a:lnSpc>
                        <a:spcPct val="130000"/>
                      </a:lnSpc>
                    </a:pPr>
                    <a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                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即</a:t>
                    </a:r>
                    <a:endPara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" y="3358"/>
                    <a:ext cx="13713" cy="465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组合 9"/>
              <p:cNvGrpSpPr/>
              <p:nvPr/>
            </p:nvGrpSpPr>
            <p:grpSpPr>
              <a:xfrm>
                <a:off x="3360" y="7121"/>
                <a:ext cx="3285" cy="1561"/>
                <a:chOff x="8472" y="5333"/>
                <a:chExt cx="3285" cy="1561"/>
              </a:xfrm>
            </p:grpSpPr>
            <p:sp>
              <p:nvSpPr>
                <p:cNvPr id="6" name="左大括号 5"/>
                <p:cNvSpPr/>
                <p:nvPr/>
              </p:nvSpPr>
              <p:spPr>
                <a:xfrm>
                  <a:off x="8472" y="5477"/>
                  <a:ext cx="192" cy="1200"/>
                </a:xfrm>
                <a:prstGeom prst="leftBrac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>
              <mc:Choice Requires="a14"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8757" y="5333"/>
                      <a:ext cx="2999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𝟏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=±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𝒂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，</m:t>
                            </m:r>
                          </m:oMath>
                        </m:oMathPara>
                      </a14:m>
                      <a:endPara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7" name="文本框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57" y="5333"/>
                      <a:ext cx="2999" cy="58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8529" y="5872"/>
                      <a:ext cx="2998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𝟏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≠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𝟎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，</m:t>
                            </m:r>
                          </m:oMath>
                        </m:oMathPara>
                      </a14:m>
                      <a:endPara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8" name="文本框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9" y="5872"/>
                      <a:ext cx="2998" cy="58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9" name="文本框 8"/>
                    <p:cNvSpPr txBox="1"/>
                    <p:nvPr/>
                  </p:nvSpPr>
                  <p:spPr>
                    <a:xfrm>
                      <a:off x="8841" y="6314"/>
                      <a:ext cx="2916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𝒂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≠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𝟎</m:t>
                            </m:r>
                          </m:oMath>
                        </m:oMathPara>
                      </a14:m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文本框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41" y="6314"/>
                      <a:ext cx="2916" cy="58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503" y="7246"/>
                  <a:ext cx="5353" cy="97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解之得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3" y="7246"/>
                  <a:ext cx="5353" cy="9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31507" y="-4603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777" y="944381"/>
                <a:ext cx="485930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 title=""/>
          <p:cNvSpPr txBox="1"/>
          <p:nvPr/>
        </p:nvSpPr>
        <p:spPr>
          <a:xfrm>
            <a:off x="631190" y="739140"/>
            <a:ext cx="6772910" cy="407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小结：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幂函数的概念；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(2)5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个常见幂函数的图象及其性质；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幂函数的性质；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(4)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幂函数比较大小的方法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作业：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整理课件题型；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课本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P91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的练习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题和习题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的第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谢谢学习</a:t>
            </a:r>
            <a:endParaRPr lang="zh-CN" altLang="en-US" sz="6000" b="1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Thank you for learning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06165" y="-5429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 title=""/>
          <p:cNvGrpSpPr/>
          <p:nvPr/>
        </p:nvGrpSpPr>
        <p:grpSpPr>
          <a:xfrm>
            <a:off x="550545" y="673517"/>
            <a:ext cx="11360150" cy="3927574"/>
            <a:chOff x="867" y="556"/>
            <a:chExt cx="17890" cy="7917"/>
          </a:xfrm>
        </p:grpSpPr>
        <mc:AlternateContent>
          <mc:Choice Requires="a14">
            <p:sp>
              <p:nvSpPr>
                <p:cNvPr id="5123" name="Rectangle 3"/>
                <p:cNvSpPr>
                  <a:spLocks noGrp="1" noChangeArrowheads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867" y="556"/>
                  <a:ext cx="17890" cy="79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>
                  <a:lvl1pPr marL="285750" indent="-28575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0" indent="0" algn="l" rtl="0" eaLnBrk="1" fontAlgn="base" hangingPunct="1">
                    <a:lnSpc>
                      <a:spcPct val="130000"/>
                    </a:lnSpc>
                    <a:spcBef>
                      <a:spcPct val="20000"/>
                    </a:spcBef>
                    <a:spcAft>
                      <a:spcPct val="0"/>
                    </a:spcAft>
                    <a:buFontTx/>
                    <a:buNone/>
                    <a:defRPr sz="1800" kern="120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20090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99795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–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080135" indent="-228600" algn="l" rtl="0" eaLnBrk="1" fontAlgn="base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Char char="»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259840" indent="-228600" algn="l" defTabSz="913765" rtl="0" eaLnBrk="1" latinLnBrk="0" hangingPunct="1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3765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latinLnBrk="0">
                    <a:lnSpc>
                      <a:spcPct val="150000"/>
                    </a:lnSpc>
                    <a:buNone/>
                  </a:pPr>
                  <a:r>
                    <a:rPr lang="zh-CN" altLang="en-US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活动</a:t>
                  </a:r>
                  <a:r>
                    <a:rPr lang="en-US" altLang="zh-CN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1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：请同学们根据下列情境，写出相应的式子，并分析是否满足函数关系</a:t>
                  </a: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marL="0" indent="0" latinLnBrk="0">
                    <a:lnSpc>
                      <a:spcPct val="150000"/>
                    </a:lnSpc>
                    <a:buNone/>
                  </a:pP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如果张红以</a:t>
                  </a: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元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𝑘𝑔</m:t>
                        </m:r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的价格购买了某种蔬菜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𝑤𝑘𝑔</m:t>
                        </m:r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，那么她需要支付的金额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表示为？</a:t>
                  </a:r>
                  <a:endParaRPr lang="en-US" altLang="zh-CN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marL="0" indent="0" latinLnBrk="0">
                    <a:lnSpc>
                      <a:spcPct val="150000"/>
                    </a:lnSpc>
                    <a:buNone/>
                  </a:pP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(2)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如果正方形的边长为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,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那么正方形的面积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𝑆</m:t>
                        </m:r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表式为？</a:t>
                  </a:r>
                  <a:endParaRPr lang="zh-CN" altLang="en-US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marL="0" indent="0" latinLnBrk="0">
                    <a:lnSpc>
                      <a:spcPct val="150000"/>
                    </a:lnSpc>
                    <a:buNone/>
                  </a:pP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(3)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如果立方体的棱长为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，那么立方体的体积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𝑉</m:t>
                        </m:r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表式为？</a:t>
                  </a:r>
                  <a:endParaRPr lang="en-US" altLang="zh-CN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marL="0" indent="0" latinLnBrk="0">
                    <a:lnSpc>
                      <a:spcPct val="150000"/>
                    </a:lnSpc>
                    <a:buNone/>
                  </a:pP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(4)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如果一个正方形场地的面积为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𝑆</m:t>
                        </m:r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，那么这个正方形场地的边长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en-US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表示为？</a:t>
                  </a:r>
                  <a:endParaRPr lang="en-US" altLang="zh-CN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marL="0" indent="0" latinLnBrk="0">
                    <a:lnSpc>
                      <a:spcPct val="150000"/>
                    </a:lnSpc>
                    <a:buNone/>
                  </a:pPr>
                  <a:r>
                    <a:rPr lang="en-US" altLang="zh-CN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(5)</a:t>
                  </a:r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如果某人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𝑠</m:t>
                        </m:r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内骑车行进了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𝑘𝑚</m:t>
                        </m:r>
                      </m:oMath>
                    </m:oMathPara>
                  </a14:m>
                  <a:r>
                    <a:rPr lang="zh-CN" altLang="en-US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，那么他骑车的平均速度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𝑣</m:t>
                        </m:r>
                      </m:oMath>
                    </m:oMathPara>
                  </a14:m>
                  <a:r>
                    <a:rPr lang="zh-CN" altLang="en-US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表示为？</a:t>
                  </a:r>
                  <a:endParaRPr lang="zh-CN" altLang="en-US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123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867" y="556"/>
                  <a:ext cx="17890" cy="791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/>
            <p:cNvSpPr/>
            <p:nvPr/>
          </p:nvSpPr>
          <p:spPr>
            <a:xfrm>
              <a:off x="7599" y="422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3" name="文本框 2" title="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22300" y="4601210"/>
                <a:ext cx="10064750" cy="676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𝑤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𝑉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(4)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𝑆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(5)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622300" y="4601210"/>
                <a:ext cx="10064750" cy="6762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40958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49" name="文本框 48" title=""/>
              <p:cNvSpPr txBox="1"/>
              <p:nvPr/>
            </p:nvSpPr>
            <p:spPr>
              <a:xfrm>
                <a:off x="606425" y="1416050"/>
                <a:ext cx="10377805" cy="85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𝑤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𝑉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(4)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𝑆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(5)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25" y="1416050"/>
                <a:ext cx="10377805" cy="8521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 title=""/>
          <p:cNvSpPr txBox="1"/>
          <p:nvPr/>
        </p:nvSpPr>
        <p:spPr>
          <a:xfrm>
            <a:off x="775970" y="730250"/>
            <a:ext cx="987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活动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：观察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个情境中的函数解析式，它们有什么共同特征？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" name="组合 6" title=""/>
          <p:cNvGrpSpPr/>
          <p:nvPr/>
        </p:nvGrpSpPr>
        <p:grpSpPr>
          <a:xfrm>
            <a:off x="707390" y="2493645"/>
            <a:ext cx="10998200" cy="1609090"/>
            <a:chOff x="1114" y="3927"/>
            <a:chExt cx="17320" cy="2534"/>
          </a:xfrm>
        </p:grpSpPr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16650" y="3960"/>
              <a:ext cx="1519" cy="7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222" y="5697"/>
              <a:ext cx="1519" cy="7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36" y="4846"/>
              <a:ext cx="7596" cy="7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114" y="3927"/>
              <a:ext cx="17320" cy="2534"/>
              <a:chOff x="1222" y="4904"/>
              <a:chExt cx="17320" cy="2534"/>
            </a:xfrm>
          </p:grpSpPr>
          <mc:AlternateContent>
            <mc:Choice Requires="a14"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222" y="4904"/>
                    <a:ext cx="17320" cy="2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   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通过观察，我们可以发现这些函数的解析式都有幂的形式，而且都是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以幂的底数为自变量；幂的指数都是常数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，分别是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，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，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，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，−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；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它们都是形如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𝛼</m:t>
                              </m:r>
                            </m:sup>
                          </m:sSup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的函数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endPara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51" name="文本框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2" y="4904"/>
                    <a:ext cx="17320" cy="253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矩形 1"/>
              <p:cNvSpPr/>
              <p:nvPr/>
            </p:nvSpPr>
            <p:spPr>
              <a:xfrm>
                <a:off x="4275" y="5668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 title=""/>
          <p:cNvGrpSpPr/>
          <p:nvPr/>
        </p:nvGrpSpPr>
        <p:grpSpPr>
          <a:xfrm>
            <a:off x="6440805" y="4153535"/>
            <a:ext cx="5096510" cy="2081530"/>
            <a:chOff x="4964" y="6722"/>
            <a:chExt cx="8026" cy="3278"/>
          </a:xfrm>
        </p:grpSpPr>
        <p:sp>
          <p:nvSpPr>
            <p:cNvPr id="8" name="圆角矩形 7"/>
            <p:cNvSpPr/>
            <p:nvPr/>
          </p:nvSpPr>
          <p:spPr>
            <a:xfrm>
              <a:off x="4964" y="6722"/>
              <a:ext cx="8026" cy="3278"/>
            </a:xfrm>
            <a:prstGeom prst="roundRect">
              <a:avLst/>
            </a:prstGeom>
            <a:noFill/>
            <a:ln w="19050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15" y="6884"/>
              <a:ext cx="7674" cy="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幂的指数除了可以取整数之外，还可以取其他实数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，当它们取其他实数时幂也具有各自的含义，这些会在后面学习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06165" y="-5429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3" name="文本框 2" title="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007235" y="1172210"/>
                <a:ext cx="830580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一般地，函数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叫做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幂函数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，其中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是自变量，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是常数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007235" y="1172210"/>
                <a:ext cx="8305800" cy="460375"/>
              </a:xfrm>
              <a:prstGeom prst="rect">
                <a:avLst/>
              </a:prstGeom>
              <a:blipFill rotWithShape="1">
                <a:blip r:embed="rId5"/>
                <a:stretch>
                  <a:fillRect r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 title=""/>
          <p:cNvSpPr/>
          <p:nvPr/>
        </p:nvSpPr>
        <p:spPr>
          <a:xfrm>
            <a:off x="1878965" y="1018540"/>
            <a:ext cx="8434070" cy="76771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 title=""/>
          <p:cNvGrpSpPr/>
          <p:nvPr/>
        </p:nvGrpSpPr>
        <p:grpSpPr>
          <a:xfrm>
            <a:off x="1060450" y="2334895"/>
            <a:ext cx="10003790" cy="459740"/>
            <a:chOff x="1670" y="3677"/>
            <a:chExt cx="15754" cy="724"/>
          </a:xfrm>
        </p:grpSpPr>
        <mc:AlternateContent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670" y="3677"/>
                  <a:ext cx="15754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注：幂函数的表达式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中，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系数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必须为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" y="3677"/>
                  <a:ext cx="15754" cy="7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/>
            <p:cNvSpPr/>
            <p:nvPr/>
          </p:nvSpPr>
          <p:spPr>
            <a:xfrm>
              <a:off x="12953" y="393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 title=""/>
          <p:cNvGrpSpPr/>
          <p:nvPr/>
        </p:nvGrpSpPr>
        <p:grpSpPr>
          <a:xfrm>
            <a:off x="723265" y="2927350"/>
            <a:ext cx="10684510" cy="1254760"/>
            <a:chOff x="1139" y="4610"/>
            <a:chExt cx="16826" cy="1976"/>
          </a:xfrm>
        </p:grpSpPr>
        <mc:AlternateContent>
          <mc:Choice Requires="a14">
            <p:sp>
              <p:nvSpPr>
                <p:cNvPr id="23" name="文本框 22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139" y="4610"/>
                  <a:ext cx="16826" cy="19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思考</a:t>
                  </a:r>
                  <a:r>
                    <a:rPr lang="en-US" altLang="zh-CN" sz="2400" b="1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：对于幂函数，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我们只研究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α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，−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时的图象与性质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结合以往学习函数的经验，你认为应该如何研究这些函数？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1139" y="4610"/>
                  <a:ext cx="16826" cy="197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>
              <p:custDataLst>
                <p:tags r:id="rId10"/>
              </p:custDataLst>
            </p:nvPr>
          </p:nvSpPr>
          <p:spPr>
            <a:xfrm>
              <a:off x="12834" y="610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 title=""/>
          <p:cNvGrpSpPr/>
          <p:nvPr/>
        </p:nvGrpSpPr>
        <p:grpSpPr>
          <a:xfrm>
            <a:off x="723265" y="4342130"/>
            <a:ext cx="10684510" cy="1096645"/>
            <a:chOff x="1139" y="4500"/>
            <a:chExt cx="16826" cy="1727"/>
          </a:xfrm>
        </p:grpSpPr>
        <p:sp>
          <p:nvSpPr>
            <p:cNvPr id="30" name="文本框 29"/>
            <p:cNvSpPr txBox="1"/>
            <p:nvPr>
              <p:custDataLst>
                <p:tags r:id="rId11"/>
              </p:custDataLst>
            </p:nvPr>
          </p:nvSpPr>
          <p:spPr>
            <a:xfrm>
              <a:off x="1139" y="4500"/>
              <a:ext cx="16826" cy="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通常可以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先根据函数解析式求出函数的定义域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画出函数的图象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；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再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利用图象和解析式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，讨论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函数的值域、单调性、奇偶性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等问题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12"/>
              </p:custDataLst>
            </p:nvPr>
          </p:nvSpPr>
          <p:spPr>
            <a:xfrm>
              <a:off x="12834" y="610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51753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622300" y="382905"/>
                <a:ext cx="11193780" cy="140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活动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：尝试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同一坐标系中画出函数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图象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取点要具有代表性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382905"/>
                <a:ext cx="11193780" cy="14046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 title=""/>
          <p:cNvGrpSpPr/>
          <p:nvPr/>
        </p:nvGrpSpPr>
        <p:grpSpPr>
          <a:xfrm>
            <a:off x="3423920" y="1787525"/>
            <a:ext cx="5748655" cy="4436745"/>
            <a:chOff x="5392" y="2815"/>
            <a:chExt cx="9053" cy="6987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"/>
            <a:srcRect l="3825" t="3993" r="364" b="3325"/>
            <a:stretch>
              <a:fillRect/>
            </a:stretch>
          </p:blipFill>
          <p:spPr>
            <a:xfrm>
              <a:off x="5392" y="2815"/>
              <a:ext cx="8416" cy="6662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0267" y="8732"/>
              <a:ext cx="4178" cy="1071"/>
              <a:chOff x="1670" y="3677"/>
              <a:chExt cx="11402" cy="379"/>
            </a:xfrm>
          </p:grpSpPr>
          <mc:AlternateContent>
            <mc:Choice Requires="a14">
              <p:sp>
                <p:nvSpPr>
                  <p:cNvPr id="15" name="文本框 14"/>
                  <p:cNvSpPr txBox="1"/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1670" y="3677"/>
                    <a:ext cx="9447" cy="2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“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𝑔𝑔𝑏</m:t>
                          </m:r>
                        </m:oMath>
                      </m:oMathPara>
                    </a14:m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”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作图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endPara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670" y="3677"/>
                    <a:ext cx="9447" cy="25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矩形 15"/>
              <p:cNvSpPr/>
              <p:nvPr>
                <p:custDataLst>
                  <p:tags r:id="rId8"/>
                </p:custDataLst>
              </p:nvPr>
            </p:nvSpPr>
            <p:spPr>
              <a:xfrm>
                <a:off x="12953" y="393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51753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 title=""/>
          <p:cNvSpPr txBox="1"/>
          <p:nvPr/>
        </p:nvSpPr>
        <p:spPr>
          <a:xfrm>
            <a:off x="622300" y="508635"/>
            <a:ext cx="9711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活动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：观察函数图象并结合函数解析式，将你发现的结论写在下表内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840" y="1408430"/>
            <a:ext cx="4652010" cy="40659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51753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 title=""/>
          <p:cNvSpPr txBox="1"/>
          <p:nvPr/>
        </p:nvSpPr>
        <p:spPr>
          <a:xfrm>
            <a:off x="622300" y="508635"/>
            <a:ext cx="9711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活动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：观察函数图象并结合函数解析式，将你发现的结论写在下表内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39470" y="1168400"/>
          <a:ext cx="10513060" cy="510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375410"/>
                <a:gridCol w="2178050"/>
                <a:gridCol w="1419225"/>
                <a:gridCol w="1612900"/>
                <a:gridCol w="2677795"/>
              </a:tblGrid>
              <a:tr h="51181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altLang="zh-CN" sz="2400" b="0" i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400" b="0" i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400" b="0" i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type m:val="bar"/>
                                    <m:ctrlP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oMath>
                        </m:oMathPara>
                      </a14:m>
                      <a:endParaRPr lang="en-US" altLang="zh-CN" sz="2400" b="0" i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400" b="0" i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42100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定义域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altLang="zh-CN" sz="2400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zh-CN" altLang="en-US" sz="2400"/>
                    </a:p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altLang="zh-CN" sz="2400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,+∞)</m:t>
                            </m:r>
                          </m:oMath>
                        </m:oMathPara>
                      </a14:m>
                      <a:endPara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(−∞,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)∪(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,+∞)</m:t>
                            </m:r>
                          </m:oMath>
                        </m:oMathPara>
                      </a14:m>
                      <a:endParaRPr lang="en-US" altLang="zh-CN" sz="2400"/>
                    </a:p>
                    <a:p>
                      <a:pPr>
                        <a:buNone/>
                      </a:pPr>
                      <a:endParaRPr lang="en-US" altLang="zh-CN" sz="2400"/>
                    </a:p>
                  </a:txBody>
                  <a:tcPr/>
                </a:tc>
              </a:tr>
              <a:tr h="49466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值域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altLang="zh-CN" sz="2400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,+∞)</m:t>
                            </m:r>
                          </m:oMath>
                        </m:oMathPara>
                      </a14:m>
                      <a:endParaRPr lang="en-US" altLang="zh-CN" sz="2400"/>
                    </a:p>
                    <a:p>
                      <a:pPr>
                        <a:buNone/>
                      </a:pPr>
                      <a:endParaRPr lang="en-US" altLang="zh-CN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zh-CN" altLang="en-US" sz="2400"/>
                    </a:p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,+∞)</m:t>
                            </m:r>
                          </m:oMath>
                        </m:oMathPara>
                      </a14:m>
                      <a:endParaRPr lang="en-US" altLang="zh-CN" sz="2400"/>
                    </a:p>
                    <a:p>
                      <a:pPr>
                        <a:buNone/>
                      </a:pPr>
                      <a:endParaRPr lang="en-US" altLang="zh-CN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(−∞,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)∪(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,+∞)</m:t>
                            </m:r>
                          </m:oMath>
                        </m:oMathPara>
                      </a14:m>
                      <a:endParaRPr lang="en-US" altLang="zh-CN" sz="2400"/>
                    </a:p>
                    <a:p>
                      <a:pPr>
                        <a:buNone/>
                      </a:pPr>
                      <a:endParaRPr lang="en-US" altLang="zh-CN" sz="2400"/>
                    </a:p>
                  </a:txBody>
                  <a:tcPr/>
                </a:tc>
              </a:tr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奇偶性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奇函数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偶函数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奇函数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非奇非偶函数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奇函数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单调性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𝑅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上单调递增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(−∞,0]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上单调递减，在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(0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,+∞)</m:t>
                            </m:r>
                          </m:oMath>
                        </m:oMathPara>
                      </a14:m>
                      <a:endPara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上单调递增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在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𝑅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上单调递增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[0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,+∞)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上单调递增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(−∞,0)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上单调递减，在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(0</m:t>
                            </m:r>
                            <m:r>
                              <a:rPr lang="en-US" altLang="zh-CN" sz="2400" b="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,+∞)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上单调递减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定点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5"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，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  <a:tc hMerge="1">
                  <a:txBody>
                    <a:bodyPr vert="horz" wrap="square"/>
                    <a:lstStyle/>
                    <a:p/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4" name="组合 31" title=""/>
          <p:cNvGrpSpPr/>
          <p:nvPr/>
        </p:nvGrpSpPr>
        <p:grpSpPr>
          <a:xfrm>
            <a:off x="606165" y="-51753"/>
            <a:ext cx="11209914" cy="583565"/>
            <a:chOff x="598146" y="885055"/>
            <a:chExt cx="11209108" cy="584139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37" name="组合 17"/>
              <p:cNvGrpSpPr/>
              <p:nvPr/>
            </p:nvGrpSpPr>
            <p:grpSpPr>
              <a:xfrm>
                <a:off x="1633928" y="990463"/>
                <a:ext cx="5589503" cy="508500"/>
                <a:chOff x="1633928" y="990463"/>
                <a:chExt cx="5589503" cy="508500"/>
              </a:xfrm>
            </p:grpSpPr>
            <p:sp>
              <p:nvSpPr>
                <p:cNvPr id="38" name="五边形 13"/>
                <p:cNvSpPr/>
                <p:nvPr/>
              </p:nvSpPr>
              <p:spPr>
                <a:xfrm>
                  <a:off x="4876640" y="993641"/>
                  <a:ext cx="2346791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五边形 14"/>
                <p:cNvSpPr/>
                <p:nvPr/>
              </p:nvSpPr>
              <p:spPr>
                <a:xfrm>
                  <a:off x="3810551" y="990463"/>
                  <a:ext cx="2605218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五边形 15"/>
                <p:cNvSpPr/>
                <p:nvPr/>
              </p:nvSpPr>
              <p:spPr>
                <a:xfrm>
                  <a:off x="2751448" y="996819"/>
                  <a:ext cx="2482037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五边形 10"/>
                <p:cNvSpPr/>
                <p:nvPr/>
              </p:nvSpPr>
              <p:spPr>
                <a:xfrm>
                  <a:off x="1633928" y="990463"/>
                  <a:ext cx="2311869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3200"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探索新知</a:t>
                  </a:r>
                  <a:endParaRPr lang="zh-CN" altLang="en-US" sz="320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4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 title=""/>
          <p:cNvSpPr txBox="1"/>
          <p:nvPr/>
        </p:nvSpPr>
        <p:spPr>
          <a:xfrm>
            <a:off x="622300" y="508635"/>
            <a:ext cx="1092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通过观察函数图象和表格，我们得到：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3" name="组合 12" title=""/>
          <p:cNvGrpSpPr/>
          <p:nvPr/>
        </p:nvGrpSpPr>
        <p:grpSpPr>
          <a:xfrm>
            <a:off x="606425" y="1153795"/>
            <a:ext cx="11327130" cy="3721100"/>
            <a:chOff x="955" y="1817"/>
            <a:chExt cx="17838" cy="5860"/>
          </a:xfrm>
        </p:grpSpPr>
        <p:sp>
          <p:nvSpPr>
            <p:cNvPr id="12" name="矩形 11"/>
            <p:cNvSpPr/>
            <p:nvPr>
              <p:custDataLst>
                <p:tags r:id="rId2"/>
              </p:custDataLst>
            </p:nvPr>
          </p:nvSpPr>
          <p:spPr>
            <a:xfrm>
              <a:off x="12965" y="6838"/>
              <a:ext cx="2582" cy="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7394" y="5998"/>
              <a:ext cx="10639" cy="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7394" y="5125"/>
              <a:ext cx="10639" cy="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2257" y="6815"/>
              <a:ext cx="1877" cy="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2257" y="5970"/>
              <a:ext cx="1256" cy="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7"/>
              </p:custDataLst>
            </p:nvPr>
          </p:nvSpPr>
          <p:spPr>
            <a:xfrm>
              <a:off x="2257" y="5125"/>
              <a:ext cx="1256" cy="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8"/>
              </p:custDataLst>
            </p:nvPr>
          </p:nvSpPr>
          <p:spPr>
            <a:xfrm>
              <a:off x="13457" y="2379"/>
              <a:ext cx="3437" cy="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857" y="4173"/>
              <a:ext cx="6451" cy="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955" y="1817"/>
                  <a:ext cx="17838" cy="5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rPr>
                    <a:t>的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图象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都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通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过点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；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是奇函数，函数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是偶函数；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(3)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幂函数在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上都有定义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；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(4)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时，幂函数的图象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都过点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且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上单调递增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；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(5)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时，幂函数的图象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都过点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且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上单调递减；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(6)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,+∞)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上，指数越大，幂函数图象越远离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轴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即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“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指大图高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”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).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955" y="1817"/>
                  <a:ext cx="17838" cy="586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9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11341100" y="109982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p="http://schemas.openxmlformats.org/presentationml/2006/main">
  <p:tag name="KSO_WM_BEAUTIFY_FLAG" val=""/>
  <p:tag name="KSO_WM_UNIT_TABLE_BEAUTIFY" val="smartTable{c367e932-5220-4135-a111-2713c63fbcdb}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BEAUTIFY_FLAG" val=""/>
  <p:tag name="KSO_WM_UNIT_TABLE_BEAUTIFY" val="smartTable{d3c602e6-b5d9-42af-90b8-525bc0f24f25}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GIyMGY2OGYxYjNlODM4OTQ5ZGY5OTFkMzNmODkxYWEifQ==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  <p:tag name="KSO_WM_UNIT_TABLE_BEAUTIFY" val="smartTable{c0dc2ded-6447-4080-a950-45871c487098}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89.xml><?xml version="1.0" encoding="utf-8"?>
<p:tagLst xmlns:p="http://schemas.openxmlformats.org/presentationml/2006/main">
  <p:tag name="KSO_WM_BEAUTIFY_FLAG" val=""/>
  <p:tag name="KSO_WM_TAG_VERSION" val="1.0"/>
  <p:tag name="KSO_WM_TEMPLATE_CATEGORY" val="custom"/>
  <p:tag name="KSO_WM_TEMPLATE_INDEX" val="160336"/>
  <p:tag name="KSO_WM_UNIT_CLEAR" val="1"/>
  <p:tag name="KSO_WM_UNIT_COMPATIBLE" val="0"/>
  <p:tag name="KSO_WM_UNIT_HIGHLIGHT" val="0"/>
  <p:tag name="KSO_WM_UNIT_ID" val="custom160336_2*f*1"/>
  <p:tag name="KSO_WM_UNIT_INDEX" val="1"/>
  <p:tag name="KSO_WM_UNIT_LAYERLEVEL" val="1"/>
  <p:tag name="KSO_WM_UNIT_PRESET_TEXT_INDEX" val="5"/>
  <p:tag name="KSO_WM_UNIT_PRESET_TEXT_LEN" val="232"/>
  <p:tag name="KSO_WM_UNIT_TYPE" val="f"/>
  <p:tag name="KSO_WM_UNIT_VALUE" val="125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152</Paragraphs>
  <Slides>26</Slides>
  <Notes>3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baseType="lpstr" size="39">
      <vt:lpstr>Arial</vt:lpstr>
      <vt:lpstr>微软雅黑</vt:lpstr>
      <vt:lpstr>Wingdings</vt:lpstr>
      <vt:lpstr>Calibri Light</vt:lpstr>
      <vt:lpstr>Calibri</vt:lpstr>
      <vt:lpstr>楷体</vt:lpstr>
      <vt:lpstr>黑体</vt:lpstr>
      <vt:lpstr>宋体</vt:lpstr>
      <vt:lpstr>Cambria Math</vt:lpstr>
      <vt:lpstr>MS Mincho</vt:lpstr>
      <vt:lpstr>Times New Roman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2023-10-12T08:35:23.471</cp:lastPrinted>
  <dcterms:created xsi:type="dcterms:W3CDTF">2023-10-12T08:35:23Z</dcterms:created>
  <dcterms:modified xsi:type="dcterms:W3CDTF">2023-10-12T00:35:23Z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