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126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Relationship Id="rId3" Type="http://schemas.openxmlformats.org/officeDocument/2006/relationships/image" Target="../media/image32.png" /><Relationship Id="rId4" Type="http://schemas.openxmlformats.org/officeDocument/2006/relationships/tags" Target="../tags/tag75.xml" /><Relationship Id="rId5" Type="http://schemas.openxmlformats.org/officeDocument/2006/relationships/tags" Target="../tags/tag76.xml" /><Relationship Id="rId6" Type="http://schemas.openxmlformats.org/officeDocument/2006/relationships/tags" Target="../tags/tag7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tags" Target="../tags/tag80.xml" /><Relationship Id="rId6" Type="http://schemas.openxmlformats.org/officeDocument/2006/relationships/tags" Target="../tags/tag81.xml" /><Relationship Id="rId7" Type="http://schemas.openxmlformats.org/officeDocument/2006/relationships/image" Target="../media/image34.png" /><Relationship Id="rId8" Type="http://schemas.openxmlformats.org/officeDocument/2006/relationships/tags" Target="../tags/tag8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image" Target="../media/image36.png" /><Relationship Id="rId6" Type="http://schemas.openxmlformats.org/officeDocument/2006/relationships/tags" Target="../tags/tag8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Relationship Id="rId3" Type="http://schemas.openxmlformats.org/officeDocument/2006/relationships/tags" Target="../tags/tag8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image" Target="../media/image39.png" /><Relationship Id="rId7" Type="http://schemas.openxmlformats.org/officeDocument/2006/relationships/tags" Target="../tags/tag9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Relationship Id="rId3" Type="http://schemas.openxmlformats.org/officeDocument/2006/relationships/tags" Target="../tags/tag91.xml" /><Relationship Id="rId4" Type="http://schemas.openxmlformats.org/officeDocument/2006/relationships/tags" Target="../tags/tag92.xml" /><Relationship Id="rId5" Type="http://schemas.openxmlformats.org/officeDocument/2006/relationships/image" Target="../media/image41.png" /><Relationship Id="rId6" Type="http://schemas.openxmlformats.org/officeDocument/2006/relationships/tags" Target="../tags/tag93.xml" /><Relationship Id="rId7" Type="http://schemas.openxmlformats.org/officeDocument/2006/relationships/tags" Target="../tags/tag9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image" Target="../media/image43.png" /><Relationship Id="rId6" Type="http://schemas.openxmlformats.org/officeDocument/2006/relationships/tags" Target="../tags/tag97.xml" /><Relationship Id="rId7" Type="http://schemas.openxmlformats.org/officeDocument/2006/relationships/tags" Target="../tags/tag98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Relationship Id="rId3" Type="http://schemas.openxmlformats.org/officeDocument/2006/relationships/tags" Target="../tags/tag9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Relationship Id="rId6" Type="http://schemas.openxmlformats.org/officeDocument/2006/relationships/image" Target="../media/image46.png" /><Relationship Id="rId7" Type="http://schemas.openxmlformats.org/officeDocument/2006/relationships/tags" Target="../tags/tag103.xml" /><Relationship Id="rId8" Type="http://schemas.openxmlformats.org/officeDocument/2006/relationships/tags" Target="../tags/tag10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Relationship Id="rId3" Type="http://schemas.openxmlformats.org/officeDocument/2006/relationships/tags" Target="../tags/tag106.xml" /><Relationship Id="rId4" Type="http://schemas.openxmlformats.org/officeDocument/2006/relationships/tags" Target="../tags/tag107.xml" /><Relationship Id="rId5" Type="http://schemas.openxmlformats.org/officeDocument/2006/relationships/tags" Target="../tags/tag108.xml" /><Relationship Id="rId6" Type="http://schemas.openxmlformats.org/officeDocument/2006/relationships/image" Target="../media/image48.png" /><Relationship Id="rId7" Type="http://schemas.openxmlformats.org/officeDocument/2006/relationships/tags" Target="../tags/tag10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9.xml" /><Relationship Id="rId11" Type="http://schemas.openxmlformats.org/officeDocument/2006/relationships/tags" Target="../tags/tag120.xml" /><Relationship Id="rId12" Type="http://schemas.openxmlformats.org/officeDocument/2006/relationships/tags" Target="../tags/tag121.xml" /><Relationship Id="rId13" Type="http://schemas.openxmlformats.org/officeDocument/2006/relationships/tags" Target="../tags/tag122.xml" /><Relationship Id="rId14" Type="http://schemas.openxmlformats.org/officeDocument/2006/relationships/tags" Target="../tags/tag123.xml" /><Relationship Id="rId15" Type="http://schemas.openxmlformats.org/officeDocument/2006/relationships/tags" Target="../tags/tag124.xml" /><Relationship Id="rId16" Type="http://schemas.openxmlformats.org/officeDocument/2006/relationships/image" Target="../media/image49.png" /><Relationship Id="rId17" Type="http://schemas.openxmlformats.org/officeDocument/2006/relationships/tags" Target="../tags/tag125.xml" /><Relationship Id="rId2" Type="http://schemas.openxmlformats.org/officeDocument/2006/relationships/tags" Target="../tags/tag111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tags" Target="../tags/tag116.xml" /><Relationship Id="rId8" Type="http://schemas.openxmlformats.org/officeDocument/2006/relationships/tags" Target="../tags/tag117.xml" /><Relationship Id="rId9" Type="http://schemas.openxmlformats.org/officeDocument/2006/relationships/tags" Target="../tags/tag11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6.xml" /><Relationship Id="rId4" Type="http://schemas.openxmlformats.org/officeDocument/2006/relationships/tags" Target="../tags/tag6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tags" Target="../tags/tag68.xml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image" Target="../media/image8.png" /><Relationship Id="rId7" Type="http://schemas.openxmlformats.org/officeDocument/2006/relationships/tags" Target="../tags/tag6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Relationship Id="rId3" Type="http://schemas.openxmlformats.org/officeDocument/2006/relationships/tags" Target="../tags/tag7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8.png" /><Relationship Id="rId11" Type="http://schemas.openxmlformats.org/officeDocument/2006/relationships/tags" Target="../tags/tag7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image" Target="../media/image14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tags" Target="../tags/tag7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tags" Target="../tags/tag7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30.png" /><Relationship Id="rId11" Type="http://schemas.openxmlformats.org/officeDocument/2006/relationships/tags" Target="../tags/tag74.xml" /><Relationship Id="rId2" Type="http://schemas.openxmlformats.org/officeDocument/2006/relationships/image" Target="../media/image21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Relationship Id="rId6" Type="http://schemas.openxmlformats.org/officeDocument/2006/relationships/image" Target="../media/image26.png" /><Relationship Id="rId7" Type="http://schemas.openxmlformats.org/officeDocument/2006/relationships/image" Target="../media/image27.png" /><Relationship Id="rId8" Type="http://schemas.openxmlformats.org/officeDocument/2006/relationships/image" Target="../media/image28.png" /><Relationship Id="rId9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3.4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函数的应用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第三章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函数的概念与性质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 title=""/>
          <p:cNvGrpSpPr/>
          <p:nvPr/>
        </p:nvGrpSpPr>
        <p:grpSpPr>
          <a:xfrm>
            <a:off x="523240" y="1134745"/>
            <a:ext cx="11129010" cy="4508500"/>
            <a:chOff x="918" y="1930"/>
            <a:chExt cx="17526" cy="7100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18" y="1930"/>
                  <a:ext cx="17526" cy="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例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某区广场</a:t>
                  </a: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车管站在某个星期日保管的自行车和电动车共有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4000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辆次，其中电动车保管费是每辆一次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元，自行车保管费一次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元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若设自行车和</a:t>
                  </a: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电动车停放的辆次依次为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保管费收入依次为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元，试写出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的函数关系式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若估计前来停放的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4000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辆次自行车和电动车中，电动车的辆次数不小于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45%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，但不大于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60%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，试求该车管站这个星期日电动车收入保管费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的范围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" panose="02040503050406030204" charset="0"/>
                    </a:rPr>
                    <a:t>.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" y="1930"/>
                  <a:ext cx="17526" cy="467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037" y="6790"/>
                  <a:ext cx="16303" cy="2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3500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1750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3500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  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1750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2100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2625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的值域是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1225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1330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   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即收入在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1225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元至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1330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元之间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" y="6790"/>
                  <a:ext cx="16303" cy="22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 title=""/>
          <p:cNvGrpSpPr/>
          <p:nvPr/>
        </p:nvGrpSpPr>
        <p:grpSpPr>
          <a:xfrm>
            <a:off x="598917" y="668655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>
              <p:custDataLst>
                <p:tags r:id="rId4"/>
              </p:custDataLst>
            </p:nvPr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一次函数模型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>
              <p:custDataLst>
                <p:tags r:id="rId5"/>
              </p:custDataLst>
            </p:nvPr>
          </p:nvSpPr>
          <p:spPr>
            <a:xfrm>
              <a:off x="3559" y="2307"/>
              <a:ext cx="10352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23240" y="1134745"/>
                <a:ext cx="11268710" cy="152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某区广场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车管站在某个星期日保管的自行车和电动车共有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4000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辆次，其中电动车保管费是每辆一次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元，自行车保管费一次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若设自行车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停放的辆次为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保管费收入依次为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元，试写出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的函数关系式；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134745"/>
                <a:ext cx="11268710" cy="1529715"/>
              </a:xfrm>
              <a:prstGeom prst="rect">
                <a:avLst/>
              </a:prstGeom>
              <a:blipFill rotWithShape="1">
                <a:blip r:embed="rId2"/>
                <a:stretch>
                  <a:fillRect r="-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 title=""/>
          <p:cNvGrpSpPr/>
          <p:nvPr/>
        </p:nvGrpSpPr>
        <p:grpSpPr>
          <a:xfrm>
            <a:off x="598917" y="668655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>
              <p:custDataLst>
                <p:tags r:id="rId3"/>
              </p:custDataLst>
            </p:nvPr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一次函数模型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>
              <p:custDataLst>
                <p:tags r:id="rId4"/>
              </p:custDataLst>
            </p:nvPr>
          </p:nvSpPr>
          <p:spPr>
            <a:xfrm>
              <a:off x="3559" y="2307"/>
              <a:ext cx="10352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470535" y="2893060"/>
            <a:ext cx="10351770" cy="593725"/>
            <a:chOff x="741" y="4556"/>
            <a:chExt cx="16302" cy="935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741" y="4556"/>
                  <a:ext cx="16303" cy="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4000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741" y="4556"/>
                  <a:ext cx="16303" cy="8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981" y="537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628015"/>
                <a:ext cx="11129010" cy="215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某区广场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车管站在某个星期日保管的自行车和电动车共有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4000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辆次，其中电动车保管费是每辆一次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元，自行车保管费一次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若估计前来停放的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4000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辆次自行车和电动车中，电动车的辆次数不小于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45%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，但不大于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60%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，试求该车管站这个星期日收入保管费总数的范围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28015"/>
                <a:ext cx="11129010" cy="21583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52450" y="2917190"/>
            <a:ext cx="7496175" cy="2158365"/>
            <a:chOff x="870" y="4594"/>
            <a:chExt cx="11805" cy="3399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870" y="4594"/>
                  <a:ext cx="11805" cy="3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4000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2400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4000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2400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上单调递减，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值域是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].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即收入在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2800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元至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元之间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870" y="4594"/>
                  <a:ext cx="11805" cy="33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6731" y="673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34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解决一次</a:t>
                </a: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模型应用题的四个步骤：</a:t>
                </a:r>
                <a:endParaRPr 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审题</a:t>
                </a: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理解题意，设定变量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建模：建立一次函数关系，并注明定义域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解模：运用一次函数相关知识求解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结论：回归到应用问题中去，给出答案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3451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 title=""/>
          <p:cNvSpPr txBox="1"/>
          <p:nvPr/>
        </p:nvSpPr>
        <p:spPr>
          <a:xfrm>
            <a:off x="530860" y="651510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题型二：二次函数模型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1111885"/>
                <a:ext cx="11307445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大理欧亚牧场蓄养了很多奶牛以满足大理市市民们的奶制品需求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已知欧亚牧场中牛群的最大蓄养量为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只，为保证牛群的生长空间，实际蓄养量不能达到最大蓄养量，必须留出适当的空闲率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已知牛群的年增长量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只和实际蓄养量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只与空闲率的乘积成正比，正比系数为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的函数关系式，并指出这个函数的定义域；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111885"/>
                <a:ext cx="11307445" cy="2306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 title=""/>
          <p:cNvSpPr/>
          <p:nvPr>
            <p:custDataLst>
              <p:tags r:id="rId3"/>
            </p:custDataLst>
          </p:nvPr>
        </p:nvSpPr>
        <p:spPr>
          <a:xfrm>
            <a:off x="598917" y="661035"/>
            <a:ext cx="3395843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title=""/>
          <p:cNvGrpSpPr/>
          <p:nvPr/>
        </p:nvGrpSpPr>
        <p:grpSpPr>
          <a:xfrm>
            <a:off x="598805" y="3418205"/>
            <a:ext cx="10995660" cy="1445260"/>
            <a:chOff x="943" y="5383"/>
            <a:chExt cx="17316" cy="2276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43" y="5383"/>
                  <a:ext cx="17317" cy="2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：据题意，由于最大蓄养量为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只，实际蓄养量为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只，则蓄养率为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故空闲率为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，由此可得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</a:rPr>
                          <m:t>𝑘𝑥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 i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943" y="5383"/>
                  <a:ext cx="17317" cy="22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635635"/>
                <a:ext cx="11307445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大理欧亚牧场蓄养了很多奶牛以满足大理市市民们的奶制品需求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已知欧亚牧场中牛群的最大蓄养量为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只，为保证牛群的生长空间，实际蓄养量不能达到最大蓄养量，必须留出适当的空闲率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已知牛群的年增长量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只和实际蓄养量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只与空闲率的乘积成正比，正比系数为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求牛群年增长量的最大值；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35635"/>
                <a:ext cx="11307445" cy="2306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98805" y="3039745"/>
            <a:ext cx="10996295" cy="1583055"/>
            <a:chOff x="943" y="4787"/>
            <a:chExt cx="17317" cy="2493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43" y="4787"/>
                  <a:ext cx="17317" cy="2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</a:rPr>
                          <m:t>𝑘𝑥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 i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即当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宋体" pitchFamily="2" charset="-122"/>
                            <a:ea typeface="宋体" panose="02010600030101010101" pitchFamily="2" charset="-122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取得最大值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43" y="4787"/>
                  <a:ext cx="17317" cy="24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635635"/>
                <a:ext cx="11307445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大理欧亚牧场蓄养了很多奶牛以满足大理市市民们的奶制品需求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已知欧亚牧场中牛群的最大蓄养量为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只，为保证牛群的生长空间，实际蓄养量不能达到最大蓄养量，必须留出适当的空闲率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已知牛群的年增长量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只和实际蓄养量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只与空闲率的乘积成正比，正比系数为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当牛群的年增长量达到最大值时，求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35635"/>
                <a:ext cx="11307445" cy="2306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98805" y="2921000"/>
            <a:ext cx="10996295" cy="2386965"/>
            <a:chOff x="943" y="4787"/>
            <a:chExt cx="17317" cy="3759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43" y="4787"/>
                  <a:ext cx="17317" cy="3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：由题意知为给牛群留有一定的生长空间，则有实际蓄养量与年增长量的和小于最大蓄养量，即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∵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𝑚𝑎𝑥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又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故的取值范围为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943" y="4787"/>
                  <a:ext cx="17317" cy="375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6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323195" cy="34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解决二次</a:t>
                </a: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模型应用题的四个步骤：</a:t>
                </a:r>
                <a:endParaRPr 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审题</a:t>
                </a: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理解题意，设定变量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sz="2400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</m:oMath>
                  </m:oMathPara>
                </a14:m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建模：建立二次函数关系，并注明定义域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解模：运用二次函数相关知识求解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  <a:tabLst>
                    <a:tab pos="2430780"/>
                  </a:tabLst>
                </a:pP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(4)</a:t>
                </a:r>
                <a:r>
                  <a:rPr lang="zh-CN" altLang="en-US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结论：回归到应用问题中去，给出答案</a:t>
                </a:r>
                <a:r>
                  <a:rPr lang="en-US" altLang="zh-CN" sz="2400" b="1" kern="1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 kern="1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323195" cy="3451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 title=""/>
          <p:cNvSpPr txBox="1"/>
          <p:nvPr/>
        </p:nvSpPr>
        <p:spPr>
          <a:xfrm>
            <a:off x="530860" y="651510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题型三：幂函数模型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1111885"/>
                <a:ext cx="11523345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包装的一个知识，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大包装商品的成本要比小包装商品的成本低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某种品牌的薯片其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36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克装的售价为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克装的售价为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元，假定该薯片的售价由三部分组成：生产成本、包装成本、利润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生产成本与薯片质量成正比且系数为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包装成本与薯片质量的算术平方根成正比且系数为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，利润率为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20%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，试写出该种饼干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200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克装的合理售价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111885"/>
                <a:ext cx="11523345" cy="2306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 title=""/>
          <p:cNvSpPr/>
          <p:nvPr>
            <p:custDataLst>
              <p:tags r:id="rId3"/>
            </p:custDataLst>
          </p:nvPr>
        </p:nvSpPr>
        <p:spPr>
          <a:xfrm>
            <a:off x="598917" y="661035"/>
            <a:ext cx="3395843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title=""/>
          <p:cNvGrpSpPr/>
          <p:nvPr/>
        </p:nvGrpSpPr>
        <p:grpSpPr>
          <a:xfrm>
            <a:off x="420370" y="3310890"/>
            <a:ext cx="11442065" cy="3348990"/>
            <a:chOff x="662" y="5858"/>
            <a:chExt cx="18019" cy="527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662" y="5858"/>
                  <a:ext cx="18019" cy="5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解：设薯片的质量为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克，则其售价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单位：元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之间的函数解析式为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由题意得：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36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36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①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100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)，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由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①②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36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18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30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15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200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时，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故这种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200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克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薯片的合理售价为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62" y="5858"/>
                  <a:ext cx="18019" cy="527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7"/>
              </p:custDataLst>
            </p:nvPr>
          </p:nvSpPr>
          <p:spPr>
            <a:xfrm>
              <a:off x="12607" y="669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323195" cy="23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解决幂函</a:t>
            </a:r>
            <a:r>
              <a:rPr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</a:t>
            </a:r>
            <a:r>
              <a:rPr 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模型应用题的步骤：</a:t>
            </a:r>
            <a:endParaRPr 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首先根据题中的关系建立模型，然后再根据已知数据求解模型中的参数，最后得出结论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36315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情境引入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 title=""/>
          <p:cNvSpPr txBox="1"/>
          <p:nvPr/>
        </p:nvSpPr>
        <p:spPr>
          <a:xfrm>
            <a:off x="568325" y="676275"/>
            <a:ext cx="10981055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很多人对数学的刻板印象就是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枯燥无味，对以后的生活没有太大的用处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其实数学是我们生活的一部分，数学最开始也是满足生活的需要不断前进发展的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当你用手机支付完成一次付款，当你面对高楼大厦，当你看到神舟系列飞船成功发射，这些都离不开数学和数学模型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 title=""/>
          <p:cNvGrpSpPr/>
          <p:nvPr/>
        </p:nvGrpSpPr>
        <p:grpSpPr>
          <a:xfrm>
            <a:off x="568325" y="3305810"/>
            <a:ext cx="10981690" cy="1863090"/>
            <a:chOff x="895" y="5206"/>
            <a:chExt cx="17294" cy="2934"/>
          </a:xfrm>
        </p:grpSpPr>
        <p:sp>
          <p:nvSpPr>
            <p:cNvPr id="2" name="文本框 1"/>
            <p:cNvSpPr txBox="1"/>
            <p:nvPr/>
          </p:nvSpPr>
          <p:spPr>
            <a:xfrm>
              <a:off x="895" y="5206"/>
              <a:ext cx="17294" cy="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我们学习过的一次函数、二次函数、幂函数等都与现实世界有紧密联系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下面通过一些实例感受它们的广泛应用，体会利用函数模型解决实际问题的过程与方法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.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57" y="718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 title=""/>
          <p:cNvSpPr txBox="1"/>
          <p:nvPr/>
        </p:nvSpPr>
        <p:spPr>
          <a:xfrm>
            <a:off x="530860" y="651510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题型四：分段函数模型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82930" y="1111885"/>
                <a:ext cx="11462385" cy="283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已知某商品在近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天内每件的销售价格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天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的函数关系是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25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80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25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30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该商品的日销量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天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的函数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关系是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写出该种商品的日销售额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天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的函数关系式；</a:t>
                </a:r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求日销量额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的最大值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111885"/>
                <a:ext cx="11462385" cy="2830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 title=""/>
          <p:cNvSpPr/>
          <p:nvPr>
            <p:custDataLst>
              <p:tags r:id="rId3"/>
            </p:custDataLst>
          </p:nvPr>
        </p:nvSpPr>
        <p:spPr>
          <a:xfrm>
            <a:off x="598917" y="661035"/>
            <a:ext cx="3395843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 title=""/>
          <p:cNvGrpSpPr/>
          <p:nvPr/>
        </p:nvGrpSpPr>
        <p:grpSpPr>
          <a:xfrm>
            <a:off x="582930" y="3880485"/>
            <a:ext cx="7647940" cy="2204720"/>
            <a:chOff x="918" y="6111"/>
            <a:chExt cx="12044" cy="3472"/>
          </a:xfrm>
        </p:grpSpPr>
        <mc:AlternateContent>
          <mc:Choice Requires="a14">
            <p:sp>
              <p:nvSpPr>
                <p:cNvPr id="6" name="文本框 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18" y="6111"/>
                  <a:ext cx="12044" cy="3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答案：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800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，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&lt;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25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，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𝑁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80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3200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，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25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，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𝑁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.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 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第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25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天时，日销售额最大，是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1200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元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     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918" y="6111"/>
                  <a:ext cx="12044" cy="347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2063" y="767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1000740" cy="23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解决分段函</a:t>
            </a:r>
            <a:r>
              <a:rPr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</a:t>
            </a:r>
            <a:r>
              <a:rPr 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模型应用题的步骤：</a:t>
            </a:r>
            <a:endParaRPr 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430780"/>
              </a:tabLst>
            </a:pP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首先根据题中的关系建立模型，然后再根据已知数据求解模型中的参数，利用分段函数通过相关函数类型求最值或值域的方法，最后得出结论</a:t>
            </a:r>
            <a:r>
              <a:rPr lang="en-US" altLang="zh-CN" sz="2400" b="1" kern="1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 kern="1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66160" y="-35878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title=""/>
          <p:cNvSpPr txBox="1"/>
          <p:nvPr/>
        </p:nvSpPr>
        <p:spPr>
          <a:xfrm>
            <a:off x="581660" y="761365"/>
            <a:ext cx="324358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小结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数学建模解模的过程：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39" name="组合 38" title=""/>
          <p:cNvGrpSpPr/>
          <p:nvPr/>
        </p:nvGrpSpPr>
        <p:grpSpPr>
          <a:xfrm>
            <a:off x="1700530" y="1958975"/>
            <a:ext cx="8141970" cy="1430020"/>
            <a:chOff x="2380" y="5442"/>
            <a:chExt cx="12822" cy="2252"/>
          </a:xfrm>
        </p:grpSpPr>
        <p:grpSp>
          <p:nvGrpSpPr>
            <p:cNvPr id="22" name="组合 21"/>
            <p:cNvGrpSpPr/>
            <p:nvPr/>
          </p:nvGrpSpPr>
          <p:grpSpPr>
            <a:xfrm>
              <a:off x="2380" y="5676"/>
              <a:ext cx="1770" cy="1406"/>
              <a:chOff x="2380" y="5676"/>
              <a:chExt cx="1770" cy="140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380" y="5676"/>
                <a:ext cx="1607" cy="14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474" y="5735"/>
                <a:ext cx="1677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提炼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3" name="直接箭头连接符 22"/>
            <p:cNvCxnSpPr/>
            <p:nvPr>
              <p:custDataLst>
                <p:tags r:id="rId2"/>
              </p:custDataLst>
            </p:nvPr>
          </p:nvCxnSpPr>
          <p:spPr>
            <a:xfrm>
              <a:off x="3987" y="6405"/>
              <a:ext cx="1174" cy="1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172" y="5676"/>
              <a:ext cx="1771" cy="1407"/>
              <a:chOff x="2380" y="5676"/>
              <a:chExt cx="1771" cy="1407"/>
            </a:xfrm>
          </p:grpSpPr>
          <p:sp>
            <p:nvSpPr>
              <p:cNvPr id="25" name="矩形 24"/>
              <p:cNvSpPr/>
              <p:nvPr>
                <p:custDataLst>
                  <p:tags r:id="rId3"/>
                </p:custDataLst>
              </p:nvPr>
            </p:nvSpPr>
            <p:spPr>
              <a:xfrm>
                <a:off x="2380" y="5676"/>
                <a:ext cx="1607" cy="14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74" y="5735"/>
                <a:ext cx="1677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收集数据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964" y="5717"/>
              <a:ext cx="1771" cy="1407"/>
              <a:chOff x="2380" y="5676"/>
              <a:chExt cx="1771" cy="1407"/>
            </a:xfrm>
          </p:grpSpPr>
          <p:sp>
            <p:nvSpPr>
              <p:cNvPr id="28" name="矩形 27"/>
              <p:cNvSpPr/>
              <p:nvPr>
                <p:custDataLst>
                  <p:tags r:id="rId5"/>
                </p:custDataLst>
              </p:nvPr>
            </p:nvSpPr>
            <p:spPr>
              <a:xfrm>
                <a:off x="2380" y="5676"/>
                <a:ext cx="1607" cy="14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74" y="5735"/>
                <a:ext cx="1677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收集数据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0" name="直接箭头连接符 29"/>
            <p:cNvCxnSpPr/>
            <p:nvPr>
              <p:custDataLst>
                <p:tags r:id="rId7"/>
              </p:custDataLst>
            </p:nvPr>
          </p:nvCxnSpPr>
          <p:spPr>
            <a:xfrm>
              <a:off x="6790" y="6423"/>
              <a:ext cx="1174" cy="1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>
              <p:custDataLst>
                <p:tags r:id="rId8"/>
              </p:custDataLst>
            </p:nvPr>
          </p:nvCxnSpPr>
          <p:spPr>
            <a:xfrm>
              <a:off x="9571" y="6433"/>
              <a:ext cx="1174" cy="1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>
              <p:custDataLst>
                <p:tags r:id="rId9"/>
              </p:custDataLst>
            </p:nvPr>
          </p:nvCxnSpPr>
          <p:spPr>
            <a:xfrm>
              <a:off x="12396" y="6423"/>
              <a:ext cx="1174" cy="13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10742" y="5442"/>
              <a:ext cx="2030" cy="2112"/>
              <a:chOff x="2380" y="5676"/>
              <a:chExt cx="1771" cy="1407"/>
            </a:xfrm>
          </p:grpSpPr>
          <p:sp>
            <p:nvSpPr>
              <p:cNvPr id="34" name="矩形 33"/>
              <p:cNvSpPr/>
              <p:nvPr>
                <p:custDataLst>
                  <p:tags r:id="rId10"/>
                </p:custDataLst>
              </p:nvPr>
            </p:nvSpPr>
            <p:spPr>
              <a:xfrm>
                <a:off x="2380" y="5676"/>
                <a:ext cx="1607" cy="14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74" y="5735"/>
                <a:ext cx="1677" cy="134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建立函数模型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3570" y="5442"/>
              <a:ext cx="1633" cy="2252"/>
              <a:chOff x="2380" y="5676"/>
              <a:chExt cx="1233" cy="1407"/>
            </a:xfrm>
          </p:grpSpPr>
          <p:sp>
            <p:nvSpPr>
              <p:cNvPr id="37" name="矩形 36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80" y="5676"/>
                <a:ext cx="1233" cy="14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474" y="5735"/>
                <a:ext cx="1001" cy="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求模、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检验还原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mc:AlternateContent>
        <mc:Choice Requires="a14">
          <p:sp>
            <p:nvSpPr>
              <p:cNvPr id="40" name="文本框 39" title="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581660" y="3475355"/>
                <a:ext cx="6236970" cy="1529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作业：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95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1——3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课本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95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96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3.4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1——4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81660" y="3475355"/>
                <a:ext cx="6236970" cy="1529715"/>
              </a:xfrm>
              <a:prstGeom prst="rect">
                <a:avLst/>
              </a:prstGeom>
              <a:blipFill rotWithShape="1">
                <a:blip r:embed="rId16"/>
                <a:stretch>
                  <a:fillRect r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7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  <a:endParaRPr lang="zh-CN" altLang="en-US" sz="60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  <a:endParaRPr lang="en-US" altLang="zh-CN" sz="2400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7" name="文本框 16" title=""/>
              <p:cNvSpPr txBox="1"/>
              <p:nvPr/>
            </p:nvSpPr>
            <p:spPr>
              <a:xfrm>
                <a:off x="582930" y="676910"/>
                <a:ext cx="10932160" cy="296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设小王的专项扣除比例、专项附加扣除金额、依法确定的其他扣除金额与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3.1.2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相同，全年综合所得收入额为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（单位：元），应缴纳综合所得个税税额为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（单位：元）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的函数解析式；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如果小王全年的综合所得由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189600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元增加到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249600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元，那么他全年应缴纳多少综合所得个税？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76910"/>
                <a:ext cx="10932160" cy="29686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0" name="表格 50179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94605" y="3154045"/>
          <a:ext cx="5898515" cy="3360420"/>
        </p:xfrm>
        <a:graphic>
          <a:graphicData uri="http://schemas.openxmlformats.org/drawingml/2006/table">
            <a:tbl>
              <a:tblPr/>
              <a:tblGrid>
                <a:gridCol w="749300"/>
                <a:gridCol w="2898140"/>
                <a:gridCol w="1054100"/>
                <a:gridCol w="1196975"/>
              </a:tblGrid>
              <a:tr h="579755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</a:rPr>
                        <a:t>级数</a:t>
                      </a:r>
                      <a:endParaRPr lang="zh-CN" altLang="en-US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</a:rPr>
                        <a:t>全年应纳税所得额所在区间</a:t>
                      </a:r>
                      <a:endParaRPr lang="zh-CN" altLang="en-US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税率</a:t>
                      </a:r>
                      <a:endParaRPr lang="zh-CN" altLang="en-US"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aseline="30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altLang="zh-CN" sz="2400" baseline="-25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</a:rPr>
                        <a:t>速算扣除数</a:t>
                      </a:r>
                      <a:endParaRPr lang="zh-CN" altLang="en-US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2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[0,36000]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34963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(36000,144000]</a:t>
                      </a:r>
                      <a:endParaRPr lang="en-US" altLang="zh-CN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10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2520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3655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(144000,300000]</a:t>
                      </a:r>
                      <a:endParaRPr lang="en-US" altLang="zh-CN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16920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34962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4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(300000,420000]</a:t>
                      </a:r>
                      <a:endParaRPr lang="en-US" altLang="zh-CN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25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31920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34963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5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(420000,660000]</a:t>
                      </a:r>
                      <a:endParaRPr lang="en-US" altLang="zh-CN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30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52920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34962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6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(660000,960000]</a:t>
                      </a:r>
                      <a:endParaRPr lang="en-US" altLang="zh-CN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35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85920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3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7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(960000,+∞)</a:t>
                      </a:r>
                      <a:endParaRPr lang="en-US" altLang="zh-CN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45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</a:rPr>
                        <a:t>181920</a:t>
                      </a:r>
                      <a:endParaRPr lang="en-US" altLang="zh-CN" sz="24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8805" y="537845"/>
                <a:ext cx="10440670" cy="2009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设小王的专项扣除比例、专项附加扣除金额、依法确定的其他扣除金额与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3.1.2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8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相同，全年综合所得收入额为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（单位：元），应缴纳综合所得个税税额为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（单位：元）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的函数解析式；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37845"/>
                <a:ext cx="10440670" cy="2009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0" name="表格 50179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322820" y="1496060"/>
          <a:ext cx="4670425" cy="2957830"/>
        </p:xfrm>
        <a:graphic>
          <a:graphicData uri="http://schemas.openxmlformats.org/drawingml/2006/table">
            <a:tbl>
              <a:tblPr/>
              <a:tblGrid>
                <a:gridCol w="370205"/>
                <a:gridCol w="2339658"/>
                <a:gridCol w="763587"/>
                <a:gridCol w="1196975"/>
              </a:tblGrid>
              <a:tr h="579755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</a:rPr>
                        <a:t>级数</a:t>
                      </a:r>
                      <a:endParaRPr lang="zh-CN" altLang="en-US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</a:rPr>
                        <a:t>全年应纳税所得额所在区间</a:t>
                      </a:r>
                      <a:endParaRPr lang="zh-CN" altLang="en-US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税率</a:t>
                      </a:r>
                      <a:endParaRPr lang="zh-CN" altLang="en-US"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2000" baseline="30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altLang="zh-CN" sz="2000" baseline="-25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</a:rPr>
                        <a:t>速算扣除数</a:t>
                      </a:r>
                      <a:endParaRPr lang="zh-CN" altLang="en-US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2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[0,36000]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34963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2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(36000,144000]</a:t>
                      </a:r>
                      <a:endParaRPr lang="en-US" altLang="zh-CN" sz="20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10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2520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36550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(144000,300000]</a:t>
                      </a:r>
                      <a:endParaRPr lang="en-US" altLang="zh-CN" sz="20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16920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34962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4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(300000,420000]</a:t>
                      </a:r>
                      <a:endParaRPr lang="en-US" altLang="zh-CN" sz="20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25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31920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34963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5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(420000,660000]</a:t>
                      </a:r>
                      <a:endParaRPr lang="en-US" altLang="zh-CN" sz="20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30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52920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34962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6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(660000,960000]</a:t>
                      </a:r>
                      <a:endParaRPr lang="en-US" altLang="zh-CN" sz="20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35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85920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3"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7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(960000,+∞)</a:t>
                      </a:r>
                      <a:endParaRPr lang="en-US" altLang="zh-CN" sz="20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45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 vert="horz" wrap="square"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 typeface="Arial" panose="020b0604020202020204" pitchFamily="34" charset="0"/>
                        <a:buNone/>
                        <a:defRPr sz="3600" b="1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181920</a:t>
                      </a:r>
                      <a:endParaRPr lang="en-US" altLang="zh-CN" sz="2000">
                        <a:latin typeface="宋体" panose="02010600030101010101" pitchFamily="2" charset="-122"/>
                      </a:endParaRPr>
                    </a:p>
                  </a:txBody>
                  <a:tcPr marL="91452" marR="91452" marT="45725" marB="45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 title=""/>
          <p:cNvGrpSpPr/>
          <p:nvPr/>
        </p:nvGrpSpPr>
        <p:grpSpPr>
          <a:xfrm>
            <a:off x="795020" y="2484120"/>
            <a:ext cx="8687435" cy="3523615"/>
            <a:chOff x="1252" y="3912"/>
            <a:chExt cx="13681" cy="5549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252" y="3912"/>
                  <a:ext cx="10106" cy="5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解：由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个人应缴纳所得额计算公式，可得：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60000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%+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%+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%+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%)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52800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4560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117360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令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146700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根据个人应纳税所得额的规定可知，当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146700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0.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所以，个人应纳税所得额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关于综合所得额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的函数解析式为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" y="3912"/>
                  <a:ext cx="10106" cy="502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9891" y="8149"/>
              <a:ext cx="5043" cy="1312"/>
              <a:chOff x="9426" y="8526"/>
              <a:chExt cx="5043" cy="1312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9426" y="8638"/>
                <a:ext cx="192" cy="1200"/>
              </a:xfrm>
              <a:prstGeom prst="leftBrac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9589" y="8526"/>
                    <a:ext cx="3732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146700</m:t>
                          </m:r>
                        </m:oMath>
                      </m:oMathPara>
                    </a14:m>
                    <a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endParaRPr lang="zh-CN" altLang="en-US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9" y="8526"/>
                    <a:ext cx="3732" cy="58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9602" y="9258"/>
                    <a:ext cx="486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8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117360</m:t>
                          </m:r>
                        </m:oMath>
                      </m:oMathPara>
                    </a14:m>
                    <a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146700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2" y="9258"/>
                    <a:ext cx="4867" cy="58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7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930" y="682625"/>
                <a:ext cx="7015480" cy="610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结合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3.1.2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8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的解析式③，可得：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146700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0</a:t>
                </a:r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;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146700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191700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3600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0,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%=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024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3520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8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191700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326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36000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144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0,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%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2520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14256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326700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521700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144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0,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%−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1692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16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40392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521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700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671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0,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%−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920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61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260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671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700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971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700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660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00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0,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30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%−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52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920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24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88128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/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682625"/>
                <a:ext cx="7015480" cy="6106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 title=""/>
          <p:cNvGrpSpPr/>
          <p:nvPr/>
        </p:nvGrpSpPr>
        <p:grpSpPr>
          <a:xfrm>
            <a:off x="582930" y="691515"/>
            <a:ext cx="9121775" cy="4747260"/>
            <a:chOff x="918" y="1089"/>
            <a:chExt cx="14365" cy="7476"/>
          </a:xfrm>
        </p:grpSpPr>
        <p:grpSp>
          <p:nvGrpSpPr>
            <p:cNvPr id="15" name="组合 14"/>
            <p:cNvGrpSpPr/>
            <p:nvPr/>
          </p:nvGrpSpPr>
          <p:grpSpPr>
            <a:xfrm>
              <a:off x="918" y="1089"/>
              <a:ext cx="12870" cy="7477"/>
              <a:chOff x="918" y="1089"/>
              <a:chExt cx="12870" cy="7477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918" y="1089"/>
                    <a:ext cx="12640" cy="334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>
                      <a:lnSpc>
                        <a:spcPct val="11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91700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≤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1346700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时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,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660000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&lt;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≤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96000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0,</a:t>
                    </a:r>
                    <a:endPara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 algn="l">
                      <a:lnSpc>
                        <a:spcPct val="11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%−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85920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28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126996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；</a:t>
                    </a:r>
                    <a:endPara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 algn="l">
                      <a:lnSpc>
                        <a:spcPct val="11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当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1346700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时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,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&gt;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96000</m:t>
                          </m:r>
                        </m:oMath>
                      </m:oMathPara>
                    </a14:m>
                    <a:r>
                      <a:rPr lang="en-US" altLang="zh-CN" sz="24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0,</a:t>
                    </a:r>
                    <a:endPara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  <a:p>
                    <a:pPr algn="l">
                      <a:lnSpc>
                        <a:spcPct val="11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所以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%−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182920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36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234732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  <a:sym typeface="+mn-ea"/>
                    </a:endParaRPr>
                  </a:p>
                  <a:p>
                    <a:pPr algn="l">
                      <a:lnSpc>
                        <a:spcPct val="110000"/>
                      </a:lnSpc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所以，函数解析式为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" y="1089"/>
                    <a:ext cx="12640" cy="33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6176" y="3752"/>
                <a:ext cx="7612" cy="4814"/>
                <a:chOff x="6176" y="3752"/>
                <a:chExt cx="7612" cy="4814"/>
              </a:xfrm>
            </p:grpSpPr>
            <p:sp>
              <p:nvSpPr>
                <p:cNvPr id="6" name="左大括号 5"/>
                <p:cNvSpPr/>
                <p:nvPr/>
              </p:nvSpPr>
              <p:spPr>
                <a:xfrm rot="10800000" flipH="1">
                  <a:off x="6256" y="3817"/>
                  <a:ext cx="120" cy="474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>
              <mc:Choice Requires="a14">
                <p:sp>
                  <p:nvSpPr>
                    <p:cNvPr id="3" name="文本框 2"/>
                    <p:cNvSpPr txBox="1"/>
                    <p:nvPr/>
                  </p:nvSpPr>
                  <p:spPr>
                    <a:xfrm>
                      <a:off x="6486" y="3752"/>
                      <a:ext cx="373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146700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3" name="文本框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6" y="3752"/>
                      <a:ext cx="3732" cy="58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6176" y="4332"/>
                      <a:ext cx="7613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024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3520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146700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191700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6" y="4332"/>
                      <a:ext cx="7613" cy="58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6460" y="4912"/>
                      <a:ext cx="6817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08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14256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191700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326700</m:t>
                            </m:r>
                          </m:oMath>
                        </m:oMathPara>
                      </a14:m>
                      <a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，</a:t>
                      </a:r>
                      <a:endParaRPr lang="zh-CN" altLang="en-US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0" y="4912"/>
                      <a:ext cx="6817" cy="58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6460" y="5572"/>
                      <a:ext cx="6898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16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40392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326700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521700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0" y="5572"/>
                      <a:ext cx="6898" cy="58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6230" y="6199"/>
                      <a:ext cx="714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61260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521700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671700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0" y="6199"/>
                      <a:ext cx="7141" cy="58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6239" y="6826"/>
                      <a:ext cx="734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24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88128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671700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971700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9" y="6826"/>
                      <a:ext cx="7340" cy="58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6514" y="7986"/>
                      <a:ext cx="555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36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234732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&gt;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1346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4" y="7986"/>
                      <a:ext cx="5551" cy="58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6460" y="7406"/>
                      <a:ext cx="7296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:pPr algn="l"/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28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126996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971700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1346700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0" y="7406"/>
                      <a:ext cx="7296" cy="58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文本框 15"/>
            <p:cNvSpPr txBox="1"/>
            <p:nvPr/>
          </p:nvSpPr>
          <p:spPr>
            <a:xfrm>
              <a:off x="14635" y="3752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④</a:t>
              </a:r>
              <a:endPara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 title=""/>
          <p:cNvSpPr txBox="1"/>
          <p:nvPr/>
        </p:nvSpPr>
        <p:spPr>
          <a:xfrm>
            <a:off x="582930" y="462915"/>
            <a:ext cx="1072769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如果小王全年的综合所得由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189600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元增加到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249600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元，那么他全年应缴纳多少综合所得个税？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716915" y="1623060"/>
                <a:ext cx="8100060" cy="152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解：根据④，当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249600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08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14256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5721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所以，小王全年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应缴纳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5721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元的综合所得个税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5" y="1623060"/>
                <a:ext cx="8100060" cy="1529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33400" y="589280"/>
                <a:ext cx="11124565" cy="143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一辆汽车在某段路程中行驶的平均速率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(单位：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(单位：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的关系如图所示，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求图中阴影部分的面积，并说明所求面积的实际含义；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89280"/>
                <a:ext cx="11124565" cy="1439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05" y="2506345"/>
            <a:ext cx="3486150" cy="2580640"/>
          </a:xfrm>
          <a:prstGeom prst="rect">
            <a:avLst/>
          </a:prstGeom>
        </p:spPr>
      </p:pic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582930" y="2301240"/>
                <a:ext cx="6600190" cy="1068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解：阴影部分的面积为：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50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80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1+90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1+75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1+65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360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2301240"/>
                <a:ext cx="6600190" cy="1068070"/>
              </a:xfrm>
              <a:prstGeom prst="rect">
                <a:avLst/>
              </a:prstGeom>
              <a:blipFill rotWithShape="1">
                <a:blip r:embed="rId4"/>
                <a:stretch>
                  <a:fillRect b="-10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145790"/>
            <a:ext cx="3486150" cy="2580640"/>
          </a:xfrm>
          <a:prstGeom prst="rect">
            <a:avLst/>
          </a:prstGeom>
        </p:spPr>
      </p:pic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533400" y="589280"/>
                <a:ext cx="11124565" cy="143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假设这辆汽车的里程表在汽车行驶这段路程前的读数为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2004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试建立行驶这段路程时汽车里程表读数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(单位：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的函数解析式，并画出相应的图象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89280"/>
                <a:ext cx="11124565" cy="14395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 title=""/>
          <p:cNvGrpSpPr/>
          <p:nvPr/>
        </p:nvGrpSpPr>
        <p:grpSpPr>
          <a:xfrm>
            <a:off x="558165" y="2080260"/>
            <a:ext cx="11074400" cy="2637790"/>
            <a:chOff x="932" y="4761"/>
            <a:chExt cx="17440" cy="415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2" y="4761"/>
              <a:ext cx="10320" cy="3034"/>
              <a:chOff x="1048" y="4878"/>
              <a:chExt cx="10320" cy="3034"/>
            </a:xfrm>
          </p:grpSpPr>
          <mc:AlternateContent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048" y="4878"/>
                    <a:ext cx="4396" cy="13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解：根据图，有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endPara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" y="4878"/>
                    <a:ext cx="4396" cy="130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5617" y="4979"/>
                <a:ext cx="5751" cy="2933"/>
                <a:chOff x="5617" y="4979"/>
                <a:chExt cx="5751" cy="2933"/>
              </a:xfrm>
            </p:grpSpPr>
            <p:sp>
              <p:nvSpPr>
                <p:cNvPr id="7" name="左大括号 6"/>
                <p:cNvSpPr/>
                <p:nvPr/>
              </p:nvSpPr>
              <p:spPr>
                <a:xfrm rot="10800000" flipH="1">
                  <a:off x="5617" y="5087"/>
                  <a:ext cx="253" cy="2682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5688" y="4979"/>
                  <a:ext cx="5680" cy="2933"/>
                  <a:chOff x="5870" y="4979"/>
                  <a:chExt cx="5680" cy="2933"/>
                </a:xfrm>
              </p:grpSpPr>
              <mc:AlternateContent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6052" y="4979"/>
                        <a:ext cx="446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lstStyle/>
                      <a:p>
                        <a:pPr algn="l"/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50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2004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oMath>
                          </m:oMathPara>
                        </a14:m>
                        <a:endPara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52" y="4979"/>
                        <a:ext cx="4460" cy="58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6052" y="5611"/>
                        <a:ext cx="5382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lstStyle/>
                      <a:p>
                        <a:pPr algn="l"/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80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2054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oMath>
                          </m:oMathPara>
                        </a14:m>
                        <a:endPara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52" y="5611"/>
                        <a:ext cx="5382" cy="58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5870" y="6191"/>
                        <a:ext cx="568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lstStyle/>
                      <a:p>
                        <a:pPr algn="l"/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90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2134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oMath>
                          </m:oMathPara>
                        </a14:m>
                        <a:endPara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0" y="6191"/>
                        <a:ext cx="5680" cy="58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6152" y="6771"/>
                        <a:ext cx="5183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lstStyle/>
                      <a:p>
                        <a:pPr algn="l"/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75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222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oMath>
                          </m:oMathPara>
                        </a14:m>
                        <a:endPara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2" y="6771"/>
                        <a:ext cx="5183" cy="58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6163" y="7332"/>
                        <a:ext cx="5183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lstStyle/>
                      <a:p>
                        <a:pPr algn="l"/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65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)+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2299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oMath>
                          </m:oMathPara>
                        </a14:m>
                        <a:endPara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3" y="7332"/>
                        <a:ext cx="5183" cy="580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86" y="4761"/>
              <a:ext cx="5387" cy="4154"/>
            </a:xfrm>
            <a:prstGeom prst="rect">
              <a:avLst/>
            </a:prstGeom>
          </p:spPr>
        </p:pic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IwMWFkZjA2MzZjMzdlMjQ1ZjNiMWY2MTM0NWU4YzMifQ==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UNIT_TABLE_BEAUTIFY" val="smartTable{685b4ba6-53bf-4a35-852a-7be910dacfc5}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UNIT_TABLE_BEAUTIFY" val="smartTable{3bd876ee-6220-4382-890b-2313f4112a5b}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143</Paragraphs>
  <Slides>23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5">
      <vt:lpstr>Arial</vt:lpstr>
      <vt:lpstr>微软雅黑</vt:lpstr>
      <vt:lpstr>Wingdings</vt:lpstr>
      <vt:lpstr>楷体</vt:lpstr>
      <vt:lpstr>黑体</vt:lpstr>
      <vt:lpstr>宋体</vt:lpstr>
      <vt:lpstr>Cambria Math</vt:lpstr>
      <vt:lpstr>MS Mincho</vt:lpstr>
      <vt:lpstr>Cambria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空白演示</dc:title>
  <cp:lastModifiedBy>10522</cp:lastModifiedBy>
  <cp:revision>156</cp:revision>
  <dcterms:created xsi:type="dcterms:W3CDTF">2019-06-19T02:08:00Z</dcterms:created>
  <dcterms:modified xsi:type="dcterms:W3CDTF">2023-10-13T04:04:08Z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4FC7C4742C2947AD976415064FE67BDE_11</vt:lpwstr>
  </property>
  <property fmtid="{D5CDD505-2E9C-101B-9397-08002B2CF9AE}" pid="3" name="KSOProductBuildVer">
    <vt:lpwstr>2052-12.1.0.15712</vt:lpwstr>
  </property>
</Properties>
</file>