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sldIdLst>
    <p:sldId id="257" r:id="rId3"/>
    <p:sldId id="258" r:id="rId4"/>
    <p:sldId id="264" r:id="rId5"/>
    <p:sldId id="265" r:id="rId6"/>
    <p:sldId id="271" r:id="rId7"/>
    <p:sldId id="272" r:id="rId8"/>
    <p:sldId id="259" r:id="rId9"/>
    <p:sldId id="273" r:id="rId10"/>
    <p:sldId id="274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60" r:id="rId23"/>
    <p:sldId id="261" r:id="rId24"/>
    <p:sldId id="287" r:id="rId25"/>
    <p:sldId id="288" r:id="rId26"/>
    <p:sldId id="290" r:id="rId27"/>
    <p:sldId id="289" r:id="rId28"/>
    <p:sldId id="291" r:id="rId29"/>
    <p:sldId id="293" r:id="rId30"/>
    <p:sldId id="292" r:id="rId31"/>
    <p:sldId id="294" r:id="rId32"/>
    <p:sldId id="296" r:id="rId33"/>
    <p:sldId id="295" r:id="rId34"/>
    <p:sldId id="297" r:id="rId35"/>
    <p:sldId id="262" r:id="rId36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5" userDrawn="1">
          <p15:clr>
            <a:srgbClr val="A4A3A4"/>
          </p15:clr>
        </p15:guide>
        <p15:guide id="2" pos="38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p="http://schemas.openxmlformats.org/presentationml/2006/main">
  <p:cmAuthor id="1" name="卢钰婷" initials="卢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75"/>
        <p:guide pos="384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slide" Target="slides/slide21.xml" /><Relationship Id="rId24" Type="http://schemas.openxmlformats.org/officeDocument/2006/relationships/slide" Target="slides/slide22.xml" /><Relationship Id="rId25" Type="http://schemas.openxmlformats.org/officeDocument/2006/relationships/slide" Target="slides/slide23.xml" /><Relationship Id="rId26" Type="http://schemas.openxmlformats.org/officeDocument/2006/relationships/slide" Target="slides/slide24.xml" /><Relationship Id="rId27" Type="http://schemas.openxmlformats.org/officeDocument/2006/relationships/slide" Target="slides/slide25.xml" /><Relationship Id="rId28" Type="http://schemas.openxmlformats.org/officeDocument/2006/relationships/slide" Target="slides/slide26.xml" /><Relationship Id="rId29" Type="http://schemas.openxmlformats.org/officeDocument/2006/relationships/slide" Target="slides/slide27.xml" /><Relationship Id="rId3" Type="http://schemas.openxmlformats.org/officeDocument/2006/relationships/slide" Target="slides/slide1.xml" /><Relationship Id="rId30" Type="http://schemas.openxmlformats.org/officeDocument/2006/relationships/slide" Target="slides/slide28.xml" /><Relationship Id="rId31" Type="http://schemas.openxmlformats.org/officeDocument/2006/relationships/slide" Target="slides/slide29.xml" /><Relationship Id="rId32" Type="http://schemas.openxmlformats.org/officeDocument/2006/relationships/slide" Target="slides/slide30.xml" /><Relationship Id="rId33" Type="http://schemas.openxmlformats.org/officeDocument/2006/relationships/slide" Target="slides/slide31.xml" /><Relationship Id="rId34" Type="http://schemas.openxmlformats.org/officeDocument/2006/relationships/slide" Target="slides/slide32.xml" /><Relationship Id="rId35" Type="http://schemas.openxmlformats.org/officeDocument/2006/relationships/slide" Target="slides/slide33.xml" /><Relationship Id="rId36" Type="http://schemas.openxmlformats.org/officeDocument/2006/relationships/slide" Target="slides/slide34.xml" /><Relationship Id="rId37" Type="http://schemas.openxmlformats.org/officeDocument/2006/relationships/tags" Target="tags/tag164.xml" /><Relationship Id="rId38" Type="http://schemas.openxmlformats.org/officeDocument/2006/relationships/presProps" Target="presProps.xml" /><Relationship Id="rId39" Type="http://schemas.openxmlformats.org/officeDocument/2006/relationships/viewProps" Target="viewProps.xml" /><Relationship Id="rId4" Type="http://schemas.openxmlformats.org/officeDocument/2006/relationships/slide" Target="slides/slide2.xml" /><Relationship Id="rId40" Type="http://schemas.openxmlformats.org/officeDocument/2006/relationships/theme" Target="theme/theme1.xml" /><Relationship Id="rId41" Type="http://schemas.openxmlformats.org/officeDocument/2006/relationships/tableStyles" Target="tableStyles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ags" Target="../tags/tag57.xml" /><Relationship Id="rId13" Type="http://schemas.openxmlformats.org/officeDocument/2006/relationships/tags" Target="../tags/tag58.xml" /><Relationship Id="rId14" Type="http://schemas.openxmlformats.org/officeDocument/2006/relationships/tags" Target="../tags/tag59.xml" /><Relationship Id="rId15" Type="http://schemas.openxmlformats.org/officeDocument/2006/relationships/tags" Target="../tags/tag60.xml" /><Relationship Id="rId16" Type="http://schemas.openxmlformats.org/officeDocument/2006/relationships/tags" Target="../tags/tag61.xml" /><Relationship Id="rId17" Type="http://schemas.openxmlformats.org/officeDocument/2006/relationships/image" Target="file:///D:\qq&#25991;&#20214;\712321467\Image\C2C\Image2\%7b75232B38-A165-1FB7-499C-2E1C792CACB5%7d.png" TargetMode="External" /><Relationship Id="rId18" Type="http://schemas.openxmlformats.org/officeDocument/2006/relationships/image" Target="../media/image1.png" /><Relationship Id="rId19" Type="http://schemas.openxmlformats.org/officeDocument/2006/relationships/tags" Target="../tags/tag62.xml" /><Relationship Id="rId2" Type="http://schemas.openxmlformats.org/officeDocument/2006/relationships/slideLayout" Target="../slideLayouts/slideLayout2.xml" /><Relationship Id="rId20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18" r:link="rId17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3.xml" /><Relationship Id="rId3" Type="http://schemas.openxmlformats.org/officeDocument/2006/relationships/image" Target="../media/image2.jpeg" /><Relationship Id="rId4" Type="http://schemas.openxmlformats.org/officeDocument/2006/relationships/image" Target="../media/image3.png" /><Relationship Id="rId5" Type="http://schemas.openxmlformats.org/officeDocument/2006/relationships/image" Target="../media/image4.jpeg" /><Relationship Id="rId6" Type="http://schemas.openxmlformats.org/officeDocument/2006/relationships/tags" Target="../tags/tag64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Relationship Id="rId3" Type="http://schemas.openxmlformats.org/officeDocument/2006/relationships/tags" Target="../tags/tag97.xml" /><Relationship Id="rId4" Type="http://schemas.openxmlformats.org/officeDocument/2006/relationships/tags" Target="../tags/tag98.xml" /><Relationship Id="rId5" Type="http://schemas.openxmlformats.org/officeDocument/2006/relationships/image" Target="../media/image22.png" /><Relationship Id="rId6" Type="http://schemas.openxmlformats.org/officeDocument/2006/relationships/image" Target="../media/image23.png" /><Relationship Id="rId7" Type="http://schemas.openxmlformats.org/officeDocument/2006/relationships/tags" Target="../tags/tag99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105.xml" /><Relationship Id="rId2" Type="http://schemas.openxmlformats.org/officeDocument/2006/relationships/image" Target="../media/image24.png" /><Relationship Id="rId3" Type="http://schemas.openxmlformats.org/officeDocument/2006/relationships/tags" Target="../tags/tag100.xml" /><Relationship Id="rId4" Type="http://schemas.openxmlformats.org/officeDocument/2006/relationships/tags" Target="../tags/tag101.xml" /><Relationship Id="rId5" Type="http://schemas.openxmlformats.org/officeDocument/2006/relationships/image" Target="../media/image25.png" /><Relationship Id="rId6" Type="http://schemas.openxmlformats.org/officeDocument/2006/relationships/tags" Target="../tags/tag102.xml" /><Relationship Id="rId7" Type="http://schemas.openxmlformats.org/officeDocument/2006/relationships/tags" Target="../tags/tag103.xml" /><Relationship Id="rId8" Type="http://schemas.openxmlformats.org/officeDocument/2006/relationships/tags" Target="../tags/tag104.xml" /><Relationship Id="rId9" Type="http://schemas.openxmlformats.org/officeDocument/2006/relationships/image" Target="../media/image26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7.png" /><Relationship Id="rId3" Type="http://schemas.openxmlformats.org/officeDocument/2006/relationships/tags" Target="../tags/tag106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8.png" /><Relationship Id="rId3" Type="http://schemas.openxmlformats.org/officeDocument/2006/relationships/image" Target="../media/image29.png" /><Relationship Id="rId4" Type="http://schemas.openxmlformats.org/officeDocument/2006/relationships/tags" Target="../tags/tag107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0.png" /><Relationship Id="rId3" Type="http://schemas.openxmlformats.org/officeDocument/2006/relationships/image" Target="../media/image31.png" /><Relationship Id="rId4" Type="http://schemas.openxmlformats.org/officeDocument/2006/relationships/image" Target="../media/image32.png" /><Relationship Id="rId5" Type="http://schemas.openxmlformats.org/officeDocument/2006/relationships/tags" Target="../tags/tag108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0.png" /><Relationship Id="rId3" Type="http://schemas.openxmlformats.org/officeDocument/2006/relationships/image" Target="../media/image31.png" /><Relationship Id="rId4" Type="http://schemas.openxmlformats.org/officeDocument/2006/relationships/image" Target="../media/image32.png" /><Relationship Id="rId5" Type="http://schemas.openxmlformats.org/officeDocument/2006/relationships/tags" Target="../tags/tag109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3.png" /><Relationship Id="rId3" Type="http://schemas.openxmlformats.org/officeDocument/2006/relationships/image" Target="../media/image34.png" /><Relationship Id="rId4" Type="http://schemas.openxmlformats.org/officeDocument/2006/relationships/tags" Target="../tags/tag110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5.png" /><Relationship Id="rId3" Type="http://schemas.openxmlformats.org/officeDocument/2006/relationships/tags" Target="../tags/tag111.xml" /><Relationship Id="rId4" Type="http://schemas.openxmlformats.org/officeDocument/2006/relationships/tags" Target="../tags/tag112.xml" /><Relationship Id="rId5" Type="http://schemas.openxmlformats.org/officeDocument/2006/relationships/image" Target="../media/image36.png" /><Relationship Id="rId6" Type="http://schemas.openxmlformats.org/officeDocument/2006/relationships/tags" Target="../tags/tag113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14.xml" /><Relationship Id="rId3" Type="http://schemas.openxmlformats.org/officeDocument/2006/relationships/tags" Target="../tags/tag115.xml" /><Relationship Id="rId4" Type="http://schemas.openxmlformats.org/officeDocument/2006/relationships/image" Target="../media/image37.png" /><Relationship Id="rId5" Type="http://schemas.openxmlformats.org/officeDocument/2006/relationships/image" Target="../media/image38.png" /><Relationship Id="rId6" Type="http://schemas.openxmlformats.org/officeDocument/2006/relationships/tags" Target="../tags/tag116.xml" /><Relationship Id="rId7" Type="http://schemas.openxmlformats.org/officeDocument/2006/relationships/tags" Target="../tags/tag117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18.xml" /><Relationship Id="rId3" Type="http://schemas.openxmlformats.org/officeDocument/2006/relationships/tags" Target="../tags/tag119.xml" /><Relationship Id="rId4" Type="http://schemas.openxmlformats.org/officeDocument/2006/relationships/image" Target="../media/image39.png" /><Relationship Id="rId5" Type="http://schemas.openxmlformats.org/officeDocument/2006/relationships/image" Target="../media/image38.png" /><Relationship Id="rId6" Type="http://schemas.openxmlformats.org/officeDocument/2006/relationships/tags" Target="../tags/tag120.xml" /><Relationship Id="rId7" Type="http://schemas.openxmlformats.org/officeDocument/2006/relationships/image" Target="../media/image40.png" /><Relationship Id="rId8" Type="http://schemas.openxmlformats.org/officeDocument/2006/relationships/tags" Target="../tags/tag12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Relationship Id="rId3" Type="http://schemas.openxmlformats.org/officeDocument/2006/relationships/tags" Target="../tags/tag65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128.xml" /><Relationship Id="rId11" Type="http://schemas.openxmlformats.org/officeDocument/2006/relationships/image" Target="../media/image43.png" /><Relationship Id="rId12" Type="http://schemas.openxmlformats.org/officeDocument/2006/relationships/tags" Target="../tags/tag129.xml" /><Relationship Id="rId13" Type="http://schemas.openxmlformats.org/officeDocument/2006/relationships/tags" Target="../tags/tag130.xml" /><Relationship Id="rId2" Type="http://schemas.openxmlformats.org/officeDocument/2006/relationships/tags" Target="../tags/tag122.xml" /><Relationship Id="rId3" Type="http://schemas.openxmlformats.org/officeDocument/2006/relationships/tags" Target="../tags/tag123.xml" /><Relationship Id="rId4" Type="http://schemas.openxmlformats.org/officeDocument/2006/relationships/image" Target="../media/image41.png" /><Relationship Id="rId5" Type="http://schemas.openxmlformats.org/officeDocument/2006/relationships/tags" Target="../tags/tag124.xml" /><Relationship Id="rId6" Type="http://schemas.openxmlformats.org/officeDocument/2006/relationships/tags" Target="../tags/tag125.xml" /><Relationship Id="rId7" Type="http://schemas.openxmlformats.org/officeDocument/2006/relationships/tags" Target="../tags/tag126.xml" /><Relationship Id="rId8" Type="http://schemas.openxmlformats.org/officeDocument/2006/relationships/image" Target="../media/image42.png" /><Relationship Id="rId9" Type="http://schemas.openxmlformats.org/officeDocument/2006/relationships/tags" Target="../tags/tag127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4.png" /><Relationship Id="rId3" Type="http://schemas.openxmlformats.org/officeDocument/2006/relationships/tags" Target="../tags/tag131.xml" /><Relationship Id="rId4" Type="http://schemas.openxmlformats.org/officeDocument/2006/relationships/tags" Target="../tags/tag132.xml" /><Relationship Id="rId5" Type="http://schemas.openxmlformats.org/officeDocument/2006/relationships/tags" Target="../tags/tag133.xml" /><Relationship Id="rId6" Type="http://schemas.openxmlformats.org/officeDocument/2006/relationships/image" Target="../media/image45.png" /><Relationship Id="rId7" Type="http://schemas.openxmlformats.org/officeDocument/2006/relationships/tags" Target="../tags/tag134.xml" /><Relationship Id="rId8" Type="http://schemas.openxmlformats.org/officeDocument/2006/relationships/tags" Target="../tags/tag135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36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6.png" /><Relationship Id="rId3" Type="http://schemas.openxmlformats.org/officeDocument/2006/relationships/image" Target="../media/image47.png" /><Relationship Id="rId4" Type="http://schemas.openxmlformats.org/officeDocument/2006/relationships/tags" Target="../tags/tag137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8.png" /><Relationship Id="rId3" Type="http://schemas.openxmlformats.org/officeDocument/2006/relationships/tags" Target="../tags/tag138.xml" /><Relationship Id="rId4" Type="http://schemas.openxmlformats.org/officeDocument/2006/relationships/tags" Target="../tags/tag139.xml" /><Relationship Id="rId5" Type="http://schemas.openxmlformats.org/officeDocument/2006/relationships/image" Target="../media/image49.png" /><Relationship Id="rId6" Type="http://schemas.openxmlformats.org/officeDocument/2006/relationships/tags" Target="../tags/tag140.xml" /><Relationship Id="rId7" Type="http://schemas.openxmlformats.org/officeDocument/2006/relationships/tags" Target="../tags/tag141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42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0.png" /><Relationship Id="rId3" Type="http://schemas.openxmlformats.org/officeDocument/2006/relationships/tags" Target="../tags/tag143.xml" /><Relationship Id="rId4" Type="http://schemas.openxmlformats.org/officeDocument/2006/relationships/tags" Target="../tags/tag144.xml" /><Relationship Id="rId5" Type="http://schemas.openxmlformats.org/officeDocument/2006/relationships/image" Target="../media/image51.png" /><Relationship Id="rId6" Type="http://schemas.openxmlformats.org/officeDocument/2006/relationships/tags" Target="../tags/tag145.xml" /><Relationship Id="rId7" Type="http://schemas.openxmlformats.org/officeDocument/2006/relationships/tags" Target="../tags/tag146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2.png" /><Relationship Id="rId3" Type="http://schemas.openxmlformats.org/officeDocument/2006/relationships/tags" Target="../tags/tag147.xml" /><Relationship Id="rId4" Type="http://schemas.openxmlformats.org/officeDocument/2006/relationships/tags" Target="../tags/tag148.xml" /><Relationship Id="rId5" Type="http://schemas.openxmlformats.org/officeDocument/2006/relationships/image" Target="../media/image53.png" /><Relationship Id="rId6" Type="http://schemas.openxmlformats.org/officeDocument/2006/relationships/tags" Target="../tags/tag149.xml" /><Relationship Id="rId7" Type="http://schemas.openxmlformats.org/officeDocument/2006/relationships/tags" Target="../tags/tag150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51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4.png" /><Relationship Id="rId3" Type="http://schemas.openxmlformats.org/officeDocument/2006/relationships/tags" Target="../tags/tag152.xml" /><Relationship Id="rId4" Type="http://schemas.openxmlformats.org/officeDocument/2006/relationships/tags" Target="../tags/tag153.xml" /><Relationship Id="rId5" Type="http://schemas.openxmlformats.org/officeDocument/2006/relationships/image" Target="../media/image55.png" /><Relationship Id="rId6" Type="http://schemas.openxmlformats.org/officeDocument/2006/relationships/tags" Target="../tags/tag154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Relationship Id="rId3" Type="http://schemas.openxmlformats.org/officeDocument/2006/relationships/tags" Target="../tags/tag66.xml" /><Relationship Id="rId4" Type="http://schemas.openxmlformats.org/officeDocument/2006/relationships/tags" Target="../tags/tag67.xml" /><Relationship Id="rId5" Type="http://schemas.openxmlformats.org/officeDocument/2006/relationships/tags" Target="../tags/tag68.xml" /><Relationship Id="rId6" Type="http://schemas.openxmlformats.org/officeDocument/2006/relationships/tags" Target="../tags/tag69.xml" /><Relationship Id="rId7" Type="http://schemas.openxmlformats.org/officeDocument/2006/relationships/tags" Target="../tags/tag70.xml" /><Relationship Id="rId8" Type="http://schemas.openxmlformats.org/officeDocument/2006/relationships/image" Target="../media/image7.png" /><Relationship Id="rId9" Type="http://schemas.openxmlformats.org/officeDocument/2006/relationships/tags" Target="../tags/tag71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6.png" /><Relationship Id="rId3" Type="http://schemas.openxmlformats.org/officeDocument/2006/relationships/tags" Target="../tags/tag155.xml" /><Relationship Id="rId4" Type="http://schemas.openxmlformats.org/officeDocument/2006/relationships/tags" Target="../tags/tag156.xml" /><Relationship Id="rId5" Type="http://schemas.openxmlformats.org/officeDocument/2006/relationships/image" Target="../media/image57.png" /><Relationship Id="rId6" Type="http://schemas.openxmlformats.org/officeDocument/2006/relationships/image" Target="../media/image58.png" /><Relationship Id="rId7" Type="http://schemas.openxmlformats.org/officeDocument/2006/relationships/tags" Target="../tags/tag157.x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58.x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9.png" /><Relationship Id="rId3" Type="http://schemas.openxmlformats.org/officeDocument/2006/relationships/tags" Target="../tags/tag159.xml" /><Relationship Id="rId4" Type="http://schemas.openxmlformats.org/officeDocument/2006/relationships/tags" Target="../tags/tag160.xml" /><Relationship Id="rId5" Type="http://schemas.openxmlformats.org/officeDocument/2006/relationships/image" Target="../media/image60.png" /><Relationship Id="rId6" Type="http://schemas.openxmlformats.org/officeDocument/2006/relationships/tags" Target="../tags/tag161.xml" /><Relationship Id="rId7" Type="http://schemas.openxmlformats.org/officeDocument/2006/relationships/tags" Target="../tags/tag162.xm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1.png" /><Relationship Id="rId3" Type="http://schemas.openxmlformats.org/officeDocument/2006/relationships/tags" Target="../tags/tag163.xml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jpeg" /><Relationship Id="rId3" Type="http://schemas.openxmlformats.org/officeDocument/2006/relationships/image" Target="../media/image4.jpe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77.xml" /><Relationship Id="rId2" Type="http://schemas.openxmlformats.org/officeDocument/2006/relationships/tags" Target="../tags/tag72.xml" /><Relationship Id="rId3" Type="http://schemas.openxmlformats.org/officeDocument/2006/relationships/tags" Target="../tags/tag73.xml" /><Relationship Id="rId4" Type="http://schemas.openxmlformats.org/officeDocument/2006/relationships/image" Target="../media/image8.png" /><Relationship Id="rId5" Type="http://schemas.openxmlformats.org/officeDocument/2006/relationships/tags" Target="../tags/tag74.xml" /><Relationship Id="rId6" Type="http://schemas.openxmlformats.org/officeDocument/2006/relationships/tags" Target="../tags/tag75.xml" /><Relationship Id="rId7" Type="http://schemas.openxmlformats.org/officeDocument/2006/relationships/image" Target="../media/image9.png" /><Relationship Id="rId8" Type="http://schemas.openxmlformats.org/officeDocument/2006/relationships/tags" Target="../tags/tag76.xml" /><Relationship Id="rId9" Type="http://schemas.openxmlformats.org/officeDocument/2006/relationships/image" Target="../media/image10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78.xml" /><Relationship Id="rId3" Type="http://schemas.openxmlformats.org/officeDocument/2006/relationships/tags" Target="../tags/tag79.xml" /><Relationship Id="rId4" Type="http://schemas.openxmlformats.org/officeDocument/2006/relationships/tags" Target="../tags/tag80.xml" /><Relationship Id="rId5" Type="http://schemas.openxmlformats.org/officeDocument/2006/relationships/tags" Target="../tags/tag81.xml" /><Relationship Id="rId6" Type="http://schemas.openxmlformats.org/officeDocument/2006/relationships/image" Target="../media/image11.png" /><Relationship Id="rId7" Type="http://schemas.openxmlformats.org/officeDocument/2006/relationships/tags" Target="../tags/tag82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Relationship Id="rId3" Type="http://schemas.openxmlformats.org/officeDocument/2006/relationships/image" Target="../media/image13.png" /><Relationship Id="rId4" Type="http://schemas.openxmlformats.org/officeDocument/2006/relationships/tags" Target="../tags/tag83.xml" /><Relationship Id="rId5" Type="http://schemas.openxmlformats.org/officeDocument/2006/relationships/tags" Target="../tags/tag84.xml" /><Relationship Id="rId6" Type="http://schemas.openxmlformats.org/officeDocument/2006/relationships/image" Target="../media/image14.png" /><Relationship Id="rId7" Type="http://schemas.openxmlformats.org/officeDocument/2006/relationships/tags" Target="../tags/tag85.xml" /><Relationship Id="rId8" Type="http://schemas.openxmlformats.org/officeDocument/2006/relationships/tags" Target="../tags/tag86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92.xml" /><Relationship Id="rId11" Type="http://schemas.openxmlformats.org/officeDocument/2006/relationships/tags" Target="../tags/tag93.xml" /><Relationship Id="rId2" Type="http://schemas.openxmlformats.org/officeDocument/2006/relationships/image" Target="../media/image15.png" /><Relationship Id="rId3" Type="http://schemas.openxmlformats.org/officeDocument/2006/relationships/tags" Target="../tags/tag87.xml" /><Relationship Id="rId4" Type="http://schemas.openxmlformats.org/officeDocument/2006/relationships/tags" Target="../tags/tag88.xml" /><Relationship Id="rId5" Type="http://schemas.openxmlformats.org/officeDocument/2006/relationships/image" Target="../media/image16.png" /><Relationship Id="rId6" Type="http://schemas.openxmlformats.org/officeDocument/2006/relationships/tags" Target="../tags/tag89.xml" /><Relationship Id="rId7" Type="http://schemas.openxmlformats.org/officeDocument/2006/relationships/tags" Target="../tags/tag90.xml" /><Relationship Id="rId8" Type="http://schemas.openxmlformats.org/officeDocument/2006/relationships/tags" Target="../tags/tag91.xml" /><Relationship Id="rId9" Type="http://schemas.openxmlformats.org/officeDocument/2006/relationships/image" Target="../media/image1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Relationship Id="rId3" Type="http://schemas.openxmlformats.org/officeDocument/2006/relationships/tags" Target="../tags/tag94.xml" /><Relationship Id="rId4" Type="http://schemas.openxmlformats.org/officeDocument/2006/relationships/tags" Target="../tags/tag95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Relationship Id="rId3" Type="http://schemas.openxmlformats.org/officeDocument/2006/relationships/image" Target="../media/image20.png" /><Relationship Id="rId4" Type="http://schemas.openxmlformats.org/officeDocument/2006/relationships/tags" Target="../tags/tag96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深度视觉·原创设计 https://www.docer.com/works?userid=22383862" title=""/>
          <p:cNvSpPr txBox="1"/>
          <p:nvPr>
            <p:custDataLst>
              <p:tags r:id="rId2"/>
            </p:custDataLst>
          </p:nvPr>
        </p:nvSpPr>
        <p:spPr>
          <a:xfrm>
            <a:off x="486697" y="2906758"/>
            <a:ext cx="10775695" cy="3290017"/>
          </a:xfrm>
          <a:custGeom>
            <a:gdLst>
              <a:gd name="connsiteX0" fmla="*/ 0 w 10775695"/>
              <a:gd name="connsiteY0" fmla="*/ 0 h 3290017"/>
              <a:gd name="connsiteX1" fmla="*/ 10775695 w 10775695"/>
              <a:gd name="connsiteY1" fmla="*/ 0 h 3290017"/>
              <a:gd name="connsiteX2" fmla="*/ 10775695 w 10775695"/>
              <a:gd name="connsiteY2" fmla="*/ 3290017 h 3290017"/>
              <a:gd name="connsiteX3" fmla="*/ 0 w 10775695"/>
              <a:gd name="connsiteY3" fmla="*/ 3290017 h 32900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5695" h="3290017">
                <a:moveTo>
                  <a:pt x="0" y="0"/>
                </a:moveTo>
                <a:lnTo>
                  <a:pt x="10775695" y="0"/>
                </a:lnTo>
                <a:lnTo>
                  <a:pt x="10775695" y="3290017"/>
                </a:lnTo>
                <a:lnTo>
                  <a:pt x="0" y="3290017"/>
                </a:lnTo>
                <a:close/>
              </a:path>
            </a:pathLst>
          </a:custGeom>
          <a:blipFill dpi="0" rotWithShape="1">
            <a:blip r:embed="rId3"/>
            <a:stretch>
              <a:fillRect t="-219555" b="-219555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 title=""/>
          <p:cNvSpPr/>
          <p:nvPr/>
        </p:nvSpPr>
        <p:spPr>
          <a:xfrm>
            <a:off x="1828165" y="1468120"/>
            <a:ext cx="10363835" cy="3995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深度视觉·原创设计 https://www.docer.com/works?userid=22383862" title=""/>
          <p:cNvSpPr/>
          <p:nvPr/>
        </p:nvSpPr>
        <p:spPr>
          <a:xfrm>
            <a:off x="0" y="0"/>
            <a:ext cx="715261" cy="661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mc:AlternateContent>
        <mc:Choice Requires="a14">
          <p:sp>
            <p:nvSpPr>
              <p:cNvPr id="14" name="深度视觉·原创设计 https://www.docer.com/works?userid=22383862" title=""/>
              <p:cNvSpPr txBox="1"/>
              <p:nvPr/>
            </p:nvSpPr>
            <p:spPr>
              <a:xfrm>
                <a:off x="1887855" y="2040890"/>
                <a:ext cx="11304905" cy="40792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5400" b="1">
                    <a:solidFill>
                      <a:schemeClr val="bg1"/>
                    </a:solidFill>
                    <a:latin typeface="微软雅黑" panose="020b0503020204020204" charset="-122"/>
                    <a:ea typeface="微软雅黑"/>
                    <a:cs typeface="微软雅黑" panose="020b0503020204020204" charset="-122"/>
                    <a:sym typeface="+mn-ea"/>
                  </a:rPr>
                  <a:t>4.1 </a:t>
                </a:r>
                <a:r>
                  <a:rPr lang="zh-CN" altLang="en-US" sz="5400" b="1">
                    <a:solidFill>
                      <a:schemeClr val="bg1"/>
                    </a:solidFill>
                    <a:latin typeface="微软雅黑" panose="020b0503020204020204" charset="-122"/>
                    <a:ea typeface="微软雅黑"/>
                    <a:cs typeface="微软雅黑" panose="020b0503020204020204" charset="-122"/>
                    <a:sym typeface="+mn-ea"/>
                  </a:rPr>
                  <a:t>指数</a:t>
                </a:r>
                <a:endParaRPr lang="zh-CN" altLang="en-US" sz="5400" b="1">
                  <a:solidFill>
                    <a:schemeClr val="bg1"/>
                  </a:solidFill>
                  <a:latin typeface="微软雅黑" panose="020b0503020204020204" charset="-122"/>
                  <a:ea typeface="微软雅黑"/>
                  <a:cs typeface="微软雅黑" panose="020b0503020204020204" charset="-122"/>
                  <a:sym typeface="+mn-ea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5400" b="1">
                    <a:solidFill>
                      <a:schemeClr val="bg1"/>
                    </a:solidFill>
                    <a:latin typeface="微软雅黑" panose="020b0503020204020204" charset="-122"/>
                    <a:ea typeface="微软雅黑"/>
                    <a:cs typeface="微软雅黑" panose="020b0503020204020204" charset="-122"/>
                    <a:sym typeface="+mn-ea"/>
                  </a:rPr>
                  <a:t>4.1.1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5400" b="1" i="1">
                          <a:solidFill>
                            <a:schemeClr val="bg1"/>
                          </a:solidFill>
                          <a:latin typeface="Cambria Math" panose="02040503050406030204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𝒏</m:t>
                      </m:r>
                    </m:oMath>
                  </m:oMathPara>
                </a14:m>
                <a:r>
                  <a:rPr lang="zh-CN" altLang="en-US" sz="5400" b="1">
                    <a:solidFill>
                      <a:schemeClr val="bg1"/>
                    </a:solidFill>
                    <a:latin typeface="微软雅黑" panose="020b0503020204020204" charset="-122"/>
                    <a:ea typeface="微软雅黑"/>
                    <a:cs typeface="微软雅黑" panose="020b0503020204020204" charset="-122"/>
                    <a:sym typeface="+mn-ea"/>
                  </a:rPr>
                  <a:t>次方根与分数指数幂</a:t>
                </a:r>
                <a:endParaRPr lang="zh-CN" altLang="en-US" sz="5400" b="1">
                  <a:solidFill>
                    <a:schemeClr val="bg1"/>
                  </a:solidFill>
                  <a:latin typeface="微软雅黑" panose="020b0503020204020204" charset="-122"/>
                  <a:ea typeface="微软雅黑"/>
                  <a:cs typeface="微软雅黑" panose="020b0503020204020204" charset="-122"/>
                  <a:sym typeface="+mn-ea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5400" b="1">
                    <a:solidFill>
                      <a:schemeClr val="bg1"/>
                    </a:solidFill>
                    <a:latin typeface="微软雅黑" panose="020b0503020204020204" charset="-122"/>
                    <a:ea typeface="微软雅黑"/>
                    <a:cs typeface="微软雅黑" panose="020b0503020204020204" charset="-122"/>
                    <a:sym typeface="+mn-ea"/>
                  </a:rPr>
                  <a:t>4.1.2 </a:t>
                </a:r>
                <a:r>
                  <a:rPr lang="zh-CN" altLang="en-US" sz="5400" b="1">
                    <a:solidFill>
                      <a:schemeClr val="bg1"/>
                    </a:solidFill>
                    <a:latin typeface="微软雅黑" panose="020b0503020204020204" charset="-122"/>
                    <a:ea typeface="微软雅黑"/>
                    <a:cs typeface="微软雅黑" panose="020b0503020204020204" charset="-122"/>
                    <a:sym typeface="+mn-ea"/>
                  </a:rPr>
                  <a:t>无理数指数幂及其运算性质</a:t>
                </a:r>
                <a:endParaRPr lang="zh-CN" altLang="en-US" sz="5400" b="1">
                  <a:solidFill>
                    <a:schemeClr val="bg1"/>
                  </a:solidFill>
                  <a:latin typeface="微软雅黑" panose="020b0503020204020204" charset="-122"/>
                  <a:ea typeface="微软雅黑"/>
                  <a:cs typeface="微软雅黑" panose="020b0503020204020204" charset="-122"/>
                </a:endParaRPr>
              </a:p>
              <a:p>
                <a:pPr>
                  <a:lnSpc>
                    <a:spcPct val="120000"/>
                  </a:lnSpc>
                </a:pPr>
                <a:endParaRPr lang="zh-CN" altLang="en-US" sz="5400" b="1"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微软雅黑" panose="020b0503020204020204" charset="-122"/>
                  <a:ea typeface="微软雅黑"/>
                  <a:cs typeface="微软雅黑" panose="020b0503020204020204" charset="-122"/>
                  <a:sym typeface="+mn-ea"/>
                </a:endParaRPr>
              </a:p>
            </p:txBody>
          </p:sp>
        </mc:Choice>
        <mc:Fallback>
          <p:sp>
            <p:nvSpPr>
              <p:cNvPr id="14" name="深度视觉·原创设计 https://www.docer.com/works?userid=223838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855" y="2040890"/>
                <a:ext cx="11304905" cy="40792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0" name="图片 99" title=""/>
          <p:cNvPicPr/>
          <p:nvPr/>
        </p:nvPicPr>
        <p:blipFill>
          <a:blip r:embed="rId5"/>
          <a:stretch>
            <a:fillRect/>
          </a:stretch>
        </p:blipFill>
        <p:spPr>
          <a:xfrm>
            <a:off x="9474518" y="-317"/>
            <a:ext cx="27146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深度视觉·原创设计 https://www.docer.com/works?userid=22383862" title=""/>
          <p:cNvSpPr txBox="1"/>
          <p:nvPr>
            <p:custDataLst>
              <p:tags r:id="rId6"/>
            </p:custDataLst>
          </p:nvPr>
        </p:nvSpPr>
        <p:spPr>
          <a:xfrm>
            <a:off x="2359025" y="813435"/>
            <a:ext cx="10384155" cy="64516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第四章</a:t>
            </a:r>
            <a:r>
              <a:rPr lang="en-US" altLang="zh-CN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   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指数函数与对数函数</a:t>
            </a:r>
            <a:endParaRPr lang="zh-CN" altLang="en-US" sz="40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4" name="组合 31" title=""/>
          <p:cNvGrpSpPr/>
          <p:nvPr/>
        </p:nvGrpSpPr>
        <p:grpSpPr>
          <a:xfrm>
            <a:off x="606165" y="-47943"/>
            <a:ext cx="11209914" cy="583565"/>
            <a:chOff x="598146" y="885055"/>
            <a:chExt cx="11209108" cy="584139"/>
          </a:xfrm>
        </p:grpSpPr>
        <p:cxnSp>
          <p:nvCxnSpPr>
            <p:cNvPr id="35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37" name="组合 17"/>
              <p:cNvGrpSpPr/>
              <p:nvPr/>
            </p:nvGrpSpPr>
            <p:grpSpPr>
              <a:xfrm>
                <a:off x="1633928" y="990463"/>
                <a:ext cx="5589503" cy="508500"/>
                <a:chOff x="1633928" y="990463"/>
                <a:chExt cx="5589503" cy="508500"/>
              </a:xfrm>
            </p:grpSpPr>
            <p:sp>
              <p:nvSpPr>
                <p:cNvPr id="38" name="五边形 13"/>
                <p:cNvSpPr/>
                <p:nvPr/>
              </p:nvSpPr>
              <p:spPr>
                <a:xfrm>
                  <a:off x="4876640" y="993641"/>
                  <a:ext cx="2346791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9" name="五边形 14"/>
                <p:cNvSpPr/>
                <p:nvPr/>
              </p:nvSpPr>
              <p:spPr>
                <a:xfrm>
                  <a:off x="3810551" y="990463"/>
                  <a:ext cx="2605218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0" name="五边形 15"/>
                <p:cNvSpPr/>
                <p:nvPr/>
              </p:nvSpPr>
              <p:spPr>
                <a:xfrm>
                  <a:off x="2751448" y="996819"/>
                  <a:ext cx="2482037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1" name="五边形 10"/>
                <p:cNvSpPr/>
                <p:nvPr/>
              </p:nvSpPr>
              <p:spPr>
                <a:xfrm>
                  <a:off x="1633928" y="990463"/>
                  <a:ext cx="2311869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3200">
                      <a:solidFill>
                        <a:srgbClr val="FFFF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探索新知</a:t>
                  </a:r>
                  <a:endParaRPr lang="zh-CN" altLang="en-US" sz="3200">
                    <a:solidFill>
                      <a:srgbClr val="FFFF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42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4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 title=""/>
          <p:cNvGrpSpPr/>
          <p:nvPr/>
        </p:nvGrpSpPr>
        <p:grpSpPr>
          <a:xfrm>
            <a:off x="515620" y="558165"/>
            <a:ext cx="10920730" cy="1852930"/>
            <a:chOff x="812" y="879"/>
            <a:chExt cx="17198" cy="2918"/>
          </a:xfrm>
        </p:grpSpPr>
        <p:sp>
          <p:nvSpPr>
            <p:cNvPr id="3" name="矩形 2"/>
            <p:cNvSpPr/>
            <p:nvPr/>
          </p:nvSpPr>
          <p:spPr>
            <a:xfrm>
              <a:off x="4355" y="1924"/>
              <a:ext cx="8445" cy="9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812" y="879"/>
                  <a:ext cx="17198" cy="291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>
                    <a:lnSpc>
                      <a:spcPct val="140000"/>
                    </a:lnSpc>
                  </a:pPr>
                  <a:r>
                    <a:rPr lang="en-US" altLang="zh-CN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          </a:t>
                  </a:r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由此，我们规定，正数的正分数指数幂的意义是</a:t>
                  </a:r>
                  <a:endPara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  <a:p>
                  <a:pPr algn="l">
                    <a:lnSpc>
                      <a:spcPct val="14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                                 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𝑛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ad>
                          <m:radPr>
                            <m:degHide m:val="off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radPr>
                          <m:deg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</m:deg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𝑚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𝑚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oMath>
                    </m:oMathPara>
                  </a14:m>
                  <a:r>
                    <a:rPr lang="en-US" altLang="zh-CN" sz="2400" i="1">
                      <a:solidFill>
                        <a:srgbClr val="FF0000"/>
                      </a:solidFill>
                      <a:latin typeface="Cambria Math" panose="02040503050406030204" charset="0"/>
                      <a:ea typeface="MS Mincho" panose="02020609040205080304" charset="-128"/>
                      <a:cs typeface="Cambria Math" panose="02040503050406030204" charset="0"/>
                      <a:sym typeface="+mn-ea"/>
                    </a:rPr>
                    <a:t>.</a:t>
                  </a:r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  <a:sym typeface="+mn-ea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于是，在条件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𝑚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下，根式都可以写成分数指数幂的形式</a:t>
                  </a:r>
                  <a:r>
                    <a:rPr lang="en-US" altLang="zh-CN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en-US" altLang="zh-CN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" y="879"/>
                  <a:ext cx="17198" cy="291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组合 6" title=""/>
          <p:cNvGrpSpPr/>
          <p:nvPr/>
        </p:nvGrpSpPr>
        <p:grpSpPr>
          <a:xfrm>
            <a:off x="515620" y="2663190"/>
            <a:ext cx="10920730" cy="1438910"/>
            <a:chOff x="812" y="4194"/>
            <a:chExt cx="17198" cy="2266"/>
          </a:xfrm>
        </p:grpSpPr>
        <p:sp>
          <p:nvSpPr>
            <p:cNvPr id="6" name="矩形 5"/>
            <p:cNvSpPr/>
            <p:nvPr/>
          </p:nvSpPr>
          <p:spPr>
            <a:xfrm>
              <a:off x="4296" y="5182"/>
              <a:ext cx="9805" cy="12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5" name="文本框 4"/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812" y="4194"/>
                  <a:ext cx="17198" cy="2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3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    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正数的负分数指数幂的意义与负整数指数幂的意义相仿，我们规定，</a:t>
                  </a:r>
                  <a:endPara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l">
                    <a:lnSpc>
                      <a:spcPct val="13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                                 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𝑛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𝑎</m:t>
                                </m:r>
                              </m:e>
                              <m:sup>
                                <m:f>
                                  <m:fPr>
                                    <m:type m:val="bar"/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  <m:t>𝑛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ff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radPr>
                              <m:deg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𝑛</m:t>
                                </m:r>
                              </m:deg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  <m:t>𝑚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𝑚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oMath>
                    </m:oMathPara>
                  </a14:m>
                  <a:r>
                    <a:rPr lang="en-US" altLang="zh-CN" sz="2400" i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zh-CN" altLang="en-US"/>
                </a:p>
              </p:txBody>
            </p:sp>
          </mc:Choice>
          <mc:Fallback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"/>
                  </p:custDataLst>
                </p:nvPr>
              </p:nvSpPr>
              <p:spPr>
                <a:xfrm>
                  <a:off x="812" y="4194"/>
                  <a:ext cx="17198" cy="224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组合 9" title=""/>
          <p:cNvGrpSpPr/>
          <p:nvPr/>
        </p:nvGrpSpPr>
        <p:grpSpPr>
          <a:xfrm>
            <a:off x="606425" y="4228465"/>
            <a:ext cx="6096000" cy="820420"/>
            <a:chOff x="955" y="6659"/>
            <a:chExt cx="9600" cy="1292"/>
          </a:xfrm>
        </p:grpSpPr>
        <mc:AlternateContent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955" y="6659"/>
                  <a:ext cx="9600" cy="1293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/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例如，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5</m:t>
                                </m:r>
                              </m:e>
                              <m:sup>
                                <m:f>
                                  <m:fPr>
                                    <m:type m:val="bar"/>
                                    <m:ctrlP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  <m:t>3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ff"/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radPr>
                              <m:deg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3</m:t>
                                </m:r>
                              </m:deg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  <m:t>5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oMath>
                    </m:oMathPara>
                  </a14:m>
                  <a:r>
                    <a:rPr lang="zh-CN" altLang="en-US" sz="2400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𝑎</m:t>
                                </m:r>
                              </m:e>
                              <m:sup>
                                <m:f>
                                  <m:fPr>
                                    <m:type m:val="bar"/>
                                    <m:ctrlP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  <m:t>3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ff"/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radPr>
                              <m:deg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3</m:t>
                                </m:r>
                              </m:deg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oMath>
                    </m:oMathPara>
                  </a14:m>
                  <a:r>
                    <a:rPr lang="en-US" altLang="zh-CN" sz="2400" i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i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" y="6659"/>
                  <a:ext cx="9600" cy="129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/>
            <p:cNvSpPr/>
            <p:nvPr/>
          </p:nvSpPr>
          <p:spPr>
            <a:xfrm>
              <a:off x="9903" y="7285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4" name="组合 31" title=""/>
          <p:cNvGrpSpPr/>
          <p:nvPr/>
        </p:nvGrpSpPr>
        <p:grpSpPr>
          <a:xfrm>
            <a:off x="606165" y="-40958"/>
            <a:ext cx="11209914" cy="583565"/>
            <a:chOff x="598146" y="885055"/>
            <a:chExt cx="11209108" cy="584139"/>
          </a:xfrm>
        </p:grpSpPr>
        <p:cxnSp>
          <p:nvCxnSpPr>
            <p:cNvPr id="35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37" name="组合 17"/>
              <p:cNvGrpSpPr/>
              <p:nvPr/>
            </p:nvGrpSpPr>
            <p:grpSpPr>
              <a:xfrm>
                <a:off x="1633928" y="990463"/>
                <a:ext cx="5589503" cy="508500"/>
                <a:chOff x="1633928" y="990463"/>
                <a:chExt cx="5589503" cy="508500"/>
              </a:xfrm>
            </p:grpSpPr>
            <p:sp>
              <p:nvSpPr>
                <p:cNvPr id="38" name="五边形 13"/>
                <p:cNvSpPr/>
                <p:nvPr/>
              </p:nvSpPr>
              <p:spPr>
                <a:xfrm>
                  <a:off x="4876640" y="993641"/>
                  <a:ext cx="2346791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9" name="五边形 14"/>
                <p:cNvSpPr/>
                <p:nvPr/>
              </p:nvSpPr>
              <p:spPr>
                <a:xfrm>
                  <a:off x="3810551" y="990463"/>
                  <a:ext cx="2605218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0" name="五边形 15"/>
                <p:cNvSpPr/>
                <p:nvPr/>
              </p:nvSpPr>
              <p:spPr>
                <a:xfrm>
                  <a:off x="2751448" y="996819"/>
                  <a:ext cx="2482037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1" name="五边形 10"/>
                <p:cNvSpPr/>
                <p:nvPr/>
              </p:nvSpPr>
              <p:spPr>
                <a:xfrm>
                  <a:off x="1633928" y="990463"/>
                  <a:ext cx="2311869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3200">
                      <a:solidFill>
                        <a:srgbClr val="FFFF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探索新知</a:t>
                  </a:r>
                  <a:endParaRPr lang="zh-CN" altLang="en-US" sz="3200">
                    <a:solidFill>
                      <a:srgbClr val="FFFF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42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4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 title=""/>
          <p:cNvGrpSpPr/>
          <p:nvPr/>
        </p:nvGrpSpPr>
        <p:grpSpPr>
          <a:xfrm>
            <a:off x="606425" y="634365"/>
            <a:ext cx="10820400" cy="1752600"/>
            <a:chOff x="955" y="999"/>
            <a:chExt cx="17040" cy="2760"/>
          </a:xfrm>
        </p:grpSpPr>
        <p:sp>
          <p:nvSpPr>
            <p:cNvPr id="3" name="矩形 2"/>
            <p:cNvSpPr/>
            <p:nvPr/>
          </p:nvSpPr>
          <p:spPr>
            <a:xfrm>
              <a:off x="1986" y="2084"/>
              <a:ext cx="10837" cy="7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955" y="999"/>
                  <a:ext cx="17041" cy="27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    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与</a:t>
                  </a:r>
                  <a:r>
                    <a: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0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的整数指数幂的意义相仿，我们规定，</a:t>
                  </a:r>
                  <a:endPara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l">
                    <a:lnSpc>
                      <a:spcPct val="15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    0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的正分数指数幂等于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0,0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的负分数指数幂没有意义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l">
                    <a:lnSpc>
                      <a:spcPct val="150000"/>
                    </a:lnSpc>
                  </a:pP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规定了分数指数幂的意义后，幂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中指数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的取值范围就从整数拓展到了有理数</a:t>
                  </a:r>
                  <a:r>
                    <a:rPr lang="en-US" altLang="zh-CN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zh-CN" altLang="en-US"/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" y="999"/>
                  <a:ext cx="17041" cy="276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组合 6" title=""/>
          <p:cNvGrpSpPr/>
          <p:nvPr/>
        </p:nvGrpSpPr>
        <p:grpSpPr>
          <a:xfrm>
            <a:off x="3216275" y="3849370"/>
            <a:ext cx="5291455" cy="2125980"/>
            <a:chOff x="1573" y="4079"/>
            <a:chExt cx="8333" cy="3348"/>
          </a:xfrm>
        </p:grpSpPr>
        <mc:AlternateContent>
          <mc:Choice Requires="a14">
            <p:sp>
              <p:nvSpPr>
                <p:cNvPr id="6" name="文本框 5"/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1653" y="4079"/>
                  <a:ext cx="7993" cy="33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(1)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𝑟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𝑟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𝑟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𝑠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𝑄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;</a:t>
                  </a:r>
                  <a:endPara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l">
                    <a:lnSpc>
                      <a:spcPct val="15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(2)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𝑟</m:t>
                                </m:r>
                              </m:sup>
                            </m:s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𝑟𝑠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𝑟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𝑠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𝑄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;</a:t>
                  </a:r>
                  <a:endPara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l">
                    <a:lnSpc>
                      <a:spcPct val="15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(3)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𝑎𝑏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𝑟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𝑟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𝑟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𝑟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𝑄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.</m:t>
                        </m:r>
                      </m:oMath>
                    </m:oMathPara>
                  </a14:m>
                  <a:endPara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endPara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"/>
                  </p:custDataLst>
                </p:nvPr>
              </p:nvSpPr>
              <p:spPr>
                <a:xfrm>
                  <a:off x="1653" y="4079"/>
                  <a:ext cx="7993" cy="334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矩形 7"/>
            <p:cNvSpPr/>
            <p:nvPr>
              <p:custDataLst>
                <p:tags r:id="rId6"/>
              </p:custDataLst>
            </p:nvPr>
          </p:nvSpPr>
          <p:spPr>
            <a:xfrm>
              <a:off x="1573" y="4212"/>
              <a:ext cx="8333" cy="2680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 title=""/>
          <p:cNvGrpSpPr/>
          <p:nvPr/>
        </p:nvGrpSpPr>
        <p:grpSpPr>
          <a:xfrm>
            <a:off x="601345" y="2401570"/>
            <a:ext cx="10919460" cy="1198880"/>
            <a:chOff x="947" y="3782"/>
            <a:chExt cx="17196" cy="1888"/>
          </a:xfrm>
        </p:grpSpPr>
        <mc:AlternateContent>
          <mc:Choice Requires="a14">
            <p:sp>
              <p:nvSpPr>
                <p:cNvPr id="5" name="文本框 4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947" y="3782"/>
                  <a:ext cx="17196" cy="1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    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整数指数幂的运算性质对于有理数指数幂也同样适用，即对于任意有理数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𝑟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𝑠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均有下面的运算性质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.</a:t>
                  </a:r>
                  <a:endPara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8"/>
                  </p:custDataLst>
                </p:nvPr>
              </p:nvSpPr>
              <p:spPr>
                <a:xfrm>
                  <a:off x="947" y="3782"/>
                  <a:ext cx="17196" cy="1888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/>
            <p:cNvSpPr/>
            <p:nvPr/>
          </p:nvSpPr>
          <p:spPr>
            <a:xfrm>
              <a:off x="6853" y="5025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0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4" name="组合 31" title=""/>
          <p:cNvGrpSpPr/>
          <p:nvPr/>
        </p:nvGrpSpPr>
        <p:grpSpPr>
          <a:xfrm>
            <a:off x="606165" y="-40958"/>
            <a:ext cx="11209914" cy="583565"/>
            <a:chOff x="598146" y="885055"/>
            <a:chExt cx="11209108" cy="584139"/>
          </a:xfrm>
        </p:grpSpPr>
        <p:cxnSp>
          <p:nvCxnSpPr>
            <p:cNvPr id="35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37" name="组合 17"/>
              <p:cNvGrpSpPr/>
              <p:nvPr/>
            </p:nvGrpSpPr>
            <p:grpSpPr>
              <a:xfrm>
                <a:off x="1633928" y="990463"/>
                <a:ext cx="5589503" cy="508500"/>
                <a:chOff x="1633928" y="990463"/>
                <a:chExt cx="5589503" cy="508500"/>
              </a:xfrm>
            </p:grpSpPr>
            <p:sp>
              <p:nvSpPr>
                <p:cNvPr id="38" name="五边形 13"/>
                <p:cNvSpPr/>
                <p:nvPr/>
              </p:nvSpPr>
              <p:spPr>
                <a:xfrm>
                  <a:off x="4876640" y="993641"/>
                  <a:ext cx="2346791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9" name="五边形 14"/>
                <p:cNvSpPr/>
                <p:nvPr/>
              </p:nvSpPr>
              <p:spPr>
                <a:xfrm>
                  <a:off x="3810551" y="990463"/>
                  <a:ext cx="2605218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0" name="五边形 15"/>
                <p:cNvSpPr/>
                <p:nvPr/>
              </p:nvSpPr>
              <p:spPr>
                <a:xfrm>
                  <a:off x="2751448" y="996819"/>
                  <a:ext cx="2482037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1" name="五边形 10"/>
                <p:cNvSpPr/>
                <p:nvPr/>
              </p:nvSpPr>
              <p:spPr>
                <a:xfrm>
                  <a:off x="1633928" y="990463"/>
                  <a:ext cx="2311869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3200">
                      <a:solidFill>
                        <a:srgbClr val="FFFF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例析</a:t>
                  </a:r>
                  <a:endParaRPr lang="zh-CN" altLang="en-US" sz="3200">
                    <a:solidFill>
                      <a:srgbClr val="FFFF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42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4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22300" y="614680"/>
                <a:ext cx="7395210" cy="27051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zh-CN" altLang="en-US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例</a:t>
                </a:r>
                <a:r>
                  <a:rPr lang="en-US" altLang="zh-CN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2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求值：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1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8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；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                                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)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16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81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.</m:t>
                      </m:r>
                    </m:oMath>
                  </m:oMathPara>
                </a14:m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8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×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4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；</m:t>
                      </m:r>
                    </m:oMath>
                  </m:oMathPara>
                </a14:m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  (2)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16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81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81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16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MS Mincho" panose="02020609040205080304" charset="-128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MS Mincho" panose="02020609040205080304" charset="-128"/>
                                      <a:cs typeface="Cambria Math" panose="02040503050406030204" charset="0"/>
                                      <a:sym typeface="+mn-ea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MS Mincho" panose="02020609040205080304" charset="-128"/>
                                      <a:cs typeface="Cambria Math" panose="02040503050406030204" charset="0"/>
                                      <a:sym typeface="+mn-ea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MS Mincho" panose="02020609040205080304" charset="-128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MS Mincho" panose="02020609040205080304" charset="-128"/>
                                      <a:cs typeface="Cambria Math" panose="02040503050406030204" charset="0"/>
                                      <a:sym typeface="+mn-ea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MS Mincho" panose="02020609040205080304" charset="-128"/>
                                      <a:cs typeface="Cambria Math" panose="02040503050406030204" charset="0"/>
                                      <a:sym typeface="+mn-ea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×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27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8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.</m:t>
                      </m:r>
                    </m:oMath>
                  </m:oMathPara>
                </a14:m>
                <a:endParaRPr lang="en-US" altLang="zh-CN" sz="2400" b="1" i="1">
                  <a:solidFill>
                    <a:srgbClr val="FF0000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614680"/>
                <a:ext cx="7395210" cy="27051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4" name="组合 31" title=""/>
          <p:cNvGrpSpPr/>
          <p:nvPr/>
        </p:nvGrpSpPr>
        <p:grpSpPr>
          <a:xfrm>
            <a:off x="606165" y="-40958"/>
            <a:ext cx="11209914" cy="583565"/>
            <a:chOff x="598146" y="885055"/>
            <a:chExt cx="11209108" cy="584139"/>
          </a:xfrm>
        </p:grpSpPr>
        <p:cxnSp>
          <p:nvCxnSpPr>
            <p:cNvPr id="35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37" name="组合 17"/>
              <p:cNvGrpSpPr/>
              <p:nvPr/>
            </p:nvGrpSpPr>
            <p:grpSpPr>
              <a:xfrm>
                <a:off x="1633928" y="990463"/>
                <a:ext cx="5589503" cy="508500"/>
                <a:chOff x="1633928" y="990463"/>
                <a:chExt cx="5589503" cy="508500"/>
              </a:xfrm>
            </p:grpSpPr>
            <p:sp>
              <p:nvSpPr>
                <p:cNvPr id="38" name="五边形 13"/>
                <p:cNvSpPr/>
                <p:nvPr/>
              </p:nvSpPr>
              <p:spPr>
                <a:xfrm>
                  <a:off x="4876640" y="993641"/>
                  <a:ext cx="2346791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9" name="五边形 14"/>
                <p:cNvSpPr/>
                <p:nvPr/>
              </p:nvSpPr>
              <p:spPr>
                <a:xfrm>
                  <a:off x="3810551" y="990463"/>
                  <a:ext cx="2605218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0" name="五边形 15"/>
                <p:cNvSpPr/>
                <p:nvPr/>
              </p:nvSpPr>
              <p:spPr>
                <a:xfrm>
                  <a:off x="2751448" y="996819"/>
                  <a:ext cx="2482037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1" name="五边形 10"/>
                <p:cNvSpPr/>
                <p:nvPr/>
              </p:nvSpPr>
              <p:spPr>
                <a:xfrm>
                  <a:off x="1633928" y="990463"/>
                  <a:ext cx="2311869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3200">
                      <a:solidFill>
                        <a:srgbClr val="FFFF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例析</a:t>
                  </a:r>
                  <a:endParaRPr lang="zh-CN" altLang="en-US" sz="3200">
                    <a:solidFill>
                      <a:srgbClr val="FFFF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42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4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22300" y="614680"/>
                <a:ext cx="8267065" cy="10102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zh-CN" altLang="en-US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例</a:t>
                </a:r>
                <a:r>
                  <a:rPr lang="en-US" altLang="zh-CN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3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用分数指数幂的形式表示并计算下列各式（其中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&gt;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）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1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∙</m:t>
                      </m:r>
                      <m:rad>
                        <m:radPr>
                          <m:degHide m:val="off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g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;             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)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ad>
                            <m:radPr>
                              <m:degHide m:val="off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</m:e>
                          </m:rad>
                        </m:e>
                      </m:rad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.</m:t>
                      </m:r>
                    </m:oMath>
                  </m:oMathPara>
                </a14:m>
                <a:endParaRPr lang="en-US" altLang="zh-CN" sz="2400" b="1" i="1">
                  <a:solidFill>
                    <a:srgbClr val="FF0000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614680"/>
                <a:ext cx="8267065" cy="1010285"/>
              </a:xfrm>
              <a:prstGeom prst="rect">
                <a:avLst/>
              </a:prstGeom>
              <a:blipFill rotWithShape="1">
                <a:blip r:embed="rId2"/>
                <a:stretch>
                  <a:fillRect r="-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606425" y="1908810"/>
                <a:ext cx="5252720" cy="16541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∙</m:t>
                      </m:r>
                      <m:rad>
                        <m:radPr>
                          <m:degHide m:val="off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g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;</m:t>
                      </m:r>
                    </m:oMath>
                  </m:oMathPara>
                </a14:m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  (2)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ad>
                            <m:radPr>
                              <m:degHide m:val="off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</m:e>
                          </m:rad>
                        </m:e>
                      </m:ra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</m:e>
                            <m:sup>
                              <m:f>
                                <m:fPr>
                                  <m:type m:val="bar"/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MS Mincho" panose="02020609040205080304" charset="-128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MS Mincho" panose="02020609040205080304" charset="-128"/>
                                      <a:cs typeface="Cambria Math" panose="02040503050406030204" charset="0"/>
                                      <a:sym typeface="+mn-ea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MS Mincho" panose="02020609040205080304" charset="-128"/>
                                      <a:cs typeface="Cambria Math" panose="02040503050406030204" charset="0"/>
                                      <a:sym typeface="+mn-ea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</m:e>
                            <m:sup>
                              <m:f>
                                <m:fPr>
                                  <m:type m:val="bar"/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MS Mincho" panose="02020609040205080304" charset="-128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MS Mincho" panose="02020609040205080304" charset="-128"/>
                                      <a:cs typeface="Cambria Math" panose="02040503050406030204" charset="0"/>
                                      <a:sym typeface="+mn-ea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MS Mincho" panose="02020609040205080304" charset="-128"/>
                                      <a:cs typeface="Cambria Math" panose="02040503050406030204" charset="0"/>
                                      <a:sym typeface="+mn-ea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.</m:t>
                      </m:r>
                    </m:oMath>
                  </m:oMathPara>
                </a14:m>
                <a:endParaRPr lang="en-US" altLang="zh-CN" sz="2400" b="1" i="1">
                  <a:solidFill>
                    <a:srgbClr val="FF0000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25" y="1908810"/>
                <a:ext cx="5252720" cy="16541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31" title=""/>
          <p:cNvGrpSpPr/>
          <p:nvPr/>
        </p:nvGrpSpPr>
        <p:grpSpPr>
          <a:xfrm>
            <a:off x="631507" y="-49212"/>
            <a:ext cx="11193462" cy="583565"/>
            <a:chOff x="614597" y="884420"/>
            <a:chExt cx="11192657" cy="584139"/>
          </a:xfrm>
        </p:grpSpPr>
        <p:cxnSp>
          <p:nvCxnSpPr>
            <p:cNvPr id="3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5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6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0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1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17" name="文本框 16" title=""/>
              <p:cNvSpPr txBox="1"/>
              <p:nvPr/>
            </p:nvSpPr>
            <p:spPr>
              <a:xfrm>
                <a:off x="631190" y="668655"/>
                <a:ext cx="10593070" cy="15849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/>
                <a:r>
                  <a:rPr lang="zh-CN" altLang="en-US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例</a:t>
                </a:r>
                <a:r>
                  <a:rPr lang="en-US" altLang="zh-CN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4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计算下列各式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式中字母均是正数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1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en-US" altLang="zh-CN" sz="2400" b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)(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6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��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)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÷(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3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6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6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altLang="en-US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；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1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𝑚</m:t>
                              </m:r>
                            </m:e>
                            <m:sup>
                              <m:f>
                                <m:fPr>
                                  <m:type m:val="bar"/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ea typeface="MS Mincho" panose="02020609040205080304" charset="-128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ea typeface="MS Mincho" panose="02020609040205080304" charset="-128"/>
                                      <a:cs typeface="Cambria Math" panose="02040503050406030204" charset="0"/>
                                      <a:sym typeface="+mn-ea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ea typeface="MS Mincho" panose="02020609040205080304" charset="-128"/>
                                      <a:cs typeface="Cambria Math" panose="02040503050406030204" charset="0"/>
                                      <a:sym typeface="+mn-ea"/>
                                    </a:rPr>
                                    <m:t>4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−</m:t>
                              </m:r>
                              <m:f>
                                <m:fPr>
                                  <m:type m:val="bar"/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ea typeface="MS Mincho" panose="02020609040205080304" charset="-128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ea typeface="MS Mincho" panose="02020609040205080304" charset="-128"/>
                                      <a:cs typeface="Cambria Math" panose="02040503050406030204" charset="0"/>
                                      <a:sym typeface="+mn-ea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ea typeface="MS Mincho" panose="02020609040205080304" charset="-128"/>
                                      <a:cs typeface="Cambria Math" panose="02040503050406030204" charset="0"/>
                                      <a:sym typeface="+mn-ea"/>
                                    </a:rPr>
                                    <m:t>8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90" y="668655"/>
                <a:ext cx="10593070" cy="15849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 title=""/>
          <p:cNvGrpSpPr/>
          <p:nvPr/>
        </p:nvGrpSpPr>
        <p:grpSpPr>
          <a:xfrm>
            <a:off x="631190" y="2797175"/>
            <a:ext cx="9884410" cy="1875790"/>
            <a:chOff x="1127" y="4859"/>
            <a:chExt cx="15566" cy="2954"/>
          </a:xfrm>
        </p:grpSpPr>
        <mc:AlternateContent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1127" y="4859"/>
                  <a:ext cx="8535" cy="29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解：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(1)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𝑏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)(−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6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𝑏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)÷(−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6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𝑏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6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l"/>
                  <a:r>
                    <a: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     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=[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×(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6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÷(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]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+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6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𝑏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+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6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l"/>
                  <a:r>
                    <a: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     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  <a:p>
                  <a:pPr algn="l"/>
                  <a:r>
                    <a:rPr lang="en-US" altLang="zh-CN" sz="2400" i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           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" y="4859"/>
                  <a:ext cx="8535" cy="29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10633" y="4939"/>
                  <a:ext cx="6061" cy="24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(2)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𝑚</m:t>
                                </m:r>
                              </m:e>
                              <m:sup>
                                <m:f>
                                  <m:fPr>
                                    <m:type m:val="bar"/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  <m:t>4</m:t>
                                    </m:r>
                                  </m:den>
                                </m:f>
                              </m:sup>
                            </m:sSup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−</m:t>
                                </m:r>
                                <m:f>
                                  <m:fPr>
                                    <m:type m:val="bar"/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  <m:t>8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8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𝑚</m:t>
                                </m:r>
                              </m:e>
                              <m:sup>
                                <m:f>
                                  <m:fPr>
                                    <m:type m:val="bar"/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  <m:t>4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8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−</m:t>
                                </m:r>
                                <m:f>
                                  <m:fPr>
                                    <m:type m:val="bar"/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  <m:t>8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8</m:t>
                            </m:r>
                          </m:sup>
                        </m:sSup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  <a:p>
                  <a:pPr algn="l"/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             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  <a:p>
                  <a:pPr algn="l"/>
                  <a:r>
                    <a:rPr lang="en-US" altLang="zh-CN" sz="2400" i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                         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3" y="4939"/>
                  <a:ext cx="6061" cy="241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31" title=""/>
          <p:cNvGrpSpPr/>
          <p:nvPr/>
        </p:nvGrpSpPr>
        <p:grpSpPr>
          <a:xfrm>
            <a:off x="631507" y="-49212"/>
            <a:ext cx="11193462" cy="583565"/>
            <a:chOff x="614597" y="884420"/>
            <a:chExt cx="11192657" cy="584139"/>
          </a:xfrm>
        </p:grpSpPr>
        <p:cxnSp>
          <p:nvCxnSpPr>
            <p:cNvPr id="3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5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6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0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1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17" name="文本框 16" title=""/>
              <p:cNvSpPr txBox="1"/>
              <p:nvPr/>
            </p:nvSpPr>
            <p:spPr>
              <a:xfrm>
                <a:off x="631190" y="668655"/>
                <a:ext cx="10593070" cy="15849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/>
                <a:r>
                  <a:rPr lang="zh-CN" altLang="en-US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例</a:t>
                </a:r>
                <a:r>
                  <a:rPr lang="en-US" altLang="zh-CN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4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计算下列各式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式中字母均是正数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1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en-US" altLang="zh-CN" sz="2400" b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)(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6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��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)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÷(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3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6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6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altLang="en-US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；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1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𝑚</m:t>
                              </m:r>
                            </m:e>
                            <m:sup>
                              <m:f>
                                <m:fPr>
                                  <m:type m:val="bar"/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ea typeface="MS Mincho" panose="02020609040205080304" charset="-128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ea typeface="MS Mincho" panose="02020609040205080304" charset="-128"/>
                                      <a:cs typeface="Cambria Math" panose="02040503050406030204" charset="0"/>
                                      <a:sym typeface="+mn-ea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ea typeface="MS Mincho" panose="02020609040205080304" charset="-128"/>
                                      <a:cs typeface="Cambria Math" panose="02040503050406030204" charset="0"/>
                                      <a:sym typeface="+mn-ea"/>
                                    </a:rPr>
                                    <m:t>4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−</m:t>
                              </m:r>
                              <m:f>
                                <m:fPr>
                                  <m:type m:val="bar"/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ea typeface="MS Mincho" panose="02020609040205080304" charset="-128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ea typeface="MS Mincho" panose="02020609040205080304" charset="-128"/>
                                      <a:cs typeface="Cambria Math" panose="02040503050406030204" charset="0"/>
                                      <a:sym typeface="+mn-ea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ea typeface="MS Mincho" panose="02020609040205080304" charset="-128"/>
                                      <a:cs typeface="Cambria Math" panose="02040503050406030204" charset="0"/>
                                      <a:sym typeface="+mn-ea"/>
                                    </a:rPr>
                                    <m:t>8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90" y="668655"/>
                <a:ext cx="10593070" cy="15849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 title=""/>
          <p:cNvGrpSpPr/>
          <p:nvPr/>
        </p:nvGrpSpPr>
        <p:grpSpPr>
          <a:xfrm>
            <a:off x="631190" y="2797175"/>
            <a:ext cx="9884410" cy="1875790"/>
            <a:chOff x="1127" y="4859"/>
            <a:chExt cx="15566" cy="2954"/>
          </a:xfrm>
        </p:grpSpPr>
        <mc:AlternateContent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1127" y="4859"/>
                  <a:ext cx="8535" cy="29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解：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(1)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𝑏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)(−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6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𝑏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)÷(−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6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𝑏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6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l"/>
                  <a:r>
                    <a: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     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=[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×(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6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÷(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]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+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6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𝑏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+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6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l"/>
                  <a:r>
                    <a: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     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  <a:p>
                  <a:pPr algn="l"/>
                  <a:r>
                    <a:rPr lang="en-US" altLang="zh-CN" sz="2400" i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           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" y="4859"/>
                  <a:ext cx="8535" cy="29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10633" y="4939"/>
                  <a:ext cx="6061" cy="24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(2)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𝑚</m:t>
                                </m:r>
                              </m:e>
                              <m:sup>
                                <m:f>
                                  <m:fPr>
                                    <m:type m:val="bar"/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  <m:t>4</m:t>
                                    </m:r>
                                  </m:den>
                                </m:f>
                              </m:sup>
                            </m:sSup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−</m:t>
                                </m:r>
                                <m:f>
                                  <m:fPr>
                                    <m:type m:val="bar"/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  <m:t>8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8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𝑚</m:t>
                                </m:r>
                              </m:e>
                              <m:sup>
                                <m:f>
                                  <m:fPr>
                                    <m:type m:val="bar"/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  <m:t>4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8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−</m:t>
                                </m:r>
                                <m:f>
                                  <m:fPr>
                                    <m:type m:val="bar"/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  <m:t>8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8</m:t>
                            </m:r>
                          </m:sup>
                        </m:sSup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  <a:p>
                  <a:pPr algn="l"/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             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  <a:p>
                  <a:pPr algn="l"/>
                  <a:r>
                    <a:rPr lang="en-US" altLang="zh-CN" sz="2400" i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                         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3" y="4939"/>
                  <a:ext cx="6061" cy="241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31" title=""/>
          <p:cNvGrpSpPr/>
          <p:nvPr/>
        </p:nvGrpSpPr>
        <p:grpSpPr>
          <a:xfrm>
            <a:off x="631507" y="-46037"/>
            <a:ext cx="11193462" cy="583565"/>
            <a:chOff x="614597" y="884420"/>
            <a:chExt cx="11192657" cy="584139"/>
          </a:xfrm>
        </p:grpSpPr>
        <p:cxnSp>
          <p:nvCxnSpPr>
            <p:cNvPr id="3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5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6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0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1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17" name="文本框 16" title=""/>
              <p:cNvSpPr txBox="1"/>
              <p:nvPr/>
            </p:nvSpPr>
            <p:spPr>
              <a:xfrm>
                <a:off x="631190" y="1883410"/>
                <a:ext cx="3320415" cy="24523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(3)(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ff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g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÷</m:t>
                      </m:r>
                      <m:rad>
                        <m:radPr>
                          <m:degHide m:val="off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deg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/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=(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)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÷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    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÷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÷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  <a:sym typeface="+mn-ea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    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6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ad>
                        <m:radPr>
                          <m:degHide m:val="off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6</m:t>
                          </m:r>
                        </m:deg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</m:ra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90" y="1883410"/>
                <a:ext cx="3320415" cy="24523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8" name="文本框 17" title=""/>
              <p:cNvSpPr txBox="1"/>
              <p:nvPr/>
            </p:nvSpPr>
            <p:spPr>
              <a:xfrm>
                <a:off x="631190" y="636905"/>
                <a:ext cx="6400800" cy="9899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/>
                <a:r>
                  <a:rPr lang="zh-CN" altLang="en-US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例</a:t>
                </a:r>
                <a:r>
                  <a:rPr lang="en-US" altLang="zh-CN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4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计算下列各式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式中字母均是正数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1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(3)(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ff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g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÷</m:t>
                      </m:r>
                      <m:rad>
                        <m:radPr>
                          <m:degHide m:val="off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deg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90" y="636905"/>
                <a:ext cx="6400800" cy="9899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4" name="组合 31" title=""/>
          <p:cNvGrpSpPr/>
          <p:nvPr/>
        </p:nvGrpSpPr>
        <p:grpSpPr>
          <a:xfrm>
            <a:off x="606165" y="-40958"/>
            <a:ext cx="11209914" cy="583565"/>
            <a:chOff x="598146" y="885055"/>
            <a:chExt cx="11209108" cy="584139"/>
          </a:xfrm>
        </p:grpSpPr>
        <p:cxnSp>
          <p:nvCxnSpPr>
            <p:cNvPr id="35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37" name="组合 17"/>
              <p:cNvGrpSpPr/>
              <p:nvPr/>
            </p:nvGrpSpPr>
            <p:grpSpPr>
              <a:xfrm>
                <a:off x="1633928" y="990463"/>
                <a:ext cx="5589503" cy="508500"/>
                <a:chOff x="1633928" y="990463"/>
                <a:chExt cx="5589503" cy="508500"/>
              </a:xfrm>
            </p:grpSpPr>
            <p:sp>
              <p:nvSpPr>
                <p:cNvPr id="38" name="五边形 13"/>
                <p:cNvSpPr/>
                <p:nvPr/>
              </p:nvSpPr>
              <p:spPr>
                <a:xfrm>
                  <a:off x="4876640" y="993641"/>
                  <a:ext cx="2346791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9" name="五边形 14"/>
                <p:cNvSpPr/>
                <p:nvPr/>
              </p:nvSpPr>
              <p:spPr>
                <a:xfrm>
                  <a:off x="3810551" y="990463"/>
                  <a:ext cx="2605218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0" name="五边形 15"/>
                <p:cNvSpPr/>
                <p:nvPr/>
              </p:nvSpPr>
              <p:spPr>
                <a:xfrm>
                  <a:off x="2751448" y="996819"/>
                  <a:ext cx="2482037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1" name="五边形 10"/>
                <p:cNvSpPr/>
                <p:nvPr/>
              </p:nvSpPr>
              <p:spPr>
                <a:xfrm>
                  <a:off x="1633928" y="990463"/>
                  <a:ext cx="2311869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3200">
                      <a:solidFill>
                        <a:srgbClr val="FFFF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探索新知</a:t>
                  </a:r>
                  <a:endParaRPr lang="zh-CN" altLang="en-US" sz="3200">
                    <a:solidFill>
                      <a:srgbClr val="FFFF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42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4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15620" y="565785"/>
                <a:ext cx="11066780" cy="1529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上面我们将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中指数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的范围从整数拓展到了有理数</a:t>
                </a:r>
                <a:r>
                  <a:rPr lang="en-US" altLang="zh-CN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那么，当指数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是无理数时，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的意义是什么？它是确定的一个数吗？如果是，那么它有什么运算性质？</a:t>
                </a:r>
                <a:endPara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20" y="565785"/>
                <a:ext cx="11066780" cy="15297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 title=""/>
          <p:cNvGrpSpPr/>
          <p:nvPr/>
        </p:nvGrpSpPr>
        <p:grpSpPr>
          <a:xfrm>
            <a:off x="515620" y="2136140"/>
            <a:ext cx="11066780" cy="1050290"/>
            <a:chOff x="812" y="3364"/>
            <a:chExt cx="17428" cy="1654"/>
          </a:xfrm>
        </p:grpSpPr>
        <p:sp>
          <p:nvSpPr>
            <p:cNvPr id="3" name="文本框 2"/>
            <p:cNvSpPr txBox="1"/>
            <p:nvPr/>
          </p:nvSpPr>
          <p:spPr>
            <a:xfrm>
              <a:off x="812" y="3364"/>
              <a:ext cx="17428" cy="16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    </a:t>
              </a:r>
              <a:r>
                <a:rPr lang="zh-CN" altLang="en-US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在初中的学习中，我们通过有理数认识了一些无理数</a:t>
              </a: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.</a:t>
              </a:r>
              <a:r>
                <a:rPr lang="zh-CN" altLang="en-US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类似地，也可以通过有理数指数幂来认识无理数指数幂</a:t>
              </a: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.</a:t>
              </a:r>
              <a:endParaRPr lang="en-US" altLang="zh-CN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7768" y="422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 title=""/>
          <p:cNvGrpSpPr/>
          <p:nvPr/>
        </p:nvGrpSpPr>
        <p:grpSpPr>
          <a:xfrm>
            <a:off x="564515" y="3307715"/>
            <a:ext cx="11015980" cy="1212850"/>
            <a:chOff x="889" y="5209"/>
            <a:chExt cx="17348" cy="1910"/>
          </a:xfrm>
        </p:grpSpPr>
        <mc:AlternateContent>
          <mc:Choice Requires="a14">
            <p:sp>
              <p:nvSpPr>
                <p:cNvPr id="6" name="文本框 5"/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889" y="5209"/>
                  <a:ext cx="17348" cy="191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zh-CN" altLang="en-US" sz="2400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活动</a:t>
                  </a:r>
                  <a:r>
                    <a:rPr lang="en-US" altLang="zh-CN" sz="2400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1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：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根据</a:t>
                  </a:r>
                  <a14:m>
                    <m:oMathPara>
                      <m:oMathParaPr>
                        <m:jc/>
                      </m:oMathParaPr>
                      <m:oMath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e>
                        </m:rad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的不足近似值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和过剩近似值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(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如下表</a:t>
                  </a:r>
                  <a:r>
                    <a: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)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，利用计算工具计算相应的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𝑦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的近似值并填入表中，观察它们的变化趋势，你有什么发现？</a:t>
                  </a:r>
                  <a:endPara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"/>
                  </p:custDataLst>
                </p:nvPr>
              </p:nvSpPr>
              <p:spPr>
                <a:xfrm>
                  <a:off x="889" y="5209"/>
                  <a:ext cx="17348" cy="19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6"/>
            <p:cNvSpPr/>
            <p:nvPr/>
          </p:nvSpPr>
          <p:spPr>
            <a:xfrm>
              <a:off x="16154" y="6609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4" name="组合 31" title=""/>
          <p:cNvGrpSpPr/>
          <p:nvPr/>
        </p:nvGrpSpPr>
        <p:grpSpPr>
          <a:xfrm>
            <a:off x="606165" y="-40958"/>
            <a:ext cx="11209914" cy="583565"/>
            <a:chOff x="598146" y="885055"/>
            <a:chExt cx="11209108" cy="584139"/>
          </a:xfrm>
        </p:grpSpPr>
        <p:cxnSp>
          <p:nvCxnSpPr>
            <p:cNvPr id="35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37" name="组合 17"/>
              <p:cNvGrpSpPr/>
              <p:nvPr/>
            </p:nvGrpSpPr>
            <p:grpSpPr>
              <a:xfrm>
                <a:off x="1633928" y="990463"/>
                <a:ext cx="5589503" cy="508500"/>
                <a:chOff x="1633928" y="990463"/>
                <a:chExt cx="5589503" cy="508500"/>
              </a:xfrm>
            </p:grpSpPr>
            <p:sp>
              <p:nvSpPr>
                <p:cNvPr id="38" name="五边形 13"/>
                <p:cNvSpPr/>
                <p:nvPr/>
              </p:nvSpPr>
              <p:spPr>
                <a:xfrm>
                  <a:off x="4876640" y="993641"/>
                  <a:ext cx="2346791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9" name="五边形 14"/>
                <p:cNvSpPr/>
                <p:nvPr/>
              </p:nvSpPr>
              <p:spPr>
                <a:xfrm>
                  <a:off x="3810551" y="990463"/>
                  <a:ext cx="2605218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0" name="五边形 15"/>
                <p:cNvSpPr/>
                <p:nvPr/>
              </p:nvSpPr>
              <p:spPr>
                <a:xfrm>
                  <a:off x="2751448" y="996819"/>
                  <a:ext cx="2482037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1" name="五边形 10"/>
                <p:cNvSpPr/>
                <p:nvPr/>
              </p:nvSpPr>
              <p:spPr>
                <a:xfrm>
                  <a:off x="1633928" y="990463"/>
                  <a:ext cx="2311869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3200">
                      <a:solidFill>
                        <a:srgbClr val="FFFF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探索新知</a:t>
                  </a:r>
                  <a:endParaRPr lang="zh-CN" altLang="en-US" sz="3200">
                    <a:solidFill>
                      <a:srgbClr val="FFFF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42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4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 title=""/>
          <p:cNvGrpSpPr/>
          <p:nvPr/>
        </p:nvGrpSpPr>
        <p:grpSpPr>
          <a:xfrm>
            <a:off x="504825" y="4116705"/>
            <a:ext cx="11239500" cy="1830705"/>
            <a:chOff x="889" y="4818"/>
            <a:chExt cx="17700" cy="2883"/>
          </a:xfrm>
        </p:grpSpPr>
        <mc:AlternateContent>
          <mc:Choice Requires="a14">
            <p:sp>
              <p:nvSpPr>
                <p:cNvPr id="6" name="文本框 5"/>
                <p:cNvSpPr txBox="1"/>
                <p:nvPr>
                  <p:custDataLst>
                    <p:tags r:id="rId2"/>
                  </p:custDataLst>
                </p:nvPr>
              </p:nvSpPr>
              <p:spPr>
                <a:xfrm>
                  <a:off x="889" y="4818"/>
                  <a:ext cx="17700" cy="2883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         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可以发现，当</a:t>
                  </a:r>
                  <a14:m>
                    <m:oMathPara>
                      <m:oMathParaPr>
                        <m:jc/>
                      </m:oMathParaPr>
                      <m:oMath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e>
                        </m:rad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的不足近似值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和过剩近似值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逐渐逼近</a:t>
                  </a:r>
                  <a14:m>
                    <m:oMathPara>
                      <m:oMathParaPr>
                        <m:jc/>
                      </m:oMathParaPr>
                      <m:oMath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e>
                        </m:rad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时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和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𝑦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都趋向于同一个数，这个数就是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5</m:t>
                            </m:r>
                          </m:e>
                          <m:sup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e>
                            </m:rad>
                          </m:sup>
                        </m:sSup>
                      </m:oMath>
                    </m:oMathPara>
                  </a14:m>
                  <a:r>
                    <a:rPr lang="en-US" altLang="zh-CN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也就是说，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5</m:t>
                            </m:r>
                          </m:e>
                          <m:sup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e>
                            </m:rad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是一串逐渐增大的有理数指数幂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5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 panose="02040503050406030204"/>
                              </a:rPr>
                              <m:t>.</m:t>
                            </m:r>
                            <m:r>
                              <a:rPr lang="en-US" sz="2400" i="1">
                                <a:latin typeface="Cambria Math" panose="02040503050406030204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5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 panose="02040503050406030204"/>
                              </a:rPr>
                              <m:t>.</m:t>
                            </m:r>
                            <m:r>
                              <a:rPr lang="en-US" sz="2400" i="1">
                                <a:latin typeface="Cambria Math" panose="02040503050406030204"/>
                              </a:rPr>
                              <m:t>41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5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 panose="02040503050406030204"/>
                              </a:rPr>
                              <m:t>.</m:t>
                            </m:r>
                            <m:r>
                              <a:rPr lang="en-US" sz="2400" i="1">
                                <a:latin typeface="Cambria Math" panose="02040503050406030204"/>
                              </a:rPr>
                              <m:t>414</m:t>
                            </m:r>
                          </m:sup>
                        </m:sSup>
                        <m:r>
                          <m:rPr>
                            <m:sty m:val="b"/>
                          </m:rPr>
                          <a:rPr lang="zh-CN" altLang="en-US" sz="2400" b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5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 panose="02040503050406030204"/>
                              </a:rPr>
                              <m:t>.</m:t>
                            </m:r>
                            <m:r>
                              <a:rPr lang="en-US" sz="2400" i="1">
                                <a:latin typeface="Cambria Math" panose="02040503050406030204"/>
                              </a:rPr>
                              <m:t>4142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sz="2400" i="1">
                            <a:latin typeface="Cambria Math" panose="02040503050406030204"/>
                            <a:cs typeface="Cambria Math" panose="02040503050406030204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3"/>
                  </p:custDataLst>
                </p:nvPr>
              </p:nvSpPr>
              <p:spPr>
                <a:xfrm>
                  <a:off x="889" y="4818"/>
                  <a:ext cx="17700" cy="288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6"/>
            <p:cNvSpPr/>
            <p:nvPr/>
          </p:nvSpPr>
          <p:spPr>
            <a:xfrm>
              <a:off x="16154" y="6609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rcRect l="9725" t="24091" r="12545" b="34876"/>
          <a:stretch>
            <a:fillRect/>
          </a:stretch>
        </p:blipFill>
        <p:spPr>
          <a:xfrm>
            <a:off x="2212340" y="749300"/>
            <a:ext cx="7600950" cy="31305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4" name="组合 31" title=""/>
          <p:cNvGrpSpPr/>
          <p:nvPr/>
        </p:nvGrpSpPr>
        <p:grpSpPr>
          <a:xfrm>
            <a:off x="606165" y="-40958"/>
            <a:ext cx="11209914" cy="583565"/>
            <a:chOff x="598146" y="885055"/>
            <a:chExt cx="11209108" cy="584139"/>
          </a:xfrm>
        </p:grpSpPr>
        <p:cxnSp>
          <p:nvCxnSpPr>
            <p:cNvPr id="35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37" name="组合 17"/>
              <p:cNvGrpSpPr/>
              <p:nvPr/>
            </p:nvGrpSpPr>
            <p:grpSpPr>
              <a:xfrm>
                <a:off x="1633928" y="990463"/>
                <a:ext cx="5589503" cy="508500"/>
                <a:chOff x="1633928" y="990463"/>
                <a:chExt cx="5589503" cy="508500"/>
              </a:xfrm>
            </p:grpSpPr>
            <p:sp>
              <p:nvSpPr>
                <p:cNvPr id="38" name="五边形 13"/>
                <p:cNvSpPr/>
                <p:nvPr/>
              </p:nvSpPr>
              <p:spPr>
                <a:xfrm>
                  <a:off x="4876640" y="993641"/>
                  <a:ext cx="2346791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9" name="五边形 14"/>
                <p:cNvSpPr/>
                <p:nvPr/>
              </p:nvSpPr>
              <p:spPr>
                <a:xfrm>
                  <a:off x="3810551" y="990463"/>
                  <a:ext cx="2605218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0" name="五边形 15"/>
                <p:cNvSpPr/>
                <p:nvPr/>
              </p:nvSpPr>
              <p:spPr>
                <a:xfrm>
                  <a:off x="2751448" y="996819"/>
                  <a:ext cx="2482037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1" name="五边形 10"/>
                <p:cNvSpPr/>
                <p:nvPr/>
              </p:nvSpPr>
              <p:spPr>
                <a:xfrm>
                  <a:off x="1633928" y="990463"/>
                  <a:ext cx="2311869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3200">
                      <a:solidFill>
                        <a:srgbClr val="FFFF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探索新知</a:t>
                  </a:r>
                  <a:endParaRPr lang="zh-CN" altLang="en-US" sz="3200">
                    <a:solidFill>
                      <a:srgbClr val="FFFF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42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4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 title=""/>
          <p:cNvGrpSpPr/>
          <p:nvPr/>
        </p:nvGrpSpPr>
        <p:grpSpPr>
          <a:xfrm>
            <a:off x="504825" y="3949065"/>
            <a:ext cx="11239500" cy="1235710"/>
            <a:chOff x="889" y="4818"/>
            <a:chExt cx="17700" cy="1946"/>
          </a:xfrm>
        </p:grpSpPr>
        <mc:AlternateContent>
          <mc:Choice Requires="a14">
            <p:sp>
              <p:nvSpPr>
                <p:cNvPr id="6" name="文本框 5"/>
                <p:cNvSpPr txBox="1"/>
                <p:nvPr>
                  <p:custDataLst>
                    <p:tags r:id="rId2"/>
                  </p:custDataLst>
                </p:nvPr>
              </p:nvSpPr>
              <p:spPr>
                <a:xfrm>
                  <a:off x="889" y="4818"/>
                  <a:ext cx="17700" cy="194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         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和另一串逐渐减小的有理数指数幂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5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 panose="02040503050406030204"/>
                              </a:rPr>
                              <m:t>.</m:t>
                            </m:r>
                            <m:r>
                              <a:rPr lang="en-US" sz="2400" i="1">
                                <a:latin typeface="Cambria Math" panose="02040503050406030204"/>
                              </a:rPr>
                              <m:t>5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5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 panose="02040503050406030204"/>
                              </a:rPr>
                              <m:t>.</m:t>
                            </m:r>
                            <m:r>
                              <a:rPr lang="en-US" sz="2400" i="1">
                                <a:latin typeface="Cambria Math" panose="02040503050406030204"/>
                              </a:rPr>
                              <m:t>42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5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 panose="02040503050406030204"/>
                              </a:rPr>
                              <m:t>.</m:t>
                            </m:r>
                            <m:r>
                              <a:rPr lang="en-US" sz="2400" i="1">
                                <a:latin typeface="Cambria Math" panose="02040503050406030204"/>
                              </a:rPr>
                              <m:t>415</m:t>
                            </m:r>
                          </m:sup>
                        </m:sSup>
                        <m:r>
                          <m:rPr>
                            <m:sty m:val="b"/>
                          </m:rPr>
                          <a:rPr lang="zh-CN" altLang="en-US" sz="2400" b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5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 panose="02040503050406030204"/>
                              </a:rPr>
                              <m:t>.</m:t>
                            </m:r>
                            <m:r>
                              <a:rPr lang="en-US" sz="2400" i="1">
                                <a:latin typeface="Cambria Math" panose="02040503050406030204"/>
                              </a:rPr>
                              <m:t>4143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，</m:t>
                        </m:r>
                        <m:r>
                          <m:rPr>
                            <m:sty m:val="bi"/>
                          </m:rPr>
                          <a:rPr lang="en-US" sz="2400" b="1" i="1"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⋯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逐步逼近的结果，它是一个确定的实数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.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这个过程可以用下图表示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.</a:t>
                  </a:r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3"/>
                  </p:custDataLst>
                </p:nvPr>
              </p:nvSpPr>
              <p:spPr>
                <a:xfrm>
                  <a:off x="889" y="4818"/>
                  <a:ext cx="17700" cy="194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6"/>
            <p:cNvSpPr/>
            <p:nvPr/>
          </p:nvSpPr>
          <p:spPr>
            <a:xfrm>
              <a:off x="16154" y="6609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rcRect l="9725" t="24091" r="12545" b="34876"/>
          <a:stretch>
            <a:fillRect/>
          </a:stretch>
        </p:blipFill>
        <p:spPr>
          <a:xfrm>
            <a:off x="2212340" y="749300"/>
            <a:ext cx="7600950" cy="3130550"/>
          </a:xfrm>
          <a:prstGeom prst="rect">
            <a:avLst/>
          </a:prstGeom>
        </p:spPr>
      </p:pic>
      <p:pic>
        <p:nvPicPr>
          <p:cNvPr id="2" name="图片 1" title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6710" y="5241290"/>
            <a:ext cx="8958580" cy="74358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36315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情境引入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 title=""/>
          <p:cNvSpPr txBox="1"/>
          <p:nvPr/>
        </p:nvSpPr>
        <p:spPr>
          <a:xfrm>
            <a:off x="568325" y="676275"/>
            <a:ext cx="6981190" cy="3634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良渚遗址位于浙江省杭州市余杭区良渚和瓶窑镇，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1936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年首次发现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这里的巨型城址，面积近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630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万平方米，包括古城、水坝和多处高等级建筑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考古学家利用遗址中遗存物碳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14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的残留测定，古城存在时期为公元前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3300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——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前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2300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你知道考古学家在测定遗址年代时用了什么数学知识吗？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6" name="组合 5" title=""/>
          <p:cNvGrpSpPr/>
          <p:nvPr/>
        </p:nvGrpSpPr>
        <p:grpSpPr>
          <a:xfrm>
            <a:off x="536575" y="4385945"/>
            <a:ext cx="10981690" cy="1370965"/>
            <a:chOff x="961" y="5147"/>
            <a:chExt cx="17294" cy="2159"/>
          </a:xfrm>
        </p:grpSpPr>
        <p:sp>
          <p:nvSpPr>
            <p:cNvPr id="2" name="文本框 1"/>
            <p:cNvSpPr txBox="1"/>
            <p:nvPr/>
          </p:nvSpPr>
          <p:spPr>
            <a:xfrm>
              <a:off x="961" y="5147"/>
              <a:ext cx="17294" cy="2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zh-CN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     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实际上，考古学家所用的数学知识就是本章即将要学的指数函数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.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为了研究指数函数，我们需要</a:t>
              </a:r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把指数的范围拓展到全体实数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.</a:t>
              </a:r>
              <a:endPara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157" y="718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 title=""/>
          <p:cNvPicPr>
            <a:picLocks noChangeAspect="1"/>
          </p:cNvPicPr>
          <p:nvPr/>
        </p:nvPicPr>
        <p:blipFill>
          <a:blip r:embed="rId2"/>
          <a:srcRect l="5780" t="27850" r="5869" b="50097"/>
          <a:stretch>
            <a:fillRect/>
          </a:stretch>
        </p:blipFill>
        <p:spPr>
          <a:xfrm>
            <a:off x="7503795" y="1244600"/>
            <a:ext cx="4503420" cy="24980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4" name="组合 31" title=""/>
          <p:cNvGrpSpPr/>
          <p:nvPr/>
        </p:nvGrpSpPr>
        <p:grpSpPr>
          <a:xfrm>
            <a:off x="606165" y="-40958"/>
            <a:ext cx="11209914" cy="583565"/>
            <a:chOff x="598146" y="885055"/>
            <a:chExt cx="11209108" cy="584139"/>
          </a:xfrm>
        </p:grpSpPr>
        <p:cxnSp>
          <p:nvCxnSpPr>
            <p:cNvPr id="35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37" name="组合 17"/>
              <p:cNvGrpSpPr/>
              <p:nvPr/>
            </p:nvGrpSpPr>
            <p:grpSpPr>
              <a:xfrm>
                <a:off x="1633928" y="990463"/>
                <a:ext cx="5589503" cy="508500"/>
                <a:chOff x="1633928" y="990463"/>
                <a:chExt cx="5589503" cy="508500"/>
              </a:xfrm>
            </p:grpSpPr>
            <p:sp>
              <p:nvSpPr>
                <p:cNvPr id="38" name="五边形 13"/>
                <p:cNvSpPr/>
                <p:nvPr/>
              </p:nvSpPr>
              <p:spPr>
                <a:xfrm>
                  <a:off x="4876640" y="993641"/>
                  <a:ext cx="2346791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9" name="五边形 14"/>
                <p:cNvSpPr/>
                <p:nvPr/>
              </p:nvSpPr>
              <p:spPr>
                <a:xfrm>
                  <a:off x="3810551" y="990463"/>
                  <a:ext cx="2605218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0" name="五边形 15"/>
                <p:cNvSpPr/>
                <p:nvPr/>
              </p:nvSpPr>
              <p:spPr>
                <a:xfrm>
                  <a:off x="2751448" y="996819"/>
                  <a:ext cx="2482037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1" name="五边形 10"/>
                <p:cNvSpPr/>
                <p:nvPr/>
              </p:nvSpPr>
              <p:spPr>
                <a:xfrm>
                  <a:off x="1633928" y="990463"/>
                  <a:ext cx="2311869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3200">
                      <a:solidFill>
                        <a:srgbClr val="FFFF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探索新知</a:t>
                  </a:r>
                  <a:endParaRPr lang="zh-CN" altLang="en-US" sz="3200">
                    <a:solidFill>
                      <a:srgbClr val="FFFF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42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4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 title=""/>
          <p:cNvGrpSpPr/>
          <p:nvPr/>
        </p:nvGrpSpPr>
        <p:grpSpPr>
          <a:xfrm>
            <a:off x="504825" y="473950"/>
            <a:ext cx="11239500" cy="1232521"/>
            <a:chOff x="889" y="-1541"/>
            <a:chExt cx="17700" cy="8418"/>
          </a:xfrm>
        </p:grpSpPr>
        <mc:AlternateContent>
          <mc:Choice Requires="a14">
            <p:sp>
              <p:nvSpPr>
                <p:cNvPr id="6" name="文本框 5"/>
                <p:cNvSpPr txBox="1"/>
                <p:nvPr>
                  <p:custDataLst>
                    <p:tags r:id="rId2"/>
                  </p:custDataLst>
                </p:nvPr>
              </p:nvSpPr>
              <p:spPr>
                <a:xfrm>
                  <a:off x="889" y="-1541"/>
                  <a:ext cx="17700" cy="8418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         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参照以上过程，你能再给出一个无理数指数幂，如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e>
                          <m:sup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3</m:t>
                                </m:r>
                              </m:e>
                            </m:rad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，说明它也是一个确定的实数吗？</a:t>
                  </a:r>
                  <a:endPara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3"/>
                  </p:custDataLst>
                </p:nvPr>
              </p:nvSpPr>
              <p:spPr>
                <a:xfrm>
                  <a:off x="889" y="-1541"/>
                  <a:ext cx="17700" cy="841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6"/>
            <p:cNvSpPr/>
            <p:nvPr/>
          </p:nvSpPr>
          <p:spPr>
            <a:xfrm>
              <a:off x="16154" y="6609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 title=""/>
          <p:cNvGrpSpPr/>
          <p:nvPr/>
        </p:nvGrpSpPr>
        <p:grpSpPr>
          <a:xfrm>
            <a:off x="578485" y="1689100"/>
            <a:ext cx="11073765" cy="2453640"/>
            <a:chOff x="955" y="6610"/>
            <a:chExt cx="17439" cy="3864"/>
          </a:xfrm>
        </p:grpSpPr>
        <p:sp>
          <p:nvSpPr>
            <p:cNvPr id="11" name="矩形 10"/>
            <p:cNvSpPr/>
            <p:nvPr>
              <p:custDataLst>
                <p:tags r:id="rId5"/>
              </p:custDataLst>
            </p:nvPr>
          </p:nvSpPr>
          <p:spPr>
            <a:xfrm>
              <a:off x="1087" y="8735"/>
              <a:ext cx="3428" cy="6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5089" y="7771"/>
              <a:ext cx="2944" cy="6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003" y="6838"/>
              <a:ext cx="11576" cy="77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4" name="文本框 3"/>
                <p:cNvSpPr txBox="1"/>
                <p:nvPr>
                  <p:custDataLst>
                    <p:tags r:id="rId6"/>
                  </p:custDataLst>
                </p:nvPr>
              </p:nvSpPr>
              <p:spPr>
                <a:xfrm>
                  <a:off x="955" y="6610"/>
                  <a:ext cx="17439" cy="3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6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    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一般地，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无理数指数幂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𝛼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𝛼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为无理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oMath>
                    </m:oMathPara>
                  </a14:m>
                  <a:r>
                    <a:rPr 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是一个确定的实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数</a:t>
                  </a:r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这样，我们就将指数幂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中指数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的取值范围从整数逐步拓展到了实数</a:t>
                  </a:r>
                  <a:r>
                    <a:rPr lang="en-US" altLang="zh-CN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实数指数幂是一个确定的实数</a:t>
                  </a:r>
                  <a:r>
                    <a:rPr lang="en-US" altLang="zh-CN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r>
                    <a:rPr 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整数指数幂的运算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性质也适应于实数指数幂，即对于任意实数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𝑟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𝑠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,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均有下面的运算性质</a:t>
                  </a:r>
                  <a:r>
                    <a:rPr lang="en-US" altLang="zh-CN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.</a:t>
                  </a:r>
                  <a:endParaRPr lang="en-US" altLang="zh-CN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7"/>
                  </p:custDataLst>
                </p:nvPr>
              </p:nvSpPr>
              <p:spPr>
                <a:xfrm>
                  <a:off x="955" y="6610"/>
                  <a:ext cx="17439" cy="386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 title=""/>
          <p:cNvGrpSpPr/>
          <p:nvPr/>
        </p:nvGrpSpPr>
        <p:grpSpPr>
          <a:xfrm>
            <a:off x="3216275" y="4243705"/>
            <a:ext cx="5291455" cy="2125980"/>
            <a:chOff x="1573" y="4079"/>
            <a:chExt cx="8333" cy="3348"/>
          </a:xfrm>
        </p:grpSpPr>
        <mc:AlternateContent>
          <mc:Choice Requires="a14">
            <p:sp>
              <p:nvSpPr>
                <p:cNvPr id="14" name="文本框 13"/>
                <p:cNvSpPr txBox="1"/>
                <p:nvPr>
                  <p:custDataLst>
                    <p:tags r:id="rId9"/>
                  </p:custDataLst>
                </p:nvPr>
              </p:nvSpPr>
              <p:spPr>
                <a:xfrm>
                  <a:off x="1653" y="4079"/>
                  <a:ext cx="7974" cy="33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(1)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𝑟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𝑟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𝑟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𝑠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𝑅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;</a:t>
                  </a:r>
                  <a:endPara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l">
                    <a:lnSpc>
                      <a:spcPct val="15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(2)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𝑟</m:t>
                                </m:r>
                              </m:sup>
                            </m:s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𝑟𝑠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𝑟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𝑠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𝑅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;</a:t>
                  </a:r>
                  <a:endPara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l">
                    <a:lnSpc>
                      <a:spcPct val="15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(3)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𝑎𝑏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𝑟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𝑟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𝑟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𝑟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𝑅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.</m:t>
                        </m:r>
                      </m:oMath>
                    </m:oMathPara>
                  </a14:m>
                  <a:endPara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endPara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0"/>
                  </p:custDataLst>
                </p:nvPr>
              </p:nvSpPr>
              <p:spPr>
                <a:xfrm>
                  <a:off x="1653" y="4079"/>
                  <a:ext cx="7974" cy="3348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/>
            <p:cNvSpPr/>
            <p:nvPr>
              <p:custDataLst>
                <p:tags r:id="rId12"/>
              </p:custDataLst>
            </p:nvPr>
          </p:nvSpPr>
          <p:spPr>
            <a:xfrm>
              <a:off x="1573" y="4212"/>
              <a:ext cx="8333" cy="2680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82670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 title=""/>
          <p:cNvSpPr txBox="1"/>
          <p:nvPr/>
        </p:nvSpPr>
        <p:spPr>
          <a:xfrm>
            <a:off x="530860" y="651510"/>
            <a:ext cx="38557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题型一：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根式的化简与求值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582930" y="1111885"/>
                <a:ext cx="11523345" cy="1913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化简：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ff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radPr>
                        <m:deg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g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𝜋</m:t>
                              </m:r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4</m:t>
                              </m:r>
                            </m:sup>
                          </m:sSup>
                        </m:e>
                      </m:rad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；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</m:rad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ad>
                        <m:radPr>
                          <m:degHide m:val="off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radPr>
                        <m:deg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deg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sup>
                          </m:sSup>
                        </m:e>
                      </m:rad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；</m:t>
                      </m:r>
                    </m:oMath>
                  </m:oMathPara>
                </a14:m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(3)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</m:rad>
                        </m:e>
                      </m:rad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30" y="1111885"/>
                <a:ext cx="11523345" cy="19138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圆角矩形 34" title=""/>
          <p:cNvSpPr/>
          <p:nvPr>
            <p:custDataLst>
              <p:tags r:id="rId3"/>
            </p:custDataLst>
          </p:nvPr>
        </p:nvSpPr>
        <p:spPr>
          <a:xfrm>
            <a:off x="598805" y="661035"/>
            <a:ext cx="3787140" cy="43434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 title=""/>
          <p:cNvGrpSpPr/>
          <p:nvPr/>
        </p:nvGrpSpPr>
        <p:grpSpPr>
          <a:xfrm>
            <a:off x="420370" y="2980690"/>
            <a:ext cx="11442065" cy="2914650"/>
            <a:chOff x="662" y="5338"/>
            <a:chExt cx="18019" cy="4590"/>
          </a:xfrm>
        </p:grpSpPr>
        <mc:AlternateContent>
          <mc:Choice Requires="a14">
            <p:sp>
              <p:nvSpPr>
                <p:cNvPr id="2" name="文本框 1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662" y="5338"/>
                  <a:ext cx="18019" cy="45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解：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(1)</a:t>
                  </a:r>
                  <a14:m>
                    <m:oMathPara>
                      <m:oMathParaPr>
                        <m:jc/>
                      </m:oMathParaPr>
                      <m:oMath>
                        <m:rad>
                          <m:radPr>
                            <m:degHide m:val="off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4</m:t>
                            </m:r>
                          </m:deg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𝜋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4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Cambria Math" panose="02040503050406030204" charset="0"/>
                            <a:sym typeface="+mn-ea"/>
                          </a:rPr>
                          <m:t>|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Cambria Math" panose="02040503050406030204" charset="0"/>
                            <a:sym typeface="+mn-ea"/>
                          </a:rPr>
                          <m:t>𝜋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Cambria Math" panose="02040503050406030204" charset="0"/>
                            <a:sym typeface="+mn-ea"/>
                          </a:rPr>
                          <m:t>|=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Cambria Math" panose="02040503050406030204" charset="0"/>
                            <a:sym typeface="+mn-ea"/>
                          </a:rPr>
                          <m:t>𝜋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；</m:t>
                        </m:r>
                      </m:oMath>
                    </m:oMathPara>
                  </a14:m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(2)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显然，</a:t>
                  </a:r>
                  <a14:m>
                    <m:oMathPara>
                      <m:oMathParaPr>
                        <m:jc/>
                      </m:oMathParaPr>
                      <m:oMath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</m:rad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有意义，所以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即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𝑎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rad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𝑎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ad>
                          <m:radPr>
                            <m:degHide m:val="off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</m:deg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𝑎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)+(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)+(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(3)</a:t>
                  </a:r>
                  <a14:m>
                    <m:oMathPara>
                      <m:oMathParaPr>
                        <m:jc/>
                      </m:oMathParaPr>
                      <m:oMath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rad>
                          </m:e>
                        </m:rad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rad>
                          </m:e>
                        </m:rad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cs typeface="Cambria Math" panose="02040503050406030204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</m:rad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cs typeface="Cambria Math" panose="02040503050406030204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</m:rad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</m:rad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+(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</m:rad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)=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</m:rad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5"/>
                  </p:custDataLst>
                </p:nvPr>
              </p:nvSpPr>
              <p:spPr>
                <a:xfrm>
                  <a:off x="662" y="5338"/>
                  <a:ext cx="18019" cy="459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/>
            <p:cNvSpPr/>
            <p:nvPr>
              <p:custDataLst>
                <p:tags r:id="rId7"/>
              </p:custDataLst>
            </p:nvPr>
          </p:nvSpPr>
          <p:spPr>
            <a:xfrm>
              <a:off x="12607" y="669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 title=""/>
          <p:cNvSpPr txBox="1"/>
          <p:nvPr/>
        </p:nvSpPr>
        <p:spPr>
          <a:xfrm>
            <a:off x="603250" y="539115"/>
            <a:ext cx="11135360" cy="3451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方法技巧：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430780"/>
              </a:tabLst>
            </a:pPr>
            <a:r>
              <a:rPr lang="en-US" sz="2400" b="1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</a:t>
            </a:r>
            <a:r>
              <a:rPr lang="zh-CN" altLang="en-US" sz="2400" b="1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有条件根式的化简问题，是指被开方数或被开方的表达式可以通过配方、拆分等方式进行化简</a:t>
            </a:r>
            <a:r>
              <a:rPr lang="en-US" altLang="zh-CN" sz="2400" b="1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en-US" sz="2400" b="1" kern="1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430780"/>
              </a:tabLst>
            </a:pPr>
            <a:r>
              <a:rPr lang="en-US" sz="2400" b="1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</a:t>
            </a:r>
            <a:r>
              <a:rPr lang="zh-CN" altLang="en-US" sz="2400" b="1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有条件根式的化简经常用到配方的方法</a:t>
            </a:r>
            <a:r>
              <a:rPr lang="en-US" altLang="zh-CN" sz="2400" b="1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r>
              <a:rPr lang="zh-CN" altLang="en-US" sz="2400" b="1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当根指数为偶数时，在利用公式化简时，要考虑被开方数或被开方的表达式的正负</a:t>
            </a:r>
            <a:r>
              <a:rPr lang="en-US" altLang="zh-CN" sz="2400" b="1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en-US" sz="2400" b="1" kern="1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430780"/>
              </a:tabLst>
            </a:pPr>
            <a:r>
              <a:rPr lang="en-US" sz="2400" b="1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</a:t>
            </a:r>
            <a:r>
              <a:rPr lang="zh-CN" altLang="en-US" sz="2400" b="1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在含有多个绝对值的式子中，常利用零点分段法，结合数轴完成，去绝对值</a:t>
            </a:r>
            <a:r>
              <a:rPr lang="en-US" altLang="zh-CN" sz="2400" b="1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en-US" altLang="zh-CN" sz="2400" b="1" kern="1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1" title=""/>
          <p:cNvGrpSpPr/>
          <p:nvPr/>
        </p:nvGrpSpPr>
        <p:grpSpPr>
          <a:xfrm>
            <a:off x="631507" y="-46037"/>
            <a:ext cx="11193462" cy="583565"/>
            <a:chOff x="614597" y="884420"/>
            <a:chExt cx="11192657" cy="584139"/>
          </a:xfrm>
        </p:grpSpPr>
        <p:cxnSp>
          <p:nvCxnSpPr>
            <p:cNvPr id="5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7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8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2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31190" y="615315"/>
                <a:ext cx="10441940" cy="62103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2.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设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3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≤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≤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3</m:t>
                      </m:r>
                    </m:oMath>
                  </m:oMathPara>
                </a14:m>
                <a:r>
                  <a:rPr lang="en-US" altLang="zh-CN" sz="2400" i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,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求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e>
                      </m:rad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6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9</m:t>
                          </m:r>
                        </m:e>
                      </m:rad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的值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90" y="615315"/>
                <a:ext cx="10441940" cy="6210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9" name="文本框 18" title=""/>
              <p:cNvSpPr txBox="1"/>
              <p:nvPr/>
            </p:nvSpPr>
            <p:spPr>
              <a:xfrm>
                <a:off x="631190" y="1313815"/>
                <a:ext cx="9620250" cy="3350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解：原式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en-US" altLang="zh-CN" sz="2400" b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,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∴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分情况讨论：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时，原式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；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3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时，原式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)−(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综上，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e>
                      </m:ra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6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9</m:t>
                          </m:r>
                        </m:e>
                      </m:ra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eqArr>
                            <m:eqArrPr>
                              <m:maxDist m:val="off"/>
                              <m:objDist m:val="off"/>
                              <m:rSpRule m:val="0"/>
                              <m:rSp m:val="0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，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≤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&lt;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，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4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，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≤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≤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b="1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90" y="1313815"/>
                <a:ext cx="9620250" cy="335089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1" title=""/>
          <p:cNvGrpSpPr/>
          <p:nvPr/>
        </p:nvGrpSpPr>
        <p:grpSpPr>
          <a:xfrm>
            <a:off x="631507" y="-49847"/>
            <a:ext cx="11193462" cy="583565"/>
            <a:chOff x="614597" y="884420"/>
            <a:chExt cx="11192657" cy="584139"/>
          </a:xfrm>
        </p:grpSpPr>
        <p:cxnSp>
          <p:nvCxnSpPr>
            <p:cNvPr id="5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7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8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2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 title=""/>
          <p:cNvGrpSpPr/>
          <p:nvPr/>
        </p:nvGrpSpPr>
        <p:grpSpPr>
          <a:xfrm>
            <a:off x="715010" y="611505"/>
            <a:ext cx="4936490" cy="460375"/>
            <a:chOff x="3377" y="2316"/>
            <a:chExt cx="7774" cy="725"/>
          </a:xfrm>
        </p:grpSpPr>
        <p:sp>
          <p:nvSpPr>
            <p:cNvPr id="25" name="文本框 24"/>
            <p:cNvSpPr txBox="1"/>
            <p:nvPr/>
          </p:nvSpPr>
          <p:spPr>
            <a:xfrm>
              <a:off x="3558" y="2316"/>
              <a:ext cx="751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题型二：根式与分数指数幂的互化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377" y="2328"/>
              <a:ext cx="7774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19" name="文本框 18" title=""/>
              <p:cNvSpPr txBox="1"/>
              <p:nvPr/>
            </p:nvSpPr>
            <p:spPr>
              <a:xfrm>
                <a:off x="667385" y="1182370"/>
                <a:ext cx="7966075" cy="14293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将下列根式化成分数指数幂形式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  <m:rad>
                        <m:radPr>
                          <m:degHide m:val="off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radPr>
                        <m:deg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deg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</m:rad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∙</m:t>
                      </m:r>
                      <m:rad>
                        <m:radPr>
                          <m:degHide m:val="off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radPr>
                        <m:deg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g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</m:rad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；(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��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𝑎</m:t>
                                  </m:r>
                                </m:e>
                              </m:rad>
                            </m:e>
                          </m:rad>
                        </m:e>
                      </m:rad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；(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  <m:rad>
                        <m:radPr>
                          <m:degHide m:val="off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radPr>
                        <m:deg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deg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∙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sup>
                          </m:sSup>
                        </m:e>
                      </m:rad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；(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ad>
                            <m:radPr>
                              <m:degHide m:val="off"/>
                              <m:ctrlP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</m:rad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∙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sup>
                          </m:sSup>
                        </m:e>
                      </m:rad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85" y="1182370"/>
                <a:ext cx="7966075" cy="14293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 title=""/>
          <p:cNvGrpSpPr/>
          <p:nvPr/>
        </p:nvGrpSpPr>
        <p:grpSpPr>
          <a:xfrm>
            <a:off x="420370" y="2527300"/>
            <a:ext cx="11442065" cy="3567430"/>
            <a:chOff x="662" y="4624"/>
            <a:chExt cx="18019" cy="5618"/>
          </a:xfrm>
        </p:grpSpPr>
        <mc:AlternateContent>
          <mc:Choice Requires="a14">
            <p:sp>
              <p:nvSpPr>
                <p:cNvPr id="3" name="文本框 2"/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662" y="4624"/>
                  <a:ext cx="18019" cy="56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3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解：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(1)</a:t>
                  </a:r>
                  <a14:m>
                    <m:oMathPara>
                      <m:oMathParaPr>
                        <m:jc/>
                      </m:oMathParaPr>
                      <m:oMath>
                        <m:rad>
                          <m:radPr>
                            <m:degHide m:val="off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</m:deg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</m:rad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∙</m:t>
                        </m:r>
                        <m:rad>
                          <m:radPr>
                            <m:degHide m:val="off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4</m:t>
                            </m:r>
                          </m:deg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</m:rad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12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；</m:t>
                        </m:r>
                      </m:oMath>
                    </m:oMathPara>
                  </a14:m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l">
                    <a:lnSpc>
                      <a:spcPct val="13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(2)</a:t>
                  </a:r>
                  <a14:m>
                    <m:oMathPara>
                      <m:oMathParaPr>
                        <m:jc/>
                      </m:oMathParaPr>
                      <m:oMath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𝑎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𝑎</m:t>
                                    </m:r>
                                  </m:e>
                                </m:rad>
                              </m:e>
                            </m:rad>
                          </m:e>
                        </m:rad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𝑎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  <m:t>𝑎</m:t>
                                    </m:r>
                                  </m:e>
                                  <m:sup>
                                    <m:f>
                                      <m:fPr>
                                        <m:type m:val="bar"/>
                                        <m:ctrlP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/>
                                            <a:ea typeface="MS Mincho" panose="02020609040205080304" charset="-128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/>
                                            <a:ea typeface="MS Mincho" panose="02020609040205080304" charset="-128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/>
                                            <a:ea typeface="MS Mincho" panose="02020609040205080304" charset="-128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rad>
                          </m:e>
                        </m:rad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  <m:t>𝑎</m:t>
                                    </m:r>
                                  </m:e>
                                  <m:sup>
                                    <m:f>
                                      <m:fPr>
                                        <m:type m:val="bar"/>
                                        <m:ctrlP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/>
                                            <a:ea typeface="MS Mincho" panose="02020609040205080304" charset="-128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/>
                                            <a:ea typeface="MS Mincho" panose="02020609040205080304" charset="-128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/>
                                            <a:ea typeface="MS Mincho" panose="02020609040205080304" charset="-128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rad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=</m:t>
                            </m:r>
                          </m:e>
                        </m:rad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f>
                                  <m:fPr>
                                    <m:type m:val="bar"/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  <m:t>4</m:t>
                                    </m:r>
                                  </m:den>
                                </m:f>
                              </m:sup>
                            </m:sSup>
                          </m:e>
                        </m:rad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f>
                                  <m:fPr>
                                    <m:type m:val="bar"/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  <m:t>4</m:t>
                                    </m:r>
                                  </m:den>
                                </m:f>
                              </m:sup>
                            </m:sSup>
                          </m:e>
                        </m:rad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8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l">
                    <a:lnSpc>
                      <a:spcPct val="13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(3)</a:t>
                  </a:r>
                  <a14:m>
                    <m:oMathPara>
                      <m:oMathParaPr>
                        <m:jc/>
                      </m:oMathParaPr>
                      <m:oMath>
                        <m:rad>
                          <m:radPr>
                            <m:degHide m:val="off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</m:deg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∙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13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6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l">
                    <a:lnSpc>
                      <a:spcPct val="13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(4)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rad>
                              <m:radPr>
                                <m:degHide m:val="off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radPr>
                              <m:deg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</m:rad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∙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6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"/>
                  </p:custDataLst>
                </p:nvPr>
              </p:nvSpPr>
              <p:spPr>
                <a:xfrm>
                  <a:off x="662" y="4624"/>
                  <a:ext cx="18019" cy="561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矩形 19"/>
            <p:cNvSpPr/>
            <p:nvPr>
              <p:custDataLst>
                <p:tags r:id="rId6"/>
              </p:custDataLst>
            </p:nvPr>
          </p:nvSpPr>
          <p:spPr>
            <a:xfrm>
              <a:off x="12607" y="669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 title=""/>
          <p:cNvSpPr txBox="1"/>
          <p:nvPr/>
        </p:nvSpPr>
        <p:spPr>
          <a:xfrm>
            <a:off x="603250" y="539115"/>
            <a:ext cx="11135360" cy="4005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方法技巧：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430780"/>
              </a:tabLst>
            </a:pPr>
            <a:r>
              <a:rPr lang="en-US" sz="2400" b="1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</a:t>
            </a:r>
            <a:r>
              <a:rPr lang="zh-CN" altLang="en-US" sz="2400" b="1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指数幂的运算首先将根式、分数指数幂统一为分数指数幂，以便利用法则计算，还应注意：</a:t>
            </a:r>
            <a:endParaRPr lang="zh-CN" altLang="en-US" sz="2400" b="1" kern="1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430780"/>
              </a:tabLst>
            </a:pPr>
            <a:r>
              <a:rPr lang="en-US" altLang="zh-CN" sz="2400" b="1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(1)</a:t>
            </a:r>
            <a:r>
              <a:rPr lang="zh-CN" altLang="en-US" sz="2400" b="1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必须同底数幂相乘，指数才能相加</a:t>
            </a:r>
            <a:r>
              <a:rPr lang="en-US" altLang="zh-CN" sz="2400" b="1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en-US" altLang="zh-CN" sz="2400" b="1" kern="1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430780"/>
              </a:tabLst>
            </a:pPr>
            <a:r>
              <a:rPr lang="en-US" altLang="zh-CN" sz="2400" b="1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(2)</a:t>
            </a:r>
            <a:r>
              <a:rPr lang="zh-CN" altLang="en-US" sz="2400" b="1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运算的先后顺序</a:t>
            </a:r>
            <a:r>
              <a:rPr lang="en-US" altLang="zh-CN" sz="2400" b="1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zh-CN" altLang="en-US" sz="2400" b="1" kern="1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430780"/>
              </a:tabLst>
            </a:pPr>
            <a:r>
              <a:rPr lang="en-US" sz="2400" b="1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</a:t>
            </a:r>
            <a:r>
              <a:rPr lang="zh-CN" altLang="en-US" sz="2400" b="1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当底数是负数时，先确定符号，再把底数化为正数</a:t>
            </a:r>
            <a:r>
              <a:rPr lang="en-US" altLang="zh-CN" sz="2400" b="1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en-US" sz="2400" b="1" kern="1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430780"/>
              </a:tabLst>
            </a:pPr>
            <a:r>
              <a:rPr lang="en-US" sz="2400" b="1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</a:t>
            </a:r>
            <a:r>
              <a:rPr lang="zh-CN" altLang="en-US" sz="2400" b="1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运算结果不能同时含有根号和分数指数，也不能既有分母又含有负指数</a:t>
            </a:r>
            <a:r>
              <a:rPr lang="en-US" altLang="zh-CN" sz="2400" b="1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en-US" altLang="zh-CN" sz="2400" b="1" kern="1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1" title=""/>
          <p:cNvGrpSpPr/>
          <p:nvPr/>
        </p:nvGrpSpPr>
        <p:grpSpPr>
          <a:xfrm>
            <a:off x="631507" y="-46037"/>
            <a:ext cx="11193462" cy="583565"/>
            <a:chOff x="614597" y="884420"/>
            <a:chExt cx="11192657" cy="584139"/>
          </a:xfrm>
        </p:grpSpPr>
        <p:cxnSp>
          <p:nvCxnSpPr>
            <p:cNvPr id="5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7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8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2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19" name="文本框 18" title=""/>
              <p:cNvSpPr txBox="1"/>
              <p:nvPr/>
            </p:nvSpPr>
            <p:spPr>
              <a:xfrm>
                <a:off x="631190" y="688340"/>
                <a:ext cx="9513570" cy="1775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用分数指数幂表示下列各式：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  <m:rad>
                        <m:radPr>
                          <m:degHide m:val="off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radPr>
                        <m:deg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deg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</m:rad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∙</m:t>
                      </m:r>
                      <m:rad>
                        <m:radPr>
                          <m:degHide m:val="off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radPr>
                        <m:deg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deg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</m:rad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)；      (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ad>
                            <m:radPr>
                              <m:degHide m:val="off"/>
                              <m:ctrlP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4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𝑏</m:t>
                                  </m:r>
                                </m:e>
                                <m:sup>
                                  <m:f>
                                    <m:fPr>
                                      <m:type m:val="bar"/>
                                      <m:ctrlPr>
                                        <a:rPr lang="en-US" altLang="zh-CN" sz="2400" i="1">
                                          <a:latin typeface="Cambria Math" panose="02040503050406030204"/>
                                          <a:ea typeface="宋体" panose="02010600030101010101" pitchFamily="2" charset="-122"/>
                                          <a:cs typeface="Cambria Math" panose="0204050305040603020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/>
                                          <a:ea typeface="宋体" panose="02010600030101010101" pitchFamily="2" charset="-122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/>
                                          <a:ea typeface="宋体" panose="02010600030101010101" pitchFamily="2" charset="-122"/>
                                          <a:cs typeface="Cambria Math" panose="02040503050406030204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rad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；      (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ff"/>
                              <m:ctrlP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ad>
                                    <m:radPr>
                                      <m:degHide m:val="off"/>
                                      <m:ctrlPr>
                                        <a:rPr lang="en-US" altLang="zh-CN" sz="2400" i="1">
                                          <a:latin typeface="Cambria Math" panose="02040503050406030204"/>
                                          <a:ea typeface="宋体" panose="02010600030101010101" pitchFamily="2" charset="-122"/>
                                          <a:cs typeface="Cambria Math" panose="02040503050406030204" charset="0"/>
                                        </a:rPr>
                                      </m:ctrlPr>
                                    </m:radPr>
                                    <m:deg>
                                      <m:r>
                                        <a:rPr lang="en-US" altLang="zh-CN" sz="2400" i="1">
                                          <a:latin typeface="Cambria Math" panose="02040503050406030204"/>
                                          <a:ea typeface="宋体" panose="02010600030101010101" pitchFamily="2" charset="-122"/>
                                          <a:cs typeface="Cambria Math" panose="02040503050406030204" charset="0"/>
                                        </a:rPr>
                                        <m:t>5</m:t>
                                      </m:r>
                                    </m:deg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/>
                                              <a:ea typeface="宋体" panose="02010600030101010101" pitchFamily="2" charset="-122"/>
                                              <a:cs typeface="Cambria Math" panose="0204050305040603020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/>
                                              <a:ea typeface="宋体" panose="02010600030101010101" pitchFamily="2" charset="-122"/>
                                              <a:cs typeface="Cambria Math" panose="02040503050406030204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/>
                                              <a:ea typeface="宋体" panose="02010600030101010101" pitchFamily="2" charset="-122"/>
                                              <a:cs typeface="Cambria Math" panose="02040503050406030204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  <m:r>
                                    <a:rPr lang="en-US" altLang="zh-CN" sz="2400" i="1"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90" y="688340"/>
                <a:ext cx="9513570" cy="17754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 title=""/>
          <p:cNvGrpSpPr/>
          <p:nvPr/>
        </p:nvGrpSpPr>
        <p:grpSpPr>
          <a:xfrm>
            <a:off x="420370" y="2273935"/>
            <a:ext cx="11442065" cy="2897505"/>
            <a:chOff x="662" y="4624"/>
            <a:chExt cx="18019" cy="4563"/>
          </a:xfrm>
        </p:grpSpPr>
        <mc:AlternateContent>
          <mc:Choice Requires="a14">
            <p:sp>
              <p:nvSpPr>
                <p:cNvPr id="3" name="文本框 2"/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662" y="4624"/>
                  <a:ext cx="18019" cy="45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3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解：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(1)</a:t>
                  </a:r>
                  <a14:m>
                    <m:oMathPara>
                      <m:oMathParaPr>
                        <m:jc/>
                      </m:oMathParaPr>
                      <m:oMath>
                        <m:rad>
                          <m:radPr>
                            <m:degHide m:val="off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</m:deg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</m:rad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∙</m:t>
                        </m:r>
                        <m:rad>
                          <m:radPr>
                            <m:degHide m:val="off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6</m:t>
                            </m:r>
                          </m:deg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</m:rad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6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；</m:t>
                        </m:r>
                      </m:oMath>
                    </m:oMathPara>
                  </a14:m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l">
                    <a:lnSpc>
                      <a:spcPct val="13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(2)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rad>
                              <m:radPr>
                                <m:degHide m:val="off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radPr>
                              <m:deg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4</m:t>
                                </m:r>
                              </m:deg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f>
                                      <m:fPr>
                                        <m:type m:val="bar"/>
                                        <m:ctrlP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/>
                                            <a:ea typeface="宋体" panose="02010600030101010101" pitchFamily="2" charset="-122"/>
                                            <a:cs typeface="Cambria Math" panose="0204050305040603020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/>
                                            <a:ea typeface="宋体" panose="02010600030101010101" pitchFamily="2" charset="-122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/>
                                            <a:ea typeface="宋体" panose="02010600030101010101" pitchFamily="2" charset="-122"/>
                                            <a:cs typeface="Cambria Math" panose="02040503050406030204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rad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𝑏</m:t>
                                </m:r>
                              </m:e>
                              <m:sup>
                                <m:f>
                                  <m:fPr>
                                    <m:type m:val="bar"/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  <m:t>6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=(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𝑏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9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；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l">
                    <a:lnSpc>
                      <a:spcPct val="13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(3)</a:t>
                  </a:r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ff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radPr>
                              <m:deg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(</m:t>
                                    </m:r>
                                    <m:rad>
                                      <m:radPr>
                                        <m:degHide m:val="off"/>
                                        <m:ctrlP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/>
                                            <a:ea typeface="宋体" panose="02010600030101010101" pitchFamily="2" charset="-122"/>
                                            <a:cs typeface="Cambria Math" panose="02040503050406030204" charset="0"/>
                                          </a:rPr>
                                        </m:ctrlPr>
                                      </m:radPr>
                                      <m:deg>
                                        <m: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/>
                                            <a:ea typeface="宋体" panose="02010600030101010101" pitchFamily="2" charset="-122"/>
                                            <a:cs typeface="Cambria Math" panose="02040503050406030204" charset="0"/>
                                          </a:rPr>
                                          <m:t>5</m:t>
                                        </m:r>
                                      </m:deg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/>
                                                <a:ea typeface="宋体" panose="02010600030101010101" pitchFamily="2" charset="-122"/>
                                                <a:cs typeface="Cambria Math" panose="02040503050406030204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/>
                                                <a:ea typeface="宋体" panose="02010600030101010101" pitchFamily="2" charset="-122"/>
                                                <a:cs typeface="Cambria Math" panose="02040503050406030204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/>
                                                <a:ea typeface="宋体" panose="02010600030101010101" pitchFamily="2" charset="-122"/>
                                                <a:cs typeface="Cambria Math" panose="02040503050406030204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rad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f>
                                  <m:fPr>
                                    <m:type m:val="bar"/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"/>
                  </p:custDataLst>
                </p:nvPr>
              </p:nvSpPr>
              <p:spPr>
                <a:xfrm>
                  <a:off x="662" y="4624"/>
                  <a:ext cx="18019" cy="456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矩形 19"/>
            <p:cNvSpPr/>
            <p:nvPr>
              <p:custDataLst>
                <p:tags r:id="rId6"/>
              </p:custDataLst>
            </p:nvPr>
          </p:nvSpPr>
          <p:spPr>
            <a:xfrm>
              <a:off x="12607" y="669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1" title=""/>
          <p:cNvGrpSpPr/>
          <p:nvPr/>
        </p:nvGrpSpPr>
        <p:grpSpPr>
          <a:xfrm>
            <a:off x="631507" y="-46037"/>
            <a:ext cx="11193462" cy="583565"/>
            <a:chOff x="614597" y="884420"/>
            <a:chExt cx="11192657" cy="584139"/>
          </a:xfrm>
        </p:grpSpPr>
        <p:cxnSp>
          <p:nvCxnSpPr>
            <p:cNvPr id="5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7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8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2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 title=""/>
          <p:cNvSpPr txBox="1"/>
          <p:nvPr/>
        </p:nvSpPr>
        <p:spPr>
          <a:xfrm>
            <a:off x="722630" y="656590"/>
            <a:ext cx="4291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题型三：指数幂的化简与求值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圆角矩形 25" title=""/>
          <p:cNvSpPr/>
          <p:nvPr/>
        </p:nvSpPr>
        <p:spPr>
          <a:xfrm>
            <a:off x="584200" y="656590"/>
            <a:ext cx="4430395" cy="43434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84200" y="1265555"/>
                <a:ext cx="10488930" cy="1802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计算下列各式（式中字母都是正数）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lvl="0" indent="0" algn="l">
                  <a:lnSpc>
                    <a:spcPct val="100000"/>
                  </a:lnSpc>
                  <a:buNone/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027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27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125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；                                    (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(</m:t>
                              </m:r>
                              <m:f>
                                <m:fPr>
                                  <m:type m:val="bar"/>
                                  <m:ctrlPr>
                                    <a:rPr lang="en-US" altLang="zh-CN" sz="2400" i="1"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e>
                              </m:rad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∙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e>
                                <m:sup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i="1">
                                          <a:latin typeface="Cambria Math" panose="02040503050406030204"/>
                                          <a:ea typeface="宋体" panose="02010600030101010101" pitchFamily="2" charset="-122"/>
                                          <a:cs typeface="Cambria Math" panose="02040503050406030204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/>
                                          <a:ea typeface="宋体" panose="02010600030101010101" pitchFamily="2" charset="-122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sup>
                              </m:sSup>
                            </m:e>
                          </m:rad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]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；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8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25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×</m:t>
                      </m:r>
                      <m:rad>
                        <m:radPr>
                          <m:degHide m:val="off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radPr>
                        <m:deg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g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e>
                      </m:rad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ad>
                            <m:radPr>
                              <m:degHide m:val="off"/>
                              <m:ctrlP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×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00" y="1265555"/>
                <a:ext cx="10488930" cy="18027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 title=""/>
          <p:cNvGrpSpPr/>
          <p:nvPr/>
        </p:nvGrpSpPr>
        <p:grpSpPr>
          <a:xfrm>
            <a:off x="382905" y="2996565"/>
            <a:ext cx="11442065" cy="2487930"/>
            <a:chOff x="662" y="4624"/>
            <a:chExt cx="18019" cy="3918"/>
          </a:xfrm>
        </p:grpSpPr>
        <mc:AlternateContent>
          <mc:Choice Requires="a14">
            <p:sp>
              <p:nvSpPr>
                <p:cNvPr id="19" name="文本框 18"/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662" y="4624"/>
                  <a:ext cx="18019" cy="39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3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解：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(1)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原式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(</m:t>
                                </m:r>
                                <m:f>
                                  <m:fPr>
                                    <m:type m:val="bar"/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10</m:t>
                                    </m:r>
                                  </m:den>
                                </m:f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(</m:t>
                                </m:r>
                                <m:f>
                                  <m:fPr>
                                    <m:type m:val="bar"/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(</m:t>
                                </m:r>
                                <m:f>
                                  <m:fPr>
                                    <m:type m:val="bar"/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10</m:t>
                                </m:r>
                              </m:den>
                            </m:f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100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.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09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；</m:t>
                        </m:r>
                      </m:oMath>
                    </m:oMathPara>
                  </a14:m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l">
                    <a:lnSpc>
                      <a:spcPct val="13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(2)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原式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(</m:t>
                                </m:r>
                                <m:f>
                                  <m:fPr>
                                    <m:type m:val="bar"/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</m:rad>
                              </m:sup>
                            </m:s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sup>
                                <m:f>
                                  <m:fPr>
                                    <m:type m:val="bar"/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/>
                                            <a:ea typeface="宋体" panose="02010600030101010101" pitchFamily="2" charset="-122"/>
                                            <a:cs typeface="Cambria Math" panose="02040503050406030204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/>
                                            <a:ea typeface="宋体" panose="02010600030101010101" pitchFamily="2" charset="-122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]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  <m:sup>
                                <m:rad>
                                  <m:radPr>
                                    <m:degHide m:val="on"/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</m:rad>
                              </m:sup>
                            </m:s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sup>
                                <m:f>
                                  <m:fPr>
                                    <m:type m:val="bar"/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/>
                                            <a:ea typeface="宋体" panose="02010600030101010101" pitchFamily="2" charset="-122"/>
                                            <a:cs typeface="Cambria Math" panose="02040503050406030204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/>
                                            <a:ea typeface="宋体" panose="02010600030101010101" pitchFamily="2" charset="-122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]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sup>
                                <m:f>
                                  <m:fPr>
                                    <m:type m:val="bar"/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/>
                                            <a:ea typeface="宋体" panose="02010600030101010101" pitchFamily="2" charset="-122"/>
                                            <a:cs typeface="Cambria Math" panose="02040503050406030204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/>
                                            <a:ea typeface="宋体" panose="02010600030101010101" pitchFamily="2" charset="-122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</m:rad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；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l">
                    <a:lnSpc>
                      <a:spcPct val="13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(3)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原式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(</m:t>
                                </m:r>
                                <m:f>
                                  <m:fPr>
                                    <m:type m:val="bar"/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×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sup>
                                <m:f>
                                  <m:fPr>
                                    <m:type m:val="bar"/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  <m:sup>
                                <m:f>
                                  <m:fPr>
                                    <m:type m:val="bar"/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6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+(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×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27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)=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112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"/>
                  </p:custDataLst>
                </p:nvPr>
              </p:nvSpPr>
              <p:spPr>
                <a:xfrm>
                  <a:off x="662" y="4624"/>
                  <a:ext cx="18019" cy="391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矩形 19"/>
            <p:cNvSpPr/>
            <p:nvPr>
              <p:custDataLst>
                <p:tags r:id="rId6"/>
              </p:custDataLst>
            </p:nvPr>
          </p:nvSpPr>
          <p:spPr>
            <a:xfrm>
              <a:off x="12607" y="669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 title=""/>
          <p:cNvSpPr txBox="1"/>
          <p:nvPr/>
        </p:nvSpPr>
        <p:spPr>
          <a:xfrm>
            <a:off x="603250" y="539115"/>
            <a:ext cx="11135360" cy="4005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方法技巧：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430780"/>
              </a:tabLst>
            </a:pPr>
            <a:r>
              <a:rPr lang="en-US" sz="2400" b="1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</a:t>
            </a:r>
            <a:r>
              <a:rPr lang="zh-CN" altLang="en-US" sz="2400" b="1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指数幂的运算首先将根式、分数指数幂统一为分数指数幂，以便利用法则计算，还应注意：</a:t>
            </a:r>
            <a:endParaRPr lang="zh-CN" altLang="en-US" sz="2400" b="1" kern="1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430780"/>
              </a:tabLst>
            </a:pPr>
            <a:r>
              <a:rPr lang="en-US" altLang="zh-CN" sz="2400" b="1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(1)</a:t>
            </a:r>
            <a:r>
              <a:rPr lang="zh-CN" altLang="en-US" sz="2400" b="1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必须同底数幂相乘，指数才能相加</a:t>
            </a:r>
            <a:r>
              <a:rPr lang="en-US" altLang="zh-CN" sz="2400" b="1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en-US" altLang="zh-CN" sz="2400" b="1" kern="1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430780"/>
              </a:tabLst>
            </a:pPr>
            <a:r>
              <a:rPr lang="en-US" altLang="zh-CN" sz="2400" b="1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(2)</a:t>
            </a:r>
            <a:r>
              <a:rPr lang="zh-CN" altLang="en-US" sz="2400" b="1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运算的先后顺序</a:t>
            </a:r>
            <a:r>
              <a:rPr lang="en-US" altLang="zh-CN" sz="2400" b="1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zh-CN" altLang="en-US" sz="2400" b="1" kern="1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430780"/>
              </a:tabLst>
            </a:pPr>
            <a:r>
              <a:rPr lang="en-US" sz="2400" b="1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</a:t>
            </a:r>
            <a:r>
              <a:rPr lang="zh-CN" altLang="en-US" sz="2400" b="1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当底数是具体实数时，无论是小数还是分数，都先改写成分数指数幂的形式，再结合着指数幂的运算法则来解决问题</a:t>
            </a:r>
            <a:r>
              <a:rPr lang="en-US" altLang="zh-CN" sz="2400" b="1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en-US" altLang="zh-CN" sz="2400" b="1" kern="1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/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1" title=""/>
          <p:cNvGrpSpPr/>
          <p:nvPr/>
        </p:nvGrpSpPr>
        <p:grpSpPr>
          <a:xfrm>
            <a:off x="631507" y="-46037"/>
            <a:ext cx="11193462" cy="583565"/>
            <a:chOff x="614597" y="884420"/>
            <a:chExt cx="11192657" cy="584139"/>
          </a:xfrm>
        </p:grpSpPr>
        <p:cxnSp>
          <p:nvCxnSpPr>
            <p:cNvPr id="5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7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8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2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19" name="文本框 18" title=""/>
              <p:cNvSpPr txBox="1"/>
              <p:nvPr/>
            </p:nvSpPr>
            <p:spPr>
              <a:xfrm>
                <a:off x="675640" y="537845"/>
                <a:ext cx="9830435" cy="1358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化简或计算下列各式：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)(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)(−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6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)÷(−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3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6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6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)；         (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𝜋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𝜋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latin typeface="Cambria Math" panose="02040503050406030204"/>
                                      <a:ea typeface="MS Mincho" panose="02020609040205080304" charset="-128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e>
                              </m:rad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</m:rad>
                        </m:sup>
                      </m:sSup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1</m:t>
                          </m:r>
                        </m:e>
                        <m:sup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5</m:t>
                              </m:r>
                            </m:e>
                          </m:rad>
                        </m:sup>
                      </m:sSup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.    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40" y="537845"/>
                <a:ext cx="9830435" cy="1358900"/>
              </a:xfrm>
              <a:prstGeom prst="rect">
                <a:avLst/>
              </a:prstGeom>
              <a:blipFill rotWithShape="1">
                <a:blip r:embed="rId2"/>
                <a:stretch>
                  <a:fillRect r="-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2" name="文本框 1" title="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382905" y="1767205"/>
                <a:ext cx="11442065" cy="1708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8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(1)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原式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12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11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6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12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÷(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3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6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6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4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12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；</m:t>
                      </m:r>
                    </m:oMath>
                  </m:oMathPara>
                </a14:m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8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原式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𝜋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𝜋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18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b="1" i="1">
                  <a:solidFill>
                    <a:srgbClr val="FF0000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382905" y="1767205"/>
                <a:ext cx="11442065" cy="17081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6"/>
    </p:custData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89020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情境导入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589280" y="663575"/>
                <a:ext cx="10965815" cy="18014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  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初中已经学习过整数指数幂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在学习幂函数时，我们把正方形的边长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关于面积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𝑆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𝑠</m:t>
                          </m:r>
                        </m:e>
                      </m:rad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记作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𝑆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像这样以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分数为指数的幂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，其意义是什么呢？下面从已知的平方根、立方根的意义展开研究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663575"/>
                <a:ext cx="10965815" cy="18014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 title=""/>
          <p:cNvGrpSpPr/>
          <p:nvPr/>
        </p:nvGrpSpPr>
        <p:grpSpPr>
          <a:xfrm>
            <a:off x="584200" y="2487930"/>
            <a:ext cx="11187430" cy="2266950"/>
            <a:chOff x="920" y="3918"/>
            <a:chExt cx="17618" cy="3570"/>
          </a:xfrm>
        </p:grpSpPr>
        <p:grpSp>
          <p:nvGrpSpPr>
            <p:cNvPr id="13" name="组合 12"/>
            <p:cNvGrpSpPr/>
            <p:nvPr/>
          </p:nvGrpSpPr>
          <p:grpSpPr>
            <a:xfrm>
              <a:off x="998" y="4494"/>
              <a:ext cx="7719" cy="2851"/>
              <a:chOff x="998" y="4494"/>
              <a:chExt cx="7719" cy="2851"/>
            </a:xfrm>
          </p:grpSpPr>
          <p:sp>
            <p:nvSpPr>
              <p:cNvPr id="12" name="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4131" y="6594"/>
                <a:ext cx="4586" cy="75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>
                <p:custDataLst>
                  <p:tags r:id="rId4"/>
                </p:custDataLst>
              </p:nvPr>
            </p:nvSpPr>
            <p:spPr>
              <a:xfrm>
                <a:off x="3099" y="5586"/>
                <a:ext cx="3472" cy="75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>
                <p:custDataLst>
                  <p:tags r:id="rId5"/>
                </p:custDataLst>
              </p:nvPr>
            </p:nvSpPr>
            <p:spPr>
              <a:xfrm>
                <a:off x="3016" y="4495"/>
                <a:ext cx="3472" cy="75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>
                <p:custDataLst>
                  <p:tags r:id="rId6"/>
                </p:custDataLst>
              </p:nvPr>
            </p:nvSpPr>
            <p:spPr>
              <a:xfrm>
                <a:off x="998" y="6594"/>
                <a:ext cx="2628" cy="75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>
                <p:custDataLst>
                  <p:tags r:id="rId7"/>
                </p:custDataLst>
              </p:nvPr>
            </p:nvSpPr>
            <p:spPr>
              <a:xfrm>
                <a:off x="998" y="5480"/>
                <a:ext cx="1525" cy="75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998" y="4494"/>
                <a:ext cx="1525" cy="75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20" y="3918"/>
              <a:ext cx="17618" cy="3570"/>
              <a:chOff x="920" y="3918"/>
              <a:chExt cx="17618" cy="3570"/>
            </a:xfrm>
          </p:grpSpPr>
          <mc:AlternateContent>
            <mc:Choice Requires="a14"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920" y="3918"/>
                    <a:ext cx="17618" cy="35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>
                      <a:lnSpc>
                        <a:spcPct val="170000"/>
                      </a:lnSpc>
                    </a:pPr>
                    <a14:m>
                      <m:oMathPara>
                        <m:oMathParaPr>
                          <m:jc/>
                        </m:oMathParaPr>
                        <m:oMath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叫做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的平方根</a:t>
                    </a:r>
                    <a:r>
                      <a:rPr lang="en-US" altLang="zh-CN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.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例如，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±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oMath>
                      </m:oMathPara>
                    </a14:m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就是</a:t>
                    </a:r>
                    <a:r>
                      <a: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4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的平方根</a:t>
                    </a:r>
                    <a:r>
                      <a: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.</a:t>
                    </a:r>
                    <a:endPara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  <a:p>
                    <a:pPr algn="l">
                      <a:lnSpc>
                        <a:spcPct val="170000"/>
                      </a:lnSpc>
                    </a:pPr>
                    <a14:m>
                      <m:oMathPara>
                        <m:oMathParaPr>
                          <m:jc/>
                        </m:oMathParaPr>
                        <m:oMath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叫做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的立方根</a:t>
                    </a:r>
                    <a:r>
                      <a: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.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例如，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oMath>
                      </m:oMathPara>
                    </a14:m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就是</a:t>
                    </a:r>
                    <a:r>
                      <a: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8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的立方根</a:t>
                    </a:r>
                    <a:r>
                      <a: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.</a:t>
                    </a:r>
                    <a:endPara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endParaRPr>
                  </a:p>
                  <a:p>
                    <a:pPr algn="l">
                      <a:lnSpc>
                        <a:spcPct val="170000"/>
                      </a:lnSpc>
                    </a:pPr>
                    <a14:m>
                      <m:oMathPara>
                        <m:oMathParaPr>
                          <m:jc/>
                        </m:oMathParaPr>
                        <m:oMath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(±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16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±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叫做</a:t>
                    </a:r>
                    <a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16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的四次方根</a:t>
                    </a:r>
                    <a:r>
                      <a:rPr lang="en-US" altLang="zh-CN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.</a:t>
                    </a:r>
                    <a:r>
                      <a:rPr lang="zh-CN" altLang="en-US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例如</a:t>
                    </a:r>
                    <a:r>
                      <a:rPr lang="zh-CN" altLang="en-US" sz="240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，</a:t>
                    </a:r>
                    <a:r>
                      <a:rPr lang="en-US" altLang="zh-CN" sz="240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2</a:t>
                    </a:r>
                    <a:r>
                      <a:rPr lang="zh-CN" altLang="en-US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叫做</a:t>
                    </a:r>
                    <a:r>
                      <a:rPr lang="en-US" altLang="zh-CN" sz="240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32</a:t>
                    </a:r>
                    <a:r>
                      <a:rPr lang="zh-CN" altLang="en-US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的五次方根</a:t>
                    </a:r>
                    <a:r>
                      <a:rPr lang="en-US" altLang="zh-CN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.</a:t>
                    </a:r>
                    <a:endPara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2" name="文本框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" y="3918"/>
                    <a:ext cx="17618" cy="3570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" name="矩形 4"/>
              <p:cNvSpPr/>
              <p:nvPr/>
            </p:nvSpPr>
            <p:spPr>
              <a:xfrm>
                <a:off x="1489" y="4085"/>
                <a:ext cx="119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1" title=""/>
          <p:cNvGrpSpPr/>
          <p:nvPr/>
        </p:nvGrpSpPr>
        <p:grpSpPr>
          <a:xfrm>
            <a:off x="606742" y="-46037"/>
            <a:ext cx="11193462" cy="583565"/>
            <a:chOff x="614597" y="884420"/>
            <a:chExt cx="11192657" cy="584139"/>
          </a:xfrm>
        </p:grpSpPr>
        <p:cxnSp>
          <p:nvCxnSpPr>
            <p:cNvPr id="5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7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8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2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19" name="文本框 18" title=""/>
              <p:cNvSpPr txBox="1"/>
              <p:nvPr/>
            </p:nvSpPr>
            <p:spPr>
              <a:xfrm>
                <a:off x="606425" y="1181735"/>
                <a:ext cx="10121900" cy="1441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4.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已知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zh-CN" altLang="en-US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zh-CN" altLang="en-US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en-US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，求下列各式的值：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lvl="0" indent="0" algn="l">
                  <a:lnSpc>
                    <a:spcPct val="100000"/>
                  </a:lnSpc>
                  <a:buNone/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；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 ；(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p>
                              <m:f>
                                <m:fPr>
                                  <m:type m:val="bar"/>
                                  <m:ctrlPr>
                                    <a:rPr lang="en-US" altLang="zh-CN" sz="2400" i="1"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−</m:t>
                              </m:r>
                              <m:f>
                                <m:fPr>
                                  <m:type m:val="bar"/>
                                  <m:ctrlPr>
                                    <a:rPr lang="en-US" altLang="zh-CN" sz="2400" i="1"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p>
                              <m:f>
                                <m:fPr>
                                  <m:type m:val="bar"/>
                                  <m:ctrlPr>
                                    <a:rPr lang="en-US" altLang="zh-CN" sz="2400" i="1"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−</m:t>
                              </m:r>
                              <m:f>
                                <m:fPr>
                                  <m:type m:val="bar"/>
                                  <m:ctrlPr>
                                    <a:rPr lang="en-US" altLang="zh-CN" sz="2400" i="1"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    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</a:t>
                </a:r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25" y="1181735"/>
                <a:ext cx="10121900" cy="14414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圆角矩形 25" title=""/>
          <p:cNvSpPr/>
          <p:nvPr/>
        </p:nvSpPr>
        <p:spPr>
          <a:xfrm>
            <a:off x="681990" y="596900"/>
            <a:ext cx="4430395" cy="43434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 title=""/>
          <p:cNvSpPr txBox="1"/>
          <p:nvPr/>
        </p:nvSpPr>
        <p:spPr>
          <a:xfrm>
            <a:off x="820420" y="610870"/>
            <a:ext cx="4291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题型四：含条件的求值问题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0" name="组合 19" title=""/>
          <p:cNvGrpSpPr/>
          <p:nvPr/>
        </p:nvGrpSpPr>
        <p:grpSpPr>
          <a:xfrm>
            <a:off x="358140" y="2392680"/>
            <a:ext cx="11441430" cy="3914140"/>
            <a:chOff x="564" y="3768"/>
            <a:chExt cx="18018" cy="6164"/>
          </a:xfrm>
        </p:grpSpPr>
        <mc:AlternateContent>
          <mc:Choice Requires="a14">
            <p:sp>
              <p:nvSpPr>
                <p:cNvPr id="2" name="文本框 1"/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564" y="3768"/>
                  <a:ext cx="18019" cy="6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8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解：将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zh-CN" alt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type m:val="bar"/>
                                <m:ctrlPr>
                                  <a:rPr lang="zh-CN" alt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5</m:t>
                            </m:r>
                          </m:e>
                        </m:rad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两边同时平方，得：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5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</a:t>
                  </a:r>
                  <a:endPara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l">
                    <a:lnSpc>
                      <a:spcPct val="18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(1)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5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；</m:t>
                        </m:r>
                      </m:oMath>
                    </m:oMathPara>
                  </a14:m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l">
                    <a:lnSpc>
                      <a:spcPct val="18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(2)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将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两边同时平方，得：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9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.∴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7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8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(3)</a:t>
                  </a:r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f>
                                  <m:fPr>
                                    <m:type m:val="bar"/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f>
                                  <m:fPr>
                                    <m:type m:val="bar"/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f>
                                  <m:fPr>
                                    <m:type m:val="bar"/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f>
                                  <m:fPr>
                                    <m:type m:val="bar"/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f>
                                  <m:fPr>
                                    <m:type m:val="bar"/>
                                    <m:ctrlPr>
                                      <a:rPr lang="zh-CN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f>
                                  <m:fPr>
                                    <m:type m:val="bar"/>
                                    <m:ctrlPr>
                                      <a:rPr lang="zh-CN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)(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f>
                                  <m:fPr>
                                    <m:type m:val="bar"/>
                                    <m:ctrlPr>
                                      <a:rPr lang="zh-CN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f>
                                  <m:fPr>
                                    <m:type m:val="bar"/>
                                    <m:ctrlPr>
                                      <a:rPr lang="zh-CN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f>
                                  <m:fPr>
                                    <m:type m:val="bar"/>
                                    <m:ctrlPr>
                                      <a:rPr lang="zh-CN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f>
                                  <m:fPr>
                                    <m:type m:val="bar"/>
                                    <m:ctrlPr>
                                      <a:rPr lang="zh-CN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"/>
                  </p:custDataLst>
                </p:nvPr>
              </p:nvSpPr>
              <p:spPr>
                <a:xfrm>
                  <a:off x="564" y="3768"/>
                  <a:ext cx="18019" cy="616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/>
            <p:cNvSpPr/>
            <p:nvPr/>
          </p:nvSpPr>
          <p:spPr>
            <a:xfrm>
              <a:off x="8069" y="5913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7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0591800" y="11696700"/>
            <a:ext cx="0" cy="0"/>
          </a:xfrm>
          <a:prstGeom prst="rect">
            <a:avLst/>
          </a:prstGeom>
          <a:ln>
            <a:noFill/>
          </a:ln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 title=""/>
          <p:cNvSpPr txBox="1"/>
          <p:nvPr/>
        </p:nvSpPr>
        <p:spPr>
          <a:xfrm>
            <a:off x="603250" y="539115"/>
            <a:ext cx="11135360" cy="178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方法技巧：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430780"/>
              </a:tabLst>
            </a:pPr>
            <a:r>
              <a:rPr lang="zh-CN" altLang="en-US" sz="2400" b="1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条件求值是代数式求值中的常见题型，一般要结合已知条件先化简再求值，另外要特别注意条件的应用，如条件中的隐含条件，整体代入等，可以简化解题过程</a:t>
            </a:r>
            <a:r>
              <a:rPr lang="en-US" altLang="zh-CN" sz="2400" b="1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en-US" altLang="zh-CN" sz="2400" b="1" kern="1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/>
  <p:timing/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1" title=""/>
          <p:cNvGrpSpPr/>
          <p:nvPr/>
        </p:nvGrpSpPr>
        <p:grpSpPr>
          <a:xfrm>
            <a:off x="631507" y="-42227"/>
            <a:ext cx="11193462" cy="583565"/>
            <a:chOff x="614597" y="884420"/>
            <a:chExt cx="11192657" cy="584139"/>
          </a:xfrm>
        </p:grpSpPr>
        <p:cxnSp>
          <p:nvCxnSpPr>
            <p:cNvPr id="5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7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8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2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82625" y="511810"/>
                <a:ext cx="7959090" cy="15538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4.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𝑚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𝑎𝑏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��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则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等于（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）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A.0      B.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C.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en-US" altLang="zh-CN" sz="2400" b="1">
                          <a:latin typeface="宋体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D.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25" y="511810"/>
                <a:ext cx="7959090" cy="1553845"/>
              </a:xfrm>
              <a:prstGeom prst="rect">
                <a:avLst/>
              </a:prstGeom>
              <a:blipFill rotWithShape="1">
                <a:blip r:embed="rId2"/>
                <a:stretch>
                  <a:fillRect r="-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 title=""/>
          <p:cNvGrpSpPr/>
          <p:nvPr/>
        </p:nvGrpSpPr>
        <p:grpSpPr>
          <a:xfrm>
            <a:off x="382905" y="2065655"/>
            <a:ext cx="11442065" cy="3133090"/>
            <a:chOff x="564" y="3768"/>
            <a:chExt cx="18019" cy="4934"/>
          </a:xfrm>
        </p:grpSpPr>
        <mc:AlternateContent>
          <mc:Choice Requires="a14">
            <p:sp>
              <p:nvSpPr>
                <p:cNvPr id="19" name="文本框 18"/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564" y="3768"/>
                  <a:ext cx="18019" cy="49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8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解：将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𝑚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两边同时平方，得：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𝑎𝑏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𝑚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</a:t>
                  </a:r>
                  <a:endPara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l">
                    <a:lnSpc>
                      <a:spcPct val="18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MS Mincho" panose="02020609040205080304" charset="-128"/>
                      <a:cs typeface="Cambria Math" panose="02040503050406030204" charset="0"/>
                      <a:sym typeface="+mn-ea"/>
                    </a:rPr>
                    <a:t>又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𝑎𝑏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6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𝑚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∴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𝑚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𝑎𝑏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𝑚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3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𝑚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3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𝑚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8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∴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=(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)(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𝑎𝑏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)=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𝑚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3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𝑚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6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𝑚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)=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∙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"/>
                  </p:custDataLst>
                </p:nvPr>
              </p:nvSpPr>
              <p:spPr>
                <a:xfrm>
                  <a:off x="564" y="3768"/>
                  <a:ext cx="18019" cy="493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矩形 20"/>
            <p:cNvSpPr/>
            <p:nvPr>
              <p:custDataLst>
                <p:tags r:id="rId6"/>
              </p:custDataLst>
            </p:nvPr>
          </p:nvSpPr>
          <p:spPr>
            <a:xfrm>
              <a:off x="8069" y="5913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631507" y="-46037"/>
            <a:ext cx="11193462" cy="583565"/>
            <a:chOff x="614597" y="884420"/>
            <a:chExt cx="11192657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783777" y="944381"/>
                <a:ext cx="485930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课堂小结</a:t>
                </a:r>
                <a:r>
                  <a:rPr lang="en-US" altLang="zh-CN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&amp;</a:t>
                </a:r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作业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841375" y="913130"/>
                <a:ext cx="4785360" cy="3646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小结：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1.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ff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𝑛</m:t>
                          </m:r>
                        </m:deg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𝑛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的值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zh-CN" altLang="en-US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2.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指数幂的运算性质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zh-CN" altLang="en-US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作业：</a:t>
                </a:r>
                <a:endParaRPr lang="zh-CN" altLang="en-US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1.P107 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练习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1.2.3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题；</a:t>
                </a:r>
                <a:endParaRPr lang="zh-CN" altLang="en-US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2.P109 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练习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题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&amp;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习题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4.1 1--5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题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75" y="913130"/>
                <a:ext cx="4785360" cy="3646805"/>
              </a:xfrm>
              <a:prstGeom prst="rect">
                <a:avLst/>
              </a:prstGeom>
              <a:blipFill rotWithShape="1">
                <a:blip r:embed="rId2"/>
                <a:stretch>
                  <a:fillRect r="-1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ransition/>
  <p:timing/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深度视觉·原创设计 https://www.docer.com/works?userid=22383862" title=""/>
          <p:cNvSpPr txBox="1"/>
          <p:nvPr/>
        </p:nvSpPr>
        <p:spPr>
          <a:xfrm>
            <a:off x="486697" y="2906758"/>
            <a:ext cx="10775695" cy="3290017"/>
          </a:xfrm>
          <a:custGeom>
            <a:gdLst>
              <a:gd name="connsiteX0" fmla="*/ 0 w 10775695"/>
              <a:gd name="connsiteY0" fmla="*/ 0 h 3290017"/>
              <a:gd name="connsiteX1" fmla="*/ 10775695 w 10775695"/>
              <a:gd name="connsiteY1" fmla="*/ 0 h 3290017"/>
              <a:gd name="connsiteX2" fmla="*/ 10775695 w 10775695"/>
              <a:gd name="connsiteY2" fmla="*/ 3290017 h 3290017"/>
              <a:gd name="connsiteX3" fmla="*/ 0 w 10775695"/>
              <a:gd name="connsiteY3" fmla="*/ 3290017 h 32900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5695" h="3290017">
                <a:moveTo>
                  <a:pt x="0" y="0"/>
                </a:moveTo>
                <a:lnTo>
                  <a:pt x="10775695" y="0"/>
                </a:lnTo>
                <a:lnTo>
                  <a:pt x="10775695" y="3290017"/>
                </a:lnTo>
                <a:lnTo>
                  <a:pt x="0" y="3290017"/>
                </a:lnTo>
                <a:close/>
              </a:path>
            </a:pathLst>
          </a:custGeom>
          <a:blipFill dpi="0" rotWithShape="1">
            <a:blip r:embed="rId2"/>
            <a:stretch>
              <a:fillRect t="-219555" b="-219555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 title=""/>
          <p:cNvSpPr/>
          <p:nvPr/>
        </p:nvSpPr>
        <p:spPr>
          <a:xfrm>
            <a:off x="2256502" y="1723199"/>
            <a:ext cx="9937085" cy="2828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深度视觉·原创设计 https://www.docer.com/works?userid=22383862" title=""/>
          <p:cNvSpPr/>
          <p:nvPr/>
        </p:nvSpPr>
        <p:spPr>
          <a:xfrm>
            <a:off x="0" y="0"/>
            <a:ext cx="715261" cy="661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深度视觉·原创设计 https://www.docer.com/works?userid=22383862" title=""/>
          <p:cNvSpPr txBox="1"/>
          <p:nvPr/>
        </p:nvSpPr>
        <p:spPr>
          <a:xfrm>
            <a:off x="2917801" y="2391327"/>
            <a:ext cx="5113017" cy="92202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b="1">
                <a:solidFill>
                  <a:schemeClr val="bg1"/>
                </a:solidFill>
                <a:latin typeface="Times New Roman" panose="02020603050405020304" charset="0"/>
                <a:ea typeface="微软雅黑"/>
                <a:cs typeface="+mn-ea"/>
                <a:sym typeface="+mn-lt"/>
              </a:rPr>
              <a:t>谢谢学习</a:t>
            </a:r>
            <a:endParaRPr lang="zh-CN" altLang="en-US" sz="6000" b="1">
              <a:solidFill>
                <a:schemeClr val="bg1"/>
              </a:solidFill>
              <a:latin typeface="Times New Roman" panose="02020603050405020304" charset="0"/>
              <a:ea typeface="微软雅黑"/>
              <a:cs typeface="+mn-ea"/>
              <a:sym typeface="+mn-lt"/>
            </a:endParaRPr>
          </a:p>
        </p:txBody>
      </p:sp>
      <p:sp>
        <p:nvSpPr>
          <p:cNvPr id="15" name="深度视觉·原创设计 https://www.docer.com/works?userid=22383862" title=""/>
          <p:cNvSpPr txBox="1"/>
          <p:nvPr/>
        </p:nvSpPr>
        <p:spPr>
          <a:xfrm>
            <a:off x="2917825" y="3295015"/>
            <a:ext cx="4017010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POSans L" panose="00020600040101010101" pitchFamily="18" charset="-122"/>
                <a:ea typeface="OPPOSans L" panose="00020600040101010101" pitchFamily="18" charset="-122"/>
              </a:defRPr>
            </a:lvl1pPr>
          </a:lstStyle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ea typeface="微软雅黑"/>
                <a:cs typeface="+mn-ea"/>
                <a:sym typeface="+mn-lt"/>
              </a:rPr>
              <a:t>Thank you for learning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ea typeface="微软雅黑"/>
              <a:cs typeface="+mn-ea"/>
              <a:sym typeface="+mn-lt"/>
            </a:endParaRPr>
          </a:p>
        </p:txBody>
      </p:sp>
      <p:pic>
        <p:nvPicPr>
          <p:cNvPr id="101" name="图片 100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9332913" y="89853"/>
            <a:ext cx="2714625" cy="752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89020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探索新知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 title=""/>
          <p:cNvSpPr txBox="1"/>
          <p:nvPr/>
        </p:nvSpPr>
        <p:spPr>
          <a:xfrm>
            <a:off x="589280" y="663575"/>
            <a:ext cx="10965815" cy="6076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5" name="组合 4" title=""/>
          <p:cNvGrpSpPr/>
          <p:nvPr/>
        </p:nvGrpSpPr>
        <p:grpSpPr>
          <a:xfrm>
            <a:off x="624840" y="710565"/>
            <a:ext cx="9503410" cy="603250"/>
            <a:chOff x="984" y="1119"/>
            <a:chExt cx="14966" cy="950"/>
          </a:xfrm>
        </p:grpSpPr>
        <mc:AlternateContent>
          <mc:Choice Requires="a14">
            <p:sp>
              <p:nvSpPr>
                <p:cNvPr id="17" name="文本框 16"/>
                <p:cNvSpPr txBox="1"/>
                <p:nvPr>
                  <p:custDataLst>
                    <p:tags r:id="rId2"/>
                  </p:custDataLst>
                </p:nvPr>
              </p:nvSpPr>
              <p:spPr>
                <a:xfrm>
                  <a:off x="1060" y="1277"/>
                  <a:ext cx="14769" cy="725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一般地，如果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，那么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叫做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𝑛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次方根</a:t>
                  </a:r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，其中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1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，且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en-US" altLang="zh-CN" sz="2400" i="1"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3"/>
                  </p:custDataLst>
                </p:nvPr>
              </p:nvSpPr>
              <p:spPr>
                <a:xfrm>
                  <a:off x="1060" y="1277"/>
                  <a:ext cx="14769" cy="72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矩形 1"/>
            <p:cNvSpPr/>
            <p:nvPr/>
          </p:nvSpPr>
          <p:spPr>
            <a:xfrm>
              <a:off x="984" y="1119"/>
              <a:ext cx="14966" cy="950"/>
            </a:xfrm>
            <a:prstGeom prst="rect">
              <a:avLst/>
            </a:prstGeom>
            <a:noFill/>
            <a:ln w="19050"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 title=""/>
          <p:cNvGrpSpPr/>
          <p:nvPr/>
        </p:nvGrpSpPr>
        <p:grpSpPr>
          <a:xfrm>
            <a:off x="605155" y="1556385"/>
            <a:ext cx="11142980" cy="1687830"/>
            <a:chOff x="953" y="2451"/>
            <a:chExt cx="17548" cy="2658"/>
          </a:xfrm>
        </p:grpSpPr>
        <p:sp>
          <p:nvSpPr>
            <p:cNvPr id="9" name="矩形 8"/>
            <p:cNvSpPr/>
            <p:nvPr/>
          </p:nvSpPr>
          <p:spPr>
            <a:xfrm>
              <a:off x="5230" y="2526"/>
              <a:ext cx="11658" cy="6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953" y="2451"/>
              <a:ext cx="17548" cy="2658"/>
              <a:chOff x="953" y="2341"/>
              <a:chExt cx="17548" cy="2658"/>
            </a:xfrm>
          </p:grpSpPr>
          <mc:AlternateContent>
            <mc:Choice Requires="a14">
              <p:sp>
                <p:nvSpPr>
                  <p:cNvPr id="6" name="文本框 5"/>
                  <p:cNvSpPr txBox="1"/>
                  <p:nvPr>
                    <p:custDataLst>
                      <p:tags r:id="rId5"/>
                    </p:custDataLst>
                  </p:nvPr>
                </p:nvSpPr>
                <p:spPr>
                  <a:xfrm>
                    <a:off x="953" y="2341"/>
                    <a:ext cx="17548" cy="265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>
                      <a:lnSpc>
                        <a:spcPct val="130000"/>
                      </a:lnSpc>
                    </a:pPr>
                    <a:r>
                      <a: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    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当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𝑛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是奇数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时，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正数的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𝑛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次方根是一个正数，负数的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𝑛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次方根是一个负数</a:t>
                    </a:r>
                    <a:r>
                      <a: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.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这时，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的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𝑛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次方根用符号表示</a:t>
                    </a:r>
                    <a14:m>
                      <m:oMathPara>
                        <m:oMathParaPr>
                          <m:jc/>
                        </m:oMathParaPr>
                        <m:oMath>
                          <m:rad>
                            <m:radPr>
                              <m:degHide m:val="off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𝑛</m:t>
                              </m:r>
                            </m:deg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</m:e>
                          </m:rad>
                        </m:oMath>
                      </m:oMathPara>
                    </a14:m>
                    <a:r>
                      <a: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.</a:t>
                    </a:r>
                    <a:endPara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endParaRPr>
                  </a:p>
                  <a:p>
                    <a:pPr algn="l">
                      <a:lnSpc>
                        <a:spcPct val="130000"/>
                      </a:lnSpc>
                    </a:pPr>
                    <a:r>
                      <a:rPr lang="zh-CN" altLang="en-US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例如，</a:t>
                    </a:r>
                    <a14:m>
                      <m:oMathPara>
                        <m:oMathParaPr>
                          <m:jc/>
                        </m:oMathParaPr>
                        <m:oMath>
                          <m:rad>
                            <m:radPr>
                              <m:degHide m:val="off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5</m:t>
                              </m:r>
                            </m:deg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32</m:t>
                              </m:r>
                            </m:e>
                          </m:rad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，</m:t>
                          </m:r>
                          <m:rad>
                            <m:radPr>
                              <m:degHide m:val="off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5</m:t>
                              </m:r>
                            </m:deg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32</m:t>
                              </m:r>
                            </m:e>
                          </m:rad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oMath>
                      </m:oMathPara>
                    </a14:m>
                    <a:r>
                      <a:rPr lang="zh-CN" altLang="en-US" sz="24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，</a:t>
                    </a:r>
                    <a14:m>
                      <m:oMathPara>
                        <m:oMathParaPr>
                          <m:jc/>
                        </m:oMathParaPr>
                        <m:oMath>
                          <m:rad>
                            <m:radPr>
                              <m:degHide m:val="off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6</m:t>
                                  </m:r>
                                </m:sup>
                              </m:sSup>
                            </m:e>
                          </m:rad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r>
                      <a:rPr lang="en-US" altLang="zh-CN" sz="24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.</a:t>
                    </a:r>
                    <a:endParaRPr lang="en-US" altLang="zh-CN" sz="2400" i="1">
                      <a:solidFill>
                        <a:schemeClr val="tx1"/>
                      </a:solidFill>
                      <a:latin typeface="Cambria Math" panose="02040503050406030204" charset="0"/>
                      <a:ea typeface="MS Mincho" panose="02020609040205080304" charset="-128"/>
                      <a:cs typeface="Cambria Math" panose="02040503050406030204" charset="0"/>
                      <a:sym typeface="+mn-ea"/>
                    </a:endParaRPr>
                  </a:p>
                </p:txBody>
              </p:sp>
            </mc:Choice>
            <mc:Fallback>
              <p:sp>
                <p:nvSpPr>
                  <p:cNvPr id="6" name="文本框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6"/>
                    </p:custDataLst>
                  </p:nvPr>
                </p:nvSpPr>
                <p:spPr>
                  <a:xfrm>
                    <a:off x="953" y="2341"/>
                    <a:ext cx="17548" cy="265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矩形 6"/>
              <p:cNvSpPr/>
              <p:nvPr/>
            </p:nvSpPr>
            <p:spPr>
              <a:xfrm>
                <a:off x="1618" y="3145"/>
                <a:ext cx="119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2" name="组合 11" title=""/>
          <p:cNvGrpSpPr/>
          <p:nvPr/>
        </p:nvGrpSpPr>
        <p:grpSpPr>
          <a:xfrm>
            <a:off x="589280" y="3384550"/>
            <a:ext cx="11055350" cy="2078990"/>
            <a:chOff x="928" y="5000"/>
            <a:chExt cx="17410" cy="3274"/>
          </a:xfrm>
        </p:grpSpPr>
        <p:sp>
          <p:nvSpPr>
            <p:cNvPr id="10" name="矩形 9"/>
            <p:cNvSpPr/>
            <p:nvPr>
              <p:custDataLst>
                <p:tags r:id="rId8"/>
              </p:custDataLst>
            </p:nvPr>
          </p:nvSpPr>
          <p:spPr>
            <a:xfrm>
              <a:off x="5137" y="5165"/>
              <a:ext cx="9558" cy="6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928" y="5000"/>
                  <a:ext cx="17411" cy="327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>
                    <a:lnSpc>
                      <a:spcPct val="13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    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𝑛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是偶数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时，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正数的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𝑛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次方根有两个，</a:t>
                  </a:r>
                  <a:r>
                    <a:rPr 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这两个数互为相反数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这时，正数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的正的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𝑛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次方根用符号表示</a:t>
                  </a:r>
                  <a14:m>
                    <m:oMathPara>
                      <m:oMathParaPr>
                        <m:jc/>
                      </m:oMathParaPr>
                      <m:oMath>
                        <m:rad>
                          <m:radPr>
                            <m:degHide m:val="off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radPr>
                          <m:deg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</m:deg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e>
                        </m:rad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表示</a:t>
                  </a:r>
                  <a:r>
                    <a:rPr lang="zh-CN" altLang="en-US" sz="2400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负的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𝑛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次方根用符号表示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"/>
                          </m:rPr>
                          <a:rPr lang="en-US" altLang="zh-CN" sz="2400" b="1">
                            <a:solidFill>
                              <a:srgbClr val="FF0000"/>
                            </a:solidFill>
                            <a:latin typeface="宋体" pitchFamily="2" charset="-122"/>
                            <a:ea typeface="宋体" panose="02010600030101010101" pitchFamily="2" charset="-122"/>
                            <a:cs typeface="宋体" panose="02010600030101010101" pitchFamily="2" charset="-122"/>
                            <a:sym typeface="+mn-ea"/>
                          </a:rPr>
                          <m:t>−</m:t>
                        </m:r>
                        <m:rad>
                          <m:radPr>
                            <m:degHide m:val="off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radPr>
                          <m:deg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</m:deg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e>
                        </m:rad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表示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正的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𝑛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次方根与负的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𝑛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次方根可以合并写成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"/>
                          </m:rPr>
                          <a:rPr lang="en-US" altLang="zh-CN" sz="2400" b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±</m:t>
                        </m:r>
                        <m:rad>
                          <m:radPr>
                            <m:degHide m:val="off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radPr>
                          <m:deg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</m:deg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e>
                        </m:rad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oMath>
                    </m:oMathPara>
                  </a14:m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l">
                    <a:lnSpc>
                      <a:spcPct val="130000"/>
                    </a:lnSpc>
                  </a:pP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例如，</a:t>
                  </a:r>
                  <a14:m>
                    <m:oMathPara>
                      <m:oMathParaPr>
                        <m:jc/>
                      </m:oMathParaPr>
                      <m:oMath>
                        <m:rad>
                          <m:radPr>
                            <m:degHide m:val="off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radPr>
                          <m:deg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4</m:t>
                            </m:r>
                          </m:deg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16</m:t>
                            </m:r>
                          </m:e>
                        </m:rad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oMath>
                    </m:oMathPara>
                  </a14:m>
                  <a:r>
                    <a:rPr lang="zh-CN" altLang="en-US" sz="2400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ad>
                          <m:radPr>
                            <m:degHide m:val="off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radPr>
                          <m:deg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4</m:t>
                            </m:r>
                          </m:deg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16</m:t>
                            </m:r>
                          </m:e>
                        </m:rad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oMath>
                    </m:oMathPara>
                  </a14:m>
                  <a:r>
                    <a:rPr lang="zh-CN" altLang="en-US" sz="2400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"/>
                          </m:rPr>
                          <a:rPr lang="en-US" altLang="zh-CN" sz="2400" b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±</m:t>
                        </m:r>
                        <m:rad>
                          <m:radPr>
                            <m:degHide m:val="off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radPr>
                          <m:deg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4</m:t>
                            </m:r>
                          </m:deg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16</m:t>
                            </m:r>
                          </m:e>
                        </m:rad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m:rPr>
                            <m:sty m:val="b"/>
                          </m:rPr>
                          <a:rPr lang="en-US" altLang="zh-CN" sz="2400" b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±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.</m:t>
                        </m:r>
                      </m:oMath>
                    </m:oMathPara>
                  </a14:m>
                  <a:endParaRPr lang="en-US" altLang="zh-CN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" y="5000"/>
                  <a:ext cx="17411" cy="327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0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4" name="组合 31" title=""/>
          <p:cNvGrpSpPr/>
          <p:nvPr/>
        </p:nvGrpSpPr>
        <p:grpSpPr>
          <a:xfrm>
            <a:off x="606165" y="-40958"/>
            <a:ext cx="11209914" cy="583565"/>
            <a:chOff x="598146" y="885055"/>
            <a:chExt cx="11209108" cy="584139"/>
          </a:xfrm>
        </p:grpSpPr>
        <p:cxnSp>
          <p:nvCxnSpPr>
            <p:cNvPr id="35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37" name="组合 17"/>
              <p:cNvGrpSpPr/>
              <p:nvPr/>
            </p:nvGrpSpPr>
            <p:grpSpPr>
              <a:xfrm>
                <a:off x="1633928" y="990463"/>
                <a:ext cx="5589503" cy="508500"/>
                <a:chOff x="1633928" y="990463"/>
                <a:chExt cx="5589503" cy="508500"/>
              </a:xfrm>
            </p:grpSpPr>
            <p:sp>
              <p:nvSpPr>
                <p:cNvPr id="38" name="五边形 13"/>
                <p:cNvSpPr/>
                <p:nvPr/>
              </p:nvSpPr>
              <p:spPr>
                <a:xfrm>
                  <a:off x="4876640" y="993641"/>
                  <a:ext cx="2346791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9" name="五边形 14"/>
                <p:cNvSpPr/>
                <p:nvPr/>
              </p:nvSpPr>
              <p:spPr>
                <a:xfrm>
                  <a:off x="3810551" y="990463"/>
                  <a:ext cx="2605218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0" name="五边形 15"/>
                <p:cNvSpPr/>
                <p:nvPr/>
              </p:nvSpPr>
              <p:spPr>
                <a:xfrm>
                  <a:off x="2751448" y="996819"/>
                  <a:ext cx="2482037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1" name="五边形 10"/>
                <p:cNvSpPr/>
                <p:nvPr/>
              </p:nvSpPr>
              <p:spPr>
                <a:xfrm>
                  <a:off x="1633928" y="990463"/>
                  <a:ext cx="2311869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3200">
                      <a:solidFill>
                        <a:srgbClr val="FFFF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探索新知</a:t>
                  </a:r>
                  <a:endParaRPr lang="zh-CN" altLang="en-US" sz="3200">
                    <a:solidFill>
                      <a:srgbClr val="FFFF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42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4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 title=""/>
          <p:cNvGrpSpPr/>
          <p:nvPr/>
        </p:nvGrpSpPr>
        <p:grpSpPr>
          <a:xfrm>
            <a:off x="622300" y="658495"/>
            <a:ext cx="11015980" cy="645160"/>
            <a:chOff x="980" y="1037"/>
            <a:chExt cx="17348" cy="1016"/>
          </a:xfrm>
        </p:grpSpPr>
        <p:sp>
          <p:nvSpPr>
            <p:cNvPr id="4" name="矩形 3"/>
            <p:cNvSpPr/>
            <p:nvPr/>
          </p:nvSpPr>
          <p:spPr>
            <a:xfrm>
              <a:off x="13159" y="1273"/>
              <a:ext cx="3883" cy="6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980" y="1037"/>
              <a:ext cx="17348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   </a:t>
              </a:r>
              <a:r>
                <a:rPr lang="zh-CN" altLang="en-US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任何数连续偶数次相乘后，一定会得正数或</a:t>
              </a:r>
              <a:r>
                <a: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0，因此，</a:t>
              </a:r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负数没有偶次方根</a:t>
              </a: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.</a:t>
              </a:r>
              <a:endParaRPr lang="zh-CN" altLang="en-US" sz="2400">
                <a:solidFill>
                  <a:schemeClr val="tx1"/>
                </a:solidFill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  <a:sym typeface="+mn-ea"/>
              </a:endParaRPr>
            </a:p>
          </p:txBody>
        </p:sp>
      </p:grpSp>
      <p:grpSp>
        <p:nvGrpSpPr>
          <p:cNvPr id="15" name="组合 14" title=""/>
          <p:cNvGrpSpPr/>
          <p:nvPr/>
        </p:nvGrpSpPr>
        <p:grpSpPr>
          <a:xfrm>
            <a:off x="528320" y="1560195"/>
            <a:ext cx="11015980" cy="2424430"/>
            <a:chOff x="832" y="2457"/>
            <a:chExt cx="17348" cy="3818"/>
          </a:xfrm>
        </p:grpSpPr>
        <p:sp>
          <p:nvSpPr>
            <p:cNvPr id="14" name="矩形 13"/>
            <p:cNvSpPr/>
            <p:nvPr>
              <p:custDataLst>
                <p:tags r:id="rId2"/>
              </p:custDataLst>
            </p:nvPr>
          </p:nvSpPr>
          <p:spPr>
            <a:xfrm>
              <a:off x="6727" y="2713"/>
              <a:ext cx="1784" cy="6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832" y="2457"/>
              <a:ext cx="17348" cy="3819"/>
              <a:chOff x="661" y="4228"/>
              <a:chExt cx="17348" cy="3819"/>
            </a:xfrm>
          </p:grpSpPr>
          <p:sp>
            <p:nvSpPr>
              <p:cNvPr id="11" name="矩形 10"/>
              <p:cNvSpPr/>
              <p:nvPr>
                <p:custDataLst>
                  <p:tags r:id="rId3"/>
                </p:custDataLst>
              </p:nvPr>
            </p:nvSpPr>
            <p:spPr>
              <a:xfrm>
                <a:off x="6767" y="6281"/>
                <a:ext cx="2417" cy="6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>
            <mc:Choice Requires="a14">
              <p:sp>
                <p:nvSpPr>
                  <p:cNvPr id="13" name="文本框 12"/>
                  <p:cNvSpPr txBox="1"/>
                  <p:nvPr>
                    <p:custDataLst>
                      <p:tags r:id="rId4"/>
                    </p:custDataLst>
                  </p:nvPr>
                </p:nvSpPr>
                <p:spPr>
                  <a:xfrm>
                    <a:off x="661" y="4228"/>
                    <a:ext cx="17348" cy="381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algn="l">
                      <a:lnSpc>
                        <a:spcPct val="150000"/>
                      </a:lnSpc>
                    </a:pPr>
                    <a:r>
                      <a: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0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的任何次方根都是</a:t>
                    </a:r>
                    <a:r>
                      <a: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0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，记作</a:t>
                    </a:r>
                    <a14:m>
                      <m:oMathPara>
                        <m:oMathParaPr>
                          <m:jc/>
                        </m:oMathParaPr>
                        <m:oMath>
                          <m:rad>
                            <m:radPr>
                              <m:degHide m:val="off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𝑛</m:t>
                              </m:r>
                            </m:deg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0</m:t>
                              </m:r>
                            </m:e>
                          </m:rad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0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.</m:t>
                          </m:r>
                        </m:oMath>
                      </m:oMathPara>
                    </a14:m>
                    <a:endParaRPr lang="en-US" altLang="zh-CN" sz="2400" i="1">
                      <a:solidFill>
                        <a:schemeClr val="tx1"/>
                      </a:solidFill>
                      <a:latin typeface="Cambria Math" panose="02040503050406030204" charset="0"/>
                      <a:ea typeface="MS Mincho" panose="02020609040205080304" charset="-128"/>
                      <a:cs typeface="Cambria Math" panose="02040503050406030204" charset="0"/>
                      <a:sym typeface="+mn-ea"/>
                    </a:endParaRPr>
                  </a:p>
                  <a:p>
                    <a:pPr algn="l">
                      <a:lnSpc>
                        <a:spcPct val="150000"/>
                      </a:lnSpc>
                    </a:pPr>
                    <a:r>
                      <a:rPr lang="zh-CN" altLang="en-US" sz="2400" b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式子</a:t>
                    </a:r>
                    <a14:m>
                      <m:oMathPara>
                        <m:oMathParaPr>
                          <m:jc/>
                        </m:oMathParaPr>
                        <m:oMath>
                          <m:rad>
                            <m:radPr>
                              <m:degHide m:val="off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𝑛</m:t>
                              </m:r>
                            </m:deg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</m:e>
                          </m:rad>
                        </m:oMath>
                      </m:oMathPara>
                    </a14:m>
                    <a:r>
                      <a:rPr lang="zh-CN" altLang="en-US" sz="2400" b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叫做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根式</a:t>
                    </a:r>
                    <a:r>
                      <a:rPr lang="zh-CN" altLang="en-US" sz="2400" b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，这里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𝑛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叫做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根指数</a:t>
                    </a:r>
                    <a:r>
                      <a:rPr lang="zh-CN" altLang="en-US" sz="2400" b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，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叫做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被开方数</a:t>
                    </a:r>
                    <a:r>
                      <a:rPr lang="en-US" altLang="zh-CN" sz="2400" b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.</a:t>
                    </a:r>
                    <a:endParaRPr lang="en-US" altLang="zh-CN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endParaRPr>
                  </a:p>
                  <a:p>
                    <a:pPr algn="l">
                      <a:lnSpc>
                        <a:spcPct val="150000"/>
                      </a:lnSpc>
                    </a:pPr>
                    <a:r>
                      <a:rPr lang="zh-CN" altLang="en-US" sz="2400" b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根据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𝑛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次方根的意义，可得：</a:t>
                    </a:r>
                    <a14:m>
                      <m:oMathPara>
                        <m:oMathParaPr>
                          <m:jc/>
                        </m:oMathParaPr>
                        <m:oMath>
                          <m:sSup>
                            <m:sSupPr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(</m:t>
                              </m:r>
                              <m:rad>
                                <m:radPr>
                                  <m:degHide m:val="off"/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radPr>
                                <m:deg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𝑛</m:t>
                                  </m:r>
                                </m:deg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𝑎</m:t>
                                  </m:r>
                                </m:e>
                              </m:rad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𝑛</m:t>
                              </m:r>
                            </m:sup>
                          </m:sSup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.</m:t>
                          </m:r>
                        </m:oMath>
                      </m:oMathPara>
                    </a14:m>
                    <a:endParaRPr lang="en-US" altLang="zh-CN" sz="2400" i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endParaRPr>
                  </a:p>
                  <a:p>
                    <a:pPr algn="l">
                      <a:lnSpc>
                        <a:spcPct val="150000"/>
                      </a:lnSpc>
                    </a:pPr>
                    <a:r>
                      <a:rPr lang="zh-CN" altLang="en-US" sz="2400" b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例如，</a:t>
                    </a:r>
                    <a14:m>
                      <m:oMathPara>
                        <m:oMathParaPr>
                          <m:jc/>
                        </m:oMathParaPr>
                        <m:oMath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(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5</m:t>
                                  </m:r>
                                </m:e>
                              </m:rad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(</m:t>
                              </m:r>
                              <m:rad>
                                <m:radPr>
                                  <m:degHide m:val="off"/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radPr>
                                <m:deg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5</m:t>
                                  </m:r>
                                </m:deg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3</m:t>
                                  </m:r>
                                </m:e>
                              </m:rad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.</m:t>
                          </m:r>
                        </m:oMath>
                      </m:oMathPara>
                    </a14:m>
                    <a:endParaRPr lang="zh-CN" altLang="en-US" sz="2400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endParaRPr>
                  </a:p>
                </p:txBody>
              </p:sp>
            </mc:Choice>
            <mc:Fallback>
              <p:sp>
                <p:nvSpPr>
                  <p:cNvPr id="13" name="文本框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5"/>
                    </p:custDataLst>
                  </p:nvPr>
                </p:nvSpPr>
                <p:spPr>
                  <a:xfrm>
                    <a:off x="661" y="4228"/>
                    <a:ext cx="17348" cy="381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4" name="组合 31" title=""/>
          <p:cNvGrpSpPr/>
          <p:nvPr/>
        </p:nvGrpSpPr>
        <p:grpSpPr>
          <a:xfrm>
            <a:off x="606165" y="-40958"/>
            <a:ext cx="11209914" cy="583565"/>
            <a:chOff x="598146" y="885055"/>
            <a:chExt cx="11209108" cy="584139"/>
          </a:xfrm>
        </p:grpSpPr>
        <p:cxnSp>
          <p:nvCxnSpPr>
            <p:cNvPr id="35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37" name="组合 17"/>
              <p:cNvGrpSpPr/>
              <p:nvPr/>
            </p:nvGrpSpPr>
            <p:grpSpPr>
              <a:xfrm>
                <a:off x="1633928" y="990463"/>
                <a:ext cx="5589503" cy="508500"/>
                <a:chOff x="1633928" y="990463"/>
                <a:chExt cx="5589503" cy="508500"/>
              </a:xfrm>
            </p:grpSpPr>
            <p:sp>
              <p:nvSpPr>
                <p:cNvPr id="38" name="五边形 13"/>
                <p:cNvSpPr/>
                <p:nvPr/>
              </p:nvSpPr>
              <p:spPr>
                <a:xfrm>
                  <a:off x="4876640" y="993641"/>
                  <a:ext cx="2346791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9" name="五边形 14"/>
                <p:cNvSpPr/>
                <p:nvPr/>
              </p:nvSpPr>
              <p:spPr>
                <a:xfrm>
                  <a:off x="3810551" y="990463"/>
                  <a:ext cx="2605218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0" name="五边形 15"/>
                <p:cNvSpPr/>
                <p:nvPr/>
              </p:nvSpPr>
              <p:spPr>
                <a:xfrm>
                  <a:off x="2751448" y="996819"/>
                  <a:ext cx="2482037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1" name="五边形 10"/>
                <p:cNvSpPr/>
                <p:nvPr/>
              </p:nvSpPr>
              <p:spPr>
                <a:xfrm>
                  <a:off x="1633928" y="990463"/>
                  <a:ext cx="2311869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3200">
                      <a:solidFill>
                        <a:srgbClr val="FFFF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探索新知</a:t>
                  </a:r>
                  <a:endParaRPr lang="zh-CN" altLang="en-US" sz="3200">
                    <a:solidFill>
                      <a:srgbClr val="FFFF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42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4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06425" y="635635"/>
                <a:ext cx="11015980" cy="1226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问题</a:t>
                </a:r>
                <a:r>
                  <a:rPr lang="en-US" altLang="zh-CN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：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ff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𝑛</m:t>
                          </m:r>
                        </m:deg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𝑛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表示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𝑛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次方根，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ff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𝑛</m:t>
                          </m:r>
                        </m:deg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𝑛</m:t>
                              </m:r>
                            </m:sup>
                          </m:sSup>
                        </m:e>
                      </m:rad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一定成立吗？如果不一定成立，那么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ff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𝑛</m:t>
                          </m:r>
                        </m:deg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𝑛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等于什么呢？</a:t>
                </a:r>
                <a:endParaRPr lang="zh-CN" altLang="en-US" sz="2400">
                  <a:solidFill>
                    <a:schemeClr val="tx1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25" y="635635"/>
                <a:ext cx="11015980" cy="12261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 title=""/>
          <p:cNvGrpSpPr/>
          <p:nvPr/>
        </p:nvGrpSpPr>
        <p:grpSpPr>
          <a:xfrm>
            <a:off x="644525" y="1985010"/>
            <a:ext cx="10349230" cy="532130"/>
            <a:chOff x="1125" y="3126"/>
            <a:chExt cx="16298" cy="838"/>
          </a:xfrm>
        </p:grpSpPr>
        <mc:AlternateContent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1125" y="3126"/>
                  <a:ext cx="16299" cy="8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例如，</a:t>
                  </a:r>
                  <a14:m>
                    <m:oMathPara>
                      <m:oMathParaPr>
                        <m:jc/>
                      </m:oMathParaPr>
                      <m:oMath>
                        <m:rad>
                          <m:radPr>
                            <m:degHide m:val="off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radPr>
                          <m:deg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deg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±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ad>
                          <m:radPr>
                            <m:degHide m:val="off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radPr>
                          <m:deg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3</m:t>
                            </m:r>
                          </m:deg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(−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3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.</m:t>
                        </m:r>
                      </m:oMath>
                    </m:oMathPara>
                  </a14:m>
                  <a:endPara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" y="3126"/>
                  <a:ext cx="16299" cy="83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矩形 4"/>
            <p:cNvSpPr/>
            <p:nvPr/>
          </p:nvSpPr>
          <p:spPr>
            <a:xfrm>
              <a:off x="9206" y="3573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 title=""/>
          <p:cNvGrpSpPr/>
          <p:nvPr/>
        </p:nvGrpSpPr>
        <p:grpSpPr>
          <a:xfrm>
            <a:off x="644525" y="2675890"/>
            <a:ext cx="10349230" cy="1827530"/>
            <a:chOff x="1015" y="4214"/>
            <a:chExt cx="16298" cy="2878"/>
          </a:xfrm>
        </p:grpSpPr>
        <p:sp>
          <p:nvSpPr>
            <p:cNvPr id="16" name="矩形 15"/>
            <p:cNvSpPr/>
            <p:nvPr/>
          </p:nvSpPr>
          <p:spPr>
            <a:xfrm>
              <a:off x="1043" y="4230"/>
              <a:ext cx="10861" cy="286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015" y="4214"/>
              <a:ext cx="16299" cy="2727"/>
              <a:chOff x="1125" y="3126"/>
              <a:chExt cx="16299" cy="2727"/>
            </a:xfrm>
          </p:grpSpPr>
          <mc:AlternateContent>
            <mc:Choice Requires="a14">
              <p:sp>
                <p:nvSpPr>
                  <p:cNvPr id="10" name="文本框 9"/>
                  <p:cNvSpPr txBox="1"/>
                  <p:nvPr>
                    <p:custDataLst>
                      <p:tags r:id="rId4"/>
                    </p:custDataLst>
                  </p:nvPr>
                </p:nvSpPr>
                <p:spPr>
                  <a:xfrm>
                    <a:off x="1125" y="3126"/>
                    <a:ext cx="16299" cy="27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可以得到：</a:t>
                    </a:r>
                    <a:endPara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当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𝑛</m:t>
                          </m:r>
                        </m:oMath>
                      </m:oMathPara>
                    </a14:m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为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奇数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时，</a:t>
                    </a:r>
                    <a14:m>
                      <m:oMathPara>
                        <m:oMathParaPr>
                          <m:jc/>
                        </m:oMathParaPr>
                        <m:oMath>
                          <m:rad>
                            <m:radPr>
                              <m:degHide m:val="off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𝑛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oMath>
                      </m:oMathPara>
                    </a14:m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；</a:t>
                    </a:r>
                    <a:endPara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当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𝑛</m:t>
                          </m:r>
                        </m:oMath>
                      </m:oMathPara>
                    </a14:m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为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偶数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时，</a:t>
                    </a:r>
                    <a14:m>
                      <m:oMathPara>
                        <m:oMathParaPr>
                          <m:jc/>
                        </m:oMathParaPr>
                        <m:oMath>
                          <m:rad>
                            <m:radPr>
                              <m:degHide m:val="off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𝑛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=|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|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=</m:t>
                          </m:r>
                          <m:d>
                            <m:dPr>
                              <m:begChr m:val="{"/>
                              <m:sepChr m:val="|"/>
                              <m:endChr/>
                              <m:grow m:val="on"/>
                              <m:shp m:val="centered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dPr>
                            <m:e>
                              <m:eqArr>
                                <m:eqArrPr>
                                  <m:maxDist m:val="off"/>
                                  <m:objDist m:val="off"/>
                                  <m:rSpRule m:val="0"/>
                                  <m:rSp m:val="0"/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𝑎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，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𝑎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≥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0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，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𝑎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，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𝑎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&lt;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0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.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 altLang="zh-CN" sz="2400" i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endParaRPr>
                  </a:p>
                </p:txBody>
              </p:sp>
            </mc:Choice>
            <mc:Fallback>
              <p:sp>
                <p:nvSpPr>
                  <p:cNvPr id="10" name="文本框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5"/>
                    </p:custDataLst>
                  </p:nvPr>
                </p:nvSpPr>
                <p:spPr>
                  <a:xfrm>
                    <a:off x="1125" y="3126"/>
                    <a:ext cx="16299" cy="2727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矩形 11"/>
              <p:cNvSpPr/>
              <p:nvPr>
                <p:custDataLst>
                  <p:tags r:id="rId7"/>
                </p:custDataLst>
              </p:nvPr>
            </p:nvSpPr>
            <p:spPr>
              <a:xfrm>
                <a:off x="9206" y="3573"/>
                <a:ext cx="119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82670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17" name="文本框 16" title=""/>
              <p:cNvSpPr txBox="1"/>
              <p:nvPr/>
            </p:nvSpPr>
            <p:spPr>
              <a:xfrm>
                <a:off x="582930" y="676910"/>
                <a:ext cx="10932160" cy="1026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zh-CN" altLang="en-US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求下列各式的值：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1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ff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g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8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sup>
                          </m:sSup>
                        </m:e>
                      </m:rad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;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  (2)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10</m:t>
                              </m:r>
                              <m:r>
                                <a:rPr lang="en-US" altLang="zh-CN" sz="2400" i="1"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;   (3)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ff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deg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𝜋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4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;   (4)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𝑏</m:t>
                              </m:r>
                              <m:r>
                                <a:rPr lang="en-US" altLang="zh-CN" sz="2400" i="1"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30" y="676910"/>
                <a:ext cx="10932160" cy="10267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8" name="文本框 17" title="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756285" y="1703705"/>
                <a:ext cx="5821680" cy="30162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ff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g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(−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8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sup>
                          </m:sSup>
                        </m:e>
                      </m:ra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8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 sz="2400" i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(−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10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=|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10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|=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10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 sz="2400" i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(3)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ff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deg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𝜋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4</m:t>
                              </m:r>
                            </m:sup>
                          </m:sSup>
                        </m:e>
                      </m:ra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=|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𝜋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|=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𝜋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3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 sz="2400" i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(4)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𝑏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=|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|=</m:t>
                      </m:r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maxDist m:val="off"/>
                              <m:objDist m:val="off"/>
                              <m:rSpRule m:val="0"/>
                              <m:rSp m:val="0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𝑎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𝑏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，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𝑎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≥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𝑏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，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𝑏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𝑎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，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𝑎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&lt;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𝑏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756285" y="1703705"/>
                <a:ext cx="5821680" cy="30162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 title=""/>
          <p:cNvGrpSpPr/>
          <p:nvPr/>
        </p:nvGrpSpPr>
        <p:grpSpPr>
          <a:xfrm>
            <a:off x="5768918" y="1888490"/>
            <a:ext cx="5873475" cy="1289050"/>
            <a:chOff x="9096" y="3339"/>
            <a:chExt cx="16299" cy="2030"/>
          </a:xfrm>
        </p:grpSpPr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9096" y="3352"/>
              <a:ext cx="15470" cy="20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9096" y="3339"/>
              <a:ext cx="16299" cy="2029"/>
              <a:chOff x="9206" y="2251"/>
              <a:chExt cx="16299" cy="2029"/>
            </a:xfrm>
          </p:grpSpPr>
          <mc:AlternateContent>
            <mc:Choice Requires="a14">
              <p:sp>
                <p:nvSpPr>
                  <p:cNvPr id="10" name="文本框 9"/>
                  <p:cNvSpPr txBox="1"/>
                  <p:nvPr>
                    <p:custDataLst>
                      <p:tags r:id="rId7"/>
                    </p:custDataLst>
                  </p:nvPr>
                </p:nvSpPr>
                <p:spPr>
                  <a:xfrm>
                    <a:off x="9206" y="2251"/>
                    <a:ext cx="16299" cy="20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当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𝑛</m:t>
                          </m:r>
                        </m:oMath>
                      </m:oMathPara>
                    </a14:m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为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奇数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时，</a:t>
                    </a:r>
                    <a14:m>
                      <m:oMathPara>
                        <m:oMathParaPr>
                          <m:jc/>
                        </m:oMathParaPr>
                        <m:oMath>
                          <m:rad>
                            <m:radPr>
                              <m:degHide m:val="off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𝑛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oMath>
                      </m:oMathPara>
                    </a14:m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；</a:t>
                    </a:r>
                    <a:endPara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当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𝑛</m:t>
                          </m:r>
                        </m:oMath>
                      </m:oMathPara>
                    </a14:m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为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偶数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时，</a:t>
                    </a:r>
                    <a14:m>
                      <m:oMathPara>
                        <m:oMathParaPr>
                          <m:jc/>
                        </m:oMathParaPr>
                        <m:oMath>
                          <m:rad>
                            <m:radPr>
                              <m:degHide m:val="off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𝑛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=|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|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=</m:t>
                          </m:r>
                          <m:d>
                            <m:dPr>
                              <m:begChr m:val="{"/>
                              <m:sepChr m:val="|"/>
                              <m:endChr/>
                              <m:grow m:val="on"/>
                              <m:shp m:val="centered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dPr>
                            <m:e>
                              <m:eqArr>
                                <m:eqArrPr>
                                  <m:maxDist m:val="off"/>
                                  <m:objDist m:val="off"/>
                                  <m:rSpRule m:val="0"/>
                                  <m:rSp m:val="0"/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𝑎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，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𝑎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≥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0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，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𝑎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，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𝑎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&lt;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0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.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 altLang="zh-CN" sz="2400" i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endParaRPr>
                  </a:p>
                </p:txBody>
              </p:sp>
            </mc:Choice>
            <mc:Fallback>
              <p:sp>
                <p:nvSpPr>
                  <p:cNvPr id="10" name="文本框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8"/>
                    </p:custDataLst>
                  </p:nvPr>
                </p:nvSpPr>
                <p:spPr>
                  <a:xfrm>
                    <a:off x="9206" y="2251"/>
                    <a:ext cx="16299" cy="2029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矩形 11"/>
              <p:cNvSpPr/>
              <p:nvPr>
                <p:custDataLst>
                  <p:tags r:id="rId10"/>
                </p:custDataLst>
              </p:nvPr>
            </p:nvSpPr>
            <p:spPr>
              <a:xfrm>
                <a:off x="9206" y="3573"/>
                <a:ext cx="119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custDataLst>
      <p:tags r:id="rId1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4" name="组合 31" title=""/>
          <p:cNvGrpSpPr/>
          <p:nvPr/>
        </p:nvGrpSpPr>
        <p:grpSpPr>
          <a:xfrm>
            <a:off x="606165" y="-40958"/>
            <a:ext cx="11209914" cy="583565"/>
            <a:chOff x="598146" y="885055"/>
            <a:chExt cx="11209108" cy="584139"/>
          </a:xfrm>
        </p:grpSpPr>
        <p:cxnSp>
          <p:nvCxnSpPr>
            <p:cNvPr id="35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37" name="组合 17"/>
              <p:cNvGrpSpPr/>
              <p:nvPr/>
            </p:nvGrpSpPr>
            <p:grpSpPr>
              <a:xfrm>
                <a:off x="1633928" y="990463"/>
                <a:ext cx="5589503" cy="508500"/>
                <a:chOff x="1633928" y="990463"/>
                <a:chExt cx="5589503" cy="508500"/>
              </a:xfrm>
            </p:grpSpPr>
            <p:sp>
              <p:nvSpPr>
                <p:cNvPr id="38" name="五边形 13"/>
                <p:cNvSpPr/>
                <p:nvPr/>
              </p:nvSpPr>
              <p:spPr>
                <a:xfrm>
                  <a:off x="4876640" y="993641"/>
                  <a:ext cx="2346791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9" name="五边形 14"/>
                <p:cNvSpPr/>
                <p:nvPr/>
              </p:nvSpPr>
              <p:spPr>
                <a:xfrm>
                  <a:off x="3810551" y="990463"/>
                  <a:ext cx="2605218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0" name="五边形 15"/>
                <p:cNvSpPr/>
                <p:nvPr/>
              </p:nvSpPr>
              <p:spPr>
                <a:xfrm>
                  <a:off x="2751448" y="996819"/>
                  <a:ext cx="2482037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1" name="五边形 10"/>
                <p:cNvSpPr/>
                <p:nvPr/>
              </p:nvSpPr>
              <p:spPr>
                <a:xfrm>
                  <a:off x="1633928" y="990463"/>
                  <a:ext cx="2311869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3200">
                      <a:solidFill>
                        <a:srgbClr val="FFFF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探索新知</a:t>
                  </a:r>
                  <a:endParaRPr lang="zh-CN" altLang="en-US" sz="3200">
                    <a:solidFill>
                      <a:srgbClr val="FFFF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42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4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35000" y="769620"/>
                <a:ext cx="10011410" cy="18726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根据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𝑛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次方根的定义和数的运算，我们知道：</a:t>
                </a:r>
                <a:endParaRPr lang="zh-CN" altLang="en-US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20000"/>
                  </a:lnSpc>
                </a:pPr>
                <a:endParaRPr lang="zh-CN" altLang="en-US" sz="2400" b="1">
                  <a:solidFill>
                    <a:schemeClr val="accent1">
                      <a:lumMod val="7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ff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deg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10</m:t>
                              </m:r>
                            </m:sup>
                          </m:sSup>
                        </m:e>
                      </m:rad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ad>
                        <m:radPr>
                          <m:degHide m:val="off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deg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(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5</m:t>
                              </m:r>
                            </m:sup>
                          </m:sSup>
                        </m:e>
                      </m:ra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 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5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)，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  </m:t>
                      </m:r>
                      <m:rad>
                        <m:radPr>
                          <m:degHide m:val="off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deg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12</m:t>
                              </m:r>
                            </m:sup>
                          </m:sSup>
                        </m:e>
                      </m:rad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ad>
                        <m:radPr>
                          <m:degHide m:val="off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deg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(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4</m:t>
                              </m:r>
                            </m:sup>
                          </m:sSup>
                        </m:e>
                      </m:ra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12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).</m:t>
                      </m:r>
                    </m:oMath>
                  </m:oMathPara>
                </a14:m>
                <a:endParaRPr lang="zh-CN" altLang="en-US" sz="2400" b="1">
                  <a:solidFill>
                    <a:schemeClr val="tx1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769620"/>
                <a:ext cx="10011410" cy="18726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 title=""/>
          <p:cNvGrpSpPr/>
          <p:nvPr/>
        </p:nvGrpSpPr>
        <p:grpSpPr>
          <a:xfrm>
            <a:off x="635000" y="2965450"/>
            <a:ext cx="10854690" cy="1123950"/>
            <a:chOff x="1000" y="4670"/>
            <a:chExt cx="17094" cy="1770"/>
          </a:xfrm>
        </p:grpSpPr>
        <p:sp>
          <p:nvSpPr>
            <p:cNvPr id="3" name="文本框 2"/>
            <p:cNvSpPr txBox="1"/>
            <p:nvPr/>
          </p:nvSpPr>
          <p:spPr>
            <a:xfrm>
              <a:off x="1000" y="4670"/>
              <a:ext cx="17095" cy="177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         </a:t>
              </a:r>
              <a:r>
                <a:rPr lang="zh-CN" altLang="en-US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这就是说，当</a:t>
              </a:r>
              <a:r>
                <a:rPr lang="zh-CN" altLang="en-US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根式的被开方数</a:t>
              </a:r>
              <a:r>
                <a:rPr lang="zh-CN" altLang="en-US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（看成幂的形式）</a:t>
              </a:r>
              <a:r>
                <a:rPr lang="zh-CN" altLang="en-US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的指数能被根指数整除时</a:t>
              </a:r>
              <a:r>
                <a:rPr lang="zh-CN" altLang="en-US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，根式可以表示为</a:t>
              </a:r>
              <a:r>
                <a:rPr lang="zh-CN" altLang="en-US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分数指数幂</a:t>
              </a:r>
              <a:r>
                <a:rPr lang="zh-CN" altLang="en-US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的形式</a:t>
              </a:r>
              <a:r>
                <a: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.</a:t>
              </a:r>
              <a:endParaRPr lang="en-US" altLang="zh-CN" sz="2400" b="1"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  <a:sym typeface="+mn-ea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784" y="5705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 title=""/>
          <p:cNvGrpSpPr/>
          <p:nvPr/>
        </p:nvGrpSpPr>
        <p:grpSpPr>
          <a:xfrm>
            <a:off x="606425" y="4225925"/>
            <a:ext cx="11210290" cy="1123950"/>
            <a:chOff x="955" y="6655"/>
            <a:chExt cx="17654" cy="1770"/>
          </a:xfrm>
        </p:grpSpPr>
        <p:sp>
          <p:nvSpPr>
            <p:cNvPr id="6" name="文本框 5"/>
            <p:cNvSpPr txBox="1"/>
            <p:nvPr>
              <p:custDataLst>
                <p:tags r:id="rId3"/>
              </p:custDataLst>
            </p:nvPr>
          </p:nvSpPr>
          <p:spPr>
            <a:xfrm>
              <a:off x="955" y="6655"/>
              <a:ext cx="17654" cy="177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2400" b="1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问题</a:t>
              </a:r>
              <a:r>
                <a:rPr lang="en-US" altLang="zh-CN" sz="2400" b="1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2</a:t>
              </a:r>
              <a:r>
                <a:rPr lang="zh-CN" altLang="en-US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：</a:t>
              </a:r>
              <a:r>
                <a:rPr lang="zh-CN" altLang="en-US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当根式的被开方数的指数不能被根指数整除时，根式是否也可以表示为分数指数幂的形式？</a:t>
              </a:r>
              <a:endParaRPr lang="zh-CN" altLang="en-US" sz="2400">
                <a:solidFill>
                  <a:schemeClr val="tx1"/>
                </a:solidFill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  <a:sym typeface="+mn-e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902" y="7865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4" name="组合 31" title=""/>
          <p:cNvGrpSpPr/>
          <p:nvPr/>
        </p:nvGrpSpPr>
        <p:grpSpPr>
          <a:xfrm>
            <a:off x="606165" y="-47943"/>
            <a:ext cx="11209914" cy="583565"/>
            <a:chOff x="598146" y="885055"/>
            <a:chExt cx="11209108" cy="584139"/>
          </a:xfrm>
        </p:grpSpPr>
        <p:cxnSp>
          <p:nvCxnSpPr>
            <p:cNvPr id="35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37" name="组合 17"/>
              <p:cNvGrpSpPr/>
              <p:nvPr/>
            </p:nvGrpSpPr>
            <p:grpSpPr>
              <a:xfrm>
                <a:off x="1633928" y="990463"/>
                <a:ext cx="5589503" cy="508500"/>
                <a:chOff x="1633928" y="990463"/>
                <a:chExt cx="5589503" cy="508500"/>
              </a:xfrm>
            </p:grpSpPr>
            <p:sp>
              <p:nvSpPr>
                <p:cNvPr id="38" name="五边形 13"/>
                <p:cNvSpPr/>
                <p:nvPr/>
              </p:nvSpPr>
              <p:spPr>
                <a:xfrm>
                  <a:off x="4876640" y="993641"/>
                  <a:ext cx="2346791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9" name="五边形 14"/>
                <p:cNvSpPr/>
                <p:nvPr/>
              </p:nvSpPr>
              <p:spPr>
                <a:xfrm>
                  <a:off x="3810551" y="990463"/>
                  <a:ext cx="2605218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0" name="五边形 15"/>
                <p:cNvSpPr/>
                <p:nvPr/>
              </p:nvSpPr>
              <p:spPr>
                <a:xfrm>
                  <a:off x="2751448" y="996819"/>
                  <a:ext cx="2482037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1" name="五边形 10"/>
                <p:cNvSpPr/>
                <p:nvPr/>
              </p:nvSpPr>
              <p:spPr>
                <a:xfrm>
                  <a:off x="1633928" y="990463"/>
                  <a:ext cx="2311869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3200">
                      <a:solidFill>
                        <a:srgbClr val="FFFF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探索新知</a:t>
                  </a:r>
                  <a:endParaRPr lang="zh-CN" altLang="en-US" sz="3200">
                    <a:solidFill>
                      <a:srgbClr val="FFFF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42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4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15620" y="558165"/>
                <a:ext cx="10920730" cy="12820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          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把根式表示为分数指数幂的形式时，例如，把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 </m:t>
                      </m:r>
                      <m:rad>
                        <m:radPr>
                          <m:degHide m:val="off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g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r>
                  <a:rPr lang="zh-CN" altLang="en-US" sz="2400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e>
                      </m:rad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 </m:t>
                      </m:r>
                      <m:rad>
                        <m:radPr>
                          <m:degHide m:val="off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deg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5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等写成下列形式：</a:t>
                </a:r>
                <a:endParaRPr lang="en-US" altLang="zh-CN" sz="2400" b="1">
                  <a:solidFill>
                    <a:schemeClr val="tx1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20" y="558165"/>
                <a:ext cx="10920730" cy="12820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 title=""/>
          <p:cNvGrpSpPr/>
          <p:nvPr/>
        </p:nvGrpSpPr>
        <p:grpSpPr>
          <a:xfrm>
            <a:off x="514985" y="1900555"/>
            <a:ext cx="10701020" cy="3030220"/>
            <a:chOff x="811" y="2993"/>
            <a:chExt cx="16852" cy="4772"/>
          </a:xfrm>
        </p:grpSpPr>
        <mc:AlternateContent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811" y="2993"/>
                  <a:ext cx="16852" cy="4773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>
                    <a:lnSpc>
                      <a:spcPct val="14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ad>
                          <m:radPr>
                            <m:degHide m:val="off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radPr>
                          <m:deg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3</m:t>
                            </m:r>
                          </m:deg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ad>
                          <m:radPr>
                            <m:degHide m:val="off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radPr>
                          <m:deg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3</m:t>
                            </m:r>
                          </m:deg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  <m:t>𝑎</m:t>
                                    </m:r>
                                  </m:e>
                                  <m:sup>
                                    <m:f>
                                      <m:fPr>
                                        <m:type m:val="bar"/>
                                        <m:ctrlP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/>
                                            <a:ea typeface="MS Mincho" panose="02020609040205080304" charset="-128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/>
                                            <a:ea typeface="MS Mincho" panose="02020609040205080304" charset="-128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/>
                                            <a:ea typeface="MS Mincho" panose="02020609040205080304" charset="-128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3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)，</m:t>
                        </m:r>
                      </m:oMath>
                    </m:oMathPara>
                  </a14:m>
                  <a:r>
                    <a:rPr lang="en-US" altLang="zh-CN" sz="2400" i="1">
                      <a:solidFill>
                        <a:srgbClr val="FF0000"/>
                      </a:solidFill>
                      <a:latin typeface="Cambria Math" panose="02040503050406030204" charset="0"/>
                      <a:ea typeface="MS Mincho" panose="02020609040205080304" charset="-128"/>
                      <a:cs typeface="Cambria Math" panose="02040503050406030204" charset="0"/>
                      <a:sym typeface="+mn-ea"/>
                    </a:rPr>
                    <a:t> </a:t>
                  </a:r>
                  <a14:m>
                    <m:oMathPara>
                      <m:oMathParaPr>
                        <m:jc/>
                      </m:oMathParaPr>
                      <m:oMath>
                        <m:rad>
                          <m:radPr>
                            <m:degHide m:val="on"/>
                            <m:ctrlP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𝑏</m:t>
                            </m:r>
                          </m:e>
                        </m:rad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  <m:t>𝑏</m:t>
                                    </m:r>
                                  </m:e>
                                  <m:sup>
                                    <m:f>
                                      <m:fPr>
                                        <m:type m:val="bar"/>
                                        <m:ctrlP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/>
                                            <a:ea typeface="MS Mincho" panose="02020609040205080304" charset="-128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/>
                                            <a:ea typeface="MS Mincho" panose="02020609040205080304" charset="-128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/>
                                            <a:ea typeface="MS Mincho" panose="02020609040205080304" charset="-128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𝑏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𝑏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)，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  <a:sym typeface="+mn-ea"/>
                  </a:endParaRPr>
                </a:p>
                <a:p>
                  <a:pPr algn="l">
                    <a:lnSpc>
                      <a:spcPct val="14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 </m:t>
                        </m:r>
                        <m:rad>
                          <m:radPr>
                            <m:degHide m:val="off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radPr>
                          <m:deg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4</m:t>
                            </m:r>
                          </m:deg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5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ad>
                          <m:radPr>
                            <m:degHide m:val="off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radPr>
                          <m:deg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4</m:t>
                            </m:r>
                          </m:deg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  <m:t>𝑐</m:t>
                                    </m:r>
                                  </m:e>
                                  <m:sup>
                                    <m:f>
                                      <m:fPr>
                                        <m:type m:val="bar"/>
                                        <m:ctrlP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/>
                                            <a:ea typeface="MS Mincho" panose="02020609040205080304" charset="-128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/>
                                            <a:ea typeface="MS Mincho" panose="02020609040205080304" charset="-128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5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/>
                                            <a:ea typeface="MS Mincho" panose="02020609040205080304" charset="-128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4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).</m:t>
                        </m:r>
                      </m:oMath>
                    </m:oMathPara>
                  </a14:m>
                  <a:r>
                    <a:rPr lang="en-US" altLang="zh-CN" sz="2400" i="1">
                      <a:latin typeface="Cambria Math" panose="02040503050406030204" charset="0"/>
                      <a:ea typeface="MS Mincho" panose="02020609040205080304" charset="-128"/>
                      <a:cs typeface="Cambria Math" panose="02040503050406030204" charset="0"/>
                      <a:sym typeface="+mn-ea"/>
                    </a:rPr>
                    <a:t> </a:t>
                  </a:r>
                  <a:endParaRPr lang="en-US" altLang="zh-CN" sz="2400" i="1">
                    <a:solidFill>
                      <a:schemeClr val="tx1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  <a:sym typeface="+mn-ea"/>
                  </a:endParaRPr>
                </a:p>
                <a:p>
                  <a:pPr algn="l">
                    <a:lnSpc>
                      <a:spcPct val="180000"/>
                    </a:lnSpc>
                  </a:pPr>
                  <a:r>
                    <a:rPr lang="en-US" altLang="zh-CN" sz="2400" i="1">
                      <a:latin typeface="Cambria Math" panose="02040503050406030204" charset="0"/>
                      <a:ea typeface="MS Mincho" panose="02020609040205080304" charset="-128"/>
                      <a:cs typeface="Cambria Math" panose="02040503050406030204" charset="0"/>
                      <a:sym typeface="+mn-ea"/>
                    </a:rPr>
                    <a:t>          </a:t>
                  </a:r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我们希望整数指数幂的性质，如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𝑘𝑛</m:t>
                            </m:r>
                          </m:sup>
                        </m:sSup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对分数指数幂仍然适用</a:t>
                  </a:r>
                  <a:r>
                    <a:rPr lang="en-US" altLang="zh-CN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" y="2993"/>
                  <a:ext cx="16852" cy="477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矩形 3"/>
            <p:cNvSpPr/>
            <p:nvPr/>
          </p:nvSpPr>
          <p:spPr>
            <a:xfrm>
              <a:off x="5059" y="5255"/>
              <a:ext cx="119" cy="119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06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07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08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09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10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0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3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64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NzIwMWFkZjA2MzZjMzdlMjQ1ZjNiMWY2MTM0NWU4YzMifQ==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96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heme/theme1.xml><?xml version="1.0" encoding="utf-8"?>
<a:theme xmlns:r="http://schemas.openxmlformats.org/officeDocument/2006/relationships"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197</Paragraphs>
  <Slides>34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baseType="lpstr" size="45">
      <vt:lpstr>Arial</vt:lpstr>
      <vt:lpstr>微软雅黑</vt:lpstr>
      <vt:lpstr>Wingdings</vt:lpstr>
      <vt:lpstr>楷体</vt:lpstr>
      <vt:lpstr>黑体</vt:lpstr>
      <vt:lpstr>宋体</vt:lpstr>
      <vt:lpstr>Cambria Math</vt:lpstr>
      <vt:lpstr>MS Mincho</vt:lpstr>
      <vt:lpstr>Times New Roman</vt:lpstr>
      <vt:lpstr>OPPOSans L</vt:lpstr>
      <vt:lpstr>WPS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2023-10-18T08:53:21.449</cp:lastPrinted>
  <dcterms:created xsi:type="dcterms:W3CDTF">2023-10-18T08:53:21Z</dcterms:created>
  <dcterms:modified xsi:type="dcterms:W3CDTF">2023-10-18T00:53:21Z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