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72" r:id="rId19"/>
    <p:sldId id="273" r:id="rId20"/>
    <p:sldId id="275" r:id="rId21"/>
    <p:sldId id="274" r:id="rId22"/>
    <p:sldId id="276" r:id="rId23"/>
    <p:sldId id="278" r:id="rId24"/>
    <p:sldId id="277" r:id="rId25"/>
    <p:sldId id="279" r:id="rId26"/>
    <p:sldId id="281" r:id="rId27"/>
    <p:sldId id="280" r:id="rId28"/>
    <p:sldId id="282" r:id="rId29"/>
    <p:sldId id="284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tags" Target="tags/tag129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tags" Target="../tags/tag92.xml" /><Relationship Id="rId5" Type="http://schemas.openxmlformats.org/officeDocument/2006/relationships/tags" Target="../tags/tag93.xml" /><Relationship Id="rId6" Type="http://schemas.openxmlformats.org/officeDocument/2006/relationships/tags" Target="../tags/tag94.xml" /><Relationship Id="rId7" Type="http://schemas.openxmlformats.org/officeDocument/2006/relationships/tags" Target="../tags/tag95.xml" /><Relationship Id="rId8" Type="http://schemas.openxmlformats.org/officeDocument/2006/relationships/image" Target="../media/image22.png" /><Relationship Id="rId9" Type="http://schemas.openxmlformats.org/officeDocument/2006/relationships/tags" Target="../tags/tag96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03.xml" /><Relationship Id="rId2" Type="http://schemas.openxmlformats.org/officeDocument/2006/relationships/tags" Target="../tags/tag97.xml" /><Relationship Id="rId3" Type="http://schemas.openxmlformats.org/officeDocument/2006/relationships/tags" Target="../tags/tag98.xml" /><Relationship Id="rId4" Type="http://schemas.openxmlformats.org/officeDocument/2006/relationships/tags" Target="../tags/tag99.xml" /><Relationship Id="rId5" Type="http://schemas.openxmlformats.org/officeDocument/2006/relationships/image" Target="../media/image23.png" /><Relationship Id="rId6" Type="http://schemas.openxmlformats.org/officeDocument/2006/relationships/image" Target="../media/image24.png" /><Relationship Id="rId7" Type="http://schemas.openxmlformats.org/officeDocument/2006/relationships/tags" Target="../tags/tag100.xml" /><Relationship Id="rId8" Type="http://schemas.openxmlformats.org/officeDocument/2006/relationships/tags" Target="../tags/tag101.xml" /><Relationship Id="rId9" Type="http://schemas.openxmlformats.org/officeDocument/2006/relationships/tags" Target="../tags/tag10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tags" Target="../tags/tag10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tags" Target="../tags/tag105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Relationship Id="rId3" Type="http://schemas.openxmlformats.org/officeDocument/2006/relationships/tags" Target="../tags/tag106.xml" /><Relationship Id="rId4" Type="http://schemas.openxmlformats.org/officeDocument/2006/relationships/tags" Target="../tags/tag107.xml" /><Relationship Id="rId5" Type="http://schemas.openxmlformats.org/officeDocument/2006/relationships/tags" Target="../tags/tag108.xml" /><Relationship Id="rId6" Type="http://schemas.openxmlformats.org/officeDocument/2006/relationships/tags" Target="../tags/tag10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tags" Target="../tags/tag11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1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6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Relationship Id="rId4" Type="http://schemas.openxmlformats.org/officeDocument/2006/relationships/tags" Target="../tags/tag112.xml" /><Relationship Id="rId5" Type="http://schemas.openxmlformats.org/officeDocument/2006/relationships/tags" Target="../tags/tag113.xml" /><Relationship Id="rId6" Type="http://schemas.openxmlformats.org/officeDocument/2006/relationships/image" Target="../media/image34.png" /><Relationship Id="rId7" Type="http://schemas.openxmlformats.org/officeDocument/2006/relationships/tags" Target="../tags/tag114.xml" /><Relationship Id="rId8" Type="http://schemas.openxmlformats.org/officeDocument/2006/relationships/tags" Target="../tags/tag115.xml" /><Relationship Id="rId9" Type="http://schemas.openxmlformats.org/officeDocument/2006/relationships/image" Target="../media/image3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Relationship Id="rId4" Type="http://schemas.openxmlformats.org/officeDocument/2006/relationships/image" Target="../media/image38.png" /><Relationship Id="rId5" Type="http://schemas.openxmlformats.org/officeDocument/2006/relationships/tags" Target="../tags/tag11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1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Relationship Id="rId3" Type="http://schemas.openxmlformats.org/officeDocument/2006/relationships/image" Target="../media/image40.png" /><Relationship Id="rId4" Type="http://schemas.openxmlformats.org/officeDocument/2006/relationships/tags" Target="../tags/tag11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Relationship Id="rId3" Type="http://schemas.openxmlformats.org/officeDocument/2006/relationships/image" Target="../media/image42.png" /><Relationship Id="rId4" Type="http://schemas.openxmlformats.org/officeDocument/2006/relationships/tags" Target="../tags/tag12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Relationship Id="rId3" Type="http://schemas.openxmlformats.org/officeDocument/2006/relationships/image" Target="../media/image44.png" /><Relationship Id="rId4" Type="http://schemas.openxmlformats.org/officeDocument/2006/relationships/tags" Target="../tags/tag12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Relationship Id="rId3" Type="http://schemas.openxmlformats.org/officeDocument/2006/relationships/image" Target="../media/image46.png" /><Relationship Id="rId4" Type="http://schemas.openxmlformats.org/officeDocument/2006/relationships/tags" Target="../tags/tag123.xml" /><Relationship Id="rId5" Type="http://schemas.openxmlformats.org/officeDocument/2006/relationships/tags" Target="../tags/tag124.xml" /><Relationship Id="rId6" Type="http://schemas.openxmlformats.org/officeDocument/2006/relationships/tags" Target="../tags/tag125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Relationship Id="rId3" Type="http://schemas.openxmlformats.org/officeDocument/2006/relationships/tags" Target="../tags/tag126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Relationship Id="rId3" Type="http://schemas.openxmlformats.org/officeDocument/2006/relationships/image" Target="../media/image49.png" /><Relationship Id="rId4" Type="http://schemas.openxmlformats.org/officeDocument/2006/relationships/tags" Target="../tags/tag12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8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tags" Target="../tags/tag66.xml" /><Relationship Id="rId4" Type="http://schemas.openxmlformats.org/officeDocument/2006/relationships/image" Target="../media/image6.png" /><Relationship Id="rId5" Type="http://schemas.openxmlformats.org/officeDocument/2006/relationships/image" Target="../media/image7.png" /><Relationship Id="rId6" Type="http://schemas.openxmlformats.org/officeDocument/2006/relationships/tags" Target="../tags/tag6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tags" Target="../tags/tag68.xml" /><Relationship Id="rId4" Type="http://schemas.openxmlformats.org/officeDocument/2006/relationships/image" Target="../media/image9.png" /><Relationship Id="rId5" Type="http://schemas.openxmlformats.org/officeDocument/2006/relationships/tags" Target="../tags/tag69.xml" /><Relationship Id="rId6" Type="http://schemas.openxmlformats.org/officeDocument/2006/relationships/tags" Target="../tags/tag70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tags" Target="../tags/tag71.xml" /><Relationship Id="rId5" Type="http://schemas.openxmlformats.org/officeDocument/2006/relationships/tags" Target="../tags/tag72.xml" /><Relationship Id="rId6" Type="http://schemas.openxmlformats.org/officeDocument/2006/relationships/tags" Target="../tags/tag73.xml" /><Relationship Id="rId7" Type="http://schemas.openxmlformats.org/officeDocument/2006/relationships/image" Target="../media/image12.png" /><Relationship Id="rId8" Type="http://schemas.openxmlformats.org/officeDocument/2006/relationships/tags" Target="../tags/tag7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tags" Target="../tags/tag75.xml" /><Relationship Id="rId4" Type="http://schemas.openxmlformats.org/officeDocument/2006/relationships/tags" Target="../tags/tag76.xml" /><Relationship Id="rId5" Type="http://schemas.openxmlformats.org/officeDocument/2006/relationships/tags" Target="../tags/tag77.xml" /><Relationship Id="rId6" Type="http://schemas.openxmlformats.org/officeDocument/2006/relationships/tags" Target="../tags/tag78.xml" /><Relationship Id="rId7" Type="http://schemas.openxmlformats.org/officeDocument/2006/relationships/image" Target="../media/image14.png" /><Relationship Id="rId8" Type="http://schemas.openxmlformats.org/officeDocument/2006/relationships/tags" Target="../tags/tag7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tags" Target="../tags/tag80.xml" /><Relationship Id="rId5" Type="http://schemas.openxmlformats.org/officeDocument/2006/relationships/video" Target="../media/media1.mp4" /><Relationship Id="rId6" Type="http://schemas.microsoft.com/office/2007/relationships/media" Target="../media/media1.mp4" /><Relationship Id="rId7" Type="http://schemas.openxmlformats.org/officeDocument/2006/relationships/tags" Target="../tags/tag8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8.png" /><Relationship Id="rId11" Type="http://schemas.openxmlformats.org/officeDocument/2006/relationships/tags" Target="../tags/tag88.xml" /><Relationship Id="rId2" Type="http://schemas.openxmlformats.org/officeDocument/2006/relationships/image" Target="../media/image17.png" /><Relationship Id="rId3" Type="http://schemas.openxmlformats.org/officeDocument/2006/relationships/image" Target="../media/image13.png" /><Relationship Id="rId4" Type="http://schemas.openxmlformats.org/officeDocument/2006/relationships/tags" Target="../tags/tag82.xml" /><Relationship Id="rId5" Type="http://schemas.openxmlformats.org/officeDocument/2006/relationships/tags" Target="../tags/tag83.xml" /><Relationship Id="rId6" Type="http://schemas.openxmlformats.org/officeDocument/2006/relationships/tags" Target="../tags/tag84.xml" /><Relationship Id="rId7" Type="http://schemas.openxmlformats.org/officeDocument/2006/relationships/tags" Target="../tags/tag85.xml" /><Relationship Id="rId8" Type="http://schemas.openxmlformats.org/officeDocument/2006/relationships/tags" Target="../tags/tag86.xml" /><Relationship Id="rId9" Type="http://schemas.openxmlformats.org/officeDocument/2006/relationships/tags" Target="../tags/tag8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Relationship Id="rId3" Type="http://schemas.openxmlformats.org/officeDocument/2006/relationships/tags" Target="../tags/tag89.xml" /><Relationship Id="rId4" Type="http://schemas.openxmlformats.org/officeDocument/2006/relationships/tags" Target="../tags/tag90.xml" /><Relationship Id="rId5" Type="http://schemas.openxmlformats.org/officeDocument/2006/relationships/image" Target="../media/image19.png" /><Relationship Id="rId6" Type="http://schemas.openxmlformats.org/officeDocument/2006/relationships/tags" Target="../tags/tag9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108839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4.2.2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指数函数的图象和性质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549592" y="-49212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49275" y="534670"/>
                <a:ext cx="11136630" cy="1126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活动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请同学思考，将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"/>
                        </m:rP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的图象上下或者左右平移后，指数函数的解析式会发生什么样的变化呢？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534670"/>
                <a:ext cx="11136630" cy="11264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1832" t="9255" r="149" b="950"/>
          <a:stretch>
            <a:fillRect/>
          </a:stretch>
        </p:blipFill>
        <p:spPr>
          <a:xfrm>
            <a:off x="838200" y="2017395"/>
            <a:ext cx="4561205" cy="3375025"/>
          </a:xfrm>
          <a:prstGeom prst="rect">
            <a:avLst/>
          </a:prstGeom>
        </p:spPr>
      </p:pic>
      <p:grpSp>
        <p:nvGrpSpPr>
          <p:cNvPr id="23" name="组合 22" title=""/>
          <p:cNvGrpSpPr/>
          <p:nvPr/>
        </p:nvGrpSpPr>
        <p:grpSpPr>
          <a:xfrm>
            <a:off x="5741035" y="2638425"/>
            <a:ext cx="5853430" cy="1198880"/>
            <a:chOff x="9041" y="4155"/>
            <a:chExt cx="9218" cy="1888"/>
          </a:xfrm>
        </p:grpSpPr>
        <p:sp>
          <p:nvSpPr>
            <p:cNvPr id="22" name="矩形 21"/>
            <p:cNvSpPr/>
            <p:nvPr>
              <p:custDataLst>
                <p:tags r:id="rId5"/>
              </p:custDataLst>
            </p:nvPr>
          </p:nvSpPr>
          <p:spPr>
            <a:xfrm>
              <a:off x="13532" y="5261"/>
              <a:ext cx="2380" cy="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433" y="4376"/>
              <a:ext cx="3189" cy="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0" name="文本框 1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9041" y="4155"/>
                  <a:ext cx="9219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将指数函数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上移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或下移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个单位长度后，会得到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±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的图象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9041" y="4155"/>
                  <a:ext cx="9219" cy="188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549592" y="-49212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 title=""/>
          <p:cNvGrpSpPr/>
          <p:nvPr/>
        </p:nvGrpSpPr>
        <p:grpSpPr>
          <a:xfrm>
            <a:off x="5748655" y="2638425"/>
            <a:ext cx="5854065" cy="1262380"/>
            <a:chOff x="8971" y="2167"/>
            <a:chExt cx="9219" cy="1988"/>
          </a:xfrm>
        </p:grpSpPr>
        <p:sp>
          <p:nvSpPr>
            <p:cNvPr id="22" name="矩形 21"/>
            <p:cNvSpPr/>
            <p:nvPr>
              <p:custDataLst>
                <p:tags r:id="rId2"/>
              </p:custDataLst>
            </p:nvPr>
          </p:nvSpPr>
          <p:spPr>
            <a:xfrm>
              <a:off x="13368" y="3220"/>
              <a:ext cx="2028" cy="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359" y="2382"/>
              <a:ext cx="3189" cy="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0" name="文本框 19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971" y="2167"/>
                  <a:ext cx="9219" cy="1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将指数函数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左移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或右移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个单位长度后，会得到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±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的图象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971" y="2167"/>
                  <a:ext cx="9219" cy="1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图片 18" title="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1215" t="1805" r="1817" b="3204"/>
          <a:stretch>
            <a:fillRect/>
          </a:stretch>
        </p:blipFill>
        <p:spPr>
          <a:xfrm>
            <a:off x="522605" y="1784350"/>
            <a:ext cx="4746625" cy="3509645"/>
          </a:xfrm>
          <a:prstGeom prst="rect">
            <a:avLst/>
          </a:prstGeom>
        </p:spPr>
      </p:pic>
      <p:cxnSp>
        <p:nvCxnSpPr>
          <p:cNvPr id="24" name="直接连接符 23" title=""/>
          <p:cNvCxnSpPr/>
          <p:nvPr>
            <p:custDataLst>
              <p:tags r:id="rId8"/>
            </p:custDataLst>
          </p:nvPr>
        </p:nvCxnSpPr>
        <p:spPr>
          <a:xfrm flipH="1">
            <a:off x="2367915" y="1243965"/>
            <a:ext cx="41275" cy="5173345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 title=""/>
          <p:cNvCxnSpPr/>
          <p:nvPr>
            <p:custDataLst>
              <p:tags r:id="rId9"/>
            </p:custDataLst>
          </p:nvPr>
        </p:nvCxnSpPr>
        <p:spPr>
          <a:xfrm flipH="1">
            <a:off x="3358515" y="1243965"/>
            <a:ext cx="41275" cy="5173345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 title=""/>
          <p:cNvSpPr txBox="1"/>
          <p:nvPr/>
        </p:nvSpPr>
        <p:spPr>
          <a:xfrm>
            <a:off x="563245" y="699135"/>
            <a:ext cx="6304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一般地，指数函数的图象和性质如下表所示：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 title=""/>
          <p:cNvGraphicFramePr>
            <a:graphicFrameLocks noGrp="1"/>
          </p:cNvGraphicFramePr>
          <p:nvPr/>
        </p:nvGraphicFramePr>
        <p:xfrm>
          <a:off x="1830070" y="1252855"/>
          <a:ext cx="8272145" cy="522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30"/>
                <a:gridCol w="3350895"/>
                <a:gridCol w="3589020"/>
              </a:tblGrid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𝟎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147002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图象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6418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定义域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值域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,+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∞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381000">
                <a:tc rowSpan="4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性质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过定点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b="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b="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，即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381000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减函数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增函数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852170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</m:oMath>
                        </m:oMathPara>
                      </a14:m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时，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；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时，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</m:oMath>
                        </m:oMathPara>
                      </a14:m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20370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 gridSpan="2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的图象关于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轴对称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pic>
        <p:nvPicPr>
          <p:cNvPr id="1026" name="Picture 2" title="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7125" y="1840865"/>
            <a:ext cx="1558925" cy="130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title="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9040" y="1840865"/>
            <a:ext cx="1765935" cy="12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095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561975"/>
                <a:ext cx="7616825" cy="1007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比较下列各题中两个值的大小：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561975"/>
                <a:ext cx="7616825" cy="1007745"/>
              </a:xfrm>
              <a:prstGeom prst="rect">
                <a:avLst/>
              </a:prstGeom>
              <a:blipFill rotWithShape="1">
                <a:blip r:embed="rId2"/>
                <a:stretch>
                  <a:fillRect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82625" y="1739265"/>
                <a:ext cx="5751195" cy="471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在定义域上单调递增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在定义域上单调递减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在定义域上单调递增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在定义域上单调递减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综上，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" y="1739265"/>
                <a:ext cx="5751195" cy="47142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 title=""/>
          <p:cNvGrpSpPr/>
          <p:nvPr/>
        </p:nvGrpSpPr>
        <p:grpSpPr>
          <a:xfrm>
            <a:off x="7231380" y="2519680"/>
            <a:ext cx="3977640" cy="2106930"/>
            <a:chOff x="11388" y="3737"/>
            <a:chExt cx="6264" cy="3318"/>
          </a:xfrm>
        </p:grpSpPr>
        <p:sp>
          <p:nvSpPr>
            <p:cNvPr id="20" name="圆角矩形 19"/>
            <p:cNvSpPr/>
            <p:nvPr/>
          </p:nvSpPr>
          <p:spPr>
            <a:xfrm>
              <a:off x="11388" y="3737"/>
              <a:ext cx="6264" cy="33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423" y="3817"/>
              <a:ext cx="6108" cy="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由例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可以看到，利用指数函数的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单调性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，通过自变量的大小关系可以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判断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相应函数值的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大小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关系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095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31190" y="561975"/>
            <a:ext cx="833628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如图，某城市人口呈指数增长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根据图象，估计该城市人口每翻一番所需的时间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倍增期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该城市人口从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万人开始，经过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年会增长到多少万人？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2" name="图片 2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76385" y="316230"/>
            <a:ext cx="2413000" cy="2273300"/>
          </a:xfrm>
          <a:prstGeom prst="rect">
            <a:avLst/>
          </a:prstGeom>
        </p:spPr>
      </p:pic>
      <p:sp>
        <p:nvSpPr>
          <p:cNvPr id="23" name="文本框 22" title=""/>
          <p:cNvSpPr txBox="1"/>
          <p:nvPr>
            <p:custDataLst>
              <p:tags r:id="rId4"/>
            </p:custDataLst>
          </p:nvPr>
        </p:nvSpPr>
        <p:spPr>
          <a:xfrm>
            <a:off x="631190" y="2045335"/>
            <a:ext cx="844994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解：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观察图象，发现该城市人口经过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年约为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万人，经过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年约为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万人，即由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万人口增加到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万人口所用的时间约为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年，所以该城市人口每翻一番所需的时间约为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23" title=""/>
          <p:cNvSpPr txBox="1"/>
          <p:nvPr>
            <p:custDataLst>
              <p:tags r:id="rId5"/>
            </p:custDataLst>
          </p:nvPr>
        </p:nvSpPr>
        <p:spPr>
          <a:xfrm>
            <a:off x="631190" y="3810000"/>
            <a:ext cx="105943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因为倍增期为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年，所以每经过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年，人口将翻一番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因此，从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万人开始，经过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年，该城市人口大约会增长到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万人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584835" y="582295"/>
            <a:ext cx="5080635" cy="460375"/>
            <a:chOff x="3458" y="2316"/>
            <a:chExt cx="6655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65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题型一：指数函数的定义域和值域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665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57200" y="1126490"/>
                <a:ext cx="7920990" cy="1043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求下列函数的定义域和值域：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 ;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       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26490"/>
                <a:ext cx="7920990" cy="1043940"/>
              </a:xfrm>
              <a:prstGeom prst="rect">
                <a:avLst/>
              </a:prstGeom>
              <a:blipFill rotWithShape="1">
                <a:blip r:embed="rId2"/>
                <a:stretch>
                  <a:fillRect r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432435" y="2496820"/>
                <a:ext cx="8827135" cy="1918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定义域：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∞,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∞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值域：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)∪(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,+∞)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定义域：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值域：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,+∞)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定义域：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∞,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值域：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>
                  <a:sym typeface="+mn-ea"/>
                </a:endParaRPr>
              </a:p>
              <a:p>
                <a:pPr algn="l"/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" y="2496820"/>
                <a:ext cx="8827135" cy="1918335"/>
              </a:xfrm>
              <a:prstGeom prst="rect">
                <a:avLst/>
              </a:prstGeom>
              <a:blipFill rotWithShape="1">
                <a:blip r:embed="rId3"/>
                <a:stretch>
                  <a:fillRect r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10870" y="792480"/>
            <a:ext cx="10825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指数函数定义域、值域的处理技巧：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关注定义域，比如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分母、奇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偶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次方根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关注值域，有时候需要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分离系数、结合二次函数的性质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求解，再结合着指数函数的单调性求解值域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57200" y="622935"/>
                <a:ext cx="8770620" cy="101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求下列函数的定义域和值域：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 ;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       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2935"/>
                <a:ext cx="8770620" cy="1016000"/>
              </a:xfrm>
              <a:prstGeom prst="rect">
                <a:avLst/>
              </a:prstGeom>
              <a:blipFill rotWithShape="1">
                <a:blip r:embed="rId2"/>
                <a:stretch>
                  <a:fillRect r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461645" y="1471295"/>
                <a:ext cx="10590530" cy="14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anose="02010600030101010101" pitchFamily="2" charset="-122"/>
                        </a:rPr>
                        <m:t>0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anose="02010600030101010101" pitchFamily="2" charset="-122"/>
                        </a:rPr>
                        <m:t>0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，故函数的值域为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5" y="1471295"/>
                <a:ext cx="10590530" cy="1423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57200" y="3098165"/>
                <a:ext cx="10590530" cy="58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∈(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57200" y="3098165"/>
                <a:ext cx="10590530" cy="584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61645" y="3912235"/>
                <a:ext cx="10590530" cy="17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故函数的值域为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∞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61645" y="3912235"/>
                <a:ext cx="10590530" cy="17976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766445" y="582295"/>
            <a:ext cx="4657090" cy="460375"/>
            <a:chOff x="3458" y="2316"/>
            <a:chExt cx="7334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703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题型二：指数函数的图象及应用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7334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10870" y="1318260"/>
                <a:ext cx="8280400" cy="83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，且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的图象可能是：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 ).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" y="1318260"/>
                <a:ext cx="8280400" cy="832485"/>
              </a:xfrm>
              <a:prstGeom prst="rect">
                <a:avLst/>
              </a:prstGeom>
              <a:blipFill rotWithShape="1">
                <a:blip r:embed="rId2"/>
                <a:stretch>
                  <a:fillRect r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rcRect l="1911" t="36319" r="6462" b="4146"/>
          <a:stretch>
            <a:fillRect/>
          </a:stretch>
        </p:blipFill>
        <p:spPr>
          <a:xfrm>
            <a:off x="541655" y="2050415"/>
            <a:ext cx="9699625" cy="2757170"/>
          </a:xfrm>
          <a:prstGeom prst="rect">
            <a:avLst/>
          </a:prstGeom>
        </p:spPr>
      </p:pic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840740" y="5172710"/>
                <a:ext cx="10304145" cy="47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故函数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的图象过定点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40" y="5172710"/>
                <a:ext cx="10304145" cy="4730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10870" y="792480"/>
            <a:ext cx="936752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指数函数图象问题的处理技巧：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抓住图象上的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特殊点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，如指数函数的图象恒过定点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图象变换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，如函数图象的平移变换（左加右减、上加下减）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利用函数的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奇偶性与单调性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奇偶性决定函数图象的走势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活动引入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68325" y="676275"/>
            <a:ext cx="10981055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上一节我们类比幂函数，得到了指数函数的概念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接下来，我们可以继续类比研究幂函数性质的过程和方法，进一步研究指数函数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首先画出指数函数的图象，然后借助图象研究函数的性质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组合 5" title=""/>
          <p:cNvGrpSpPr/>
          <p:nvPr/>
        </p:nvGrpSpPr>
        <p:grpSpPr>
          <a:xfrm>
            <a:off x="568325" y="2677795"/>
            <a:ext cx="10981690" cy="1333500"/>
            <a:chOff x="895" y="5206"/>
            <a:chExt cx="17294" cy="2100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5206"/>
                  <a:ext cx="17294" cy="2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我们先从简单的函数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开始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：请同学们完成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的对应值表，并用描点法画出函数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5206"/>
                  <a:ext cx="17294" cy="200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10870" y="658495"/>
                <a:ext cx="9284970" cy="156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则函数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图象必定不经过（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第一象限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B.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第二象限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C.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第三象限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D.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第四象限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" y="658495"/>
                <a:ext cx="9284970" cy="1568450"/>
              </a:xfrm>
              <a:prstGeom prst="rect">
                <a:avLst/>
              </a:prstGeom>
              <a:blipFill rotWithShape="1">
                <a:blip r:embed="rId2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10870" y="2226945"/>
                <a:ext cx="5714365" cy="2009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D.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图象恒过点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轴正半轴上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故图象不经过第四象限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" y="2226945"/>
                <a:ext cx="5714365" cy="2009775"/>
              </a:xfrm>
              <a:prstGeom prst="rect">
                <a:avLst/>
              </a:prstGeom>
              <a:blipFill rotWithShape="1">
                <a:blip r:embed="rId3"/>
                <a:stretch>
                  <a:fillRect r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766445" y="582295"/>
            <a:ext cx="5059680" cy="460375"/>
            <a:chOff x="3458" y="2316"/>
            <a:chExt cx="7968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751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题型三：利用指数函数性质比大小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796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761365" y="1285240"/>
                <a:ext cx="7165340" cy="1362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比较下列各题中两个值的大小：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1285240"/>
                <a:ext cx="7165340" cy="1362710"/>
              </a:xfrm>
              <a:prstGeom prst="rect">
                <a:avLst/>
              </a:prstGeom>
              <a:blipFill rotWithShape="1">
                <a:blip r:embed="rId2"/>
                <a:stretch>
                  <a:fillRect r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829945" y="2407920"/>
                <a:ext cx="3148330" cy="2736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endParaRPr lang="en-US" altLang="zh-CN">
                  <a:sym typeface="+mn-ea"/>
                </a:endParaRPr>
              </a:p>
              <a:p>
                <a:pPr algn="l"/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45" y="2407920"/>
                <a:ext cx="3148330" cy="2736850"/>
              </a:xfrm>
              <a:prstGeom prst="rect">
                <a:avLst/>
              </a:prstGeom>
              <a:blipFill rotWithShape="1">
                <a:blip r:embed="rId3"/>
                <a:stretch>
                  <a:fillRect r="-1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10870" y="956310"/>
            <a:ext cx="1059180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比较指数式大小的类型及处理方法：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底数相同，指数不同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：利用指数函数的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单调性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来判断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底数不同，指数相同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：利用底数不同的指数函数的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图象的变化规律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来判断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底数不同，指数不同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：通过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中间量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来比较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00710" y="501015"/>
                <a:ext cx="10996295" cy="191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的大小关系是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B.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C.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D.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" y="501015"/>
                <a:ext cx="10996295" cy="19126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761365" y="2505710"/>
                <a:ext cx="3637280" cy="2764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D.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2505710"/>
                <a:ext cx="3637280" cy="27647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93395" y="1046480"/>
                <a:ext cx="10996295" cy="123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求满足下列条件的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的取值范围：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25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;(3)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，且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5" y="1046480"/>
                <a:ext cx="10996295" cy="12357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6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7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3" name="文本框 32" title=""/>
              <p:cNvSpPr txBox="1"/>
              <p:nvPr/>
            </p:nvSpPr>
            <p:spPr>
              <a:xfrm>
                <a:off x="829945" y="2407920"/>
                <a:ext cx="6464935" cy="3509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的取值范围是：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∞,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的取值范围是：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,+∞).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的取值范围是：当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时，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∞,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时,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,+∞).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endParaRPr lang="en-US" altLang="zh-CN">
                  <a:sym typeface="+mn-ea"/>
                </a:endParaRPr>
              </a:p>
              <a:p>
                <a:pPr algn="l"/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45" y="2407920"/>
                <a:ext cx="6464935" cy="35090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 title=""/>
          <p:cNvGrpSpPr/>
          <p:nvPr/>
        </p:nvGrpSpPr>
        <p:grpSpPr>
          <a:xfrm>
            <a:off x="766445" y="582295"/>
            <a:ext cx="5329555" cy="460375"/>
            <a:chOff x="3458" y="2316"/>
            <a:chExt cx="8393" cy="725"/>
          </a:xfrm>
        </p:grpSpPr>
        <p:sp>
          <p:nvSpPr>
            <p:cNvPr id="34" name="文本框 33"/>
            <p:cNvSpPr txBox="1"/>
            <p:nvPr>
              <p:custDataLst>
                <p:tags r:id="rId4"/>
              </p:custDataLst>
            </p:nvPr>
          </p:nvSpPr>
          <p:spPr>
            <a:xfrm>
              <a:off x="3558" y="2316"/>
              <a:ext cx="82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题型四：利用指数函数性质解不等式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>
              <p:custDataLst>
                <p:tags r:id="rId5"/>
              </p:custDataLst>
            </p:nvPr>
          </p:nvSpPr>
          <p:spPr>
            <a:xfrm>
              <a:off x="3458" y="2328"/>
              <a:ext cx="810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10870" y="956310"/>
                <a:ext cx="10822305" cy="4009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指数不等式的三种求解方法：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性质法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：解形如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的不等式，可借助函数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的单调性求解，如果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不确定，需分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两种情况讨论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隐含性质法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：解形如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的不等式，可先将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转化为以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为底数的指数幂的形式，再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借助函数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的单调性求解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图象法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：解形如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的不等式，可利用对应的函数图象求解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" y="956310"/>
                <a:ext cx="10822305" cy="40093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93395" y="608330"/>
                <a:ext cx="10996295" cy="154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解不等式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;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，且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5" y="608330"/>
                <a:ext cx="10996295" cy="1546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3" name="文本框 32" title=""/>
              <p:cNvSpPr txBox="1"/>
              <p:nvPr/>
            </p:nvSpPr>
            <p:spPr>
              <a:xfrm>
                <a:off x="829945" y="2407920"/>
                <a:ext cx="8020050" cy="2416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的取值范围是：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,+∞).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的取值范围是：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∞,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)∪(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∞).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的取值范围是：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endParaRPr lang="en-US" altLang="zh-CN">
                  <a:sym typeface="+mn-ea"/>
                </a:endParaRPr>
              </a:p>
              <a:p>
                <a:pPr algn="l"/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45" y="2407920"/>
                <a:ext cx="8020050" cy="2416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777" y="944381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31190" y="756285"/>
            <a:ext cx="6459220" cy="440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课堂小结：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指数函数的图象性质；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求指数型函数的定义域和值域的一般方法；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比较指数式大小的类型及处理方法；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指数不等式的三种求解方法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整理本节课的题型；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P118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的习题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4.2 1—4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&amp;6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36575" y="508635"/>
            <a:ext cx="10981690" cy="682115"/>
            <a:chOff x="895" y="5206"/>
            <a:chExt cx="17294" cy="2423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5206"/>
                  <a:ext cx="17294" cy="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：请同学们完成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的对应值表，并用描点法画出函数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5206"/>
                  <a:ext cx="17294" cy="242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表格 6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52575" y="1464310"/>
          <a:ext cx="1997075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/>
                <a:gridCol w="981710"/>
              </a:tblGrid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…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 title=""/>
          <p:cNvPicPr>
            <a:picLocks noChangeAspect="1"/>
          </p:cNvPicPr>
          <p:nvPr/>
        </p:nvPicPr>
        <p:blipFill>
          <a:blip r:embed="rId4"/>
          <a:srcRect l="314" t="1627" r="1397"/>
          <a:stretch>
            <a:fillRect/>
          </a:stretch>
        </p:blipFill>
        <p:spPr>
          <a:xfrm>
            <a:off x="4865370" y="1943100"/>
            <a:ext cx="4504055" cy="3418840"/>
          </a:xfrm>
          <a:prstGeom prst="rect">
            <a:avLst/>
          </a:prstGeom>
        </p:spPr>
      </p:pic>
      <p:pic>
        <p:nvPicPr>
          <p:cNvPr id="51216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217400" y="114427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36575" y="508635"/>
            <a:ext cx="10981690" cy="1524131"/>
            <a:chOff x="895" y="5206"/>
            <a:chExt cx="17294" cy="5414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5206"/>
                  <a:ext cx="17294" cy="5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2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：为了得到指数函数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的性质，我们还需要画出更多的具体指数函数的图象进行观察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请同学们继续画出函数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5206"/>
                  <a:ext cx="17294" cy="541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表格 6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52575" y="2084705"/>
          <a:ext cx="1997075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/>
                <a:gridCol w="981710"/>
              </a:tblGrid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…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图片 16" title="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1364" r="2274" b="2216"/>
          <a:stretch>
            <a:fillRect/>
          </a:stretch>
        </p:blipFill>
        <p:spPr>
          <a:xfrm>
            <a:off x="4838700" y="2280285"/>
            <a:ext cx="4787900" cy="36391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36575" y="508635"/>
            <a:ext cx="10981690" cy="1524131"/>
            <a:chOff x="895" y="5206"/>
            <a:chExt cx="17294" cy="5414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5206"/>
                  <a:ext cx="17294" cy="5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问题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：将函数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的图象与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的图象进行比较，它们有什么关系？这个关系能推广到一般吗？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5206"/>
                  <a:ext cx="17294" cy="541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1053" t="3092" r="2264" b="4254"/>
          <a:stretch>
            <a:fillRect/>
          </a:stretch>
        </p:blipFill>
        <p:spPr>
          <a:xfrm>
            <a:off x="673735" y="2164080"/>
            <a:ext cx="5093335" cy="3806825"/>
          </a:xfrm>
          <a:prstGeom prst="rect">
            <a:avLst/>
          </a:prstGeom>
        </p:spPr>
      </p:pic>
      <mc:AlternateContent>
        <mc:Choice Requires="a14">
          <p:sp>
            <p:nvSpPr>
              <p:cNvPr id="5" name="文本框 4" title="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942965" y="2197735"/>
                <a:ext cx="5852160" cy="335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的图象与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的图象关于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轴对称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轴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对称，所以函数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图象上任意一点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轴的对称点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en-US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’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都在函数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上，反之亦然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942965" y="2197735"/>
                <a:ext cx="5852160" cy="33540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36575" y="508635"/>
            <a:ext cx="10981690" cy="1272455"/>
            <a:chOff x="895" y="5206"/>
            <a:chExt cx="17294" cy="4520"/>
          </a:xfrm>
        </p:grpSpPr>
        <p:sp>
          <p:nvSpPr>
            <p:cNvPr id="2" name="文本框 1"/>
            <p:cNvSpPr txBox="1"/>
            <p:nvPr/>
          </p:nvSpPr>
          <p:spPr>
            <a:xfrm>
              <a:off x="895" y="5206"/>
              <a:ext cx="17294" cy="4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活动</a:t>
              </a:r>
              <a:r>
                <a:rPr lang="en-US" altLang="zh-CN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3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：为了探究底数互为倒数时，指数函数图象的性质，我们尝试在同一直角坐标系下，多画几组图象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2470" t="4307" r="5657" b="6538"/>
          <a:stretch>
            <a:fillRect/>
          </a:stretch>
        </p:blipFill>
        <p:spPr>
          <a:xfrm>
            <a:off x="485140" y="2054860"/>
            <a:ext cx="5362575" cy="4035425"/>
          </a:xfrm>
          <a:prstGeom prst="rect">
            <a:avLst/>
          </a:prstGeom>
        </p:spPr>
      </p:pic>
      <p:grpSp>
        <p:nvGrpSpPr>
          <p:cNvPr id="10" name="组合 9" title=""/>
          <p:cNvGrpSpPr/>
          <p:nvPr/>
        </p:nvGrpSpPr>
        <p:grpSpPr>
          <a:xfrm>
            <a:off x="5863590" y="2174240"/>
            <a:ext cx="5360670" cy="3096260"/>
            <a:chOff x="9234" y="3424"/>
            <a:chExt cx="8442" cy="4876"/>
          </a:xfrm>
        </p:grpSpPr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9289" y="4495"/>
              <a:ext cx="5338" cy="7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716" y="3615"/>
              <a:ext cx="5466" cy="7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9" name="文本框 18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9234" y="3424"/>
                  <a:ext cx="8443" cy="487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由此可知，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底数互为倒数的两个指数函数的图象关于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轴对称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根据这种对称性，就可以利用一个函数的图象，画出另一个函数的图象，比如利用函数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图象，画出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9234" y="3424"/>
                  <a:ext cx="8443" cy="48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549592" y="-49212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49275" y="534670"/>
                <a:ext cx="11136630" cy="1645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活动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选取底数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的若干个不同的值，在同一直角坐标系内画出相应的指数函数的图象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观察这些图象的位置、公共点和变化趋势，它们有哪些共性？由此你能概括出指数函数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"/>
                        </m:rP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的值域和性质吗？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534670"/>
                <a:ext cx="11136630" cy="16452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底数对指数函数图象的影响" title="">
            <a:hlinkClick action="ppaction://media"/>
          </p:cNvPr>
          <p:cNvPicPr/>
          <p:nvPr>
            <a:videoFile r:link="rId5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643505" y="2209800"/>
            <a:ext cx="6604000" cy="39789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549592" y="-49212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49275" y="534670"/>
                <a:ext cx="11136630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根据网络画板作图，选取底数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的若干值，用信息技术画图，发现指数函数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的图象按底数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的取值，可分为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两种类型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因此，指数函数的性质也可以分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两种情况进行研究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534670"/>
                <a:ext cx="11136630" cy="1641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2470" t="4307" r="5657" b="6538"/>
          <a:stretch>
            <a:fillRect/>
          </a:stretch>
        </p:blipFill>
        <p:spPr>
          <a:xfrm>
            <a:off x="635635" y="2370455"/>
            <a:ext cx="5362575" cy="4035425"/>
          </a:xfrm>
          <a:prstGeom prst="rect">
            <a:avLst/>
          </a:prstGeom>
        </p:spPr>
      </p:pic>
      <p:grpSp>
        <p:nvGrpSpPr>
          <p:cNvPr id="28" name="组合 27" title=""/>
          <p:cNvGrpSpPr/>
          <p:nvPr/>
        </p:nvGrpSpPr>
        <p:grpSpPr>
          <a:xfrm>
            <a:off x="5998210" y="2936875"/>
            <a:ext cx="5411470" cy="2453640"/>
            <a:chOff x="9446" y="4625"/>
            <a:chExt cx="8522" cy="3864"/>
          </a:xfrm>
        </p:grpSpPr>
        <p:sp>
          <p:nvSpPr>
            <p:cNvPr id="27" name="矩形 26"/>
            <p:cNvSpPr/>
            <p:nvPr>
              <p:custDataLst>
                <p:tags r:id="rId5"/>
              </p:custDataLst>
            </p:nvPr>
          </p:nvSpPr>
          <p:spPr>
            <a:xfrm>
              <a:off x="14004" y="7719"/>
              <a:ext cx="2791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6"/>
              </p:custDataLst>
            </p:nvPr>
          </p:nvSpPr>
          <p:spPr>
            <a:xfrm>
              <a:off x="10014" y="7719"/>
              <a:ext cx="1784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7"/>
              </p:custDataLst>
            </p:nvPr>
          </p:nvSpPr>
          <p:spPr>
            <a:xfrm>
              <a:off x="14952" y="6734"/>
              <a:ext cx="2698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014" y="6757"/>
              <a:ext cx="2698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606" y="5817"/>
              <a:ext cx="6099" cy="7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157" y="4914"/>
              <a:ext cx="2545" cy="6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0" name="文本框 19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9446" y="4625"/>
                  <a:ext cx="8522" cy="3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不难看出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: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这些图象都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经过点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)；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其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定义域都是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;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值域是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,+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)；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上单调递减，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上单调递增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9446" y="4625"/>
                  <a:ext cx="8522" cy="386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549592" y="-49212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549275" y="534670"/>
            <a:ext cx="1113663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         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根据函数图象以及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网络画板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动画演示，我们其实还能观察到指数函数其它的一些性质</a:t>
            </a:r>
            <a:r>
              <a: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.</a:t>
            </a:r>
            <a:endParaRPr lang="en-US" altLang="zh-CN" sz="2400" b="1"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2470" t="4307" r="5657" b="6538"/>
          <a:stretch>
            <a:fillRect/>
          </a:stretch>
        </p:blipFill>
        <p:spPr>
          <a:xfrm>
            <a:off x="635635" y="2072640"/>
            <a:ext cx="5362575" cy="4035425"/>
          </a:xfrm>
          <a:prstGeom prst="rect">
            <a:avLst/>
          </a:prstGeom>
        </p:spPr>
      </p:pic>
      <p:cxnSp>
        <p:nvCxnSpPr>
          <p:cNvPr id="23" name="直接连接符 22" title=""/>
          <p:cNvCxnSpPr/>
          <p:nvPr>
            <p:custDataLst>
              <p:tags r:id="rId4"/>
            </p:custDataLst>
          </p:nvPr>
        </p:nvCxnSpPr>
        <p:spPr>
          <a:xfrm flipH="1">
            <a:off x="3989705" y="1847215"/>
            <a:ext cx="38735" cy="4685665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 title=""/>
          <p:cNvGrpSpPr/>
          <p:nvPr/>
        </p:nvGrpSpPr>
        <p:grpSpPr>
          <a:xfrm>
            <a:off x="5998210" y="2829560"/>
            <a:ext cx="5648960" cy="1198880"/>
            <a:chOff x="9446" y="4456"/>
            <a:chExt cx="8896" cy="1888"/>
          </a:xfrm>
        </p:grpSpPr>
        <p:sp>
          <p:nvSpPr>
            <p:cNvPr id="31" name="矩形 30"/>
            <p:cNvSpPr/>
            <p:nvPr/>
          </p:nvSpPr>
          <p:spPr>
            <a:xfrm>
              <a:off x="10200" y="5583"/>
              <a:ext cx="2663" cy="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9446" y="4456"/>
              <a:ext cx="8896" cy="1888"/>
              <a:chOff x="9446" y="4456"/>
              <a:chExt cx="8896" cy="1888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9446" y="4456"/>
                    <a:ext cx="8897" cy="1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在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轴的右侧，底数越大，图象越高，简称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底大图高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6" y="4456"/>
                    <a:ext cx="8897" cy="18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/>
            </p:nvSpPr>
            <p:spPr>
              <a:xfrm>
                <a:off x="13194" y="5712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IwMWFkZjA2MzZjMzdlMjQ1ZjNiMWY2MTM0NWU4YzMifQ==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UNIT_TABLE_BEAUTIFY" val="smartTable{d429f2f0-4e0b-4d46-ba50-c4b30793a80d}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UNIT_TABLE_BEAUTIFY" val="smartTable{50ba0505-5b8c-4ae2-b094-fb57f1b4ce7c}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MEDIACOVER_FLAG" val="1"/>
  <p:tag name="KSO_WM_UNIT_MEDIACOVER_BTN_POS" val="c"/>
  <p:tag name="KSO_WM_UNIT_MEDIACOVER_BTN_STATE" val="1"/>
  <p:tag name="KSO_WM_UNIT_MEDIACOVER_BTN_STYLE" val="ee0bc779c1f3d7f3e90c96344320e69a"/>
  <p:tag name="KSO_WM_UNIT_MEDIACOVER_BTNRECT" val="5200*3133*0*0"/>
  <p:tag name="KSO_WM_UNIT_MEDIACOVER_RGB" val="000000"/>
  <p:tag name="KSO_WM_UNIT_MEDIACOVER_STYLEID" val="1"/>
  <p:tag name="KSO_WM_UNIT_MEDIACOVER_TEXTSTATE" val="0"/>
  <p:tag name="KSO_WM_UNIT_MEDIACOVER_TRANSPARENCY" val="0.5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137</Paragraphs>
  <Slides>28</Slides>
  <Notes>0</Notes>
  <TotalTime>0</TotalTime>
  <HiddenSlides>0</HiddenSlides>
  <MMClips>1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39">
      <vt:lpstr>Arial</vt:lpstr>
      <vt:lpstr>微软雅黑</vt:lpstr>
      <vt:lpstr>Wingdings</vt:lpstr>
      <vt:lpstr>楷体</vt:lpstr>
      <vt:lpstr>黑体</vt:lpstr>
      <vt:lpstr>宋体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2023-10-24T09:10:05.453</cp:lastPrinted>
  <dcterms:created xsi:type="dcterms:W3CDTF">2023-10-24T09:10:05Z</dcterms:created>
  <dcterms:modified xsi:type="dcterms:W3CDTF">2023-10-24T01:10:05Z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