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mp4" ContentType="video/mp4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2" r:id="rId28"/>
    <p:sldId id="281" r:id="rId29"/>
    <p:sldId id="283" r:id="rId30"/>
    <p:sldId id="284" r:id="rId31"/>
    <p:sldId id="287" r:id="rId32"/>
    <p:sldId id="285" r:id="rId33"/>
    <p:sldId id="286" r:id="rId34"/>
    <p:sldId id="288" r:id="rId35"/>
    <p:sldId id="289" r:id="rId36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40" y="114"/>
      </p:cViewPr>
      <p:guideLst>
        <p:guide orient="horz" pos="2160"/>
        <p:guide pos="39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slide" Target="slides/slide33.xml" /><Relationship Id="rId37" Type="http://schemas.openxmlformats.org/officeDocument/2006/relationships/tags" Target="tags/tag142.xml" /><Relationship Id="rId38" Type="http://schemas.openxmlformats.org/officeDocument/2006/relationships/presProps" Target="presProps.xml" /><Relationship Id="rId39" Type="http://schemas.openxmlformats.org/officeDocument/2006/relationships/viewProps" Target="viewProps.xml" /><Relationship Id="rId4" Type="http://schemas.openxmlformats.org/officeDocument/2006/relationships/slide" Target="slides/slide1.xml" /><Relationship Id="rId40" Type="http://schemas.openxmlformats.org/officeDocument/2006/relationships/theme" Target="theme/theme1.xml" /><Relationship Id="rId41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image" Target="../media/image2.png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62.xml" /><Relationship Id="rId21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8" name="图片 1073743875" descr="学科网 zxxk.com" title=""/>
          <p:cNvPicPr>
            <a:picLocks noChangeAspect="1"/>
          </p:cNvPicPr>
          <p:nvPr/>
        </p:nvPicPr>
        <p:blipFill>
          <a:blip r:embed="rId19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3.jpeg" /><Relationship Id="rId4" Type="http://schemas.openxmlformats.org/officeDocument/2006/relationships/image" Target="../media/image4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Relationship Id="rId3" Type="http://schemas.openxmlformats.org/officeDocument/2006/relationships/tags" Target="../tags/tag94.xml" /><Relationship Id="rId4" Type="http://schemas.openxmlformats.org/officeDocument/2006/relationships/tags" Target="../tags/tag95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96.xml" /><Relationship Id="rId3" Type="http://schemas.openxmlformats.org/officeDocument/2006/relationships/tags" Target="../tags/tag97.xml" /><Relationship Id="rId4" Type="http://schemas.openxmlformats.org/officeDocument/2006/relationships/image" Target="../media/image20.png" /><Relationship Id="rId5" Type="http://schemas.openxmlformats.org/officeDocument/2006/relationships/image" Target="../media/image14.png" /><Relationship Id="rId6" Type="http://schemas.openxmlformats.org/officeDocument/2006/relationships/tags" Target="../tags/tag98.xml" /><Relationship Id="rId7" Type="http://schemas.openxmlformats.org/officeDocument/2006/relationships/tags" Target="../tags/tag99.xml" /><Relationship Id="rId8" Type="http://schemas.openxmlformats.org/officeDocument/2006/relationships/tags" Target="../tags/tag100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Relationship Id="rId4" Type="http://schemas.openxmlformats.org/officeDocument/2006/relationships/tags" Target="../tags/tag10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Relationship Id="rId4" Type="http://schemas.openxmlformats.org/officeDocument/2006/relationships/tags" Target="../tags/tag10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Relationship Id="rId3" Type="http://schemas.openxmlformats.org/officeDocument/2006/relationships/image" Target="../media/image26.png" /><Relationship Id="rId4" Type="http://schemas.openxmlformats.org/officeDocument/2006/relationships/tags" Target="../tags/tag103.xml" /><Relationship Id="rId5" Type="http://schemas.openxmlformats.org/officeDocument/2006/relationships/tags" Target="../tags/tag104.xml" /><Relationship Id="rId6" Type="http://schemas.openxmlformats.org/officeDocument/2006/relationships/image" Target="../media/image27.png" /><Relationship Id="rId7" Type="http://schemas.openxmlformats.org/officeDocument/2006/relationships/image" Target="../media/image28.png" /><Relationship Id="rId8" Type="http://schemas.openxmlformats.org/officeDocument/2006/relationships/tags" Target="../tags/tag105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Relationship Id="rId3" Type="http://schemas.openxmlformats.org/officeDocument/2006/relationships/tags" Target="../tags/tag106.xml" /><Relationship Id="rId4" Type="http://schemas.openxmlformats.org/officeDocument/2006/relationships/tags" Target="../tags/tag107.xml" /><Relationship Id="rId5" Type="http://schemas.openxmlformats.org/officeDocument/2006/relationships/tags" Target="../tags/tag108.xml" /><Relationship Id="rId6" Type="http://schemas.openxmlformats.org/officeDocument/2006/relationships/tags" Target="../tags/tag109.xml" /><Relationship Id="rId7" Type="http://schemas.openxmlformats.org/officeDocument/2006/relationships/image" Target="../media/image30.png" /><Relationship Id="rId8" Type="http://schemas.openxmlformats.org/officeDocument/2006/relationships/tags" Target="../tags/tag110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1.xml" /><Relationship Id="rId3" Type="http://schemas.openxmlformats.org/officeDocument/2006/relationships/image" Target="../media/image31.png" /><Relationship Id="rId4" Type="http://schemas.openxmlformats.org/officeDocument/2006/relationships/tags" Target="../tags/tag11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18.xml" /><Relationship Id="rId11" Type="http://schemas.openxmlformats.org/officeDocument/2006/relationships/image" Target="../media/image35.png" /><Relationship Id="rId12" Type="http://schemas.openxmlformats.org/officeDocument/2006/relationships/tags" Target="../tags/tag119.xml" /><Relationship Id="rId2" Type="http://schemas.openxmlformats.org/officeDocument/2006/relationships/image" Target="../media/image32.png" /><Relationship Id="rId3" Type="http://schemas.openxmlformats.org/officeDocument/2006/relationships/tags" Target="../tags/tag113.xml" /><Relationship Id="rId4" Type="http://schemas.openxmlformats.org/officeDocument/2006/relationships/tags" Target="../tags/tag114.xml" /><Relationship Id="rId5" Type="http://schemas.openxmlformats.org/officeDocument/2006/relationships/image" Target="../media/image33.png" /><Relationship Id="rId6" Type="http://schemas.openxmlformats.org/officeDocument/2006/relationships/tags" Target="../tags/tag115.xml" /><Relationship Id="rId7" Type="http://schemas.openxmlformats.org/officeDocument/2006/relationships/image" Target="../media/image34.png" /><Relationship Id="rId8" Type="http://schemas.openxmlformats.org/officeDocument/2006/relationships/tags" Target="../tags/tag116.xml" /><Relationship Id="rId9" Type="http://schemas.openxmlformats.org/officeDocument/2006/relationships/tags" Target="../tags/tag11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24.xml" /><Relationship Id="rId2" Type="http://schemas.openxmlformats.org/officeDocument/2006/relationships/image" Target="../media/image36.png" /><Relationship Id="rId3" Type="http://schemas.openxmlformats.org/officeDocument/2006/relationships/tags" Target="../tags/tag120.xml" /><Relationship Id="rId4" Type="http://schemas.openxmlformats.org/officeDocument/2006/relationships/video" Target="../media/media2.mp4" /><Relationship Id="rId5" Type="http://schemas.microsoft.com/office/2007/relationships/media" Target="../media/media2.mp4" /><Relationship Id="rId6" Type="http://schemas.openxmlformats.org/officeDocument/2006/relationships/tags" Target="../tags/tag121.xml" /><Relationship Id="rId7" Type="http://schemas.openxmlformats.org/officeDocument/2006/relationships/tags" Target="../tags/tag122.xml" /><Relationship Id="rId8" Type="http://schemas.openxmlformats.org/officeDocument/2006/relationships/image" Target="../media/image37.png" /><Relationship Id="rId9" Type="http://schemas.openxmlformats.org/officeDocument/2006/relationships/tags" Target="../tags/tag123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Relationship Id="rId3" Type="http://schemas.openxmlformats.org/officeDocument/2006/relationships/image" Target="../media/image39.png" /><Relationship Id="rId4" Type="http://schemas.openxmlformats.org/officeDocument/2006/relationships/image" Target="../media/image40.png" /><Relationship Id="rId5" Type="http://schemas.openxmlformats.org/officeDocument/2006/relationships/tags" Target="../tags/tag125.xml" /><Relationship Id="rId6" Type="http://schemas.openxmlformats.org/officeDocument/2006/relationships/tags" Target="../tags/tag126.xml" /><Relationship Id="rId7" Type="http://schemas.openxmlformats.org/officeDocument/2006/relationships/tags" Target="../tags/tag12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tags" Target="../tags/tag65.xml" /><Relationship Id="rId4" Type="http://schemas.openxmlformats.org/officeDocument/2006/relationships/image" Target="../media/image6.png" /><Relationship Id="rId5" Type="http://schemas.openxmlformats.org/officeDocument/2006/relationships/tags" Target="../tags/tag66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1.png" /><Relationship Id="rId3" Type="http://schemas.openxmlformats.org/officeDocument/2006/relationships/image" Target="../media/image42.png" /><Relationship Id="rId4" Type="http://schemas.openxmlformats.org/officeDocument/2006/relationships/tags" Target="../tags/tag128.xml" /><Relationship Id="rId5" Type="http://schemas.openxmlformats.org/officeDocument/2006/relationships/image" Target="../media/image43.png" /><Relationship Id="rId6" Type="http://schemas.openxmlformats.org/officeDocument/2006/relationships/image" Target="../media/image44.png" /><Relationship Id="rId7" Type="http://schemas.openxmlformats.org/officeDocument/2006/relationships/tags" Target="../tags/tag129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30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5.png" /><Relationship Id="rId3" Type="http://schemas.openxmlformats.org/officeDocument/2006/relationships/image" Target="../media/image46.png" /><Relationship Id="rId4" Type="http://schemas.openxmlformats.org/officeDocument/2006/relationships/image" Target="../media/image47.png" /><Relationship Id="rId5" Type="http://schemas.openxmlformats.org/officeDocument/2006/relationships/tags" Target="../tags/tag131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8.png" /><Relationship Id="rId3" Type="http://schemas.openxmlformats.org/officeDocument/2006/relationships/image" Target="../media/image49.png" /><Relationship Id="rId4" Type="http://schemas.openxmlformats.org/officeDocument/2006/relationships/tags" Target="../tags/tag132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0.png" /><Relationship Id="rId3" Type="http://schemas.openxmlformats.org/officeDocument/2006/relationships/image" Target="../media/image51.png" /><Relationship Id="rId4" Type="http://schemas.openxmlformats.org/officeDocument/2006/relationships/tags" Target="../tags/tag133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34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2.png" /><Relationship Id="rId3" Type="http://schemas.openxmlformats.org/officeDocument/2006/relationships/image" Target="../media/image53.png" /><Relationship Id="rId4" Type="http://schemas.openxmlformats.org/officeDocument/2006/relationships/tags" Target="../tags/tag135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4.png" /><Relationship Id="rId3" Type="http://schemas.openxmlformats.org/officeDocument/2006/relationships/image" Target="../media/image55.png" /><Relationship Id="rId4" Type="http://schemas.openxmlformats.org/officeDocument/2006/relationships/image" Target="../media/image56.png" /><Relationship Id="rId5" Type="http://schemas.openxmlformats.org/officeDocument/2006/relationships/image" Target="../media/image57.png" /><Relationship Id="rId6" Type="http://schemas.openxmlformats.org/officeDocument/2006/relationships/tags" Target="../tags/tag136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8.png" /><Relationship Id="rId3" Type="http://schemas.openxmlformats.org/officeDocument/2006/relationships/image" Target="../media/image59.png" /><Relationship Id="rId4" Type="http://schemas.openxmlformats.org/officeDocument/2006/relationships/tags" Target="../tags/tag137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0.png" /><Relationship Id="rId3" Type="http://schemas.openxmlformats.org/officeDocument/2006/relationships/tags" Target="../tags/tag138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Relationship Id="rId3" Type="http://schemas.openxmlformats.org/officeDocument/2006/relationships/tags" Target="../tags/tag67.xml" /><Relationship Id="rId4" Type="http://schemas.openxmlformats.org/officeDocument/2006/relationships/tags" Target="../tags/tag68.xml" /><Relationship Id="rId5" Type="http://schemas.openxmlformats.org/officeDocument/2006/relationships/image" Target="../media/image8.png" /><Relationship Id="rId6" Type="http://schemas.openxmlformats.org/officeDocument/2006/relationships/tags" Target="../tags/tag69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1.png" /><Relationship Id="rId3" Type="http://schemas.openxmlformats.org/officeDocument/2006/relationships/tags" Target="../tags/tag139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2.png" /><Relationship Id="rId3" Type="http://schemas.openxmlformats.org/officeDocument/2006/relationships/image" Target="../media/image63.png" /><Relationship Id="rId4" Type="http://schemas.openxmlformats.org/officeDocument/2006/relationships/tags" Target="../tags/tag140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4.png" /><Relationship Id="rId3" Type="http://schemas.openxmlformats.org/officeDocument/2006/relationships/image" Target="../media/image65.png" /><Relationship Id="rId4" Type="http://schemas.openxmlformats.org/officeDocument/2006/relationships/tags" Target="../tags/tag141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eg" /><Relationship Id="rId3" Type="http://schemas.openxmlformats.org/officeDocument/2006/relationships/image" Target="../media/image4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0.xml" /><Relationship Id="rId3" Type="http://schemas.openxmlformats.org/officeDocument/2006/relationships/tags" Target="../tags/tag71.xml" /><Relationship Id="rId4" Type="http://schemas.openxmlformats.org/officeDocument/2006/relationships/tags" Target="../tags/tag72.xml" /><Relationship Id="rId5" Type="http://schemas.openxmlformats.org/officeDocument/2006/relationships/image" Target="../media/image9.png" /><Relationship Id="rId6" Type="http://schemas.openxmlformats.org/officeDocument/2006/relationships/tags" Target="../tags/tag7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9.xml" /><Relationship Id="rId11" Type="http://schemas.openxmlformats.org/officeDocument/2006/relationships/tags" Target="../tags/tag80.xml" /><Relationship Id="rId2" Type="http://schemas.openxmlformats.org/officeDocument/2006/relationships/image" Target="../media/image9.png" /><Relationship Id="rId3" Type="http://schemas.openxmlformats.org/officeDocument/2006/relationships/tags" Target="../tags/tag74.xml" /><Relationship Id="rId4" Type="http://schemas.openxmlformats.org/officeDocument/2006/relationships/tags" Target="../tags/tag75.xml" /><Relationship Id="rId5" Type="http://schemas.openxmlformats.org/officeDocument/2006/relationships/image" Target="../media/image10.png" /><Relationship Id="rId6" Type="http://schemas.openxmlformats.org/officeDocument/2006/relationships/tags" Target="../tags/tag76.xml" /><Relationship Id="rId7" Type="http://schemas.openxmlformats.org/officeDocument/2006/relationships/tags" Target="../tags/tag77.xml" /><Relationship Id="rId8" Type="http://schemas.openxmlformats.org/officeDocument/2006/relationships/tags" Target="../tags/tag78.xml" /><Relationship Id="rId9" Type="http://schemas.openxmlformats.org/officeDocument/2006/relationships/image" Target="../media/image11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3.png" /><Relationship Id="rId11" Type="http://schemas.openxmlformats.org/officeDocument/2006/relationships/tags" Target="../tags/tag87.xml" /><Relationship Id="rId12" Type="http://schemas.openxmlformats.org/officeDocument/2006/relationships/tags" Target="../tags/tag88.xml" /><Relationship Id="rId2" Type="http://schemas.openxmlformats.org/officeDocument/2006/relationships/image" Target="../media/image9.png" /><Relationship Id="rId3" Type="http://schemas.openxmlformats.org/officeDocument/2006/relationships/tags" Target="../tags/tag81.xml" /><Relationship Id="rId4" Type="http://schemas.openxmlformats.org/officeDocument/2006/relationships/tags" Target="../tags/tag82.xml" /><Relationship Id="rId5" Type="http://schemas.openxmlformats.org/officeDocument/2006/relationships/image" Target="../media/image12.png" /><Relationship Id="rId6" Type="http://schemas.openxmlformats.org/officeDocument/2006/relationships/tags" Target="../tags/tag83.xml" /><Relationship Id="rId7" Type="http://schemas.openxmlformats.org/officeDocument/2006/relationships/tags" Target="../tags/tag84.xml" /><Relationship Id="rId8" Type="http://schemas.openxmlformats.org/officeDocument/2006/relationships/tags" Target="../tags/tag85.xml" /><Relationship Id="rId9" Type="http://schemas.openxmlformats.org/officeDocument/2006/relationships/tags" Target="../tags/tag8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Relationship Id="rId3" Type="http://schemas.openxmlformats.org/officeDocument/2006/relationships/tags" Target="../tags/tag89.xml" /><Relationship Id="rId4" Type="http://schemas.openxmlformats.org/officeDocument/2006/relationships/image" Target="../media/image15.png" /><Relationship Id="rId5" Type="http://schemas.openxmlformats.org/officeDocument/2006/relationships/tags" Target="../tags/tag90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Relationship Id="rId3" Type="http://schemas.openxmlformats.org/officeDocument/2006/relationships/image" Target="../media/image16.png" /><Relationship Id="rId4" Type="http://schemas.openxmlformats.org/officeDocument/2006/relationships/tags" Target="../tags/tag9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7.png" /><Relationship Id="rId4" Type="http://schemas.openxmlformats.org/officeDocument/2006/relationships/tags" Target="../tags/tag92.xml" /><Relationship Id="rId5" Type="http://schemas.openxmlformats.org/officeDocument/2006/relationships/video" Target="../media/media1.mp4" /><Relationship Id="rId6" Type="http://schemas.microsoft.com/office/2007/relationships/media" Target="../media/media1.mp4" /><Relationship Id="rId7" Type="http://schemas.openxmlformats.org/officeDocument/2006/relationships/image" Target="../media/image18.png" /><Relationship Id="rId8" Type="http://schemas.openxmlformats.org/officeDocument/2006/relationships/tags" Target="../tags/tag9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208534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4.4   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对数函数</a:t>
            </a:r>
          </a:p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4.4.2   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对数函数的图象和性质</a:t>
            </a: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第四章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指数函数与对数函数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49212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 title=""/>
          <p:cNvSpPr txBox="1"/>
          <p:nvPr/>
        </p:nvSpPr>
        <p:spPr>
          <a:xfrm>
            <a:off x="631190" y="504825"/>
            <a:ext cx="10920730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活动</a:t>
            </a: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：请同学们结合着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网络画板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的动画演示，以小组为单位讨论你们发现的结论，并将其填入到下列表格中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p:sp>
        <p:nvSpPr>
          <p:cNvPr id="19" name="文本框 18" title=""/>
          <p:cNvSpPr txBox="1"/>
          <p:nvPr/>
        </p:nvSpPr>
        <p:spPr>
          <a:xfrm>
            <a:off x="6447155" y="19805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/>
        </p:nvGraphicFramePr>
        <p:xfrm>
          <a:off x="1824990" y="1783080"/>
          <a:ext cx="8532495" cy="411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0&lt;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&lt;1</m:t>
                            </m:r>
                          </m:oMath>
                        </m:oMathPara>
                      </a14:m>
                      <a:endParaRPr lang="zh-CN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&gt;1</m:t>
                            </m:r>
                          </m:oMath>
                        </m:oMathPara>
                      </a14:m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0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图象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定义域</a:t>
                      </a:r>
                    </a:p>
                  </a:txBody>
                  <a:tcPr/>
                </a:tc>
                <a:tc gridSpan="2"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(0,+∞)</m:t>
                            </m:r>
                          </m:oMath>
                        </m:oMathPara>
                      </a14:m>
                      <a:endParaRPr lang="zh-CN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89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值域</a:t>
                      </a:r>
                    </a:p>
                  </a:txBody>
                  <a:tcPr/>
                </a:tc>
                <a:tc gridSpan="2"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890">
                <a:tc rowSpan="2"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质</a:t>
                      </a:r>
                    </a:p>
                  </a:txBody>
                  <a:tcPr/>
                </a:tc>
                <a:tc gridSpan="2"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(1)</a:t>
                      </a: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过定点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(1,0)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，即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=1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时，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410">
                <a:tc vMerge="1">
                  <a:txBody>
                    <a:bodyPr vert="horz" wrap="square"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(2)</a:t>
                      </a: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减函数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(2)</a:t>
                      </a: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增函数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2" name="图片 21" title=""/>
          <p:cNvPicPr>
            <a:picLocks noChangeAspect="1"/>
          </p:cNvPicPr>
          <p:nvPr/>
        </p:nvPicPr>
        <p:blipFill>
          <a:blip r:embed="rId2"/>
          <a:srcRect l="4121" t="1574" r="5358" b="57955"/>
          <a:stretch>
            <a:fillRect/>
          </a:stretch>
        </p:blipFill>
        <p:spPr>
          <a:xfrm rot="16200000">
            <a:off x="3961765" y="2226310"/>
            <a:ext cx="1534160" cy="1713865"/>
          </a:xfrm>
          <a:prstGeom prst="rect">
            <a:avLst/>
          </a:prstGeom>
        </p:spPr>
      </p:pic>
      <p:pic>
        <p:nvPicPr>
          <p:cNvPr id="23" name="图片 22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4121" t="60489" r="5358" b="2038"/>
          <a:stretch>
            <a:fillRect/>
          </a:stretch>
        </p:blipFill>
        <p:spPr>
          <a:xfrm rot="16200000">
            <a:off x="7555865" y="2289810"/>
            <a:ext cx="1534160" cy="1586865"/>
          </a:xfrm>
          <a:prstGeom prst="rect">
            <a:avLst/>
          </a:prstGeom>
        </p:spPr>
      </p:pic>
      <p:sp>
        <p:nvSpPr>
          <p:cNvPr id="24" name="矩形 23" title=""/>
          <p:cNvSpPr/>
          <p:nvPr/>
        </p:nvSpPr>
        <p:spPr>
          <a:xfrm>
            <a:off x="6062980" y="3999230"/>
            <a:ext cx="1161415" cy="327660"/>
          </a:xfrm>
          <a:prstGeom prst="rect">
            <a:avLst/>
          </a:prstGeom>
          <a:solidFill>
            <a:srgbClr val="E9ECF6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 title=""/>
          <p:cNvSpPr/>
          <p:nvPr/>
        </p:nvSpPr>
        <p:spPr>
          <a:xfrm>
            <a:off x="6198870" y="4453890"/>
            <a:ext cx="1161415" cy="327660"/>
          </a:xfrm>
          <a:prstGeom prst="rect">
            <a:avLst/>
          </a:prstGeom>
          <a:solidFill>
            <a:srgbClr val="CFD6EC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 title=""/>
          <p:cNvSpPr/>
          <p:nvPr/>
        </p:nvSpPr>
        <p:spPr>
          <a:xfrm>
            <a:off x="3071495" y="5457825"/>
            <a:ext cx="1392555" cy="327660"/>
          </a:xfrm>
          <a:prstGeom prst="rect">
            <a:avLst/>
          </a:prstGeom>
          <a:solidFill>
            <a:srgbClr val="CFD6EC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 title=""/>
          <p:cNvSpPr/>
          <p:nvPr/>
        </p:nvSpPr>
        <p:spPr>
          <a:xfrm>
            <a:off x="6649085" y="5491480"/>
            <a:ext cx="1392555" cy="327660"/>
          </a:xfrm>
          <a:prstGeom prst="rect">
            <a:avLst/>
          </a:prstGeom>
          <a:solidFill>
            <a:srgbClr val="CFD6EC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 title=""/>
          <p:cNvSpPr/>
          <p:nvPr/>
        </p:nvSpPr>
        <p:spPr>
          <a:xfrm>
            <a:off x="3071495" y="4930140"/>
            <a:ext cx="4818380" cy="383540"/>
          </a:xfrm>
          <a:prstGeom prst="rect">
            <a:avLst/>
          </a:prstGeom>
          <a:solidFill>
            <a:srgbClr val="E9ECF6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49212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 title=""/>
          <p:cNvSpPr txBox="1"/>
          <p:nvPr/>
        </p:nvSpPr>
        <p:spPr>
          <a:xfrm>
            <a:off x="631190" y="504825"/>
            <a:ext cx="1092073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其实，除此之外，底数对对数函数的图象还有其它方面的影响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p:sp>
        <p:nvSpPr>
          <p:cNvPr id="19" name="文本框 18" title=""/>
          <p:cNvSpPr txBox="1"/>
          <p:nvPr/>
        </p:nvSpPr>
        <p:spPr>
          <a:xfrm>
            <a:off x="6447155" y="19805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mc:AlternateContent>
        <mc:Choice Requires="a14">
          <p:sp>
            <p:nvSpPr>
              <p:cNvPr id="20" name="文本框 19" title="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433820" y="1908175"/>
                <a:ext cx="5391150" cy="286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对数函数图象的其它特征：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=1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的右侧，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越大，图象越低，简称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底大图低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</a:t>
                </a:r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越大，图象越低，简称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底大图低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6433820" y="1908175"/>
                <a:ext cx="5391150" cy="2861310"/>
              </a:xfrm>
              <a:prstGeom prst="rect">
                <a:avLst/>
              </a:prstGeom>
              <a:blipFill rotWithShape="1">
                <a:blip r:embed="rId4"/>
                <a:stretch>
                  <a:fillRect r="-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 title=""/>
          <p:cNvGrpSpPr/>
          <p:nvPr/>
        </p:nvGrpSpPr>
        <p:grpSpPr>
          <a:xfrm>
            <a:off x="631190" y="1120140"/>
            <a:ext cx="5314950" cy="4880610"/>
            <a:chOff x="994" y="1764"/>
            <a:chExt cx="8370" cy="7686"/>
          </a:xfrm>
        </p:grpSpPr>
        <p:pic>
          <p:nvPicPr>
            <p:cNvPr id="21" name="图片 2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5"/>
            <a:srcRect l="3505" t="17879" r="12331" b="7269"/>
            <a:stretch>
              <a:fillRect/>
            </a:stretch>
          </p:blipFill>
          <p:spPr>
            <a:xfrm>
              <a:off x="994" y="1764"/>
              <a:ext cx="8371" cy="7687"/>
            </a:xfrm>
            <a:prstGeom prst="rect">
              <a:avLst/>
            </a:prstGeom>
          </p:spPr>
        </p:pic>
        <p:cxnSp>
          <p:nvCxnSpPr>
            <p:cNvPr id="29" name="直接连接符 28"/>
            <p:cNvCxnSpPr/>
            <p:nvPr>
              <p:custDataLst>
                <p:tags r:id="rId7"/>
              </p:custDataLst>
            </p:nvPr>
          </p:nvCxnSpPr>
          <p:spPr>
            <a:xfrm flipH="1">
              <a:off x="2443" y="1902"/>
              <a:ext cx="57" cy="7432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4095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1190" y="561975"/>
                <a:ext cx="9533890" cy="97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比较下列各题中两个值的大小：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3.4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8.5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0.3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1.8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0.3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2.7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5.1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5.9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561975"/>
                <a:ext cx="9533890" cy="977265"/>
              </a:xfrm>
              <a:prstGeom prst="rect">
                <a:avLst/>
              </a:prstGeom>
              <a:blipFill rotWithShape="1">
                <a:blip r:embed="rId2"/>
                <a:stretch>
                  <a:fillRect r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82625" y="1641475"/>
                <a:ext cx="9069705" cy="4596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b="1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在定义域上单调递增</a:t>
                </a:r>
              </a:p>
              <a:p>
                <a:pPr algn="l"/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3.4&lt;8.5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3.4&lt;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8.5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  <a:p>
                <a:pPr algn="l"/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0.3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在定义域上单调递减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1.8&lt;−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2.7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0.3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1.8&gt;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0.3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2.7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  <a:p>
                <a:pPr algn="l">
                  <a:lnSpc>
                    <a:spcPct val="120000"/>
                  </a:lnSpc>
                </a:pP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在定义域上单调递增</a:t>
                </a:r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5.1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5.9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,∴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5.1&lt;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5.9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.   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在定义域上单调递减</a:t>
                </a:r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5.1&lt;5.9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,∴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5.1&gt;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5.9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.    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5" y="1641475"/>
                <a:ext cx="9069705" cy="4596130"/>
              </a:xfrm>
              <a:prstGeom prst="rect">
                <a:avLst/>
              </a:prstGeom>
              <a:blipFill>
                <a:blip r:embed="rId3"/>
                <a:stretch>
                  <a:fillRect l="-1075" t="-1459" b="-1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 title=""/>
          <p:cNvGrpSpPr/>
          <p:nvPr/>
        </p:nvGrpSpPr>
        <p:grpSpPr>
          <a:xfrm>
            <a:off x="8041640" y="3378200"/>
            <a:ext cx="3380740" cy="460375"/>
            <a:chOff x="12164" y="4417"/>
            <a:chExt cx="5324" cy="725"/>
          </a:xfrm>
        </p:grpSpPr>
        <p:sp>
          <p:nvSpPr>
            <p:cNvPr id="20" name="圆角矩形 19"/>
            <p:cNvSpPr/>
            <p:nvPr/>
          </p:nvSpPr>
          <p:spPr>
            <a:xfrm>
              <a:off x="12187" y="4440"/>
              <a:ext cx="5301" cy="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164" y="4417"/>
              <a:ext cx="527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6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对数函数单调性的应用</a:t>
              </a:r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9" name="文本框 18" title=""/>
              <p:cNvSpPr txBox="1"/>
              <p:nvPr/>
            </p:nvSpPr>
            <p:spPr>
              <a:xfrm>
                <a:off x="437515" y="575310"/>
                <a:ext cx="11486515" cy="1872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溶液酸碱度的测量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溶液酸碱度是通过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𝑝𝐻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计算的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𝑝𝐻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的计算公式为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𝑝𝐻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𝑙𝑔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[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]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其中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[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表示溶液中氢离子的浓度，单位是摩尔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/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升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根据对数函数性质及上述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𝑝𝐻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的计算公式，说明溶液酸碱度与溶液中氢离子的浓度之间的变化关系；</a:t>
                </a: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15" y="575310"/>
                <a:ext cx="11486515" cy="1872615"/>
              </a:xfrm>
              <a:prstGeom prst="rect">
                <a:avLst/>
              </a:prstGeom>
              <a:blipFill rotWithShape="1">
                <a:blip r:embed="rId2"/>
                <a:stretch>
                  <a:fillRect r="-1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56260" y="2529205"/>
                <a:ext cx="10754995" cy="3265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：根据对数的运算性质，有</a:t>
                </a: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𝑝𝐻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𝑙𝑔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[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]=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𝑙𝑔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]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𝑙𝑔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]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(0,+∞)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上，随着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[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的增大，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减小，相应地，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𝑙𝑔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也减小，即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𝑝𝐻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减小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所以，随着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[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的增大，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𝑝𝐻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减小，即溶液中氢离子的浓度越大，溶液的酸性就越强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" y="2529205"/>
                <a:ext cx="10754995" cy="32651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9" name="文本框 18" title=""/>
              <p:cNvSpPr txBox="1"/>
              <p:nvPr/>
            </p:nvSpPr>
            <p:spPr>
              <a:xfrm>
                <a:off x="631190" y="536575"/>
                <a:ext cx="10666730" cy="2035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溶液酸碱度的测量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溶液酸碱度是通过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𝑝𝐻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计算的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𝑝𝐻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的计算公式为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𝑝𝐻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𝑙𝑔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[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]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其中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[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表示溶液中氢离子的浓度，单位是摩尔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/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升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已知纯净水中氢离子的浓度为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[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]=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摩尔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/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升，计算纯净水的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𝑝𝐻</m:t>
                      </m:r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536575"/>
                <a:ext cx="10666730" cy="20351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97865" y="2557780"/>
                <a:ext cx="10754995" cy="1222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[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]=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𝑝𝐻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𝑙𝑔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−7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=7.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所以纯净水的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𝑝𝐻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7.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5" y="2557780"/>
                <a:ext cx="10754995" cy="1222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0" name="文本框 19" title="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81685" y="4489450"/>
                <a:ext cx="10754995" cy="146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[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]=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2.5×10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𝑝𝐻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𝑙𝑔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2.5×10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)=−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𝑙𝑔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2.5+2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𝑙𝑔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10=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𝑙𝑔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2.5=2−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𝑙𝑔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10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=1+2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𝑙𝑔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2≈1.6.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所以胃酸的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𝑝𝐻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约是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1.6.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781685" y="4489450"/>
                <a:ext cx="10754995" cy="14611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 title=""/>
          <p:cNvGrpSpPr/>
          <p:nvPr/>
        </p:nvGrpSpPr>
        <p:grpSpPr>
          <a:xfrm>
            <a:off x="631190" y="3818255"/>
            <a:ext cx="10920730" cy="632460"/>
            <a:chOff x="994" y="6013"/>
            <a:chExt cx="17198" cy="996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94" y="6013"/>
                  <a:ext cx="17198" cy="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思考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：胃酸中氢离子的浓度是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2.5×10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摩尔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/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升，胃酸的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𝑝𝐻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是多少？</a:t>
                  </a: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" y="6013"/>
                  <a:ext cx="17198" cy="99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/>
          </p:nvSpPr>
          <p:spPr>
            <a:xfrm>
              <a:off x="16114" y="634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0" name="组合 29" title=""/>
          <p:cNvGrpSpPr/>
          <p:nvPr/>
        </p:nvGrpSpPr>
        <p:grpSpPr>
          <a:xfrm>
            <a:off x="636270" y="-45085"/>
            <a:ext cx="11155045" cy="582930"/>
            <a:chOff x="1002" y="232"/>
            <a:chExt cx="17567" cy="918"/>
          </a:xfrm>
        </p:grpSpPr>
        <p:grpSp>
          <p:nvGrpSpPr>
            <p:cNvPr id="31" name="组合 18"/>
            <p:cNvGrpSpPr/>
            <p:nvPr/>
          </p:nvGrpSpPr>
          <p:grpSpPr>
            <a:xfrm>
              <a:off x="1002" y="232"/>
              <a:ext cx="11147" cy="919"/>
              <a:chOff x="1617477" y="945016"/>
              <a:chExt cx="7077836" cy="584139"/>
            </a:xfrm>
          </p:grpSpPr>
          <p:grpSp>
            <p:nvGrpSpPr>
              <p:cNvPr id="32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33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4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5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6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7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081" y="710"/>
              <a:ext cx="8489" cy="15"/>
              <a:chOff x="10081" y="890"/>
              <a:chExt cx="8489" cy="15"/>
            </a:xfrm>
          </p:grpSpPr>
          <p:cxnSp>
            <p:nvCxnSpPr>
              <p:cNvPr id="39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1" name="文本框 20" title=""/>
              <p:cNvSpPr txBox="1"/>
              <p:nvPr/>
            </p:nvSpPr>
            <p:spPr>
              <a:xfrm>
                <a:off x="236855" y="833120"/>
                <a:ext cx="11756390" cy="2312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前面根据指数与对数的关系，由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5730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≥0)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得到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5730</m:t>
                              </m:r>
                            </m:deg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≤1).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由函数定义知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5730</m:t>
                              </m:r>
                            </m:deg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∈(0,1]</m:t>
                      </m:r>
                    </m:oMath>
                  </m:oMathPara>
                </a14:m>
                <a:r>
                  <a:rPr lang="en-US" altLang="zh-CN" sz="2400" i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这样，由指数函数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5730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∈(0,+∞)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可得到对数函数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5730</m:t>
                              </m:r>
                            </m:deg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∈(0,1]</m:t>
                      </m:r>
                    </m:oMath>
                  </m:oMathPara>
                </a14:m>
                <a:r>
                  <a:rPr lang="en-US" altLang="zh-CN" sz="2400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55" y="833120"/>
                <a:ext cx="11756390" cy="2312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 title=""/>
          <p:cNvGrpSpPr/>
          <p:nvPr/>
        </p:nvGrpSpPr>
        <p:grpSpPr>
          <a:xfrm>
            <a:off x="183515" y="3131820"/>
            <a:ext cx="11756390" cy="2214880"/>
            <a:chOff x="373" y="1312"/>
            <a:chExt cx="18514" cy="3488"/>
          </a:xfrm>
        </p:grpSpPr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389" y="3498"/>
              <a:ext cx="7026" cy="13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12613" y="2419"/>
              <a:ext cx="5853" cy="13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7" name="文本框 6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373" y="1312"/>
                  <a:ext cx="18514" cy="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lang="en-US" altLang="zh-CN" sz="2400" i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这个对数函数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��𝑜𝑔</m:t>
                            </m:r>
                          </m:e>
                          <m:sub>
                            <m:rad>
                              <m:radPr>
                                <m:degHide m:val="off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5730</m:t>
                                </m:r>
                              </m:deg>
                              <m:e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rad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(0&lt;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≤1)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的定义域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(0,1]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、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值域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[0,+∞)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分别是指数函数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5730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∈(0,+∞)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的值域和定义域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这时就说函数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ad>
                              <m:radPr>
                                <m:degHide m:val="off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5730</m:t>
                                </m:r>
                              </m:deg>
                              <m:e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rad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∈(0,1]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是函数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5730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≥0)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的反函数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373" y="1312"/>
                  <a:ext cx="18514" cy="336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 title=""/>
          <p:cNvSpPr/>
          <p:nvPr>
            <p:custDataLst>
              <p:tags r:id="rId2"/>
            </p:custDataLst>
          </p:nvPr>
        </p:nvSpPr>
        <p:spPr>
          <a:xfrm>
            <a:off x="4116070" y="1263015"/>
            <a:ext cx="1865630" cy="817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 title=""/>
          <p:cNvSpPr/>
          <p:nvPr/>
        </p:nvSpPr>
        <p:spPr>
          <a:xfrm>
            <a:off x="1703070" y="1263015"/>
            <a:ext cx="1865630" cy="817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 title=""/>
          <p:cNvGrpSpPr/>
          <p:nvPr/>
        </p:nvGrpSpPr>
        <p:grpSpPr>
          <a:xfrm>
            <a:off x="636270" y="-45085"/>
            <a:ext cx="11155045" cy="582930"/>
            <a:chOff x="1002" y="232"/>
            <a:chExt cx="17567" cy="918"/>
          </a:xfrm>
        </p:grpSpPr>
        <p:grpSp>
          <p:nvGrpSpPr>
            <p:cNvPr id="31" name="组合 18"/>
            <p:cNvGrpSpPr/>
            <p:nvPr/>
          </p:nvGrpSpPr>
          <p:grpSpPr>
            <a:xfrm>
              <a:off x="1002" y="232"/>
              <a:ext cx="11147" cy="919"/>
              <a:chOff x="1617477" y="945016"/>
              <a:chExt cx="7077836" cy="584139"/>
            </a:xfrm>
          </p:grpSpPr>
          <p:grpSp>
            <p:nvGrpSpPr>
              <p:cNvPr id="32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33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4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5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6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7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081" y="710"/>
              <a:ext cx="8489" cy="15"/>
              <a:chOff x="10081" y="890"/>
              <a:chExt cx="8489" cy="15"/>
            </a:xfrm>
          </p:grpSpPr>
          <p:cxnSp>
            <p:nvCxnSpPr>
              <p:cNvPr id="39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1" name="文本框 20" title=""/>
              <p:cNvSpPr txBox="1"/>
              <p:nvPr/>
            </p:nvSpPr>
            <p:spPr>
              <a:xfrm>
                <a:off x="415925" y="637540"/>
                <a:ext cx="11503025" cy="4899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通常，我们用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表示自变量，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表示函数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为此，把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5730</m:t>
                              </m:r>
                            </m:deg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写成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5730</m:t>
                              </m:r>
                            </m:deg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这样，对数函数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5730</m:t>
                              </m:r>
                            </m:deg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∈(0,1]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是指数函数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5730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∈(0,+∞)</m:t>
                      </m:r>
                    </m:oMath>
                  </m:oMathPara>
                </a14:m>
                <a:r>
                  <a:rPr 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的反函数</a:t>
                </a:r>
                <a:r>
                  <a: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同时，指数函数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5730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∈[0,+∞)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也是对数函数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5730</m:t>
                              </m:r>
                            </m:deg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∈(0,1]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反函数</a:t>
                </a:r>
                <a:r>
                  <a: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因此，指数函数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5730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∈[0,+∞)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与对数函数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ad>
                            <m:radPr>
                              <m:degHide m:val="off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5730</m:t>
                              </m:r>
                            </m:deg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∈(0,1]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互为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反函数</a:t>
                </a:r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，它们的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定义域与值域正好互换</a:t>
                </a:r>
                <a:r>
                  <a: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25" y="637540"/>
                <a:ext cx="11503025" cy="48990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4" name="图片 13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20" y="2976880"/>
            <a:ext cx="4530090" cy="3660775"/>
          </a:xfrm>
          <a:prstGeom prst="rect">
            <a:avLst/>
          </a:prstGeom>
        </p:spPr>
      </p:pic>
      <p:grpSp>
        <p:nvGrpSpPr>
          <p:cNvPr id="30" name="组合 29" title=""/>
          <p:cNvGrpSpPr/>
          <p:nvPr/>
        </p:nvGrpSpPr>
        <p:grpSpPr>
          <a:xfrm>
            <a:off x="636270" y="-45085"/>
            <a:ext cx="11155045" cy="582930"/>
            <a:chOff x="1002" y="232"/>
            <a:chExt cx="17567" cy="918"/>
          </a:xfrm>
        </p:grpSpPr>
        <p:grpSp>
          <p:nvGrpSpPr>
            <p:cNvPr id="31" name="组合 18"/>
            <p:cNvGrpSpPr/>
            <p:nvPr/>
          </p:nvGrpSpPr>
          <p:grpSpPr>
            <a:xfrm>
              <a:off x="1002" y="232"/>
              <a:ext cx="11147" cy="919"/>
              <a:chOff x="1617477" y="945016"/>
              <a:chExt cx="7077836" cy="584139"/>
            </a:xfrm>
          </p:grpSpPr>
          <p:grpSp>
            <p:nvGrpSpPr>
              <p:cNvPr id="32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33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4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5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6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7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081" y="710"/>
              <a:ext cx="8489" cy="15"/>
              <a:chOff x="10081" y="890"/>
              <a:chExt cx="8489" cy="15"/>
            </a:xfrm>
          </p:grpSpPr>
          <p:cxnSp>
            <p:nvCxnSpPr>
              <p:cNvPr id="39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 title=""/>
          <p:cNvGrpSpPr/>
          <p:nvPr/>
        </p:nvGrpSpPr>
        <p:grpSpPr>
          <a:xfrm>
            <a:off x="583565" y="538480"/>
            <a:ext cx="10920730" cy="1124585"/>
            <a:chOff x="994" y="6013"/>
            <a:chExt cx="17198" cy="1771"/>
          </a:xfrm>
        </p:grpSpPr>
        <mc:AlternateContent>
          <mc:Choice Requires="a14">
            <p:sp>
              <p:nvSpPr>
                <p:cNvPr id="5" name="文本框 4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994" y="6013"/>
                  <a:ext cx="17198" cy="1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思考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2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：对于指数函数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，你能利用指数与对数间的关系，得到与之对应的对数函数吗？它们的定义域、值域之间有什么关系？它们也互为反函数吗？</a:t>
                  </a: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994" y="6013"/>
                  <a:ext cx="17198" cy="177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/>
            <p:cNvSpPr/>
            <p:nvPr>
              <p:custDataLst>
                <p:tags r:id="rId6"/>
              </p:custDataLst>
            </p:nvPr>
          </p:nvSpPr>
          <p:spPr>
            <a:xfrm>
              <a:off x="16114" y="634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 title=""/>
          <p:cNvGrpSpPr/>
          <p:nvPr/>
        </p:nvGrpSpPr>
        <p:grpSpPr>
          <a:xfrm>
            <a:off x="1310005" y="1675130"/>
            <a:ext cx="3524885" cy="1762125"/>
            <a:chOff x="1038" y="3451"/>
            <a:chExt cx="5551" cy="2775"/>
          </a:xfrm>
        </p:grpSpPr>
        <p:sp>
          <p:nvSpPr>
            <p:cNvPr id="9" name="圆角矩形 8"/>
            <p:cNvSpPr/>
            <p:nvPr/>
          </p:nvSpPr>
          <p:spPr>
            <a:xfrm>
              <a:off x="1038" y="3451"/>
              <a:ext cx="4962" cy="277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338" y="3451"/>
                  <a:ext cx="5251" cy="2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对数函数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定义域：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oMath>
                    </m:oMathPara>
                  </a14:m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值域：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(0,+∞)</m:t>
                        </m:r>
                      </m:oMath>
                    </m:oMathPara>
                  </a14:m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" y="3451"/>
                  <a:ext cx="5251" cy="258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 title=""/>
          <p:cNvGrpSpPr/>
          <p:nvPr/>
        </p:nvGrpSpPr>
        <p:grpSpPr>
          <a:xfrm>
            <a:off x="7639685" y="1675130"/>
            <a:ext cx="3414395" cy="1762125"/>
            <a:chOff x="9786" y="3651"/>
            <a:chExt cx="5377" cy="2775"/>
          </a:xfrm>
        </p:grpSpPr>
        <p:sp>
          <p:nvSpPr>
            <p:cNvPr id="11" name="圆角矩形 10"/>
            <p:cNvSpPr/>
            <p:nvPr>
              <p:custDataLst>
                <p:tags r:id="rId8"/>
              </p:custDataLst>
            </p:nvPr>
          </p:nvSpPr>
          <p:spPr>
            <a:xfrm>
              <a:off x="9786" y="3651"/>
              <a:ext cx="4962" cy="277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8" name="文本框 7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9912" y="3651"/>
                  <a:ext cx="5251" cy="2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对数函数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定义域：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(0,+∞)</m:t>
                        </m:r>
                      </m:oMath>
                    </m:oMathPara>
                  </a14:m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值域：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oMath>
                    </m:oMathPara>
                  </a14:m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9912" y="3651"/>
                  <a:ext cx="5251" cy="258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右箭头 12" title=""/>
          <p:cNvSpPr/>
          <p:nvPr/>
        </p:nvSpPr>
        <p:spPr>
          <a:xfrm>
            <a:off x="5546090" y="2320925"/>
            <a:ext cx="1007745" cy="3492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5" name="反函数" title="">
            <a:hlinkClick action="ppaction://media"/>
          </p:cNvPr>
          <p:cNvPicPr/>
          <p:nvPr>
            <a:videoFile r:link="rId4"/>
            <p:custDataLst>
              <p:tags r:id="rId3"/>
            </p:custDataLst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3277870" y="1905000"/>
            <a:ext cx="5928995" cy="4524375"/>
          </a:xfrm>
          <a:prstGeom prst="rect">
            <a:avLst/>
          </a:prstGeom>
        </p:spPr>
      </p:pic>
      <p:grpSp>
        <p:nvGrpSpPr>
          <p:cNvPr id="30" name="组合 29" title=""/>
          <p:cNvGrpSpPr/>
          <p:nvPr/>
        </p:nvGrpSpPr>
        <p:grpSpPr>
          <a:xfrm>
            <a:off x="636270" y="-45085"/>
            <a:ext cx="11155045" cy="582930"/>
            <a:chOff x="1002" y="232"/>
            <a:chExt cx="17567" cy="918"/>
          </a:xfrm>
        </p:grpSpPr>
        <p:grpSp>
          <p:nvGrpSpPr>
            <p:cNvPr id="31" name="组合 18"/>
            <p:cNvGrpSpPr/>
            <p:nvPr/>
          </p:nvGrpSpPr>
          <p:grpSpPr>
            <a:xfrm>
              <a:off x="1002" y="232"/>
              <a:ext cx="11147" cy="919"/>
              <a:chOff x="1617477" y="945016"/>
              <a:chExt cx="7077836" cy="584139"/>
            </a:xfrm>
          </p:grpSpPr>
          <p:grpSp>
            <p:nvGrpSpPr>
              <p:cNvPr id="32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33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4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5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6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7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081" y="710"/>
              <a:ext cx="8489" cy="15"/>
              <a:chOff x="10081" y="890"/>
              <a:chExt cx="8489" cy="15"/>
            </a:xfrm>
          </p:grpSpPr>
          <p:cxnSp>
            <p:nvCxnSpPr>
              <p:cNvPr id="39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 title=""/>
          <p:cNvGrpSpPr/>
          <p:nvPr/>
        </p:nvGrpSpPr>
        <p:grpSpPr>
          <a:xfrm>
            <a:off x="673100" y="665480"/>
            <a:ext cx="11029315" cy="1407160"/>
            <a:chOff x="748" y="1048"/>
            <a:chExt cx="17369" cy="2216"/>
          </a:xfrm>
        </p:grpSpPr>
        <p:sp>
          <p:nvSpPr>
            <p:cNvPr id="2" name="圆角矩形 1"/>
            <p:cNvSpPr/>
            <p:nvPr/>
          </p:nvSpPr>
          <p:spPr>
            <a:xfrm>
              <a:off x="748" y="1176"/>
              <a:ext cx="17137" cy="20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19" y="1048"/>
              <a:ext cx="17198" cy="2125"/>
              <a:chOff x="994" y="6213"/>
              <a:chExt cx="17198" cy="2125"/>
            </a:xfrm>
          </p:grpSpPr>
          <mc:AlternateContent>
            <mc:Choice Requires="a14">
              <p:sp>
                <p:nvSpPr>
                  <p:cNvPr id="5" name="文本框 4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994" y="6213"/>
                    <a:ext cx="17198" cy="21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70000"/>
                      </a:lnSpc>
                    </a:pPr>
                    <a:r>
                      <a:rPr 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一般地，</a:t>
                    </a:r>
                    <a:r>
                      <a:rPr 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指数函数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&gt;0,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且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≠1)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与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对数函数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&gt;0,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且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≠1)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互为反函数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，它们的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定义域与值域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正好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互换</a:t>
                    </a:r>
                    <a:r>
                      <a:rPr lang="en-US" altLang="zh-CN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且图象关于直线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𝑥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对称</a:t>
                    </a:r>
                    <a:r>
                      <a:rPr lang="en-US" altLang="zh-CN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</a:p>
                </p:txBody>
              </p:sp>
            </mc:Choice>
            <mc:Fallback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994" y="6213"/>
                    <a:ext cx="17198" cy="212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矩形 5"/>
              <p:cNvSpPr/>
              <p:nvPr>
                <p:custDataLst>
                  <p:tags r:id="rId9"/>
                </p:custDataLst>
              </p:nvPr>
            </p:nvSpPr>
            <p:spPr>
              <a:xfrm>
                <a:off x="16114" y="634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 title=""/>
          <p:cNvGrpSpPr/>
          <p:nvPr/>
        </p:nvGrpSpPr>
        <p:grpSpPr>
          <a:xfrm>
            <a:off x="584835" y="582295"/>
            <a:ext cx="4525943" cy="460375"/>
            <a:chOff x="3458" y="2316"/>
            <a:chExt cx="6994" cy="725"/>
          </a:xfrm>
        </p:grpSpPr>
        <p:sp>
          <p:nvSpPr>
            <p:cNvPr id="34" name="文本框 33"/>
            <p:cNvSpPr txBox="1"/>
            <p:nvPr/>
          </p:nvSpPr>
          <p:spPr>
            <a:xfrm>
              <a:off x="3558" y="2316"/>
              <a:ext cx="689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题型一：对数函数的图象问题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458" y="2328"/>
              <a:ext cx="665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457200" y="1126490"/>
                <a:ext cx="11133455" cy="988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在同一直角坐标系中，函数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&gt;0</m:t>
                      </m:r>
                      <m:r>
                        <a:rPr lang="zh-CN" altLang="en-US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且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≠1)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的图象</a:t>
                </a:r>
              </a:p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可能是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   ).</a:t>
                </a:r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26490"/>
                <a:ext cx="11133455" cy="988695"/>
              </a:xfrm>
              <a:prstGeom prst="rect">
                <a:avLst/>
              </a:prstGeom>
              <a:blipFill rotWithShape="1">
                <a:blip r:embed="rId2"/>
                <a:stretch>
                  <a:fillRect r="-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457200" y="4387215"/>
                <a:ext cx="11348085" cy="211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0&lt;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&lt;1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𝑎𝑥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的图象过定点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(0,1)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𝑅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上单调递减，于是函数过定点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(0,1)</m:t>
                      </m:r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𝑅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上单调递增</a:t>
                </a:r>
                <a:r>
                  <a: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过定点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,0)</m:t>
                      </m:r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 kern="1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,+∞)</m:t>
                      </m:r>
                    </m:oMath>
                  </m:oMathPara>
                </a14:m>
                <a:r>
                  <a:rPr lang="zh-CN" altLang="en-US" sz="2400" b="1" kern="1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上单调递减</a:t>
                </a:r>
                <a:r>
                  <a:rPr lang="en-US" altLang="zh-CN" sz="2400" b="1" kern="1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故选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D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87215"/>
                <a:ext cx="11348085" cy="2114550"/>
              </a:xfrm>
              <a:prstGeom prst="rect">
                <a:avLst/>
              </a:prstGeom>
              <a:blipFill rotWithShape="1">
                <a:blip r:embed="rId3"/>
                <a:stretch>
                  <a:fillRect t="-1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title="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06"/>
          <a:stretch>
            <a:fillRect/>
          </a:stretch>
        </p:blipFill>
        <p:spPr bwMode="auto">
          <a:xfrm>
            <a:off x="911225" y="2115185"/>
            <a:ext cx="4773930" cy="229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title="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1" b="1363"/>
          <a:stretch>
            <a:fillRect/>
          </a:stretch>
        </p:blipFill>
        <p:spPr bwMode="auto">
          <a:xfrm>
            <a:off x="6279515" y="2138680"/>
            <a:ext cx="4724400" cy="224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活动引入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 title=""/>
          <p:cNvSpPr txBox="1"/>
          <p:nvPr/>
        </p:nvSpPr>
        <p:spPr>
          <a:xfrm>
            <a:off x="568325" y="466725"/>
            <a:ext cx="1098105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与研究指数函数一样，我们首先画出其图象，然后借助图象研究其性质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p:grpSp>
        <p:nvGrpSpPr>
          <p:cNvPr id="6" name="组合 5" title=""/>
          <p:cNvGrpSpPr/>
          <p:nvPr/>
        </p:nvGrpSpPr>
        <p:grpSpPr>
          <a:xfrm>
            <a:off x="598805" y="1195070"/>
            <a:ext cx="10981690" cy="1424305"/>
            <a:chOff x="895" y="5063"/>
            <a:chExt cx="17294" cy="2243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895" y="5063"/>
                  <a:ext cx="17294" cy="1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活动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：我们不妨先画出函数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的图象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请同学们完成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的对应值表，并用描点法画出函数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的图象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" y="5063"/>
                  <a:ext cx="17294" cy="188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" name="表格 6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403350" y="2510790"/>
          <a:ext cx="256731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81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𝒚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表格 9" title=""/>
          <p:cNvGraphicFramePr>
            <a:graphicFrameLocks noGrp="1"/>
          </p:cNvGraphicFramePr>
          <p:nvPr/>
        </p:nvGraphicFramePr>
        <p:xfrm>
          <a:off x="2067560" y="2508885"/>
          <a:ext cx="1915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𝒚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−1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2" name="图片 11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465" y="2619375"/>
            <a:ext cx="5036185" cy="37890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586740" y="671195"/>
                <a:ext cx="10370185" cy="829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1.(2)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如图，若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分别为函数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的图象，则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   ).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" y="671195"/>
                <a:ext cx="10370185" cy="829945"/>
              </a:xfrm>
              <a:prstGeom prst="rect">
                <a:avLst/>
              </a:prstGeom>
              <a:blipFill rotWithShape="1">
                <a:blip r:embed="rId2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t="38951" r="13958" b="27173"/>
          <a:stretch>
            <a:fillRect/>
          </a:stretch>
        </p:blipFill>
        <p:spPr>
          <a:xfrm>
            <a:off x="665480" y="1233805"/>
            <a:ext cx="1855470" cy="1623695"/>
          </a:xfrm>
          <a:prstGeom prst="rect">
            <a:avLst/>
          </a:prstGeom>
        </p:spPr>
      </p:pic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3263265" y="1555115"/>
                <a:ext cx="5959475" cy="1050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A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.0&lt;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&lt;1</m:t>
                      </m:r>
                    </m:oMath>
                  </m:oMathPara>
                </a14:m>
                <a:r>
                  <a:rPr lang="en-US" altLang="zh-CN" sz="2400"/>
                  <a:t>     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B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.0&lt;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&lt;1</m:t>
                      </m:r>
                    </m:oMath>
                  </m:oMathPara>
                </a14:m>
                <a:r>
                  <a:rPr lang="en-US" altLang="zh-CN" sz="2400"/>
                  <a:t> </a:t>
                </a: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C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&gt;1</m:t>
                      </m:r>
                    </m:oMath>
                  </m:oMathPara>
                </a14:m>
                <a:r>
                  <a:rPr lang="en-US" altLang="zh-CN" sz="2400"/>
                  <a:t>          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D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&gt;1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265" y="1555115"/>
                <a:ext cx="5959475" cy="1050290"/>
              </a:xfrm>
              <a:prstGeom prst="rect">
                <a:avLst/>
              </a:prstGeom>
              <a:blipFill rotWithShape="1">
                <a:blip r:embed="rId5"/>
                <a:stretch>
                  <a:fillRect r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665480" y="3376295"/>
                <a:ext cx="10855960" cy="127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解：由图知，对数函数在定义域内单调递减，所以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&lt;1,0&lt;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&lt;1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再根据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“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底大图低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，可知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故选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B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0" y="3376295"/>
                <a:ext cx="10855960" cy="12725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599440" y="715645"/>
            <a:ext cx="9834880" cy="271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与对数型函数相关的图象问题：</a:t>
            </a: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利用对数函数的性质，比如定点、定义域、值域和单调性；</a:t>
            </a: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在研究对数函数的图象时，可以利用图象的平移变换，进而得到目标函数的图象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586740" y="671195"/>
                <a:ext cx="9674860" cy="829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画出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+1)|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的图象，并写出函数的值域和单调区间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" y="671195"/>
                <a:ext cx="9674860" cy="829945"/>
              </a:xfrm>
              <a:prstGeom prst="rect">
                <a:avLst/>
              </a:prstGeom>
              <a:blipFill rotWithShape="1">
                <a:blip r:embed="rId2"/>
                <a:stretch>
                  <a:fillRect r="-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 title=""/>
          <p:cNvPicPr>
            <a:picLocks noChangeAspect="1"/>
          </p:cNvPicPr>
          <p:nvPr/>
        </p:nvPicPr>
        <p:blipFill>
          <a:blip r:embed="rId3"/>
          <a:srcRect l="6709" t="2438" r="2715" b="1543"/>
          <a:stretch>
            <a:fillRect/>
          </a:stretch>
        </p:blipFill>
        <p:spPr>
          <a:xfrm>
            <a:off x="610870" y="1911985"/>
            <a:ext cx="3494405" cy="2670810"/>
          </a:xfrm>
          <a:prstGeom prst="rect">
            <a:avLst/>
          </a:prstGeom>
        </p:spPr>
      </p:pic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4573905" y="1398270"/>
                <a:ext cx="6478270" cy="24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解：据题意知，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𝑙𝑜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��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+1)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，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&gt;−1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(1−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，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&lt;−1.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由图可知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其值域为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[0,+∞)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单调递增区间为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[0,+∞)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单调递减区间为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(−1,0)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05" y="1398270"/>
                <a:ext cx="6478270" cy="2402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 title=""/>
          <p:cNvGrpSpPr/>
          <p:nvPr/>
        </p:nvGrpSpPr>
        <p:grpSpPr>
          <a:xfrm>
            <a:off x="584835" y="582295"/>
            <a:ext cx="4216400" cy="460375"/>
            <a:chOff x="3458" y="2316"/>
            <a:chExt cx="6994" cy="725"/>
          </a:xfrm>
        </p:grpSpPr>
        <p:sp>
          <p:nvSpPr>
            <p:cNvPr id="34" name="文本框 33"/>
            <p:cNvSpPr txBox="1"/>
            <p:nvPr/>
          </p:nvSpPr>
          <p:spPr>
            <a:xfrm>
              <a:off x="3558" y="2316"/>
              <a:ext cx="689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题型二：比较对数值的大小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458" y="2328"/>
              <a:ext cx="665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513715" y="1175385"/>
                <a:ext cx="4009390" cy="829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比较下列各组数的大小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 algn="l"/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0.75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1.35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5" y="1175385"/>
                <a:ext cx="4009390" cy="829945"/>
              </a:xfrm>
              <a:prstGeom prst="rect">
                <a:avLst/>
              </a:prstGeom>
              <a:blipFill rotWithShape="1">
                <a:blip r:embed="rId2"/>
                <a:stretch>
                  <a:fillRect r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621665" y="2058670"/>
                <a:ext cx="10840720" cy="358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对数函数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(0,+∞)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上单调递增，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0.75&lt;1.35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0.75&lt;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1.35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由于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又对数函数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(0,+∞)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上单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调递增，且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&lt;1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"/>
                        </m:rP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∴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.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或者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“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底大图低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也可以直接判断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)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5" y="2058670"/>
                <a:ext cx="10840720" cy="35883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610870" y="1768475"/>
                <a:ext cx="252222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4.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0" y="1768475"/>
                <a:ext cx="2522220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761365" y="2407920"/>
                <a:ext cx="8759825" cy="9029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(3)(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中间值法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)∵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3&gt;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2=1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4&lt;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5=1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  ∴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4</m:t>
                      </m:r>
                    </m:oMath>
                  </m:oMathPara>
                </a14:m>
                <a:r>
                  <a: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65" y="2407920"/>
                <a:ext cx="8759825" cy="9029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 title=""/>
          <p:cNvGrpSpPr/>
          <p:nvPr/>
        </p:nvGrpSpPr>
        <p:grpSpPr>
          <a:xfrm>
            <a:off x="584835" y="582295"/>
            <a:ext cx="4216400" cy="460375"/>
            <a:chOff x="3458" y="2316"/>
            <a:chExt cx="6994" cy="725"/>
          </a:xfrm>
        </p:grpSpPr>
        <p:sp>
          <p:nvSpPr>
            <p:cNvPr id="34" name="文本框 33"/>
            <p:cNvSpPr txBox="1"/>
            <p:nvPr/>
          </p:nvSpPr>
          <p:spPr>
            <a:xfrm>
              <a:off x="3558" y="2316"/>
              <a:ext cx="689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题型二：比较对数值的大小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458" y="2328"/>
              <a:ext cx="665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 title=""/>
          <p:cNvSpPr txBox="1"/>
          <p:nvPr/>
        </p:nvSpPr>
        <p:spPr>
          <a:xfrm>
            <a:off x="513715" y="1175385"/>
            <a:ext cx="40093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比较下列各组数的大小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 title=""/>
          <p:cNvSpPr txBox="1"/>
          <p:nvPr/>
        </p:nvSpPr>
        <p:spPr>
          <a:xfrm>
            <a:off x="685800" y="708025"/>
            <a:ext cx="10518775" cy="3857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比较对数值大小的策略：</a:t>
            </a:r>
          </a:p>
          <a:p>
            <a:pPr>
              <a:lnSpc>
                <a:spcPct val="17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同底时，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单调性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比较两真数的大小；</a:t>
            </a:r>
          </a:p>
          <a:p>
            <a:pPr>
              <a:lnSpc>
                <a:spcPct val="17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同底但底数是字母时，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需对字母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进行分类讨论，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再根据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单调性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比较两真数的大小；</a:t>
            </a:r>
          </a:p>
          <a:p>
            <a:pPr>
              <a:lnSpc>
                <a:spcPct val="17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同真数但不同底时，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可利用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底大图低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的口诀来直接判断大小；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不同底且不同真时，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常借助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中间值，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-1,0,1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等进行比较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523240" y="664845"/>
                <a:ext cx="9062085" cy="1149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全国卷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0.2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0.2</m:t>
                          </m:r>
                        </m:sup>
                      </m:sSup>
                      <m:r>
                        <m:rPr>
                          <m:sty m:val="b"/>
                        </m:rPr>
                        <a:rPr lang="zh-CN" altLang="en-US" sz="2400" b="1">
                          <a:latin typeface="Cambria Math" panose="02040503050406030204" pitchFamily="18" charset="0"/>
                          <a:ea typeface="宋体" panose="02010600030101010101" pitchFamily="2" charset="-122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0.2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0.3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则（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 algn="l">
                  <a:lnSpc>
                    <a:spcPct val="14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</a:rPr>
                  <a:t>     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</a:rPr>
                  <a:t>     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" y="664845"/>
                <a:ext cx="9062085" cy="1149985"/>
              </a:xfrm>
              <a:prstGeom prst="rect">
                <a:avLst/>
              </a:prstGeom>
              <a:blipFill rotWithShape="1">
                <a:blip r:embed="rId2"/>
                <a:stretch>
                  <a:fillRect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48970" y="1984375"/>
                <a:ext cx="7306945" cy="2052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0.2&lt;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1=0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0.2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        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0.2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0.3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0.2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&lt;1.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故选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B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0" y="1984375"/>
                <a:ext cx="7306945" cy="20529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 title=""/>
          <p:cNvGrpSpPr/>
          <p:nvPr/>
        </p:nvGrpSpPr>
        <p:grpSpPr>
          <a:xfrm>
            <a:off x="584835" y="582295"/>
            <a:ext cx="4216400" cy="460375"/>
            <a:chOff x="3458" y="2316"/>
            <a:chExt cx="6994" cy="725"/>
          </a:xfrm>
        </p:grpSpPr>
        <p:sp>
          <p:nvSpPr>
            <p:cNvPr id="34" name="文本框 33"/>
            <p:cNvSpPr txBox="1"/>
            <p:nvPr/>
          </p:nvSpPr>
          <p:spPr>
            <a:xfrm>
              <a:off x="3558" y="2316"/>
              <a:ext cx="689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题型三：解对数不等式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458" y="2328"/>
              <a:ext cx="665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10870" y="1151255"/>
                <a:ext cx="3570605" cy="120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解下列不等式：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7</m:t>
                              </m:r>
                            </m:den>
                          </m:f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7</m:t>
                              </m:r>
                            </m:den>
                          </m:f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(4−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0" y="1151255"/>
                <a:ext cx="3570605" cy="1207135"/>
              </a:xfrm>
              <a:prstGeom prst="rect">
                <a:avLst/>
              </a:prstGeom>
              <a:blipFill rotWithShape="1">
                <a:blip r:embed="rId2"/>
                <a:stretch>
                  <a:fillRect r="-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84835" y="3579495"/>
                <a:ext cx="2279650" cy="6178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&gt;1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35" y="3579495"/>
                <a:ext cx="2279650" cy="617855"/>
              </a:xfrm>
              <a:prstGeom prst="rect">
                <a:avLst/>
              </a:prstGeom>
              <a:blipFill rotWithShape="1">
                <a:blip r:embed="rId3"/>
                <a:stretch>
                  <a:fillRect r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610870" y="4180840"/>
                <a:ext cx="9992360" cy="1670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&gt;1=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此时，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无解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  <a:p>
                <a:pPr algn="l"/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&gt;1=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此时，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&lt;1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  <a:p>
                <a:pPr algn="l"/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即不等式的解集为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&lt;1}.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0" y="4180840"/>
                <a:ext cx="9992360" cy="1670685"/>
              </a:xfrm>
              <a:prstGeom prst="rect">
                <a:avLst/>
              </a:prstGeom>
              <a:blipFill rotWithShape="1">
                <a:blip r:embed="rId4"/>
                <a:stretch>
                  <a:fillRect r="-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 title=""/>
          <p:cNvGrpSpPr/>
          <p:nvPr/>
        </p:nvGrpSpPr>
        <p:grpSpPr>
          <a:xfrm>
            <a:off x="575310" y="2268220"/>
            <a:ext cx="10947400" cy="1064260"/>
            <a:chOff x="906" y="3572"/>
            <a:chExt cx="17240" cy="1676"/>
          </a:xfrm>
        </p:grpSpPr>
        <mc:AlternateContent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906" y="3572"/>
                  <a:ext cx="17240" cy="1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据题意得：</a:t>
                  </a:r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{"/>
                            <m:sepChr m:val="|"/>
                            <m:endChr m:val=")"/>
                            <m:grow m:val="on"/>
                            <m:shp m:val="centered"/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eqArr>
                              <m:eqArrPr>
                                <m:maxDist m:val="off"/>
                                <m:objDist m:val="off"/>
                                <m:rSpRule m:val="0"/>
                                <m:rSp m:val="0"/>
                                <m:ctrlPr>
                                  <a:rPr lang="zh-CN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&gt;0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&gt;0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&lt;4−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eqArr>
                          </m:e>
                        </m:d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&lt;2.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即不等式的解集为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|0&lt;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&lt;2}.</m:t>
                        </m:r>
                      </m:oMath>
                    </m:oMathPara>
                  </a14:m>
                  <a:endPara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" y="3572"/>
                  <a:ext cx="17240" cy="16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2181" y="4775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1118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10870" y="502285"/>
                <a:ext cx="4364990" cy="97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解下列不等式：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−5)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−1).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0" y="502285"/>
                <a:ext cx="4364990" cy="977265"/>
              </a:xfrm>
              <a:prstGeom prst="rect">
                <a:avLst/>
              </a:prstGeom>
              <a:blipFill rotWithShape="1">
                <a:blip r:embed="rId2"/>
                <a:stretch>
                  <a:fillRect r="-1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 title=""/>
          <p:cNvGrpSpPr/>
          <p:nvPr/>
        </p:nvGrpSpPr>
        <p:grpSpPr>
          <a:xfrm>
            <a:off x="612775" y="1581150"/>
            <a:ext cx="11129010" cy="3615690"/>
            <a:chOff x="965" y="2490"/>
            <a:chExt cx="17526" cy="5694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65" y="2490"/>
                  <a:ext cx="17527" cy="5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(3)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{"/>
                            <m:sepChr m:val="|"/>
                            <m:endChr m:val=")"/>
                            <m:grow m:val="on"/>
                            <m:shp m:val="centered"/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eqArr>
                              <m:eqArrPr>
                                <m:maxDist m:val="off"/>
                                <m:objDist m:val="off"/>
                                <m:rSpRule m:val="0"/>
                                <m:rSp m:val="0"/>
                                <m:ctrlPr>
                                  <a:rPr lang="zh-CN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−5&gt;0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−1&gt;0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−5&gt;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&gt;4.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即不等式的解集为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&gt;4}.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  <a:p>
                  <a:pPr algn="l"/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{"/>
                            <m:sepChr m:val="|"/>
                            <m:endChr m:val=")"/>
                            <m:grow m:val="on"/>
                            <m:shp m:val="centered"/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eqArr>
                              <m:eqArrPr>
                                <m:maxDist m:val="off"/>
                                <m:objDist m:val="off"/>
                                <m:rSpRule m:val="0"/>
                                <m:rSp m:val="0"/>
                                <m:ctrlPr>
                                  <a:rPr lang="zh-CN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−5&gt;0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−1&gt;0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−5&gt;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解得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𝟓</m:t>
                            </m:r>
                          </m:num>
                          <m:den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&lt;4.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即不等式的解集为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f>
                          <m:fPr>
                            <m:type m:val="bar"/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𝟓</m:t>
                            </m:r>
                          </m:num>
                          <m:den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&lt;4}.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  <a:p>
                  <a:pPr algn="l"/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综上，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时，解集为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&gt;4}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；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时，解集为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f>
                          <m:fPr>
                            <m:type m:val="bar"/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𝟓</m:t>
                            </m:r>
                          </m:num>
                          <m:den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&lt;4}.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  <a:p>
                  <a:pPr algn="l"/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  <a:p>
                  <a:pPr algn="l"/>
                  <a:endPara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" y="2490"/>
                  <a:ext cx="17527" cy="569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 32"/>
            <p:cNvSpPr/>
            <p:nvPr/>
          </p:nvSpPr>
          <p:spPr>
            <a:xfrm>
              <a:off x="1489" y="4612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20077" y="-46037"/>
            <a:ext cx="11193462" cy="583565"/>
            <a:chOff x="614597" y="884420"/>
            <a:chExt cx="11192657" cy="58413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9" name="文本框 18" title=""/>
              <p:cNvSpPr txBox="1"/>
              <p:nvPr/>
            </p:nvSpPr>
            <p:spPr>
              <a:xfrm>
                <a:off x="619760" y="684530"/>
                <a:ext cx="10514330" cy="4027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解对数不等式的方法技巧：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形如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的不等式，借助对数函数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的单调性求解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2.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形如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的不等式，应将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化为以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为底的对数式的形式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再借助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的单调性求解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形如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的不等式，可利用换底公式化为同底的对数进行求解，或利用函数图象求解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注：底数中若含有参数，一定要注意底数的范围，并进行分类讨论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" y="684530"/>
                <a:ext cx="10514330" cy="4027805"/>
              </a:xfrm>
              <a:prstGeom prst="rect">
                <a:avLst/>
              </a:prstGeom>
              <a:blipFill rotWithShape="1">
                <a:blip r:embed="rId2"/>
                <a:stretch>
                  <a:fillRect r="-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 title=""/>
          <p:cNvGrpSpPr/>
          <p:nvPr/>
        </p:nvGrpSpPr>
        <p:grpSpPr>
          <a:xfrm>
            <a:off x="598805" y="672465"/>
            <a:ext cx="11209020" cy="1946910"/>
            <a:chOff x="895" y="4240"/>
            <a:chExt cx="17652" cy="3066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895" y="4240"/>
                  <a:ext cx="17652" cy="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1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活动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2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：我们知道，底数互为倒数的两个指数函数的图象关于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轴对称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对于底数互为倒数的两个对数函数，比如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，它们的图象是否也有某种对称关系呢？可否利用其中一个函数的图象画出另一个函数的图象？</a:t>
                  </a: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" y="4240"/>
                  <a:ext cx="17652" cy="238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" name="表格 6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852805" y="2188845"/>
          <a:ext cx="2567319" cy="431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90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𝒚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𝒍𝒐𝒈</m:t>
                                </m:r>
                              </m:e>
                              <m:sub>
                                <m:f>
                                  <m:fPr>
                                    <m:type m:val="bar"/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bi"/>
                                      </m:rPr>
                                      <a:rPr lang="en-US" altLang="zh-CN" sz="2400" b="1" i="1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m:rPr>
                                        <m:sty m:val="bi"/>
                                      </m:rPr>
                                      <a:rPr lang="en-US" altLang="zh-CN" sz="2400" b="1" i="1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𝟐</m:t>
                                    </m:r>
                                  </m:den>
                                </m:f>
                              </m:sub>
                            </m:s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表格 9" title="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539875" y="2188845"/>
          <a:ext cx="1915160" cy="433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63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𝒚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𝒍𝒐𝒈</m:t>
                                </m:r>
                              </m:e>
                              <m:sub>
                                <m:f>
                                  <m:fPr>
                                    <m:type m:val="bar"/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bi"/>
                                      </m:rPr>
                                      <a:rPr lang="en-US" altLang="zh-CN" sz="2400" b="1" i="1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m:rPr>
                                        <m:sty m:val="bi"/>
                                      </m:rPr>
                                      <a:rPr lang="en-US" altLang="zh-CN" sz="2400" b="1" i="1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𝟐</m:t>
                                    </m:r>
                                  </m:den>
                                </m:f>
                              </m:sub>
                            </m:s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1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6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−1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−2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−3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37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−4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88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" name="图片 8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540" y="2392045"/>
            <a:ext cx="5844540" cy="39268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0483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94690" y="723900"/>
                <a:ext cx="10779125" cy="2101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不等式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(5+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)&lt;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(1−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的解集为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____________.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据题意得：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&gt;1−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−2&lt;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&lt;1.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即不等式的解集为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(−2,1)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0" y="723900"/>
                <a:ext cx="10779125" cy="2101850"/>
              </a:xfrm>
              <a:prstGeom prst="rect">
                <a:avLst/>
              </a:prstGeom>
              <a:blipFill rotWithShape="1">
                <a:blip r:embed="rId2"/>
                <a:stretch>
                  <a:fillRect r="-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20077" y="-46037"/>
            <a:ext cx="11193462" cy="583565"/>
            <a:chOff x="614597" y="884420"/>
            <a:chExt cx="11192657" cy="58413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6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0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11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32" name="文本框 31" title=""/>
              <p:cNvSpPr txBox="1"/>
              <p:nvPr/>
            </p:nvSpPr>
            <p:spPr>
              <a:xfrm>
                <a:off x="694690" y="719455"/>
                <a:ext cx="6718300" cy="775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的取值范围是</a:t>
                </a:r>
                <a:r>
                  <a:rPr 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__________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0" y="719455"/>
                <a:ext cx="6718300" cy="775335"/>
              </a:xfrm>
              <a:prstGeom prst="rect">
                <a:avLst/>
              </a:prstGeom>
              <a:blipFill rotWithShape="1">
                <a:blip r:embed="rId2"/>
                <a:stretch>
                  <a:fillRect r="-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3" name="文本框 32" title=""/>
              <p:cNvSpPr txBox="1"/>
              <p:nvPr/>
            </p:nvSpPr>
            <p:spPr>
              <a:xfrm>
                <a:off x="707390" y="1590040"/>
                <a:ext cx="10708640" cy="3038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解：据题意得，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libri"/>
                    <a:ea typeface="宋体" panose="02010600030101010101" pitchFamily="2" charset="-122"/>
                    <a:cs typeface="Cambria Math" panose="02040503050406030204" charset="0"/>
                  </a:rPr>
                  <a:t>①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libri"/>
                    <a:ea typeface="宋体" panose="02010600030101010101" pitchFamily="2" charset="-122"/>
                    <a:cs typeface="Cambria Math" panose="02040503050406030204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libri"/>
                    <a:ea typeface="宋体" panose="02010600030101010101" pitchFamily="2" charset="-122"/>
                    <a:cs typeface="Cambria Math" panose="02040503050406030204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libri"/>
                    <a:ea typeface="宋体" panose="02010600030101010101" pitchFamily="2" charset="-122"/>
                    <a:cs typeface="Cambria Math" panose="02040503050406030204" charset="0"/>
                  </a:rPr>
                  <a:t>是增函数，解得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libri"/>
                    <a:ea typeface="宋体" panose="02010600030101010101" pitchFamily="2" charset="-122"/>
                    <a:cs typeface="Cambria Math" panose="02040503050406030204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libri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altLang="zh-CN" sz="2400" b="1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libri"/>
                    <a:ea typeface="宋体" panose="02010600030101010101" pitchFamily="2" charset="-122"/>
                    <a:cs typeface="Cambria Math" panose="02040503050406030204" charset="0"/>
                  </a:rPr>
                  <a:t>②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libri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libri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libri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是减函数，解得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libri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libri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libri"/>
                    <a:ea typeface="宋体" panose="02010600030101010101" pitchFamily="2" charset="-122"/>
                    <a:cs typeface="Cambria Math" panose="02040503050406030204" charset="0"/>
                  </a:rPr>
                  <a:t>综上所述，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libri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&gt;1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libri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90" y="1590040"/>
                <a:ext cx="10708640" cy="30384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32142" y="-5238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777" y="944381"/>
                <a:ext cx="485930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1190" y="756285"/>
                <a:ext cx="10027920" cy="344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课堂小结：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对数函数的图象性质；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比较对数式大小的类型及处理方法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  <a:p>
                <a:pPr algn="l">
                  <a:lnSpc>
                    <a:spcPct val="13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作业：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整理本节课的题型；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课本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135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1−−3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题，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140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习题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4.4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7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756285"/>
                <a:ext cx="10027920" cy="34486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16" name="Picture 2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480800" y="125222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4"/>
    </p:custData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谢谢学习</a:t>
            </a: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Thank you for learning</a:t>
            </a: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 title=""/>
          <p:cNvSpPr/>
          <p:nvPr/>
        </p:nvSpPr>
        <p:spPr>
          <a:xfrm>
            <a:off x="1400175" y="25438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73405" y="1115060"/>
          <a:ext cx="2567319" cy="431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90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𝒚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𝒍𝒐𝒈</m:t>
                                </m:r>
                              </m:e>
                              <m:sub>
                                <m:f>
                                  <m:fPr>
                                    <m:type m:val="bar"/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bi"/>
                                      </m:rPr>
                                      <a:rPr lang="en-US" altLang="zh-CN" sz="2400" b="1" i="1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m:rPr>
                                        <m:sty m:val="bi"/>
                                      </m:rPr>
                                      <a:rPr lang="en-US" altLang="zh-CN" sz="2400" b="1" i="1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𝟐</m:t>
                                    </m:r>
                                  </m:den>
                                </m:f>
                              </m:sub>
                            </m:s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表格 9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175635" y="1103630"/>
          <a:ext cx="1915160" cy="433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63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𝒚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𝒍𝒐𝒈</m:t>
                                </m:r>
                              </m:e>
                              <m:sub>
                                <m:f>
                                  <m:fPr>
                                    <m:type m:val="bar"/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bi"/>
                                      </m:rPr>
                                      <a:rPr lang="en-US" altLang="zh-CN" sz="2400" b="1" i="1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m:rPr>
                                        <m:sty m:val="bi"/>
                                      </m:rPr>
                                      <a:rPr lang="en-US" altLang="zh-CN" sz="2400" b="1" i="1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𝟐</m:t>
                                    </m:r>
                                  </m:den>
                                </m:f>
                              </m:sub>
                            </m:s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1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6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−1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−2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−3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37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−4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88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表格 10" title="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260475" y="1115060"/>
          <a:ext cx="1915160" cy="430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33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𝒚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−1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 b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2" name="图片 11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315" y="1344930"/>
            <a:ext cx="5024755" cy="41681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5" y="1344930"/>
            <a:ext cx="5024755" cy="4168140"/>
          </a:xfrm>
          <a:prstGeom prst="rect">
            <a:avLst/>
          </a:prstGeom>
        </p:spPr>
      </p:pic>
      <p:grpSp>
        <p:nvGrpSpPr>
          <p:cNvPr id="6" name="组合 5" title=""/>
          <p:cNvGrpSpPr/>
          <p:nvPr/>
        </p:nvGrpSpPr>
        <p:grpSpPr>
          <a:xfrm>
            <a:off x="536575" y="847725"/>
            <a:ext cx="5819140" cy="1346835"/>
            <a:chOff x="895" y="3891"/>
            <a:chExt cx="17652" cy="3722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895" y="3891"/>
                  <a:ext cx="17652" cy="37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我们发现，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底数互为倒数的两个对数函数的图象关于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轴对称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895" y="3891"/>
                  <a:ext cx="17652" cy="372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>
              <p:custDataLst>
                <p:tags r:id="rId6"/>
              </p:custDataLst>
            </p:nvPr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 title=""/>
          <p:cNvGrpSpPr/>
          <p:nvPr/>
        </p:nvGrpSpPr>
        <p:grpSpPr>
          <a:xfrm>
            <a:off x="552450" y="2361565"/>
            <a:ext cx="6186304" cy="3426451"/>
            <a:chOff x="895" y="4240"/>
            <a:chExt cx="21893" cy="9470"/>
          </a:xfrm>
        </p:grpSpPr>
        <mc:AlternateContent>
          <mc:Choice Requires="a14">
            <p:sp>
              <p:nvSpPr>
                <p:cNvPr id="9" name="文本框 8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895" y="4240"/>
                  <a:ext cx="21893" cy="9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利用换底公式，可以得到：</a:t>
                  </a:r>
                </a:p>
                <a:p>
                  <a:pPr algn="l"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rPr>
                    <a:t>因为点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rPr>
                    <a:t>与点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rPr>
                    <a:t>关于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rPr>
                    <a:t>轴对称，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rPr>
                    <a:t>图象上任意一点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��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rPr>
                    <a:t>关于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rPr>
                    <a:t>轴的对称点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rPr>
                    <a:t>都在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rPr>
                    <a:t>的图象上，反之亦然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895" y="4240"/>
                  <a:ext cx="21893" cy="947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>
              <p:custDataLst>
                <p:tags r:id="rId10"/>
              </p:custDataLst>
            </p:nvPr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5" y="1344930"/>
            <a:ext cx="5024755" cy="4168140"/>
          </a:xfrm>
          <a:prstGeom prst="rect">
            <a:avLst/>
          </a:prstGeom>
        </p:spPr>
      </p:pic>
      <p:grpSp>
        <p:nvGrpSpPr>
          <p:cNvPr id="6" name="组合 5" title=""/>
          <p:cNvGrpSpPr/>
          <p:nvPr/>
        </p:nvGrpSpPr>
        <p:grpSpPr>
          <a:xfrm>
            <a:off x="536575" y="847725"/>
            <a:ext cx="6184402" cy="2294903"/>
            <a:chOff x="895" y="3891"/>
            <a:chExt cx="18760" cy="6342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895" y="3891"/>
                  <a:ext cx="18760" cy="63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根据这种对称性，就可以利用一个函数的图象，画出另一个函数的图象，比如利用函数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图象，画出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的图象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895" y="3891"/>
                  <a:ext cx="18760" cy="634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>
              <p:custDataLst>
                <p:tags r:id="rId6"/>
              </p:custDataLst>
            </p:nvPr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 title=""/>
          <p:cNvSpPr/>
          <p:nvPr>
            <p:custDataLst>
              <p:tags r:id="rId7"/>
            </p:custDataLst>
          </p:nvPr>
        </p:nvSpPr>
        <p:spPr>
          <a:xfrm>
            <a:off x="909320" y="3427730"/>
            <a:ext cx="33655" cy="4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 title=""/>
          <p:cNvGrpSpPr/>
          <p:nvPr/>
        </p:nvGrpSpPr>
        <p:grpSpPr>
          <a:xfrm>
            <a:off x="552450" y="3317240"/>
            <a:ext cx="6184402" cy="1974297"/>
            <a:chOff x="895" y="3891"/>
            <a:chExt cx="18760" cy="5456"/>
          </a:xfrm>
        </p:grpSpPr>
        <mc:AlternateContent>
          <mc:Choice Requires="a14">
            <p:sp>
              <p:nvSpPr>
                <p:cNvPr id="7" name="文本框 6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895" y="3891"/>
                  <a:ext cx="18760" cy="5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为了得到对数函数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≠1)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的性质，我们还需要画出更多具体对数函数的图象进行观察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895" y="3891"/>
                  <a:ext cx="18760" cy="545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9" name="图片 18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t="4105" r="1106" b="1919"/>
          <a:stretch>
            <a:fillRect/>
          </a:stretch>
        </p:blipFill>
        <p:spPr>
          <a:xfrm>
            <a:off x="2910840" y="2137410"/>
            <a:ext cx="6360795" cy="4460240"/>
          </a:xfrm>
          <a:prstGeom prst="rect">
            <a:avLst/>
          </a:prstGeom>
        </p:spPr>
      </p:pic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 title=""/>
          <p:cNvGrpSpPr/>
          <p:nvPr/>
        </p:nvGrpSpPr>
        <p:grpSpPr>
          <a:xfrm>
            <a:off x="598805" y="539750"/>
            <a:ext cx="11209020" cy="1946910"/>
            <a:chOff x="895" y="4240"/>
            <a:chExt cx="17652" cy="3066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895" y="4240"/>
                  <a:ext cx="17652" cy="2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活动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3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选取底数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m:rPr>
                            <m:sty m:val="b"/>
                          </m:rPr>
                          <a:rPr lang="zh-CN" altLang="en-US" sz="2400" b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且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𝑎𝑎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≠1)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的若干个不同的值，在同一直角坐标系内画出相应的对数函数的图象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观察这些图象的位置、公共点和变化趋势，它们有哪些共性？由此你能概括出对数函数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m:rPr>
                            <m:sty m:val="b"/>
                          </m:rPr>
                          <a:rPr lang="zh-CN" altLang="en-US" sz="2400" b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且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≠1)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的值域和性质吗？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" y="4240"/>
                  <a:ext cx="17652" cy="259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1" name="图片 20" title=""/>
          <p:cNvPicPr>
            <a:picLocks noChangeAspect="1"/>
          </p:cNvPicPr>
          <p:nvPr/>
        </p:nvPicPr>
        <p:blipFill>
          <a:blip r:embed="rId2"/>
          <a:srcRect t="4105" r="1106" b="1919"/>
          <a:stretch>
            <a:fillRect/>
          </a:stretch>
        </p:blipFill>
        <p:spPr>
          <a:xfrm>
            <a:off x="146685" y="1268730"/>
            <a:ext cx="6160135" cy="4320540"/>
          </a:xfrm>
          <a:prstGeom prst="rect">
            <a:avLst/>
          </a:prstGeom>
        </p:spPr>
      </p:pic>
      <p:grpSp>
        <p:nvGrpSpPr>
          <p:cNvPr id="4" name="组合 31" title=""/>
          <p:cNvGrpSpPr/>
          <p:nvPr/>
        </p:nvGrpSpPr>
        <p:grpSpPr>
          <a:xfrm>
            <a:off x="631507" y="-4095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9" name="文本框 18" title=""/>
              <p:cNvSpPr txBox="1"/>
              <p:nvPr/>
            </p:nvSpPr>
            <p:spPr>
              <a:xfrm>
                <a:off x="6739255" y="1514475"/>
                <a:ext cx="5030470" cy="3192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如图，选取底数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的若干值，用信息技术画图，发现对数函数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的图象按照底数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的取值，可分为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&lt;1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&gt;1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两种类型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因此，指数函数的性质也可以分为</a:t>
                </a:r>
              </a:p>
              <a:p>
                <a:pPr algn="l">
                  <a:lnSpc>
                    <a:spcPct val="14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&lt;1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&gt;1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两种情况进行研究</a:t>
                </a:r>
                <a:r>
                  <a:rPr lang="en-US" altLang="zh-CN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255" y="1514475"/>
                <a:ext cx="5030470" cy="31921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31507" y="-5238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 title=""/>
          <p:cNvSpPr txBox="1"/>
          <p:nvPr/>
        </p:nvSpPr>
        <p:spPr>
          <a:xfrm>
            <a:off x="631190" y="602615"/>
            <a:ext cx="10819130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活动</a:t>
            </a: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：下面我们通过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网络画板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来进行动画展示，请同学们结合动画来观察对数函数的底数对对数函数图象的影响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对数" title="">
            <a:hlinkClick action="ppaction://media"/>
          </p:cNvPr>
          <p:cNvPicPr/>
          <p:nvPr>
            <a:videoFile r:link="rId5"/>
            <p:custDataLst>
              <p:tags r:id="rId4"/>
            </p:custDataLst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665095" y="1835785"/>
            <a:ext cx="6861810" cy="4411345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1671300" y="118237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KSO_WM_MEDIACOVER_FLAG" val="1"/>
  <p:tag name="KSO_WM_UNIT_MEDIACOVER_BTN_POS" val="c"/>
  <p:tag name="KSO_WM_UNIT_MEDIACOVER_BTN_STATE" val="1"/>
  <p:tag name="KSO_WM_UNIT_MEDIACOVER_BTN_STYLE" val="ee0bc779c1f3d7f3e90c96344320e69a"/>
  <p:tag name="KSO_WM_UNIT_MEDIACOVER_BTNRECT" val="4668*3562*0*0"/>
  <p:tag name="KSO_WM_UNIT_MEDIACOVER_RGB" val="000000"/>
  <p:tag name="KSO_WM_UNIT_MEDIACOVER_STYLEID" val="1"/>
  <p:tag name="KSO_WM_UNIT_MEDIACOVER_TEXTSTATE" val="0"/>
  <p:tag name="KSO_WM_UNIT_MEDIACOVER_TRANSPARENCY" val="0.5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KSO_WM_UNIT_PLACING_PICTURE_USER_VIEWPORT" val="{&quot;height&quot;:28800,&quot;width&quot;:12960}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2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zIwMWFkZjA2MzZjMzdlMjQ1ZjNiMWY2MTM0NWU4YzMifQ==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UNIT_TABLE_BEAUTIFY" val="smartTable{8e965983-2f77-4290-be73-243123007502}"/>
</p:tagLst>
</file>

<file path=ppt/tags/tag6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7.xml><?xml version="1.0" encoding="utf-8"?>
<p:tagLst xmlns:p="http://schemas.openxmlformats.org/presentationml/2006/main">
  <p:tag name="KSO_WM_UNIT_TABLE_BEAUTIFY" val="smartTable{3bc2a2e6-cf0e-48cf-9687-65e669843a8f}"/>
</p:tagLst>
</file>

<file path=ppt/tags/tag68.xml><?xml version="1.0" encoding="utf-8"?>
<p:tagLst xmlns:p="http://schemas.openxmlformats.org/presentationml/2006/main">
  <p:tag name="TABLE_ENDDRAG_ORIGIN_RECT" val="150*344"/>
  <p:tag name="TABLE_ENDDRAG_RECT" val="121*172*150*344"/>
</p:tagLst>
</file>

<file path=ppt/tags/tag6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UNIT_TABLE_BEAUTIFY" val="smartTable{3bc2a2e6-cf0e-48cf-9687-65e669843a8f}"/>
</p:tagLst>
</file>

<file path=ppt/tags/tag71.xml><?xml version="1.0" encoding="utf-8"?>
<p:tagLst xmlns:p="http://schemas.openxmlformats.org/presentationml/2006/main">
  <p:tag name="TABLE_ENDDRAG_ORIGIN_RECT" val="150*344"/>
  <p:tag name="TABLE_ENDDRAG_RECT" val="121*172*150*344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MEDIACOVER_FLAG" val="1"/>
  <p:tag name="KSO_WM_UNIT_MEDIACOVER_BTN_POS" val="c"/>
  <p:tag name="KSO_WM_UNIT_MEDIACOVER_BTN_STATE" val="1"/>
  <p:tag name="KSO_WM_UNIT_MEDIACOVER_BTN_STYLE" val="ee0bc779c1f3d7f3e90c96344320e69a"/>
  <p:tag name="KSO_WM_UNIT_MEDIACOVER_BTNRECT" val="5403*3473*0*0"/>
  <p:tag name="KSO_WM_UNIT_MEDIACOVER_RGB" val="000000"/>
  <p:tag name="KSO_WM_UNIT_MEDIACOVER_STYLEID" val="1"/>
  <p:tag name="KSO_WM_UNIT_MEDIACOVER_TEXTSTATE" val="0"/>
  <p:tag name="KSO_WM_UNIT_MEDIACOVER_TRANSPARENCY" val="0.5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160</Paragraphs>
  <Slides>33</Slides>
  <Notes>1</Notes>
  <TotalTime>0</TotalTime>
  <HiddenSlides>0</HiddenSlides>
  <MMClips>2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baseType="lpstr" size="46">
      <vt:lpstr>Arial</vt:lpstr>
      <vt:lpstr>微软雅黑</vt:lpstr>
      <vt:lpstr>Wingdings</vt:lpstr>
      <vt:lpstr>Calibri Light</vt:lpstr>
      <vt:lpstr>Calibri</vt:lpstr>
      <vt:lpstr>楷体</vt:lpstr>
      <vt:lpstr>黑体</vt:lpstr>
      <vt:lpstr>宋体</vt:lpstr>
      <vt:lpstr>Cambria Math</vt:lpstr>
      <vt:lpstr>MS Mincho</vt:lpstr>
      <vt:lpstr>Times New Roman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2023-11-29T13:54:31.518</cp:lastPrinted>
  <dcterms:created xsi:type="dcterms:W3CDTF">2023-11-29T13:54:31Z</dcterms:created>
  <dcterms:modified xsi:type="dcterms:W3CDTF">2023-11-29T05:54:31Z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