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62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tags" Target="tags/tag123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notesMaster" Target="notesMasters/notesMaster1.xml" /><Relationship Id="rId30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92.xml" /><Relationship Id="rId4" Type="http://schemas.openxmlformats.org/officeDocument/2006/relationships/tags" Target="../tags/tag93.xml" /><Relationship Id="rId5" Type="http://schemas.openxmlformats.org/officeDocument/2006/relationships/image" Target="../media/image17.png" /><Relationship Id="rId6" Type="http://schemas.openxmlformats.org/officeDocument/2006/relationships/image" Target="../media/image18.png" /><Relationship Id="rId7" Type="http://schemas.openxmlformats.org/officeDocument/2006/relationships/tags" Target="../tags/tag9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image" Target="../media/image19.png" /><Relationship Id="rId6" Type="http://schemas.openxmlformats.org/officeDocument/2006/relationships/tags" Target="../tags/tag97.xml" /><Relationship Id="rId7" Type="http://schemas.openxmlformats.org/officeDocument/2006/relationships/tags" Target="../tags/tag98.xml" /><Relationship Id="rId8" Type="http://schemas.openxmlformats.org/officeDocument/2006/relationships/tags" Target="../tags/tag9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20.png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image" Target="../media/image21.png" /><Relationship Id="rId7" Type="http://schemas.openxmlformats.org/officeDocument/2006/relationships/tags" Target="../tags/tag10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image" Target="../media/image22.png" /><Relationship Id="rId6" Type="http://schemas.openxmlformats.org/officeDocument/2006/relationships/image" Target="../media/image20.png" /><Relationship Id="rId7" Type="http://schemas.openxmlformats.org/officeDocument/2006/relationships/tags" Target="../tags/tag105.xml" /><Relationship Id="rId8" Type="http://schemas.openxmlformats.org/officeDocument/2006/relationships/image" Target="../media/image23.png" /><Relationship Id="rId9" Type="http://schemas.openxmlformats.org/officeDocument/2006/relationships/tags" Target="../tags/tag10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107.xml" /><Relationship Id="rId4" Type="http://schemas.openxmlformats.org/officeDocument/2006/relationships/image" Target="../media/image20.png" /><Relationship Id="rId5" Type="http://schemas.openxmlformats.org/officeDocument/2006/relationships/tags" Target="../tags/tag108.xml" /><Relationship Id="rId6" Type="http://schemas.openxmlformats.org/officeDocument/2006/relationships/tags" Target="../tags/tag109.xml" /><Relationship Id="rId7" Type="http://schemas.openxmlformats.org/officeDocument/2006/relationships/tags" Target="../tags/tag110.xml" /><Relationship Id="rId8" Type="http://schemas.openxmlformats.org/officeDocument/2006/relationships/tags" Target="../tags/tag111.xml" /><Relationship Id="rId9" Type="http://schemas.openxmlformats.org/officeDocument/2006/relationships/image" Target="../media/image2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Relationship Id="rId3" Type="http://schemas.openxmlformats.org/officeDocument/2006/relationships/tags" Target="../tags/tag113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tags" Target="../tags/tag11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tags" Target="../tags/tag115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Relationship Id="rId3" Type="http://schemas.openxmlformats.org/officeDocument/2006/relationships/tags" Target="../tags/tag116.xml" /><Relationship Id="rId4" Type="http://schemas.openxmlformats.org/officeDocument/2006/relationships/tags" Target="../tags/tag117.xml" /><Relationship Id="rId5" Type="http://schemas.openxmlformats.org/officeDocument/2006/relationships/image" Target="../media/image31.png" /><Relationship Id="rId6" Type="http://schemas.openxmlformats.org/officeDocument/2006/relationships/image" Target="../media/image32.png" /><Relationship Id="rId7" Type="http://schemas.openxmlformats.org/officeDocument/2006/relationships/tags" Target="../tags/tag1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1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image" Target="../media/image4.png" /><Relationship Id="rId5" Type="http://schemas.openxmlformats.org/officeDocument/2006/relationships/tags" Target="../tags/tag67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Relationship Id="rId3" Type="http://schemas.openxmlformats.org/officeDocument/2006/relationships/tags" Target="../tags/tag120.xml" /><Relationship Id="rId4" Type="http://schemas.openxmlformats.org/officeDocument/2006/relationships/image" Target="../media/image34.png" /><Relationship Id="rId5" Type="http://schemas.openxmlformats.org/officeDocument/2006/relationships/image" Target="../media/image35.png" /><Relationship Id="rId6" Type="http://schemas.openxmlformats.org/officeDocument/2006/relationships/tags" Target="../tags/tag12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Relationship Id="rId3" Type="http://schemas.openxmlformats.org/officeDocument/2006/relationships/tags" Target="../tags/tag12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tags" Target="../tags/tag6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3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6.png" /><Relationship Id="rId4" Type="http://schemas.openxmlformats.org/officeDocument/2006/relationships/tags" Target="../tags/tag69.xml" /><Relationship Id="rId5" Type="http://schemas.openxmlformats.org/officeDocument/2006/relationships/tags" Target="../tags/tag70.xml" /><Relationship Id="rId6" Type="http://schemas.openxmlformats.org/officeDocument/2006/relationships/image" Target="../media/image7.png" /><Relationship Id="rId7" Type="http://schemas.openxmlformats.org/officeDocument/2006/relationships/tags" Target="../tags/tag71.xml" /><Relationship Id="rId8" Type="http://schemas.openxmlformats.org/officeDocument/2006/relationships/tags" Target="../tags/tag72.xml" /><Relationship Id="rId9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8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Relationship Id="rId4" Type="http://schemas.openxmlformats.org/officeDocument/2006/relationships/tags" Target="../tags/tag74.xml" /><Relationship Id="rId5" Type="http://schemas.openxmlformats.org/officeDocument/2006/relationships/tags" Target="../tags/tag75.xml" /><Relationship Id="rId6" Type="http://schemas.openxmlformats.org/officeDocument/2006/relationships/image" Target="../media/image9.png" /><Relationship Id="rId7" Type="http://schemas.openxmlformats.org/officeDocument/2006/relationships/tags" Target="../tags/tag76.xml" /><Relationship Id="rId8" Type="http://schemas.openxmlformats.org/officeDocument/2006/relationships/tags" Target="../tags/tag77.xml" /><Relationship Id="rId9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1.png" /><Relationship Id="rId4" Type="http://schemas.openxmlformats.org/officeDocument/2006/relationships/tags" Target="../tags/tag7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1.png" /><Relationship Id="rId4" Type="http://schemas.openxmlformats.org/officeDocument/2006/relationships/tags" Target="../tags/tag80.xml" /><Relationship Id="rId5" Type="http://schemas.openxmlformats.org/officeDocument/2006/relationships/tags" Target="../tags/tag81.xml" /><Relationship Id="rId6" Type="http://schemas.openxmlformats.org/officeDocument/2006/relationships/image" Target="../media/image12.png" /><Relationship Id="rId7" Type="http://schemas.openxmlformats.org/officeDocument/2006/relationships/tags" Target="../tags/tag8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4.png" /><Relationship Id="rId11" Type="http://schemas.openxmlformats.org/officeDocument/2006/relationships/tags" Target="../tags/tag87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3.png" /><Relationship Id="rId4" Type="http://schemas.openxmlformats.org/officeDocument/2006/relationships/tags" Target="../tags/tag83.xml" /><Relationship Id="rId5" Type="http://schemas.openxmlformats.org/officeDocument/2006/relationships/video" Target="../media/media1.mp4" /><Relationship Id="rId6" Type="http://schemas.microsoft.com/office/2007/relationships/media" Target="../media/media1.mp4" /><Relationship Id="rId7" Type="http://schemas.openxmlformats.org/officeDocument/2006/relationships/tags" Target="../tags/tag84.xml" /><Relationship Id="rId8" Type="http://schemas.openxmlformats.org/officeDocument/2006/relationships/tags" Target="../tags/tag85.xml" /><Relationship Id="rId9" Type="http://schemas.openxmlformats.org/officeDocument/2006/relationships/tags" Target="../tags/tag8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88.xml" /><Relationship Id="rId4" Type="http://schemas.openxmlformats.org/officeDocument/2006/relationships/tags" Target="../tags/tag89.xml" /><Relationship Id="rId5" Type="http://schemas.openxmlformats.org/officeDocument/2006/relationships/image" Target="../media/image15.png" /><Relationship Id="rId6" Type="http://schemas.openxmlformats.org/officeDocument/2006/relationships/tags" Target="../tags/tag90.xml" /><Relationship Id="rId7" Type="http://schemas.openxmlformats.org/officeDocument/2006/relationships/image" Target="../media/image16.png" /><Relationship Id="rId8" Type="http://schemas.openxmlformats.org/officeDocument/2006/relationships/tags" Target="../tags/tag9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4.4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对数函数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4.4.3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不同函数增长的差异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 title=""/>
          <p:cNvGrpSpPr/>
          <p:nvPr/>
        </p:nvGrpSpPr>
        <p:grpSpPr>
          <a:xfrm>
            <a:off x="631190" y="595630"/>
            <a:ext cx="10834723" cy="1428750"/>
            <a:chOff x="994" y="4656"/>
            <a:chExt cx="10963" cy="2250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94" y="4656"/>
                  <a:ext cx="10963" cy="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思考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如果将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放大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1000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倍，再对对数函数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1000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的增长情况进行比较，那么仍有上述规律吗？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94" y="4656"/>
                  <a:ext cx="10963" cy="18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3893" y="67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725" y="1786890"/>
            <a:ext cx="6178550" cy="45072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 title=""/>
          <p:cNvGrpSpPr/>
          <p:nvPr/>
        </p:nvGrpSpPr>
        <p:grpSpPr>
          <a:xfrm>
            <a:off x="631190" y="595630"/>
            <a:ext cx="10834723" cy="3192145"/>
            <a:chOff x="994" y="4656"/>
            <a:chExt cx="10963" cy="5027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94" y="4656"/>
                  <a:ext cx="10963" cy="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一般地，虽然对数函数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与一次函数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在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上都单调递增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，但它们的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增长速度不同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随着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的增大，一次函数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保持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固定的增长速度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，而对数函数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增长速度越来越慢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的值比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的值大多少，在一定范围内，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可能会大于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𝑘𝑥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但由于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的增长最终会慢于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的增长，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因此总会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存在一个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&gt;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恒有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𝑘𝑥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94" y="4656"/>
                  <a:ext cx="10963" cy="502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3893" y="67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 title=""/>
          <p:cNvGrpSpPr/>
          <p:nvPr/>
        </p:nvGrpSpPr>
        <p:grpSpPr>
          <a:xfrm>
            <a:off x="854075" y="4032885"/>
            <a:ext cx="4543425" cy="1511935"/>
            <a:chOff x="11174" y="4709"/>
            <a:chExt cx="7155" cy="2381"/>
          </a:xfrm>
        </p:grpSpPr>
        <p:sp>
          <p:nvSpPr>
            <p:cNvPr id="26" name="椭圆 25"/>
            <p:cNvSpPr/>
            <p:nvPr>
              <p:custDataLst>
                <p:tags r:id="rId6"/>
              </p:custDataLst>
            </p:nvPr>
          </p:nvSpPr>
          <p:spPr>
            <a:xfrm>
              <a:off x="11174" y="4709"/>
              <a:ext cx="7155" cy="23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>
              <p:custDataLst>
                <p:tags r:id="rId7"/>
              </p:custDataLst>
            </p:nvPr>
          </p:nvSpPr>
          <p:spPr>
            <a:xfrm>
              <a:off x="11950" y="4960"/>
              <a:ext cx="591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对数函数</a:t>
              </a:r>
              <a:r>
                <a: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比较适合于描述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增长速度平缓</a:t>
              </a:r>
              <a:r>
                <a: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的变化规律</a:t>
              </a:r>
              <a:r>
                <a: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solidFill>
                  <a:schemeClr val="tx2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15" y="1480820"/>
            <a:ext cx="5431790" cy="4922520"/>
          </a:xfrm>
          <a:prstGeom prst="rect">
            <a:avLst/>
          </a:prstGeom>
        </p:spPr>
      </p:pic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 title=""/>
          <p:cNvGrpSpPr/>
          <p:nvPr/>
        </p:nvGrpSpPr>
        <p:grpSpPr>
          <a:xfrm>
            <a:off x="631190" y="504825"/>
            <a:ext cx="10834723" cy="1428750"/>
            <a:chOff x="994" y="4656"/>
            <a:chExt cx="10963" cy="2250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94" y="4656"/>
                  <a:ext cx="10963" cy="2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5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类比上述过程，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画出一次函数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𝑙𝑔𝑥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和指数函数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的图象，并比较它们的增长差异；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994" y="4656"/>
                  <a:ext cx="10963" cy="223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3893" y="67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 title=""/>
          <p:cNvGrpSpPr/>
          <p:nvPr/>
        </p:nvGrpSpPr>
        <p:grpSpPr>
          <a:xfrm>
            <a:off x="631190" y="595630"/>
            <a:ext cx="10834723" cy="1428750"/>
            <a:chOff x="994" y="4656"/>
            <a:chExt cx="10963" cy="2250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94" y="4656"/>
                  <a:ext cx="10963" cy="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5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试着概况一次函数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和指数函数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的增长差异；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94" y="4656"/>
                  <a:ext cx="10963" cy="15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3893" y="67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title="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9470" y="1614805"/>
            <a:ext cx="5431790" cy="4922520"/>
          </a:xfrm>
          <a:prstGeom prst="rect">
            <a:avLst/>
          </a:prstGeom>
        </p:spPr>
      </p:pic>
      <p:grpSp>
        <p:nvGrpSpPr>
          <p:cNvPr id="23" name="组合 22" title=""/>
          <p:cNvGrpSpPr/>
          <p:nvPr/>
        </p:nvGrpSpPr>
        <p:grpSpPr>
          <a:xfrm>
            <a:off x="6687185" y="2076450"/>
            <a:ext cx="5249545" cy="3059430"/>
            <a:chOff x="10531" y="3270"/>
            <a:chExt cx="8267" cy="4818"/>
          </a:xfrm>
        </p:grpSpPr>
        <p:sp>
          <p:nvSpPr>
            <p:cNvPr id="21" name="圆角矩形 20"/>
            <p:cNvSpPr/>
            <p:nvPr/>
          </p:nvSpPr>
          <p:spPr>
            <a:xfrm>
              <a:off x="10531" y="3270"/>
              <a:ext cx="8211" cy="479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622" y="3414"/>
                  <a:ext cx="8176" cy="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latin typeface="Calibri"/>
                      <a:ea typeface="宋体" panose="02010600030101010101" pitchFamily="2" charset="-122"/>
                      <a:cs typeface="宋体" panose="02010600030101010101" pitchFamily="2" charset="-122"/>
                    </a:rPr>
                    <a:t>①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∞)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上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匀速上升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latin typeface="Calibri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②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上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增长得越来越慢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latin typeface="Calibri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上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增长得越来越快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2" y="3414"/>
                  <a:ext cx="8176" cy="46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 title=""/>
          <p:cNvGrpSpPr/>
          <p:nvPr/>
        </p:nvGrpSpPr>
        <p:grpSpPr>
          <a:xfrm>
            <a:off x="631190" y="595630"/>
            <a:ext cx="10834723" cy="1428750"/>
            <a:chOff x="994" y="4656"/>
            <a:chExt cx="10963" cy="2250"/>
          </a:xfrm>
        </p:grpSpPr>
        <p:sp>
          <p:nvSpPr>
            <p:cNvPr id="2" name="文本框 1"/>
            <p:cNvSpPr txBox="1"/>
            <p:nvPr>
              <p:custDataLst>
                <p:tags r:id="rId3"/>
              </p:custDataLst>
            </p:nvPr>
          </p:nvSpPr>
          <p:spPr>
            <a:xfrm>
              <a:off x="994" y="4656"/>
              <a:ext cx="10963" cy="1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活动</a:t>
              </a:r>
              <a:r>
                <a:rPr lang="en-US" altLang="zh-CN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类比上述过程，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(3)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讨论交流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“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直线上升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”“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对数增长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”“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指数爆炸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的含义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893" y="67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title="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9470" y="1614805"/>
            <a:ext cx="5431790" cy="4922520"/>
          </a:xfrm>
          <a:prstGeom prst="rect">
            <a:avLst/>
          </a:prstGeom>
        </p:spPr>
      </p:pic>
      <p:grpSp>
        <p:nvGrpSpPr>
          <p:cNvPr id="23" name="组合 22" title=""/>
          <p:cNvGrpSpPr/>
          <p:nvPr/>
        </p:nvGrpSpPr>
        <p:grpSpPr>
          <a:xfrm>
            <a:off x="6541770" y="3014980"/>
            <a:ext cx="5249545" cy="1684020"/>
            <a:chOff x="10531" y="3270"/>
            <a:chExt cx="8267" cy="2652"/>
          </a:xfrm>
        </p:grpSpPr>
        <p:sp>
          <p:nvSpPr>
            <p:cNvPr id="21" name="圆角矩形 20"/>
            <p:cNvSpPr/>
            <p:nvPr>
              <p:custDataLst>
                <p:tags r:id="rId6"/>
              </p:custDataLst>
            </p:nvPr>
          </p:nvSpPr>
          <p:spPr>
            <a:xfrm>
              <a:off x="10531" y="3270"/>
              <a:ext cx="8211" cy="26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0" name="文本框 19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0622" y="3414"/>
                  <a:ext cx="8176" cy="2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latin typeface="Calibri"/>
                      <a:ea typeface="宋体" panose="02010600030101010101" pitchFamily="2" charset="-122"/>
                      <a:cs typeface="宋体" panose="02010600030101010101" pitchFamily="2" charset="-122"/>
                    </a:rPr>
                    <a:t>①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直线上升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→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匀速上升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latin typeface="Calibri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对数增长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→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缓慢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增长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latin typeface="Calibri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③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指数爆炸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→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增长得越来越快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0622" y="3414"/>
                  <a:ext cx="8176" cy="240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584835" y="582295"/>
            <a:ext cx="5828591" cy="460375"/>
            <a:chOff x="3458" y="2316"/>
            <a:chExt cx="9007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86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题型一：三类函数模型增长差异的比较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900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57200" y="1126490"/>
                <a:ext cx="6154420" cy="1548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下列函数中，增长速度最快的是（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2023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2023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2023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2023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6490"/>
                <a:ext cx="6154420" cy="1548130"/>
              </a:xfrm>
              <a:prstGeom prst="rect">
                <a:avLst/>
              </a:prstGeom>
              <a:blipFill rotWithShape="1">
                <a:blip r:embed="rId2"/>
                <a:stretch>
                  <a:fillRect r="-1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457200" y="2776855"/>
            <a:ext cx="1134808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一次函数、指数函数和对数函数三类函数模型中，指数增长最快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99440" y="715645"/>
                <a:ext cx="9834880" cy="248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三类函数模型增长差异的比较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Calibri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①一次函数：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的图象在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匀速上升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Calibri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②对数函数：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的图象在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增长得越来越慢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Calibri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③指数函数：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的图象在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增长得越来越快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i="1">
                  <a:solidFill>
                    <a:schemeClr val="tx2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715645"/>
                <a:ext cx="9834880" cy="2489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33300" y="126746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4"/>
    </p:custData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035" t="5880" b="3071"/>
          <a:stretch>
            <a:fillRect/>
          </a:stretch>
        </p:blipFill>
        <p:spPr>
          <a:xfrm>
            <a:off x="8251825" y="369570"/>
            <a:ext cx="3244215" cy="3299460"/>
          </a:xfrm>
          <a:prstGeom prst="rect">
            <a:avLst/>
          </a:prstGeom>
        </p:spPr>
      </p:pic>
      <p:grpSp>
        <p:nvGrpSpPr>
          <p:cNvPr id="5" name="组合 4" title=""/>
          <p:cNvGrpSpPr/>
          <p:nvPr/>
        </p:nvGrpSpPr>
        <p:grpSpPr>
          <a:xfrm>
            <a:off x="582930" y="-393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612775"/>
                <a:ext cx="6927850" cy="251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红豆生南国，春来发几枝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给出了红豆生长时间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与枝数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的关系图，那么最适合拟合红豆的枝数与生长时间的关系的函数是（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 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二次函数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12775"/>
                <a:ext cx="6927850" cy="2519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510540" y="3497580"/>
            <a:ext cx="634301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根据已知所给的散点图，观察得到图象在第一象限，且从左到右图象是上升的，并且增长速度越来越快，根据四个选项中函数的增长趋势可知，用指数函数拟合最好，故选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393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584835" y="582295"/>
            <a:ext cx="3697605" cy="460375"/>
            <a:chOff x="3458" y="2316"/>
            <a:chExt cx="6995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6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题型二：函数模型的选择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699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99440" y="1114425"/>
                <a:ext cx="11282680" cy="175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学校为了实现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60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万元的生源利润目标，准备制定一个激励招生人员的奖励方案：在生源利润达到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万元时，按生源利润进行奖励，且奖金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单位：万元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随生源利润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单位：万元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的增加而增加，但奖金总数不超过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万元，同时奖金不超过利润的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20%.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现有三个奖励模型：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其中哪个模型符合该校的要求？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114425"/>
                <a:ext cx="11282680" cy="1751965"/>
              </a:xfrm>
              <a:prstGeom prst="rect">
                <a:avLst/>
              </a:prstGeom>
              <a:blipFill rotWithShape="1">
                <a:blip r:embed="rId2"/>
                <a:stretch>
                  <a:fillRect r="-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529590" y="3049905"/>
            <a:ext cx="6369050" cy="2967990"/>
            <a:chOff x="834" y="4803"/>
            <a:chExt cx="10030" cy="4674"/>
          </a:xfrm>
        </p:grpSpPr>
        <mc:AlternateContent>
          <mc:Choice Requires="a14">
            <p:sp>
              <p:nvSpPr>
                <p:cNvPr id="4" name="文本框 3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34" y="4803"/>
                  <a:ext cx="10031" cy="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解：作出函数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的图象，观察图象可知，在区间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上，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的图象都有一部分在直线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的上方，只有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的图象始终在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的下方，这说明只有按模型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进行奖励才符合学校的要求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34" y="4803"/>
                  <a:ext cx="10031" cy="46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9617" y="878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7266940" y="3252470"/>
            <a:ext cx="4132580" cy="2598420"/>
            <a:chOff x="11444" y="5122"/>
            <a:chExt cx="6508" cy="4092"/>
          </a:xfrm>
        </p:grpSpPr>
        <p:sp>
          <p:nvSpPr>
            <p:cNvPr id="11" name="矩形 10"/>
            <p:cNvSpPr/>
            <p:nvPr/>
          </p:nvSpPr>
          <p:spPr>
            <a:xfrm>
              <a:off x="11444" y="5122"/>
              <a:ext cx="6509" cy="40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49" y="5318"/>
              <a:ext cx="6100" cy="3700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606425" y="715645"/>
            <a:ext cx="9834880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几类不同增长函数模型选择的方法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增长速度不变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，即自变量增加相同量时，函数值的增量相等，此时的函数模型是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一次函数模型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增长速度越来越快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，即自变量增加相同量时，函数值的增量成倍增加，此时的函数模型是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指数函数模型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增长速度越来越慢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，即自变量增加相同量时，函数值的增量越来越小，此时的函数模型是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对数函数模型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51815" y="567690"/>
            <a:ext cx="109810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在前面的学习中我们看到，一次函数与指数函数的增长方式存在很大差异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事实上，这种差异正是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不同类型现实问题具有不同增长规律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的反映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因此，如果把握了不同函数增长方式的差异，那么就可以根据现实问题的增长情况，选择合适的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函数模型刻画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变化规律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下面就来研究一次函数、指数函数和对数函数增长方式的差异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400175" y="25438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 title=""/>
          <p:cNvGrpSpPr/>
          <p:nvPr/>
        </p:nvGrpSpPr>
        <p:grpSpPr>
          <a:xfrm>
            <a:off x="552450" y="3634105"/>
            <a:ext cx="10819130" cy="1123950"/>
            <a:chOff x="870" y="5723"/>
            <a:chExt cx="17038" cy="1770"/>
          </a:xfrm>
        </p:grpSpPr>
        <mc:AlternateContent>
          <mc:Choice Requires="a14">
            <p:sp>
              <p:nvSpPr>
                <p:cNvPr id="9" name="文本框 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870" y="5723"/>
                  <a:ext cx="17038" cy="1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：选取适当的指数函数与一次函数，探索它们在区间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上的增长差异，你能描述一下指数函数增长的特点吗？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70" y="5723"/>
                  <a:ext cx="17038" cy="177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9992" y="697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393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487680"/>
                <a:ext cx="10965815" cy="5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三个变量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随着变量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的变化情况如表：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487680"/>
                <a:ext cx="10965815" cy="5708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83895" y="1183005"/>
          <a:ext cx="59905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75"/>
                <a:gridCol w="533400"/>
                <a:gridCol w="771525"/>
                <a:gridCol w="875665"/>
                <a:gridCol w="802005"/>
                <a:gridCol w="1062355"/>
                <a:gridCol w="1434465"/>
              </a:tblGrid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135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625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1715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3645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6655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29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245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2189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19685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177149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985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34670" y="3334385"/>
                <a:ext cx="6224270" cy="2009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则关于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分别呈对数函数、指数函数、幂函数的变化的变量依次为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( 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B.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C.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D.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" y="3334385"/>
                <a:ext cx="6224270" cy="2009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7146925" y="1355090"/>
            <a:ext cx="4645660" cy="2749550"/>
            <a:chOff x="11255" y="2134"/>
            <a:chExt cx="7316" cy="4330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1255" y="2134"/>
                  <a:ext cx="7316" cy="4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由图可知：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随着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的增大而迅速的增大，是指数函数型变化；</a:t>
                  </a:r>
                  <a:endPara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2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随着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的增大而增大，但是变化缓慢，是对数函数型变化；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相对于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的变化要慢一些，是幂函数型的变化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故选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C.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" y="2134"/>
                  <a:ext cx="7316" cy="4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5610" y="584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31190" y="756285"/>
                <a:ext cx="6153150" cy="344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三种函数模型的增长情况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温故本节课的三种函数模型的增长情况；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139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的练习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139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的习题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题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756285"/>
                <a:ext cx="6153150" cy="3448685"/>
              </a:xfrm>
              <a:prstGeom prst="rect">
                <a:avLst/>
              </a:prstGeom>
              <a:blipFill rotWithShape="1">
                <a:blip r:embed="rId2"/>
                <a:stretch>
                  <a:fillRect r="-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602615"/>
                <a:ext cx="10819130" cy="60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：我们不妨以一次函数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602615"/>
                <a:ext cx="10819130" cy="6076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 title=""/>
          <p:cNvGraphicFramePr>
            <a:graphicFrameLocks noGrp="1"/>
          </p:cNvGraphicFramePr>
          <p:nvPr/>
        </p:nvGraphicFramePr>
        <p:xfrm>
          <a:off x="838200" y="1558925"/>
          <a:ext cx="40043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1533525"/>
                <a:gridCol w="1533525"/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��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414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828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657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图片 19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65" y="1648460"/>
            <a:ext cx="4772025" cy="40252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 title=""/>
          <p:cNvPicPr>
            <a:picLocks noChangeAspect="1"/>
          </p:cNvPicPr>
          <p:nvPr/>
        </p:nvPicPr>
        <p:blipFill>
          <a:blip r:embed="rId3"/>
          <a:srcRect l="3313" t="2130" r="7572"/>
          <a:stretch>
            <a:fillRect/>
          </a:stretch>
        </p:blipFill>
        <p:spPr>
          <a:xfrm>
            <a:off x="7832725" y="1443355"/>
            <a:ext cx="4075430" cy="3775710"/>
          </a:xfrm>
          <a:prstGeom prst="rect">
            <a:avLst/>
          </a:prstGeom>
        </p:spPr>
      </p:pic>
      <p:grpSp>
        <p:nvGrpSpPr>
          <p:cNvPr id="23" name="组合 22" title=""/>
          <p:cNvGrpSpPr/>
          <p:nvPr/>
        </p:nvGrpSpPr>
        <p:grpSpPr>
          <a:xfrm>
            <a:off x="492125" y="640715"/>
            <a:ext cx="7188200" cy="1752600"/>
            <a:chOff x="775" y="1009"/>
            <a:chExt cx="11320" cy="2760"/>
          </a:xfrm>
        </p:grpSpPr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75" y="1009"/>
                  <a:ext cx="11321" cy="276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利用信息技术，列出上述两个函数的自变量与函数值的对应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值表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可以看到，函数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的图象有两个交点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),(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775" y="1009"/>
                  <a:ext cx="11321" cy="276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7400" y="29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 title=""/>
          <p:cNvGrpSpPr/>
          <p:nvPr/>
        </p:nvGrpSpPr>
        <p:grpSpPr>
          <a:xfrm>
            <a:off x="492760" y="2540635"/>
            <a:ext cx="7188200" cy="2861310"/>
            <a:chOff x="776" y="4001"/>
            <a:chExt cx="11320" cy="4506"/>
          </a:xfrm>
        </p:grpSpPr>
        <mc:AlternateContent>
          <mc:Choice Requires="a14"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76" y="4001"/>
                  <a:ext cx="11320" cy="45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的图象位于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的图象之上，即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的图象位于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的图象之下，即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的图象位于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的图象之上，即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776" y="4001"/>
                  <a:ext cx="11320" cy="450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436" y="780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 title=""/>
          <p:cNvPicPr>
            <a:picLocks noChangeAspect="1"/>
          </p:cNvPicPr>
          <p:nvPr/>
        </p:nvPicPr>
        <p:blipFill>
          <a:blip r:embed="rId3"/>
          <a:srcRect l="3313" t="2130" r="7572"/>
          <a:stretch>
            <a:fillRect/>
          </a:stretch>
        </p:blipFill>
        <p:spPr>
          <a:xfrm>
            <a:off x="7832725" y="1443355"/>
            <a:ext cx="4075430" cy="3775710"/>
          </a:xfrm>
          <a:prstGeom prst="rect">
            <a:avLst/>
          </a:prstGeom>
        </p:spPr>
      </p:pic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92125" y="640715"/>
                <a:ext cx="7341235" cy="1753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这表明，虽然这两个函数在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上都单调递增，但它们的增长速度不同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增长速度保持不变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增长速度在变化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92125" y="640715"/>
                <a:ext cx="7341235" cy="17532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 title=""/>
          <p:cNvGrpSpPr/>
          <p:nvPr/>
        </p:nvGrpSpPr>
        <p:grpSpPr>
          <a:xfrm>
            <a:off x="631190" y="2956560"/>
            <a:ext cx="6960870" cy="1640840"/>
            <a:chOff x="994" y="4656"/>
            <a:chExt cx="10962" cy="2584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994" y="4656"/>
                  <a:ext cx="10963" cy="2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3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：下面请同学们在作图的过程中扩大自变量的范围，在更大的范围内，观察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的增长情况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994" y="4656"/>
                  <a:ext cx="10963" cy="25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3893" y="67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 title=""/>
          <p:cNvGraphicFramePr>
            <a:graphicFrameLocks noGrp="1"/>
          </p:cNvGraphicFramePr>
          <p:nvPr/>
        </p:nvGraphicFramePr>
        <p:xfrm>
          <a:off x="838200" y="1353820"/>
          <a:ext cx="40043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1533525"/>
                <a:gridCol w="1533525"/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256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1024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4096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24</m:t>
                            </m:r>
                          </m:oMath>
                        </m:oMathPara>
                      </a14:m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89700" y="1052195"/>
            <a:ext cx="3943350" cy="4718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1" name="图片 20" title=""/>
          <p:cNvPicPr>
            <a:picLocks noChangeAspect="1"/>
          </p:cNvPicPr>
          <p:nvPr/>
        </p:nvPicPr>
        <p:blipFill>
          <a:blip r:embed="rId3"/>
          <a:srcRect l="2448" t="2773" r="1240" b="3620"/>
          <a:stretch>
            <a:fillRect/>
          </a:stretch>
        </p:blipFill>
        <p:spPr>
          <a:xfrm rot="16200000">
            <a:off x="7938135" y="1349375"/>
            <a:ext cx="3797935" cy="4416425"/>
          </a:xfrm>
          <a:prstGeom prst="rect">
            <a:avLst/>
          </a:prstGeom>
        </p:spPr>
      </p:pic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 title=""/>
          <p:cNvGrpSpPr/>
          <p:nvPr/>
        </p:nvGrpSpPr>
        <p:grpSpPr>
          <a:xfrm>
            <a:off x="429895" y="1393190"/>
            <a:ext cx="7080250" cy="3968750"/>
            <a:chOff x="677" y="2194"/>
            <a:chExt cx="11150" cy="6250"/>
          </a:xfrm>
        </p:grpSpPr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677" y="2194"/>
                  <a:ext cx="11151" cy="625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综上所述，虽然函数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上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都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单调递增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，但它们的增长速度不同，而且不在同一个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“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档次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上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随着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的增大，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的增长速度越来越快，会超过并远远大于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的增长速度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尽管在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的一定变化范围内，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会小于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，但由于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的增长最终会快于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的增长，因此，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总会存在一个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，当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&gt;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时，恒有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677" y="2194"/>
                  <a:ext cx="11151" cy="625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/>
          </p:nvSpPr>
          <p:spPr>
            <a:xfrm>
              <a:off x="1195" y="242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2" name="不同函数增长的差异（一次函数与指数函数）" title="">
            <a:hlinkClick action="ppaction://media"/>
          </p:cNvPr>
          <p:cNvPicPr/>
          <p:nvPr>
            <a:videoFile r:link="rId5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80745" y="2199005"/>
            <a:ext cx="5624830" cy="4403725"/>
          </a:xfrm>
          <a:prstGeom prst="rect">
            <a:avLst/>
          </a:prstGeom>
        </p:spPr>
      </p:pic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 title=""/>
          <p:cNvGrpSpPr/>
          <p:nvPr/>
        </p:nvGrpSpPr>
        <p:grpSpPr>
          <a:xfrm>
            <a:off x="430530" y="439420"/>
            <a:ext cx="11192510" cy="1752600"/>
            <a:chOff x="678" y="1044"/>
            <a:chExt cx="17626" cy="2760"/>
          </a:xfrm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>
            <a:xfrm>
              <a:off x="751" y="2883"/>
              <a:ext cx="6099" cy="7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9089" y="2121"/>
              <a:ext cx="8902" cy="7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78" y="1044"/>
              <a:ext cx="17627" cy="2761"/>
              <a:chOff x="677" y="2194"/>
              <a:chExt cx="11151" cy="2761"/>
            </a:xfrm>
          </p:grpSpPr>
          <mc:AlternateContent>
            <mc:Choice Requires="a14">
              <p:sp>
                <p:nvSpPr>
                  <p:cNvPr id="3" name="文本框 2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77" y="2194"/>
                    <a:ext cx="11151" cy="276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一般地，指数函数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与一次函数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的增长差异都与上述情况类似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即使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的值远远大于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的值，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的增长速度最终都会大大超过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的增长速度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677" y="2194"/>
                    <a:ext cx="11151" cy="2761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/>
              <p:cNvSpPr/>
              <p:nvPr/>
            </p:nvSpPr>
            <p:spPr>
              <a:xfrm>
                <a:off x="1195" y="2424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 title=""/>
          <p:cNvGrpSpPr/>
          <p:nvPr/>
        </p:nvGrpSpPr>
        <p:grpSpPr>
          <a:xfrm>
            <a:off x="7095490" y="2948305"/>
            <a:ext cx="4542790" cy="2181860"/>
            <a:chOff x="11174" y="4643"/>
            <a:chExt cx="7154" cy="3436"/>
          </a:xfrm>
        </p:grpSpPr>
        <p:sp>
          <p:nvSpPr>
            <p:cNvPr id="26" name="椭圆 25"/>
            <p:cNvSpPr/>
            <p:nvPr/>
          </p:nvSpPr>
          <p:spPr>
            <a:xfrm>
              <a:off x="11174" y="4643"/>
              <a:ext cx="7155" cy="34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950" y="4960"/>
              <a:ext cx="5911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指数函数</a:t>
              </a:r>
              <a:r>
                <a: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不像一次函数那样按同一速度增长，而是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越来越快，呈爆炸性增长</a:t>
              </a:r>
              <a:r>
                <a: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1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 fullScrn="1">
              <p:cMediaNode>
                <p:cTn id="12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 title=""/>
          <p:cNvGrpSpPr/>
          <p:nvPr/>
        </p:nvGrpSpPr>
        <p:grpSpPr>
          <a:xfrm>
            <a:off x="631190" y="595630"/>
            <a:ext cx="10834723" cy="1428750"/>
            <a:chOff x="994" y="4656"/>
            <a:chExt cx="10963" cy="2250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94" y="4656"/>
                  <a:ext cx="10963" cy="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4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选取适当的对数函数与一次函数，探索它们在区间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上的增长差异，你能描述一下对数函数的特点吗？不妨以函数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𝑙𝑔𝑥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为例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94" y="4656"/>
                  <a:ext cx="10963" cy="18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3893" y="67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" name="表格 20" title="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412875" y="1852295"/>
          <a:ext cx="3387795" cy="422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135"/>
                <a:gridCol w="1280865"/>
                <a:gridCol w="1407795"/>
              </a:tblGrid>
              <a:tr h="77216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𝑙𝑔𝑥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不存在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301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30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477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40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602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50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699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60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778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图片 22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735" y="2105025"/>
            <a:ext cx="4229100" cy="34734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UNIT_TABLE_BEAUTIFY" val="smartTable{67580105-bb45-4583-9a92-ecf2f2c2e348}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MEDIACOVER_FLAG" val="1"/>
  <p:tag name="KSO_WM_UNIT_MEDIACOVER_BTN_POS" val="c"/>
  <p:tag name="KSO_WM_UNIT_MEDIACOVER_BTN_STATE" val="1"/>
  <p:tag name="KSO_WM_UNIT_MEDIACOVER_BTN_STYLE" val="ee0bc779c1f3d7f3e90c96344320e69a"/>
  <p:tag name="KSO_WM_UNIT_MEDIACOVER_BTNRECT" val="4429*3467*0*0"/>
  <p:tag name="KSO_WM_UNIT_MEDIACOVER_RGB" val="000000"/>
  <p:tag name="KSO_WM_UNIT_MEDIACOVER_STYLEID" val="1"/>
  <p:tag name="KSO_WM_UNIT_MEDIACOVER_TEXTSTATE" val="0"/>
  <p:tag name="KSO_WM_UNIT_MEDIACOVER_TRANSPARENCY" val="0.5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UNIT_TABLE_BEAUTIFY" val="smartTable{f2969bf9-8448-4235-ab63-f9dd01f00d13}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85</Paragraphs>
  <Slides>22</Slides>
  <Notes>12</Notes>
  <TotalTime>0</TotalTime>
  <HiddenSlides>0</HiddenSlides>
  <MMClips>1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5">
      <vt:lpstr>Arial</vt:lpstr>
      <vt:lpstr>微软雅黑</vt:lpstr>
      <vt:lpstr>Wingdings</vt:lpstr>
      <vt:lpstr>Calibri Light</vt:lpstr>
      <vt:lpstr>Calibri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2023-11-14T17:02:53.678</cp:lastPrinted>
  <dcterms:created xsi:type="dcterms:W3CDTF">2023-11-14T17:02:53Z</dcterms:created>
  <dcterms:modified xsi:type="dcterms:W3CDTF">2023-11-14T09:02:53Z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