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mp4" ContentType="video/mp4"/>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3" r:id="rId25"/>
    <p:sldId id="280" r:id="rId26"/>
    <p:sldId id="281" r:id="rId27"/>
    <p:sldId id="284" r:id="rId28"/>
    <p:sldId id="282" r:id="rId29"/>
    <p:sldId id="274" r:id="rId30"/>
    <p:sldId id="275" r:id="rId31"/>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1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tags" Target="tags/tag101.xml" /><Relationship Id="rId33" Type="http://schemas.openxmlformats.org/officeDocument/2006/relationships/presProps" Target="presProps.xml" /><Relationship Id="rId34" Type="http://schemas.openxmlformats.org/officeDocument/2006/relationships/viewProps" Target="viewProps.xml" /><Relationship Id="rId35" Type="http://schemas.openxmlformats.org/officeDocument/2006/relationships/theme" Target="theme/theme1.xml" /><Relationship Id="rId36"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a:spLocks noGrp="1"/>
          </p:cNvSpPr>
          <p:nvPr>
            <p:ph type="sldImg" idx="2"/>
          </p:nvPr>
        </p:nvSpPr>
        <p:spPr/>
      </p:sp>
      <p:sp>
        <p:nvSpPr>
          <p:cNvPr id="3" name="文本占位符 2"/>
          <p:cNvSpPr txBox="1">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a:spLocks noGrp="1"/>
          </p:cNvSpPr>
          <p:nvPr>
            <p:ph type="sldImg" idx="2"/>
          </p:nvPr>
        </p:nvSpPr>
        <p:spPr/>
      </p:sp>
      <p:sp>
        <p:nvSpPr>
          <p:cNvPr id="3" name="文本占位符 2"/>
          <p:cNvSpPr txBox="1">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a:spLocks noGrp="1"/>
          </p:cNvSpPr>
          <p:nvPr>
            <p:ph type="sldImg" idx="2"/>
          </p:nvPr>
        </p:nvSpPr>
        <p:spPr/>
      </p:sp>
      <p:sp>
        <p:nvSpPr>
          <p:cNvPr id="3" name="文本占位符 2"/>
          <p:cNvSpPr txBox="1">
            <a:spLocks noGrp="1"/>
          </p:cNvSpPr>
          <p:nvPr>
            <p:ph type="body" idx="3"/>
          </p:nvPr>
        </p:nvSpPr>
        <p:spPr/>
        <p:txBody>
          <a:bodyPr/>
          <a:lstStyle/>
          <a:p>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8.png" /><Relationship Id="rId3" Type="http://schemas.openxmlformats.org/officeDocument/2006/relationships/image" Target="../media/image19.png" /><Relationship Id="rId4" Type="http://schemas.openxmlformats.org/officeDocument/2006/relationships/tags" Target="../tags/tag7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tags" Target="../tags/tag80.xml" /><Relationship Id="rId5" Type="http://schemas.openxmlformats.org/officeDocument/2006/relationships/video" Target="../media/media2.mp4" /><Relationship Id="rId6" Type="http://schemas.microsoft.com/office/2007/relationships/media" Target="../media/media2.mp4" /><Relationship Id="rId7" Type="http://schemas.openxmlformats.org/officeDocument/2006/relationships/tags" Target="../tags/tag8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png" /><Relationship Id="rId3" Type="http://schemas.openxmlformats.org/officeDocument/2006/relationships/image" Target="../media/image23.png" /><Relationship Id="rId4" Type="http://schemas.openxmlformats.org/officeDocument/2006/relationships/image" Target="../media/image24.png" /><Relationship Id="rId5" Type="http://schemas.openxmlformats.org/officeDocument/2006/relationships/tags" Target="../tags/tag82.xml" /><Relationship Id="rId6" Type="http://schemas.openxmlformats.org/officeDocument/2006/relationships/tags" Target="../tags/tag8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image" Target="../media/image27.png" /><Relationship Id="rId5" Type="http://schemas.openxmlformats.org/officeDocument/2006/relationships/tags" Target="../tags/tag8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8.png" /><Relationship Id="rId3" Type="http://schemas.openxmlformats.org/officeDocument/2006/relationships/image" Target="../media/image29.png" /><Relationship Id="rId4" Type="http://schemas.openxmlformats.org/officeDocument/2006/relationships/image" Target="../media/image30.png" /><Relationship Id="rId5" Type="http://schemas.openxmlformats.org/officeDocument/2006/relationships/tags" Target="../tags/tag8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6.xml" /><Relationship Id="rId3" Type="http://schemas.openxmlformats.org/officeDocument/2006/relationships/image" Target="../media/image31.png" /><Relationship Id="rId4" Type="http://schemas.openxmlformats.org/officeDocument/2006/relationships/tags" Target="../tags/tag87.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tags" Target="../tags/tag8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tags" Target="../tags/tag89.xml" /><Relationship Id="rId5" Type="http://schemas.openxmlformats.org/officeDocument/2006/relationships/image" Target="../media/image36.png" /><Relationship Id="rId6" Type="http://schemas.openxmlformats.org/officeDocument/2006/relationships/tags" Target="../tags/tag90.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 Id="rId3" Type="http://schemas.openxmlformats.org/officeDocument/2006/relationships/image" Target="../media/image38.png" /><Relationship Id="rId4" Type="http://schemas.openxmlformats.org/officeDocument/2006/relationships/tags" Target="../tags/tag9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 Id="rId3" Type="http://schemas.openxmlformats.org/officeDocument/2006/relationships/tags" Target="../tags/tag9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4.png" /><Relationship Id="rId4" Type="http://schemas.openxmlformats.org/officeDocument/2006/relationships/tags" Target="../tags/tag65.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 Id="rId3" Type="http://schemas.openxmlformats.org/officeDocument/2006/relationships/image" Target="../media/image41.png" /><Relationship Id="rId4" Type="http://schemas.openxmlformats.org/officeDocument/2006/relationships/tags" Target="../tags/tag9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 Id="rId3" Type="http://schemas.openxmlformats.org/officeDocument/2006/relationships/image" Target="../media/image43.png" /><Relationship Id="rId4" Type="http://schemas.openxmlformats.org/officeDocument/2006/relationships/tags" Target="../tags/tag94.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 Id="rId3" Type="http://schemas.openxmlformats.org/officeDocument/2006/relationships/tags" Target="../tags/tag9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 Id="rId3" Type="http://schemas.openxmlformats.org/officeDocument/2006/relationships/image" Target="../media/image46.png" /><Relationship Id="rId4" Type="http://schemas.openxmlformats.org/officeDocument/2006/relationships/tags" Target="../tags/tag9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 Id="rId3" Type="http://schemas.openxmlformats.org/officeDocument/2006/relationships/image" Target="../media/image48.png" /><Relationship Id="rId4" Type="http://schemas.openxmlformats.org/officeDocument/2006/relationships/tags" Target="../tags/tag97.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 Id="rId3" Type="http://schemas.openxmlformats.org/officeDocument/2006/relationships/tags" Target="../tags/tag98.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 Id="rId3" Type="http://schemas.openxmlformats.org/officeDocument/2006/relationships/tags" Target="../tags/tag99.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0.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5.png" /><Relationship Id="rId4" Type="http://schemas.openxmlformats.org/officeDocument/2006/relationships/image" Target="../media/image6.png" /><Relationship Id="rId5" Type="http://schemas.openxmlformats.org/officeDocument/2006/relationships/image" Target="../media/image7.png" /><Relationship Id="rId6" Type="http://schemas.openxmlformats.org/officeDocument/2006/relationships/tags" Target="../tags/tag66.xml" /><Relationship Id="rId7" Type="http://schemas.openxmlformats.org/officeDocument/2006/relationships/tags" Target="../tags/tag6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 Id="rId3" Type="http://schemas.openxmlformats.org/officeDocument/2006/relationships/image" Target="../media/image7.png" /><Relationship Id="rId4" Type="http://schemas.openxmlformats.org/officeDocument/2006/relationships/tags" Target="../tags/tag68.xml" /><Relationship Id="rId5" Type="http://schemas.openxmlformats.org/officeDocument/2006/relationships/image" Target="../media/image8.png" /><Relationship Id="rId6" Type="http://schemas.openxmlformats.org/officeDocument/2006/relationships/tags" Target="../tags/tag6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tags" Target="../tags/tag70.xml" /><Relationship Id="rId6" Type="http://schemas.openxmlformats.org/officeDocument/2006/relationships/video" Target="../media/media1.mp4" /><Relationship Id="rId7" Type="http://schemas.microsoft.com/office/2007/relationships/media" Target="../media/media1.mp4" /><Relationship Id="rId8" Type="http://schemas.openxmlformats.org/officeDocument/2006/relationships/tags" Target="../tags/tag7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2.png" /><Relationship Id="rId5" Type="http://schemas.openxmlformats.org/officeDocument/2006/relationships/tags" Target="../tags/tag7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3.png" /><Relationship Id="rId4" Type="http://schemas.openxmlformats.org/officeDocument/2006/relationships/image" Target="../media/image14.png" /><Relationship Id="rId5" Type="http://schemas.openxmlformats.org/officeDocument/2006/relationships/tags" Target="../tags/tag7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tags" Target="../tags/tag7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5.xml" /><Relationship Id="rId3" Type="http://schemas.openxmlformats.org/officeDocument/2006/relationships/tags" Target="../tags/tag76.xml" /><Relationship Id="rId4" Type="http://schemas.openxmlformats.org/officeDocument/2006/relationships/image" Target="../media/image17.png" /><Relationship Id="rId5" Type="http://schemas.openxmlformats.org/officeDocument/2006/relationships/tags" Target="../tags/tag77.xml" /><Relationship Id="rId6" Type="http://schemas.openxmlformats.org/officeDocument/2006/relationships/tags" Target="../tags/tag7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1887855" y="2040890"/>
            <a:ext cx="11304905" cy="208534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latin typeface="微软雅黑" panose="020b0503020204020204" charset="-122"/>
                <a:ea typeface="微软雅黑"/>
                <a:cs typeface="微软雅黑" panose="020b0503020204020204" charset="-122"/>
                <a:sym typeface="+mn-ea"/>
              </a:rPr>
              <a:t>5.1 </a:t>
            </a:r>
            <a:r>
              <a:rPr lang="zh-CN" altLang="en-US" sz="5400" b="1">
                <a:solidFill>
                  <a:schemeClr val="bg1"/>
                </a:solidFill>
                <a:latin typeface="微软雅黑" panose="020b0503020204020204" charset="-122"/>
                <a:ea typeface="微软雅黑"/>
                <a:cs typeface="微软雅黑" panose="020b0503020204020204" charset="-122"/>
                <a:sym typeface="+mn-ea"/>
              </a:rPr>
              <a:t>任意角和弧度制</a:t>
            </a:r>
            <a:endParaRPr lang="zh-CN" altLang="en-US" sz="5400" b="1">
              <a:solidFill>
                <a:schemeClr val="bg1"/>
              </a:solidFill>
              <a:latin typeface="微软雅黑" panose="020b0503020204020204" charset="-122"/>
              <a:ea typeface="微软雅黑"/>
              <a:cs typeface="微软雅黑" panose="020b0503020204020204" charset="-122"/>
              <a:sym typeface="+mn-ea"/>
            </a:endParaRPr>
          </a:p>
          <a:p>
            <a:pPr>
              <a:lnSpc>
                <a:spcPct val="120000"/>
              </a:lnSpc>
            </a:pPr>
            <a:r>
              <a:rPr lang="en-US" altLang="zh-CN" sz="5400" b="1">
                <a:solidFill>
                  <a:schemeClr val="bg1"/>
                </a:solidFill>
                <a:latin typeface="微软雅黑" panose="020b0503020204020204" charset="-122"/>
                <a:ea typeface="微软雅黑"/>
                <a:cs typeface="微软雅黑" panose="020b0503020204020204" charset="-122"/>
                <a:sym typeface="+mn-ea"/>
              </a:rPr>
              <a:t>5.1.2 </a:t>
            </a:r>
            <a:r>
              <a:rPr lang="zh-CN" altLang="en-US" sz="5400" b="1">
                <a:solidFill>
                  <a:schemeClr val="bg1"/>
                </a:solidFill>
                <a:latin typeface="Cambria Math" panose="02040503050406030204" charset="0"/>
                <a:ea typeface="微软雅黑"/>
                <a:cs typeface="Cambria Math" panose="02040503050406030204" charset="0"/>
                <a:sym typeface="+mn-ea"/>
              </a:rPr>
              <a:t>弧度制</a:t>
            </a:r>
            <a:endParaRPr lang="zh-CN" altLang="en-US" sz="5400" b="1">
              <a:solidFill>
                <a:schemeClr val="bg1"/>
              </a:solidFill>
              <a:latin typeface="Cambria Math" panose="02040503050406030204" charset="0"/>
              <a:ea typeface="微软雅黑"/>
              <a:cs typeface="Cambria Math" panose="02040503050406030204" charset="0"/>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第五章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三角函数</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61010" y="602615"/>
            <a:ext cx="11252200" cy="755650"/>
          </a:xfrm>
          <a:prstGeom prst="rect">
            <a:avLst/>
          </a:prstGeom>
          <a:noFill/>
        </p:spPr>
        <p:txBody>
          <a:bodyPr wrap="square" rtlCol="0">
            <a:spAutoFit/>
          </a:bodyPr>
          <a:lstStyle/>
          <a:p>
            <a:pPr algn="l">
              <a:lnSpc>
                <a:spcPct val="18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sz="2400" b="1">
                <a:latin typeface="宋体" panose="02010600030101010101" pitchFamily="2" charset="-122"/>
                <a:ea typeface="宋体" panose="02010600030101010101" pitchFamily="2" charset="-122"/>
                <a:cs typeface="宋体" panose="02010600030101010101" pitchFamily="2" charset="-122"/>
              </a:rPr>
              <a:t>角度制、弧度制都是角的度量制，它们之间应该可以换算</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如何换算呢？</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AlternateContent>
        <mc:Choice Requires="a14">
          <p:sp>
            <p:nvSpPr>
              <p:cNvPr id="3" name="文本框 2" title=""/>
              <p:cNvSpPr txBox="1"/>
              <p:nvPr/>
            </p:nvSpPr>
            <p:spPr>
              <a:xfrm>
                <a:off x="499110" y="1460500"/>
                <a:ext cx="11157585" cy="1641475"/>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用角度制和弧度制来度量零角，单位不同，但量数相同</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都是</a:t>
                </a:r>
                <a:r>
                  <a:rPr lang="en-US" altLang="zh-CN" sz="2400" b="1">
                    <a:latin typeface="宋体" panose="02010600030101010101" pitchFamily="2" charset="-122"/>
                    <a:ea typeface="宋体" panose="02010600030101010101" pitchFamily="2" charset="-122"/>
                    <a:cs typeface="宋体" panose="02010600030101010101" pitchFamily="2" charset="-122"/>
                  </a:rPr>
                  <a:t>0)</a:t>
                </a:r>
                <a:r>
                  <a:rPr lang="zh-CN" altLang="en-US" sz="2400" b="1">
                    <a:latin typeface="宋体" panose="02010600030101010101" pitchFamily="2" charset="-122"/>
                    <a:ea typeface="宋体" panose="02010600030101010101" pitchFamily="2" charset="-122"/>
                    <a:cs typeface="宋体" panose="02010600030101010101" pitchFamily="2" charset="-122"/>
                  </a:rPr>
                  <a:t>；用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角度制和弧度制度量任一非零角，单位不同，量数也不同</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因为周角的弧度数是</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2</m:t>
                      </m:r>
                      <m:r>
                        <a:rPr lang="en-US" altLang="zh-CN" sz="2400" i="1">
                          <a:latin typeface="Cambria Math" panose="02040503050406030204" charset="0"/>
                          <a:ea typeface="MS Mincho" panose="02020609040205080304" charset="-128"/>
                          <a:cs typeface="Cambria Math" panose="02040503050406030204" charset="0"/>
                        </a:rPr>
                        <m:t>𝜋</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，而在角度制下的度数是</a:t>
                </a:r>
                <a:r>
                  <a:rPr lang="en-US" altLang="zh-CN" sz="2400" b="1">
                    <a:latin typeface="宋体" panose="02010600030101010101" pitchFamily="2" charset="-122"/>
                    <a:ea typeface="宋体" panose="02010600030101010101" pitchFamily="2" charset="-122"/>
                    <a:cs typeface="宋体" panose="02010600030101010101" pitchFamily="2" charset="-122"/>
                  </a:rPr>
                  <a:t>360</a:t>
                </a:r>
                <a:r>
                  <a:rPr lang="zh-CN" altLang="en-US" sz="2400" b="1">
                    <a:latin typeface="宋体" panose="02010600030101010101" pitchFamily="2" charset="-122"/>
                    <a:ea typeface="宋体" panose="02010600030101010101" pitchFamily="2" charset="-122"/>
                    <a:cs typeface="宋体" panose="02010600030101010101" pitchFamily="2" charset="-122"/>
                  </a:rPr>
                  <a:t>，所以：</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499110" y="1460500"/>
                <a:ext cx="11157585" cy="164147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9" name="组合 8" title=""/>
          <p:cNvGrpSpPr/>
          <p:nvPr/>
        </p:nvGrpSpPr>
        <p:grpSpPr>
          <a:xfrm>
            <a:off x="3022600" y="3204210"/>
            <a:ext cx="7264400" cy="2402205"/>
            <a:chOff x="4760" y="5046"/>
            <a:chExt cx="11440" cy="3783"/>
          </a:xfrm>
        </p:grpSpPr>
        <p:sp>
          <p:nvSpPr>
            <p:cNvPr id="8" name="圆角矩形 7"/>
            <p:cNvSpPr/>
            <p:nvPr/>
          </p:nvSpPr>
          <p:spPr>
            <a:xfrm>
              <a:off x="4760" y="5141"/>
              <a:ext cx="11412" cy="3688"/>
            </a:xfrm>
            <a:prstGeom prst="roundRect">
              <a:avLst/>
            </a:prstGeom>
            <a:solidFill>
              <a:schemeClr val="accent4">
                <a:lumMod val="20000"/>
                <a:lumOff val="80000"/>
              </a:schemeClr>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7" name="文本框 6"/>
                <p:cNvSpPr txBox="1"/>
                <p:nvPr/>
              </p:nvSpPr>
              <p:spPr>
                <a:xfrm>
                  <a:off x="4800" y="5046"/>
                  <a:ext cx="11400" cy="3509"/>
                </a:xfrm>
                <a:prstGeom prst="rect">
                  <a:avLst/>
                </a:prstGeom>
                <a:noFill/>
              </p:spPr>
              <p:txBody>
                <a:bodyPr wrap="square" rtlCol="0" anchor="t">
                  <a:spAutoFit/>
                </a:bodyPr>
                <a:lstStyle/>
                <a:p>
                  <a:pPr>
                    <a:lnSpc>
                      <a:spcPct val="140000"/>
                    </a:lnSpc>
                  </a:pP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𝟑</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𝟔𝟎</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𝟐</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𝛑</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𝟏𝟖𝟎</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𝛑</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m:t>
                        </m:r>
                      </m:oMath>
                    </m:oMathPara>
                  </a14:m>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𝝅</m:t>
                            </m:r>
                          </m:num>
                          <m:den>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𝟏𝟖𝟎</m:t>
                            </m:r>
                          </m:den>
                        </m:f>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𝟎</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𝟎𝟏𝟕𝟒𝟓</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反过来有，</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𝟏𝟖𝟎</m:t>
                            </m:r>
                          </m:num>
                          <m:den>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𝝅</m:t>
                            </m:r>
                          </m:den>
                        </m:f>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rPr>
                          <m:t>𝟓𝟕</m:t>
                        </m:r>
                        <m:r>
                          <m:rPr>
                            <m:sty m:val="b"/>
                          </m:rPr>
                          <a:rPr lang="en-US" altLang="zh-CN" sz="2400" b="1">
                            <a:solidFill>
                              <a:srgbClr val="FF0000"/>
                            </a:solidFill>
                            <a:latin typeface="Cambria Math" panose="02040503050406030204" charset="0"/>
                            <a:ea typeface="宋体" panose="02010600030101010101" pitchFamily="2" charset="-122"/>
                          </a:rPr>
                          <m:t>.</m:t>
                        </m:r>
                        <m:r>
                          <m:rPr>
                            <m:sty m:val="b"/>
                          </m:rPr>
                          <a:rPr lang="en-US" altLang="zh-CN" sz="2400" b="1">
                            <a:solidFill>
                              <a:srgbClr val="FF0000"/>
                            </a:solidFill>
                            <a:latin typeface="Cambria Math" panose="02040503050406030204" charset="0"/>
                            <a:ea typeface="宋体" panose="02010600030101010101" pitchFamily="2" charset="-122"/>
                          </a:rPr>
                          <m:t>𝟑𝟎</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𝟓𝟕</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𝟏𝟖</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4800" y="5046"/>
                  <a:ext cx="11400" cy="3509"/>
                </a:xfrm>
                <a:prstGeom prst="rect">
                  <a:avLst/>
                </a:prstGeom>
                <a:blipFill rotWithShape="1">
                  <a:blip r:embed="rId3"/>
                  <a:stretch>
                    <a:fillRect/>
                  </a:stretch>
                </a:blipFill>
              </p:spPr>
              <p:txBody>
                <a:bodyPr/>
                <a:lstStyle/>
                <a:p>
                  <a:r>
                    <a:rPr lang="zh-CN" altLang="en-US">
                      <a:noFill/>
                    </a:rPr>
                    <a:t> </a:t>
                  </a:r>
                </a:p>
              </p:txBody>
            </p:sp>
          </mc:Fallback>
        </mc:AlternateContent>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1010" y="602615"/>
                <a:ext cx="11252200" cy="755650"/>
              </a:xfrm>
              <a:prstGeom prst="rect">
                <a:avLst/>
              </a:prstGeom>
              <a:noFill/>
            </p:spPr>
            <p:txBody>
              <a:bodyPr wrap="square" rtlCol="0">
                <a:spAutoFit/>
              </a:bodyPr>
              <a:lstStyle/>
              <a:p>
                <a:pPr algn="l">
                  <a:lnSpc>
                    <a:spcPct val="180000"/>
                  </a:lnSpc>
                </a:pPr>
                <a:r>
                  <a:rPr lang="zh-CN" sz="2400" b="1">
                    <a:latin typeface="宋体" panose="02010600030101010101" pitchFamily="2" charset="-122"/>
                    <a:ea typeface="宋体" panose="02010600030101010101" pitchFamily="2" charset="-122"/>
                    <a:cs typeface="宋体" panose="02010600030101010101" pitchFamily="2" charset="-122"/>
                  </a:rPr>
                  <a:t>接下来，请同学们观察动画，通过比较弧度</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oMath>
                  </m:oMathPara>
                </a14:m>
                <a:r>
                  <a:rPr lang="zh-CN" sz="2400" b="1">
                    <a:latin typeface="宋体" panose="02010600030101010101" pitchFamily="2" charset="-122"/>
                    <a:ea typeface="宋体" panose="02010600030101010101" pitchFamily="2" charset="-122"/>
                    <a:cs typeface="宋体" panose="02010600030101010101" pitchFamily="2" charset="-122"/>
                  </a:rPr>
                  <a:t>的大小，体会一下弧度制下角的大小</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1010" y="602615"/>
                <a:ext cx="11252200" cy="755650"/>
              </a:xfrm>
              <a:prstGeom prst="rect">
                <a:avLst/>
              </a:prstGeom>
              <a:blipFill rotWithShape="1">
                <a:blip r:embed="rId2"/>
                <a:stretch>
                  <a:fillRect/>
                </a:stretch>
              </a:blipFill>
            </p:spPr>
            <p:txBody>
              <a:bodyPr/>
              <a:lstStyle/>
              <a:p>
                <a:r>
                  <a:rPr lang="zh-CN" altLang="en-US">
                    <a:noFill/>
                  </a:rPr>
                  <a:t> </a:t>
                </a:r>
              </a:p>
            </p:txBody>
          </p:sp>
        </mc:Fallback>
      </mc:AlternateContent>
      <p:pic>
        <p:nvPicPr>
          <p:cNvPr id="10" name="弧度制与角度制的互换" title="">
            <a:hlinkClick action="ppaction://media"/>
          </p:cNvPr>
          <p:cNvPicPr/>
          <p:nvPr>
            <a:videoFile r:link="rId5"/>
            <p:custDataLst>
              <p:tags r:id="rId4"/>
            </p:custDataLst>
            <p:extLst>
              <p:ext uri="{DAA4B4D4-6D71-4841-9C94-3DE7FCFB9230}">
                <p14:media xmlns:p14="http://schemas.microsoft.com/office/powerpoint/2010/main" r:embed="rId6"/>
              </p:ext>
            </p:extLst>
          </p:nvPr>
        </p:nvPicPr>
        <p:blipFill>
          <a:blip r:embed="rId3"/>
          <a:stretch>
            <a:fillRect/>
          </a:stretch>
        </p:blipFill>
        <p:spPr>
          <a:xfrm>
            <a:off x="2846070" y="1539875"/>
            <a:ext cx="6482080" cy="4309745"/>
          </a:xfrm>
          <a:prstGeom prst="rect">
            <a:avLst/>
          </a:prstGeom>
        </p:spPr>
      </p:pic>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cTn>
                <p:tgtEl>
                  <p:spTgt spid="10"/>
                </p:tgtEl>
              </p:cMediaNode>
            </p:video>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9309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589280" y="714375"/>
            <a:ext cx="293751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rPr>
              <a:t>一般地，只需根据：</a:t>
            </a:r>
            <a:endParaRPr lang="zh-CN" altLang="en-US" sz="2400" b="1">
              <a:latin typeface="宋体" panose="02010600030101010101" pitchFamily="2" charset="-122"/>
              <a:ea typeface="宋体" panose="02010600030101010101" pitchFamily="2" charset="-122"/>
            </a:endParaRPr>
          </a:p>
        </p:txBody>
      </p:sp>
      <p:grpSp>
        <p:nvGrpSpPr>
          <p:cNvPr id="17" name="组合 16" title=""/>
          <p:cNvGrpSpPr/>
          <p:nvPr/>
        </p:nvGrpSpPr>
        <p:grpSpPr>
          <a:xfrm>
            <a:off x="1334135" y="1668780"/>
            <a:ext cx="8300720" cy="2382520"/>
            <a:chOff x="2101" y="2628"/>
            <a:chExt cx="13072" cy="3752"/>
          </a:xfrm>
        </p:grpSpPr>
        <mc:AlternateContent>
          <mc:Choice Requires="a14">
            <p:sp>
              <p:nvSpPr>
                <p:cNvPr id="9" name="文本框 8"/>
                <p:cNvSpPr txBox="1"/>
                <p:nvPr/>
              </p:nvSpPr>
              <p:spPr>
                <a:xfrm>
                  <a:off x="2101" y="4159"/>
                  <a:ext cx="3564" cy="725"/>
                </a:xfrm>
                <a:prstGeom prst="rect">
                  <a:avLst/>
                </a:prstGeom>
                <a:noFill/>
                <a:ln w="28575">
                  <a:solidFill>
                    <a:schemeClr val="accent1">
                      <a:lumMod val="75000"/>
                    </a:schemeClr>
                  </a:solidFill>
                </a:ln>
              </p:spPr>
              <p:txBody>
                <a:bodyPr wrap="square" rtlCol="0" anchor="t">
                  <a:spAutoFit/>
                </a:bodyPr>
                <a:lstStyle/>
                <a:p>
                  <a14:m>
                    <m:oMathPara>
                      <m:oMathParaPr>
                        <m:jc/>
                      </m:oMathParaPr>
                      <m:oMath>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𝟏𝟖𝟎</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𝛑</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𝐫𝐚𝐝</m:t>
                        </m:r>
                      </m:oMath>
                    </m:oMathPara>
                  </a14:m>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101" y="4159"/>
                  <a:ext cx="3564" cy="725"/>
                </a:xfrm>
                <a:prstGeom prst="rect">
                  <a:avLst/>
                </a:prstGeom>
                <a:blipFill rotWithShape="1">
                  <a:blip r:embed="rId2"/>
                  <a:stretch>
                    <a:fillRect/>
                  </a:stretch>
                </a:blipFill>
                <a:ln w="28575">
                  <a:solidFill>
                    <a:schemeClr val="accent1">
                      <a:lumMod val="75000"/>
                    </a:schemeClr>
                  </a:solidFill>
                </a:ln>
              </p:spPr>
              <p:txBody>
                <a:bodyPr/>
                <a:lstStyle/>
                <a:p>
                  <a:r>
                    <a:rPr lang="zh-CN" altLang="en-US">
                      <a:noFill/>
                    </a:rPr>
                    <a:t> </a:t>
                  </a:r>
                </a:p>
              </p:txBody>
            </p:sp>
          </mc:Fallback>
        </mc:AlternateContent>
        <mc:AlternateContent>
          <mc:Choice Requires="a14">
            <p:sp>
              <p:nvSpPr>
                <p:cNvPr id="10" name="文本框 9"/>
                <p:cNvSpPr txBox="1"/>
                <p:nvPr/>
              </p:nvSpPr>
              <p:spPr>
                <a:xfrm>
                  <a:off x="7540" y="2628"/>
                  <a:ext cx="7633" cy="1135"/>
                </a:xfrm>
                <a:prstGeom prst="rect">
                  <a:avLst/>
                </a:prstGeom>
                <a:noFill/>
                <a:ln w="28575">
                  <a:solidFill>
                    <a:schemeClr val="accent1">
                      <a:lumMod val="75000"/>
                    </a:schemeClr>
                  </a:solidFill>
                </a:ln>
              </p:spPr>
              <p:txBody>
                <a:bodyPr wrap="square" rtlCol="0" anchor="t">
                  <a:spAutoFit/>
                </a:bodyPr>
                <a:lstStyle/>
                <a:p>
                  <a14:m>
                    <m:oMathPara>
                      <m:oMathParaPr>
                        <m:jc/>
                      </m:oMathParaPr>
                      <m:oMath>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𝟏</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m:t>
                        </m:r>
                        <m:f>
                          <m:fPr>
                            <m:type m:val="bar"/>
                            <m:ctrl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𝝅</m:t>
                            </m:r>
                          </m:num>
                          <m:den>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𝟏𝟖𝟎</m:t>
                            </m:r>
                          </m:den>
                        </m:f>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𝟎</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𝟎𝟏𝟕𝟒𝟓𝐫𝐚𝐝</m:t>
                        </m:r>
                      </m:oMath>
                    </m:oMathPara>
                  </a14:m>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7540" y="2628"/>
                  <a:ext cx="7633" cy="1135"/>
                </a:xfrm>
                <a:prstGeom prst="rect">
                  <a:avLst/>
                </a:prstGeom>
                <a:blipFill rotWithShape="1">
                  <a:blip r:embed="rId3"/>
                  <a:stretch>
                    <a:fillRect/>
                  </a:stretch>
                </a:blipFill>
                <a:ln w="28575">
                  <a:solidFill>
                    <a:schemeClr val="accent1">
                      <a:lumMod val="75000"/>
                    </a:schemeClr>
                  </a:solidFill>
                </a:ln>
              </p:spPr>
              <p:txBody>
                <a:bodyPr/>
                <a:lstStyle/>
                <a:p>
                  <a:r>
                    <a:rPr lang="zh-CN" altLang="en-US">
                      <a:noFill/>
                    </a:rPr>
                    <a:t> </a:t>
                  </a:r>
                </a:p>
              </p:txBody>
            </p:sp>
          </mc:Fallback>
        </mc:AlternateContent>
        <mc:AlternateContent>
          <mc:Choice Requires="a14">
            <p:sp>
              <p:nvSpPr>
                <p:cNvPr id="11" name="文本框 10"/>
                <p:cNvSpPr txBox="1"/>
                <p:nvPr/>
              </p:nvSpPr>
              <p:spPr>
                <a:xfrm>
                  <a:off x="7540" y="5153"/>
                  <a:ext cx="7632" cy="1227"/>
                </a:xfrm>
                <a:prstGeom prst="rect">
                  <a:avLst/>
                </a:prstGeom>
                <a:noFill/>
                <a:ln w="28575">
                  <a:solidFill>
                    <a:schemeClr val="accent1">
                      <a:lumMod val="75000"/>
                    </a:schemeClr>
                  </a:solidFill>
                </a:ln>
              </p:spPr>
              <p:txBody>
                <a:bodyPr wrap="square" rtlCol="0" anchor="t">
                  <a:spAutoFit/>
                </a:bodyPr>
                <a:lstStyle/>
                <a:p>
                  <a14:m>
                    <m:oMathPara>
                      <m:oMathParaPr>
                        <m:jc/>
                      </m:oMathParaPr>
                      <m:oMath>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𝟏</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 </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𝐫𝐚𝐝</m:t>
                        </m:r>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rPr>
                          <m:t>=</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𝟏𝟖𝟎</m:t>
                            </m:r>
                          </m:num>
                          <m:den>
                            <m:r>
                              <m:rPr>
                                <m:sty m:val="bi"/>
                              </m:rPr>
                              <a:rPr lang="en-US" altLang="zh-CN" sz="2400" b="1" i="1">
                                <a:solidFill>
                                  <a:schemeClr val="tx1"/>
                                </a:solidFill>
                                <a:latin typeface="Cambria Math" panose="02040503050406030204" charset="0"/>
                                <a:ea typeface="宋体" panose="02010600030101010101" pitchFamily="2" charset="-122"/>
                                <a:cs typeface="Cambria Math" panose="02040503050406030204" charset="0"/>
                              </a:rPr>
                              <m:t>𝝅</m:t>
                            </m:r>
                          </m:den>
                        </m:f>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chemeClr val="tx1"/>
                            </a:solidFill>
                            <a:latin typeface="Cambria Math" panose="02040503050406030204" charset="0"/>
                            <a:ea typeface="宋体" panose="02010600030101010101" pitchFamily="2" charset="-122"/>
                          </a:rPr>
                          <m:t>𝟓𝟕</m:t>
                        </m:r>
                        <m:r>
                          <m:rPr>
                            <m:sty m:val="b"/>
                          </m:rPr>
                          <a:rPr lang="en-US" altLang="zh-CN" sz="2400" b="1">
                            <a:solidFill>
                              <a:schemeClr val="tx1"/>
                            </a:solidFill>
                            <a:latin typeface="Cambria Math" panose="02040503050406030204" charset="0"/>
                            <a:ea typeface="宋体" panose="02010600030101010101" pitchFamily="2" charset="-122"/>
                          </a:rPr>
                          <m:t>.</m:t>
                        </m:r>
                        <m:r>
                          <m:rPr>
                            <m:sty m:val="b"/>
                          </m:rPr>
                          <a:rPr lang="en-US" altLang="zh-CN" sz="2400" b="1">
                            <a:solidFill>
                              <a:schemeClr val="tx1"/>
                            </a:solidFill>
                            <a:latin typeface="Cambria Math" panose="02040503050406030204" charset="0"/>
                            <a:ea typeface="宋体" panose="02010600030101010101" pitchFamily="2" charset="-122"/>
                          </a:rPr>
                          <m:t>𝟑𝟎</m:t>
                        </m:r>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540" y="5153"/>
                  <a:ext cx="7632" cy="1227"/>
                </a:xfrm>
                <a:prstGeom prst="rect">
                  <a:avLst/>
                </a:prstGeom>
                <a:blipFill rotWithShape="1">
                  <a:blip r:embed="rId4"/>
                  <a:stretch>
                    <a:fillRect/>
                  </a:stretch>
                </a:blipFill>
                <a:ln w="28575">
                  <a:solidFill>
                    <a:schemeClr val="accent1">
                      <a:lumMod val="75000"/>
                    </a:schemeClr>
                  </a:solidFill>
                </a:ln>
              </p:spPr>
              <p:txBody>
                <a:bodyPr/>
                <a:lstStyle/>
                <a:p>
                  <a:r>
                    <a:rPr lang="zh-CN" altLang="en-US">
                      <a:noFill/>
                    </a:rPr>
                    <a:t> </a:t>
                  </a:r>
                </a:p>
              </p:txBody>
            </p:sp>
          </mc:Fallback>
        </mc:AlternateContent>
        <p:grpSp>
          <p:nvGrpSpPr>
            <p:cNvPr id="16" name="组合 15"/>
            <p:cNvGrpSpPr/>
            <p:nvPr/>
          </p:nvGrpSpPr>
          <p:grpSpPr>
            <a:xfrm>
              <a:off x="5680" y="3190"/>
              <a:ext cx="1875" cy="2603"/>
              <a:chOff x="4658" y="3190"/>
              <a:chExt cx="1875" cy="2603"/>
            </a:xfrm>
          </p:grpSpPr>
          <p:cxnSp>
            <p:nvCxnSpPr>
              <p:cNvPr id="12" name="直接连接符 11"/>
              <p:cNvCxnSpPr/>
              <p:nvPr/>
            </p:nvCxnSpPr>
            <p:spPr>
              <a:xfrm>
                <a:off x="4658" y="4522"/>
                <a:ext cx="1175" cy="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845" y="3190"/>
                <a:ext cx="688" cy="1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830" y="5761"/>
                <a:ext cx="688" cy="1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48" y="3198"/>
                <a:ext cx="0" cy="25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组合 7" title=""/>
          <p:cNvGrpSpPr/>
          <p:nvPr/>
        </p:nvGrpSpPr>
        <p:grpSpPr>
          <a:xfrm>
            <a:off x="716280" y="4739005"/>
            <a:ext cx="4621530" cy="459740"/>
            <a:chOff x="1128" y="7463"/>
            <a:chExt cx="7278" cy="724"/>
          </a:xfrm>
        </p:grpSpPr>
        <p:sp>
          <p:nvSpPr>
            <p:cNvPr id="2" name="文本框 1"/>
            <p:cNvSpPr txBox="1"/>
            <p:nvPr>
              <p:custDataLst>
                <p:tags r:id="rId5"/>
              </p:custDataLst>
            </p:nvPr>
          </p:nvSpPr>
          <p:spPr>
            <a:xfrm>
              <a:off x="1128" y="7463"/>
              <a:ext cx="7278" cy="72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rPr>
                <a:t>就可以进行弧度与角度的换算了</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3" name="矩形 2"/>
            <p:cNvSpPr/>
            <p:nvPr/>
          </p:nvSpPr>
          <p:spPr>
            <a:xfrm>
              <a:off x="8043" y="7739"/>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49910"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5455" y="645795"/>
                <a:ext cx="8471535" cy="121094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按照下列要求，把</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67</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30</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化成弧度：</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精确值；</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精确到</a:t>
                </a:r>
                <a:r>
                  <a:rPr lang="en-US" altLang="zh-CN" sz="2400" b="1">
                    <a:latin typeface="宋体" panose="02010600030101010101" pitchFamily="2" charset="-122"/>
                    <a:ea typeface="宋体" panose="02010600030101010101" pitchFamily="2" charset="-122"/>
                    <a:cs typeface="宋体" panose="02010600030101010101" pitchFamily="2" charset="-122"/>
                  </a:rPr>
                  <a:t>0.001</a:t>
                </a:r>
                <a:r>
                  <a:rPr lang="zh-CN" altLang="en-US" sz="2400" b="1">
                    <a:latin typeface="宋体" panose="02010600030101010101" pitchFamily="2" charset="-122"/>
                    <a:ea typeface="宋体" panose="02010600030101010101" pitchFamily="2" charset="-122"/>
                    <a:cs typeface="宋体" panose="02010600030101010101" pitchFamily="2" charset="-122"/>
                  </a:rPr>
                  <a:t>的近似值</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5455" y="645795"/>
                <a:ext cx="8471535" cy="121094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49910" y="2001520"/>
                <a:ext cx="9822180" cy="2094230"/>
              </a:xfrm>
              <a:prstGeom prst="rect">
                <a:avLst/>
              </a:prstGeom>
              <a:noFill/>
            </p:spPr>
            <p:txBody>
              <a:bodyPr wrap="none" rtlCol="0">
                <a:spAutoFit/>
              </a:bodyPr>
              <a:lstStyle/>
              <a:p>
                <a:pPr algn="l">
                  <a:lnSpc>
                    <a:spcPct val="2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因为</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67</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135</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67</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30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135</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180</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𝑟𝑎𝑑</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8</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𝑟𝑎𝑑</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a:p>
                <a:pPr algn="l">
                  <a:lnSpc>
                    <a:spcPct val="2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利用计算器可得：</a:t>
                </a:r>
                <a14:m>
                  <m:oMathPara>
                    <m:oMathParaPr>
                      <m:jc/>
                    </m:oMathParaPr>
                    <m:oMath>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67</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30</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1</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178</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 </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rad</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oMath>
                  </m:oMathPara>
                </a14:m>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49910" y="2001520"/>
                <a:ext cx="9822180" cy="2094230"/>
              </a:xfrm>
              <a:prstGeom prst="rect">
                <a:avLst/>
              </a:prstGeom>
              <a:blipFill rotWithShape="1">
                <a:blip r:embed="rId3"/>
                <a:stretch>
                  <a:fillRect/>
                </a:stretch>
              </a:blipFill>
            </p:spPr>
            <p:txBody>
              <a:bodyPr/>
              <a:lstStyle/>
              <a:p>
                <a:r>
                  <a:rPr lang="zh-CN" altLang="en-US">
                    <a:noFill/>
                  </a:rPr>
                  <a:t> </a:t>
                </a:r>
              </a:p>
            </p:txBody>
          </p:sp>
        </mc:Fallback>
      </mc:AlternateContent>
      <p:pic>
        <p:nvPicPr>
          <p:cNvPr id="51216" name="Picture 2"/>
          <p:cNvPicPr>
            <a:picLocks noChangeAspect="1"/>
          </p:cNvPicPr>
          <p:nvPr/>
        </p:nvPicPr>
        <p:blipFill>
          <a:blip r:embed="rId4"/>
          <a:stretch>
            <a:fillRect/>
          </a:stretch>
        </p:blipFill>
        <p:spPr>
          <a:xfrm flipH="1">
            <a:off x="12065000" y="11099800"/>
            <a:ext cx="0" cy="0"/>
          </a:xfrm>
          <a:prstGeom prst="rect">
            <a:avLst/>
          </a:prstGeom>
          <a:ln>
            <a:noFill/>
          </a:ln>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4991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5455" y="688975"/>
                <a:ext cx="10557510" cy="64516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5.</a:t>
                </a:r>
                <a:r>
                  <a:rPr lang="zh-CN" altLang="en-US" sz="2400" b="1">
                    <a:latin typeface="宋体" panose="02010600030101010101" pitchFamily="2" charset="-122"/>
                    <a:ea typeface="宋体" panose="02010600030101010101" pitchFamily="2" charset="-122"/>
                    <a:cs typeface="宋体" panose="02010600030101010101" pitchFamily="2" charset="-122"/>
                  </a:rPr>
                  <a:t>将</a:t>
                </a:r>
                <a:r>
                  <a:rPr lang="en-US" altLang="zh-CN" sz="2400" b="1">
                    <a:latin typeface="宋体" panose="02010600030101010101" pitchFamily="2" charset="-122"/>
                    <a:ea typeface="宋体" panose="02010600030101010101" pitchFamily="2" charset="-122"/>
                    <a:cs typeface="宋体" panose="02010600030101010101" pitchFamily="2" charset="-122"/>
                  </a:rPr>
                  <a:t>3.14 </a:t>
                </a:r>
                <a14:m>
                  <m:oMathPara>
                    <m:oMathParaPr>
                      <m:jc/>
                    </m:oMathParaPr>
                    <m:oMath>
                      <m:r>
                        <m:rPr>
                          <m:sty m:val="p"/>
                        </m:rPr>
                        <a:rPr lang="en-US" altLang="zh-CN" sz="2400">
                          <a:solidFill>
                            <a:schemeClr val="tx1"/>
                          </a:solidFill>
                          <a:latin typeface="Cambria Math" panose="02040503050406030204" charset="0"/>
                          <a:ea typeface="宋体" panose="02010600030101010101" pitchFamily="2" charset="-122"/>
                          <a:cs typeface="Cambria Math" panose="02040503050406030204" charset="0"/>
                        </a:rPr>
                        <m:t>rad</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换算成角度</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用度数表示，精确到</a:t>
                </a:r>
                <a:r>
                  <a:rPr lang="en-US" altLang="zh-CN" sz="2400" b="1">
                    <a:latin typeface="宋体" panose="02010600030101010101" pitchFamily="2" charset="-122"/>
                    <a:ea typeface="宋体" panose="02010600030101010101" pitchFamily="2" charset="-122"/>
                    <a:cs typeface="宋体" panose="02010600030101010101" pitchFamily="2" charset="-122"/>
                  </a:rPr>
                  <a:t>0.001).</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5455" y="688975"/>
                <a:ext cx="10557510" cy="64516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488315" y="1190625"/>
                <a:ext cx="10302875" cy="903605"/>
              </a:xfrm>
              <a:prstGeom prst="rect">
                <a:avLst/>
              </a:prstGeom>
              <a:noFill/>
            </p:spPr>
            <p:txBody>
              <a:bodyPr wrap="square" rtlCol="0">
                <a:spAutoFit/>
              </a:bodyPr>
              <a:lstStyle/>
              <a:p>
                <a:pPr algn="l">
                  <a:lnSpc>
                    <a:spcPct val="2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解：利用计算器可得：</a:t>
                </a:r>
                <a14:m>
                  <m:oMathPara>
                    <m:oMathParaPr>
                      <m:jc/>
                    </m:oMathParaPr>
                    <m:oMath>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3</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14</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 </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 </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rad</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179</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909</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m:t>
                      </m:r>
                      <m:r>
                        <m:rPr>
                          <m:sty m:val="p"/>
                        </m:rPr>
                        <a:rPr lang="en-US" altLang="zh-CN" sz="2400">
                          <a:solidFill>
                            <a:srgbClr val="FF0000"/>
                          </a:solidFill>
                          <a:latin typeface="Cambria Math" panose="02040503050406030204" charset="0"/>
                          <a:ea typeface="MS Mincho" panose="02020609040205080304" charset="-128"/>
                          <a:cs typeface="Cambria Math" panose="02040503050406030204" charset="0"/>
                        </a:rPr>
                        <m:t>.</m:t>
                      </m:r>
                    </m:oMath>
                  </m:oMathPara>
                </a14:m>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488315" y="1190625"/>
                <a:ext cx="10302875" cy="90360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9" name="文本框 8" title=""/>
              <p:cNvSpPr txBox="1"/>
              <p:nvPr/>
            </p:nvSpPr>
            <p:spPr>
              <a:xfrm>
                <a:off x="589280" y="2531110"/>
                <a:ext cx="11103610" cy="2254250"/>
              </a:xfrm>
              <a:prstGeom prst="rect">
                <a:avLst/>
              </a:prstGeom>
              <a:noFill/>
            </p:spPr>
            <p:txBody>
              <a:bodyPr wrap="square" rtlCol="0">
                <a:spAutoFit/>
              </a:bodyPr>
              <a:lstStyle/>
              <a:p>
                <a:pPr algn="l">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今后用弧度制表示角时，</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弧度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二字或者</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rPr>
                        <m:t>rad</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通常</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省略不写</a:t>
                </a:r>
                <a:r>
                  <a:rPr lang="zh-CN" altLang="en-US" sz="2400" b="1">
                    <a:latin typeface="宋体" panose="02010600030101010101" pitchFamily="2" charset="-122"/>
                    <a:ea typeface="宋体" panose="02010600030101010101" pitchFamily="2" charset="-122"/>
                    <a:cs typeface="宋体" panose="02010600030101010101" pitchFamily="2" charset="-122"/>
                  </a:rPr>
                  <a:t>，而只写该角所对应的弧度数</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例如，角</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oMath>
                  </m:oMathPara>
                </a14:m>
                <a:r>
                  <a:rPr lang="zh-CN" altLang="en-US" sz="2400" b="1">
                    <a:latin typeface="Cambria Math" panose="02040503050406030204" charset="0"/>
                    <a:ea typeface="宋体" panose="02010600030101010101" pitchFamily="2" charset="-122"/>
                    <a:cs typeface="Cambria Math" panose="02040503050406030204" charset="0"/>
                  </a:rPr>
                  <a:t>就表示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𝛼</m:t>
                      </m:r>
                    </m:oMath>
                  </m:oMathPara>
                </a14:m>
                <a:r>
                  <a:rPr lang="zh-CN" altLang="en-US" sz="2400" b="1">
                    <a:latin typeface="Cambria Math" panose="02040503050406030204" charset="0"/>
                    <a:ea typeface="宋体" panose="02010600030101010101" pitchFamily="2" charset="-122"/>
                    <a:cs typeface="Cambria Math" panose="02040503050406030204" charset="0"/>
                  </a:rPr>
                  <a:t>是</a:t>
                </a:r>
                <a:r>
                  <a:rPr lang="en-US" altLang="zh-CN" sz="2400">
                    <a:latin typeface="Cambria Math" panose="02040503050406030204" charset="0"/>
                    <a:ea typeface="宋体" panose="02010600030101010101" pitchFamily="2" charset="-122"/>
                    <a:cs typeface="Cambria Math" panose="02040503050406030204" charset="0"/>
                  </a:rPr>
                  <a:t>2</a:t>
                </a:r>
                <a14:m>
                  <m:oMathPara>
                    <m:oMathParaPr>
                      <m:jc/>
                    </m:oMathParaPr>
                    <m:oMath>
                      <m:r>
                        <m:rPr>
                          <m:sty m:val="p"/>
                        </m:rPr>
                        <a:rPr lang="en-US" altLang="zh-CN" sz="2400">
                          <a:solidFill>
                            <a:schemeClr val="tx2"/>
                          </a:solidFill>
                          <a:latin typeface="Cambria Math" panose="02040503050406030204" charset="0"/>
                          <a:ea typeface="宋体" panose="02010600030101010101" pitchFamily="2" charset="-122"/>
                          <a:cs typeface="Cambria Math" panose="02040503050406030204" charset="0"/>
                        </a:rPr>
                        <m:t> </m:t>
                      </m:r>
                      <m:r>
                        <m:rPr>
                          <m:sty m:val="p"/>
                        </m:rPr>
                        <a:rPr lang="en-US" altLang="zh-CN" sz="2400">
                          <a:solidFill>
                            <a:schemeClr val="tx1"/>
                          </a:solidFill>
                          <a:latin typeface="Cambria Math" panose="02040503050406030204" charset="0"/>
                          <a:ea typeface="宋体" panose="02010600030101010101" pitchFamily="2" charset="-122"/>
                          <a:cs typeface="Cambria Math" panose="02040503050406030204" charset="0"/>
                        </a:rPr>
                        <m:t>rad</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的角</a:t>
                </a:r>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𝑠𝑖𝑛</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den>
                      </m:f>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就表示</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14:m>
                  <m:oMathPara>
                    <m:oMathParaPr>
                      <m:jc/>
                    </m:oMathParaPr>
                    <m:oMath>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den>
                      </m:f>
                      <m:r>
                        <m:rPr>
                          <m:sty m:val="p"/>
                        </m:rPr>
                        <a:rPr lang="en-US" altLang="zh-CN" sz="2400">
                          <a:solidFill>
                            <a:schemeClr val="tx1"/>
                          </a:solidFill>
                          <a:latin typeface="Cambria Math" panose="02040503050406030204" charset="0"/>
                          <a:ea typeface="宋体" panose="02010600030101010101" pitchFamily="2" charset="-122"/>
                          <a:cs typeface="Cambria Math" panose="02040503050406030204" charset="0"/>
                        </a:rPr>
                        <m:t> </m:t>
                      </m:r>
                      <m:r>
                        <m:rPr>
                          <m:sty m:val="p"/>
                        </m:rPr>
                        <a:rPr lang="en-US" altLang="zh-CN" sz="2400">
                          <a:solidFill>
                            <a:schemeClr val="tx1"/>
                          </a:solidFill>
                          <a:latin typeface="Cambria Math" panose="02040503050406030204" charset="0"/>
                          <a:ea typeface="宋体" panose="02010600030101010101" pitchFamily="2" charset="-122"/>
                          <a:cs typeface="Cambria Math" panose="02040503050406030204" charset="0"/>
                        </a:rPr>
                        <m:t>rad</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的角的正弦，即</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𝑠𝑖𝑛</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den>
                      </m:f>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𝑠𝑖𝑛</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60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ad>
                            <m:radPr>
                              <m:degHide m:val="on"/>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radPr>
                            <m:deg/>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e>
                          </m:rad>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den>
                      </m:f>
                    </m:oMath>
                  </m:oMathPara>
                </a14:m>
                <a:r>
                  <a:rPr lang="en-US" altLang="zh-CN" sz="2400">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589280" y="2531110"/>
                <a:ext cx="11103610" cy="225425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 name="文本框 8" title=""/>
          <p:cNvSpPr txBox="1"/>
          <p:nvPr/>
        </p:nvSpPr>
        <p:spPr>
          <a:xfrm>
            <a:off x="477520" y="567055"/>
            <a:ext cx="10826115" cy="1198880"/>
          </a:xfrm>
          <a:prstGeom prst="rect">
            <a:avLst/>
          </a:prstGeom>
          <a:noFill/>
        </p:spPr>
        <p:txBody>
          <a:bodyPr wrap="square" rtlCol="0">
            <a:spAutoFit/>
          </a:bodyPr>
          <a:lstStyle/>
          <a:p>
            <a:pPr algn="l">
              <a:lnSpc>
                <a:spcPct val="150000"/>
              </a:lnSpc>
            </a:pPr>
            <a:r>
              <a:rPr lang="zh-CN" sz="2400" b="1">
                <a:latin typeface="宋体" panose="02010600030101010101" pitchFamily="2" charset="-122"/>
                <a:ea typeface="宋体" panose="02010600030101010101" pitchFamily="2" charset="-122"/>
                <a:cs typeface="宋体" panose="02010600030101010101" pitchFamily="2" charset="-122"/>
              </a:rPr>
              <a:t>填写下列特殊角的度数与弧度数的对应表：</a:t>
            </a:r>
            <a:endParaRPr 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endParaRPr lang="zh-CN" sz="2400">
              <a:solidFill>
                <a:schemeClr val="tx2"/>
              </a:solidFill>
              <a:latin typeface="Cambria Math" panose="02040503050406030204" charset="0"/>
              <a:ea typeface="宋体" panose="02010600030101010101" pitchFamily="2" charset="-122"/>
              <a:cs typeface="Cambria Math" panose="02040503050406030204" charset="0"/>
            </a:endParaRPr>
          </a:p>
        </p:txBody>
      </p:sp>
      <p:graphicFrame>
        <p:nvGraphicFramePr>
          <p:cNvPr id="7" name="表格 6" title=""/>
          <p:cNvGraphicFramePr>
            <a:graphicFrameLocks noGrp="1"/>
          </p:cNvGraphicFramePr>
          <p:nvPr>
            <p:custDataLst>
              <p:tags r:id="rId2"/>
            </p:custDataLst>
          </p:nvPr>
        </p:nvGraphicFramePr>
        <p:xfrm>
          <a:off x="582930" y="1357630"/>
          <a:ext cx="10617835" cy="1480185"/>
        </p:xfrm>
        <a:graphic>
          <a:graphicData uri="http://schemas.openxmlformats.org/drawingml/2006/table">
            <a:tbl>
              <a:tblPr firstRow="1" bandRow="1">
                <a:tableStyleId>{5C22544A-7EE6-4342-B048-85BDC9FD1C3A}</a:tableStyleId>
              </a:tblPr>
              <a:tblGrid>
                <a:gridCol w="900000"/>
                <a:gridCol w="900000"/>
                <a:gridCol w="900000"/>
                <a:gridCol w="900000"/>
                <a:gridCol w="900000"/>
                <a:gridCol w="900000"/>
                <a:gridCol w="845185"/>
                <a:gridCol w="872490"/>
                <a:gridCol w="836295"/>
                <a:gridCol w="873125"/>
                <a:gridCol w="836295"/>
                <a:gridCol w="954405"/>
              </a:tblGrid>
              <a:tr h="822960">
                <a:tc>
                  <a:txBody>
                    <a:bodyPr vert="horz" wrap="square"/>
                    <a:lstStyle/>
                    <a:p>
                      <a:pPr algn="ctr">
                        <a:buNone/>
                      </a:pPr>
                      <a:r>
                        <a:rPr lang="zh-CN" altLang="en-US" sz="2000">
                          <a:latin typeface="宋体" panose="02010600030101010101" pitchFamily="2" charset="-122"/>
                          <a:ea typeface="宋体" panose="02010600030101010101" pitchFamily="2" charset="-122"/>
                        </a:rPr>
                        <a:t>度</a:t>
                      </a:r>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0</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30</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ctr">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45</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solidFill>
                            <a:schemeClr val="bg1"/>
                          </a:solidFill>
                          <a:latin typeface="宋体" panose="02010600030101010101" pitchFamily="2" charset="-122"/>
                          <a:ea typeface="宋体" panose="02010600030101010101" pitchFamily="2" charset="-122"/>
                        </a:rPr>
                        <a:t>60</a:t>
                      </a:r>
                      <a:r>
                        <a:rPr lang="zh-CN" altLang="en-US" sz="2000">
                          <a:solidFill>
                            <a:schemeClr val="bg1"/>
                          </a:solidFill>
                          <a:latin typeface="宋体" panose="02010600030101010101" pitchFamily="2" charset="-122"/>
                          <a:ea typeface="宋体" panose="02010600030101010101" pitchFamily="2" charset="-122"/>
                        </a:rPr>
                        <a:t>°</a:t>
                      </a:r>
                      <a:endParaRPr lang="zh-CN" altLang="en-US" sz="2000">
                        <a:solidFill>
                          <a:schemeClr val="bg1"/>
                        </a:solidFill>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solidFill>
                            <a:schemeClr val="bg1"/>
                          </a:solidFill>
                          <a:latin typeface="宋体" panose="02010600030101010101" pitchFamily="2" charset="-122"/>
                          <a:ea typeface="宋体" panose="02010600030101010101" pitchFamily="2" charset="-122"/>
                        </a:rPr>
                        <a:t>90</a:t>
                      </a:r>
                      <a:r>
                        <a:rPr lang="zh-CN" altLang="en-US" sz="2000">
                          <a:solidFill>
                            <a:schemeClr val="bg1"/>
                          </a:solidFill>
                          <a:latin typeface="宋体" panose="02010600030101010101" pitchFamily="2" charset="-122"/>
                          <a:ea typeface="宋体" panose="02010600030101010101" pitchFamily="2" charset="-122"/>
                        </a:rPr>
                        <a:t>°</a:t>
                      </a:r>
                      <a:endParaRPr lang="zh-CN" altLang="en-US" sz="2000">
                        <a:solidFill>
                          <a:schemeClr val="bg1"/>
                        </a:solidFill>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120</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135</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150</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lgn="ctr">
                        <a:buNone/>
                      </a:pPr>
                      <a:r>
                        <a:rPr lang="en-US" altLang="zh-CN" sz="2000">
                          <a:solidFill>
                            <a:schemeClr val="bg1"/>
                          </a:solidFill>
                          <a:latin typeface="宋体" panose="02010600030101010101" pitchFamily="2" charset="-122"/>
                          <a:ea typeface="宋体" panose="02010600030101010101" pitchFamily="2" charset="-122"/>
                        </a:rPr>
                        <a:t>180</a:t>
                      </a:r>
                      <a:r>
                        <a:rPr lang="zh-CN" altLang="en-US" sz="2000">
                          <a:solidFill>
                            <a:schemeClr val="bg1"/>
                          </a:solidFill>
                          <a:latin typeface="宋体" panose="02010600030101010101" pitchFamily="2" charset="-122"/>
                          <a:ea typeface="宋体" panose="02010600030101010101" pitchFamily="2" charset="-122"/>
                        </a:rPr>
                        <a:t>°</a:t>
                      </a:r>
                      <a:endParaRPr lang="zh-CN" altLang="en-US" sz="2000">
                        <a:solidFill>
                          <a:schemeClr val="bg1"/>
                        </a:solidFill>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solidFill>
                            <a:schemeClr val="bg1"/>
                          </a:solidFill>
                          <a:latin typeface="宋体" panose="02010600030101010101" pitchFamily="2" charset="-122"/>
                          <a:ea typeface="宋体" panose="02010600030101010101" pitchFamily="2" charset="-122"/>
                        </a:rPr>
                        <a:t>270</a:t>
                      </a:r>
                      <a:r>
                        <a:rPr lang="zh-CN" altLang="en-US" sz="2000">
                          <a:solidFill>
                            <a:schemeClr val="bg1"/>
                          </a:solidFill>
                          <a:latin typeface="宋体" panose="02010600030101010101" pitchFamily="2" charset="-122"/>
                          <a:ea typeface="宋体" panose="02010600030101010101" pitchFamily="2" charset="-122"/>
                        </a:rPr>
                        <a:t>°</a:t>
                      </a:r>
                      <a:endParaRPr lang="zh-CN" altLang="en-US" sz="2000">
                        <a:solidFill>
                          <a:schemeClr val="bg1"/>
                        </a:solidFill>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cs typeface="宋体" panose="02010600030101010101" pitchFamily="2" charset="-122"/>
                        </a:rPr>
                        <a:t>360</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txBody>
                  <a:tcPr/>
                </a:tc>
              </a:tr>
              <a:tr h="381000">
                <a:tc>
                  <a:txBody>
                    <a:bodyPr vert="horz" wrap="square"/>
                    <a:lstStyle/>
                    <a:p>
                      <a:pPr algn="ctr">
                        <a:buNone/>
                      </a:pPr>
                      <a:r>
                        <a:rPr lang="zh-CN" altLang="en-US" sz="2000">
                          <a:latin typeface="宋体" panose="02010600030101010101" pitchFamily="2" charset="-122"/>
                          <a:ea typeface="宋体" panose="02010600030101010101" pitchFamily="2" charset="-122"/>
                        </a:rPr>
                        <a:t>弧度</a:t>
                      </a:r>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6</m:t>
                                </m:r>
                              </m:den>
                            </m:f>
                          </m:oMath>
                        </m:oMathPara>
                      </a14:m>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4</m:t>
                                </m:r>
                              </m:den>
                            </m:f>
                          </m:oMath>
                        </m:oMathPara>
                      </a14:m>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3</m:t>
                                </m:r>
                              </m:den>
                            </m:f>
                          </m:oMath>
                        </m:oMathPara>
                      </a14:m>
                      <a:endParaRPr lang="en-US" altLang="zh-CN" sz="2000" i="1">
                        <a:solidFill>
                          <a:schemeClr val="tx2"/>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2</m:t>
                                </m:r>
                              </m:den>
                            </m:f>
                          </m:oMath>
                        </m:oMathPara>
                      </a14:m>
                      <a:endParaRPr lang="en-US" altLang="zh-CN" sz="2000" i="1">
                        <a:solidFill>
                          <a:schemeClr val="tx2"/>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2</m:t>
                                </m:r>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3</m:t>
                                </m:r>
                              </m:den>
                            </m:f>
                          </m:oMath>
                        </m:oMathPara>
                      </a14:m>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3</m:t>
                                </m:r>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4</m:t>
                                </m:r>
                              </m:den>
                            </m:f>
                          </m:oMath>
                        </m:oMathPara>
                      </a14:m>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5</m:t>
                                </m:r>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6</m:t>
                                </m:r>
                              </m:den>
                            </m:f>
                          </m:oMath>
                        </m:oMathPara>
                      </a14:m>
                      <a:endParaRPr lang="zh-CN" altLang="en-US" sz="2000">
                        <a:latin typeface="宋体" panose="02010600030101010101" pitchFamily="2" charset="-122"/>
                        <a:ea typeface="宋体" panose="02010600030101010101" pitchFamily="2" charset="-122"/>
                      </a:endParaRPr>
                    </a:p>
                  </a:txBody>
                  <a:tcPr/>
                </a:tc>
                <a:tc>
                  <a:txBody>
                    <a:bodyPr vert="horz" wrap="square"/>
                    <a:lstStyle/>
                    <a:p>
                      <a:pPr algn="ctr">
                        <a:buNone/>
                      </a:pPr>
                      <a14:m>
                        <m:oMathPara>
                          <m:oMathParaPr>
                            <m:jc/>
                          </m:oMathParaPr>
                          <m:oMath>
                            <m:r>
                              <a:rPr lang="en-US" altLang="zh-CN" sz="2000" i="1">
                                <a:latin typeface="Cambria Math" panose="02040503050406030204" charset="0"/>
                                <a:ea typeface="MS Mincho" panose="02020609040205080304" charset="-128"/>
                                <a:cs typeface="Cambria Math" panose="02040503050406030204" charset="0"/>
                              </a:rPr>
                              <m:t>𝜋</m:t>
                            </m:r>
                          </m:oMath>
                        </m:oMathPara>
                      </a14:m>
                      <a:endParaRPr lang="en-US" altLang="zh-CN" sz="2000" i="1">
                        <a:latin typeface="Cambria Math" panose="02040503050406030204" charset="0"/>
                        <a:ea typeface="MS Mincho" panose="02020609040205080304" charset="-128"/>
                        <a:cs typeface="Cambria Math" panose="02040503050406030204" charset="0"/>
                      </a:endParaRPr>
                    </a:p>
                  </a:txBody>
                  <a:tcPr/>
                </a:tc>
                <a:tc>
                  <a:txBody>
                    <a:bodyPr vert="horz" wrap="square"/>
                    <a:lstStyle/>
                    <a:p>
                      <a:pPr algn="ctr">
                        <a:buNone/>
                      </a:pPr>
                      <a14:m>
                        <m:oMathPara>
                          <m:oMathParaPr>
                            <m:jc/>
                          </m:oMathParaPr>
                          <m:oMath>
                            <m:f>
                              <m:fPr>
                                <m:type m:val="bar"/>
                                <m:ctrlPr>
                                  <a:rPr lang="en-US" altLang="zh-CN" sz="2000" i="1">
                                    <a:solidFill>
                                      <a:schemeClr val="tx2"/>
                                    </a:solidFill>
                                    <a:latin typeface="Cambria Math" panose="02040503050406030204" charset="0"/>
                                    <a:ea typeface="宋体" panose="02010600030101010101" pitchFamily="2" charset="-122"/>
                                    <a:cs typeface="Cambria Math" panose="02040503050406030204" charset="0"/>
                                  </a:rPr>
                                </m:ctrlPr>
                              </m:fPr>
                              <m:num>
                                <m:r>
                                  <a:rPr lang="en-US" altLang="zh-CN" sz="2000" i="1">
                                    <a:solidFill>
                                      <a:schemeClr val="tx2"/>
                                    </a:solidFill>
                                    <a:latin typeface="Cambria Math" panose="02040503050406030204" charset="0"/>
                                    <a:ea typeface="MS Mincho" panose="02020609040205080304" charset="-128"/>
                                    <a:cs typeface="Cambria Math" panose="02040503050406030204" charset="0"/>
                                  </a:rPr>
                                  <m:t>3</m:t>
                                </m:r>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num>
                              <m:den>
                                <m:r>
                                  <a:rPr lang="en-US" altLang="zh-CN" sz="2000" i="1">
                                    <a:solidFill>
                                      <a:schemeClr val="tx2"/>
                                    </a:solidFill>
                                    <a:latin typeface="Cambria Math" panose="02040503050406030204" charset="0"/>
                                    <a:ea typeface="MS Mincho" panose="02020609040205080304" charset="-128"/>
                                    <a:cs typeface="Cambria Math" panose="02040503050406030204" charset="0"/>
                                  </a:rPr>
                                  <m:t>2</m:t>
                                </m:r>
                              </m:den>
                            </m:f>
                          </m:oMath>
                        </m:oMathPara>
                      </a14:m>
                      <a:endParaRPr lang="en-US" altLang="zh-CN" sz="2000" i="1">
                        <a:solidFill>
                          <a:schemeClr val="tx2"/>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lgn="ctr">
                        <a:buNone/>
                      </a:pPr>
                      <a:r>
                        <a:rPr lang="en-US" altLang="zh-CN" sz="2000" b="0">
                          <a:solidFill>
                            <a:schemeClr val="tx2"/>
                          </a:solidFill>
                          <a:latin typeface="Cambria Math" panose="02040503050406030204" charset="0"/>
                          <a:ea typeface="MS Mincho" panose="02020609040205080304" charset="-128"/>
                          <a:cs typeface="Cambria Math" panose="02040503050406030204" charset="0"/>
                        </a:rPr>
                        <a:t>2</a:t>
                      </a:r>
                      <a14:m>
                        <m:oMathPara>
                          <m:oMathParaPr>
                            <m:jc/>
                          </m:oMathParaPr>
                          <m:oMath>
                            <m:r>
                              <a:rPr lang="en-US" altLang="zh-CN" sz="2000" i="1">
                                <a:solidFill>
                                  <a:schemeClr val="tx2"/>
                                </a:solidFill>
                                <a:latin typeface="Cambria Math" panose="02040503050406030204" charset="0"/>
                                <a:ea typeface="MS Mincho" panose="02020609040205080304" charset="-128"/>
                                <a:cs typeface="Cambria Math" panose="02040503050406030204" charset="0"/>
                              </a:rPr>
                              <m:t>𝜋</m:t>
                            </m:r>
                          </m:oMath>
                        </m:oMathPara>
                      </a14:m>
                      <a:endParaRPr lang="en-US" altLang="zh-CN" sz="2000">
                        <a:latin typeface="宋体" panose="02010600030101010101" pitchFamily="2" charset="-122"/>
                        <a:ea typeface="宋体" panose="02010600030101010101" pitchFamily="2" charset="-122"/>
                      </a:endParaRPr>
                    </a:p>
                  </a:txBody>
                  <a:tcPr/>
                </a:tc>
              </a:tr>
            </a:tbl>
          </a:graphicData>
        </a:graphic>
      </p:graphicFrame>
      <mc:AlternateContent>
        <mc:Choice Requires="a14">
          <p:sp>
            <p:nvSpPr>
              <p:cNvPr id="8" name="文本框 7" title=""/>
              <p:cNvSpPr txBox="1"/>
              <p:nvPr/>
            </p:nvSpPr>
            <p:spPr>
              <a:xfrm>
                <a:off x="582930" y="3133090"/>
                <a:ext cx="7212330" cy="2675255"/>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角的概念推广后，在弧度制下，角的集合与实数集</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𝑅</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之间建立起一一对应的关系：</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每一个角都有唯一的一个实数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等于这个角的弧度数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与它对应；反过来，每一个实数也都有唯一的一个角</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即弧度数等于这个实数的角</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与它对应</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582930" y="3133090"/>
                <a:ext cx="7212330" cy="267525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29" name="组合 28" title=""/>
          <p:cNvGrpSpPr/>
          <p:nvPr/>
        </p:nvGrpSpPr>
        <p:grpSpPr>
          <a:xfrm>
            <a:off x="8174990" y="3291840"/>
            <a:ext cx="2751455" cy="2058670"/>
            <a:chOff x="12874" y="5184"/>
            <a:chExt cx="4333" cy="3242"/>
          </a:xfrm>
        </p:grpSpPr>
        <p:grpSp>
          <p:nvGrpSpPr>
            <p:cNvPr id="14" name="组合 13"/>
            <p:cNvGrpSpPr/>
            <p:nvPr/>
          </p:nvGrpSpPr>
          <p:grpSpPr>
            <a:xfrm>
              <a:off x="12874" y="5198"/>
              <a:ext cx="1406" cy="3228"/>
              <a:chOff x="12328" y="5198"/>
              <a:chExt cx="1406" cy="3228"/>
            </a:xfrm>
          </p:grpSpPr>
          <p:sp>
            <p:nvSpPr>
              <p:cNvPr id="10" name="文本框 9"/>
              <p:cNvSpPr txBox="1"/>
              <p:nvPr/>
            </p:nvSpPr>
            <p:spPr>
              <a:xfrm>
                <a:off x="12502" y="5636"/>
                <a:ext cx="1008" cy="2325"/>
              </a:xfrm>
              <a:prstGeom prst="rect">
                <a:avLst/>
              </a:prstGeom>
              <a:noFill/>
            </p:spPr>
            <p:txBody>
              <a:bodyPr wrap="none" rtlCol="0">
                <a:spAutoFit/>
              </a:bodyPr>
              <a:lstStyle/>
              <a:p>
                <a:r>
                  <a:rPr lang="zh-CN" altLang="en-US"/>
                  <a:t>正角</a:t>
                </a:r>
                <a:endParaRPr lang="zh-CN" altLang="en-US"/>
              </a:p>
              <a:p>
                <a:endParaRPr lang="zh-CN" altLang="en-US"/>
              </a:p>
              <a:p>
                <a:r>
                  <a:rPr lang="zh-CN" altLang="en-US"/>
                  <a:t>零角</a:t>
                </a:r>
                <a:endParaRPr lang="zh-CN" altLang="en-US"/>
              </a:p>
              <a:p>
                <a:endParaRPr lang="zh-CN" altLang="en-US"/>
              </a:p>
              <a:p>
                <a:r>
                  <a:rPr lang="zh-CN" altLang="en-US"/>
                  <a:t>负角</a:t>
                </a:r>
                <a:endParaRPr lang="zh-CN" altLang="en-US"/>
              </a:p>
            </p:txBody>
          </p:sp>
          <p:sp>
            <p:nvSpPr>
              <p:cNvPr id="12" name="椭圆 11"/>
              <p:cNvSpPr/>
              <p:nvPr/>
            </p:nvSpPr>
            <p:spPr>
              <a:xfrm>
                <a:off x="12328" y="5198"/>
                <a:ext cx="1406" cy="3228"/>
              </a:xfrm>
              <a:prstGeom prst="ellipse">
                <a:avLst/>
              </a:prstGeom>
              <a:noFill/>
              <a:ln w="1905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5557" y="5184"/>
              <a:ext cx="1650" cy="3228"/>
              <a:chOff x="15011" y="5184"/>
              <a:chExt cx="1650" cy="3228"/>
            </a:xfrm>
          </p:grpSpPr>
          <p:sp>
            <p:nvSpPr>
              <p:cNvPr id="11" name="文本框 10"/>
              <p:cNvSpPr txBox="1"/>
              <p:nvPr/>
            </p:nvSpPr>
            <p:spPr>
              <a:xfrm>
                <a:off x="15137" y="5636"/>
                <a:ext cx="1368" cy="2325"/>
              </a:xfrm>
              <a:prstGeom prst="rect">
                <a:avLst/>
              </a:prstGeom>
              <a:noFill/>
            </p:spPr>
            <p:txBody>
              <a:bodyPr wrap="none" rtlCol="0">
                <a:spAutoFit/>
              </a:bodyPr>
              <a:lstStyle/>
              <a:p>
                <a:r>
                  <a:rPr lang="zh-CN" altLang="en-US"/>
                  <a:t>正实数</a:t>
                </a:r>
                <a:endParaRPr lang="zh-CN" altLang="en-US"/>
              </a:p>
              <a:p>
                <a:endParaRPr lang="zh-CN" altLang="en-US"/>
              </a:p>
              <a:p>
                <a:r>
                  <a:rPr lang="en-US" altLang="zh-CN"/>
                  <a:t>   0</a:t>
                </a:r>
                <a:endParaRPr lang="zh-CN" altLang="en-US"/>
              </a:p>
              <a:p>
                <a:endParaRPr lang="zh-CN" altLang="en-US"/>
              </a:p>
              <a:p>
                <a:r>
                  <a:rPr lang="zh-CN" altLang="en-US"/>
                  <a:t>负实数</a:t>
                </a:r>
                <a:endParaRPr lang="zh-CN" altLang="en-US"/>
              </a:p>
            </p:txBody>
          </p:sp>
          <p:sp>
            <p:nvSpPr>
              <p:cNvPr id="13" name="椭圆 12"/>
              <p:cNvSpPr/>
              <p:nvPr/>
            </p:nvSpPr>
            <p:spPr>
              <a:xfrm>
                <a:off x="15011" y="5184"/>
                <a:ext cx="1650" cy="3228"/>
              </a:xfrm>
              <a:prstGeom prst="ellipse">
                <a:avLst/>
              </a:prstGeom>
              <a:noFill/>
              <a:ln w="1905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3936" y="5952"/>
              <a:ext cx="1980" cy="272"/>
              <a:chOff x="13936" y="5952"/>
              <a:chExt cx="1980" cy="272"/>
            </a:xfrm>
          </p:grpSpPr>
          <p:cxnSp>
            <p:nvCxnSpPr>
              <p:cNvPr id="16" name="直接箭头连接符 15"/>
              <p:cNvCxnSpPr/>
              <p:nvPr/>
            </p:nvCxnSpPr>
            <p:spPr>
              <a:xfrm>
                <a:off x="13936" y="5952"/>
                <a:ext cx="1980" cy="29"/>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13994" y="6196"/>
                <a:ext cx="1764" cy="28"/>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3990" y="6662"/>
              <a:ext cx="1980" cy="272"/>
              <a:chOff x="13936" y="5952"/>
              <a:chExt cx="1980" cy="272"/>
            </a:xfrm>
          </p:grpSpPr>
          <p:cxnSp>
            <p:nvCxnSpPr>
              <p:cNvPr id="20" name="直接箭头连接符 19"/>
              <p:cNvCxnSpPr/>
              <p:nvPr/>
            </p:nvCxnSpPr>
            <p:spPr>
              <a:xfrm>
                <a:off x="13936" y="5952"/>
                <a:ext cx="1980" cy="29"/>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13994" y="6196"/>
                <a:ext cx="1764" cy="28"/>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3942" y="7568"/>
              <a:ext cx="1980" cy="272"/>
              <a:chOff x="13936" y="5952"/>
              <a:chExt cx="1980" cy="272"/>
            </a:xfrm>
          </p:grpSpPr>
          <p:cxnSp>
            <p:nvCxnSpPr>
              <p:cNvPr id="23" name="直接箭头连接符 22"/>
              <p:cNvCxnSpPr/>
              <p:nvPr/>
            </p:nvCxnSpPr>
            <p:spPr>
              <a:xfrm>
                <a:off x="13936" y="5952"/>
                <a:ext cx="1980" cy="29"/>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13994" y="6196"/>
                <a:ext cx="1764" cy="28"/>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2" name="矩形 1" title=""/>
          <p:cNvSpPr/>
          <p:nvPr/>
        </p:nvSpPr>
        <p:spPr>
          <a:xfrm>
            <a:off x="3293745" y="1383030"/>
            <a:ext cx="874395" cy="774065"/>
          </a:xfrm>
          <a:prstGeom prst="rect">
            <a:avLst/>
          </a:prstGeom>
          <a:solidFill>
            <a:srgbClr val="6096E6"/>
          </a:solidFill>
          <a:ln>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title=""/>
          <p:cNvSpPr/>
          <p:nvPr/>
        </p:nvSpPr>
        <p:spPr>
          <a:xfrm>
            <a:off x="5979795" y="1383030"/>
            <a:ext cx="874395" cy="774065"/>
          </a:xfrm>
          <a:prstGeom prst="rect">
            <a:avLst/>
          </a:prstGeom>
          <a:solidFill>
            <a:srgbClr val="6096E6"/>
          </a:solidFill>
          <a:ln>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title=""/>
          <p:cNvSpPr/>
          <p:nvPr/>
        </p:nvSpPr>
        <p:spPr>
          <a:xfrm>
            <a:off x="7691755" y="1372870"/>
            <a:ext cx="874395" cy="774065"/>
          </a:xfrm>
          <a:prstGeom prst="rect">
            <a:avLst/>
          </a:prstGeom>
          <a:solidFill>
            <a:srgbClr val="6096E6"/>
          </a:solidFill>
          <a:ln>
            <a:solidFill>
              <a:srgbClr val="609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title=""/>
          <p:cNvSpPr/>
          <p:nvPr/>
        </p:nvSpPr>
        <p:spPr>
          <a:xfrm>
            <a:off x="2419350" y="2247265"/>
            <a:ext cx="874395" cy="598805"/>
          </a:xfrm>
          <a:prstGeom prst="rect">
            <a:avLst/>
          </a:prstGeom>
          <a:solidFill>
            <a:srgbClr val="D2DDF5"/>
          </a:solidFill>
          <a:ln>
            <a:solidFill>
              <a:srgbClr val="D2DD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title=""/>
          <p:cNvSpPr/>
          <p:nvPr/>
        </p:nvSpPr>
        <p:spPr>
          <a:xfrm>
            <a:off x="6813550" y="2212340"/>
            <a:ext cx="874395" cy="598805"/>
          </a:xfrm>
          <a:prstGeom prst="rect">
            <a:avLst/>
          </a:prstGeom>
          <a:solidFill>
            <a:srgbClr val="D2DDF5"/>
          </a:solidFill>
          <a:ln>
            <a:solidFill>
              <a:srgbClr val="D2DD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title=""/>
          <p:cNvSpPr/>
          <p:nvPr/>
        </p:nvSpPr>
        <p:spPr>
          <a:xfrm>
            <a:off x="9399905" y="2210435"/>
            <a:ext cx="874395" cy="598805"/>
          </a:xfrm>
          <a:prstGeom prst="rect">
            <a:avLst/>
          </a:prstGeom>
          <a:solidFill>
            <a:srgbClr val="D2DDF5"/>
          </a:solidFill>
          <a:ln>
            <a:solidFill>
              <a:srgbClr val="D2DD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P spid="3" grpId="0" animBg="1"/>
      <p:bldP spid="27" grpId="0" animBg="1"/>
      <p:bldP spid="25" grpId="0" animBg="1"/>
      <p:bldP spid="28" grpId="0" animBg="1"/>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5397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5455" y="480060"/>
                <a:ext cx="10557510" cy="198945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6.</a:t>
                </a:r>
                <a:r>
                  <a:rPr lang="zh-CN" sz="2400" b="1">
                    <a:latin typeface="宋体" panose="02010600030101010101" pitchFamily="2" charset="-122"/>
                    <a:ea typeface="宋体" panose="02010600030101010101" pitchFamily="2" charset="-122"/>
                    <a:cs typeface="宋体" panose="02010600030101010101" pitchFamily="2" charset="-122"/>
                  </a:rPr>
                  <a:t>利用弧度制证明下列关于扇形的公式：</a:t>
                </a:r>
                <a:endParaRPr lang="zh-CN" sz="2400" b="1">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𝑆</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2</m:t>
                          </m:r>
                        </m:den>
                      </m:f>
                      <m:r>
                        <a:rPr lang="en-US" altLang="zh-CN" sz="2400" i="1">
                          <a:latin typeface="Cambria Math" panose="02040503050406030204" charset="0"/>
                          <a:ea typeface="宋体" panose="02010600030101010101" pitchFamily="2" charset="-122"/>
                          <a:cs typeface="Cambria Math" panose="02040503050406030204" charset="0"/>
                        </a:rPr>
                        <m:t>𝛼</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𝑅</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(3)</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𝑆</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2</m:t>
                          </m:r>
                        </m:den>
                      </m:f>
                      <m:r>
                        <a:rPr lang="en-US" altLang="zh-CN" sz="2400" i="1">
                          <a:latin typeface="Cambria Math" panose="02040503050406030204" charset="0"/>
                          <a:ea typeface="宋体" panose="02010600030101010101" pitchFamily="2" charset="-122"/>
                          <a:cs typeface="Cambria Math" panose="02040503050406030204" charset="0"/>
                        </a:rPr>
                        <m:t>𝑙𝑅</m:t>
                      </m:r>
                      <m:r>
                        <a:rPr lang="en-US" altLang="zh-CN" sz="2400" i="1">
                          <a:latin typeface="Cambria Math" panose="02040503050406030204" charset="0"/>
                          <a:ea typeface="宋体" panose="02010600030101010101"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其中</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𝑅</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是圆的半径</a:t>
                </a:r>
                <a:r>
                  <a:rPr lang="zh-CN" altLang="en-US"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r>
                        <a:rPr lang="en-US" altLang="zh-CN" sz="2400" i="1">
                          <a:latin typeface="Cambria Math" panose="02040503050406030204" charset="0"/>
                          <a:ea typeface="宋体" panose="02010600030101010101" pitchFamily="2" charset="-122"/>
                          <a:cs typeface="Cambria Math" panose="02040503050406030204" charset="0"/>
                        </a:rPr>
                        <m:t>&lt;</m:t>
                      </m:r>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&lt;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𝜋</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为圆心角</a:t>
                </a:r>
                <a:r>
                  <a:rPr lang="zh-CN" altLang="en-US"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是扇形的弧长</a:t>
                </a:r>
                <a:r>
                  <a:rPr lang="zh-CN" altLang="en-US"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𝑆</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是扇形的面积</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5455" y="480060"/>
                <a:ext cx="10557510" cy="1989455"/>
              </a:xfrm>
              <a:prstGeom prst="rect">
                <a:avLst/>
              </a:prstGeom>
              <a:blipFill rotWithShape="1">
                <a:blip r:embed="rId2"/>
                <a:stretch>
                  <a:fillRect r="-259"/>
                </a:stretch>
              </a:blipFill>
            </p:spPr>
            <p:txBody>
              <a:bodyPr/>
              <a:lstStyle/>
              <a:p>
                <a:r>
                  <a:rPr lang="zh-CN" altLang="en-US">
                    <a:noFill/>
                  </a:rPr>
                  <a:t> </a:t>
                </a:r>
              </a:p>
            </p:txBody>
          </p:sp>
        </mc:Fallback>
      </mc:AlternateContent>
      <mc:AlternateContent>
        <mc:Choice Requires="a14">
          <p:sp>
            <p:nvSpPr>
              <p:cNvPr id="7" name="文本框 6" title=""/>
              <p:cNvSpPr txBox="1"/>
              <p:nvPr/>
            </p:nvSpPr>
            <p:spPr>
              <a:xfrm>
                <a:off x="401320" y="2401570"/>
                <a:ext cx="11119485" cy="3888105"/>
              </a:xfrm>
              <a:prstGeom prst="rect">
                <a:avLst/>
              </a:prstGeom>
              <a:noFill/>
            </p:spPr>
            <p:txBody>
              <a:bodyPr wrap="square" rtlCol="0">
                <a:spAutoFit/>
              </a:bodyPr>
              <a:lstStyle/>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证明：由公式</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𝛼</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den>
                      </m:f>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可得：</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𝛼</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下面证明</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(2)(3).</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半径为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圆心角为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的扇形的弧长公式和面积公式分别是：</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20000"/>
                  </a:lnSpc>
                </a:pP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𝑆</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360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将</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转换为弧度制，得：</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180</m:t>
                          </m:r>
                        </m:den>
                      </m:f>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，于是，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𝑆</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2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将</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代入上式，即得</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𝑆</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en-US" altLang="zh-CN" sz="2400" b="1">
                    <a:solidFill>
                      <a:schemeClr val="tx2"/>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2"/>
                    </a:solidFill>
                    <a:latin typeface="Cambria Math" panose="02040503050406030204" charset="0"/>
                    <a:ea typeface="宋体" panose="02010600030101010101" pitchFamily="2" charset="-122"/>
                    <a:cs typeface="Cambria Math" panose="02040503050406030204" charset="0"/>
                  </a:rPr>
                  <a:t>显然，弧度制下的弧长公式和扇形面积公式形式简单了</a:t>
                </a:r>
                <a:r>
                  <a:rPr lang="en-US" altLang="zh-CN" sz="2400" b="1">
                    <a:solidFill>
                      <a:schemeClr val="tx2"/>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2"/>
                    </a:solidFill>
                    <a:latin typeface="Cambria Math" panose="02040503050406030204" charset="0"/>
                    <a:ea typeface="宋体" panose="02010600030101010101" pitchFamily="2" charset="-122"/>
                    <a:cs typeface="Cambria Math" panose="02040503050406030204" charset="0"/>
                  </a:rPr>
                  <a:t>在今后的学习中，我们还将进一步看到弧度制带来的便利</a:t>
                </a:r>
                <a:r>
                  <a:rPr lang="en-US" altLang="zh-CN" sz="2400" b="1">
                    <a:solidFill>
                      <a:schemeClr val="tx2"/>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2"/>
                  </a:solidFill>
                  <a:latin typeface="Cambria Math" panose="02040503050406030204" charset="0"/>
                  <a:ea typeface="宋体" panose="02010600030101010101" pitchFamily="2" charset="-122"/>
                  <a:cs typeface="Cambria Math" panose="02040503050406030204" charset="0"/>
                </a:endParaRPr>
              </a:p>
              <a:p>
                <a:pPr algn="l"/>
                <a:endParaRPr lang="en-US" altLang="zh-CN" sz="2400" b="1">
                  <a:solidFill>
                    <a:schemeClr val="tx2"/>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01320" y="2401570"/>
                <a:ext cx="11119485" cy="388810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3" name="文本框 2" title=""/>
              <p:cNvSpPr txBox="1"/>
              <p:nvPr/>
            </p:nvSpPr>
            <p:spPr>
              <a:xfrm>
                <a:off x="566420" y="591820"/>
                <a:ext cx="10725150" cy="1753235"/>
              </a:xfrm>
              <a:prstGeom prst="rect">
                <a:avLst/>
              </a:prstGeom>
              <a:noFill/>
            </p:spPr>
            <p:txBody>
              <a:bodyPr wrap="square" rtlCol="0">
                <a:spAutoFit/>
              </a:bodyPr>
              <a:lstStyle/>
              <a:p>
                <a:pPr algn="l">
                  <a:lnSpc>
                    <a:spcPct val="150000"/>
                  </a:lnSpc>
                </a:pPr>
                <a:r>
                  <a:rPr lang="zh-CN" altLang="en-US" sz="2400" b="1">
                    <a:latin typeface="宋体" panose="02010600030101010101" pitchFamily="2" charset="-122"/>
                    <a:ea typeface="宋体" panose="02010600030101010101" pitchFamily="2" charset="-122"/>
                  </a:rPr>
                  <a:t>扇形的弧长和面积公式：</a:t>
                </a:r>
                <a:endParaRPr lang="zh-CN" altLang="en-US" sz="2400" b="1">
                  <a:latin typeface="宋体" panose="02010600030101010101" pitchFamily="2" charset="-122"/>
                  <a:ea typeface="宋体" panose="02010600030101010101" pitchFamily="2" charset="-122"/>
                </a:endParaRPr>
              </a:p>
              <a:p>
                <a:pPr algn="l">
                  <a:lnSpc>
                    <a:spcPct val="150000"/>
                  </a:lnSpc>
                </a:pPr>
                <a:r>
                  <a:rPr lang="zh-CN" altLang="en-US" sz="2400" b="1">
                    <a:latin typeface="宋体" panose="02010600030101010101" pitchFamily="2" charset="-122"/>
                    <a:ea typeface="宋体" panose="02010600030101010101" pitchFamily="2" charset="-122"/>
                  </a:rPr>
                  <a:t>设扇形的半径为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𝑅</m:t>
                      </m:r>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弧长为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r>
                        <a:rPr lang="en-US" altLang="zh-CN" sz="2400" i="1">
                          <a:latin typeface="Cambria Math" panose="02040503050406030204" charset="0"/>
                          <a:ea typeface="宋体" panose="02010600030101010101" pitchFamily="2" charset="-122"/>
                          <a:cs typeface="Cambria Math" panose="02040503050406030204" charset="0"/>
                        </a:rPr>
                        <m:t>&lt;</m:t>
                      </m:r>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&lt;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𝜋</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为其圆心角，则</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a:p>
                <a:pPr algn="l">
                  <a:lnSpc>
                    <a:spcPct val="150000"/>
                  </a:lnSpc>
                </a:pP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566420" y="591820"/>
                <a:ext cx="10725150" cy="175323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7" name="组合 6" title=""/>
          <p:cNvGrpSpPr/>
          <p:nvPr/>
        </p:nvGrpSpPr>
        <p:grpSpPr>
          <a:xfrm>
            <a:off x="2871470" y="2895600"/>
            <a:ext cx="2032000" cy="1463040"/>
            <a:chOff x="4522" y="4560"/>
            <a:chExt cx="3200" cy="2304"/>
          </a:xfrm>
        </p:grpSpPr>
        <p:sp>
          <p:nvSpPr>
            <p:cNvPr id="2" name="圆角矩形 1"/>
            <p:cNvSpPr/>
            <p:nvPr/>
          </p:nvSpPr>
          <p:spPr>
            <a:xfrm>
              <a:off x="4522" y="4626"/>
              <a:ext cx="3200" cy="2238"/>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8" name="文本框 7"/>
                <p:cNvSpPr txBox="1"/>
                <p:nvPr/>
              </p:nvSpPr>
              <p:spPr>
                <a:xfrm>
                  <a:off x="4914" y="4560"/>
                  <a:ext cx="2216" cy="2121"/>
                </a:xfrm>
                <a:prstGeom prst="rect">
                  <a:avLst/>
                </a:prstGeom>
                <a:noFill/>
                <a:ln w="19050">
                  <a:noFill/>
                </a:ln>
              </p:spPr>
              <p:txBody>
                <a:bodyPr wrap="none" rtlCol="0">
                  <a:spAutoFit/>
                </a:bodyPr>
                <a:lstStyle/>
                <a:p>
                  <a:pPr algn="l">
                    <a:lnSpc>
                      <a:spcPct val="170000"/>
                    </a:lnSpc>
                  </a:pPr>
                  <a:r>
                    <a:rPr lang="zh-CN" altLang="en-US" sz="2400" b="1">
                      <a:latin typeface="宋体" panose="02010600030101010101" pitchFamily="2" charset="-122"/>
                      <a:ea typeface="宋体" panose="02010600030101010101" pitchFamily="2" charset="-122"/>
                      <a:cs typeface="宋体" panose="02010600030101010101" pitchFamily="2" charset="-122"/>
                    </a:rPr>
                    <a:t>弧长公式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70000"/>
                    </a:lnSpc>
                  </a:pP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𝒍</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𝜶</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𝑹</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914" y="4560"/>
                  <a:ext cx="2216" cy="2121"/>
                </a:xfrm>
                <a:prstGeom prst="rect">
                  <a:avLst/>
                </a:prstGeom>
                <a:blipFill rotWithShape="1">
                  <a:blip r:embed="rId3"/>
                  <a:stretch>
                    <a:fillRect/>
                  </a:stretch>
                </a:blipFill>
                <a:ln w="19050">
                  <a:noFill/>
                </a:ln>
              </p:spPr>
              <p:txBody>
                <a:bodyPr/>
                <a:lstStyle/>
                <a:p>
                  <a:r>
                    <a:rPr lang="zh-CN" altLang="en-US">
                      <a:noFill/>
                    </a:rPr>
                    <a:t> </a:t>
                  </a:r>
                </a:p>
              </p:txBody>
            </p:sp>
          </mc:Fallback>
        </mc:AlternateContent>
      </p:grpSp>
      <p:grpSp>
        <p:nvGrpSpPr>
          <p:cNvPr id="13" name="组合 12" title=""/>
          <p:cNvGrpSpPr/>
          <p:nvPr/>
        </p:nvGrpSpPr>
        <p:grpSpPr>
          <a:xfrm>
            <a:off x="6189980" y="2626995"/>
            <a:ext cx="3261995" cy="1884045"/>
            <a:chOff x="10204" y="4137"/>
            <a:chExt cx="5137" cy="2967"/>
          </a:xfrm>
        </p:grpSpPr>
        <p:sp>
          <p:nvSpPr>
            <p:cNvPr id="11" name="圆角矩形 10"/>
            <p:cNvSpPr/>
            <p:nvPr>
              <p:custDataLst>
                <p:tags r:id="rId4"/>
              </p:custDataLst>
            </p:nvPr>
          </p:nvSpPr>
          <p:spPr>
            <a:xfrm>
              <a:off x="10204" y="4137"/>
              <a:ext cx="5137" cy="2837"/>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9" name="文本框 8"/>
                <p:cNvSpPr txBox="1"/>
                <p:nvPr/>
              </p:nvSpPr>
              <p:spPr>
                <a:xfrm>
                  <a:off x="10812" y="4137"/>
                  <a:ext cx="3928" cy="2967"/>
                </a:xfrm>
                <a:prstGeom prst="rect">
                  <a:avLst/>
                </a:prstGeom>
                <a:noFill/>
                <a:ln w="19050">
                  <a:solidFill>
                    <a:srgbClr val="000000">
                      <a:alpha val="0"/>
                    </a:srgbClr>
                  </a:solidFill>
                </a:ln>
              </p:spPr>
              <p:txBody>
                <a:bodyPr wrap="none" rtlCol="0">
                  <a:spAutoFit/>
                </a:bodyPr>
                <a:lstStyle/>
                <a:p>
                  <a:pPr algn="l">
                    <a:lnSpc>
                      <a:spcPct val="170000"/>
                    </a:lnSpc>
                  </a:pPr>
                  <a:r>
                    <a:rPr lang="zh-CN" altLang="en-US" sz="2400" b="1">
                      <a:latin typeface="宋体" panose="02010600030101010101" pitchFamily="2" charset="-122"/>
                      <a:ea typeface="宋体" panose="02010600030101010101" pitchFamily="2" charset="-122"/>
                      <a:cs typeface="宋体" panose="02010600030101010101" pitchFamily="2" charset="-122"/>
                    </a:rPr>
                    <a:t>扇形面积公式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70000"/>
                    </a:lnSpc>
                  </a:pP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𝑺</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m:t>
                            </m:r>
                          </m:num>
                          <m:den>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𝟐</m:t>
                            </m:r>
                          </m:den>
                        </m:f>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𝜶</m:t>
                        </m:r>
                        <m:sSup>
                          <m:sSupP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ctrlPr>
                          </m:sSupPr>
                          <m:e>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𝑹</m:t>
                            </m:r>
                          </m:e>
                          <m:sup>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𝟐</m:t>
                            </m:r>
                          </m:sup>
                        </m:sSup>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𝟏</m:t>
                            </m:r>
                          </m:num>
                          <m:den>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𝟐</m:t>
                            </m:r>
                          </m:den>
                        </m:f>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𝒍𝑹</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0812" y="4137"/>
                  <a:ext cx="3928" cy="2967"/>
                </a:xfrm>
                <a:prstGeom prst="rect">
                  <a:avLst/>
                </a:prstGeom>
                <a:blipFill rotWithShape="1">
                  <a:blip r:embed="rId5"/>
                  <a:stretch>
                    <a:fillRect/>
                  </a:stretch>
                </a:blipFill>
                <a:ln w="19050">
                  <a:solidFill>
                    <a:srgbClr val="000000">
                      <a:alpha val="0"/>
                    </a:srgbClr>
                  </a:solidFill>
                </a:ln>
              </p:spPr>
              <p:txBody>
                <a:bodyPr/>
                <a:lstStyle/>
                <a:p>
                  <a:r>
                    <a:rPr lang="zh-CN" altLang="en-US">
                      <a:noFill/>
                    </a:rPr>
                    <a:t> </a:t>
                  </a:r>
                </a:p>
              </p:txBody>
            </p:sp>
          </mc:Fallback>
        </mc:AlternateContent>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19" name="文本框 18" title=""/>
              <p:cNvSpPr txBox="1"/>
              <p:nvPr/>
            </p:nvSpPr>
            <p:spPr>
              <a:xfrm>
                <a:off x="629285" y="1053465"/>
                <a:ext cx="10861040" cy="143700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sz="2400" b="1">
                    <a:latin typeface="宋体" panose="02010600030101010101" pitchFamily="2" charset="-122"/>
                    <a:ea typeface="宋体" panose="02010600030101010101" pitchFamily="2" charset="-122"/>
                    <a:cs typeface="宋体" panose="02010600030101010101" pitchFamily="2" charset="-122"/>
                  </a:rPr>
                  <a:t>把下列角度化成弧度或弧度化成角度</a:t>
                </a:r>
                <a:r>
                  <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(1)144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m:t>−</m:t>
                      </m:r>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300</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14:m>
                  <m:oMathPara>
                    <m:oMathParaPr>
                      <m:jc/>
                    </m:oMathParaPr>
                    <m:oMath>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MS Mincho" panose="02020609040205080304" charset="-128"/>
                              <a:cs typeface="Cambria Math" panose="02040503050406030204" charset="0"/>
                            </a:rPr>
                            <m:t>3</m:t>
                          </m:r>
                          <m:r>
                            <a:rPr lang="en-US" altLang="zh-CN" sz="2400" i="1">
                              <a:solidFill>
                                <a:schemeClr val="tx1"/>
                              </a:solidFill>
                              <a:latin typeface="Cambria Math" panose="02040503050406030204" charset="0"/>
                              <a:ea typeface="MS Mincho" panose="02020609040205080304" charset="-128"/>
                              <a:cs typeface="Cambria Math" panose="02040503050406030204" charset="0"/>
                            </a:rPr>
                            <m:t>𝜋</m:t>
                          </m:r>
                        </m:num>
                        <m:den>
                          <m:r>
                            <a:rPr lang="en-US" altLang="zh-CN" sz="2400" i="1">
                              <a:solidFill>
                                <a:schemeClr val="tx1"/>
                              </a:solidFill>
                              <a:latin typeface="Cambria Math" panose="02040503050406030204" charset="0"/>
                              <a:ea typeface="MS Mincho" panose="02020609040205080304" charset="-128"/>
                              <a:cs typeface="Cambria Math" panose="02040503050406030204" charset="0"/>
                            </a:rPr>
                            <m:t>8</m:t>
                          </m:r>
                        </m:den>
                      </m:f>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629285" y="1053465"/>
                <a:ext cx="10861040" cy="143700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626745" y="2390775"/>
                <a:ext cx="11635105" cy="3477895"/>
              </a:xfrm>
              <a:prstGeom prst="rect">
                <a:avLst/>
              </a:prstGeom>
              <a:noFill/>
            </p:spPr>
            <p:txBody>
              <a:bodyPr wrap="square" rtlCol="0">
                <a:spAutoFit/>
              </a:bodyPr>
              <a:lstStyle/>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144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144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144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300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300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720</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(4)</a:t>
                </a:r>
                <a14:m>
                  <m:oMathPara>
                    <m:oMathParaPr>
                      <m:jc/>
                    </m:oMathParaPr>
                    <m:oMath>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8</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8</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67</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26745" y="2390775"/>
                <a:ext cx="11635105" cy="347789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33" name="组合 32" title=""/>
          <p:cNvGrpSpPr/>
          <p:nvPr/>
        </p:nvGrpSpPr>
        <p:grpSpPr>
          <a:xfrm>
            <a:off x="663575" y="619125"/>
            <a:ext cx="4669405" cy="460375"/>
            <a:chOff x="3458" y="2316"/>
            <a:chExt cx="10868" cy="725"/>
          </a:xfrm>
        </p:grpSpPr>
        <p:sp>
          <p:nvSpPr>
            <p:cNvPr id="34" name="文本框 33"/>
            <p:cNvSpPr txBox="1"/>
            <p:nvPr/>
          </p:nvSpPr>
          <p:spPr>
            <a:xfrm>
              <a:off x="3559" y="2316"/>
              <a:ext cx="10767"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题型一：角度与弧度的换算</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458" y="2328"/>
              <a:ext cx="915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539115"/>
                <a:ext cx="11135360" cy="313563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角度制与弧度制互化的关键与方法：</a:t>
                </a:r>
                <a:endPar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关键：公式</a:t>
                </a:r>
                <a14:m>
                  <m:oMathPara>
                    <m:oMathParaPr>
                      <m:jc/>
                    </m:oMathParaPr>
                    <m:oMath>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𝛑</m:t>
                      </m:r>
                      <m:r>
                        <m:rPr>
                          <m:sty m:val="b"/>
                        </m:rPr>
                        <a:rPr lang="en-US" altLang="zh-CN" sz="2400" b="1" kern="0">
                          <a:solidFill>
                            <a:schemeClr val="tx1"/>
                          </a:solidFill>
                          <a:uFillTx/>
                          <a:latin typeface="宋体" pitchFamily="2" charset="-122"/>
                          <a:ea typeface="宋体" panose="02010600030101010101" pitchFamily="2" charset="-122"/>
                          <a:cs typeface="宋体" panose="02010600030101010101" pitchFamily="2" charset="-122"/>
                        </a:rPr>
                        <m:t> </m:t>
                      </m:r>
                      <m:r>
                        <m:rPr>
                          <m:sty m:val="b"/>
                        </m:rPr>
                        <a:rPr lang="en-US" altLang="zh-CN" sz="2400" b="1" kern="0">
                          <a:solidFill>
                            <a:schemeClr val="tx1"/>
                          </a:solidFill>
                          <a:uFillTx/>
                          <a:latin typeface="宋体" pitchFamily="2" charset="-122"/>
                          <a:ea typeface="宋体" panose="02010600030101010101" pitchFamily="2" charset="-122"/>
                          <a:cs typeface="宋体" panose="02010600030101010101" pitchFamily="2" charset="-122"/>
                        </a:rPr>
                        <m:t>𝐫𝐚𝐝</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𝟏𝟖𝟎</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是互化的关键</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方法：度数</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ctrlPr>
                        </m:fPr>
                        <m:num>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180</m:t>
                          </m:r>
                        </m:den>
                      </m:f>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弧度数；弧度数</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sSup>
                        <m:sSupPr>
                          <m:ctrlP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ctrlPr>
                        </m:sSupPr>
                        <m:e>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ctrlPr>
                            </m:fPr>
                            <m:num>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180</m:t>
                              </m:r>
                            </m:num>
                            <m:den>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𝜋</m:t>
                              </m:r>
                            </m:den>
                          </m:f>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e>
                        <m:sup>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sup>
                      </m:sSup>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度数</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角度化弧度时，应先将分、秒化成度，再化成弧度</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539115"/>
                <a:ext cx="11135360" cy="313563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36315"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4"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情境引入</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文本框 4" title=""/>
          <p:cNvSpPr txBox="1"/>
          <p:nvPr/>
        </p:nvSpPr>
        <p:spPr>
          <a:xfrm>
            <a:off x="568325" y="676275"/>
            <a:ext cx="6823075" cy="2195830"/>
          </a:xfrm>
          <a:prstGeom prst="rect">
            <a:avLst/>
          </a:prstGeom>
          <a:noFill/>
        </p:spPr>
        <p:txBody>
          <a:bodyPr wrap="square" rtlCol="0">
            <a:spAutoFit/>
          </a:bodyPr>
          <a:lstStyle/>
          <a:p>
            <a:pPr>
              <a:lnSpc>
                <a:spcPct val="19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量长度可以用米、英尺、码等不同的单位制，度量质量也可以用千克、磅等不同的单位制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不同的单位制能给解决问题带来方便</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pic>
        <p:nvPicPr>
          <p:cNvPr id="8" name="图片 7" title=""/>
          <p:cNvPicPr>
            <a:picLocks noChangeAspect="1"/>
          </p:cNvPicPr>
          <p:nvPr/>
        </p:nvPicPr>
        <p:blipFill>
          <a:blip r:embed="rId3"/>
          <a:stretch>
            <a:fillRect/>
          </a:stretch>
        </p:blipFill>
        <p:spPr>
          <a:xfrm>
            <a:off x="7894955" y="932180"/>
            <a:ext cx="3419475" cy="2496820"/>
          </a:xfrm>
          <a:prstGeom prst="rect">
            <a:avLst/>
          </a:prstGeom>
        </p:spPr>
      </p:pic>
      <p:grpSp>
        <p:nvGrpSpPr>
          <p:cNvPr id="18" name="组合 17" title=""/>
          <p:cNvGrpSpPr/>
          <p:nvPr/>
        </p:nvGrpSpPr>
        <p:grpSpPr>
          <a:xfrm>
            <a:off x="7850505" y="3799205"/>
            <a:ext cx="3765550" cy="1641475"/>
            <a:chOff x="12363" y="5983"/>
            <a:chExt cx="5930" cy="2585"/>
          </a:xfrm>
        </p:grpSpPr>
        <p:sp>
          <p:nvSpPr>
            <p:cNvPr id="15" name="文本框 14"/>
            <p:cNvSpPr txBox="1"/>
            <p:nvPr/>
          </p:nvSpPr>
          <p:spPr>
            <a:xfrm>
              <a:off x="12363" y="5983"/>
              <a:ext cx="5930" cy="2585"/>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咖啡豆在交易过程中常以</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磅</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为单位，</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磅的咖啡豆大约等于</a:t>
              </a:r>
              <a:r>
                <a:rPr lang="en-US" altLang="zh-CN" sz="2400" b="1">
                  <a:latin typeface="宋体" panose="02010600030101010101" pitchFamily="2" charset="-122"/>
                  <a:ea typeface="宋体" panose="02010600030101010101" pitchFamily="2" charset="-122"/>
                  <a:cs typeface="宋体" panose="02010600030101010101" pitchFamily="2" charset="-122"/>
                </a:rPr>
                <a:t>454</a:t>
              </a:r>
              <a:r>
                <a:rPr lang="zh-CN" altLang="en-US" sz="2400" b="1">
                  <a:latin typeface="宋体" panose="02010600030101010101" pitchFamily="2" charset="-122"/>
                  <a:ea typeface="宋体" panose="02010600030101010101" pitchFamily="2" charset="-122"/>
                  <a:cs typeface="宋体" panose="02010600030101010101" pitchFamily="2" charset="-122"/>
                </a:rPr>
                <a:t>克</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12911" y="721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3" name="组合 22" title=""/>
          <p:cNvGrpSpPr/>
          <p:nvPr/>
        </p:nvGrpSpPr>
        <p:grpSpPr>
          <a:xfrm>
            <a:off x="568325" y="3291205"/>
            <a:ext cx="6096000" cy="2195830"/>
            <a:chOff x="895" y="5183"/>
            <a:chExt cx="9600" cy="3458"/>
          </a:xfrm>
        </p:grpSpPr>
        <p:sp>
          <p:nvSpPr>
            <p:cNvPr id="19" name="文本框 18"/>
            <p:cNvSpPr txBox="1"/>
            <p:nvPr/>
          </p:nvSpPr>
          <p:spPr>
            <a:xfrm>
              <a:off x="895" y="5183"/>
              <a:ext cx="9600" cy="3458"/>
            </a:xfrm>
            <a:prstGeom prst="rect">
              <a:avLst/>
            </a:prstGeom>
            <a:noFill/>
          </p:spPr>
          <p:txBody>
            <a:bodyPr wrap="square" rtlCol="0" anchor="t">
              <a:spAutoFit/>
            </a:bodyPr>
            <a:lstStyle/>
            <a:p>
              <a:pPr>
                <a:lnSpc>
                  <a:spcPct val="19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角的度量是否也能用不同的单位制呢？能否像度量长度那样，</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用十进制的实数来度量角的大小</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呢</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nvSpPr>
          <p:spPr>
            <a:xfrm>
              <a:off x="4157" y="758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5397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19" name="文本框 18" title=""/>
              <p:cNvSpPr txBox="1"/>
              <p:nvPr/>
            </p:nvSpPr>
            <p:spPr>
              <a:xfrm>
                <a:off x="566420" y="529590"/>
                <a:ext cx="10861040" cy="143700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sz="2400" b="1">
                    <a:latin typeface="宋体" panose="02010600030101010101" pitchFamily="2" charset="-122"/>
                    <a:ea typeface="宋体" panose="02010600030101010101" pitchFamily="2" charset="-122"/>
                    <a:cs typeface="宋体" panose="02010600030101010101" pitchFamily="2" charset="-122"/>
                  </a:rPr>
                  <a:t>把下列角度与弧度进行互化</a:t>
                </a:r>
                <a:r>
                  <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(1)120</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(2)-32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14:m>
                  <m:oMathPara>
                    <m:oMathParaPr>
                      <m:jc/>
                    </m:oMathParaPr>
                    <m:oMath>
                      <m:r>
                        <m:rPr>
                          <m:sty m:val="b"/>
                        </m:rPr>
                        <a:rPr lang="en-US" altLang="zh-CN" sz="2400" b="1">
                          <a:solidFill>
                            <a:schemeClr val="tx1"/>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MS Mincho" panose="02020609040205080304" charset="-128"/>
                              <a:cs typeface="Cambria Math" panose="02040503050406030204" charset="0"/>
                            </a:rPr>
                            <m:t>3</m:t>
                          </m:r>
                          <m:r>
                            <a:rPr lang="en-US" altLang="zh-CN" sz="2400" i="1">
                              <a:solidFill>
                                <a:schemeClr val="tx1"/>
                              </a:solidFill>
                              <a:latin typeface="Cambria Math" panose="02040503050406030204" charset="0"/>
                              <a:ea typeface="MS Mincho" panose="02020609040205080304" charset="-128"/>
                              <a:cs typeface="Cambria Math" panose="02040503050406030204" charset="0"/>
                            </a:rPr>
                            <m:t>𝜋</m:t>
                          </m:r>
                        </m:num>
                        <m:den>
                          <m:r>
                            <a:rPr lang="en-US" altLang="zh-CN" sz="2400" i="1">
                              <a:solidFill>
                                <a:schemeClr val="tx1"/>
                              </a:solidFill>
                              <a:latin typeface="Cambria Math" panose="02040503050406030204" charset="0"/>
                              <a:ea typeface="MS Mincho" panose="02020609040205080304" charset="-128"/>
                              <a:cs typeface="Cambria Math" panose="02040503050406030204" charset="0"/>
                            </a:rPr>
                            <m:t>5</m:t>
                          </m:r>
                        </m:den>
                      </m:f>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14:m>
                  <m:oMathPara>
                    <m:oMathParaPr>
                      <m:jc/>
                    </m:oMathParaPr>
                    <m:oMath>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MS Mincho" panose="02020609040205080304" charset="-128"/>
                              <a:cs typeface="Cambria Math" panose="02040503050406030204" charset="0"/>
                            </a:rPr>
                            <m:t>𝜋</m:t>
                          </m:r>
                        </m:num>
                        <m:den>
                          <m:r>
                            <a:rPr lang="en-US" altLang="zh-CN" sz="2400" i="1">
                              <a:solidFill>
                                <a:schemeClr val="tx1"/>
                              </a:solidFill>
                              <a:latin typeface="Cambria Math" panose="02040503050406030204" charset="0"/>
                              <a:ea typeface="MS Mincho" panose="02020609040205080304" charset="-128"/>
                              <a:cs typeface="Cambria Math" panose="02040503050406030204" charset="0"/>
                            </a:rPr>
                            <m:t>9</m:t>
                          </m:r>
                        </m:den>
                      </m:f>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(5)112</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30</a:t>
                </a:r>
                <a14:m>
                  <m:oMathPara>
                    <m:oMathParaPr>
                      <m:jc/>
                    </m:oMathParaPr>
                    <m:oMath>
                      <m:r>
                        <m:rPr>
                          <m:sty m:val="bi"/>
                        </m:rPr>
                        <a:rPr lang="en-US" altLang="zh-CN" sz="2400" b="1" i="1">
                          <a:solidFill>
                            <a:schemeClr val="tx1"/>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chemeClr val="tx1"/>
                  </a:solidFill>
                  <a:latin typeface="Cambria Math" panose="02040503050406030204" charset="0"/>
                  <a:ea typeface="MS Mincho" panose="02020609040205080304" charset="-128"/>
                  <a:cs typeface="Cambria Math" panose="02040503050406030204" charset="0"/>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6420" y="529590"/>
                <a:ext cx="10861040" cy="143700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582930" y="1996440"/>
                <a:ext cx="11635105" cy="4322445"/>
              </a:xfrm>
              <a:prstGeom prst="rect">
                <a:avLst/>
              </a:prstGeom>
              <a:noFill/>
            </p:spPr>
            <p:txBody>
              <a:bodyPr wrap="square" rtlCol="0">
                <a:spAutoFit/>
              </a:bodyPr>
              <a:lstStyle/>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120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120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8</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45</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a:t>
                </a:r>
                <a14:m>
                  <m:oMathPara>
                    <m:oMathParaPr>
                      <m:jc/>
                    </m:oMathParaPr>
                    <m:oMath>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m:rPr>
                          <m:sty m:val="b"/>
                        </m:rPr>
                        <a:rPr lang="en-US" altLang="zh-CN" sz="2400" b="1">
                          <a:solidFill>
                            <a:srgbClr val="FF0000"/>
                          </a:solidFill>
                          <a:latin typeface="宋体" pitchFamily="2" charset="-122"/>
                          <a:ea typeface="宋体" panose="02010600030101010101" pitchFamily="2" charset="-122"/>
                          <a:cs typeface="宋体" panose="02010600030101010101" pitchFamily="2" charset="-122"/>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108</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(4)</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9</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9</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180</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9</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(5)112</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30</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112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112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8</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82930" y="1996440"/>
                <a:ext cx="11635105" cy="432244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19" name="文本框 18" title=""/>
              <p:cNvSpPr txBox="1"/>
              <p:nvPr/>
            </p:nvSpPr>
            <p:spPr>
              <a:xfrm>
                <a:off x="629285" y="1053465"/>
                <a:ext cx="10861040" cy="175323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已知角</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1725</m:t>
                      </m:r>
                      <m:r>
                        <a:rPr lang="en-US" altLang="zh-CN" sz="2400" i="1">
                          <a:latin typeface="Cambria Math" panose="02040503050406030204" charset="0"/>
                          <a:ea typeface="宋体" panose="02010600030101010101" pitchFamily="2" charset="-122"/>
                          <a:cs typeface="Cambria Math" panose="02040503050406030204" charset="0"/>
                        </a:rPr>
                        <m:t>°</m:t>
                      </m:r>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endParaRPr lang="en-US" altLang="zh-CN" sz="2400" b="1" i="1">
                  <a:latin typeface="Cambria Math" panose="02040503050406030204" charset="0"/>
                  <a:ea typeface="宋体" panose="02010600030101010101" pitchFamily="2" charset="-122"/>
                  <a:cs typeface="Cambria Math" panose="02040503050406030204" charset="0"/>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改写成</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𝛽</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𝜋</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𝑘</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𝑍</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𝛽</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&lt;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𝜋</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的形式，并指出</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是第几象限角</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0</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内找出与</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终边相同的角</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629285" y="1053465"/>
                <a:ext cx="10861040" cy="175323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663575" y="2637790"/>
                <a:ext cx="11116310" cy="3063240"/>
              </a:xfrm>
              <a:prstGeom prst="rect">
                <a:avLst/>
              </a:prstGeom>
              <a:noFill/>
            </p:spPr>
            <p:txBody>
              <a:bodyPr wrap="square" rtlCol="0">
                <a:spAutoFit/>
              </a:bodyPr>
              <a:lstStyle/>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172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360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75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𝑟𝑎𝑑</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m:t>0</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m:t>&lt;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角</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与</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终边相同，是第一象限的角</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终边相同的角为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𝑍</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由</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𝑍</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内与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终边相同的角是</a:t>
                </a:r>
                <a14:m>
                  <m:oMathPara>
                    <m:oMathParaPr>
                      <m:jc/>
                    </m:oMathParaPr>
                    <m:oMath>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19</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63575" y="2637790"/>
                <a:ext cx="11116310" cy="306324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33" name="组合 32" title=""/>
          <p:cNvGrpSpPr/>
          <p:nvPr/>
        </p:nvGrpSpPr>
        <p:grpSpPr>
          <a:xfrm>
            <a:off x="663575" y="619125"/>
            <a:ext cx="5607325" cy="460375"/>
            <a:chOff x="3458" y="2316"/>
            <a:chExt cx="13051" cy="725"/>
          </a:xfrm>
        </p:grpSpPr>
        <p:sp>
          <p:nvSpPr>
            <p:cNvPr id="34" name="文本框 33"/>
            <p:cNvSpPr txBox="1"/>
            <p:nvPr/>
          </p:nvSpPr>
          <p:spPr>
            <a:xfrm>
              <a:off x="3559" y="2316"/>
              <a:ext cx="12950"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题型二：用弧度制表示角有关的角</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458" y="2328"/>
              <a:ext cx="11210"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539115"/>
                <a:ext cx="11135360" cy="2343785"/>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用弧度制表示已知角或者判断已知角的象限：</a:t>
                </a:r>
                <a:endPar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关键：公式</a:t>
                </a:r>
                <a14:m>
                  <m:oMathPara>
                    <m:oMathParaPr>
                      <m:jc/>
                    </m:oMathParaPr>
                    <m:oMath>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𝛑</m:t>
                      </m:r>
                      <m:r>
                        <m:rPr>
                          <m:sty m:val="b"/>
                        </m:rPr>
                        <a:rPr lang="en-US" altLang="zh-CN" sz="2400" b="1" kern="0">
                          <a:solidFill>
                            <a:schemeClr val="tx1"/>
                          </a:solidFill>
                          <a:uFillTx/>
                          <a:latin typeface="宋体" pitchFamily="2" charset="-122"/>
                          <a:ea typeface="宋体" panose="02010600030101010101" pitchFamily="2" charset="-122"/>
                          <a:cs typeface="宋体" panose="02010600030101010101" pitchFamily="2" charset="-122"/>
                        </a:rPr>
                        <m:t> </m:t>
                      </m:r>
                      <m:r>
                        <m:rPr>
                          <m:sty m:val="b"/>
                        </m:rPr>
                        <a:rPr lang="en-US" altLang="zh-CN" sz="2400" b="1" kern="0">
                          <a:solidFill>
                            <a:schemeClr val="tx1"/>
                          </a:solidFill>
                          <a:uFillTx/>
                          <a:latin typeface="宋体" pitchFamily="2" charset="-122"/>
                          <a:ea typeface="宋体" panose="02010600030101010101" pitchFamily="2" charset="-122"/>
                          <a:cs typeface="宋体" panose="02010600030101010101" pitchFamily="2" charset="-122"/>
                        </a:rPr>
                        <m:t>𝐫𝐚𝐝</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𝟏𝟖𝟎</m:t>
                      </m:r>
                      <m:r>
                        <m:rPr>
                          <m:sty m:val="b"/>
                        </m:rPr>
                        <a:rPr lang="en-US" altLang="zh-CN" sz="2400" b="1" kern="0">
                          <a:solidFill>
                            <a:schemeClr val="tx1"/>
                          </a:solidFill>
                          <a:uFillTx/>
                          <a:latin typeface="Cambria Math" panose="02040503050406030204" charset="0"/>
                          <a:ea typeface="宋体" panose="02010600030101010101" pitchFamily="2" charset="-122"/>
                          <a:cs typeface="Cambria Math" panose="02040503050406030204" charset="0"/>
                        </a:rPr>
                        <m:t>°</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是互化的关键</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角度化弧度后，应先将弧度的范围缩小，直至可以直接判断所在象限为止</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539115"/>
                <a:ext cx="11135360" cy="234378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title=""/>
          <p:cNvSpPr txBox="1"/>
          <p:nvPr/>
        </p:nvSpPr>
        <p:spPr>
          <a:xfrm>
            <a:off x="629285" y="497205"/>
            <a:ext cx="11241405" cy="175323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latin typeface="宋体" panose="02010600030101010101" pitchFamily="2" charset="-122"/>
                <a:ea typeface="宋体" panose="02010600030101010101" pitchFamily="2" charset="-122"/>
                <a:cs typeface="宋体" panose="02010600030101010101" pitchFamily="2" charset="-122"/>
              </a:rPr>
              <a:t>用弧度制表示终边在图中阴影区域内角的集合</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包括边界</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，并判断</a:t>
            </a:r>
            <a:r>
              <a:rPr lang="en-US" altLang="zh-CN" sz="2400" b="1">
                <a:latin typeface="宋体" panose="02010600030101010101" pitchFamily="2" charset="-122"/>
                <a:ea typeface="宋体" panose="02010600030101010101" pitchFamily="2" charset="-122"/>
                <a:cs typeface="宋体" panose="02010600030101010101" pitchFamily="2" charset="-122"/>
              </a:rPr>
              <a:t>2024</a:t>
            </a:r>
            <a:r>
              <a:rPr lang="zh-CN" altLang="en-US" sz="2400" b="1">
                <a:latin typeface="宋体" panose="02010600030101010101" pitchFamily="2" charset="-122"/>
                <a:ea typeface="宋体" panose="02010600030101010101" pitchFamily="2" charset="-122"/>
                <a:cs typeface="宋体" panose="02010600030101010101" pitchFamily="2" charset="-122"/>
              </a:rPr>
              <a:t>°是不是这个集合的元素</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i="1">
              <a:latin typeface="Cambria Math" panose="02040503050406030204" charset="0"/>
              <a:ea typeface="宋体" panose="02010600030101010101" pitchFamily="2" charset="-122"/>
              <a:cs typeface="Cambria Math" panose="02040503050406030204" charset="0"/>
            </a:endParaRPr>
          </a:p>
          <a:p>
            <a:pPr>
              <a:lnSpc>
                <a:spcPct val="150000"/>
              </a:lnSpc>
            </a:pPr>
            <a:endPar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p:txBody>
      </p:sp>
      <mc:AlternateContent>
        <mc:Choice Requires="a14">
          <p:sp>
            <p:nvSpPr>
              <p:cNvPr id="20" name="文本框 19" title=""/>
              <p:cNvSpPr txBox="1"/>
              <p:nvPr/>
            </p:nvSpPr>
            <p:spPr>
              <a:xfrm>
                <a:off x="629285" y="1623060"/>
                <a:ext cx="7532370" cy="4039870"/>
              </a:xfrm>
              <a:prstGeom prst="rect">
                <a:avLst/>
              </a:prstGeom>
              <a:noFill/>
            </p:spPr>
            <p:txBody>
              <a:bodyPr wrap="none" rtlCol="0">
                <a:spAutoFit/>
              </a:bodyPr>
              <a:lstStyle/>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解：因为</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150</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所以终边在</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阴影区域内角的集合为</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pP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𝑆</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𝛽</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𝛽</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𝑘</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𝑍</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因为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2024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224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5</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360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56</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45</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10</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𝑟𝑎𝑑</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又</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&lt;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56</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45</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&lt;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2024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50</m:t>
                          </m:r>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45</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𝑆</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1623060"/>
                <a:ext cx="7532370" cy="4039870"/>
              </a:xfrm>
              <a:prstGeom prst="rect">
                <a:avLst/>
              </a:prstGeom>
              <a:blipFill rotWithShape="1">
                <a:blip r:embed="rId2"/>
                <a:stretch>
                  <a:fillRect r="-809"/>
                </a:stretch>
              </a:blipFill>
            </p:spPr>
            <p:txBody>
              <a:bodyPr/>
              <a:lstStyle/>
              <a:p>
                <a:r>
                  <a:rPr lang="zh-CN" altLang="en-US">
                    <a:noFill/>
                  </a:rPr>
                  <a:t> </a:t>
                </a:r>
              </a:p>
            </p:txBody>
          </p:sp>
        </mc:Fallback>
      </mc:AlternateContent>
      <p:pic>
        <p:nvPicPr>
          <p:cNvPr id="2" name="图片 1" title=""/>
          <p:cNvPicPr>
            <a:picLocks noChangeAspect="1"/>
          </p:cNvPicPr>
          <p:nvPr/>
        </p:nvPicPr>
        <p:blipFill>
          <a:blip r:embed="rId3"/>
          <a:stretch>
            <a:fillRect/>
          </a:stretch>
        </p:blipFill>
        <p:spPr>
          <a:xfrm>
            <a:off x="8505825" y="1225550"/>
            <a:ext cx="2768600" cy="2438400"/>
          </a:xfrm>
          <a:prstGeom prst="rect">
            <a:avLst/>
          </a:prstGeom>
        </p:spPr>
      </p:pic>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19" name="文本框 18" title=""/>
              <p:cNvSpPr txBox="1"/>
              <p:nvPr/>
            </p:nvSpPr>
            <p:spPr>
              <a:xfrm>
                <a:off x="629285" y="1053465"/>
                <a:ext cx="10861040" cy="671195"/>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sz="2400" b="1">
                    <a:latin typeface="宋体" panose="02010600030101010101" pitchFamily="2" charset="-122"/>
                    <a:ea typeface="宋体" panose="02010600030101010101" pitchFamily="2" charset="-122"/>
                    <a:cs typeface="宋体" panose="02010600030101010101" pitchFamily="2" charset="-122"/>
                  </a:rPr>
                  <a:t>已知扇形的周长为</a:t>
                </a:r>
                <a:r>
                  <a:rPr lang="en-US" altLang="zh-CN" sz="2400" b="1">
                    <a:latin typeface="宋体" panose="02010600030101010101" pitchFamily="2" charset="-122"/>
                    <a:ea typeface="宋体" panose="02010600030101010101" pitchFamily="2" charset="-122"/>
                    <a:cs typeface="宋体" panose="02010600030101010101" pitchFamily="2" charset="-122"/>
                  </a:rPr>
                  <a:t>10</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𝑐𝑚</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面积为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4</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𝑐𝑚</m:t>
                          </m:r>
                        </m:e>
                        <m:sup>
                          <m:r>
                            <a:rPr lang="en-US" altLang="zh-CN" sz="2400" i="1">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求扇形圆心角的弧度数</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solidFill>
                    <a:schemeClr val="tx2"/>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629285" y="1053465"/>
                <a:ext cx="10861040" cy="67119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706755" y="1658620"/>
                <a:ext cx="11116310" cy="4908550"/>
              </a:xfrm>
              <a:prstGeom prst="rect">
                <a:avLst/>
              </a:prstGeom>
              <a:noFill/>
            </p:spPr>
            <p:txBody>
              <a:bodyPr wrap="square" rtlCol="0">
                <a:spAutoFit/>
              </a:bodyPr>
              <a:lstStyle/>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解：设扇形圆心角的弧度数为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𝜃</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𝜃</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弧长为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𝑐𝑚</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半径为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𝑐𝑚</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据题意有：</a:t>
                </a:r>
                <a14:m>
                  <m:oMathPara>
                    <m:oMathParaPr>
                      <m:jc/>
                    </m:oMathParaPr>
                    <m:oMath>
                      <m:d>
                        <m:dPr>
                          <m:begChr m:val="{"/>
                          <m:sepChr m:val="|"/>
                          <m:endChr/>
                          <m:grow m:val="on"/>
                          <m:shp m:val="centered"/>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dPr>
                        <m:e>
                          <m:eqArr>
                            <m:eqArrPr>
                              <m:maxDist m:val="off"/>
                              <m:objDist m:val="off"/>
                              <m:rSpRule m:val="0"/>
                              <m:rSp m:val="0"/>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eqArr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e>
                            <m:e>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e>
                          </m:eqArr>
                        </m:e>
                      </m:d>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解得</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8</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此时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𝜃</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8</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𝑟𝑎𝑑</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舍去</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𝑅</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4</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此时</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𝜃</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𝑟𝑎𝑑</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综上所述，扇形圆心角的弧度数为</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𝑟𝑎𝑑</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60000"/>
                  </a:lnSpc>
                </a:pP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706755" y="1658620"/>
                <a:ext cx="11116310" cy="490855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33" name="组合 32" title=""/>
          <p:cNvGrpSpPr/>
          <p:nvPr/>
        </p:nvGrpSpPr>
        <p:grpSpPr>
          <a:xfrm>
            <a:off x="663575" y="619125"/>
            <a:ext cx="4816345" cy="460375"/>
            <a:chOff x="3458" y="2316"/>
            <a:chExt cx="11210" cy="725"/>
          </a:xfrm>
        </p:grpSpPr>
        <p:sp>
          <p:nvSpPr>
            <p:cNvPr id="34" name="文本框 33"/>
            <p:cNvSpPr txBox="1"/>
            <p:nvPr/>
          </p:nvSpPr>
          <p:spPr>
            <a:xfrm>
              <a:off x="3559" y="2316"/>
              <a:ext cx="10576"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题型三：扇形的弧长与面积公式</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458" y="2328"/>
              <a:ext cx="11210"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82295" y="539115"/>
                <a:ext cx="11135360" cy="424180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扇形的弧长和面积公式的求解策略：</a:t>
                </a:r>
                <a:endPar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记公式：弧度制下扇形的面积公式是</a:t>
                </a:r>
                <a14:m>
                  <m:oMathPara>
                    <m:oMathParaPr>
                      <m:jc/>
                    </m:oMathParaPr>
                    <m:oMath>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𝑺</m:t>
                      </m:r>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m:t>
                      </m:r>
                      <m:f>
                        <m:fPr>
                          <m:type m:val="bar"/>
                          <m:ctrl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𝟏</m:t>
                          </m:r>
                        </m:num>
                        <m:den>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𝟐</m:t>
                          </m:r>
                        </m:den>
                      </m:f>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𝜶</m:t>
                      </m:r>
                      <m:sSup>
                        <m:sSupPr>
                          <m:ctrl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ctrlPr>
                        </m:sSupPr>
                        <m:e>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𝑹</m:t>
                          </m:r>
                        </m:e>
                        <m:sup>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𝟐</m:t>
                          </m:r>
                        </m:sup>
                      </m:sSup>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m:t>
                      </m:r>
                      <m:f>
                        <m:fPr>
                          <m:type m:val="bar"/>
                          <m:ctrl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ctrlPr>
                        </m:fPr>
                        <m:num>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𝟏</m:t>
                          </m:r>
                        </m:num>
                        <m:den>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𝟐</m:t>
                          </m:r>
                        </m:den>
                      </m:f>
                      <m:r>
                        <m:rPr>
                          <m:sty m:val="bi"/>
                        </m:rPr>
                        <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rPr>
                        <m:t>𝒍𝑹</m:t>
                      </m:r>
                    </m:oMath>
                  </m:oMathPara>
                </a14:m>
                <a:endParaRPr lang="en-US" altLang="zh-CN" sz="2400" b="1" i="1" kern="0">
                  <a:solidFill>
                    <a:schemeClr val="tx1"/>
                  </a:solidFill>
                  <a:uFillTx/>
                  <a:latin typeface="Cambria Math" panose="02040503050406030204" charset="0"/>
                  <a:ea typeface="宋体" panose="02010600030101010101" pitchFamily="2" charset="-122"/>
                  <a:cs typeface="Cambria Math" panose="02040503050406030204" charset="0"/>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其中</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𝑙</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是扇形的弧长，</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𝑅</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是扇形的半径，</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𝛼</m:t>
                      </m:r>
                    </m:oMath>
                  </m:oMathPara>
                </a14:m>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是扇形圆心角的弧度数，</a:t>
                </a:r>
                <a14:m>
                  <m:oMathPara>
                    <m:oMathParaPr>
                      <m:jc/>
                    </m:oMathParaPr>
                    <m:oMath>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0</m:t>
                      </m:r>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&lt;</m:t>
                      </m:r>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𝛼</m:t>
                      </m:r>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&lt;</m:t>
                      </m:r>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2</m:t>
                      </m:r>
                      <m:r>
                        <a:rPr lang="en-US" altLang="zh-CN" sz="2400" i="1" kern="0">
                          <a:solidFill>
                            <a:schemeClr val="tx1"/>
                          </a:solidFill>
                          <a:uFillTx/>
                          <a:latin typeface="Cambria Math" panose="02040503050406030204" charset="0"/>
                          <a:ea typeface="宋体" panose="02010600030101010101" pitchFamily="2" charset="-122"/>
                          <a:cs typeface="Cambria Math" panose="02040503050406030204" charset="0"/>
                        </a:rPr>
                        <m:t>𝜋</m:t>
                      </m:r>
                    </m:oMath>
                  </m:oMathPara>
                </a14:m>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找关键：涉及扇形的半径、周长、弧长、圆心角、面积等的计算问题，关键是分析题目中已知哪些量、求哪些量，然后灵活运用弧长公式、扇形面积公式直接求解或列方程</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组</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求解</a:t>
                </a:r>
                <a:r>
                  <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539115"/>
                <a:ext cx="11135360" cy="424180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830" y="944381"/>
                <a:ext cx="2158583" cy="584139"/>
              </a:xfrm>
              <a:prstGeom prst="rect">
                <a:avLst/>
              </a:prstGeom>
              <a:noFill/>
              <a:ln>
                <a:noFill/>
                <a:miter lim="800000"/>
              </a:ln>
            </p:spPr>
            <p:txBody>
              <a:bodyPr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lang="zh-CN" altLang="en-US"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title=""/>
          <p:cNvSpPr txBox="1"/>
          <p:nvPr/>
        </p:nvSpPr>
        <p:spPr>
          <a:xfrm>
            <a:off x="629285" y="555625"/>
            <a:ext cx="10861040" cy="645160"/>
          </a:xfrm>
          <a:prstGeom prst="rect">
            <a:avLst/>
          </a:prstGeom>
          <a:noFill/>
        </p:spPr>
        <p:txBody>
          <a:bodyPr wrap="square" rtlCol="0">
            <a:spAutoFit/>
          </a:bodyPr>
          <a:lstStyle/>
          <a:p>
            <a:pPr>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sz="2400" b="1">
                <a:latin typeface="宋体" panose="02010600030101010101" pitchFamily="2" charset="-122"/>
                <a:ea typeface="宋体" panose="02010600030101010101" pitchFamily="2" charset="-122"/>
                <a:cs typeface="宋体" panose="02010600030101010101" pitchFamily="2" charset="-122"/>
              </a:rPr>
              <a:t>已知一扇形的</a:t>
            </a:r>
            <a:r>
              <a:rPr lang="zh-CN" altLang="en-US" sz="2400" b="1">
                <a:latin typeface="Cambria Math" panose="02040503050406030204" charset="0"/>
                <a:ea typeface="宋体" panose="02010600030101010101" pitchFamily="2" charset="-122"/>
                <a:cs typeface="Cambria Math" panose="02040503050406030204" charset="0"/>
              </a:rPr>
              <a:t>圆心角是</a:t>
            </a:r>
            <a:r>
              <a:rPr lang="en-US" altLang="zh-CN" sz="2400" b="1">
                <a:latin typeface="宋体" panose="02010600030101010101" pitchFamily="2" charset="-122"/>
                <a:ea typeface="宋体" panose="02010600030101010101" pitchFamily="2" charset="-122"/>
                <a:cs typeface="宋体" panose="02010600030101010101" pitchFamily="2" charset="-122"/>
              </a:rPr>
              <a:t>150</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Cambria Math" panose="02040503050406030204" charset="0"/>
                <a:ea typeface="宋体" panose="02010600030101010101" pitchFamily="2" charset="-122"/>
                <a:cs typeface="Cambria Math" panose="02040503050406030204" charset="0"/>
              </a:rPr>
              <a:t>半径为</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Cambria Math" panose="02040503050406030204" charset="0"/>
                <a:ea typeface="宋体" panose="02010600030101010101" pitchFamily="2" charset="-122"/>
                <a:cs typeface="Cambria Math" panose="02040503050406030204" charset="0"/>
              </a:rPr>
              <a:t>求扇形的面积</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solidFill>
                <a:schemeClr val="tx2"/>
              </a:solidFill>
              <a:latin typeface="Cambria Math" panose="02040503050406030204" charset="0"/>
              <a:ea typeface="宋体" panose="02010600030101010101" pitchFamily="2" charset="-122"/>
              <a:cs typeface="Cambria Math" panose="02040503050406030204" charset="0"/>
              <a:sym typeface="+mn-ea"/>
            </a:endParaRPr>
          </a:p>
        </p:txBody>
      </p:sp>
      <mc:AlternateContent>
        <mc:Choice Requires="a14">
          <p:sp>
            <p:nvSpPr>
              <p:cNvPr id="2" name="文本框 1" title=""/>
              <p:cNvSpPr txBox="1"/>
              <p:nvPr/>
            </p:nvSpPr>
            <p:spPr>
              <a:xfrm>
                <a:off x="706755" y="1256030"/>
                <a:ext cx="11116310" cy="3822065"/>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解：设扇形的弧长为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圆心角</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150</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150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180</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5</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6</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𝑟𝑎𝑑</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扇形弧长</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 =</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𝛼</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5</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6</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2</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于是，扇形的面积</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𝑆</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𝑙</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𝑟</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den>
                      </m:f>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12</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6</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𝜋</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60000"/>
                  </a:lnSpc>
                </a:pPr>
                <a:endParaRPr lang="en-US" altLang="zh-CN"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706755" y="1256030"/>
                <a:ext cx="11116310" cy="382206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1" title=""/>
          <p:cNvGrpSpPr/>
          <p:nvPr/>
        </p:nvGrpSpPr>
        <p:grpSpPr>
          <a:xfrm>
            <a:off x="629602" y="-46037"/>
            <a:ext cx="11193462" cy="583565"/>
            <a:chOff x="614597" y="884420"/>
            <a:chExt cx="11192657" cy="584139"/>
          </a:xfrm>
        </p:grpSpPr>
        <p:cxnSp>
          <p:nvCxnSpPr>
            <p:cNvPr id="5"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18"/>
            <p:cNvGrpSpPr/>
            <p:nvPr/>
          </p:nvGrpSpPr>
          <p:grpSpPr>
            <a:xfrm>
              <a:off x="614597" y="884420"/>
              <a:ext cx="5566353" cy="584139"/>
              <a:chOff x="1633928" y="944381"/>
              <a:chExt cx="5566353" cy="584139"/>
            </a:xfrm>
          </p:grpSpPr>
          <p:grpSp>
            <p:nvGrpSpPr>
              <p:cNvPr id="7" name="组合 17"/>
              <p:cNvGrpSpPr/>
              <p:nvPr/>
            </p:nvGrpSpPr>
            <p:grpSpPr>
              <a:xfrm>
                <a:off x="1633928" y="990512"/>
                <a:ext cx="5566353" cy="508504"/>
                <a:chOff x="1633928" y="990512"/>
                <a:chExt cx="5566353" cy="508504"/>
              </a:xfrm>
            </p:grpSpPr>
            <p:sp>
              <p:nvSpPr>
                <p:cNvPr id="8"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9"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0"/>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2"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3"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title=""/>
          <p:cNvSpPr txBox="1"/>
          <p:nvPr/>
        </p:nvSpPr>
        <p:spPr>
          <a:xfrm>
            <a:off x="629285" y="892175"/>
            <a:ext cx="7847330" cy="3928110"/>
          </a:xfrm>
          <a:prstGeom prst="rect">
            <a:avLst/>
          </a:prstGeom>
          <a:noFill/>
        </p:spPr>
        <p:txBody>
          <a:bodyPr wrap="non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(1)1</a:t>
            </a:r>
            <a:r>
              <a:rPr lang="zh-CN" altLang="en-US" sz="2400" b="1">
                <a:latin typeface="宋体" panose="02010600030101010101" pitchFamily="2" charset="-122"/>
                <a:ea typeface="宋体" panose="02010600030101010101" pitchFamily="2" charset="-122"/>
                <a:cs typeface="宋体" panose="02010600030101010101" pitchFamily="2" charset="-122"/>
              </a:rPr>
              <a:t>弧度角的概念；</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角度制与弧度制的换算；</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扇形的弧长和面积公式</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P175</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zh-CN" sz="2400" b="1">
                <a:latin typeface="宋体" panose="02010600030101010101" pitchFamily="2" charset="-122"/>
                <a:ea typeface="宋体" panose="02010600030101010101" pitchFamily="2" charset="-122"/>
                <a:cs typeface="宋体" panose="02010600030101010101" pitchFamily="2" charset="-122"/>
              </a:rPr>
              <a:t>练习</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2 </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题</a:t>
            </a:r>
            <a:r>
              <a:rPr lang="en-US" altLang="zh-CN" sz="2400" b="1">
                <a:latin typeface="宋体" panose="02010600030101010101" pitchFamily="2" charset="-122"/>
                <a:ea typeface="宋体" panose="02010600030101010101" pitchFamily="2" charset="-122"/>
                <a:cs typeface="宋体" panose="02010600030101010101" pitchFamily="2" charset="-122"/>
              </a:rPr>
              <a:t>&amp;</a:t>
            </a:r>
            <a:r>
              <a:rPr lang="zh-CN" altLang="en-US" sz="2400" b="1">
                <a:latin typeface="宋体" panose="02010600030101010101" pitchFamily="2" charset="-122"/>
                <a:ea typeface="宋体" panose="02010600030101010101" pitchFamily="2" charset="-122"/>
                <a:cs typeface="宋体" panose="02010600030101010101" pitchFamily="2" charset="-122"/>
              </a:rPr>
              <a:t>习题</a:t>
            </a:r>
            <a:r>
              <a:rPr lang="en-US" altLang="zh-CN" sz="2400" b="1">
                <a:latin typeface="宋体" panose="02010600030101010101" pitchFamily="2" charset="-122"/>
                <a:ea typeface="宋体" panose="02010600030101010101" pitchFamily="2" charset="-122"/>
                <a:cs typeface="宋体" panose="02010600030101010101" pitchFamily="2" charset="-122"/>
              </a:rPr>
              <a:t>5.1</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5</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charset="0"/>
                <a:ea typeface="微软雅黑"/>
                <a:cs typeface="+mn-ea"/>
                <a:sym typeface="+mn-lt"/>
              </a:rPr>
              <a:t>谢谢学习</a:t>
            </a:r>
            <a:endParaRPr lang="zh-CN" altLang="en-US" sz="6000" b="1">
              <a:solidFill>
                <a:schemeClr val="bg1"/>
              </a:solidFill>
              <a:latin typeface="Times New Roman" panose="02020603050405020304" charset="0"/>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charset="0"/>
                <a:ea typeface="微软雅黑"/>
                <a:cs typeface="+mn-ea"/>
                <a:sym typeface="+mn-lt"/>
              </a:rPr>
              <a:t>Thank you for learning</a:t>
            </a:r>
            <a:endParaRPr lang="en-US" altLang="zh-CN" sz="2400">
              <a:solidFill>
                <a:schemeClr val="bg1"/>
              </a:solidFill>
              <a:latin typeface="Times New Roman" panose="02020603050405020304" charset="0"/>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36315"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4"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5" name="文本框 4" title=""/>
              <p:cNvSpPr txBox="1"/>
              <p:nvPr/>
            </p:nvSpPr>
            <p:spPr>
              <a:xfrm>
                <a:off x="320040" y="508000"/>
                <a:ext cx="11426825" cy="1346835"/>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我们知道，角可以用度为单位进行度量，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度的角等于周角的</a:t>
                </a:r>
                <a14:m>
                  <m:oMathPara>
                    <m:oMathParaPr>
                      <m:jc/>
                    </m:oMathParaPr>
                    <m:oMath>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360</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这种用度作为单位来度量角的单位制叫做</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角度制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20040" y="508000"/>
                <a:ext cx="11426825" cy="134683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23" name="组合 22" title=""/>
          <p:cNvGrpSpPr/>
          <p:nvPr/>
        </p:nvGrpSpPr>
        <p:grpSpPr>
          <a:xfrm>
            <a:off x="295910" y="2035175"/>
            <a:ext cx="11640185" cy="792495"/>
            <a:chOff x="675" y="3145"/>
            <a:chExt cx="18331" cy="5949"/>
          </a:xfrm>
        </p:grpSpPr>
        <p:sp>
          <p:nvSpPr>
            <p:cNvPr id="19" name="文本框 18"/>
            <p:cNvSpPr txBox="1"/>
            <p:nvPr/>
          </p:nvSpPr>
          <p:spPr>
            <a:xfrm>
              <a:off x="675" y="3145"/>
              <a:ext cx="18331" cy="5949"/>
            </a:xfrm>
            <a:prstGeom prst="rect">
              <a:avLst/>
            </a:prstGeom>
            <a:noFill/>
          </p:spPr>
          <p:txBody>
            <a:bodyPr wrap="square" rtlCol="0" anchor="t">
              <a:spAutoFit/>
            </a:bodyPr>
            <a:lstStyle/>
            <a:p>
              <a:pPr>
                <a:lnSpc>
                  <a:spcPct val="19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下面介绍在数学和其他科学研究中经常采用的另一种度量角的单位制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弧度制</a:t>
              </a:r>
              <a:r>
                <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nvSpPr>
          <p:spPr>
            <a:xfrm>
              <a:off x="4157" y="7583"/>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 name="组合 1" title=""/>
          <p:cNvGrpSpPr/>
          <p:nvPr/>
        </p:nvGrpSpPr>
        <p:grpSpPr>
          <a:xfrm>
            <a:off x="322720" y="3010535"/>
            <a:ext cx="10823435" cy="2226945"/>
            <a:chOff x="508" y="4172"/>
            <a:chExt cx="17045" cy="3507"/>
          </a:xfrm>
        </p:grpSpPr>
        <p:grpSp>
          <p:nvGrpSpPr>
            <p:cNvPr id="18" name="组合 17"/>
            <p:cNvGrpSpPr/>
            <p:nvPr/>
          </p:nvGrpSpPr>
          <p:grpSpPr>
            <a:xfrm>
              <a:off x="508" y="4172"/>
              <a:ext cx="12555" cy="3109"/>
              <a:chOff x="12258" y="5983"/>
              <a:chExt cx="5639" cy="3109"/>
            </a:xfrm>
          </p:grpSpPr>
          <mc:AlternateContent>
            <mc:Choice Requires="a14">
              <p:sp>
                <p:nvSpPr>
                  <p:cNvPr id="15" name="文本框 14"/>
                  <p:cNvSpPr txBox="1"/>
                  <p:nvPr/>
                </p:nvSpPr>
                <p:spPr>
                  <a:xfrm>
                    <a:off x="12258" y="5983"/>
                    <a:ext cx="5639" cy="3109"/>
                  </a:xfrm>
                  <a:prstGeom prst="rect">
                    <a:avLst/>
                  </a:prstGeom>
                  <a:noFill/>
                </p:spPr>
                <p:txBody>
                  <a:bodyPr wrap="square" rtlCol="0">
                    <a:spAutoFit/>
                  </a:bodyPr>
                  <a:lstStyle/>
                  <a:p>
                    <a:pPr>
                      <a:lnSpc>
                        <a:spcPct val="17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如图，射线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𝑂𝐴</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绕端点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旋转到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形成角</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𝛼</m:t>
                          </m:r>
                          <m:r>
                            <m:rPr>
                              <m:sty m:val="bi"/>
                            </m:rPr>
                            <a:rPr lang="en-US" altLang="zh-CN" sz="2400" b="1"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在旋转过程中，射线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𝑂𝐴</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上的一点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𝑃</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不同于点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的轨迹是一条圆弧，这条圆弧对应于圆心角</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𝛼</m:t>
                          </m:r>
                          <m:r>
                            <a:rPr lang="en-US" altLang="zh-CN" sz="2400" i="1">
                              <a:latin typeface="Cambria Math" panose="02040503050406030204" charset="0"/>
                              <a:ea typeface="MS Mincho" panose="02020609040205080304" charset="-128"/>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12258" y="5983"/>
                    <a:ext cx="5639" cy="3109"/>
                  </a:xfrm>
                  <a:prstGeom prst="rect">
                    <a:avLst/>
                  </a:prstGeom>
                  <a:blipFill rotWithShape="1">
                    <a:blip r:embed="rId4"/>
                    <a:stretch>
                      <a:fillRect/>
                    </a:stretch>
                  </a:blipFill>
                </p:spPr>
                <p:txBody>
                  <a:bodyPr/>
                  <a:lstStyle/>
                  <a:p>
                    <a:r>
                      <a:rPr lang="zh-CN" altLang="en-US">
                        <a:noFill/>
                      </a:rPr>
                      <a:t> </a:t>
                    </a:r>
                  </a:p>
                </p:txBody>
              </p:sp>
            </mc:Fallback>
          </mc:AlternateContent>
          <p:sp>
            <p:nvSpPr>
              <p:cNvPr id="17" name="矩形 16"/>
              <p:cNvSpPr/>
              <p:nvPr/>
            </p:nvSpPr>
            <p:spPr>
              <a:xfrm>
                <a:off x="12911" y="721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pic>
          <p:nvPicPr>
            <p:cNvPr id="10" name="图片 9"/>
            <p:cNvPicPr>
              <a:picLocks noChangeAspect="1"/>
            </p:cNvPicPr>
            <p:nvPr>
              <p:custDataLst>
                <p:tags r:id="rId6"/>
              </p:custDataLst>
            </p:nvPr>
          </p:nvPicPr>
          <p:blipFill>
            <a:blip r:embed="rId5"/>
            <a:srcRect l="-478" t="3247" r="20606" b="5317"/>
            <a:stretch>
              <a:fillRect/>
            </a:stretch>
          </p:blipFill>
          <p:spPr>
            <a:xfrm>
              <a:off x="14208" y="4807"/>
              <a:ext cx="3345" cy="2872"/>
            </a:xfrm>
            <a:prstGeom prst="rect">
              <a:avLst/>
            </a:prstGeom>
          </p:spPr>
        </p:pic>
      </p:gr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51201" name="组合 31" title=""/>
          <p:cNvGrpSpPr/>
          <p:nvPr/>
        </p:nvGrpSpPr>
        <p:grpSpPr>
          <a:xfrm>
            <a:off x="536315" y="-45403"/>
            <a:ext cx="11209914" cy="583565"/>
            <a:chOff x="598146" y="885055"/>
            <a:chExt cx="11209108" cy="584139"/>
          </a:xfrm>
        </p:grpSpPr>
        <p:cxnSp>
          <p:nvCxnSpPr>
            <p:cNvPr id="51202"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203" name="组合 18"/>
            <p:cNvGrpSpPr/>
            <p:nvPr/>
          </p:nvGrpSpPr>
          <p:grpSpPr>
            <a:xfrm>
              <a:off x="598146" y="885055"/>
              <a:ext cx="7077836" cy="58413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4"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cxnSp>
          <p:nvCxnSpPr>
            <p:cNvPr id="51210"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文本框 4" title=""/>
          <p:cNvSpPr txBox="1"/>
          <p:nvPr/>
        </p:nvSpPr>
        <p:spPr>
          <a:xfrm>
            <a:off x="320040" y="819150"/>
            <a:ext cx="11426825" cy="718820"/>
          </a:xfrm>
          <a:prstGeom prst="rect">
            <a:avLst/>
          </a:prstGeom>
          <a:noFill/>
        </p:spPr>
        <p:txBody>
          <a:bodyPr wrap="square" rtlCol="0">
            <a:spAutoFit/>
          </a:bodyPr>
          <a:lstStyle/>
          <a:p>
            <a:pPr>
              <a:lnSpc>
                <a:spcPct val="17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那么，圆心角所对应的弧长可以怎么表示呢？</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title=""/>
          <p:cNvPicPr>
            <a:picLocks noChangeAspect="1"/>
          </p:cNvPicPr>
          <p:nvPr>
            <p:custDataLst>
              <p:tags r:id="rId4"/>
            </p:custDataLst>
          </p:nvPr>
        </p:nvPicPr>
        <p:blipFill>
          <a:blip r:embed="rId3"/>
          <a:srcRect l="-478" t="3247" r="20606" b="5317"/>
          <a:stretch>
            <a:fillRect/>
          </a:stretch>
        </p:blipFill>
        <p:spPr>
          <a:xfrm>
            <a:off x="8627110" y="508000"/>
            <a:ext cx="2124075" cy="1823720"/>
          </a:xfrm>
          <a:prstGeom prst="rect">
            <a:avLst/>
          </a:prstGeom>
        </p:spPr>
      </p:pic>
      <p:grpSp>
        <p:nvGrpSpPr>
          <p:cNvPr id="8" name="组合 7" title=""/>
          <p:cNvGrpSpPr/>
          <p:nvPr/>
        </p:nvGrpSpPr>
        <p:grpSpPr>
          <a:xfrm>
            <a:off x="918210" y="1954530"/>
            <a:ext cx="7644130" cy="2504440"/>
            <a:chOff x="1446" y="3078"/>
            <a:chExt cx="12038" cy="3944"/>
          </a:xfrm>
        </p:grpSpPr>
        <mc:AlternateContent>
          <mc:Choice Requires="a14">
            <p:sp>
              <p:nvSpPr>
                <p:cNvPr id="6" name="文本框 5"/>
                <p:cNvSpPr txBox="1"/>
                <p:nvPr/>
              </p:nvSpPr>
              <p:spPr>
                <a:xfrm>
                  <a:off x="1446" y="3078"/>
                  <a:ext cx="12039" cy="3945"/>
                </a:xfrm>
                <a:prstGeom prst="rect">
                  <a:avLst/>
                </a:prstGeom>
                <a:noFill/>
              </p:spPr>
              <p:txBody>
                <a:bodyPr wrap="square" rtlCol="0" anchor="t">
                  <a:spAutoFit/>
                </a:bodyPr>
                <a:lstStyle/>
                <a:p>
                  <a:pPr>
                    <a:lnSpc>
                      <a:spcPct val="170000"/>
                    </a:lnSpc>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不妨设</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𝛼</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𝑂𝑃</m:t>
                        </m:r>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𝑟</m:t>
                        </m:r>
                        <m:r>
                          <m:rPr>
                            <m:sty m:val="bi"/>
                          </m:rPr>
                          <a:rPr lang="en-US" altLang="zh-CN" sz="2400" b="1"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𝑃</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所形成的圆弧</a:t>
                  </a:r>
                  <a14:m>
                    <m:oMathPara>
                      <m:oMathParaPr>
                        <m:jc/>
                      </m:oMathParaPr>
                      <m:oMath>
                        <m:acc>
                          <m:accPr>
                            <m:chr m:val="̂"/>
                            <m:ctrlPr>
                              <a:rPr lang="en-US" altLang="zh-CN" sz="2400" i="1">
                                <a:latin typeface="Cambria Math" panose="02040503050406030204" charset="0"/>
                                <a:ea typeface="宋体" panose="02010600030101010101" pitchFamily="2" charset="-122"/>
                                <a:cs typeface="Cambria Math" panose="02040503050406030204" charset="0"/>
                              </a:rPr>
                            </m:ctrlPr>
                          </m:accPr>
                          <m:e>
                            <m:r>
                              <a:rPr lang="en-US" altLang="zh-CN" sz="2400" i="1">
                                <a:latin typeface="Cambria Math" panose="02040503050406030204" charset="0"/>
                                <a:ea typeface="宋体" panose="02010600030101010101" pitchFamily="2" charset="-122"/>
                                <a:cs typeface="Cambria Math" panose="02040503050406030204" charset="0"/>
                              </a:rPr>
                              <m:t>𝑃</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𝑃</m:t>
                                </m:r>
                              </m:e>
                              <m:sub>
                                <m:r>
                                  <a:rPr lang="en-US" altLang="zh-CN" sz="2400" i="1">
                                    <a:latin typeface="Cambria Math" panose="02040503050406030204" charset="0"/>
                                    <a:ea typeface="MS Mincho" panose="02020609040205080304" charset="-128"/>
                                    <a:cs typeface="Cambria Math" panose="02040503050406030204" charset="0"/>
                                  </a:rPr>
                                  <m:t>1</m:t>
                                </m:r>
                              </m:sub>
                            </m:sSub>
                          </m:e>
                        </m:acc>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的长为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r>
                          <a:rPr lang="en-US" altLang="zh-CN" sz="2400" i="1">
                            <a:latin typeface="Cambria Math" panose="02040503050406030204" charset="0"/>
                            <a:ea typeface="MS Mincho" panose="02020609040205080304" charset="-128"/>
                            <a:cs typeface="Cambria Math" panose="02040503050406030204" charset="0"/>
                          </a:rPr>
                          <m:t>.</m:t>
                        </m:r>
                      </m:oMath>
                    </m:oMathPara>
                  </a14:m>
                  <a:endParaRPr lang="en-US" altLang="zh-CN" sz="2400" i="1">
                    <a:latin typeface="Cambria Math" panose="02040503050406030204" charset="0"/>
                    <a:ea typeface="MS Mincho" panose="02020609040205080304" charset="-128"/>
                    <a:cs typeface="Cambria Math" panose="02040503050406030204" charset="0"/>
                  </a:endParaRPr>
                </a:p>
                <a:p>
                  <a:pPr>
                    <a:lnSpc>
                      <a:spcPct val="170000"/>
                    </a:lnSpc>
                  </a:pPr>
                  <a:r>
                    <a:rPr lang="zh-CN" altLang="en-US" sz="2400" b="1">
                      <a:latin typeface="Cambria Math" panose="02040503050406030204" charset="0"/>
                      <a:ea typeface="MS Mincho" panose="02020609040205080304" charset="-128"/>
                      <a:cs typeface="Cambria Math" panose="02040503050406030204" charset="0"/>
                    </a:rPr>
                    <a:t>则</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由初中所学知识可知</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𝑙</m:t>
                        </m:r>
                        <m:r>
                          <a:rPr lang="en-US" altLang="zh-CN" sz="2400" i="1">
                            <a:latin typeface="Cambria Math" panose="02040503050406030204" charset="0"/>
                            <a:ea typeface="MS Mincho" panose="02020609040205080304" charset="-128"/>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MS Mincho" panose="02020609040205080304" charset="-128"/>
                                <a:cs typeface="Cambria Math" panose="02040503050406030204" charset="0"/>
                              </a:rPr>
                              <m:t>𝜋</m:t>
                            </m:r>
                            <m:r>
                              <a:rPr lang="en-US" altLang="zh-CN" sz="2400" i="1">
                                <a:latin typeface="Cambria Math" panose="02040503050406030204" charset="0"/>
                                <a:ea typeface="宋体" panose="02010600030101010101" pitchFamily="2" charset="-122"/>
                                <a:cs typeface="Cambria Math" panose="02040503050406030204" charset="0"/>
                              </a:rPr>
                              <m:t>𝑟</m:t>
                            </m:r>
                          </m:num>
                          <m:den>
                            <m:r>
                              <a:rPr lang="en-US" altLang="zh-CN" sz="2400" i="1">
                                <a:latin typeface="Cambria Math" panose="02040503050406030204" charset="0"/>
                                <a:ea typeface="MS Mincho" panose="02020609040205080304" charset="-128"/>
                                <a:cs typeface="Cambria Math" panose="02040503050406030204" charset="0"/>
                              </a:rPr>
                              <m:t>180</m:t>
                            </m:r>
                          </m:den>
                        </m:f>
                        <m:r>
                          <m:rPr>
                            <m:sty m:val="bi"/>
                          </m:rPr>
                          <a:rPr lang="en-US" altLang="zh-CN" sz="2400" b="1" i="1">
                            <a:latin typeface="Cambria Math" panose="02040503050406030204" charset="0"/>
                            <a:ea typeface="MS Mincho" panose="02020609040205080304" charset="-128"/>
                            <a:cs typeface="Cambria Math" panose="02040503050406030204" charset="0"/>
                          </a:rPr>
                          <m:t>,</m:t>
                        </m:r>
                      </m:oMath>
                    </m:oMathPara>
                  </a14:m>
                  <a:endParaRPr lang="en-US" altLang="zh-CN" sz="2400" b="1" i="1">
                    <a:latin typeface="Cambria Math" panose="02040503050406030204" charset="0"/>
                    <a:ea typeface="MS Mincho" panose="02020609040205080304" charset="-128"/>
                    <a:cs typeface="Cambria Math" panose="02040503050406030204" charset="0"/>
                  </a:endParaRPr>
                </a:p>
                <a:p>
                  <a:pPr>
                    <a:lnSpc>
                      <a:spcPct val="170000"/>
                    </a:lnSpc>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于是</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180</m:t>
                            </m:r>
                          </m:den>
                        </m:f>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1446" y="3078"/>
                  <a:ext cx="12039" cy="3945"/>
                </a:xfrm>
                <a:prstGeom prst="rect">
                  <a:avLst/>
                </a:prstGeom>
                <a:blipFill rotWithShape="1">
                  <a:blip r:embed="rId5"/>
                  <a:stretch>
                    <a:fillRect/>
                  </a:stretch>
                </a:blipFill>
              </p:spPr>
              <p:txBody>
                <a:bodyPr/>
                <a:lstStyle/>
                <a:p>
                  <a:r>
                    <a:rPr lang="zh-CN" altLang="en-US">
                      <a:noFill/>
                    </a:rPr>
                    <a:t> </a:t>
                  </a:r>
                </a:p>
              </p:txBody>
            </p:sp>
          </mc:Fallback>
        </mc:AlternateContent>
        <p:sp>
          <p:nvSpPr>
            <p:cNvPr id="7" name="矩形 6"/>
            <p:cNvSpPr/>
            <p:nvPr/>
          </p:nvSpPr>
          <p:spPr>
            <a:xfrm>
              <a:off x="4820" y="572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1010" y="461010"/>
                <a:ext cx="9025890" cy="2084070"/>
              </a:xfrm>
              <a:prstGeom prst="rect">
                <a:avLst/>
              </a:prstGeom>
              <a:noFill/>
            </p:spPr>
            <p:txBody>
              <a:bodyPr wrap="square" rtlCol="0">
                <a:spAutoFit/>
              </a:bodyPr>
              <a:lstStyle/>
              <a:p>
                <a:pPr algn="l">
                  <a:lnSpc>
                    <a:spcPct val="18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活动</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：如图，在射线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𝑂𝐴</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上任取一点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𝑄</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不同于点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𝑂𝑄</m:t>
                      </m:r>
                      <m:r>
                        <a:rPr lang="en-US" altLang="zh-CN" sz="2400" i="1">
                          <a:latin typeface="Cambria Math" panose="02040503050406030204" charset="0"/>
                          <a:ea typeface="MS Mincho" panose="02020609040205080304" charset="-128"/>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𝑟</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在旋转过程中，点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𝑄</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所形成的圆弧的长为</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𝑙</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𝑙</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与</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𝑟</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的比值是多少？你能得出什么结论？</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1010" y="461010"/>
                <a:ext cx="9025890" cy="2084070"/>
              </a:xfrm>
              <a:prstGeom prst="rect">
                <a:avLst/>
              </a:prstGeom>
              <a:blipFill rotWithShape="1">
                <a:blip r:embed="rId2"/>
                <a:stretch>
                  <a:fillRect/>
                </a:stretch>
              </a:blipFill>
            </p:spPr>
            <p:txBody>
              <a:bodyPr/>
              <a:lstStyle/>
              <a:p>
                <a:r>
                  <a:rPr lang="zh-CN" altLang="en-US">
                    <a:noFill/>
                  </a:rPr>
                  <a:t> </a:t>
                </a:r>
              </a:p>
            </p:txBody>
          </p:sp>
        </mc:Fallback>
      </mc:AlternateContent>
      <p:pic>
        <p:nvPicPr>
          <p:cNvPr id="7" name="图片 6" title=""/>
          <p:cNvPicPr>
            <a:picLocks noChangeAspect="1"/>
          </p:cNvPicPr>
          <p:nvPr/>
        </p:nvPicPr>
        <p:blipFill>
          <a:blip r:embed="rId3"/>
          <a:srcRect l="8273" t="2129" r="32543" b="70941"/>
          <a:stretch>
            <a:fillRect/>
          </a:stretch>
        </p:blipFill>
        <p:spPr>
          <a:xfrm>
            <a:off x="9559290" y="808355"/>
            <a:ext cx="2088515" cy="1737995"/>
          </a:xfrm>
          <a:prstGeom prst="rect">
            <a:avLst/>
          </a:prstGeom>
        </p:spPr>
      </p:pic>
      <p:pic>
        <p:nvPicPr>
          <p:cNvPr id="8" name="弧度制" title="">
            <a:hlinkClick action="ppaction://media"/>
          </p:cNvPr>
          <p:cNvPicPr/>
          <p:nvPr>
            <a:videoFile r:link="rId6"/>
            <p:custDataLst>
              <p:tags r:id="rId5"/>
            </p:custDataLst>
            <p:extLst>
              <p:ext uri="{DAA4B4D4-6D71-4841-9C94-3DE7FCFB9230}">
                <p14:media xmlns:p14="http://schemas.microsoft.com/office/powerpoint/2010/main" r:embed="rId7"/>
              </p:ext>
            </p:extLst>
          </p:nvPr>
        </p:nvPicPr>
        <p:blipFill>
          <a:blip r:embed="rId4"/>
          <a:stretch>
            <a:fillRect/>
          </a:stretch>
        </p:blipFill>
        <p:spPr>
          <a:xfrm>
            <a:off x="2379345" y="2671445"/>
            <a:ext cx="7432675" cy="3081020"/>
          </a:xfrm>
          <a:prstGeom prst="rect">
            <a:avLst/>
          </a:prstGeom>
        </p:spPr>
      </p:pic>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cTn>
                <p:tgtEl>
                  <p:spTgt spid="8"/>
                </p:tgtEl>
              </p:cMediaNode>
            </p:video>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61010" y="635635"/>
                <a:ext cx="9025890" cy="2084070"/>
              </a:xfrm>
              <a:prstGeom prst="rect">
                <a:avLst/>
              </a:prstGeom>
              <a:noFill/>
            </p:spPr>
            <p:txBody>
              <a:bodyPr wrap="square" rtlCol="0">
                <a:spAutoFit/>
              </a:bodyPr>
              <a:lstStyle/>
              <a:p>
                <a:pPr algn="l">
                  <a:lnSpc>
                    <a:spcPct val="18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活动</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：如图，在射线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𝑂𝐴</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上任取一点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𝑄</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不同于点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𝑂𝑄</m:t>
                      </m:r>
                      <m:r>
                        <a:rPr lang="en-US" altLang="zh-CN" sz="2400" i="1">
                          <a:latin typeface="Cambria Math" panose="02040503050406030204" charset="0"/>
                          <a:ea typeface="MS Mincho" panose="02020609040205080304" charset="-128"/>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𝑟</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在旋转过程中，点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𝑄</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所形成的圆弧的长为</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𝑙</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𝑙</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与</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rPr>
                          </m:ctrlPr>
                        </m:sSubPr>
                        <m:e>
                          <m:r>
                            <a:rPr lang="en-US" altLang="zh-CN" sz="2400" i="1">
                              <a:latin typeface="Cambria Math" panose="02040503050406030204" charset="0"/>
                              <a:ea typeface="宋体" panose="02010600030101010101" pitchFamily="2" charset="-122"/>
                              <a:cs typeface="Cambria Math" panose="02040503050406030204" charset="0"/>
                            </a:rPr>
                            <m:t>𝑟</m:t>
                          </m:r>
                        </m:e>
                        <m:sub>
                          <m:r>
                            <a:rPr lang="en-US" altLang="zh-CN" sz="2400" i="1">
                              <a:latin typeface="Cambria Math" panose="02040503050406030204" charset="0"/>
                              <a:ea typeface="MS Mincho" panose="02020609040205080304" charset="-128"/>
                              <a:cs typeface="Cambria Math" panose="02040503050406030204" charset="0"/>
                            </a:rPr>
                            <m:t>1</m:t>
                          </m:r>
                        </m:sub>
                      </m:sSub>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的比值是多少？你能得出什么结论？</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61010" y="635635"/>
                <a:ext cx="9025890" cy="2084070"/>
              </a:xfrm>
              <a:prstGeom prst="rect">
                <a:avLst/>
              </a:prstGeom>
              <a:blipFill rotWithShape="1">
                <a:blip r:embed="rId2"/>
                <a:stretch>
                  <a:fillRect/>
                </a:stretch>
              </a:blipFill>
            </p:spPr>
            <p:txBody>
              <a:bodyPr/>
              <a:lstStyle/>
              <a:p>
                <a:r>
                  <a:rPr lang="zh-CN" altLang="en-US">
                    <a:noFill/>
                  </a:rPr>
                  <a:t> </a:t>
                </a:r>
              </a:p>
            </p:txBody>
          </p:sp>
        </mc:Fallback>
      </mc:AlternateContent>
      <p:pic>
        <p:nvPicPr>
          <p:cNvPr id="7" name="图片 6" title=""/>
          <p:cNvPicPr>
            <a:picLocks noChangeAspect="1"/>
          </p:cNvPicPr>
          <p:nvPr/>
        </p:nvPicPr>
        <p:blipFill>
          <a:blip r:embed="rId3"/>
          <a:srcRect l="8273" t="2129" r="32543" b="70941"/>
          <a:stretch>
            <a:fillRect/>
          </a:stretch>
        </p:blipFill>
        <p:spPr>
          <a:xfrm>
            <a:off x="9559290" y="808355"/>
            <a:ext cx="2088515" cy="1737995"/>
          </a:xfrm>
          <a:prstGeom prst="rect">
            <a:avLst/>
          </a:prstGeom>
        </p:spPr>
      </p:pic>
      <mc:AlternateContent>
        <mc:Choice Requires="a14">
          <p:sp>
            <p:nvSpPr>
              <p:cNvPr id="3" name="文本框 2" title=""/>
              <p:cNvSpPr txBox="1"/>
              <p:nvPr/>
            </p:nvSpPr>
            <p:spPr>
              <a:xfrm>
                <a:off x="566420" y="2763520"/>
                <a:ext cx="10941050" cy="2608580"/>
              </a:xfrm>
              <a:prstGeom prst="rect">
                <a:avLst/>
              </a:prstGeom>
              <a:noFill/>
            </p:spPr>
            <p:txBody>
              <a:bodyPr wrap="square" rtlCol="0">
                <a:spAutoFit/>
              </a:bodyPr>
              <a:lstStyle/>
              <a:p>
                <a:pPr algn="l">
                  <a:lnSpc>
                    <a:spcPct val="150000"/>
                  </a:lnSpc>
                </a:pP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e>
                        <m:sub>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sub>
                      </m:sSub>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𝑛</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e>
                            <m:sub>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sub>
                          </m:sSub>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180</m:t>
                          </m:r>
                        </m:den>
                      </m:f>
                    </m:oMath>
                  </m:oMathPara>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e>
                            <m:sub>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sub>
                          </m:sSub>
                        </m:num>
                        <m:den>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e>
                            <m:sub>
                              <m:r>
                                <a:rPr lang="en-US" altLang="zh-CN" sz="2400" i="1">
                                  <a:solidFill>
                                    <a:srgbClr val="FF0000"/>
                                  </a:solidFill>
                                  <a:latin typeface="Cambria Math" panose="02040503050406030204" charset="0"/>
                                  <a:ea typeface="MS Mincho" panose="02020609040205080304" charset="-128"/>
                                  <a:cs typeface="Cambria Math" panose="02040503050406030204" charset="0"/>
                                </a:rPr>
                                <m:t>1</m:t>
                              </m:r>
                            </m:sub>
                          </m:sSub>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rPr>
                            <m:t>𝜋</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rPr>
                            <m:t>180</m:t>
                          </m:r>
                        </m:den>
                      </m:f>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可以发现，</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圆心角</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所对的弧长与半径的比值，只与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的大小有关</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也就是说，这个</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比值随</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𝛼</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的确定而唯一确定</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这就启发我们，可以利用圆的弧长与半径的关系度量圆心角</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66420" y="2763520"/>
                <a:ext cx="10941050" cy="260858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图片 1" title=""/>
          <p:cNvPicPr>
            <a:picLocks noChangeAspect="1"/>
          </p:cNvPicPr>
          <p:nvPr/>
        </p:nvPicPr>
        <p:blipFill>
          <a:blip r:embed="rId2"/>
          <a:srcRect t="66151" r="34489"/>
          <a:stretch>
            <a:fillRect/>
          </a:stretch>
        </p:blipFill>
        <p:spPr>
          <a:xfrm>
            <a:off x="8749030" y="915035"/>
            <a:ext cx="1819275" cy="1718945"/>
          </a:xfrm>
          <a:prstGeom prst="rect">
            <a:avLst/>
          </a:prstGeom>
        </p:spPr>
      </p:pic>
      <p:grpSp>
        <p:nvGrpSpPr>
          <p:cNvPr id="4" name="组合 3" title=""/>
          <p:cNvGrpSpPr/>
          <p:nvPr/>
        </p:nvGrpSpPr>
        <p:grpSpPr>
          <a:xfrm>
            <a:off x="57086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title=""/>
          <p:cNvGrpSpPr/>
          <p:nvPr/>
        </p:nvGrpSpPr>
        <p:grpSpPr>
          <a:xfrm>
            <a:off x="687070" y="840740"/>
            <a:ext cx="6540500" cy="2021205"/>
            <a:chOff x="1082" y="1324"/>
            <a:chExt cx="10300" cy="3183"/>
          </a:xfrm>
        </p:grpSpPr>
        <p:sp>
          <p:nvSpPr>
            <p:cNvPr id="9" name="圆角矩形 8"/>
            <p:cNvSpPr/>
            <p:nvPr/>
          </p:nvSpPr>
          <p:spPr>
            <a:xfrm>
              <a:off x="1082" y="1441"/>
              <a:ext cx="10300" cy="3067"/>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3" name="文本框 2"/>
                <p:cNvSpPr txBox="1"/>
                <p:nvPr/>
              </p:nvSpPr>
              <p:spPr>
                <a:xfrm>
                  <a:off x="1120" y="1324"/>
                  <a:ext cx="10012" cy="3109"/>
                </a:xfrm>
                <a:prstGeom prst="rect">
                  <a:avLst/>
                </a:prstGeom>
                <a:noFill/>
              </p:spPr>
              <p:txBody>
                <a:bodyPr wrap="square" rtlCol="0">
                  <a:spAutoFit/>
                </a:bodyPr>
                <a:lstStyle/>
                <a:p>
                  <a:pPr>
                    <a:lnSpc>
                      <a:spcPct val="17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我们规定：</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长度等于半径长的圆弧所对的圆心角叫做</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弧度的角，弧度单位用符号</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𝑟𝑎𝑑</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表示，读作弧度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120" y="1324"/>
                  <a:ext cx="10012" cy="3109"/>
                </a:xfrm>
                <a:prstGeom prst="rect">
                  <a:avLst/>
                </a:prstGeom>
                <a:blipFill rotWithShape="1">
                  <a:blip r:embed="rId3"/>
                  <a:stretch>
                    <a:fillRect/>
                  </a:stretch>
                </a:blipFill>
              </p:spPr>
              <p:txBody>
                <a:bodyPr/>
                <a:lstStyle/>
                <a:p>
                  <a:r>
                    <a:rPr lang="zh-CN" altLang="en-US">
                      <a:noFill/>
                    </a:rPr>
                    <a:t> </a:t>
                  </a:r>
                </a:p>
              </p:txBody>
            </p:sp>
          </mc:Fallback>
        </mc:AlternateContent>
      </p:grpSp>
      <p:pic>
        <p:nvPicPr>
          <p:cNvPr id="11" name="图片 10" title=""/>
          <p:cNvPicPr>
            <a:picLocks noChangeAspect="1"/>
          </p:cNvPicPr>
          <p:nvPr/>
        </p:nvPicPr>
        <p:blipFill>
          <a:blip r:embed="rId2"/>
          <a:srcRect t="66151" r="34489"/>
          <a:stretch>
            <a:fillRect/>
          </a:stretch>
        </p:blipFill>
        <p:spPr>
          <a:xfrm>
            <a:off x="8692515" y="3547745"/>
            <a:ext cx="1819275" cy="1718945"/>
          </a:xfrm>
          <a:prstGeom prst="rect">
            <a:avLst/>
          </a:prstGeom>
        </p:spPr>
      </p:pic>
      <p:grpSp>
        <p:nvGrpSpPr>
          <p:cNvPr id="13" name="组合 12" title=""/>
          <p:cNvGrpSpPr/>
          <p:nvPr/>
        </p:nvGrpSpPr>
        <p:grpSpPr>
          <a:xfrm>
            <a:off x="711200" y="3789045"/>
            <a:ext cx="7164070" cy="1123950"/>
            <a:chOff x="1120" y="5967"/>
            <a:chExt cx="11282" cy="1770"/>
          </a:xfrm>
        </p:grpSpPr>
        <mc:AlternateContent>
          <mc:Choice Requires="a14">
            <p:sp>
              <p:nvSpPr>
                <p:cNvPr id="8" name="文本框 7"/>
                <p:cNvSpPr txBox="1"/>
                <p:nvPr/>
              </p:nvSpPr>
              <p:spPr>
                <a:xfrm>
                  <a:off x="1120" y="5967"/>
                  <a:ext cx="11282" cy="1771"/>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我们把</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半径为</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的圆叫做单位圆</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如图，在单位圆</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𝑂</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中，</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𝐴𝐵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的长等于</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𝐴𝑂𝐵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就是</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弧度的角</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120" y="5967"/>
                  <a:ext cx="11282" cy="1771"/>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矩形 11"/>
            <p:cNvSpPr/>
            <p:nvPr/>
          </p:nvSpPr>
          <p:spPr>
            <a:xfrm>
              <a:off x="11104" y="720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17220" y="606425"/>
                <a:ext cx="11158855" cy="1533525"/>
              </a:xfrm>
              <a:prstGeom prst="rect">
                <a:avLst/>
              </a:prstGeom>
              <a:noFill/>
            </p:spPr>
            <p:txBody>
              <a:bodyPr wrap="square" rtlCol="0">
                <a:spAutoFit/>
              </a:bodyPr>
              <a:lstStyle/>
              <a:p>
                <a:pPr algn="l">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根据上述规定，在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半径为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的圆中，</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弧长为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的弧所对的圆心角为</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𝛼</m:t>
                      </m:r>
                      <m:r>
                        <a:rPr lang="en-US" altLang="zh-CN" sz="2400" i="1">
                          <a:solidFill>
                            <a:srgbClr val="FF0000"/>
                          </a:solidFill>
                          <a:latin typeface="Cambria Math" panose="02040503050406030204" charset="0"/>
                          <a:ea typeface="MS Mincho" panose="02020609040205080304" charset="-128"/>
                          <a:cs typeface="Cambria Math" panose="02040503050406030204" charset="0"/>
                        </a:rPr>
                        <m:t> </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𝑟𝑎𝑑</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60000"/>
                  </a:lnSpc>
                </a:pPr>
                <a:r>
                  <a:rPr lang="zh-CN" altLang="en-US" sz="2400" b="1">
                    <a:latin typeface="宋体" panose="02010600030101010101" pitchFamily="2" charset="-122"/>
                    <a:ea typeface="宋体" panose="02010600030101010101" pitchFamily="2" charset="-122"/>
                    <a:cs typeface="宋体" panose="02010600030101010101" pitchFamily="2" charset="-122"/>
                  </a:rPr>
                  <a:t>那么</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𝛼</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𝑙</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𝑟</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17220" y="606425"/>
                <a:ext cx="11158855" cy="153352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8" name="组合 7" title=""/>
          <p:cNvGrpSpPr/>
          <p:nvPr/>
        </p:nvGrpSpPr>
        <p:grpSpPr>
          <a:xfrm>
            <a:off x="617220" y="2089785"/>
            <a:ext cx="10802620" cy="1863090"/>
            <a:chOff x="972" y="3291"/>
            <a:chExt cx="17012" cy="2934"/>
          </a:xfrm>
        </p:grpSpPr>
        <mc:AlternateContent>
          <mc:Choice Requires="a14">
            <p:sp>
              <p:nvSpPr>
                <p:cNvPr id="3" name="文本框 2"/>
                <p:cNvSpPr txBox="1"/>
                <p:nvPr/>
              </p:nvSpPr>
              <p:spPr>
                <a:xfrm>
                  <a:off x="972" y="3291"/>
                  <a:ext cx="17012" cy="2934"/>
                </a:xfrm>
                <a:prstGeom prst="rect">
                  <a:avLst/>
                </a:prstGeom>
                <a:noFill/>
              </p:spPr>
              <p:txBody>
                <a:bodyPr wrap="square" rtlCol="0" anchor="t">
                  <a:spAutoFit/>
                </a:bodyPr>
                <a:lstStyle/>
                <a:p>
                  <a:pPr algn="l">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其中，</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𝛼</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的正负</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由角</a:t>
                  </a: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𝛼</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的终边的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旋转方向决定</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，即</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逆时针旋转为正</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顺时针旋转为负</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当角的终边旋转一周后继续旋转，就可以得到弧度数大于</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𝜋</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或小于</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𝜋</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的角</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这样就可以得到弧度为任意大小的角</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972" y="3291"/>
                  <a:ext cx="17012" cy="2934"/>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矩形 6"/>
            <p:cNvSpPr/>
            <p:nvPr/>
          </p:nvSpPr>
          <p:spPr>
            <a:xfrm>
              <a:off x="11135" y="541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1" name="组合 10" title=""/>
          <p:cNvGrpSpPr/>
          <p:nvPr/>
        </p:nvGrpSpPr>
        <p:grpSpPr>
          <a:xfrm>
            <a:off x="537845" y="4356735"/>
            <a:ext cx="10985500" cy="1335405"/>
            <a:chOff x="847" y="6861"/>
            <a:chExt cx="17300" cy="2103"/>
          </a:xfrm>
        </p:grpSpPr>
        <p:sp>
          <p:nvSpPr>
            <p:cNvPr id="10" name="圆角矩形 9"/>
            <p:cNvSpPr/>
            <p:nvPr/>
          </p:nvSpPr>
          <p:spPr>
            <a:xfrm>
              <a:off x="847" y="6914"/>
              <a:ext cx="17300" cy="2050"/>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918" y="6861"/>
              <a:ext cx="16911" cy="2004"/>
            </a:xfrm>
            <a:prstGeom prst="rect">
              <a:avLst/>
            </a:prstGeom>
            <a:noFill/>
          </p:spPr>
          <p:txBody>
            <a:bodyPr wrap="square" rtlCol="0" anchor="t">
              <a:spAutoFit/>
            </a:bodyPr>
            <a:lstStyle/>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一般地，</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正角的弧度数是一个正数，负角的弧度数是一个负数，零角的弧度数是</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642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95935" y="461010"/>
            <a:ext cx="11200130" cy="755650"/>
          </a:xfrm>
          <a:prstGeom prst="rect">
            <a:avLst/>
          </a:prstGeom>
          <a:noFill/>
        </p:spPr>
        <p:txBody>
          <a:bodyPr wrap="square" rtlCol="0">
            <a:spAutoFit/>
          </a:bodyPr>
          <a:lstStyle/>
          <a:p>
            <a:pPr algn="l">
              <a:lnSpc>
                <a:spcPct val="18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sz="2400" b="1">
                <a:latin typeface="宋体" panose="02010600030101010101" pitchFamily="2" charset="-122"/>
                <a:ea typeface="宋体" panose="02010600030101010101" pitchFamily="2" charset="-122"/>
                <a:cs typeface="宋体" panose="02010600030101010101" pitchFamily="2" charset="-122"/>
                <a:sym typeface="+mn-ea"/>
              </a:rPr>
              <a:t>角度制、弧度制都是角的度量制，它们之间应该可以换算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如何换算呢？</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pSp>
        <p:nvGrpSpPr>
          <p:cNvPr id="12" name="组合 11" title=""/>
          <p:cNvGrpSpPr/>
          <p:nvPr/>
        </p:nvGrpSpPr>
        <p:grpSpPr>
          <a:xfrm>
            <a:off x="582930" y="1501140"/>
            <a:ext cx="11116310" cy="3317240"/>
            <a:chOff x="918" y="2364"/>
            <a:chExt cx="17506" cy="5224"/>
          </a:xfrm>
        </p:grpSpPr>
        <p:sp>
          <p:nvSpPr>
            <p:cNvPr id="11" name="圆角矩形 10"/>
            <p:cNvSpPr/>
            <p:nvPr/>
          </p:nvSpPr>
          <p:spPr>
            <a:xfrm>
              <a:off x="936" y="2364"/>
              <a:ext cx="17488" cy="5225"/>
            </a:xfrm>
            <a:prstGeom prst="roundRect">
              <a:avLst/>
            </a:prstGeom>
            <a:solidFill>
              <a:schemeClr val="accent3">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3" name="组合 2"/>
            <p:cNvGrpSpPr/>
            <p:nvPr/>
          </p:nvGrpSpPr>
          <p:grpSpPr>
            <a:xfrm>
              <a:off x="918" y="2378"/>
              <a:ext cx="17012" cy="5194"/>
              <a:chOff x="972" y="3291"/>
              <a:chExt cx="17012" cy="5194"/>
            </a:xfrm>
          </p:grpSpPr>
          <mc:AlternateContent>
            <mc:Choice Requires="a14">
              <p:sp>
                <p:nvSpPr>
                  <p:cNvPr id="9" name="文本框 8"/>
                  <p:cNvSpPr txBox="1"/>
                  <p:nvPr>
                    <p:custDataLst>
                      <p:tags r:id="rId2"/>
                    </p:custDataLst>
                  </p:nvPr>
                </p:nvSpPr>
                <p:spPr>
                  <a:xfrm>
                    <a:off x="972" y="3291"/>
                    <a:ext cx="17012" cy="5194"/>
                  </a:xfrm>
                  <a:prstGeom prst="rect">
                    <a:avLst/>
                  </a:prstGeom>
                  <a:noFill/>
                </p:spPr>
                <p:txBody>
                  <a:bodyPr wrap="square" rtlCol="0" anchor="t">
                    <a:spAutoFit/>
                  </a:bodyPr>
                  <a:lstStyle/>
                  <a:p>
                    <a:pPr algn="l">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公元</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世纪，印度人在制作正弦表时，曾用同一单位度量半径和圆周，孕育着最早的弧度制概念</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欧拉</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是明确提出弧度制思想的数学家</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.1784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年，在他的一部划时代著作《无穷小分析概论》中，提出</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把圆的半径作为弧长的度量单位，使一个圆周角等于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弧度，</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弧度等于周角的</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𝜋</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这一思想将线段与弧的度量统一起来，大大简化了三角公式及计算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3"/>
                    </p:custDataLst>
                  </p:nvPr>
                </p:nvSpPr>
                <p:spPr>
                  <a:xfrm>
                    <a:off x="972" y="3291"/>
                    <a:ext cx="17012" cy="5194"/>
                  </a:xfrm>
                  <a:prstGeom prst="rect">
                    <a:avLst/>
                  </a:prstGeom>
                  <a:blipFill rotWithShape="1">
                    <a:blip r:embed="rId4"/>
                    <a:stretch>
                      <a:fillRect/>
                    </a:stretch>
                  </a:blipFill>
                </p:spPr>
                <p:txBody>
                  <a:bodyPr/>
                  <a:lstStyle/>
                  <a:p>
                    <a:r>
                      <a:rPr lang="zh-CN" altLang="en-US">
                        <a:noFill/>
                      </a:rPr>
                      <a:t> </a:t>
                    </a:r>
                  </a:p>
                </p:txBody>
              </p:sp>
            </mc:Fallback>
          </mc:AlternateContent>
          <p:sp>
            <p:nvSpPr>
              <p:cNvPr id="10" name="矩形 9"/>
              <p:cNvSpPr/>
              <p:nvPr>
                <p:custDataLst>
                  <p:tags r:id="rId5"/>
                </p:custDataLst>
              </p:nvPr>
            </p:nvSpPr>
            <p:spPr>
              <a:xfrm>
                <a:off x="11135" y="541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AS_OS" val="Unix 3.10 unknown"/>
  <p:tag name="AS_RELEASE_DATE" val="2023.03.31"/>
  <p:tag name="AS_TITLE" val="Aspose.Slides for Java"/>
  <p:tag name="AS_VERSION" val="23.3"/>
  <p:tag name="COMMONDATA" val="eyJoZGlkIjoiNzIwMWFkZjA2MzZjMzdlMjQ1ZjNiMWY2MTM0NWU4YzMifQ=="/>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MEDIACOVER_FLAG" val="1"/>
  <p:tag name="KSO_WM_UNIT_MEDIACOVER_BTN_STATE" val="1"/>
  <p:tag name="KSO_WM_UNIT_MEDIACOVER_BTNRECT" val="0*0*0*0"/>
</p:tagLst>
</file>

<file path=ppt/tags/tag7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MEDIACOVER_FLAG" val="1"/>
  <p:tag name="KSO_WM_UNIT_MEDIACOVER_BTN_POS" val="c"/>
  <p:tag name="KSO_WM_UNIT_MEDIACOVER_BTN_STATE" val="1"/>
  <p:tag name="KSO_WM_UNIT_MEDIACOVER_BTN_STYLE" val="ee0bc779c1f3d7f3e90c96344320e69a"/>
  <p:tag name="KSO_WM_UNIT_MEDIACOVER_BTNRECT" val="5104*3393*0*0"/>
  <p:tag name="KSO_WM_UNIT_MEDIACOVER_RGB" val="000000"/>
  <p:tag name="KSO_WM_UNIT_MEDIACOVER_STYLEID" val="1"/>
  <p:tag name="KSO_WM_UNIT_MEDIACOVER_TEXTSTATE" val="0"/>
  <p:tag name="KSO_WM_UNIT_MEDIACOVER_TRANSPARENCY" val="0.5"/>
</p:tagLst>
</file>

<file path=ppt/tags/tag8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6.xml><?xml version="1.0" encoding="utf-8"?>
<p:tagLst xmlns:p="http://schemas.openxmlformats.org/presentationml/2006/main">
  <p:tag name="KSO_WM_UNIT_TABLE_BEAUTIFY" val="smartTable{7e05cbe9-9965-4813-8a93-7badcd8fe5f7}"/>
</p:tagLst>
</file>

<file path=ppt/tags/tag8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147</Paragraphs>
  <Slides>28</Slides>
  <Notes>3</Notes>
  <TotalTime>0</TotalTime>
  <HiddenSlides>0</HiddenSlides>
  <MMClips>2</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28</vt:i4>
      </vt:variant>
    </vt:vector>
  </HeadingPairs>
  <TitlesOfParts>
    <vt:vector baseType="lpstr" size="41">
      <vt:lpstr>Arial</vt:lpstr>
      <vt:lpstr>微软雅黑</vt:lpstr>
      <vt:lpstr>Wingdings</vt:lpstr>
      <vt:lpstr>Calibri Light</vt:lpstr>
      <vt:lpstr>Calibri</vt:lpstr>
      <vt:lpstr>Cambria Math</vt:lpstr>
      <vt:lpstr>楷体</vt:lpstr>
      <vt:lpstr>黑体</vt:lpstr>
      <vt:lpstr>宋体</vt:lpstr>
      <vt:lpstr>MS Mincho</vt:lpstr>
      <vt:lpstr>Times New Roman</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2023-12-05T14:47:57.535</cp:lastPrinted>
  <dcterms:created xsi:type="dcterms:W3CDTF">2023-12-05T14:47:57Z</dcterms:created>
  <dcterms:modified xsi:type="dcterms:W3CDTF">2023-12-05T06:47:57Z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