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97" r:id="rId11"/>
    <p:sldId id="265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264" r:id="rId20"/>
    <p:sldId id="305" r:id="rId21"/>
    <p:sldId id="266" r:id="rId22"/>
    <p:sldId id="267" r:id="rId23"/>
    <p:sldId id="268" r:id="rId24"/>
    <p:sldId id="278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994" autoAdjust="0"/>
  </p:normalViewPr>
  <p:slideViewPr>
    <p:cSldViewPr snapToGrid="0" showGuides="1">
      <p:cViewPr varScale="1">
        <p:scale>
          <a:sx n="97" d="100"/>
          <a:sy n="97" d="100"/>
        </p:scale>
        <p:origin x="1056" y="72"/>
      </p:cViewPr>
      <p:guideLst>
        <p:guide orient="horz" pos="2165"/>
        <p:guide pos="37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tags" Target="tags/tag73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slide" Target="slides/slide2.xml" /><Relationship Id="rId30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题目"/>
          <p:cNvSpPr>
            <a:spLocks noGrp="1"/>
          </p:cNvSpPr>
          <p:nvPr>
            <p:ph sz="quarter" idx="13" hasCustomPrompt="1"/>
          </p:nvPr>
        </p:nvSpPr>
        <p:spPr>
          <a:xfrm>
            <a:off x="475690" y="815621"/>
            <a:ext cx="11606380" cy="1760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答案"/>
          <p:cNvSpPr>
            <a:spLocks noGrp="1"/>
          </p:cNvSpPr>
          <p:nvPr>
            <p:ph sz="quarter" idx="14" hasCustomPrompt="1"/>
          </p:nvPr>
        </p:nvSpPr>
        <p:spPr>
          <a:xfrm>
            <a:off x="475690" y="2575911"/>
            <a:ext cx="11606380" cy="4282089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defRPr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4" name="题型"/>
          <p:cNvSpPr>
            <a:spLocks noGrp="1"/>
          </p:cNvSpPr>
          <p:nvPr>
            <p:ph sz="quarter" idx="15" hasCustomPrompt="1"/>
          </p:nvPr>
        </p:nvSpPr>
        <p:spPr>
          <a:xfrm>
            <a:off x="475690" y="363038"/>
            <a:ext cx="11606380" cy="612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题型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06565" y="-80423"/>
            <a:ext cx="11093942" cy="523395"/>
            <a:chOff x="944" y="311"/>
            <a:chExt cx="17627" cy="1124"/>
          </a:xfrm>
        </p:grpSpPr>
        <p:grpSp>
          <p:nvGrpSpPr>
            <p:cNvPr id="7" name="组合 18"/>
            <p:cNvGrpSpPr/>
            <p:nvPr/>
          </p:nvGrpSpPr>
          <p:grpSpPr>
            <a:xfrm>
              <a:off x="944" y="311"/>
              <a:ext cx="11147" cy="1124"/>
              <a:chOff x="1633928" y="857878"/>
              <a:chExt cx="7077836" cy="714203"/>
            </a:xfrm>
          </p:grpSpPr>
          <p:grpSp>
            <p:nvGrpSpPr>
              <p:cNvPr id="1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rgbClr val="6096E6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6096E6"/>
                    </a:solidFill>
                  </a:endParaRPr>
                </a:p>
              </p:txBody>
            </p:sp>
          </p:grpSp>
          <p:sp>
            <p:nvSpPr>
              <p:cNvPr id="18" name="TextBox 13"/>
              <p:cNvSpPr/>
              <p:nvPr/>
            </p:nvSpPr>
            <p:spPr>
              <a:xfrm>
                <a:off x="1633928" y="857878"/>
                <a:ext cx="7077836" cy="714203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28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62.xml" /><Relationship Id="rId21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0.png" /><Relationship Id="rId11" Type="http://schemas.openxmlformats.org/officeDocument/2006/relationships/image" Target="../media/image21.png" /><Relationship Id="rId12" Type="http://schemas.openxmlformats.org/officeDocument/2006/relationships/image" Target="../media/image22.png" /><Relationship Id="rId13" Type="http://schemas.openxmlformats.org/officeDocument/2006/relationships/image" Target="../media/image23.png" /><Relationship Id="rId14" Type="http://schemas.openxmlformats.org/officeDocument/2006/relationships/image" Target="../media/image24.png" /><Relationship Id="rId15" Type="http://schemas.openxmlformats.org/officeDocument/2006/relationships/image" Target="../media/image25.png" /><Relationship Id="rId16" Type="http://schemas.openxmlformats.org/officeDocument/2006/relationships/image" Target="../media/image26.png" /><Relationship Id="rId17" Type="http://schemas.openxmlformats.org/officeDocument/2006/relationships/image" Target="../media/image27.png" /><Relationship Id="rId18" Type="http://schemas.openxmlformats.org/officeDocument/2006/relationships/image" Target="../media/image28.png" /><Relationship Id="rId19" Type="http://schemas.openxmlformats.org/officeDocument/2006/relationships/image" Target="../media/image29.png" /><Relationship Id="rId2" Type="http://schemas.openxmlformats.org/officeDocument/2006/relationships/image" Target="../media/image33.png" /><Relationship Id="rId20" Type="http://schemas.openxmlformats.org/officeDocument/2006/relationships/image" Target="../media/image30.png" /><Relationship Id="rId21" Type="http://schemas.openxmlformats.org/officeDocument/2006/relationships/tags" Target="../tags/tag70.xml" /><Relationship Id="rId3" Type="http://schemas.openxmlformats.org/officeDocument/2006/relationships/image" Target="../media/image34.png" /><Relationship Id="rId4" Type="http://schemas.openxmlformats.org/officeDocument/2006/relationships/image" Target="../media/image14.png" /><Relationship Id="rId5" Type="http://schemas.openxmlformats.org/officeDocument/2006/relationships/image" Target="../media/image15.png" /><Relationship Id="rId6" Type="http://schemas.openxmlformats.org/officeDocument/2006/relationships/image" Target="../media/image16.png" /><Relationship Id="rId7" Type="http://schemas.openxmlformats.org/officeDocument/2006/relationships/image" Target="../media/image17.png" /><Relationship Id="rId8" Type="http://schemas.openxmlformats.org/officeDocument/2006/relationships/image" Target="../media/image18.png" /><Relationship Id="rId9" Type="http://schemas.openxmlformats.org/officeDocument/2006/relationships/image" Target="../media/image19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1.png" /><Relationship Id="rId11" Type="http://schemas.openxmlformats.org/officeDocument/2006/relationships/image" Target="../media/image22.png" /><Relationship Id="rId12" Type="http://schemas.openxmlformats.org/officeDocument/2006/relationships/image" Target="../media/image23.png" /><Relationship Id="rId13" Type="http://schemas.openxmlformats.org/officeDocument/2006/relationships/image" Target="../media/image24.png" /><Relationship Id="rId14" Type="http://schemas.openxmlformats.org/officeDocument/2006/relationships/image" Target="../media/image25.png" /><Relationship Id="rId15" Type="http://schemas.openxmlformats.org/officeDocument/2006/relationships/image" Target="../media/image26.png" /><Relationship Id="rId16" Type="http://schemas.openxmlformats.org/officeDocument/2006/relationships/image" Target="../media/image27.png" /><Relationship Id="rId17" Type="http://schemas.openxmlformats.org/officeDocument/2006/relationships/image" Target="../media/image28.png" /><Relationship Id="rId18" Type="http://schemas.openxmlformats.org/officeDocument/2006/relationships/image" Target="../media/image29.png" /><Relationship Id="rId19" Type="http://schemas.openxmlformats.org/officeDocument/2006/relationships/image" Target="../media/image30.png" /><Relationship Id="rId2" Type="http://schemas.openxmlformats.org/officeDocument/2006/relationships/image" Target="../media/image35.png" /><Relationship Id="rId20" Type="http://schemas.openxmlformats.org/officeDocument/2006/relationships/image" Target="../media/image36.png" /><Relationship Id="rId21" Type="http://schemas.openxmlformats.org/officeDocument/2006/relationships/tags" Target="../tags/tag71.xml" /><Relationship Id="rId3" Type="http://schemas.openxmlformats.org/officeDocument/2006/relationships/image" Target="../media/image14.png" /><Relationship Id="rId4" Type="http://schemas.openxmlformats.org/officeDocument/2006/relationships/image" Target="../media/image15.png" /><Relationship Id="rId5" Type="http://schemas.openxmlformats.org/officeDocument/2006/relationships/image" Target="../media/image16.png" /><Relationship Id="rId6" Type="http://schemas.openxmlformats.org/officeDocument/2006/relationships/image" Target="../media/image17.png" /><Relationship Id="rId7" Type="http://schemas.openxmlformats.org/officeDocument/2006/relationships/image" Target="../media/image18.png" /><Relationship Id="rId8" Type="http://schemas.openxmlformats.org/officeDocument/2006/relationships/image" Target="../media/image19.png" /><Relationship Id="rId9" Type="http://schemas.openxmlformats.org/officeDocument/2006/relationships/image" Target="../media/image20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37.png" /><Relationship Id="rId3" Type="http://schemas.openxmlformats.org/officeDocument/2006/relationships/image" Target="../media/image38.emf" /><Relationship Id="rId4" Type="http://schemas.openxmlformats.org/officeDocument/2006/relationships/image" Target="../media/image39.emf" /><Relationship Id="rId5" Type="http://schemas.openxmlformats.org/officeDocument/2006/relationships/image" Target="../media/image40.emf" /><Relationship Id="rId6" Type="http://schemas.openxmlformats.org/officeDocument/2006/relationships/image" Target="../media/image41.e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2.png" /><Relationship Id="rId3" Type="http://schemas.openxmlformats.org/officeDocument/2006/relationships/image" Target="../media/image43.emf" /><Relationship Id="rId4" Type="http://schemas.openxmlformats.org/officeDocument/2006/relationships/image" Target="../media/image44.emf" /><Relationship Id="rId5" Type="http://schemas.openxmlformats.org/officeDocument/2006/relationships/image" Target="../media/image45.emf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6.png" /><Relationship Id="rId3" Type="http://schemas.openxmlformats.org/officeDocument/2006/relationships/image" Target="../media/image47.png" /><Relationship Id="rId4" Type="http://schemas.openxmlformats.org/officeDocument/2006/relationships/image" Target="../media/image48.e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49.png" /><Relationship Id="rId3" Type="http://schemas.openxmlformats.org/officeDocument/2006/relationships/image" Target="../media/image50.png" /><Relationship Id="rId4" Type="http://schemas.openxmlformats.org/officeDocument/2006/relationships/image" Target="../media/image51.emf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2.png" /><Relationship Id="rId3" Type="http://schemas.openxmlformats.org/officeDocument/2006/relationships/image" Target="../media/image53.png" /><Relationship Id="rId4" Type="http://schemas.openxmlformats.org/officeDocument/2006/relationships/image" Target="../media/image54.e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5.png" /><Relationship Id="rId3" Type="http://schemas.openxmlformats.org/officeDocument/2006/relationships/image" Target="../media/image56.png" /><Relationship Id="rId4" Type="http://schemas.openxmlformats.org/officeDocument/2006/relationships/image" Target="../media/image57.e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58.png" /><Relationship Id="rId3" Type="http://schemas.openxmlformats.org/officeDocument/2006/relationships/image" Target="../media/image59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0.png" /><Relationship Id="rId3" Type="http://schemas.openxmlformats.org/officeDocument/2006/relationships/image" Target="../media/image61.png" /><Relationship Id="rId4" Type="http://schemas.openxmlformats.org/officeDocument/2006/relationships/image" Target="../media/image62.emf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tags" Target="../tags/tag6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3.png" /><Relationship Id="rId3" Type="http://schemas.openxmlformats.org/officeDocument/2006/relationships/image" Target="../media/image64.png" /><Relationship Id="rId4" Type="http://schemas.openxmlformats.org/officeDocument/2006/relationships/image" Target="../media/image65.e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6.png" /><Relationship Id="rId3" Type="http://schemas.openxmlformats.org/officeDocument/2006/relationships/image" Target="../media/image67.png" /><Relationship Id="rId4" Type="http://schemas.openxmlformats.org/officeDocument/2006/relationships/image" Target="../media/image68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9.png" /><Relationship Id="rId3" Type="http://schemas.openxmlformats.org/officeDocument/2006/relationships/image" Target="../media/image70.png" /><Relationship Id="rId4" Type="http://schemas.openxmlformats.org/officeDocument/2006/relationships/image" Target="../media/image71.emf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2.png" /><Relationship Id="rId3" Type="http://schemas.openxmlformats.org/officeDocument/2006/relationships/image" Target="../media/image73.png" /><Relationship Id="rId4" Type="http://schemas.openxmlformats.org/officeDocument/2006/relationships/image" Target="../media/image74.emf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5.png" /><Relationship Id="rId3" Type="http://schemas.openxmlformats.org/officeDocument/2006/relationships/image" Target="../media/image76.png" /><Relationship Id="rId4" Type="http://schemas.openxmlformats.org/officeDocument/2006/relationships/tags" Target="../tags/tag7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tags" Target="../tags/tag6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Relationship Id="rId4" Type="http://schemas.openxmlformats.org/officeDocument/2006/relationships/tags" Target="../tags/tag6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tags" Target="../tags/tag66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Relationship Id="rId4" Type="http://schemas.openxmlformats.org/officeDocument/2006/relationships/tags" Target="../tags/tag6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Relationship Id="rId3" Type="http://schemas.openxmlformats.org/officeDocument/2006/relationships/tags" Target="../tags/tag6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1.png" /><Relationship Id="rId11" Type="http://schemas.openxmlformats.org/officeDocument/2006/relationships/image" Target="../media/image22.png" /><Relationship Id="rId12" Type="http://schemas.openxmlformats.org/officeDocument/2006/relationships/image" Target="../media/image23.png" /><Relationship Id="rId13" Type="http://schemas.openxmlformats.org/officeDocument/2006/relationships/image" Target="../media/image24.png" /><Relationship Id="rId14" Type="http://schemas.openxmlformats.org/officeDocument/2006/relationships/image" Target="../media/image25.png" /><Relationship Id="rId15" Type="http://schemas.openxmlformats.org/officeDocument/2006/relationships/image" Target="../media/image26.png" /><Relationship Id="rId16" Type="http://schemas.openxmlformats.org/officeDocument/2006/relationships/image" Target="../media/image27.png" /><Relationship Id="rId17" Type="http://schemas.openxmlformats.org/officeDocument/2006/relationships/image" Target="../media/image28.png" /><Relationship Id="rId18" Type="http://schemas.openxmlformats.org/officeDocument/2006/relationships/image" Target="../media/image29.png" /><Relationship Id="rId19" Type="http://schemas.openxmlformats.org/officeDocument/2006/relationships/image" Target="../media/image30.png" /><Relationship Id="rId2" Type="http://schemas.openxmlformats.org/officeDocument/2006/relationships/image" Target="../media/image13.png" /><Relationship Id="rId20" Type="http://schemas.openxmlformats.org/officeDocument/2006/relationships/image" Target="../media/image31.png" /><Relationship Id="rId21" Type="http://schemas.openxmlformats.org/officeDocument/2006/relationships/tags" Target="../tags/tag69.xml" /><Relationship Id="rId3" Type="http://schemas.openxmlformats.org/officeDocument/2006/relationships/image" Target="../media/image14.png" /><Relationship Id="rId4" Type="http://schemas.openxmlformats.org/officeDocument/2006/relationships/image" Target="../media/image15.png" /><Relationship Id="rId5" Type="http://schemas.openxmlformats.org/officeDocument/2006/relationships/image" Target="../media/image16.png" /><Relationship Id="rId6" Type="http://schemas.openxmlformats.org/officeDocument/2006/relationships/image" Target="../media/image17.png" /><Relationship Id="rId7" Type="http://schemas.openxmlformats.org/officeDocument/2006/relationships/image" Target="../media/image18.png" /><Relationship Id="rId8" Type="http://schemas.openxmlformats.org/officeDocument/2006/relationships/image" Target="../media/image19.png" /><Relationship Id="rId9" Type="http://schemas.openxmlformats.org/officeDocument/2006/relationships/image" Target="../media/image2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/>
        </p:nvGrpSpPr>
        <p:grpSpPr>
          <a:xfrm>
            <a:off x="635635" y="2872740"/>
            <a:ext cx="9774555" cy="2442210"/>
            <a:chOff x="988" y="3695"/>
            <a:chExt cx="15393" cy="3846"/>
          </a:xfrm>
        </p:grpSpPr>
        <p:pic>
          <p:nvPicPr>
            <p:cNvPr id="3" name="图片 2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20640000">
              <a:off x="988" y="3695"/>
              <a:ext cx="3202" cy="384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3" name="组合 42"/>
            <p:cNvGrpSpPr/>
            <p:nvPr/>
          </p:nvGrpSpPr>
          <p:grpSpPr>
            <a:xfrm>
              <a:off x="3649" y="5988"/>
              <a:ext cx="12732" cy="1332"/>
              <a:chOff x="4703" y="5987"/>
              <a:chExt cx="12732" cy="1332"/>
            </a:xfrm>
          </p:grpSpPr>
          <p:cxnSp>
            <p:nvCxnSpPr>
              <p:cNvPr id="41" name="曲线连接符 40"/>
              <p:cNvCxnSpPr/>
              <p:nvPr/>
            </p:nvCxnSpPr>
            <p:spPr>
              <a:xfrm flipV="1">
                <a:off x="4703" y="5987"/>
                <a:ext cx="4884" cy="1332"/>
              </a:xfrm>
              <a:prstGeom prst="curvedConnector3">
                <a:avLst>
                  <a:gd name="adj1" fmla="val 50020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线连接符 41"/>
              <p:cNvCxnSpPr/>
              <p:nvPr/>
            </p:nvCxnSpPr>
            <p:spPr>
              <a:xfrm>
                <a:off x="9587" y="5987"/>
                <a:ext cx="7848" cy="828"/>
              </a:xfrm>
              <a:prstGeom prst="curvedConnector3">
                <a:avLst>
                  <a:gd name="adj1" fmla="val 50013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Oval 19+" title=""/>
          <p:cNvSpPr/>
          <p:nvPr/>
        </p:nvSpPr>
        <p:spPr>
          <a:xfrm>
            <a:off x="-518160" y="-3185160"/>
            <a:ext cx="13228320" cy="13228320"/>
          </a:xfrm>
          <a:prstGeom prst="ellipse">
            <a:avLst/>
          </a:prstGeom>
          <a:noFill/>
          <a:ln w="12446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177800" dist="1905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 title=""/>
          <p:cNvSpPr/>
          <p:nvPr/>
        </p:nvSpPr>
        <p:spPr>
          <a:xfrm>
            <a:off x="1720116" y="5326140"/>
            <a:ext cx="882475" cy="88247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 title=""/>
          <p:cNvSpPr/>
          <p:nvPr/>
        </p:nvSpPr>
        <p:spPr>
          <a:xfrm flipV="1">
            <a:off x="10471602" y="2638503"/>
            <a:ext cx="476616" cy="4766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603886" y="2092325"/>
            <a:ext cx="10852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5.4 </a:t>
            </a:r>
            <a:r>
              <a:rPr lang="zh-CN" altLang="en-US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三角函数的图象与性质</a:t>
            </a:r>
            <a:endParaRPr lang="en-US" altLang="zh-CN" sz="7200" b="1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2966085" y="3622040"/>
            <a:ext cx="78486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5.4.1</a:t>
            </a:r>
            <a:r>
              <a:rPr lang="en-US" altLang="zh-CN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正弦函数、余弦函数的图象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0" name="组合 29" title=""/>
          <p:cNvGrpSpPr/>
          <p:nvPr/>
        </p:nvGrpSpPr>
        <p:grpSpPr>
          <a:xfrm>
            <a:off x="591820" y="-5334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88950" y="436880"/>
                <a:ext cx="11437620" cy="3990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：你认为应该利用正弦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函数和余弦函数的哪些关系，通过怎样的图形变换，才能将正弦函数的图象变换为余弦函数？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对于函数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由诱导公式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得，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而函数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的图象可以通过正弦函数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 b="1" i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个单位长度而得到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所以将正弦函数的图象向左平移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个单位长度，就得到余弦函数的图象，如图所示：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436880"/>
                <a:ext cx="11437620" cy="3990836"/>
              </a:xfrm>
              <a:prstGeom prst="rect">
                <a:avLst/>
              </a:prstGeom>
              <a:blipFill rotWithShape="1">
                <a:blip r:embed="rId2"/>
                <a:stretch>
                  <a:fillRect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 title=""/>
          <p:cNvGrpSpPr/>
          <p:nvPr/>
        </p:nvGrpSpPr>
        <p:grpSpPr>
          <a:xfrm>
            <a:off x="540385" y="4698365"/>
            <a:ext cx="11334750" cy="2159635"/>
            <a:chOff x="932" y="6572"/>
            <a:chExt cx="17850" cy="340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rcRect l="1419" t="39571" r="1003" b="30348"/>
            <a:stretch>
              <a:fillRect/>
            </a:stretch>
          </p:blipFill>
          <p:spPr>
            <a:xfrm>
              <a:off x="932" y="6572"/>
              <a:ext cx="17850" cy="2751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932" y="8947"/>
              <a:ext cx="16878" cy="1026"/>
              <a:chOff x="932" y="8583"/>
              <a:chExt cx="16878" cy="102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932" y="8583"/>
                <a:ext cx="16879" cy="1027"/>
                <a:chOff x="162" y="5414"/>
                <a:chExt cx="16879" cy="1027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8766" y="5479"/>
                  <a:ext cx="8275" cy="962"/>
                  <a:chOff x="8766" y="5479"/>
                  <a:chExt cx="8275" cy="962"/>
                </a:xfrm>
              </p:grpSpPr>
              <mc:AlternateContent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9697" y="5479"/>
                        <a:ext cx="575" cy="8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97" y="5479"/>
                        <a:ext cx="575" cy="878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10712" y="5628"/>
                        <a:ext cx="555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7" name="文本框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12" y="5628"/>
                        <a:ext cx="555" cy="580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8766" y="5479"/>
                        <a:ext cx="539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𝟎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8" name="文本框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66" y="5479"/>
                        <a:ext cx="539" cy="58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11557" y="5479"/>
                        <a:ext cx="750" cy="9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𝟑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57" y="5479"/>
                        <a:ext cx="750" cy="953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12423" y="5628"/>
                        <a:ext cx="75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23" y="5628"/>
                        <a:ext cx="750" cy="580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13427" y="5479"/>
                        <a:ext cx="750" cy="9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𝟓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427" y="5479"/>
                        <a:ext cx="750" cy="96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4431" y="5628"/>
                        <a:ext cx="75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𝟑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431" y="5628"/>
                        <a:ext cx="750" cy="580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15324" y="5479"/>
                        <a:ext cx="750" cy="9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f>
                                <m:fPr>
                                  <m:type m:val="bar"/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𝟕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3" name="文本框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24" y="5479"/>
                        <a:ext cx="750" cy="950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4" name="文本框 13"/>
                      <p:cNvSpPr txBox="1"/>
                      <p:nvPr/>
                    </p:nvSpPr>
                    <p:spPr>
                      <a:xfrm>
                        <a:off x="16291" y="5479"/>
                        <a:ext cx="750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𝟒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4" name="文本框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91" y="5479"/>
                        <a:ext cx="750" cy="580"/>
                      </a:xfrm>
                      <a:prstGeom prst="rect">
                        <a:avLst/>
                      </a:prstGeom>
                      <a:blipFill rotWithShape="1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>
              <mc:Choice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7601" y="5414"/>
                      <a:ext cx="884" cy="88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1" y="5414"/>
                      <a:ext cx="884" cy="885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6517" y="5600"/>
                      <a:ext cx="804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7" y="5600"/>
                      <a:ext cx="804" cy="580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4" name="文本框 3"/>
                    <p:cNvSpPr txBox="1"/>
                    <p:nvPr/>
                  </p:nvSpPr>
                  <p:spPr>
                    <a:xfrm>
                      <a:off x="5443" y="5442"/>
                      <a:ext cx="1099" cy="9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𝟑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4" name="文本框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" y="5442"/>
                      <a:ext cx="1099" cy="953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4519" y="5650"/>
                      <a:ext cx="101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6" name="文本框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9" y="5650"/>
                      <a:ext cx="1019" cy="580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2365" y="5647"/>
                      <a:ext cx="101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𝟑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6" name="文本框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5" y="5647"/>
                      <a:ext cx="1019" cy="580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1181" y="5487"/>
                      <a:ext cx="1099" cy="9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𝟕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1" y="5487"/>
                      <a:ext cx="1099" cy="950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162" y="5717"/>
                      <a:ext cx="101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2" y="5717"/>
                      <a:ext cx="1019" cy="580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224" y="8600"/>
                    <a:ext cx="1099" cy="9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𝟓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4" y="8600"/>
                    <a:ext cx="1099" cy="96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2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3399" t="19545" r="700" b="5686"/>
          <a:stretch>
            <a:fillRect/>
          </a:stretch>
        </p:blipFill>
        <p:spPr>
          <a:xfrm>
            <a:off x="864235" y="1557020"/>
            <a:ext cx="10784840" cy="1795145"/>
          </a:xfrm>
          <a:prstGeom prst="rect">
            <a:avLst/>
          </a:prstGeom>
        </p:spPr>
      </p:pic>
      <p:grpSp>
        <p:nvGrpSpPr>
          <p:cNvPr id="30" name="组合 29" title=""/>
          <p:cNvGrpSpPr/>
          <p:nvPr/>
        </p:nvGrpSpPr>
        <p:grpSpPr>
          <a:xfrm>
            <a:off x="591820" y="177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 title=""/>
          <p:cNvGrpSpPr/>
          <p:nvPr/>
        </p:nvGrpSpPr>
        <p:grpSpPr>
          <a:xfrm>
            <a:off x="591820" y="2933065"/>
            <a:ext cx="10717530" cy="663575"/>
            <a:chOff x="932" y="4619"/>
            <a:chExt cx="16878" cy="1045"/>
          </a:xfrm>
        </p:grpSpPr>
        <p:grpSp>
          <p:nvGrpSpPr>
            <p:cNvPr id="19" name="组合 18"/>
            <p:cNvGrpSpPr/>
            <p:nvPr/>
          </p:nvGrpSpPr>
          <p:grpSpPr>
            <a:xfrm>
              <a:off x="932" y="4638"/>
              <a:ext cx="16879" cy="1027"/>
              <a:chOff x="162" y="5414"/>
              <a:chExt cx="16879" cy="1027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8766" y="5479"/>
                <a:ext cx="8275" cy="962"/>
                <a:chOff x="8766" y="5479"/>
                <a:chExt cx="8275" cy="962"/>
              </a:xfrm>
            </p:grpSpPr>
            <mc:AlternateContent>
              <mc:Choice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9697" y="5479"/>
                      <a:ext cx="575" cy="8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97" y="5479"/>
                      <a:ext cx="575" cy="878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10712" y="5628"/>
                      <a:ext cx="55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12" y="5628"/>
                      <a:ext cx="555" cy="58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8766" y="5479"/>
                      <a:ext cx="53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66" y="5479"/>
                      <a:ext cx="539" cy="58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11557" y="5479"/>
                      <a:ext cx="750" cy="9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𝟑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57" y="5479"/>
                      <a:ext cx="750" cy="953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2423" y="5628"/>
                      <a:ext cx="750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23" y="5628"/>
                      <a:ext cx="750" cy="58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1" name="文本框 10"/>
                    <p:cNvSpPr txBox="1"/>
                    <p:nvPr/>
                  </p:nvSpPr>
                  <p:spPr>
                    <a:xfrm>
                      <a:off x="13427" y="5479"/>
                      <a:ext cx="750" cy="96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𝟓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1" name="文本框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27" y="5479"/>
                      <a:ext cx="750" cy="96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4431" y="5628"/>
                      <a:ext cx="750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𝟑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31" y="5628"/>
                      <a:ext cx="750" cy="580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5324" y="5479"/>
                      <a:ext cx="750" cy="9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𝟕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24" y="5479"/>
                      <a:ext cx="750" cy="95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16291" y="5479"/>
                      <a:ext cx="750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291" y="5479"/>
                      <a:ext cx="750" cy="580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7601" y="5414"/>
                    <a:ext cx="884" cy="8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1" y="5414"/>
                    <a:ext cx="884" cy="88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517" y="5600"/>
                    <a:ext cx="804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7" y="5600"/>
                    <a:ext cx="804" cy="58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5443" y="5442"/>
                    <a:ext cx="1099" cy="9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𝟑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" y="5442"/>
                    <a:ext cx="1099" cy="95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4519" y="5650"/>
                    <a:ext cx="1019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𝟐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9" y="5650"/>
                    <a:ext cx="1019" cy="58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2365" y="5647"/>
                    <a:ext cx="1019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𝟑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5" y="5647"/>
                    <a:ext cx="1019" cy="580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181" y="5487"/>
                    <a:ext cx="1099" cy="9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𝟕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" y="5487"/>
                    <a:ext cx="1099" cy="950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62" y="5717"/>
                    <a:ext cx="1019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" y="5717"/>
                    <a:ext cx="1019" cy="580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239" y="4619"/>
                  <a:ext cx="1099" cy="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type m:val="bar"/>
                            <m:ctrl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𝟓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" y="4619"/>
                  <a:ext cx="1099" cy="96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728980" y="3997325"/>
                <a:ext cx="10802620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余弦函数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的图象叫做余弦曲线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它是与正弦曲线具有相同形状的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“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波浪起伏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”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的连续光滑曲线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80" y="3997325"/>
                <a:ext cx="10802620" cy="112458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1"/>
    </p:custData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·全国·高一课时练习）分别作出下列函数的图象．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[0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sin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题型一：五点作图法作正弦函数、余弦函数的简图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11" name="组合 10" title=""/>
          <p:cNvGrpSpPr/>
          <p:nvPr/>
        </p:nvGrpSpPr>
        <p:grpSpPr>
          <a:xfrm>
            <a:off x="410429" y="2232632"/>
            <a:ext cx="11149111" cy="6690550"/>
            <a:chOff x="410429" y="2232632"/>
            <a:chExt cx="11149111" cy="6690550"/>
          </a:xfrm>
        </p:grpSpPr>
        <p:sp>
          <p:nvSpPr>
            <p:cNvPr id="10" name="文本框 9"/>
            <p:cNvSpPr txBox="1"/>
            <p:nvPr/>
          </p:nvSpPr>
          <p:spPr>
            <a:xfrm>
              <a:off x="410429" y="2232632"/>
              <a:ext cx="10595432" cy="6690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8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【解析】（</a:t>
              </a:r>
              <a:r>
                <a:rPr lang="en-US" altLang="zh-CN" sz="18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18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）①列表：</a:t>
              </a:r>
              <a:r>
                <a:rPr lang="en-US" altLang="zh-CN" sz="18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                          </a:t>
              </a:r>
              <a:r>
                <a:rPr lang="zh-CN" altLang="zh-CN" sz="18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18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18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）①列表：</a:t>
              </a:r>
              <a:endParaRPr lang="en-US" altLang="zh-CN" sz="18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18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b="1" kern="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18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b="1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18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8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②描点连线如图．</a:t>
              </a:r>
              <a:r>
                <a:rPr lang="en-US" altLang="zh-CN" sz="18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                                     </a:t>
              </a:r>
              <a:r>
                <a:rPr lang="zh-CN" altLang="zh-CN" sz="18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②描点连线如图．</a:t>
              </a:r>
              <a:endParaRPr lang="zh-CN" altLang="zh-CN" sz="18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18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b="1" kern="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1800" b="1" kern="1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b="1" kern="1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zh-CN" altLang="zh-CN" sz="18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b="1" kern="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18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b="1" kern="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1800" b="1" kern="1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690" y="5361487"/>
              <a:ext cx="1876425" cy="113347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6196" y="5304215"/>
              <a:ext cx="2324100" cy="12858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rcRect r="13955" b="10229"/>
            <a:stretch>
              <a:fillRect/>
            </a:stretch>
          </p:blipFill>
          <p:spPr>
            <a:xfrm>
              <a:off x="593677" y="2923545"/>
              <a:ext cx="4543732" cy="135854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8880" y="2877684"/>
              <a:ext cx="5280660" cy="171145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·全国·高一课时练习）在所给的平面直角坐标系中，利用五点法画出函数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 title=""/>
          <p:cNvSpPr>
            <a:spLocks noGrp="1"/>
          </p:cNvSpPr>
          <p:nvPr>
            <p:ph sz="quarter" idx="14"/>
          </p:nvPr>
        </p:nvSpPr>
        <p:spPr>
          <a:xfrm>
            <a:off x="475690" y="1976285"/>
            <a:ext cx="11606380" cy="4881716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zh-CN" sz="18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【解析】列表：</a:t>
            </a:r>
            <a:endParaRPr lang="en-US" altLang="zh-CN" sz="1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1800" kern="10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kern="10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描点作图，如图所示：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题型一：五点作图法作正弦函数、余弦函数的简图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124" y="1427897"/>
            <a:ext cx="2704240" cy="1968086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03" y="4635422"/>
            <a:ext cx="2630826" cy="1859540"/>
          </a:xfrm>
          <a:prstGeom prst="rect">
            <a:avLst/>
          </a:prstGeom>
        </p:spPr>
      </p:pic>
      <p:pic>
        <p:nvPicPr>
          <p:cNvPr id="7" name="图片 6" title=""/>
          <p:cNvPicPr>
            <a:picLocks noChangeAspect="1"/>
          </p:cNvPicPr>
          <p:nvPr/>
        </p:nvPicPr>
        <p:blipFill>
          <a:blip r:embed="rId5"/>
          <a:srcRect r="23732"/>
          <a:stretch>
            <a:fillRect/>
          </a:stretch>
        </p:blipFill>
        <p:spPr>
          <a:xfrm>
            <a:off x="475690" y="2575911"/>
            <a:ext cx="4027484" cy="151333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·江苏·高一单元测试）作出函数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的大致图像．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624615"/>
                <a:ext cx="11606380" cy="5233386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【解析】函数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sepChr m:val="|"/>
                                    <m:endChr m:val="]"/>
                                    <m:grow m:val="on"/>
                                    <m:shp m:val="centered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sepChr m:val="|"/>
                                    <m:endChr m:val="]"/>
                                    <m:grow m:val="on"/>
                                    <m:shp m:val="centered"/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/>
                                        <a:ea typeface="Cambria Math" panose="0204050305040603020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其图如下所示：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624615"/>
                <a:ext cx="11606380" cy="5233386"/>
              </a:xfrm>
              <a:blipFill rotWithShape="1">
                <a:blip r:embed="rId3"/>
                <a:stretch>
                  <a:fillRect l="-1" t="-5" r="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题型二：含绝对值的三角函数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55" y="2221949"/>
            <a:ext cx="3552825" cy="26574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·上海·高一课时练习）作出函数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内的图像．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24001"/>
                <a:ext cx="11606380" cy="533400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【解析】化简得到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，画出函数图像，如图所示：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24001"/>
                <a:ext cx="11606380" cy="5334000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题型二：含绝对值的三角函数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720" y="2575911"/>
            <a:ext cx="3181350" cy="22764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的解集是（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如图所示，不等式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的解集为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题型三：解三角不等式问题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654" y="2976875"/>
            <a:ext cx="3499890" cy="170328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⩾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的解集为（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⩾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函数图象如下所示：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不等式的解集为：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题型三：解三角不等式问题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80" y="3028494"/>
            <a:ext cx="3657600" cy="15525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24001"/>
                <a:ext cx="16999510" cy="533400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【解析】在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内，直线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的图像的交点的横坐标分别为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所以满足不等式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的解集为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24001"/>
                <a:ext cx="16999510" cy="53340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题型三：解三角不等式问题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·湖南·高一课时练习）函数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的交点有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740311"/>
                <a:ext cx="11606380" cy="5117690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的图象及直线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如下所示，知两函数图象有两个交点．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740311"/>
                <a:ext cx="11606380" cy="5117690"/>
              </a:xfrm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题型四：与三角函数有关的零点问题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32" y="2049559"/>
            <a:ext cx="3552825" cy="21336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0" name="组合 29" title=""/>
          <p:cNvGrpSpPr/>
          <p:nvPr/>
        </p:nvGrpSpPr>
        <p:grpSpPr>
          <a:xfrm>
            <a:off x="591820" y="177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47065" y="974090"/>
                <a:ext cx="10554335" cy="4485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前面给出了三角函数的定义，如何从定义出发研究这个函数呢？类比已有的研究方法，可以先画出函数图象，通过观察图象的特征，获得函数性质的一些结论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我们知道，单位圆上任意一点在圆周上旋转一周就回到原来的位置，这一现象可以用公式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±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±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来表示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这说明，自变量每增加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减少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，正弦函数值、余弦函数值将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重复出现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利用这一特性，就可以简化正弦函数、余弦函数的图象与性质的研究过程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65" y="974090"/>
                <a:ext cx="10554335" cy="4485640"/>
              </a:xfrm>
              <a:prstGeom prst="rect">
                <a:avLst/>
              </a:prstGeom>
              <a:blipFill rotWithShape="1">
                <a:blip r:embed="rId2"/>
                <a:stretch>
                  <a:fillRect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·全国·高一单元测试）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交点个数为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89" y="1612491"/>
                <a:ext cx="12748697" cy="524551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【解析】作出函数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的大致图象，如图：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且两个函数图象均关于原点对称，所以两个函数图象有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个交点，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89" y="1612491"/>
                <a:ext cx="12748697" cy="5245510"/>
              </a:xfrm>
              <a:blipFill rotWithShape="1">
                <a:blip r:embed="rId3"/>
                <a:stretch>
                  <a:fillRect l="-1" t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题型四：与三角函数有关的零点问题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261" y="2273396"/>
            <a:ext cx="2171700" cy="16859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·全国·高一课时练习）若方程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上有两个不同的实数根，则实数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897627"/>
                <a:ext cx="11606380" cy="4960374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【解析】作出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的大致图象，如图所示．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由图象，可知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故实数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的取值范围为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897627"/>
                <a:ext cx="11606380" cy="4960374"/>
              </a:xfrm>
              <a:blipFill rotWithShape="1">
                <a:blip r:embed="rId3"/>
                <a:stretch>
                  <a:fillRect l="-1" t="-5" r="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题型四：与三角函数有关的零点问题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296" y="2428427"/>
            <a:ext cx="2286000" cy="161925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·河南南阳·高一期末）已知函数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的部分图象如图所示，则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的解析式可能为（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89" y="2477879"/>
                <a:ext cx="15417453" cy="4380121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为偶函数，故排除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，故排除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cosπ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为奇函数，故排除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89" y="2477879"/>
                <a:ext cx="15417453" cy="4380121"/>
              </a:xfrm>
              <a:blipFill rotWithShape="1">
                <a:blip r:embed="rId3"/>
                <a:stretch>
                  <a:fillRect t="-2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题型五：识图问题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160" y="1602202"/>
            <a:ext cx="2702807" cy="176029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669176"/>
                <a:ext cx="11606380" cy="1760290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·全国·高一课时练习）与图中曲线对应的函数可能是（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  <a:tabLst>
                    <a:tab pos="2639060"/>
                  </a:tabLst>
                </a:pP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669176"/>
                <a:ext cx="11606380" cy="1760290"/>
              </a:xfrm>
              <a:blipFill rotWithShape="1">
                <a:blip r:embed="rId2"/>
                <a:stretch>
                  <a:fillRect l="-1" t="-30" r="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选项，当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选项不满足条件；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选项，当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选项不满足条件；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选项，当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选项不满足条件；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选项，令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，该函数的定义域为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为偶函数，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选项满足条件．</a:t>
                </a:r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题型五：识图问题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007" y="1290036"/>
            <a:ext cx="4286250" cy="12858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31" title=""/>
          <p:cNvGrpSpPr/>
          <p:nvPr/>
        </p:nvGrpSpPr>
        <p:grpSpPr>
          <a:xfrm>
            <a:off x="629602" y="398463"/>
            <a:ext cx="11193462" cy="583565"/>
            <a:chOff x="614597" y="884420"/>
            <a:chExt cx="11192657" cy="584139"/>
          </a:xfrm>
        </p:grpSpPr>
        <p:cxnSp>
          <p:nvCxnSpPr>
            <p:cNvPr id="3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8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9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" name="五边形 11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4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35" name="文本框 34" title=""/>
              <p:cNvSpPr txBox="1"/>
              <p:nvPr/>
            </p:nvSpPr>
            <p:spPr>
              <a:xfrm>
                <a:off x="629285" y="1225550"/>
                <a:ext cx="4776470" cy="344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正、余弦函数的简图；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五点法作图的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“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五个关键点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P200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练习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1225550"/>
                <a:ext cx="4776470" cy="3448685"/>
              </a:xfrm>
              <a:prstGeom prst="rect">
                <a:avLst/>
              </a:prstGeom>
              <a:blipFill rotWithShape="1">
                <a:blip r:embed="rId2"/>
                <a:stretch>
                  <a:fillRect r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731500" y="11811000"/>
            <a:ext cx="330200" cy="254000"/>
          </a:xfrm>
          <a:prstGeom prst="cube">
            <a:avLst/>
          </a:prstGeom>
        </p:spPr>
      </p:pic>
    </p:spTree>
    <p:custDataLst>
      <p:tags r:id="rId4"/>
    </p:custData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0" name="组合 29" title=""/>
          <p:cNvGrpSpPr/>
          <p:nvPr/>
        </p:nvGrpSpPr>
        <p:grpSpPr>
          <a:xfrm>
            <a:off x="591820" y="177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638175" y="855345"/>
                <a:ext cx="1056322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下面先研究函数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的图象，从画函数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的图象开始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855345"/>
                <a:ext cx="1056322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638175" y="2610485"/>
                <a:ext cx="10735310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上任取一个值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如何利用正弦函数的定义，确定正弦函数值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并画出点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𝑻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?</a:t>
                </a:r>
                <a:endParaRPr lang="en-US" altLang="zh-CN" sz="240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2610485"/>
                <a:ext cx="10735310" cy="1753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11016" t="1342" r="5167" b="4026"/>
          <a:stretch>
            <a:fillRect/>
          </a:stretch>
        </p:blipFill>
        <p:spPr>
          <a:xfrm>
            <a:off x="3289300" y="3569970"/>
            <a:ext cx="6451600" cy="2212340"/>
          </a:xfrm>
          <a:prstGeom prst="rect">
            <a:avLst/>
          </a:prstGeom>
        </p:spPr>
      </p:pic>
      <p:grpSp>
        <p:nvGrpSpPr>
          <p:cNvPr id="30" name="组合 29" title=""/>
          <p:cNvGrpSpPr/>
          <p:nvPr/>
        </p:nvGrpSpPr>
        <p:grpSpPr>
          <a:xfrm>
            <a:off x="591820" y="177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762317" y="952500"/>
                <a:ext cx="10739120" cy="2306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如图，在直角坐标系中画出以原点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𝑶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为圆心的单位圆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𝑶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轴正半轴的交点为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𝑨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在单位圆上，将点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𝑨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绕着点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𝑶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旋转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弧度至点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𝑩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根据正弦函数的定义，点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𝑩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的纵坐标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𝒚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由此，以为横坐标，为纵坐标画点，即得到函数图象上的点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𝑻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17" y="952500"/>
                <a:ext cx="10739120" cy="2306955"/>
              </a:xfrm>
              <a:prstGeom prst="rect">
                <a:avLst/>
              </a:prstGeom>
              <a:blipFill rotWithShape="1">
                <a:blip r:embed="rId3"/>
                <a:stretch>
                  <a:fillRect l="-3" r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65" y="2900045"/>
            <a:ext cx="6630670" cy="2636520"/>
          </a:xfrm>
          <a:prstGeom prst="rect">
            <a:avLst/>
          </a:prstGeom>
        </p:spPr>
      </p:pic>
      <p:grpSp>
        <p:nvGrpSpPr>
          <p:cNvPr id="30" name="组合 29" title=""/>
          <p:cNvGrpSpPr/>
          <p:nvPr/>
        </p:nvGrpSpPr>
        <p:grpSpPr>
          <a:xfrm>
            <a:off x="591820" y="177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1820" y="751205"/>
                <a:ext cx="11210290" cy="192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若把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轴上从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这一段分成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12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等份，使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的值分别为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𝟔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𝟑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…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它们所对应的角的终边与单位圆的交点将圆周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12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等分，再按上述画点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𝑻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的方法，就可画出自变量取这些值时对应的函数图象上的点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751205"/>
                <a:ext cx="11210290" cy="19278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768600"/>
            <a:ext cx="7768590" cy="2818765"/>
          </a:xfrm>
          <a:prstGeom prst="rect">
            <a:avLst/>
          </a:prstGeom>
        </p:spPr>
      </p:pic>
      <p:grpSp>
        <p:nvGrpSpPr>
          <p:cNvPr id="30" name="组合 29" title=""/>
          <p:cNvGrpSpPr/>
          <p:nvPr/>
        </p:nvGrpSpPr>
        <p:grpSpPr>
          <a:xfrm>
            <a:off x="591820" y="177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591820" y="751205"/>
                <a:ext cx="11210290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事实上，利用信息技术，可使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在区间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上取到足够多的值而画出足够多的点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𝑻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将这些点用光滑的曲线连接起来，可得的比较精确的函数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0" y="751205"/>
                <a:ext cx="11210290" cy="1753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0" name="组合 29" title=""/>
          <p:cNvGrpSpPr/>
          <p:nvPr/>
        </p:nvGrpSpPr>
        <p:grpSpPr>
          <a:xfrm>
            <a:off x="591820" y="177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488950" y="863600"/>
                <a:ext cx="11108055" cy="3969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思考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</a:rPr>
                  <a:t>：根据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的图象，你能想象函数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𝑹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的图象吗？</a:t>
                </a: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zh-CN" altLang="en-US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由诱导公式一可知，函数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𝒁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的图象与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的图象形状完全一致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因此将函数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的图象不断向左、向右平移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(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每次移动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个单位长度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，就可以得到正弦函数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∈[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𝟎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的图象</a:t>
                </a:r>
                <a:r>
                  <a:rPr lang="en-US" altLang="zh-CN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400" b="1">
                  <a:solidFill>
                    <a:srgbClr val="FF0000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863600"/>
                <a:ext cx="11108055" cy="39693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0" name="组合 29" title=""/>
          <p:cNvGrpSpPr/>
          <p:nvPr/>
        </p:nvGrpSpPr>
        <p:grpSpPr>
          <a:xfrm>
            <a:off x="591820" y="177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 title=""/>
          <p:cNvSpPr txBox="1"/>
          <p:nvPr/>
        </p:nvSpPr>
        <p:spPr>
          <a:xfrm>
            <a:off x="608330" y="928370"/>
            <a:ext cx="9518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正弦函数的图象叫做正弦曲线，是一条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波浪起伏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的连续光滑曲线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" name="组合 19" title=""/>
          <p:cNvGrpSpPr/>
          <p:nvPr/>
        </p:nvGrpSpPr>
        <p:grpSpPr>
          <a:xfrm>
            <a:off x="701675" y="1555750"/>
            <a:ext cx="10817225" cy="2639695"/>
            <a:chOff x="1105" y="2450"/>
            <a:chExt cx="17035" cy="415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rcRect t="32183" b="27695"/>
            <a:stretch>
              <a:fillRect/>
            </a:stretch>
          </p:blipFill>
          <p:spPr>
            <a:xfrm>
              <a:off x="1140" y="2450"/>
              <a:ext cx="17000" cy="4157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1105" y="5414"/>
              <a:ext cx="15936" cy="1027"/>
              <a:chOff x="1105" y="5414"/>
              <a:chExt cx="15936" cy="1027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8766" y="5479"/>
                <a:ext cx="8275" cy="962"/>
                <a:chOff x="8766" y="5479"/>
                <a:chExt cx="8275" cy="962"/>
              </a:xfrm>
            </p:grpSpPr>
            <mc:AlternateContent>
              <mc:Choice Requires="a14"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9697" y="5479"/>
                      <a:ext cx="575" cy="8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5" name="文本框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97" y="5479"/>
                      <a:ext cx="575" cy="878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10712" y="5628"/>
                      <a:ext cx="55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12" y="5628"/>
                      <a:ext cx="555" cy="58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8766" y="5479"/>
                      <a:ext cx="53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8" name="文本框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66" y="5479"/>
                      <a:ext cx="539" cy="58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>
                      <a:off x="11557" y="5479"/>
                      <a:ext cx="750" cy="9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𝟑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57" y="5479"/>
                      <a:ext cx="750" cy="953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12423" y="5628"/>
                      <a:ext cx="750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23" y="5628"/>
                      <a:ext cx="750" cy="58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1" name="文本框 10"/>
                    <p:cNvSpPr txBox="1"/>
                    <p:nvPr/>
                  </p:nvSpPr>
                  <p:spPr>
                    <a:xfrm>
                      <a:off x="13427" y="5479"/>
                      <a:ext cx="750" cy="96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𝟓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1" name="文本框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27" y="5479"/>
                      <a:ext cx="750" cy="96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4431" y="5628"/>
                      <a:ext cx="750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𝟑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31" y="5628"/>
                      <a:ext cx="750" cy="580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5324" y="5479"/>
                      <a:ext cx="750" cy="9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𝟕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24" y="5479"/>
                      <a:ext cx="750" cy="95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16291" y="5479"/>
                      <a:ext cx="750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𝝅</m:t>
                            </m:r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291" y="5479"/>
                      <a:ext cx="750" cy="580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7645" y="5479"/>
                    <a:ext cx="884" cy="8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5" y="5479"/>
                    <a:ext cx="884" cy="88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827" y="5628"/>
                    <a:ext cx="804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7" y="5628"/>
                    <a:ext cx="804" cy="58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5895" y="5476"/>
                    <a:ext cx="1099" cy="9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𝟑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" y="5476"/>
                    <a:ext cx="1099" cy="95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5005" y="5628"/>
                    <a:ext cx="1019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𝟐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5" y="5628"/>
                    <a:ext cx="1019" cy="58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2906" y="5628"/>
                    <a:ext cx="1019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𝟑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6" y="5628"/>
                    <a:ext cx="1019" cy="580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908" y="5414"/>
                    <a:ext cx="1099" cy="9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𝟕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8" y="5414"/>
                    <a:ext cx="1099" cy="950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105" y="5632"/>
                    <a:ext cx="1019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oMath>
                      </m:oMathPara>
                    </a14:m>
                    <a:endParaRPr lang="zh-CN" altLang="en-US" b="1"/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" y="5632"/>
                    <a:ext cx="1019" cy="580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>
        <mc:Choice Requires="a14">
          <p:sp>
            <p:nvSpPr>
              <p:cNvPr id="21" name="文本框 20" title=""/>
              <p:cNvSpPr txBox="1"/>
              <p:nvPr/>
            </p:nvSpPr>
            <p:spPr>
              <a:xfrm>
                <a:off x="2369820" y="3433445"/>
                <a:ext cx="697865" cy="61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b="1" i="1">
                          <a:latin typeface="Cambria Math" panose="02040503050406030204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𝟓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20" y="3433445"/>
                <a:ext cx="697865" cy="61087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16" name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flipH="1">
            <a:off x="11607800" y="108839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21"/>
    </p:custData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806245" y="665577"/>
                <a:ext cx="10215716" cy="457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400" b="1" kern="1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思考</a:t>
                </a:r>
                <a:r>
                  <a:rPr lang="en-US" altLang="zh-CN" sz="2400" b="1" kern="1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b="1" kern="1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b="1" kern="10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在确定正弦函数的图象形状时，应抓住哪些关键点</a:t>
                </a:r>
                <a:r>
                  <a:rPr lang="en-US" altLang="zh-CN" sz="2400" b="1" kern="10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zh-CN" altLang="zh-CN" sz="2400" b="1" kern="10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zh-CN" sz="2400" b="1" kern="1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观察函数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m:rPr>
                          <m:sty m:val="b"/>
                        </m:rPr>
                        <a:rPr lang="en-US" altLang="zh-CN" sz="2400" b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"/>
                        </m:rPr>
                        <a:rPr lang="en-US" altLang="zh-CN" sz="2400" b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𝝅</m:t>
                      </m:r>
                      <m:r>
                        <m:rPr>
                          <m:sty m:val="b"/>
                        </m:rPr>
                        <a:rPr lang="en-US" altLang="zh-CN" sz="2400" b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2400" b="1" kern="1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的图象上，以下五个点：</a:t>
                </a:r>
                <a:endParaRPr lang="zh-CN" altLang="zh-CN" sz="2400" b="1" kern="10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),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400" b="1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400" b="1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m:rPr>
                              <m:sty m:val="b"/>
                            </m:rPr>
                            <a:rPr lang="en-US" altLang="zh-CN" sz="2400" b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m:rPr>
                          <m:sty m:val="b"/>
                        </m:rPr>
                        <a:rPr lang="en-US" altLang="zh-CN" sz="2400" b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,(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𝝅</m:t>
                      </m:r>
                      <m:r>
                        <m:rPr>
                          <m:sty m:val="b"/>
                        </m:rPr>
                        <a:rPr lang="en-US" altLang="zh-CN" sz="2400" b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),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4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24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400" b="1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400" b="1" i="1" kern="1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m:rPr>
                              <m:sty m:val="b"/>
                            </m:rPr>
                            <a:rPr lang="en-US" altLang="zh-CN" sz="2400" b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m:rPr>
                          <m:sty m:val="b"/>
                        </m:rPr>
                        <a:rPr lang="en-US" altLang="zh-CN" sz="2400" b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,(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𝝅</m:t>
                      </m:r>
                      <m:r>
                        <m:rPr>
                          <m:sty m:val="b"/>
                        </m:rPr>
                        <a:rPr lang="en-US" altLang="zh-CN" sz="2400" b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kern="10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zh-CN" sz="2400" b="1" kern="1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在确定图象形状时起关键作用．描出这五个点，函数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m:rPr>
                          <m:sty m:val="b"/>
                        </m:rPr>
                        <a:rPr lang="en-US" altLang="zh-CN" sz="2400" b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b"/>
                        </m:rPr>
                        <a:rPr lang="en-US" altLang="zh-CN" sz="2400" b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m:rPr>
                          <m:sty m:val="b"/>
                        </m:rPr>
                        <a:rPr lang="en-US" altLang="zh-CN" sz="2400" b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bi"/>
                        </m:rPr>
                        <a:rPr lang="en-US" altLang="zh-CN" sz="2400" b="1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𝝅</m:t>
                      </m:r>
                      <m:r>
                        <m:rPr>
                          <m:sty m:val="b"/>
                        </m:rPr>
                        <a:rPr lang="en-US" altLang="zh-CN" sz="2400" b="1" kern="100" smtClean="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r>
                  <a:rPr lang="zh-CN" altLang="zh-CN" sz="2400" b="1" kern="1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的图象形状就基本确定了．因此，在精确度要求不高时，常先找出这五个关键点，再用光滑的曲线将它们连接起来，得到正弦函数的简图．这种近似的</a:t>
                </a:r>
                <a:r>
                  <a:rPr lang="en-US" altLang="zh-CN" sz="2400" b="1" kern="1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“</a:t>
                </a:r>
                <a:r>
                  <a:rPr lang="zh-CN" altLang="zh-CN" sz="2400" b="1" kern="1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五点（画图）法</a:t>
                </a:r>
                <a:r>
                  <a:rPr lang="en-US" altLang="zh-CN" sz="2400" b="1" kern="1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”</a:t>
                </a:r>
                <a:r>
                  <a:rPr lang="zh-CN" altLang="zh-CN" sz="2400" b="1" kern="10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是非常实用的．</a:t>
                </a:r>
                <a:endParaRPr lang="zh-CN" altLang="zh-CN" sz="2400" b="1" kern="10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5" y="665577"/>
                <a:ext cx="10215716" cy="4574522"/>
              </a:xfrm>
              <a:prstGeom prst="rect">
                <a:avLst/>
              </a:prstGeom>
              <a:blipFill rotWithShape="1">
                <a:blip r:embed="rId2"/>
                <a:stretch>
                  <a:fillRect l="-4" t="-2" r="3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NjMjdlMmM4MTUwY2Q5YmE2NGU4YjhmMTdjOWQxOGQifQ==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125</Paragraphs>
  <Slides>24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33">
      <vt:lpstr>Arial</vt:lpstr>
      <vt:lpstr>微软雅黑</vt:lpstr>
      <vt:lpstr>Wingdings</vt:lpstr>
      <vt:lpstr>宋体</vt:lpstr>
      <vt:lpstr>黑体</vt:lpstr>
      <vt:lpstr>Cambria Math</vt:lpstr>
      <vt:lpstr>Times New Roman</vt:lpstr>
      <vt:lpstr>等线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2023-12-11T17:47:43.824</cp:lastPrinted>
  <dcterms:created xsi:type="dcterms:W3CDTF">2023-12-11T17:47:43Z</dcterms:created>
  <dcterms:modified xsi:type="dcterms:W3CDTF">2023-12-11T09:47:43Z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