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264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274" r:id="rId41"/>
    <p:sldId id="275" r:id="rId42"/>
    <p:sldId id="276" r:id="rId43"/>
    <p:sldId id="288" r:id="rId44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84"/>
      </p:cViewPr>
      <p:guideLst>
        <p:guide orient="horz" pos="2160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" Type="http://schemas.openxmlformats.org/officeDocument/2006/relationships/slide" Target="slides/slide3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tags" Target="tags/tag83.xml" /><Relationship Id="rId46" Type="http://schemas.openxmlformats.org/officeDocument/2006/relationships/presProps" Target="presProps.xml" /><Relationship Id="rId47" Type="http://schemas.openxmlformats.org/officeDocument/2006/relationships/viewProps" Target="viewProps.xml" /><Relationship Id="rId48" Type="http://schemas.openxmlformats.org/officeDocument/2006/relationships/theme" Target="theme/theme1.xml" /><Relationship Id="rId49" Type="http://schemas.openxmlformats.org/officeDocument/2006/relationships/tableStyles" Target="tableStyles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题目"/>
          <p:cNvSpPr>
            <a:spLocks noGrp="1"/>
          </p:cNvSpPr>
          <p:nvPr>
            <p:ph sz="quarter" idx="13" hasCustomPrompt="1"/>
          </p:nvPr>
        </p:nvSpPr>
        <p:spPr>
          <a:xfrm>
            <a:off x="475690" y="815621"/>
            <a:ext cx="11606380" cy="1760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题目</a:t>
            </a:r>
            <a:endParaRPr lang="zh-CN" altLang="en-US"/>
          </a:p>
        </p:txBody>
      </p:sp>
      <p:sp>
        <p:nvSpPr>
          <p:cNvPr id="3" name="答案"/>
          <p:cNvSpPr>
            <a:spLocks noGrp="1"/>
          </p:cNvSpPr>
          <p:nvPr>
            <p:ph sz="quarter" idx="14" hasCustomPrompt="1"/>
          </p:nvPr>
        </p:nvSpPr>
        <p:spPr>
          <a:xfrm>
            <a:off x="475690" y="2575911"/>
            <a:ext cx="11606380" cy="4282089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defRPr sz="1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答案</a:t>
            </a:r>
            <a:endParaRPr lang="zh-CN" altLang="en-US"/>
          </a:p>
        </p:txBody>
      </p:sp>
      <p:sp>
        <p:nvSpPr>
          <p:cNvPr id="4" name="题型"/>
          <p:cNvSpPr>
            <a:spLocks noGrp="1"/>
          </p:cNvSpPr>
          <p:nvPr>
            <p:ph sz="quarter" idx="15" hasCustomPrompt="1"/>
          </p:nvPr>
        </p:nvSpPr>
        <p:spPr>
          <a:xfrm>
            <a:off x="475690" y="363038"/>
            <a:ext cx="11606380" cy="612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题型</a:t>
            </a:r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06565" y="-80423"/>
            <a:ext cx="11093942" cy="523395"/>
            <a:chOff x="944" y="311"/>
            <a:chExt cx="17627" cy="1124"/>
          </a:xfrm>
        </p:grpSpPr>
        <p:grpSp>
          <p:nvGrpSpPr>
            <p:cNvPr id="7" name="组合 18"/>
            <p:cNvGrpSpPr/>
            <p:nvPr/>
          </p:nvGrpSpPr>
          <p:grpSpPr>
            <a:xfrm>
              <a:off x="944" y="311"/>
              <a:ext cx="11147" cy="1124"/>
              <a:chOff x="1633928" y="857878"/>
              <a:chExt cx="7077836" cy="714203"/>
            </a:xfrm>
          </p:grpSpPr>
          <p:grpSp>
            <p:nvGrpSpPr>
              <p:cNvPr id="17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19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rgbClr val="6096E6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6096E6"/>
                    </a:solidFill>
                  </a:endParaRPr>
                </a:p>
              </p:txBody>
            </p:sp>
          </p:grpSp>
          <p:sp>
            <p:nvSpPr>
              <p:cNvPr id="18" name="TextBox 13"/>
              <p:cNvSpPr/>
              <p:nvPr/>
            </p:nvSpPr>
            <p:spPr>
              <a:xfrm>
                <a:off x="1633928" y="857878"/>
                <a:ext cx="7077836" cy="714203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28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0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tags" Target="../tags/tag57.xml" /><Relationship Id="rId14" Type="http://schemas.openxmlformats.org/officeDocument/2006/relationships/tags" Target="../tags/tag58.xml" /><Relationship Id="rId15" Type="http://schemas.openxmlformats.org/officeDocument/2006/relationships/tags" Target="../tags/tag59.xml" /><Relationship Id="rId16" Type="http://schemas.openxmlformats.org/officeDocument/2006/relationships/tags" Target="../tags/tag60.xml" /><Relationship Id="rId17" Type="http://schemas.openxmlformats.org/officeDocument/2006/relationships/tags" Target="../tags/tag61.xml" /><Relationship Id="rId18" Type="http://schemas.openxmlformats.org/officeDocument/2006/relationships/image" Target="file:///D:\qq&#25991;&#20214;\712321467\Image\C2C\Image2\%7b75232B38-A165-1FB7-499C-2E1C792CACB5%7d.png" TargetMode="External" /><Relationship Id="rId19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62.xml" /><Relationship Id="rId21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9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jpeg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Relationship Id="rId3" Type="http://schemas.openxmlformats.org/officeDocument/2006/relationships/image" Target="../media/image35.png" /><Relationship Id="rId4" Type="http://schemas.openxmlformats.org/officeDocument/2006/relationships/image" Target="../media/image36.png" /><Relationship Id="rId5" Type="http://schemas.openxmlformats.org/officeDocument/2006/relationships/image" Target="../media/image37.png" /><Relationship Id="rId6" Type="http://schemas.openxmlformats.org/officeDocument/2006/relationships/tags" Target="../tags/tag7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8.png" /><Relationship Id="rId3" Type="http://schemas.openxmlformats.org/officeDocument/2006/relationships/image" Target="../media/image39.png" /><Relationship Id="rId4" Type="http://schemas.openxmlformats.org/officeDocument/2006/relationships/image" Target="../media/image40.png" /><Relationship Id="rId5" Type="http://schemas.openxmlformats.org/officeDocument/2006/relationships/image" Target="../media/image41.png" /><Relationship Id="rId6" Type="http://schemas.openxmlformats.org/officeDocument/2006/relationships/tags" Target="../tags/tag7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2.png" /><Relationship Id="rId3" Type="http://schemas.openxmlformats.org/officeDocument/2006/relationships/image" Target="../media/image43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4.png" /><Relationship Id="rId3" Type="http://schemas.openxmlformats.org/officeDocument/2006/relationships/image" Target="../media/image45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6.png" /><Relationship Id="rId3" Type="http://schemas.openxmlformats.org/officeDocument/2006/relationships/image" Target="../media/image47.png" /><Relationship Id="rId4" Type="http://schemas.openxmlformats.org/officeDocument/2006/relationships/image" Target="../media/image48.png" /><Relationship Id="rId5" Type="http://schemas.openxmlformats.org/officeDocument/2006/relationships/image" Target="../media/image49.png" /><Relationship Id="rId6" Type="http://schemas.openxmlformats.org/officeDocument/2006/relationships/image" Target="../media/image50.png" /><Relationship Id="rId7" Type="http://schemas.openxmlformats.org/officeDocument/2006/relationships/image" Target="../media/image51.png" /><Relationship Id="rId8" Type="http://schemas.openxmlformats.org/officeDocument/2006/relationships/image" Target="../media/image52.png" /><Relationship Id="rId9" Type="http://schemas.openxmlformats.org/officeDocument/2006/relationships/tags" Target="../tags/tag73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3.png" /><Relationship Id="rId3" Type="http://schemas.openxmlformats.org/officeDocument/2006/relationships/image" Target="../media/image54.png" /><Relationship Id="rId4" Type="http://schemas.openxmlformats.org/officeDocument/2006/relationships/image" Target="../media/image55.png" /><Relationship Id="rId5" Type="http://schemas.openxmlformats.org/officeDocument/2006/relationships/tags" Target="../tags/tag74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6.png" /><Relationship Id="rId3" Type="http://schemas.openxmlformats.org/officeDocument/2006/relationships/image" Target="../media/image57.png" /><Relationship Id="rId4" Type="http://schemas.openxmlformats.org/officeDocument/2006/relationships/image" Target="../media/image58.png" /><Relationship Id="rId5" Type="http://schemas.openxmlformats.org/officeDocument/2006/relationships/tags" Target="../tags/tag75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9.png" /><Relationship Id="rId3" Type="http://schemas.openxmlformats.org/officeDocument/2006/relationships/image" Target="../media/image60.png" /><Relationship Id="rId4" Type="http://schemas.openxmlformats.org/officeDocument/2006/relationships/tags" Target="../tags/tag76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1.png" /><Relationship Id="rId3" Type="http://schemas.openxmlformats.org/officeDocument/2006/relationships/image" Target="../media/image62.png" /><Relationship Id="rId4" Type="http://schemas.openxmlformats.org/officeDocument/2006/relationships/image" Target="../media/image63.png" /><Relationship Id="rId5" Type="http://schemas.openxmlformats.org/officeDocument/2006/relationships/image" Target="../media/image64.png" /><Relationship Id="rId6" Type="http://schemas.openxmlformats.org/officeDocument/2006/relationships/image" Target="../media/image65.png" /><Relationship Id="rId7" Type="http://schemas.openxmlformats.org/officeDocument/2006/relationships/image" Target="../media/image66.png" /><Relationship Id="rId8" Type="http://schemas.openxmlformats.org/officeDocument/2006/relationships/tags" Target="../tags/tag7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7.png" /><Relationship Id="rId3" Type="http://schemas.openxmlformats.org/officeDocument/2006/relationships/image" Target="../media/image68.png" /><Relationship Id="rId4" Type="http://schemas.openxmlformats.org/officeDocument/2006/relationships/image" Target="../media/image69.png" /><Relationship Id="rId5" Type="http://schemas.openxmlformats.org/officeDocument/2006/relationships/tags" Target="../tags/tag78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tags" Target="../tags/tag63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0.png" /><Relationship Id="rId3" Type="http://schemas.openxmlformats.org/officeDocument/2006/relationships/image" Target="../media/image71.png" /><Relationship Id="rId4" Type="http://schemas.openxmlformats.org/officeDocument/2006/relationships/tags" Target="../tags/tag79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2.png" /><Relationship Id="rId3" Type="http://schemas.openxmlformats.org/officeDocument/2006/relationships/image" Target="../media/image73.png" /><Relationship Id="rId4" Type="http://schemas.openxmlformats.org/officeDocument/2006/relationships/tags" Target="../tags/tag80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2.png" /><Relationship Id="rId3" Type="http://schemas.openxmlformats.org/officeDocument/2006/relationships/image" Target="../media/image74.png" /><Relationship Id="rId4" Type="http://schemas.openxmlformats.org/officeDocument/2006/relationships/tags" Target="../tags/tag81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5.png" /><Relationship Id="rId3" Type="http://schemas.openxmlformats.org/officeDocument/2006/relationships/image" Target="../media/image76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7.png" /><Relationship Id="rId3" Type="http://schemas.openxmlformats.org/officeDocument/2006/relationships/image" Target="../media/image78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9.png" /><Relationship Id="rId3" Type="http://schemas.openxmlformats.org/officeDocument/2006/relationships/image" Target="../media/image80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1.png" /><Relationship Id="rId3" Type="http://schemas.openxmlformats.org/officeDocument/2006/relationships/image" Target="../media/image82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3.png" /><Relationship Id="rId3" Type="http://schemas.openxmlformats.org/officeDocument/2006/relationships/image" Target="../media/image84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5.png" /><Relationship Id="rId3" Type="http://schemas.openxmlformats.org/officeDocument/2006/relationships/image" Target="../media/image86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7.png" /><Relationship Id="rId3" Type="http://schemas.openxmlformats.org/officeDocument/2006/relationships/image" Target="../media/image88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Relationship Id="rId4" Type="http://schemas.openxmlformats.org/officeDocument/2006/relationships/image" Target="../media/image7.png" /><Relationship Id="rId5" Type="http://schemas.openxmlformats.org/officeDocument/2006/relationships/tags" Target="../tags/tag64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9.png" /><Relationship Id="rId3" Type="http://schemas.openxmlformats.org/officeDocument/2006/relationships/image" Target="../media/image9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91.png" /><Relationship Id="rId3" Type="http://schemas.openxmlformats.org/officeDocument/2006/relationships/image" Target="../media/image92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93.png" /><Relationship Id="rId3" Type="http://schemas.openxmlformats.org/officeDocument/2006/relationships/image" Target="../media/image94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95.png" /><Relationship Id="rId3" Type="http://schemas.openxmlformats.org/officeDocument/2006/relationships/image" Target="../media/image96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97.png" /><Relationship Id="rId3" Type="http://schemas.openxmlformats.org/officeDocument/2006/relationships/image" Target="../media/image98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99.png" /><Relationship Id="rId3" Type="http://schemas.openxmlformats.org/officeDocument/2006/relationships/image" Target="../media/image100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01.png" /><Relationship Id="rId3" Type="http://schemas.openxmlformats.org/officeDocument/2006/relationships/image" Target="../media/image102.pn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03.png" /><Relationship Id="rId3" Type="http://schemas.openxmlformats.org/officeDocument/2006/relationships/image" Target="../media/image104.pn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05.png" /><Relationship Id="rId3" Type="http://schemas.openxmlformats.org/officeDocument/2006/relationships/image" Target="../media/image106.pn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07.png" /><Relationship Id="rId3" Type="http://schemas.openxmlformats.org/officeDocument/2006/relationships/image" Target="../media/image108.png" /><Relationship Id="rId4" Type="http://schemas.openxmlformats.org/officeDocument/2006/relationships/image" Target="../media/image10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6.png" /><Relationship Id="rId11" Type="http://schemas.openxmlformats.org/officeDocument/2006/relationships/image" Target="../media/image17.png" /><Relationship Id="rId12" Type="http://schemas.openxmlformats.org/officeDocument/2006/relationships/image" Target="../media/image18.png" /><Relationship Id="rId13" Type="http://schemas.openxmlformats.org/officeDocument/2006/relationships/image" Target="../media/image19.png" /><Relationship Id="rId14" Type="http://schemas.openxmlformats.org/officeDocument/2006/relationships/tags" Target="../tags/tag65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Relationship Id="rId5" Type="http://schemas.openxmlformats.org/officeDocument/2006/relationships/image" Target="../media/image11.png" /><Relationship Id="rId6" Type="http://schemas.openxmlformats.org/officeDocument/2006/relationships/image" Target="../media/image12.png" /><Relationship Id="rId7" Type="http://schemas.openxmlformats.org/officeDocument/2006/relationships/image" Target="../media/image13.png" /><Relationship Id="rId8" Type="http://schemas.openxmlformats.org/officeDocument/2006/relationships/image" Target="../media/image14.png" /><Relationship Id="rId9" Type="http://schemas.openxmlformats.org/officeDocument/2006/relationships/image" Target="../media/image15.pn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10.png" /><Relationship Id="rId3" Type="http://schemas.openxmlformats.org/officeDocument/2006/relationships/image" Target="../media/image111.pn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12.png" /><Relationship Id="rId3" Type="http://schemas.openxmlformats.org/officeDocument/2006/relationships/image" Target="../media/image113.png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14.png" /><Relationship Id="rId3" Type="http://schemas.openxmlformats.org/officeDocument/2006/relationships/image" Target="../media/image115.png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6.png" /><Relationship Id="rId3" Type="http://schemas.openxmlformats.org/officeDocument/2006/relationships/image" Target="../media/image117.png" /><Relationship Id="rId4" Type="http://schemas.openxmlformats.org/officeDocument/2006/relationships/image" Target="../media/image3.png" /><Relationship Id="rId5" Type="http://schemas.openxmlformats.org/officeDocument/2006/relationships/tags" Target="../tags/tag8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tags" Target="../tags/tag66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Relationship Id="rId3" Type="http://schemas.openxmlformats.org/officeDocument/2006/relationships/image" Target="../media/image23.png" /><Relationship Id="rId4" Type="http://schemas.openxmlformats.org/officeDocument/2006/relationships/image" Target="../media/image24.png" /><Relationship Id="rId5" Type="http://schemas.openxmlformats.org/officeDocument/2006/relationships/image" Target="../media/image25.png" /><Relationship Id="rId6" Type="http://schemas.openxmlformats.org/officeDocument/2006/relationships/tags" Target="../tags/tag6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Relationship Id="rId3" Type="http://schemas.openxmlformats.org/officeDocument/2006/relationships/image" Target="../media/image27.png" /><Relationship Id="rId4" Type="http://schemas.openxmlformats.org/officeDocument/2006/relationships/tags" Target="../tags/tag68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Relationship Id="rId3" Type="http://schemas.openxmlformats.org/officeDocument/2006/relationships/image" Target="../media/image29.png" /><Relationship Id="rId4" Type="http://schemas.openxmlformats.org/officeDocument/2006/relationships/tags" Target="../tags/tag69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image" Target="../media/image32.png" /><Relationship Id="rId5" Type="http://schemas.openxmlformats.org/officeDocument/2006/relationships/image" Target="../media/image33.png" /><Relationship Id="rId6" Type="http://schemas.openxmlformats.org/officeDocument/2006/relationships/tags" Target="../tags/tag70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组合 5" title=""/>
          <p:cNvGrpSpPr/>
          <p:nvPr/>
        </p:nvGrpSpPr>
        <p:grpSpPr>
          <a:xfrm>
            <a:off x="-5080" y="3348355"/>
            <a:ext cx="10415270" cy="2442210"/>
            <a:chOff x="-21" y="4444"/>
            <a:chExt cx="16402" cy="3846"/>
          </a:xfrm>
        </p:grpSpPr>
        <p:pic>
          <p:nvPicPr>
            <p:cNvPr id="3" name="图片 2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20640000">
              <a:off x="-21" y="4444"/>
              <a:ext cx="3202" cy="384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43" name="组合 42"/>
            <p:cNvGrpSpPr/>
            <p:nvPr/>
          </p:nvGrpSpPr>
          <p:grpSpPr>
            <a:xfrm>
              <a:off x="3649" y="5988"/>
              <a:ext cx="12732" cy="1332"/>
              <a:chOff x="4703" y="5987"/>
              <a:chExt cx="12732" cy="1332"/>
            </a:xfrm>
          </p:grpSpPr>
          <p:cxnSp>
            <p:nvCxnSpPr>
              <p:cNvPr id="41" name="曲线连接符 40"/>
              <p:cNvCxnSpPr/>
              <p:nvPr/>
            </p:nvCxnSpPr>
            <p:spPr>
              <a:xfrm flipV="1">
                <a:off x="4703" y="5987"/>
                <a:ext cx="4884" cy="1332"/>
              </a:xfrm>
              <a:prstGeom prst="curvedConnector3">
                <a:avLst>
                  <a:gd name="adj1" fmla="val 50020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曲线连接符 41"/>
              <p:cNvCxnSpPr/>
              <p:nvPr/>
            </p:nvCxnSpPr>
            <p:spPr>
              <a:xfrm>
                <a:off x="9587" y="5987"/>
                <a:ext cx="7848" cy="828"/>
              </a:xfrm>
              <a:prstGeom prst="curvedConnector3">
                <a:avLst>
                  <a:gd name="adj1" fmla="val 50013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Oval 19+" title=""/>
          <p:cNvSpPr/>
          <p:nvPr/>
        </p:nvSpPr>
        <p:spPr>
          <a:xfrm>
            <a:off x="-518160" y="-3185160"/>
            <a:ext cx="13228320" cy="13228320"/>
          </a:xfrm>
          <a:prstGeom prst="ellipse">
            <a:avLst/>
          </a:prstGeom>
          <a:noFill/>
          <a:ln w="12446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177800" dist="1905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 title=""/>
          <p:cNvSpPr/>
          <p:nvPr/>
        </p:nvSpPr>
        <p:spPr>
          <a:xfrm>
            <a:off x="1720116" y="5326140"/>
            <a:ext cx="882475" cy="882475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blurRad="330200" dist="1016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 title=""/>
          <p:cNvSpPr/>
          <p:nvPr/>
        </p:nvSpPr>
        <p:spPr>
          <a:xfrm flipV="1">
            <a:off x="10471602" y="2638503"/>
            <a:ext cx="476616" cy="47661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blurRad="330200" dist="1016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2432686" y="2092325"/>
            <a:ext cx="71945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5.5 </a:t>
            </a:r>
            <a:r>
              <a:rPr lang="zh-CN" altLang="en-US" sz="7200" b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三角恒等变换</a:t>
            </a:r>
            <a:endParaRPr lang="en-US" altLang="zh-CN" sz="7200" b="1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150620" y="3724275"/>
            <a:ext cx="989076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5.5.1 </a:t>
            </a:r>
            <a:r>
              <a:rPr 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两角和与差的正弦、余弦和正切公式</a:t>
            </a:r>
            <a:endParaRPr lang="zh-CN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  </a:t>
            </a:r>
            <a:endParaRPr lang="zh-CN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779" y="0"/>
            <a:ext cx="3210373" cy="89547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82295" y="571500"/>
                <a:ext cx="10753090" cy="1773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：上面得到了两角和与差的余弦公式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我们知道，用诱导公式五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或六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可以实现正弦、余弦的互化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你能根据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及诱导公式五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或六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，推导出用任意角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的正弦、余弦表示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的公式吗？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571500"/>
                <a:ext cx="10753090" cy="17735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60400" y="2242820"/>
                <a:ext cx="7290970" cy="311854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[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)]=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[(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)−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)]</m:t>
                      </m:r>
                    </m:oMath>
                  </m:oMathPara>
                </a14:m>
                <a:endPara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en-US" altLang="zh-CN" sz="24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.</m:t>
                      </m:r>
                    </m:oMath>
                  </m:oMathPara>
                </a14:m>
                <a:r>
                  <a:rPr lang="en-US" altLang="zh-CN" sz="24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于是得到了两角和的正弦公式，简记作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endPara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2242820"/>
                <a:ext cx="7290970" cy="3118546"/>
              </a:xfrm>
              <a:prstGeom prst="rect">
                <a:avLst/>
              </a:prstGeom>
              <a:blipFill rotWithShape="1">
                <a:blip r:embed="rId3"/>
                <a:stretch>
                  <a:fillRect r="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 title=""/>
          <p:cNvGrpSpPr/>
          <p:nvPr/>
        </p:nvGrpSpPr>
        <p:grpSpPr>
          <a:xfrm>
            <a:off x="1121092" y="5216933"/>
            <a:ext cx="7171055" cy="674370"/>
            <a:chOff x="3213" y="6605"/>
            <a:chExt cx="11293" cy="1062"/>
          </a:xfrm>
        </p:grpSpPr>
        <p:grpSp>
          <p:nvGrpSpPr>
            <p:cNvPr id="15" name="组合 14"/>
            <p:cNvGrpSpPr/>
            <p:nvPr/>
          </p:nvGrpSpPr>
          <p:grpSpPr>
            <a:xfrm>
              <a:off x="3213" y="6605"/>
              <a:ext cx="8586" cy="1062"/>
              <a:chOff x="8024" y="1476"/>
              <a:chExt cx="8586" cy="1062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8024" y="1476"/>
                <a:ext cx="8419" cy="106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mc:AlternateContent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8089" y="1689"/>
                    <a:ext cx="8521" cy="7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400" b="1" i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9" y="1689"/>
                    <a:ext cx="8521" cy="72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12367" y="6819"/>
                  <a:ext cx="2139" cy="78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𝑺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𝜶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𝜷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)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7" y="6819"/>
                  <a:ext cx="2139" cy="78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60400" y="457835"/>
                <a:ext cx="7188378" cy="296369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[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)]=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[(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)]</m:t>
                      </m:r>
                    </m:oMath>
                  </m:oMathPara>
                </a14:m>
                <a:endPara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en-US" altLang="zh-CN" sz="24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.</m:t>
                      </m:r>
                    </m:oMath>
                  </m:oMathPara>
                </a14:m>
                <a:r>
                  <a:rPr lang="en-US" altLang="zh-CN" sz="24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于是得到了两角和的正弦公式，简记作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endPara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457835"/>
                <a:ext cx="7188378" cy="2963696"/>
              </a:xfrm>
              <a:prstGeom prst="rect">
                <a:avLst/>
              </a:prstGeom>
              <a:blipFill rotWithShape="1">
                <a:blip r:embed="rId2"/>
                <a:stretch>
                  <a:fillRect r="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 title=""/>
          <p:cNvGrpSpPr/>
          <p:nvPr/>
        </p:nvGrpSpPr>
        <p:grpSpPr>
          <a:xfrm>
            <a:off x="1629410" y="3198329"/>
            <a:ext cx="7171055" cy="674370"/>
            <a:chOff x="3213" y="6605"/>
            <a:chExt cx="11293" cy="1062"/>
          </a:xfrm>
        </p:grpSpPr>
        <p:grpSp>
          <p:nvGrpSpPr>
            <p:cNvPr id="15" name="组合 14"/>
            <p:cNvGrpSpPr/>
            <p:nvPr/>
          </p:nvGrpSpPr>
          <p:grpSpPr>
            <a:xfrm>
              <a:off x="3213" y="6605"/>
              <a:ext cx="8586" cy="1062"/>
              <a:chOff x="8024" y="1476"/>
              <a:chExt cx="8586" cy="1062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8024" y="1476"/>
                <a:ext cx="8419" cy="106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mc:AlternateContent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8089" y="1689"/>
                    <a:ext cx="8521" cy="7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400" b="1" i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9" y="1689"/>
                    <a:ext cx="8521" cy="72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12367" y="6819"/>
                  <a:ext cx="2139" cy="78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𝑺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𝜶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𝜷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)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7" y="6819"/>
                  <a:ext cx="2139" cy="78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37" y="4200630"/>
                <a:ext cx="10753090" cy="1219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：你能根据正切函数与正弦函数、余弦函数的关系，从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±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±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出发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，推导出用任意角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的正切表示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的公式吗？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37" y="4200630"/>
                <a:ext cx="10753090" cy="1219835"/>
              </a:xfrm>
              <a:prstGeom prst="rect">
                <a:avLst/>
              </a:prstGeom>
              <a:blipFill rotWithShape="1">
                <a:blip r:embed="rId5"/>
                <a:stretch>
                  <a:fillRect l="-5" t="-9" r="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" name="文本框 9" title=""/>
              <p:cNvSpPr txBox="1"/>
              <p:nvPr/>
            </p:nvSpPr>
            <p:spPr>
              <a:xfrm>
                <a:off x="691591" y="729615"/>
                <a:ext cx="8108874" cy="5005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2400" b="1" kern="10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因为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𝒕𝒂𝒏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𝜷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2400" b="1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𝒔𝒊𝒏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𝒄𝒐𝒔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zh-CN" altLang="zh-CN" sz="2400" b="1" kern="10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 所以有：</a:t>
                </a:r>
                <a:endParaRPr lang="zh-CN" altLang="zh-CN" sz="2400" b="1" kern="10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𝒕𝒂𝒏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𝜷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2400" b="1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𝒔𝒊𝒏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𝒄𝒐𝒔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2400" b="1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 kern="10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b="1" i="1" kern="10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2400" b="1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bar"/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𝒔𝒊𝒏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func>
                            </m:den>
                          </m:f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𝒔𝒊𝒏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func>
                            </m:den>
                          </m:f>
                        </m:num>
                        <m:den>
                          <m:f>
                            <m:fPr>
                              <m:type m:val="bar"/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func>
                            </m:den>
                          </m:f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𝒔𝒊𝒏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𝒔𝒊𝒏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func>
                            </m:den>
                          </m:f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2400" b="1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𝒕𝒂𝒏</m:t>
                              </m:r>
                            </m:fName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</m:func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𝒕𝒂𝒏</m:t>
                              </m:r>
                            </m:fName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</m:func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𝒕𝒂𝒏</m:t>
                              </m:r>
                            </m:fName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𝒕𝒂𝒏</m:t>
                              </m:r>
                            </m:fName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r>
                  <a:rPr lang="en-US" altLang="zh-CN" sz="2400" b="1" kern="10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zh-CN" sz="2400" b="1" kern="10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2400" b="1" kern="10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于是得到了两角和的正切公式，简记作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b="1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zh-CN" sz="2400" b="1" kern="10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．</a:t>
                </a:r>
                <a:endParaRPr lang="zh-CN" altLang="zh-CN" sz="2400" b="1" kern="10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𝒕𝒂𝒏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𝜷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den>
                      </m:f>
                      <m:r>
                        <m:rPr>
                          <m:sty m:val="b"/>
                        </m:rPr>
                        <a:rPr lang="en-US" altLang="zh-CN" sz="2400" b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m:rPr>
                                  <m:sty m:val="b"/>
                                </m:rPr>
                                <a:rPr lang="en-US" altLang="zh-CN" sz="2400" b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  <m:r>
                                <m:rPr>
                                  <m:sty m:val="b"/>
                                </m:rPr>
                                <a:rPr lang="en-US" altLang="zh-CN" sz="2400" b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24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91" y="729615"/>
                <a:ext cx="8108874" cy="5005409"/>
              </a:xfrm>
              <a:prstGeom prst="rect">
                <a:avLst/>
              </a:prstGeom>
              <a:blipFill rotWithShape="1">
                <a:blip r:embed="rId2"/>
                <a:stretch>
                  <a:fillRect l="-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4" name="文本框 13" title=""/>
              <p:cNvSpPr txBox="1"/>
              <p:nvPr/>
            </p:nvSpPr>
            <p:spPr>
              <a:xfrm>
                <a:off x="6463216" y="1804615"/>
                <a:ext cx="6094602" cy="583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2400" b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（同除以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𝒄𝒐𝒔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𝜷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zh-CN" altLang="zh-CN" sz="24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216" y="1804615"/>
                <a:ext cx="6094602" cy="583814"/>
              </a:xfrm>
              <a:prstGeom prst="rect">
                <a:avLst/>
              </a:prstGeom>
              <a:blipFill rotWithShape="1">
                <a:blip r:embed="rId3"/>
                <a:stretch>
                  <a:fillRect l="-3" t="-99" r="1" b="-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16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25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27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6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8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47" end="5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charRg st="447" end="5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1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16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7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2" name="文本框 21" title=""/>
              <p:cNvSpPr txBox="1"/>
              <p:nvPr/>
            </p:nvSpPr>
            <p:spPr>
              <a:xfrm>
                <a:off x="376015" y="951815"/>
                <a:ext cx="7761374" cy="4954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2400" b="1" kern="10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𝒕𝒂𝒏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𝜷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2400" b="1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𝒔𝒊𝒏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𝒄𝒐𝒔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zh-CN" altLang="zh-CN" sz="2400" b="1" kern="10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，所以有：</a:t>
                </a:r>
                <a:endParaRPr lang="zh-CN" altLang="zh-CN" sz="2400" b="1" kern="10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𝒕𝒂𝒏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𝜷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2400" b="1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𝒔𝒊𝒏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𝒄𝒐𝒔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2400" b="1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den>
                      </m:f>
                    </m:oMath>
                  </m:oMathPara>
                </a14:m>
                <a:endParaRPr lang="zh-CN" altLang="zh-CN" sz="2400" b="1" kern="10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2400" b="1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bar"/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𝒔𝒊𝒏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func>
                            </m:den>
                          </m:f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𝒔𝒊𝒏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func>
                            </m:den>
                          </m:f>
                        </m:num>
                        <m:den>
                          <m:f>
                            <m:fPr>
                              <m:type m:val="bar"/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func>
                            </m:den>
                          </m:f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𝒔𝒊𝒏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𝒔𝒊𝒏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func>
                            </m:den>
                          </m:f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2400" b="1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𝒕𝒂𝒏</m:t>
                              </m:r>
                            </m:fName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𝒕𝒂𝒏</m:t>
                              </m:r>
                            </m:fName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</m:func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𝒕𝒂𝒏</m:t>
                              </m:r>
                            </m:fName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𝒕𝒂𝒏</m:t>
                              </m:r>
                            </m:fName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r>
                  <a:rPr lang="en-US" altLang="zh-CN" sz="2400" b="1" kern="10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zh-CN" sz="2400" b="1" kern="10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2400" b="1" kern="10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于是得到了两角和的正切公式，简记作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b="1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  <m:r>
                            <m:rPr>
                              <m:sty m:val="b"/>
                            </m:rPr>
                            <a:rPr lang="en-US" altLang="zh-CN" sz="2400" b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zh-CN" sz="2400" b="1" kern="10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．</a:t>
                </a:r>
                <a:endParaRPr lang="zh-CN" altLang="zh-CN" sz="2400" b="1" kern="10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𝒕𝒂𝒏</m:t>
                      </m:r>
                      <m:r>
                        <m:rPr>
                          <m:sty m:val="b"/>
                        </m:rPr>
                        <a:rPr lang="en-US" altLang="zh-CN" sz="2400" b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𝜷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m:rPr>
                                  <m:sty m:val="b"/>
                                </m:rPr>
                                <a:rPr lang="en-US" altLang="zh-CN" sz="2400" b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  <m:r>
                                <m:rPr>
                                  <m:sty m:val="b"/>
                                </m:rPr>
                                <a:rPr lang="en-US" altLang="zh-CN" sz="2400" b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24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15" y="951815"/>
                <a:ext cx="7761374" cy="4954370"/>
              </a:xfrm>
              <a:prstGeom prst="rect">
                <a:avLst/>
              </a:prstGeom>
              <a:blipFill rotWithShape="1">
                <a:blip r:embed="rId2"/>
                <a:stretch>
                  <a:fillRect l="-1" t="-12" r="6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4" name="文本框 23" title=""/>
              <p:cNvSpPr txBox="1"/>
              <p:nvPr/>
            </p:nvSpPr>
            <p:spPr>
              <a:xfrm>
                <a:off x="7675944" y="2352532"/>
                <a:ext cx="60946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400" b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（同除以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𝜷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944" y="2352532"/>
                <a:ext cx="609460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" t="-107" r="9" b="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 title=""/>
          <p:cNvGrpSpPr/>
          <p:nvPr/>
        </p:nvGrpSpPr>
        <p:grpSpPr>
          <a:xfrm>
            <a:off x="2421255" y="906780"/>
            <a:ext cx="7349490" cy="2467610"/>
            <a:chOff x="3813" y="1428"/>
            <a:chExt cx="11574" cy="3886"/>
          </a:xfrm>
        </p:grpSpPr>
        <p:grpSp>
          <p:nvGrpSpPr>
            <p:cNvPr id="13" name="组合 12"/>
            <p:cNvGrpSpPr/>
            <p:nvPr/>
          </p:nvGrpSpPr>
          <p:grpSpPr>
            <a:xfrm>
              <a:off x="4118" y="1784"/>
              <a:ext cx="11117" cy="725"/>
              <a:chOff x="3278" y="6818"/>
              <a:chExt cx="11117" cy="725"/>
            </a:xfrm>
          </p:grpSpPr>
          <mc:AlternateContent>
            <mc:Choice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3278" y="6818"/>
                    <a:ext cx="8363" cy="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±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∓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400" b="1" i="1">
                      <a:solidFill>
                        <a:srgbClr val="FF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8" y="6818"/>
                    <a:ext cx="8363" cy="72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12367" y="6819"/>
                    <a:ext cx="2028" cy="72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𝜶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±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𝜷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)</m:t>
                              </m:r>
                            </m:sub>
                          </m:s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CN" sz="2400" b="1" i="1"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67" y="6819"/>
                    <a:ext cx="2028" cy="72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组合 15"/>
            <p:cNvGrpSpPr/>
            <p:nvPr/>
          </p:nvGrpSpPr>
          <p:grpSpPr>
            <a:xfrm>
              <a:off x="4092" y="2898"/>
              <a:ext cx="11145" cy="725"/>
              <a:chOff x="3278" y="6818"/>
              <a:chExt cx="11145" cy="725"/>
            </a:xfrm>
          </p:grpSpPr>
          <mc:AlternateContent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278" y="6818"/>
                    <a:ext cx="8454" cy="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±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±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400" b="1" i="1">
                      <a:solidFill>
                        <a:srgbClr val="FF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8" y="6818"/>
                    <a:ext cx="8454" cy="72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2367" y="6819"/>
                    <a:ext cx="2056" cy="72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𝜶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±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𝜷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)</m:t>
                              </m:r>
                            </m:sub>
                          </m:s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CN" sz="2400" b="1" i="1"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67" y="6819"/>
                    <a:ext cx="2056" cy="72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/>
            <p:cNvGrpSpPr/>
            <p:nvPr/>
          </p:nvGrpSpPr>
          <p:grpSpPr>
            <a:xfrm>
              <a:off x="4069" y="3690"/>
              <a:ext cx="11107" cy="1356"/>
              <a:chOff x="3278" y="6818"/>
              <a:chExt cx="11107" cy="1356"/>
            </a:xfrm>
          </p:grpSpPr>
          <mc:AlternateContent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3278" y="6818"/>
                    <a:ext cx="6774" cy="13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±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)=</m:t>
                          </m:r>
                          <m:f>
                            <m:fPr>
                              <m:type m:val="bar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𝒕𝒂𝒏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𝜶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±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𝒕𝒂𝒏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𝜷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𝟏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∓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𝒕𝒂𝒏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𝜶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𝒕𝒂𝒏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𝜷</m:t>
                              </m:r>
                            </m:den>
                          </m:f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400" b="1" i="1">
                      <a:solidFill>
                        <a:srgbClr val="FF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8" y="6818"/>
                    <a:ext cx="6774" cy="1356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12339" y="7124"/>
                    <a:ext cx="2046" cy="72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𝜶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±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𝜷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)</m:t>
                              </m:r>
                            </m:sub>
                          </m:s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CN" sz="2400" b="1" i="1"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39" y="7124"/>
                    <a:ext cx="2046" cy="72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矩形 25"/>
            <p:cNvSpPr/>
            <p:nvPr/>
          </p:nvSpPr>
          <p:spPr>
            <a:xfrm>
              <a:off x="3813" y="1428"/>
              <a:ext cx="11574" cy="388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7" name="文本框 26" title=""/>
              <p:cNvSpPr txBox="1"/>
              <p:nvPr/>
            </p:nvSpPr>
            <p:spPr>
              <a:xfrm>
                <a:off x="565785" y="3781425"/>
                <a:ext cx="10893425" cy="1907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公式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给出了任意角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的三角函数值与其和角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的三角函数值之间的关系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为方便起见，我们把这三个公式都叫做和角公式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类似地，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都叫做差角公式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5" y="3781425"/>
                <a:ext cx="10893425" cy="190754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2692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8723" y="814070"/>
                <a:ext cx="12133277" cy="759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是第四象限角，求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" y="814070"/>
                <a:ext cx="12133277" cy="759054"/>
              </a:xfrm>
              <a:prstGeom prst="rect">
                <a:avLst/>
              </a:prstGeom>
              <a:blipFill rotWithShape="1">
                <a:blip r:embed="rId2"/>
                <a:stretch>
                  <a:fillRect l="-2" b="-3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379246" y="1705863"/>
                <a:ext cx="11492230" cy="296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解：由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是第四象限角，</a:t>
                </a:r>
                <a:endPara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𝑠𝑖𝑛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e>
                      </m:rad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−(−</m:t>
                          </m:r>
                          <m:f>
                            <m:fPr>
                              <m:type m:val="bar"/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bar"/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于是有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 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×(−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7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46" y="1705863"/>
                <a:ext cx="11492230" cy="2966710"/>
              </a:xfrm>
              <a:prstGeom prst="rect">
                <a:avLst/>
              </a:prstGeom>
              <a:blipFill rotWithShape="1">
                <a:blip r:embed="rId3"/>
                <a:stretch>
                  <a:fillRect l="-1" t="-9" r="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51357" y="4672573"/>
                <a:ext cx="11492230" cy="16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𝟒</m:t>
                              </m:r>
                            </m:den>
                          </m:f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</m:e>
                      </m:d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𝟒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𝟒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𝟐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𝟒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𝟓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 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𝟐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×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𝟓</m:t>
                              </m:r>
                            </m:den>
                          </m:f>
                        </m:e>
                      </m:d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𝟕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𝟐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r>
                  <a:rPr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𝒕𝒂𝒏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𝒕𝒂𝒏</m:t>
                          </m:r>
                          <m:f>
                            <m:fPr>
                              <m:type m:val="bar"/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𝟒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𝒕𝒂𝒏</m:t>
                          </m:r>
                          <m:f>
                            <m:fPr>
                              <m:type m:val="bar"/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𝟒</m:t>
                              </m:r>
                            </m:den>
                          </m:f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𝟒</m:t>
                              </m:r>
                            </m:den>
                          </m:f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+−</m:t>
                          </m:r>
                          <m:f>
                            <m:fPr>
                              <m:type m:val="bar"/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𝟒</m:t>
                              </m:r>
                            </m:den>
                          </m:f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𝟕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𝟒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bar"/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𝟒</m:t>
                              </m:r>
                            </m:den>
                          </m:f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𝟕</m:t>
                      </m:r>
                    </m:oMath>
                  </m:oMathPara>
                </a14:m>
                <a:r>
                  <a:rPr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57" y="4672573"/>
                <a:ext cx="11492230" cy="1660904"/>
              </a:xfrm>
              <a:prstGeom prst="rect">
                <a:avLst/>
              </a:prstGeom>
              <a:blipFill rotWithShape="1">
                <a:blip r:embed="rId4"/>
                <a:stretch>
                  <a:fillRect l="-4" t="-15" r="4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-5080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63232" y="723900"/>
                <a:ext cx="11029315" cy="1110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：由以上解答可以看到，在本题条件下有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那么对于任意角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，此等式成立吗？若成立，你会用几种方法予以证明？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2" y="723900"/>
                <a:ext cx="11029315" cy="1110615"/>
              </a:xfrm>
              <a:prstGeom prst="rect">
                <a:avLst/>
              </a:prstGeom>
              <a:blipFill rotWithShape="1">
                <a:blip r:embed="rId2"/>
                <a:stretch>
                  <a:fillRect l="-3" r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64153" y="2112156"/>
                <a:ext cx="6548120" cy="58227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即角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互余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53" y="2112156"/>
                <a:ext cx="6548120" cy="582275"/>
              </a:xfrm>
              <a:prstGeom prst="rect">
                <a:avLst/>
              </a:prstGeom>
              <a:blipFill rotWithShape="1">
                <a:blip r:embed="rId3"/>
                <a:stretch>
                  <a:fillRect l="-222" t="-2533" r="-214" b="-2378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0" name="文本框 9" title=""/>
              <p:cNvSpPr txBox="1"/>
              <p:nvPr/>
            </p:nvSpPr>
            <p:spPr>
              <a:xfrm>
                <a:off x="599382" y="3141345"/>
                <a:ext cx="7622792" cy="5822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证明：因为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82" y="3141345"/>
                <a:ext cx="7622792" cy="582275"/>
              </a:xfrm>
              <a:prstGeom prst="rect">
                <a:avLst/>
              </a:prstGeom>
              <a:blipFill rotWithShape="1">
                <a:blip r:embed="rId4"/>
                <a:stretch>
                  <a:fillRect l="-8" r="3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2692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419100" y="814070"/>
                <a:ext cx="11490960" cy="2878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4.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利用和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差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角公式计算下列各式的值：</a:t>
                </a:r>
                <a:endParaRPr lang="zh-CN" altLang="en-US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°−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42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0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20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70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°−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20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70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</m:t>
                      </m:r>
                      <m:r>
                        <a:rPr lang="en-US" altLang="zh-CN" sz="20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US" altLang="zh-CN" sz="20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𝟏𝟓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𝟏𝟓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°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000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70000"/>
                  </a:lnSpc>
                </a:pPr>
                <a:endParaRPr lang="en-US" altLang="zh-CN" sz="2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814070"/>
                <a:ext cx="11490960" cy="2878096"/>
              </a:xfrm>
              <a:prstGeom prst="rect">
                <a:avLst/>
              </a:prstGeom>
              <a:blipFill rotWithShape="1">
                <a:blip r:embed="rId2"/>
                <a:stretch>
                  <a:fillRect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419100" y="3381534"/>
                <a:ext cx="11492230" cy="266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解：</a:t>
                </a:r>
                <a:r>
                  <a:rPr 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由公式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72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42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°−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72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42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72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°−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42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°)=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°=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(2)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由公式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°−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°+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°)=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90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220000"/>
                  </a:lnSpc>
                </a:pP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由公式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及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45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得：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15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°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15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45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°+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15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°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45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°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15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45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°+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15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°)=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60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°=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70000"/>
                  </a:lnSpc>
                </a:pPr>
                <a:endParaRPr lang="zh-CN" altLang="en-US" sz="20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3381534"/>
                <a:ext cx="11492230" cy="2662396"/>
              </a:xfrm>
              <a:prstGeom prst="rect">
                <a:avLst/>
              </a:prstGeom>
              <a:blipFill rotWithShape="1">
                <a:blip r:embed="rId3"/>
                <a:stretch>
                  <a:fillRect t="-6" b="-24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7" name="文本框 26" title=""/>
              <p:cNvSpPr txBox="1"/>
              <p:nvPr/>
            </p:nvSpPr>
            <p:spPr>
              <a:xfrm>
                <a:off x="539750" y="538480"/>
                <a:ext cx="11111865" cy="704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：试利用公式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±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±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±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推导出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的公式？</a:t>
                </a:r>
                <a:endParaRPr 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538480"/>
                <a:ext cx="11111865" cy="704215"/>
              </a:xfrm>
              <a:prstGeom prst="rect">
                <a:avLst/>
              </a:prstGeom>
              <a:blipFill rotWithShape="1">
                <a:blip r:embed="rId2"/>
                <a:stretch>
                  <a:fillRect r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82295" y="1197610"/>
                <a:ext cx="9570953" cy="2374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9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9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9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∙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197610"/>
                <a:ext cx="9570953" cy="2374048"/>
              </a:xfrm>
              <a:prstGeom prst="rect">
                <a:avLst/>
              </a:prstGeom>
              <a:blipFill rotWithShape="1">
                <a:blip r:embed="rId3"/>
                <a:stretch>
                  <a:fillRect r="2" b="-3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 title=""/>
          <p:cNvGrpSpPr/>
          <p:nvPr/>
        </p:nvGrpSpPr>
        <p:grpSpPr>
          <a:xfrm>
            <a:off x="2720340" y="3813810"/>
            <a:ext cx="6750685" cy="2405380"/>
            <a:chOff x="5785" y="5782"/>
            <a:chExt cx="10631" cy="3788"/>
          </a:xfrm>
        </p:grpSpPr>
        <mc:AlternateContent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5785" y="5782"/>
                  <a:ext cx="10631" cy="3788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9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𝟐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𝟐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l">
                    <a:lnSpc>
                      <a:spcPct val="19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𝟐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𝒄𝒐𝒔</m:t>
                            </m:r>
                          </m:e>
                          <m:sup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𝒔𝒊𝒏</m:t>
                            </m:r>
                          </m:e>
                          <m:sup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endParaRPr>
                </a:p>
                <a:p>
                  <a:pPr algn="l">
                    <a:lnSpc>
                      <a:spcPct val="19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                    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𝒕𝒂𝒏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𝟐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𝒕𝒂𝒏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𝜶</m:t>
                            </m:r>
                          </m:num>
                          <m:den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𝟏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𝒕𝒂𝒏</m:t>
                                </m:r>
                              </m:e>
                              <m:sup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𝜶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endPara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" y="5782"/>
                  <a:ext cx="10631" cy="378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4297" y="6213"/>
                  <a:ext cx="1560" cy="72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𝑺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𝜶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7" y="6213"/>
                  <a:ext cx="1560" cy="72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4443" y="7173"/>
                  <a:ext cx="1588" cy="72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𝑪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𝜶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3" y="7173"/>
                  <a:ext cx="1588" cy="72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4376" y="8493"/>
                  <a:ext cx="1588" cy="72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𝑻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𝜶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6" y="8493"/>
                  <a:ext cx="1588" cy="72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7" name="文本框 26" title=""/>
              <p:cNvSpPr txBox="1"/>
              <p:nvPr/>
            </p:nvSpPr>
            <p:spPr>
              <a:xfrm>
                <a:off x="539750" y="538480"/>
                <a:ext cx="11111865" cy="60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：如果要求二倍角的余弦公式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𝛼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仅含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的正弦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余弦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，那么又可得到：</a:t>
                </a:r>
                <a:endParaRPr 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538480"/>
                <a:ext cx="11111865" cy="602216"/>
              </a:xfrm>
              <a:prstGeom prst="rect">
                <a:avLst/>
              </a:prstGeom>
              <a:blipFill rotWithShape="1">
                <a:blip r:embed="rId2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2353310" y="1505585"/>
                <a:ext cx="6313805" cy="80990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9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10" y="1505585"/>
                <a:ext cx="6313805" cy="809902"/>
              </a:xfrm>
              <a:prstGeom prst="rect">
                <a:avLst/>
              </a:prstGeom>
              <a:blipFill rotWithShape="1">
                <a:blip r:embed="rId3"/>
                <a:stretch>
                  <a:fillRect l="-231" t="-1803" r="-221" b="-1691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2570480"/>
                <a:ext cx="11069320" cy="365292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20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证明：因为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以上这些公式都叫做倍角公式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倍角公式给出了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的三角函数与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的三角函数之间的关系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2570480"/>
                <a:ext cx="11069320" cy="3652923"/>
              </a:xfrm>
              <a:prstGeom prst="rect">
                <a:avLst/>
              </a:prstGeom>
              <a:blipFill rotWithShape="1">
                <a:blip r:embed="rId4"/>
                <a:stretch>
                  <a:fillRect b="-4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2927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复习导入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53085" y="1051560"/>
                <a:ext cx="10878820" cy="3229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前面我们学习了诱导公式，利用它们对三角函数进行恒等变形，可以达到化简、求值或证明的目的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这种利用公式对三角函数式进行的恒等变形就是三角恒等变换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观察诱导公式，可以发现它们都是特殊角与任意角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的和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或差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的三角函数与任意角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，那么任意角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的和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或差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的三角函数与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的三角函数会有什么关系呢？下面来研究这个问题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85" y="1051560"/>
                <a:ext cx="10878820" cy="3229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2692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419100" y="814070"/>
                <a:ext cx="11490960" cy="89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13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��𝑜𝑠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814070"/>
                <a:ext cx="11490960" cy="899733"/>
              </a:xfrm>
              <a:prstGeom prst="rect">
                <a:avLst/>
              </a:prstGeom>
              <a:blipFill rotWithShape="1">
                <a:blip r:embed="rId2"/>
                <a:stretch>
                  <a:fillRect b="-4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599440" y="1818005"/>
                <a:ext cx="11492230" cy="4366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解：由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13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于是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×(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)]=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×(−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120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169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×(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)]=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13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119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169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;                       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       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120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169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119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169</m:t>
                              </m:r>
                            </m:den>
                          </m:f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120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119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1818005"/>
                <a:ext cx="11492230" cy="43668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2692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419100" y="814070"/>
                <a:ext cx="11490960" cy="89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∆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𝐴𝐵𝐶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814070"/>
                <a:ext cx="11490960" cy="890115"/>
              </a:xfrm>
              <a:prstGeom prst="rect">
                <a:avLst/>
              </a:prstGeom>
              <a:blipFill rotWithShape="1">
                <a:blip r:embed="rId2"/>
                <a:stretch>
                  <a:fillRect b="-4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599440" y="1671955"/>
                <a:ext cx="11492230" cy="5135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解法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∆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𝐴𝐵𝐶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中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endPara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𝑠𝑖𝑛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𝑐𝑜𝑠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×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于是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∙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×(−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117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1671955"/>
                <a:ext cx="11492230" cy="51358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2692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419100" y="814070"/>
                <a:ext cx="11490960" cy="89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∆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𝐴𝐵𝐶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814070"/>
                <a:ext cx="11490960" cy="890115"/>
              </a:xfrm>
              <a:prstGeom prst="rect">
                <a:avLst/>
              </a:prstGeom>
              <a:blipFill rotWithShape="1">
                <a:blip r:embed="rId2"/>
                <a:stretch>
                  <a:fillRect b="-4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599440" y="1671955"/>
                <a:ext cx="11492230" cy="507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解法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∆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𝐴𝐵𝐶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中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endPara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𝑠𝑖𝑛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𝑐𝑜𝑠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∙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𝑡𝑎𝑛𝐵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[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)]=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×(−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(−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117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1671955"/>
                <a:ext cx="11492230" cy="50780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·浙江省杭州第九中学高一期末）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105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575911"/>
                <a:ext cx="17391396" cy="4282089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60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60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575911"/>
                <a:ext cx="17391396" cy="4282089"/>
              </a:xfrm>
              <a:blipFill rotWithShape="1">
                <a:blip r:embed="rId3"/>
                <a:stretch>
                  <a:fillRect t="-8" r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题型一：两角和与差的正（余）弦公式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·山东临沂·高一期末）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70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50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110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89" y="2575911"/>
                <a:ext cx="13806367" cy="4282089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50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90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110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180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70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70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70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70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89" y="2575911"/>
                <a:ext cx="13806367" cy="4282089"/>
              </a:xfrm>
              <a:blipFill rotWithShape="1">
                <a:blip r:embed="rId3"/>
                <a:stretch>
                  <a:fillRect l="-1" t="-8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题型一：两角和与差的正（余）弦公式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·山东潍坊·高一期末）下列各式化简结果为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75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14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76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74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25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25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【解析】对于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75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不是；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不是；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76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74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不是．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题型一：两角和与差的正（余）弦公式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·甘肃兰州·高一期末）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60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题型二：两角和与差的正切公式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·吉林·东北师大附中高一阶段练习）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∘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6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∘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∘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题型二：两角和与差的正切公式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·四川成都·高一期末）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e>
                      </m:d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题型二：两角和与差的正切公式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·四川成都·高一期末）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996581"/>
                <a:ext cx="11606380" cy="4861420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e>
                      </m:d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996581"/>
                <a:ext cx="11606380" cy="4861420"/>
              </a:xfrm>
              <a:blipFill rotWithShape="1">
                <a:blip r:embed="rId3"/>
                <a:stretch>
                  <a:fillRect l="-1" t="-3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题型二：两角和与差的正切公式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645" y="4276725"/>
            <a:ext cx="2782570" cy="2297430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82295" y="47117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82295" y="1113790"/>
                <a:ext cx="10753090" cy="113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如果已知任意角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的正弦、余弦，能由此推出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的正弦、余弦吗？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113790"/>
                <a:ext cx="10753090" cy="1130246"/>
              </a:xfrm>
              <a:prstGeom prst="rect">
                <a:avLst/>
              </a:prstGeom>
              <a:blipFill rotWithShape="1">
                <a:blip r:embed="rId3"/>
                <a:stretch>
                  <a:fillRect b="-1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2401570"/>
                <a:ext cx="11210290" cy="3230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下面，我们来探究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(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与角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的正弦、余弦之间的关系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不妨令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如图，设单位圆与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轴的正半轴相交于点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轴非负半轴为始边作角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它们的终边分别与单位圆相交于点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(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)).</m:t>
                      </m:r>
                    </m:oMath>
                  </m:oMathPara>
                </a14:m>
                <a:endPara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2401570"/>
                <a:ext cx="11210290" cy="32302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·河南·安阳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37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中高一期末）已知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sinα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cosα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α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＝（　　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【解析】∵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题型三：二倍角公式的简单应用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·浙江·高一期中）若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Cambria Math" panose="0204050305040603020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题型三：二倍角公式的简单应用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·江西省丰城中学高一期中）若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248251"/>
                <a:ext cx="11606380" cy="4609750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【解析】由已知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248251"/>
                <a:ext cx="11606380" cy="4609750"/>
              </a:xfrm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题型三：二倍角公式的简单应用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60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80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0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030137"/>
                <a:ext cx="11606380" cy="4827864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°+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800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①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°−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Cambria Math" panose="0204050305040603020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②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①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②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e>
                      </m:d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60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80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Cambria Math" panose="0204050305040603020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60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80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Cambria Math" panose="0204050305040603020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80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80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030137"/>
                <a:ext cx="11606380" cy="4827864"/>
              </a:xfrm>
              <a:blipFill rotWithShape="1">
                <a:blip r:embed="rId3"/>
                <a:stretch>
                  <a:fillRect l="-1" t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题型四：给角求值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·全国·高一课时练习）计算：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【解析】原式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°−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°−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/>
                                          <a:ea typeface="Cambria Math" panose="0204050305040603020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题型四：给角求值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·江苏镇江·高一期末）计算：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70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988191"/>
                <a:ext cx="11606380" cy="4869809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</m:oMath>
                  </m:oMathPara>
                </a14:m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Cambria Math" panose="0204050305040603020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</m:oMath>
                  </m:oMathPara>
                </a14:m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Cambria Math" panose="0204050305040603020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988191"/>
                <a:ext cx="11606380" cy="4869809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题型四：给角求值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·江苏省沙溪高级中学高一期中）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题型四：给角求值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·四川省内江市第六中学高一期中）若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130805"/>
                <a:ext cx="11606380" cy="4727196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sepChr m:val="|"/>
                              <m:endChr m:val="]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sepChr m:val="|"/>
                              <m:endChr m:val="]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Cambria Math" panose="0204050305040603020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化简得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130805"/>
                <a:ext cx="11606380" cy="4727196"/>
              </a:xfrm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题型五：给值求值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·广西·模拟预测）已知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800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题型五：给值求值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·四川省内江市第六中学高一阶段练习）已知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072081"/>
                <a:ext cx="11606380" cy="4785919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072081"/>
                <a:ext cx="11606380" cy="4785919"/>
              </a:xfrm>
              <a:blipFill rotWithShape="1">
                <a:blip r:embed="rId3"/>
                <a:stretch>
                  <a:fillRect l="-1" t="-2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题型五：给值求值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680700" y="113157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628015" y="-4826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82295" y="527050"/>
                <a:ext cx="10981690" cy="112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如果已知任意角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𝜷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的正弦、余弦，能由此推出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𝜷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𝜷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的正弦、余弦吗？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527050"/>
                <a:ext cx="10981690" cy="1128514"/>
              </a:xfrm>
              <a:prstGeom prst="rect">
                <a:avLst/>
              </a:prstGeom>
              <a:blipFill rotWithShape="1">
                <a:blip r:embed="rId2"/>
                <a:stretch>
                  <a:fillRect b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708150"/>
                <a:ext cx="11448610" cy="3230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下面，我们来探究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(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𝜷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与角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𝜷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的正弦、余弦之间的关系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不妨令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𝜷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如图，设单位圆与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轴的正半轴相交于点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𝑨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轴非负半轴为始边作角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𝜷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𝜷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，它们的终边分别与单位圆相交于点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𝜷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𝜷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𝑷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𝜷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(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𝜷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)).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708150"/>
                <a:ext cx="11448610" cy="3230245"/>
              </a:xfrm>
              <a:prstGeom prst="rect">
                <a:avLst/>
              </a:prstGeom>
              <a:blipFill rotWithShape="1">
                <a:blip r:embed="rId3"/>
                <a:stretch>
                  <a:fillRect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 title=""/>
          <p:cNvGrpSpPr/>
          <p:nvPr/>
        </p:nvGrpSpPr>
        <p:grpSpPr>
          <a:xfrm>
            <a:off x="8484870" y="3734435"/>
            <a:ext cx="3380740" cy="2549369"/>
            <a:chOff x="7023" y="4459"/>
            <a:chExt cx="7059" cy="5323"/>
          </a:xfrm>
        </p:grpSpPr>
        <p:grpSp>
          <p:nvGrpSpPr>
            <p:cNvPr id="79" name="组合 78"/>
            <p:cNvGrpSpPr/>
            <p:nvPr/>
          </p:nvGrpSpPr>
          <p:grpSpPr>
            <a:xfrm>
              <a:off x="7023" y="4459"/>
              <a:ext cx="7059" cy="5323"/>
              <a:chOff x="11852" y="4573"/>
              <a:chExt cx="7059" cy="5323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1852" y="4573"/>
                <a:ext cx="6780" cy="5323"/>
                <a:chOff x="7747000" y="2693398"/>
                <a:chExt cx="4305134" cy="3380202"/>
              </a:xfrm>
            </p:grpSpPr>
            <mc:AlternateContent>
              <mc:Choice Requires="a14"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8561624" y="2693398"/>
                      <a:ext cx="920115" cy="61041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" name="矩形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61624" y="2693398"/>
                      <a:ext cx="920115" cy="61041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组合 25"/>
                <p:cNvGrpSpPr/>
                <p:nvPr/>
              </p:nvGrpSpPr>
              <p:grpSpPr>
                <a:xfrm>
                  <a:off x="7747000" y="2815029"/>
                  <a:ext cx="4305134" cy="3258571"/>
                  <a:chOff x="7756104" y="3153804"/>
                  <a:chExt cx="4305134" cy="3258571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>
                  <a:xfrm flipV="1">
                    <a:off x="9240734" y="4280855"/>
                    <a:ext cx="1470025" cy="60452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 flipV="1">
                    <a:off x="9255974" y="3588705"/>
                    <a:ext cx="589280" cy="132969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756104" y="3153804"/>
                    <a:ext cx="3822700" cy="3258571"/>
                    <a:chOff x="8203144" y="3153804"/>
                    <a:chExt cx="3822700" cy="3258571"/>
                  </a:xfrm>
                </p:grpSpPr>
                <p:cxnSp>
                  <p:nvCxnSpPr>
                    <p:cNvPr id="32" name="直接连接符 31"/>
                    <p:cNvCxnSpPr/>
                    <p:nvPr/>
                  </p:nvCxnSpPr>
                  <p:spPr>
                    <a:xfrm flipV="1">
                      <a:off x="8203144" y="4875850"/>
                      <a:ext cx="3822700" cy="25400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接连接符 32"/>
                    <p:cNvCxnSpPr/>
                    <p:nvPr/>
                  </p:nvCxnSpPr>
                  <p:spPr>
                    <a:xfrm flipH="1" flipV="1">
                      <a:off x="9687630" y="3153804"/>
                      <a:ext cx="23050" cy="325857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椭圆 33"/>
                  <p:cNvSpPr/>
                  <p:nvPr/>
                </p:nvSpPr>
                <p:spPr>
                  <a:xfrm>
                    <a:off x="8173690" y="3836007"/>
                    <a:ext cx="2130608" cy="213060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>
                <mc:Choice Requires="a14"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1147473" y="4872766"/>
                        <a:ext cx="913765" cy="61041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altLang="zh-CN" sz="2400" b="1" i="1">
                          <a:solidFill>
                            <a:schemeClr val="tx2"/>
                          </a:solidFill>
                          <a:latin typeface="Cambria Math" panose="02040503050406030204" charset="0"/>
                          <a:cs typeface="Cambria Math" panose="0204050305040603020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8" name="矩形 4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47473" y="4872766"/>
                        <a:ext cx="913765" cy="610410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54" name="矩形 53"/>
                      <p:cNvSpPr/>
                      <p:nvPr/>
                    </p:nvSpPr>
                    <p:spPr>
                      <a:xfrm>
                        <a:off x="8855208" y="4845882"/>
                        <a:ext cx="429260" cy="61041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"/>
                                </m:rPr>
                                <a:rPr lang="en-US" altLang="zh-CN" sz="2400" b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𝐎</m:t>
                              </m:r>
                            </m:oMath>
                          </m:oMathPara>
                        </a14:m>
                        <a:endParaRPr lang="en-US" altLang="zh-CN" sz="2400" b="1">
                          <a:solidFill>
                            <a:schemeClr val="tx2"/>
                          </a:solidFill>
                          <a:latin typeface="Cambria Math" panose="02040503050406030204" charset="0"/>
                          <a:cs typeface="Cambria Math" panose="0204050305040603020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4" name="矩形 5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55208" y="4845882"/>
                        <a:ext cx="429260" cy="610410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>
            <mc:Choice Requires="a14"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15565" y="7565"/>
                    <a:ext cx="1820" cy="70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oMath>
                      </m:oMathPara>
                    </a14:m>
                    <a:endParaRPr lang="en-US" altLang="zh-CN" sz="1600" i="1">
                      <a:solidFill>
                        <a:schemeClr val="tx2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65" y="7565"/>
                    <a:ext cx="1820" cy="70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直接连接符 71"/>
              <p:cNvCxnSpPr/>
              <p:nvPr/>
            </p:nvCxnSpPr>
            <p:spPr>
              <a:xfrm flipV="1">
                <a:off x="14294" y="6166"/>
                <a:ext cx="1465" cy="1261"/>
              </a:xfrm>
              <a:prstGeom prst="line">
                <a:avLst/>
              </a:prstGeom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14259" y="5294"/>
                    <a:ext cx="710" cy="70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i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59" y="5294"/>
                    <a:ext cx="710" cy="70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15058" y="5670"/>
                    <a:ext cx="685" cy="70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i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8" y="5670"/>
                    <a:ext cx="685" cy="704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15631" y="6679"/>
                    <a:ext cx="687" cy="70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16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𝑃</m:t>
                          </m:r>
                        </m:oMath>
                      </m:oMathPara>
                    </a14:m>
                    <a:endParaRPr lang="en-US" altLang="zh-CN" sz="1600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31" y="6679"/>
                    <a:ext cx="687" cy="70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14744" y="4737"/>
                    <a:ext cx="1574" cy="70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zh-CN" altLang="en-US" sz="1600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</m:oMath>
                      </m:oMathPara>
                    </a14:m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终边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76" name="文本框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44" y="4737"/>
                    <a:ext cx="1574" cy="70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15631" y="5453"/>
                    <a:ext cx="2703" cy="70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16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𝛽</m:t>
                          </m:r>
                        </m:oMath>
                      </m:oMathPara>
                    </a14:m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终边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77" name="文本框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31" y="5453"/>
                    <a:ext cx="2703" cy="70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78" name="文本框 77"/>
                  <p:cNvSpPr txBox="1"/>
                  <p:nvPr/>
                </p:nvSpPr>
                <p:spPr>
                  <a:xfrm>
                    <a:off x="16505" y="6190"/>
                    <a:ext cx="2406" cy="70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zh-CN" altLang="en-US" sz="1600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1600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600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𝛽</m:t>
                          </m:r>
                        </m:oMath>
                      </m:oMathPara>
                    </a14:m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终边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78" name="文本框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05" y="6190"/>
                    <a:ext cx="2406" cy="704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0" name="直接连接符 79"/>
            <p:cNvCxnSpPr/>
            <p:nvPr/>
          </p:nvCxnSpPr>
          <p:spPr>
            <a:xfrm>
              <a:off x="10048" y="5894"/>
              <a:ext cx="545" cy="4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10866" y="6711"/>
              <a:ext cx="177" cy="6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·北京市第五中学高一阶段练习）若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的两个根，则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399251"/>
                <a:ext cx="11606380" cy="4458749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的两个根，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��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399251"/>
                <a:ext cx="11606380" cy="4458749"/>
              </a:xfrm>
              <a:blipFill rotWithShape="1">
                <a:blip r:embed="rId3"/>
                <a:stretch>
                  <a:fillRect l="-1" t="-5" r="5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题型六：给值求角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545284"/>
                <a:ext cx="11606380" cy="2030627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·江苏·金沙中学高一期末）已知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zh-CN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545284"/>
                <a:ext cx="11606380" cy="2030627"/>
              </a:xfrm>
              <a:blipFill rotWithShape="1">
                <a:blip r:embed="rId2"/>
                <a:stretch>
                  <a:fillRect l="-1" t="-22" r="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lnSpcReduction="200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9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9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zh-CN" sz="189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9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9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9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9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9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9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9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9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9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9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9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9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9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9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9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9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9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9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bar"/>
                              <m:ctrlPr>
                                <a:rPr lang="zh-CN" altLang="zh-CN" sz="189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9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9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9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9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9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9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9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9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type m:val="bar"/>
                              <m:ctrlPr>
                                <a:rPr lang="zh-CN" altLang="zh-CN" sz="189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9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9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den>
                          </m:f>
                        </m:den>
                      </m:f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9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9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189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9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9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9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9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189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9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9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9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r>
                  <a:rPr lang="en-US" altLang="zh-CN" sz="1890" kern="100">
                    <a:solidFill>
                      <a:srgbClr val="FF0000"/>
                    </a:solidFill>
                    <a:effectLst/>
                    <a:latin typeface="Cambria Math" panose="0204050305040603020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9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9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bar"/>
                              <m:ctrlPr>
                                <a:rPr lang="zh-CN" altLang="zh-CN" sz="189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9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9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9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9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9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9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9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9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9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type m:val="bar"/>
                              <m:ctrlPr>
                                <a:rPr lang="zh-CN" altLang="zh-CN" sz="189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9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9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9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9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9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9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zh-CN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zh-CN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Cambria Math" panose="0204050305040603020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9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9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zh-CN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zh-CN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Cambria Math" panose="0204050305040603020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189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𝝅</m:t>
                      </m:r>
                      <m:r>
                        <m:rPr>
                          <m:sty m:val="p"/>
                        </m:rPr>
                        <a:rPr lang="en-US" altLang="zh-CN" sz="189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9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9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9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&gt;−</m:t>
                      </m:r>
                      <m:r>
                        <m:rPr>
                          <m:sty m:val="p"/>
                        </m:rPr>
                        <a:rPr lang="en-US" altLang="zh-CN" sz="189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9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9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9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9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9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9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9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9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9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9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&lt;−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&lt;−</m:t>
                      </m:r>
                      <m:f>
                        <m:fPr>
                          <m:type m:val="bar"/>
                          <m:ctrlPr>
                            <a:rPr lang="zh-CN" altLang="zh-CN" sz="189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9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9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9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&lt;−</m:t>
                      </m:r>
                      <m:f>
                        <m:fPr>
                          <m:type m:val="bar"/>
                          <m:ctrlPr>
                            <a:rPr lang="zh-CN" altLang="zh-CN" sz="189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9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9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9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9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9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9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9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9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9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9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9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9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 sz="189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题型六：给值求角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604007"/>
                <a:ext cx="11606380" cy="1971904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·陕西·西安中学高一期中）若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604007"/>
                <a:ext cx="11606380" cy="1971904"/>
              </a:xfrm>
              <a:blipFill rotWithShape="1">
                <a:blip r:embed="rId2"/>
                <a:stretch>
                  <a:fillRect l="-1" t="-6" r="5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【解析】∵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��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=±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矛盾，故舍去，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∵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-1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题型六：给值求角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29602" y="398463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8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9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五边形 11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" name="TextBox 13"/>
              <p:cNvSpPr/>
              <p:nvPr/>
            </p:nvSpPr>
            <p:spPr>
              <a:xfrm>
                <a:off x="1783777" y="944381"/>
                <a:ext cx="3835124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4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0" name="文本框 19" title=""/>
              <p:cNvSpPr txBox="1"/>
              <p:nvPr/>
            </p:nvSpPr>
            <p:spPr>
              <a:xfrm>
                <a:off x="629285" y="1225550"/>
                <a:ext cx="7922362" cy="387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课堂小结：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理解记忆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两角和与差的正弦、余弦和正切公式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了解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两角和与差的正弦、余弦和正切公式的推导过程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作业：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整理本节课的题型；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课本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P217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练习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~</m:t>
                      </m:r>
                    </m:oMath>
                  </m:oMathPara>
                </a14:m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题；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(3)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课本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P220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练习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~</m:t>
                      </m:r>
                    </m:oMath>
                  </m:oMathPara>
                </a14:m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题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5" y="1225550"/>
                <a:ext cx="7922362" cy="3878819"/>
              </a:xfrm>
              <a:prstGeom prst="rect">
                <a:avLst/>
              </a:prstGeom>
              <a:blipFill rotWithShape="1">
                <a:blip r:embed="rId2"/>
                <a:stretch>
                  <a:fillRect r="1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293600" y="12433300"/>
            <a:ext cx="330200" cy="241300"/>
          </a:xfrm>
          <a:prstGeom prst="cube">
            <a:avLst/>
          </a:prstGeom>
        </p:spPr>
      </p:pic>
      <p:pic>
        <p:nvPicPr>
          <p:cNvPr id="4" name="图片 3" title="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46" y="3112"/>
            <a:ext cx="3210373" cy="8954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4515" y="-641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81025" y="689610"/>
                <a:ext cx="11390630" cy="169976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连接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𝐴𝑃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若把扇形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𝑂𝐴𝑃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绕着点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𝑂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旋转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β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角，则点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𝑃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分别与点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重合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根据圆的旋转对称性可知，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̂"/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𝐴𝑃</m:t>
                          </m:r>
                        </m:e>
                      </m:acc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̂"/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重合，从而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̂"/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𝐴𝑃</m:t>
                          </m:r>
                        </m:e>
                      </m:acc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r>
                  <a:rPr lang="zh-CN" altLang="en-US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𝐴𝑃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注：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),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),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)).</m:t>
                      </m:r>
                    </m:oMath>
                  </m:oMathPara>
                </a14:m>
                <a:endParaRPr lang="en-US" altLang="zh-CN" sz="2400" i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689610"/>
                <a:ext cx="11390630" cy="1699761"/>
              </a:xfrm>
              <a:prstGeom prst="rect">
                <a:avLst/>
              </a:prstGeom>
              <a:blipFill rotWithShape="1">
                <a:blip r:embed="rId2"/>
                <a:stretch>
                  <a:fillRect b="-3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2" name="文本框 11" title=""/>
              <p:cNvSpPr txBox="1"/>
              <p:nvPr/>
            </p:nvSpPr>
            <p:spPr>
              <a:xfrm>
                <a:off x="582930" y="2858135"/>
                <a:ext cx="10932160" cy="268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根据两点间的距离公式，得：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𝑃𝐴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endPara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9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化简得：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en-US" altLang="zh-CN" sz="24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2858135"/>
                <a:ext cx="10932160" cy="26885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2692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930" y="765175"/>
                <a:ext cx="10932160" cy="2232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9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时，容易证明上式仍然成立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9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所以，对于任意角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:endPara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765175"/>
                <a:ext cx="10932160" cy="22326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9916731" y="2456434"/>
                <a:ext cx="1375633" cy="49725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𝑪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731" y="2456434"/>
                <a:ext cx="1375633" cy="497252"/>
              </a:xfrm>
              <a:prstGeom prst="rect">
                <a:avLst/>
              </a:prstGeom>
              <a:blipFill rotWithShape="1">
                <a:blip r:embed="rId3"/>
                <a:stretch>
                  <a:fillRect l="-42" t="-51" r="12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652145" y="3705860"/>
                <a:ext cx="10863580" cy="1369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此公式给出了任意角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的正弦、余弦与其差角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的余弦之间的关系，称为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差角的余弦公式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，简记为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5" y="3705860"/>
                <a:ext cx="10863580" cy="13696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 title=""/>
          <p:cNvGrpSpPr/>
          <p:nvPr/>
        </p:nvGrpSpPr>
        <p:grpSpPr>
          <a:xfrm>
            <a:off x="3920490" y="2348865"/>
            <a:ext cx="5473065" cy="674370"/>
            <a:chOff x="8024" y="1476"/>
            <a:chExt cx="8619" cy="1062"/>
          </a:xfrm>
        </p:grpSpPr>
        <p:sp>
          <p:nvSpPr>
            <p:cNvPr id="10" name="矩形 9"/>
            <p:cNvSpPr/>
            <p:nvPr/>
          </p:nvSpPr>
          <p:spPr>
            <a:xfrm>
              <a:off x="8024" y="1476"/>
              <a:ext cx="8419" cy="1062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8089" y="1689"/>
                  <a:ext cx="8554" cy="7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𝜷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𝜷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𝜷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" y="1689"/>
                  <a:ext cx="8554" cy="72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2692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15620" y="814070"/>
                <a:ext cx="10863580" cy="1558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利用公式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;           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0" y="814070"/>
                <a:ext cx="10863580" cy="15582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582930" y="2440305"/>
                <a:ext cx="6327053" cy="3530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=(−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)×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2440305"/>
                <a:ext cx="6327053" cy="3530903"/>
              </a:xfrm>
              <a:prstGeom prst="rect">
                <a:avLst/>
              </a:prstGeom>
              <a:blipFill rotWithShape="1">
                <a:blip r:embed="rId3"/>
                <a:stretch>
                  <a:fillRect r="9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36703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88183" y="813430"/>
                <a:ext cx="12017131" cy="90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13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是第三象限角，求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3" y="813430"/>
                <a:ext cx="12017131" cy="900439"/>
              </a:xfrm>
              <a:prstGeom prst="rect">
                <a:avLst/>
              </a:prstGeom>
              <a:blipFill rotWithShape="1">
                <a:blip r:embed="rId2"/>
                <a:stretch>
                  <a:fillRect l="-5" t="-70" r="3" b="-4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265345" y="1713869"/>
                <a:ext cx="11854656" cy="3075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解：由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𝑠𝑖𝑛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又由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是第三象限角，得：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𝑐𝑜𝑠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−(−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13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)×(−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×(−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65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45" y="1713869"/>
                <a:ext cx="11854656" cy="3075650"/>
              </a:xfrm>
              <a:prstGeom prst="rect">
                <a:avLst/>
              </a:prstGeom>
              <a:blipFill rotWithShape="1">
                <a:blip r:embed="rId3"/>
                <a:stretch>
                  <a:fillRect l="-5" r="3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82295" y="571500"/>
                <a:ext cx="10753090" cy="665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由公式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出发，你能推导出两角和与差的三角函数的其他公式吗？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571500"/>
                <a:ext cx="10753090" cy="6654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470377" y="1372235"/>
                <a:ext cx="11827825" cy="3116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下面以公式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为基础来推导其他公式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例如，比较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��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并注意到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之间的联系：</a:t>
                </a:r>
                <a:endPara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6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−(−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则由公式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:endPara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6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−(−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)]=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于是得到了两角和的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余弦公式</a:t>
                </a:r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，简记作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77" y="1372235"/>
                <a:ext cx="11827825" cy="3116622"/>
              </a:xfrm>
              <a:prstGeom prst="rect">
                <a:avLst/>
              </a:prstGeom>
              <a:blipFill rotWithShape="1">
                <a:blip r:embed="rId3"/>
                <a:stretch>
                  <a:fillRect l="-4" r="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 title=""/>
          <p:cNvGrpSpPr/>
          <p:nvPr/>
        </p:nvGrpSpPr>
        <p:grpSpPr>
          <a:xfrm>
            <a:off x="1103947" y="4790003"/>
            <a:ext cx="7188200" cy="674370"/>
            <a:chOff x="3213" y="6605"/>
            <a:chExt cx="11320" cy="1062"/>
          </a:xfrm>
        </p:grpSpPr>
        <p:grpSp>
          <p:nvGrpSpPr>
            <p:cNvPr id="12" name="组合 11"/>
            <p:cNvGrpSpPr/>
            <p:nvPr/>
          </p:nvGrpSpPr>
          <p:grpSpPr>
            <a:xfrm>
              <a:off x="3213" y="6605"/>
              <a:ext cx="8619" cy="1062"/>
              <a:chOff x="8024" y="1476"/>
              <a:chExt cx="8619" cy="106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8024" y="1476"/>
                <a:ext cx="8419" cy="106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mc:AlternateContent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089" y="1689"/>
                    <a:ext cx="8554" cy="7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400" b="1" i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9" y="1689"/>
                    <a:ext cx="8554" cy="72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2367" y="6819"/>
                  <a:ext cx="2166" cy="78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𝑪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𝜶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𝜷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)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7" y="6819"/>
                  <a:ext cx="2166" cy="78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3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GNjMjdlMmM4MTUwY2Q5YmE2NGU4YjhmMTdjOWQxOGQ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319</Paragraphs>
  <Slides>43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baseType="lpstr" size="53">
      <vt:lpstr>Arial</vt:lpstr>
      <vt:lpstr>微软雅黑</vt:lpstr>
      <vt:lpstr>Wingdings</vt:lpstr>
      <vt:lpstr>宋体</vt:lpstr>
      <vt:lpstr>黑体</vt:lpstr>
      <vt:lpstr>Times New Roman</vt:lpstr>
      <vt:lpstr>Cambria Math</vt:lpstr>
      <vt:lpstr>MS Mincho</vt:lpstr>
      <vt:lpstr>等线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2023-12-12T14:03:59.209</cp:lastPrinted>
  <dcterms:created xsi:type="dcterms:W3CDTF">2023-12-12T14:03:59Z</dcterms:created>
  <dcterms:modified xsi:type="dcterms:W3CDTF">2023-12-12T06:03:59Z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