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81" r:id="rId42"/>
  </p:sldIdLst>
  <p:sldSz cx="12192000" cy="6858000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36" y="72"/>
      </p:cViewPr>
      <p:guideLst>
        <p:guide orient="horz" pos="2160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" Type="http://schemas.openxmlformats.org/officeDocument/2006/relationships/slide" Target="slides/slide1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" Type="http://schemas.openxmlformats.org/officeDocument/2006/relationships/slide" Target="slides/slide2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" Type="http://schemas.openxmlformats.org/officeDocument/2006/relationships/slide" Target="slides/slide3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tags" Target="tags/tag84.xml" /><Relationship Id="rId44" Type="http://schemas.openxmlformats.org/officeDocument/2006/relationships/presProps" Target="presProps.xml" /><Relationship Id="rId45" Type="http://schemas.openxmlformats.org/officeDocument/2006/relationships/viewProps" Target="viewProps.xml" /><Relationship Id="rId46" Type="http://schemas.openxmlformats.org/officeDocument/2006/relationships/theme" Target="theme/theme1.xml" /><Relationship Id="rId47" Type="http://schemas.openxmlformats.org/officeDocument/2006/relationships/tableStyles" Target="tableStyles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题目"/>
          <p:cNvSpPr>
            <a:spLocks noGrp="1"/>
          </p:cNvSpPr>
          <p:nvPr>
            <p:ph sz="quarter" idx="13" hasCustomPrompt="1"/>
          </p:nvPr>
        </p:nvSpPr>
        <p:spPr>
          <a:xfrm>
            <a:off x="475690" y="815621"/>
            <a:ext cx="11606380" cy="17602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/>
              <a:t>题目</a:t>
            </a:r>
            <a:endParaRPr lang="zh-CN" altLang="en-US"/>
          </a:p>
        </p:txBody>
      </p:sp>
      <p:sp>
        <p:nvSpPr>
          <p:cNvPr id="3" name="答案"/>
          <p:cNvSpPr>
            <a:spLocks noGrp="1"/>
          </p:cNvSpPr>
          <p:nvPr>
            <p:ph sz="quarter" idx="14" hasCustomPrompt="1"/>
          </p:nvPr>
        </p:nvSpPr>
        <p:spPr>
          <a:xfrm>
            <a:off x="475690" y="2575911"/>
            <a:ext cx="11606380" cy="4282089"/>
          </a:xfrm>
          <a:prstGeom prst="rect">
            <a:avLst/>
          </a:prstGeom>
        </p:spPr>
        <p:txBody>
          <a:bodyPr numCol="2" spcCol="360000">
            <a:normAutofit/>
          </a:bodyPr>
          <a:lstStyle>
            <a:lvl1pPr marL="0" indent="0">
              <a:lnSpc>
                <a:spcPct val="110000"/>
              </a:lnSpc>
              <a:spcAft>
                <a:spcPct val="0"/>
              </a:spcAft>
              <a:buNone/>
              <a:defRPr sz="1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/>
              <a:t>答案</a:t>
            </a:r>
            <a:endParaRPr lang="zh-CN" altLang="en-US"/>
          </a:p>
        </p:txBody>
      </p:sp>
      <p:sp>
        <p:nvSpPr>
          <p:cNvPr id="4" name="题型"/>
          <p:cNvSpPr>
            <a:spLocks noGrp="1"/>
          </p:cNvSpPr>
          <p:nvPr>
            <p:ph sz="quarter" idx="15" hasCustomPrompt="1"/>
          </p:nvPr>
        </p:nvSpPr>
        <p:spPr>
          <a:xfrm>
            <a:off x="475690" y="363038"/>
            <a:ext cx="11606380" cy="6122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/>
              <a:t>题型</a:t>
            </a:r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606565" y="-80423"/>
            <a:ext cx="11093942" cy="523395"/>
            <a:chOff x="944" y="311"/>
            <a:chExt cx="17627" cy="1124"/>
          </a:xfrm>
        </p:grpSpPr>
        <p:grpSp>
          <p:nvGrpSpPr>
            <p:cNvPr id="7" name="组合 18"/>
            <p:cNvGrpSpPr/>
            <p:nvPr/>
          </p:nvGrpSpPr>
          <p:grpSpPr>
            <a:xfrm>
              <a:off x="944" y="311"/>
              <a:ext cx="11147" cy="1124"/>
              <a:chOff x="1633928" y="857878"/>
              <a:chExt cx="7077836" cy="714203"/>
            </a:xfrm>
          </p:grpSpPr>
          <p:grpSp>
            <p:nvGrpSpPr>
              <p:cNvPr id="17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19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0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rgbClr val="6096E6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6096E6"/>
                    </a:solidFill>
                  </a:endParaRPr>
                </a:p>
              </p:txBody>
            </p:sp>
          </p:grpSp>
          <p:sp>
            <p:nvSpPr>
              <p:cNvPr id="18" name="TextBox 13"/>
              <p:cNvSpPr/>
              <p:nvPr/>
            </p:nvSpPr>
            <p:spPr>
              <a:xfrm>
                <a:off x="1633928" y="857878"/>
                <a:ext cx="7077836" cy="714203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28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28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10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tags" Target="../tags/tag57.xml" /><Relationship Id="rId14" Type="http://schemas.openxmlformats.org/officeDocument/2006/relationships/tags" Target="../tags/tag58.xml" /><Relationship Id="rId15" Type="http://schemas.openxmlformats.org/officeDocument/2006/relationships/tags" Target="../tags/tag59.xml" /><Relationship Id="rId16" Type="http://schemas.openxmlformats.org/officeDocument/2006/relationships/tags" Target="../tags/tag60.xml" /><Relationship Id="rId17" Type="http://schemas.openxmlformats.org/officeDocument/2006/relationships/tags" Target="../tags/tag61.xml" /><Relationship Id="rId18" Type="http://schemas.openxmlformats.org/officeDocument/2006/relationships/image" Target="file:///D:\qq&#25991;&#20214;\712321467\Image\C2C\Image2\%7b75232B38-A165-1FB7-499C-2E1C792CACB5%7d.png" TargetMode="External" /><Relationship Id="rId19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20" Type="http://schemas.openxmlformats.org/officeDocument/2006/relationships/tags" Target="../tags/tag62.xml" /><Relationship Id="rId21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19" r:link="rId18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2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iming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.jpeg" /><Relationship Id="rId3" Type="http://schemas.openxmlformats.org/officeDocument/2006/relationships/image" Target="../media/image3.png" /><Relationship Id="rId4" Type="http://schemas.openxmlformats.org/officeDocument/2006/relationships/image" Target="../media/image4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Relationship Id="rId3" Type="http://schemas.openxmlformats.org/officeDocument/2006/relationships/image" Target="../media/image18.png" /><Relationship Id="rId4" Type="http://schemas.openxmlformats.org/officeDocument/2006/relationships/image" Target="../media/image19.png" /><Relationship Id="rId5" Type="http://schemas.openxmlformats.org/officeDocument/2006/relationships/image" Target="../media/image20.png" /><Relationship Id="rId6" Type="http://schemas.openxmlformats.org/officeDocument/2006/relationships/tags" Target="../tags/tag69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1.png" /><Relationship Id="rId3" Type="http://schemas.openxmlformats.org/officeDocument/2006/relationships/image" Target="../media/image22.png" /><Relationship Id="rId4" Type="http://schemas.openxmlformats.org/officeDocument/2006/relationships/image" Target="../media/image23.png" /><Relationship Id="rId5" Type="http://schemas.openxmlformats.org/officeDocument/2006/relationships/tags" Target="../tags/tag70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2.png" /><Relationship Id="rId3" Type="http://schemas.openxmlformats.org/officeDocument/2006/relationships/image" Target="../media/image24.png" /><Relationship Id="rId4" Type="http://schemas.openxmlformats.org/officeDocument/2006/relationships/tags" Target="../tags/tag71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5.png" /><Relationship Id="rId3" Type="http://schemas.openxmlformats.org/officeDocument/2006/relationships/image" Target="../media/image26.png" /><Relationship Id="rId4" Type="http://schemas.openxmlformats.org/officeDocument/2006/relationships/tags" Target="../tags/tag72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7.png" /><Relationship Id="rId3" Type="http://schemas.openxmlformats.org/officeDocument/2006/relationships/image" Target="../media/image28.png" /><Relationship Id="rId4" Type="http://schemas.openxmlformats.org/officeDocument/2006/relationships/image" Target="../media/image29.png" /><Relationship Id="rId5" Type="http://schemas.openxmlformats.org/officeDocument/2006/relationships/tags" Target="../tags/tag73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0.png" /><Relationship Id="rId3" Type="http://schemas.openxmlformats.org/officeDocument/2006/relationships/image" Target="../media/image27.png" /><Relationship Id="rId4" Type="http://schemas.openxmlformats.org/officeDocument/2006/relationships/tags" Target="../tags/tag74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1.png" /><Relationship Id="rId3" Type="http://schemas.openxmlformats.org/officeDocument/2006/relationships/image" Target="../media/image32.png" /><Relationship Id="rId4" Type="http://schemas.openxmlformats.org/officeDocument/2006/relationships/image" Target="../media/image33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4.png" /><Relationship Id="rId3" Type="http://schemas.openxmlformats.org/officeDocument/2006/relationships/tags" Target="../tags/tag75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76.xml" /><Relationship Id="rId2" Type="http://schemas.openxmlformats.org/officeDocument/2006/relationships/image" Target="../media/image35.png" /><Relationship Id="rId3" Type="http://schemas.openxmlformats.org/officeDocument/2006/relationships/image" Target="../media/image36.png" /><Relationship Id="rId4" Type="http://schemas.openxmlformats.org/officeDocument/2006/relationships/image" Target="../media/image37.png" /><Relationship Id="rId5" Type="http://schemas.openxmlformats.org/officeDocument/2006/relationships/image" Target="../media/image38.png" /><Relationship Id="rId6" Type="http://schemas.openxmlformats.org/officeDocument/2006/relationships/image" Target="../media/image39.png" /><Relationship Id="rId7" Type="http://schemas.openxmlformats.org/officeDocument/2006/relationships/image" Target="../media/image40.png" /><Relationship Id="rId8" Type="http://schemas.openxmlformats.org/officeDocument/2006/relationships/image" Target="../media/image41.png" /><Relationship Id="rId9" Type="http://schemas.openxmlformats.org/officeDocument/2006/relationships/image" Target="../media/image42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5.png" /><Relationship Id="rId3" Type="http://schemas.openxmlformats.org/officeDocument/2006/relationships/image" Target="../media/image43.png" /><Relationship Id="rId4" Type="http://schemas.openxmlformats.org/officeDocument/2006/relationships/image" Target="../media/image44.png" /><Relationship Id="rId5" Type="http://schemas.openxmlformats.org/officeDocument/2006/relationships/image" Target="../media/image45.png" /><Relationship Id="rId6" Type="http://schemas.openxmlformats.org/officeDocument/2006/relationships/image" Target="../media/image46.png" /><Relationship Id="rId7" Type="http://schemas.openxmlformats.org/officeDocument/2006/relationships/image" Target="../media/image41.png" /><Relationship Id="rId8" Type="http://schemas.openxmlformats.org/officeDocument/2006/relationships/image" Target="../media/image40.png" /><Relationship Id="rId9" Type="http://schemas.openxmlformats.org/officeDocument/2006/relationships/tags" Target="../tags/tag7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Relationship Id="rId3" Type="http://schemas.openxmlformats.org/officeDocument/2006/relationships/image" Target="../media/image6.png" /><Relationship Id="rId4" Type="http://schemas.openxmlformats.org/officeDocument/2006/relationships/tags" Target="../tags/tag63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7.png" /><Relationship Id="rId3" Type="http://schemas.openxmlformats.org/officeDocument/2006/relationships/image" Target="../media/image48.png" /><Relationship Id="rId4" Type="http://schemas.openxmlformats.org/officeDocument/2006/relationships/image" Target="../media/image49.png" /><Relationship Id="rId5" Type="http://schemas.openxmlformats.org/officeDocument/2006/relationships/tags" Target="../tags/tag78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0.png" /><Relationship Id="rId3" Type="http://schemas.openxmlformats.org/officeDocument/2006/relationships/image" Target="../media/image48.png" /><Relationship Id="rId4" Type="http://schemas.openxmlformats.org/officeDocument/2006/relationships/image" Target="../media/image51.png" /><Relationship Id="rId5" Type="http://schemas.openxmlformats.org/officeDocument/2006/relationships/tags" Target="../tags/tag79.xml" /><Relationship Id="rId6" Type="http://schemas.openxmlformats.org/officeDocument/2006/relationships/tags" Target="../tags/tag80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2.png" /><Relationship Id="rId3" Type="http://schemas.openxmlformats.org/officeDocument/2006/relationships/image" Target="../media/image53.png" /><Relationship Id="rId4" Type="http://schemas.openxmlformats.org/officeDocument/2006/relationships/image" Target="../media/image54.png" /><Relationship Id="rId5" Type="http://schemas.openxmlformats.org/officeDocument/2006/relationships/tags" Target="../tags/tag81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5.png" /><Relationship Id="rId3" Type="http://schemas.openxmlformats.org/officeDocument/2006/relationships/image" Target="../media/image56.pn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7.png" /><Relationship Id="rId3" Type="http://schemas.openxmlformats.org/officeDocument/2006/relationships/image" Target="../media/image56.png" /><Relationship Id="rId4" Type="http://schemas.openxmlformats.org/officeDocument/2006/relationships/tags" Target="../tags/tag82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58.png" /><Relationship Id="rId3" Type="http://schemas.openxmlformats.org/officeDocument/2006/relationships/image" Target="../media/image59.png" /><Relationship Id="rId4" Type="http://schemas.openxmlformats.org/officeDocument/2006/relationships/image" Target="../media/image60.emf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61.png" /><Relationship Id="rId3" Type="http://schemas.openxmlformats.org/officeDocument/2006/relationships/image" Target="../media/image62.png" /><Relationship Id="rId4" Type="http://schemas.openxmlformats.org/officeDocument/2006/relationships/image" Target="../media/image63.emf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64.png" /><Relationship Id="rId3" Type="http://schemas.openxmlformats.org/officeDocument/2006/relationships/image" Target="../media/image65.png" /><Relationship Id="rId4" Type="http://schemas.openxmlformats.org/officeDocument/2006/relationships/image" Target="../media/image66.emf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67.png" /><Relationship Id="rId3" Type="http://schemas.openxmlformats.org/officeDocument/2006/relationships/image" Target="../media/image68.png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69.png" /><Relationship Id="rId3" Type="http://schemas.openxmlformats.org/officeDocument/2006/relationships/image" Target="../media/image70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64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71.png" /><Relationship Id="rId3" Type="http://schemas.openxmlformats.org/officeDocument/2006/relationships/image" Target="../media/image72.png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73.png" /><Relationship Id="rId3" Type="http://schemas.openxmlformats.org/officeDocument/2006/relationships/image" Target="../media/image74.png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75.png" /><Relationship Id="rId3" Type="http://schemas.openxmlformats.org/officeDocument/2006/relationships/image" Target="../media/image76.png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77.png" /><Relationship Id="rId3" Type="http://schemas.openxmlformats.org/officeDocument/2006/relationships/image" Target="../media/image78.png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79.png" /><Relationship Id="rId3" Type="http://schemas.openxmlformats.org/officeDocument/2006/relationships/image" Target="../media/image80.png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81.png" /><Relationship Id="rId3" Type="http://schemas.openxmlformats.org/officeDocument/2006/relationships/image" Target="../media/image82.png" /></Relationships>
</file>

<file path=ppt/slides/_rels/slide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83.png" /><Relationship Id="rId3" Type="http://schemas.openxmlformats.org/officeDocument/2006/relationships/image" Target="../media/image84.png" /></Relationships>
</file>

<file path=ppt/slides/_rels/slide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85.png" /><Relationship Id="rId3" Type="http://schemas.openxmlformats.org/officeDocument/2006/relationships/image" Target="../media/image86.png" /></Relationships>
</file>

<file path=ppt/slides/_rels/slide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87.png" /><Relationship Id="rId3" Type="http://schemas.openxmlformats.org/officeDocument/2006/relationships/image" Target="../media/image88.png" /></Relationships>
</file>

<file path=ppt/slides/_rels/slide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89.png" /><Relationship Id="rId3" Type="http://schemas.openxmlformats.org/officeDocument/2006/relationships/image" Target="../media/image90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Relationship Id="rId3" Type="http://schemas.openxmlformats.org/officeDocument/2006/relationships/image" Target="../media/image8.png" /><Relationship Id="rId4" Type="http://schemas.openxmlformats.org/officeDocument/2006/relationships/tags" Target="../tags/tag65.xml" /></Relationships>
</file>

<file path=ppt/slides/_rels/slide4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91.png" /><Relationship Id="rId3" Type="http://schemas.openxmlformats.org/officeDocument/2006/relationships/image" Target="../media/image92.png" /></Relationships>
</file>

<file path=ppt/slides/_rels/slide4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3.png" /><Relationship Id="rId3" Type="http://schemas.openxmlformats.org/officeDocument/2006/relationships/image" Target="../media/image94.png" /><Relationship Id="rId4" Type="http://schemas.openxmlformats.org/officeDocument/2006/relationships/image" Target="../media/image4.png" /><Relationship Id="rId5" Type="http://schemas.openxmlformats.org/officeDocument/2006/relationships/tags" Target="../tags/tag83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Relationship Id="rId3" Type="http://schemas.openxmlformats.org/officeDocument/2006/relationships/image" Target="../media/image8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.jpeg" /><Relationship Id="rId3" Type="http://schemas.openxmlformats.org/officeDocument/2006/relationships/image" Target="../media/image10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Relationship Id="rId3" Type="http://schemas.openxmlformats.org/officeDocument/2006/relationships/image" Target="../media/image12.png" /><Relationship Id="rId4" Type="http://schemas.openxmlformats.org/officeDocument/2006/relationships/tags" Target="../tags/tag66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Relationship Id="rId3" Type="http://schemas.openxmlformats.org/officeDocument/2006/relationships/image" Target="../media/image14.png" /><Relationship Id="rId4" Type="http://schemas.openxmlformats.org/officeDocument/2006/relationships/tags" Target="../tags/tag67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Relationship Id="rId3" Type="http://schemas.openxmlformats.org/officeDocument/2006/relationships/image" Target="../media/image15.png" /><Relationship Id="rId4" Type="http://schemas.openxmlformats.org/officeDocument/2006/relationships/image" Target="../media/image16.png" /><Relationship Id="rId5" Type="http://schemas.openxmlformats.org/officeDocument/2006/relationships/image" Target="../media/image17.png" /><Relationship Id="rId6" Type="http://schemas.openxmlformats.org/officeDocument/2006/relationships/tags" Target="../tags/tag68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6" name="组合 5" title=""/>
          <p:cNvGrpSpPr/>
          <p:nvPr/>
        </p:nvGrpSpPr>
        <p:grpSpPr>
          <a:xfrm>
            <a:off x="-5080" y="3348355"/>
            <a:ext cx="10415270" cy="2442210"/>
            <a:chOff x="-21" y="4444"/>
            <a:chExt cx="16402" cy="3846"/>
          </a:xfrm>
        </p:grpSpPr>
        <p:pic>
          <p:nvPicPr>
            <p:cNvPr id="3" name="图片 2"/>
            <p:cNvPicPr/>
            <p:nvPr/>
          </p:nvPicPr>
          <p:blipFill>
            <a:blip r:embed="rId2"/>
            <a:stretch>
              <a:fillRect/>
            </a:stretch>
          </p:blipFill>
          <p:spPr>
            <a:xfrm rot="20640000">
              <a:off x="-21" y="4444"/>
              <a:ext cx="3202" cy="3846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43" name="组合 42"/>
            <p:cNvGrpSpPr/>
            <p:nvPr/>
          </p:nvGrpSpPr>
          <p:grpSpPr>
            <a:xfrm>
              <a:off x="3649" y="5988"/>
              <a:ext cx="12732" cy="1332"/>
              <a:chOff x="4703" y="5987"/>
              <a:chExt cx="12732" cy="1332"/>
            </a:xfrm>
          </p:grpSpPr>
          <p:cxnSp>
            <p:nvCxnSpPr>
              <p:cNvPr id="41" name="曲线连接符 40"/>
              <p:cNvCxnSpPr/>
              <p:nvPr/>
            </p:nvCxnSpPr>
            <p:spPr>
              <a:xfrm flipV="1">
                <a:off x="4703" y="5987"/>
                <a:ext cx="4884" cy="1332"/>
              </a:xfrm>
              <a:prstGeom prst="curvedConnector3">
                <a:avLst>
                  <a:gd name="adj1" fmla="val 50020"/>
                </a:avLst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曲线连接符 41"/>
              <p:cNvCxnSpPr/>
              <p:nvPr/>
            </p:nvCxnSpPr>
            <p:spPr>
              <a:xfrm>
                <a:off x="9587" y="5987"/>
                <a:ext cx="7848" cy="828"/>
              </a:xfrm>
              <a:prstGeom prst="curvedConnector3">
                <a:avLst>
                  <a:gd name="adj1" fmla="val 50013"/>
                </a:avLst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Oval 19+" title=""/>
          <p:cNvSpPr/>
          <p:nvPr/>
        </p:nvSpPr>
        <p:spPr>
          <a:xfrm>
            <a:off x="-518160" y="-3185160"/>
            <a:ext cx="13228320" cy="13228320"/>
          </a:xfrm>
          <a:prstGeom prst="ellipse">
            <a:avLst/>
          </a:prstGeom>
          <a:noFill/>
          <a:ln w="12446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  <a:effectLst>
            <a:outerShdw blurRad="177800" dist="1905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 title=""/>
          <p:cNvSpPr/>
          <p:nvPr/>
        </p:nvSpPr>
        <p:spPr>
          <a:xfrm>
            <a:off x="1720116" y="5326140"/>
            <a:ext cx="882475" cy="882475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>
            <a:outerShdw blurRad="330200" dist="101600" algn="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 title=""/>
          <p:cNvSpPr/>
          <p:nvPr/>
        </p:nvSpPr>
        <p:spPr>
          <a:xfrm flipV="1">
            <a:off x="10471602" y="2638503"/>
            <a:ext cx="476616" cy="476616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>
            <a:outerShdw blurRad="330200" dist="101600" algn="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>
        <mc:Choice Requires="a14">
          <p:sp>
            <p:nvSpPr>
              <p:cNvPr id="2" name="矩形 1" title=""/>
              <p:cNvSpPr/>
              <p:nvPr/>
            </p:nvSpPr>
            <p:spPr>
              <a:xfrm>
                <a:off x="490856" y="2092325"/>
                <a:ext cx="11078210" cy="1198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US" altLang="zh-CN" sz="7200" b="1">
                    <a:solidFill>
                      <a:schemeClr val="tx1"/>
                    </a:solidFill>
                    <a:effectLst>
                      <a:reflection blurRad="6350" stA="53000" endA="300" endPos="35500" dir="5400000" sy="-90000" algn="bl" rotWithShape="0"/>
                    </a:effectLst>
                  </a:rPr>
                  <a:t>5.6 </a:t>
                </a:r>
                <a:r>
                  <a:rPr lang="zh-CN" altLang="en-US" sz="7200" b="1">
                    <a:solidFill>
                      <a:schemeClr val="tx1"/>
                    </a:solidFill>
                    <a:effectLst>
                      <a:reflection blurRad="6350" stA="53000" endA="300" endPos="35500" dir="5400000" sy="-90000" algn="bl" rotWithShape="0"/>
                    </a:effectLst>
                  </a:rPr>
                  <a:t>函数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7200" b="1" i="1"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Cambria Math" panose="02040503050406030204"/>
                          <a:cs typeface="Cambria Math" panose="02040503050406030204" charset="0"/>
                        </a:rPr>
                        <m:t>𝒚</m:t>
                      </m:r>
                      <m:r>
                        <m:rPr>
                          <m:sty m:val="bi"/>
                        </m:rPr>
                        <a:rPr lang="en-US" altLang="zh-CN" sz="7200" b="1" i="1"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Cambria Math" panose="02040503050406030204"/>
                          <a:cs typeface="Cambria Math" panose="02040503050406030204" charset="0"/>
                        </a:rPr>
                        <m:t>=</m:t>
                      </m:r>
                      <m:r>
                        <m:rPr>
                          <m:sty m:val="bi"/>
                        </m:rPr>
                        <a:rPr lang="en-US" altLang="zh-CN" sz="7200" b="1" i="1"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Cambria Math" panose="02040503050406030204"/>
                          <a:cs typeface="Cambria Math" panose="02040503050406030204" charset="0"/>
                        </a:rPr>
                        <m:t>𝑨𝒔𝒊𝒏</m:t>
                      </m:r>
                      <m:r>
                        <m:rPr>
                          <m:sty m:val="bi"/>
                        </m:rPr>
                        <a:rPr lang="en-US" altLang="zh-CN" sz="7200" b="1" i="1"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Cambria Math" panose="02040503050406030204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bi"/>
                        </m:rPr>
                        <a:rPr lang="en-US" altLang="zh-CN" sz="7200" b="1" i="1"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Cambria Math" panose="02040503050406030204"/>
                          <a:cs typeface="Cambria Math" panose="02040503050406030204" charset="0"/>
                        </a:rPr>
                        <m:t>𝝎</m:t>
                      </m:r>
                      <m:r>
                        <m:rPr>
                          <m:sty m:val="bi"/>
                        </m:rPr>
                        <a:rPr lang="en-US" altLang="zh-CN" sz="7200" b="1" i="1"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Cambria Math" panose="02040503050406030204"/>
                          <a:cs typeface="Cambria Math" panose="02040503050406030204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7200" b="1" i="1"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Cambria Math" panose="02040503050406030204"/>
                          <a:cs typeface="Cambria Math" panose="02040503050406030204" charset="0"/>
                        </a:rPr>
                        <m:t>+</m:t>
                      </m:r>
                      <m:r>
                        <m:rPr>
                          <m:sty m:val="bi"/>
                        </m:rPr>
                        <a:rPr lang="en-US" altLang="zh-CN" sz="7200" b="1" i="1"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Cambria Math" panose="02040503050406030204"/>
                          <a:cs typeface="Cambria Math" panose="02040503050406030204" charset="0"/>
                        </a:rPr>
                        <m:t>𝝋</m:t>
                      </m:r>
                      <m:r>
                        <m:rPr>
                          <m:sty m:val="bi"/>
                        </m:rPr>
                        <a:rPr lang="en-US" altLang="zh-CN" sz="7200" b="1" i="1"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Cambria Math" panose="02040503050406030204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 sz="7200" b="1">
                  <a:solidFill>
                    <a:schemeClr val="tx1"/>
                  </a:soli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56" y="2092325"/>
                <a:ext cx="11078210" cy="1198880"/>
              </a:xfrm>
              <a:prstGeom prst="rect">
                <a:avLst/>
              </a:prstGeom>
              <a:blipFill rotWithShape="1">
                <a:blip r:embed="rId3"/>
                <a:stretch>
                  <a:fillRect t="-2648" r="-1467" b="-359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 title=""/>
          <p:cNvSpPr txBox="1"/>
          <p:nvPr/>
        </p:nvSpPr>
        <p:spPr>
          <a:xfrm>
            <a:off x="2360930" y="3733800"/>
            <a:ext cx="733806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5.6.1 </a:t>
            </a:r>
            <a:r>
              <a:rPr lang="zh-CN" altLang="en-US"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匀速圆周运动的数学模型</a:t>
            </a:r>
            <a:endParaRPr lang="zh-CN" sz="4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</a:t>
            </a:r>
            <a:endParaRPr lang="en-US" altLang="zh-CN" sz="4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图片 4" title="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73" y="0"/>
            <a:ext cx="3210373" cy="895475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8" name="图片 7" titl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" y="1798955"/>
            <a:ext cx="5982335" cy="1960880"/>
          </a:xfrm>
          <a:prstGeom prst="rect">
            <a:avLst/>
          </a:prstGeom>
        </p:spPr>
      </p:pic>
      <p:grpSp>
        <p:nvGrpSpPr>
          <p:cNvPr id="4" name="组合 3" title=""/>
          <p:cNvGrpSpPr/>
          <p:nvPr/>
        </p:nvGrpSpPr>
        <p:grpSpPr>
          <a:xfrm>
            <a:off x="520065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520065" y="508635"/>
                <a:ext cx="11272520" cy="625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这说明，把正弦曲线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上的所有点向左平移个单位长度，就得到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6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图象</a:t>
                </a:r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20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65" y="508635"/>
                <a:ext cx="11272520" cy="625684"/>
              </a:xfrm>
              <a:prstGeom prst="rect">
                <a:avLst/>
              </a:prstGeom>
              <a:blipFill rotWithShape="1">
                <a:blip r:embed="rId3"/>
                <a:stretch>
                  <a:fillRect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9" name="文本框 8" title=""/>
              <p:cNvSpPr txBox="1"/>
              <p:nvPr/>
            </p:nvSpPr>
            <p:spPr>
              <a:xfrm>
                <a:off x="536574" y="4142105"/>
                <a:ext cx="11333847" cy="1501117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60000"/>
                  </a:lnSpc>
                </a:pPr>
                <a:r>
                  <a:rPr 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一般地，当动点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𝑀</m:t>
                      </m:r>
                    </m:oMath>
                  </m:oMathPara>
                </a14:m>
                <a:r>
                  <a:rPr 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的起始位置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𝑄</m:t>
                      </m:r>
                    </m:oMath>
                  </m:oMathPara>
                </a14:m>
                <a:r>
                  <a:rPr 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所对应的角为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𝜑</m:t>
                      </m:r>
                    </m:oMath>
                  </m:oMathPara>
                </a14:m>
                <a:r>
                  <a:rPr 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时，对应的函数是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𝜑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)(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𝜑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≠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，把正弦曲线上的所有点向左</a:t>
                </a:r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𝜑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</a:t>
                </a:r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或向右</a:t>
                </a:r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𝜑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时</a:t>
                </a:r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平移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𝜑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个单位长度，就得到函数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𝜑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的图象</a:t>
                </a:r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74" y="4142105"/>
                <a:ext cx="11333847" cy="1501117"/>
              </a:xfrm>
              <a:prstGeom prst="rect">
                <a:avLst/>
              </a:prstGeom>
              <a:blipFill rotWithShape="1">
                <a:blip r:embed="rId4"/>
                <a:stretch>
                  <a:fillRect l="-129" t="-973" r="-126" b="-932"/>
                </a:stretch>
              </a:blip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7598410" y="1527810"/>
                <a:ext cx="3406775" cy="1127809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000" b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思考</a:t>
                </a:r>
                <a:r>
                  <a:rPr lang="en-US" altLang="zh-CN" sz="2000" b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：分别说一说旋转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"/>
                        </m:rPr>
                        <a:rPr lang="en-US" altLang="zh-CN" sz="2000" b="1">
                          <a:latin typeface="Cambria Math" panose="02040503050406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zh-CN" altLang="en-US" sz="20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en-US" sz="20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时的情况</a:t>
                </a:r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20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410" y="1527810"/>
                <a:ext cx="3406775" cy="1127809"/>
              </a:xfrm>
              <a:prstGeom prst="rect">
                <a:avLst/>
              </a:prstGeom>
              <a:blipFill rotWithShape="1">
                <a:blip r:embed="rId5"/>
                <a:stretch>
                  <a:fillRect l="-429" t="-1295" r="-410" b="-1234"/>
                </a:stretch>
              </a:blip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20065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520065" y="603250"/>
                <a:ext cx="10878820" cy="1938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2.</a:t>
                </a: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探索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𝜔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𝜔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𝜔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𝜑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图象的影响</a:t>
                </a:r>
                <a:endParaRPr lang="zh-CN" altLang="en-US" sz="20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70000"/>
                  </a:lnSpc>
                </a:pP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下面</a:t>
                </a:r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仍然通过数学实验来探索</a:t>
                </a:r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如图，取圆的半径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为了研究方便，不妨令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𝜑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𝜔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时得到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(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6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的图象</a:t>
                </a:r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20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65" y="603250"/>
                <a:ext cx="10878820" cy="1938672"/>
              </a:xfrm>
              <a:prstGeom prst="rect">
                <a:avLst/>
              </a:prstGeom>
              <a:blipFill rotWithShape="1">
                <a:blip r:embed="rId2"/>
                <a:stretch>
                  <a:fillRect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 titl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235" y="2768600"/>
            <a:ext cx="5129530" cy="1613535"/>
          </a:xfrm>
          <a:prstGeom prst="rect">
            <a:avLst/>
          </a:prstGeom>
        </p:spPr>
      </p:pic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536575" y="4382135"/>
                <a:ext cx="11272520" cy="1083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zh-CN" altLang="en-US" sz="2000" b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思考</a:t>
                </a:r>
                <a:r>
                  <a:rPr lang="en-US" altLang="zh-CN" sz="2000" b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5</a:t>
                </a: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：取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𝜔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</m:oMath>
                  </m:oMathPara>
                </a14:m>
                <a:r>
                  <a:rPr lang="zh-CN" altLang="en-US" sz="20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图象有什么变化？取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𝜔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呢？</a:t>
                </a: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取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𝜔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</m:oMath>
                  </m:oMathPara>
                </a14:m>
                <a:r>
                  <a:rPr lang="zh-CN" altLang="en-US" sz="20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𝜔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en-US" sz="20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图象又有什么变化？</a:t>
                </a:r>
                <a:r>
                  <a:rPr 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𝜔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取任意实数呢？</a:t>
                </a:r>
                <a:endParaRPr lang="zh-CN" altLang="en-US" sz="20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75" y="4382135"/>
                <a:ext cx="11272520" cy="1083182"/>
              </a:xfrm>
              <a:prstGeom prst="rect">
                <a:avLst/>
              </a:prstGeom>
              <a:blipFill rotWithShape="1">
                <a:blip r:embed="rId4"/>
                <a:stretch>
                  <a:fillRect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9" name="图片 8" titl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375" y="6350"/>
            <a:ext cx="5129530" cy="1613535"/>
          </a:xfrm>
          <a:prstGeom prst="rect">
            <a:avLst/>
          </a:prstGeom>
        </p:spPr>
      </p:pic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520065" y="596265"/>
                <a:ext cx="11272520" cy="5512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200000"/>
                  </a:lnSpc>
                </a:pP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取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𝜔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时，得到函数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的图象</a:t>
                </a:r>
                <a:r>
                  <a:rPr 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en-US" sz="20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200000"/>
                  </a:lnSpc>
                </a:pP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进一步，在单位圆上，设以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为起点的动点，</a:t>
                </a:r>
                <a:endParaRPr lang="en-US" altLang="zh-CN" sz="20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>
                  <a:lnSpc>
                    <a:spcPct val="200000"/>
                  </a:lnSpc>
                </a:pP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𝜔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时到达点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𝑃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的时间为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𝑠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endParaRPr lang="en-US" altLang="zh-CN" sz="20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>
                  <a:lnSpc>
                    <a:spcPct val="200000"/>
                  </a:lnSpc>
                </a:pP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𝜔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时到达点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𝑃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的时间为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𝑠</m:t>
                      </m:r>
                    </m:oMath>
                  </m:oMathPara>
                </a14:m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因为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𝜔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时动点的转速是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𝜔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的</a:t>
                </a:r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倍，所以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20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>
                  <a:lnSpc>
                    <a:spcPct val="200000"/>
                  </a:lnSpc>
                </a:pP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这样，设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𝐺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是函数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𝑠𝑖𝑛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6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图象上的一点，那么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𝐾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就是函数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图象上的相应点，如图所示</a:t>
                </a:r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这说明，把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的图象上的所有点的横坐标缩短为原来的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纵坐标不变</a:t>
                </a:r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，就得到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的图象</a:t>
                </a:r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.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的周期为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𝜋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，是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的周期的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20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65" y="596265"/>
                <a:ext cx="11272520" cy="5512150"/>
              </a:xfrm>
              <a:prstGeom prst="rect">
                <a:avLst/>
              </a:prstGeom>
              <a:blipFill rotWithShape="1">
                <a:blip r:embed="rId3"/>
                <a:stretch>
                  <a:fillRect b="-52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 title=""/>
          <p:cNvGrpSpPr/>
          <p:nvPr/>
        </p:nvGrpSpPr>
        <p:grpSpPr>
          <a:xfrm>
            <a:off x="520065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520065" y="458470"/>
                <a:ext cx="11272520" cy="2598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200000"/>
                  </a:lnSpc>
                </a:pP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同理，取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𝜔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时，</a:t>
                </a: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动点的转速是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𝜔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的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倍，以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为起点，到达点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𝑃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的时间是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𝜔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的</a:t>
                </a:r>
                <a:r>
                  <a:rPr lang="en-US" altLang="zh-CN" sz="20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倍</a:t>
                </a:r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这样，把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𝑠𝑖𝑛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6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图象上所有点的横坐标扩大为原来的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倍</a:t>
                </a:r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纵坐标不变</a:t>
                </a:r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，就得到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的图象</a:t>
                </a:r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.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的周期为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4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𝜋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，是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的周期的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倍</a:t>
                </a:r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20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65" y="458470"/>
                <a:ext cx="11272520" cy="2598532"/>
              </a:xfrm>
              <a:prstGeom prst="rect">
                <a:avLst/>
              </a:prstGeom>
              <a:blipFill rotWithShape="1">
                <a:blip r:embed="rId2"/>
                <a:stretch>
                  <a:fillRect b="-1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 title=""/>
          <p:cNvGrpSpPr/>
          <p:nvPr/>
        </p:nvGrpSpPr>
        <p:grpSpPr>
          <a:xfrm>
            <a:off x="520065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363700" y="3651553"/>
                <a:ext cx="11464599" cy="1729448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一般地，函数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𝜔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𝜑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的周期是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𝜔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把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𝜑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图象上所有点的横坐标缩短</a:t>
                </a:r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𝜔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</a:t>
                </a:r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或伸长</a:t>
                </a:r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𝜔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时</a:t>
                </a:r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到原来的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倍</a:t>
                </a:r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纵坐标不变</a:t>
                </a:r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，就得到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𝜔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𝜑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的图象</a:t>
                </a:r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00" y="3651553"/>
                <a:ext cx="11464599" cy="1729448"/>
              </a:xfrm>
              <a:prstGeom prst="rect">
                <a:avLst/>
              </a:prstGeom>
              <a:blipFill rotWithShape="1">
                <a:blip r:embed="rId3"/>
                <a:stretch>
                  <a:fillRect l="-126" t="-862" r="-121" b="-3084"/>
                </a:stretch>
              </a:blip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" name="图片 9" titl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95" y="2568575"/>
            <a:ext cx="3545671" cy="1935647"/>
          </a:xfrm>
          <a:prstGeom prst="rect">
            <a:avLst/>
          </a:prstGeom>
        </p:spPr>
      </p:pic>
      <p:grpSp>
        <p:nvGrpSpPr>
          <p:cNvPr id="4" name="组合 3" title=""/>
          <p:cNvGrpSpPr/>
          <p:nvPr/>
        </p:nvGrpSpPr>
        <p:grpSpPr>
          <a:xfrm>
            <a:off x="520065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520065" y="469900"/>
                <a:ext cx="10878820" cy="1764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3.</a:t>
                </a: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探索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𝐴𝑠𝑖𝑛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𝜔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𝜑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图象的影响</a:t>
                </a:r>
                <a:endParaRPr lang="zh-CN" altLang="en-US" sz="20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70000"/>
                  </a:lnSpc>
                </a:pP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下面通过数学实验探索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对函数图象的影响</a:t>
                </a:r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en-US" altLang="zh-CN" sz="20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70000"/>
                  </a:lnSpc>
                </a:pP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为了研究方便，不妨令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𝜔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𝜑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时，如图，可得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(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6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的图象</a:t>
                </a:r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20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65" y="469900"/>
                <a:ext cx="10878820" cy="1764457"/>
              </a:xfrm>
              <a:prstGeom prst="rect">
                <a:avLst/>
              </a:prstGeom>
              <a:blipFill rotWithShape="1">
                <a:blip r:embed="rId3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454631" y="4729974"/>
                <a:ext cx="11518265" cy="659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zh-CN" altLang="en-US" sz="2000" b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思考</a:t>
                </a:r>
                <a:r>
                  <a:rPr lang="en-US" altLang="zh-CN" sz="2000" b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6</a:t>
                </a: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：</a:t>
                </a:r>
                <a:r>
                  <a:rPr 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改变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</m:oMath>
                  </m:oMathPara>
                </a14:m>
                <a:r>
                  <a:rPr 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的取值，使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取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3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等，你发现图象有什么变化？</a:t>
                </a:r>
                <a:r>
                  <a:rPr 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取任意正数呢？</a:t>
                </a:r>
                <a:endParaRPr lang="zh-CN" altLang="en-US" sz="20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31" y="4729974"/>
                <a:ext cx="11518265" cy="659411"/>
              </a:xfrm>
              <a:prstGeom prst="rect">
                <a:avLst/>
              </a:prstGeom>
              <a:blipFill rotWithShape="1">
                <a:blip r:embed="rId4"/>
                <a:stretch>
                  <a:fillRect l="-5" t="-75" r="5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520065" y="649605"/>
                <a:ext cx="11476192" cy="5938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200000"/>
                  </a:lnSpc>
                </a:pP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时，得到函数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的图象</a:t>
                </a:r>
                <a:r>
                  <a:rPr 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en-US" sz="20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200000"/>
                  </a:lnSpc>
                </a:pP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进一步，设射线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与以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为圆心、</a:t>
                </a:r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为半径的圆交于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20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>
                  <a:lnSpc>
                    <a:spcPct val="200000"/>
                  </a:lnSpc>
                </a:pP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如果单位圆上以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为起点的动点，以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��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转速</a:t>
                </a:r>
                <a:r>
                  <a:rPr 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经过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 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𝒔</m:t>
                      </m:r>
                    </m:oMath>
                  </m:oMathPara>
                </a14:m>
                <a:r>
                  <a:rPr 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到达圆周上的点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𝑃</m:t>
                      </m:r>
                    </m:oMath>
                  </m:oMathPara>
                </a14:m>
                <a:r>
                  <a:rPr 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，那么点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𝑃</m:t>
                      </m:r>
                    </m:oMath>
                  </m:oMathPara>
                </a14:m>
                <a:r>
                  <a:rPr 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的纵坐标是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；相应地，点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在以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为圆心、</a:t>
                </a:r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为半径的圆上运动到点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𝑇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，点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𝑇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的纵坐标是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20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>
                  <a:lnSpc>
                    <a:spcPct val="200000"/>
                  </a:lnSpc>
                </a:pP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这样，设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𝐾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是函数图象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��𝑖𝑛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上的一点，那么点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𝑁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就是函数图象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上的相应点，如图所示</a:t>
                </a:r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20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>
                  <a:lnSpc>
                    <a:spcPct val="200000"/>
                  </a:lnSpc>
                </a:pP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这说明，把图象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上所有点的纵坐标伸长到原来的</a:t>
                </a:r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倍</a:t>
                </a:r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横坐标不变</a:t>
                </a:r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，就得到的图象</a:t>
                </a:r>
                <a:endParaRPr lang="en-US" altLang="zh-CN" sz="20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>
                  <a:lnSpc>
                    <a:spcPct val="20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20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65" y="649605"/>
                <a:ext cx="11476192" cy="5938870"/>
              </a:xfrm>
              <a:prstGeom prst="rect">
                <a:avLst/>
              </a:prstGeom>
              <a:blipFill rotWithShape="1">
                <a:blip r:embed="rId2"/>
                <a:stretch>
                  <a:fillRect r="4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 title=""/>
          <p:cNvGrpSpPr/>
          <p:nvPr/>
        </p:nvGrpSpPr>
        <p:grpSpPr>
          <a:xfrm>
            <a:off x="520065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" name="图片 1" titl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1500" y="431736"/>
            <a:ext cx="3036737" cy="1657811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11" name="文本框 10" title=""/>
              <p:cNvSpPr txBox="1"/>
              <p:nvPr/>
            </p:nvSpPr>
            <p:spPr>
              <a:xfrm>
                <a:off x="1377892" y="553023"/>
                <a:ext cx="9267738" cy="12682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CN" altLang="zh-CN" sz="2000" b="1" kern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同理，把图象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2000" b="1" kern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上所有点的纵坐标缩短到原来的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2000" b="1" kern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zh-CN" sz="2000" b="1" kern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横坐标不变</a:t>
                </a:r>
                <a:r>
                  <a:rPr lang="en-US" altLang="zh-CN" sz="2000" b="1" kern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2000" b="1" kern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，就得到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2000" b="1" kern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的图象</a:t>
                </a:r>
                <a:r>
                  <a:rPr lang="en-US" altLang="zh-CN" sz="2000" b="1" kern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2000"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892" y="553023"/>
                <a:ext cx="9267738" cy="1268296"/>
              </a:xfrm>
              <a:prstGeom prst="rect">
                <a:avLst/>
              </a:prstGeom>
              <a:blipFill rotWithShape="1">
                <a:blip r:embed="rId2"/>
                <a:stretch>
                  <a:fillRect l="-6" t="-45" r="5" b="-44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19" name="文本框 18" title=""/>
              <p:cNvSpPr txBox="1"/>
              <p:nvPr/>
            </p:nvSpPr>
            <p:spPr>
              <a:xfrm>
                <a:off x="1377892" y="2387221"/>
                <a:ext cx="9267738" cy="1249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zh-CN" sz="2000" b="1" kern="12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一般地，函数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𝐴𝑠𝑖𝑛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𝜔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𝜑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2000" b="1" kern="12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的图象，可以看作是把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𝜔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𝜑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2000" b="1" kern="12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图象上所有点的纵坐标伸长</a:t>
                </a:r>
                <a:r>
                  <a:rPr lang="en-US" altLang="zh-CN" sz="2000" b="1" kern="12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zh-CN" sz="2000" b="1" kern="12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2000" b="1" kern="12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</a:t>
                </a:r>
                <a:r>
                  <a:rPr lang="en-US" altLang="zh-CN" sz="2000" b="1" kern="12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2000" b="1" kern="12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或缩短</a:t>
                </a:r>
                <a:r>
                  <a:rPr lang="en-US" altLang="zh-CN" sz="2000" b="1" kern="12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zh-CN" sz="2000" b="1" kern="12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2000" b="1" kern="12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</a:t>
                </a:r>
                <a:r>
                  <a:rPr lang="en-US" altLang="zh-CN" sz="2000" b="1" kern="12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2000" b="1" kern="12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到原来的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</m:oMath>
                  </m:oMathPara>
                </a14:m>
                <a:r>
                  <a:rPr lang="zh-CN" altLang="zh-CN" sz="2000" b="1" kern="12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倍</a:t>
                </a:r>
                <a:r>
                  <a:rPr lang="en-US" altLang="zh-CN" sz="2000" b="1" kern="12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zh-CN" sz="2000" b="1" kern="12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横坐标不变</a:t>
                </a:r>
                <a:r>
                  <a:rPr lang="en-US" altLang="zh-CN" sz="2000" b="1" kern="12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2000" b="1" kern="12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而得到</a:t>
                </a:r>
                <a:r>
                  <a:rPr lang="en-US" altLang="zh-CN" sz="2000" b="1" kern="12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2000" b="1" kern="12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从而，函数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𝐴𝑠𝑖𝑛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𝜔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𝜑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2000" b="1" kern="12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的值域是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[−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r>
                  <a:rPr lang="zh-CN" altLang="zh-CN" sz="2000" b="1" kern="12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，最大值是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𝐴</m:t>
                      </m:r>
                    </m:oMath>
                  </m:oMathPara>
                </a14:m>
                <a:r>
                  <a:rPr lang="zh-CN" altLang="zh-CN" sz="2000" b="1" kern="12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，最小值是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𝐴</m:t>
                      </m:r>
                    </m:oMath>
                  </m:oMathPara>
                </a14:m>
                <a:r>
                  <a:rPr lang="en-US" altLang="zh-CN" sz="2000" b="1" kern="12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2000"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892" y="2387221"/>
                <a:ext cx="9267738" cy="1249637"/>
              </a:xfrm>
              <a:prstGeom prst="rect">
                <a:avLst/>
              </a:prstGeom>
              <a:blipFill rotWithShape="1">
                <a:blip r:embed="rId3"/>
                <a:stretch>
                  <a:fillRect l="-6" t="-20" r="5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22" name="文本框 21" title=""/>
              <p:cNvSpPr txBox="1"/>
              <p:nvPr/>
            </p:nvSpPr>
            <p:spPr>
              <a:xfrm>
                <a:off x="1377892" y="4261732"/>
                <a:ext cx="10140192" cy="12618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CN" altLang="zh-CN" sz="2000" b="1" kern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你能总结一下从正弦函数图象出发，通过图象变换得到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𝐴𝑠𝑖𝑛</m:t>
                      </m:r>
                      <m:r>
                        <a:rPr lang="en-US" altLang="zh-CN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𝜔</m:t>
                      </m:r>
                      <m:r>
                        <a:rPr lang="en-US" altLang="zh-CN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𝜑</m:t>
                      </m:r>
                      <m:r>
                        <a:rPr lang="en-US" altLang="zh-CN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)(</m:t>
                      </m:r>
                      <m:r>
                        <a:rPr lang="en-US" altLang="zh-CN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𝜔</m:t>
                      </m:r>
                      <m:r>
                        <a:rPr lang="en-US" altLang="zh-CN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2000" b="1" kern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图象的过程与方法吗？</a:t>
                </a:r>
                <a:endParaRPr lang="zh-CN" altLang="zh-CN" sz="2000"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2000" kern="100"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 </a:t>
                </a:r>
                <a:endParaRPr lang="zh-CN" altLang="zh-CN" sz="2000" kern="100"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892" y="4261732"/>
                <a:ext cx="10140192" cy="1261884"/>
              </a:xfrm>
              <a:prstGeom prst="rect">
                <a:avLst/>
              </a:prstGeom>
              <a:blipFill rotWithShape="1">
                <a:blip r:embed="rId4"/>
                <a:stretch>
                  <a:fillRect l="-6" t="-20" r="4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 title=""/>
          <p:cNvGrpSpPr/>
          <p:nvPr/>
        </p:nvGrpSpPr>
        <p:grpSpPr>
          <a:xfrm>
            <a:off x="520065" y="-45085"/>
            <a:ext cx="11209655" cy="582930"/>
            <a:chOff x="918" y="448"/>
            <a:chExt cx="17653" cy="918"/>
          </a:xfrm>
        </p:grpSpPr>
        <p:grpSp>
          <p:nvGrpSpPr>
            <p:cNvPr id="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13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1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4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03555" y="63817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20065" y="1758315"/>
                <a:ext cx="11168380" cy="271452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一般地，函数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𝐴𝑠𝑖𝑛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𝜔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𝜑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)(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𝜔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的图象，可以用以下方法得到：先画出函数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个的图象；再把正弦曲线向左</a:t>
                </a:r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向右</a:t>
                </a:r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平移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𝜑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个单位长度，得到函数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𝜑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的图象；然后把曲线上各</a:t>
                </a: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点的横坐标</a:t>
                </a:r>
                <a:r>
                  <a:rPr 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变为</a:t>
                </a: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原来的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倍</a:t>
                </a:r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纵坐标不变</a:t>
                </a:r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，得到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𝜔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𝜑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的图象；最后把曲线上各点的</a:t>
                </a: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纵坐标</a:t>
                </a:r>
                <a:r>
                  <a:rPr 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变为</a:t>
                </a: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原来的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倍</a:t>
                </a:r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横坐标不变</a:t>
                </a:r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，这时的曲线就是函数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𝐴𝑠𝑖𝑛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𝜔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𝜑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图象</a:t>
                </a:r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65" y="1758315"/>
                <a:ext cx="11168380" cy="2714526"/>
              </a:xfrm>
              <a:prstGeom prst="rect">
                <a:avLst/>
              </a:prstGeom>
              <a:blipFill rotWithShape="1">
                <a:blip r:embed="rId2"/>
                <a:stretch>
                  <a:fillRect b="-105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 title=""/>
          <p:cNvSpPr txBox="1"/>
          <p:nvPr/>
        </p:nvSpPr>
        <p:spPr>
          <a:xfrm>
            <a:off x="520065" y="4937760"/>
            <a:ext cx="8817610" cy="471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思考</a:t>
            </a:r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7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sz="20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请同学们结合着以上内容，做出这一过程的流程图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0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47625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文本框 2" title=""/>
          <p:cNvSpPr txBox="1"/>
          <p:nvPr/>
        </p:nvSpPr>
        <p:spPr>
          <a:xfrm>
            <a:off x="577850" y="881380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平移变换：</a:t>
            </a:r>
            <a:endParaRPr lang="zh-CN" altLang="en-US" sz="20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3806825" y="1471295"/>
                <a:ext cx="1330621" cy="40011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cs typeface="Cambria Math" panose="02040503050406030204" charset="0"/>
                        </a:rPr>
                        <m:t>𝒚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cs typeface="Cambria Math" panose="02040503050406030204" charset="0"/>
                        </a:rPr>
                        <m:t>=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cs typeface="Cambria Math" panose="02040503050406030204" charset="0"/>
                        </a:rPr>
                        <m:t>𝒔𝒊𝒏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cs typeface="Cambria Math" panose="02040503050406030204" charset="0"/>
                        </a:rPr>
                        <m:t> 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cs typeface="Cambria Math" panose="02040503050406030204" charset="0"/>
                        </a:rPr>
                        <m:t>𝒙</m:t>
                      </m:r>
                    </m:oMath>
                  </m:oMathPara>
                </a14:m>
                <a:endParaRPr lang="en-US" altLang="zh-CN" sz="20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25" y="1471295"/>
                <a:ext cx="1330621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1098" t="-3650" r="-1028" b="-3477"/>
                </a:stretch>
              </a:blip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9" name="文本框 8" title=""/>
              <p:cNvSpPr txBox="1"/>
              <p:nvPr/>
            </p:nvSpPr>
            <p:spPr>
              <a:xfrm>
                <a:off x="3806825" y="2633980"/>
                <a:ext cx="1986441" cy="40011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cs typeface="Cambria Math" panose="02040503050406030204" charset="0"/>
                        </a:rPr>
                        <m:t>𝒚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cs typeface="Cambria Math" panose="02040503050406030204" charset="0"/>
                        </a:rPr>
                        <m:t>=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cs typeface="Cambria Math" panose="02040503050406030204" charset="0"/>
                        </a:rPr>
                        <m:t>𝒔𝒊𝒏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cs typeface="Cambria Math" panose="02040503050406030204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cs typeface="Cambria Math" panose="02040503050406030204" charset="0"/>
                        </a:rPr>
                        <m:t>+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cs typeface="Cambria Math" panose="02040503050406030204" charset="0"/>
                        </a:rPr>
                        <m:t>𝝋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20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25" y="2633980"/>
                <a:ext cx="1986441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735" t="-3650" r="-695" b="-3477"/>
                </a:stretch>
              </a:blip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10" name="文本框 9" title=""/>
              <p:cNvSpPr txBox="1"/>
              <p:nvPr/>
            </p:nvSpPr>
            <p:spPr>
              <a:xfrm>
                <a:off x="3806825" y="3765550"/>
                <a:ext cx="2191626" cy="40011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cs typeface="Cambria Math" panose="02040503050406030204" charset="0"/>
                        </a:rPr>
                        <m:t>𝒚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cs typeface="Cambria Math" panose="02040503050406030204" charset="0"/>
                        </a:rPr>
                        <m:t>=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cs typeface="Cambria Math" panose="02040503050406030204" charset="0"/>
                        </a:rPr>
                        <m:t>𝒔𝒊𝒏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cs typeface="Cambria Math" panose="02040503050406030204" charset="0"/>
                        </a:rPr>
                        <m:t>𝝎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cs typeface="Cambria Math" panose="02040503050406030204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cs typeface="Cambria Math" panose="02040503050406030204" charset="0"/>
                        </a:rPr>
                        <m:t>+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cs typeface="Cambria Math" panose="02040503050406030204" charset="0"/>
                        </a:rPr>
                        <m:t>𝝋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20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25" y="3765550"/>
                <a:ext cx="2191626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666" t="-3650" r="-626" b="-3477"/>
                </a:stretch>
              </a:blip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11" name="文本框 10" title=""/>
              <p:cNvSpPr txBox="1"/>
              <p:nvPr/>
            </p:nvSpPr>
            <p:spPr>
              <a:xfrm>
                <a:off x="3806825" y="4944745"/>
                <a:ext cx="2361544" cy="40011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cs typeface="Cambria Math" panose="02040503050406030204" charset="0"/>
                        </a:rPr>
                        <m:t>𝒚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cs typeface="Cambria Math" panose="02040503050406030204" charset="0"/>
                        </a:rPr>
                        <m:t>=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cs typeface="Cambria Math" panose="02040503050406030204" charset="0"/>
                        </a:rPr>
                        <m:t>𝑨𝒔𝒊𝒏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cs typeface="Cambria Math" panose="02040503050406030204" charset="0"/>
                        </a:rPr>
                        <m:t>𝝎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cs typeface="Cambria Math" panose="02040503050406030204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cs typeface="Cambria Math" panose="02040503050406030204" charset="0"/>
                        </a:rPr>
                        <m:t>+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cs typeface="Cambria Math" panose="02040503050406030204" charset="0"/>
                        </a:rPr>
                        <m:t>𝝋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20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25" y="4944745"/>
                <a:ext cx="2361544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618" t="-3650" r="-592" b="-3477"/>
                </a:stretch>
              </a:blip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 title=""/>
          <p:cNvCxnSpPr/>
          <p:nvPr/>
        </p:nvCxnSpPr>
        <p:spPr>
          <a:xfrm flipH="1">
            <a:off x="4542155" y="1948815"/>
            <a:ext cx="0" cy="6553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 title=""/>
          <p:cNvCxnSpPr/>
          <p:nvPr/>
        </p:nvCxnSpPr>
        <p:spPr>
          <a:xfrm flipH="1">
            <a:off x="4542155" y="3102610"/>
            <a:ext cx="0" cy="6553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 title=""/>
          <p:cNvCxnSpPr/>
          <p:nvPr/>
        </p:nvCxnSpPr>
        <p:spPr>
          <a:xfrm flipH="1">
            <a:off x="4541520" y="4244975"/>
            <a:ext cx="0" cy="6553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>
        <mc:Choice Requires="a14">
          <p:sp>
            <p:nvSpPr>
              <p:cNvPr id="15" name="文本框 14" title=""/>
              <p:cNvSpPr txBox="1"/>
              <p:nvPr/>
            </p:nvSpPr>
            <p:spPr>
              <a:xfrm>
                <a:off x="4803140" y="2052320"/>
                <a:ext cx="35356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向左</a:t>
                </a:r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或右</a:t>
                </a:r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平移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𝜑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|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个单位长度</a:t>
                </a:r>
                <a:endParaRPr lang="zh-CN" altLang="en-US" sz="20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140" y="2052320"/>
                <a:ext cx="3535648" cy="400110"/>
              </a:xfrm>
              <a:prstGeom prst="rect">
                <a:avLst/>
              </a:prstGeom>
              <a:blipFill rotWithShape="1">
                <a:blip r:embed="rId6"/>
                <a:stretch>
                  <a:fillRect r="17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16" name="文本框 15" title=""/>
              <p:cNvSpPr txBox="1"/>
              <p:nvPr/>
            </p:nvSpPr>
            <p:spPr>
              <a:xfrm>
                <a:off x="4875530" y="3199765"/>
                <a:ext cx="3040512" cy="566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将横坐标变为原来的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|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𝜔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r>
                  <a:rPr 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倍</a:t>
                </a:r>
                <a:endParaRPr 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530" y="3199765"/>
                <a:ext cx="3040512" cy="566245"/>
              </a:xfrm>
              <a:prstGeom prst="rect">
                <a:avLst/>
              </a:prstGeom>
              <a:blipFill rotWithShape="1">
                <a:blip r:embed="rId7"/>
                <a:stretch>
                  <a:fillRect r="4" b="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17" name="文本框 16" title=""/>
              <p:cNvSpPr txBox="1"/>
              <p:nvPr/>
            </p:nvSpPr>
            <p:spPr>
              <a:xfrm>
                <a:off x="4875530" y="4280535"/>
                <a:ext cx="29299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将纵坐标变为原来的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</m:oMath>
                  </m:oMathPara>
                </a14:m>
                <a:r>
                  <a:rPr 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倍</a:t>
                </a:r>
                <a:endParaRPr 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530" y="4280535"/>
                <a:ext cx="2929905" cy="400110"/>
              </a:xfrm>
              <a:prstGeom prst="rect">
                <a:avLst/>
              </a:prstGeom>
              <a:blipFill rotWithShape="1">
                <a:blip r:embed="rId8"/>
                <a:stretch>
                  <a:fillRect r="1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19" name="文本框 18" title=""/>
              <p:cNvSpPr txBox="1"/>
              <p:nvPr/>
            </p:nvSpPr>
            <p:spPr>
              <a:xfrm>
                <a:off x="577850" y="5786120"/>
                <a:ext cx="8201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从上述步骤可以清楚地看到，参数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𝜔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𝜑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是如何对函数图象产生影响的</a:t>
                </a:r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en-US" altLang="zh-CN" sz="20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5786120"/>
                <a:ext cx="8201091" cy="400110"/>
              </a:xfrm>
              <a:prstGeom prst="rect">
                <a:avLst/>
              </a:prstGeom>
              <a:blipFill rotWithShape="1">
                <a:blip r:embed="rId9"/>
                <a:stretch>
                  <a:fillRect r="1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0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9" grpId="0" animBg="1"/>
      <p:bldP spid="10" grpId="0" animBg="1"/>
      <p:bldP spid="11" grpId="0" animBg="1"/>
      <p:bldP spid="15" grpId="0"/>
      <p:bldP spid="16" grpId="0"/>
      <p:bldP spid="17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47625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文本框 2" title=""/>
          <p:cNvSpPr txBox="1"/>
          <p:nvPr/>
        </p:nvSpPr>
        <p:spPr>
          <a:xfrm>
            <a:off x="577850" y="881380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伸缩变换：</a:t>
            </a:r>
            <a:endParaRPr lang="zh-CN" altLang="en-US" sz="20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3806825" y="1729105"/>
                <a:ext cx="1330621" cy="40011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cs typeface="Cambria Math" panose="02040503050406030204" charset="0"/>
                        </a:rPr>
                        <m:t>𝒚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cs typeface="Cambria Math" panose="02040503050406030204" charset="0"/>
                        </a:rPr>
                        <m:t>=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cs typeface="Cambria Math" panose="02040503050406030204" charset="0"/>
                        </a:rPr>
                        <m:t>𝒔𝒊𝒏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cs typeface="Cambria Math" panose="02040503050406030204" charset="0"/>
                        </a:rPr>
                        <m:t> 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cs typeface="Cambria Math" panose="02040503050406030204" charset="0"/>
                        </a:rPr>
                        <m:t>𝒙</m:t>
                      </m:r>
                    </m:oMath>
                  </m:oMathPara>
                </a14:m>
                <a:endParaRPr lang="en-US" altLang="zh-CN" sz="20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25" y="1729105"/>
                <a:ext cx="1330621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1098" t="-3650" r="-1028" b="-3477"/>
                </a:stretch>
              </a:blip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9" name="文本框 8" title=""/>
              <p:cNvSpPr txBox="1"/>
              <p:nvPr/>
            </p:nvSpPr>
            <p:spPr>
              <a:xfrm>
                <a:off x="3806825" y="2891790"/>
                <a:ext cx="1535805" cy="40011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cs typeface="Cambria Math" panose="02040503050406030204" charset="0"/>
                        </a:rPr>
                        <m:t>𝒚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cs typeface="Cambria Math" panose="02040503050406030204" charset="0"/>
                        </a:rPr>
                        <m:t>=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cs typeface="Cambria Math" panose="02040503050406030204" charset="0"/>
                        </a:rPr>
                        <m:t>𝒔𝒊𝒏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cs typeface="Cambria Math" panose="02040503050406030204" charset="0"/>
                        </a:rPr>
                        <m:t> 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cs typeface="Cambria Math" panose="02040503050406030204" charset="0"/>
                        </a:rPr>
                        <m:t>𝝎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cs typeface="Cambria Math" panose="02040503050406030204" charset="0"/>
                        </a:rPr>
                        <m:t>𝒙</m:t>
                      </m:r>
                    </m:oMath>
                  </m:oMathPara>
                </a14:m>
                <a:endParaRPr lang="en-US" altLang="zh-CN" sz="20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25" y="2891790"/>
                <a:ext cx="1535805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951" t="-3650" r="-927" b="-3477"/>
                </a:stretch>
              </a:blip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10" name="文本框 9" title=""/>
              <p:cNvSpPr txBox="1"/>
              <p:nvPr/>
            </p:nvSpPr>
            <p:spPr>
              <a:xfrm>
                <a:off x="3806825" y="4023360"/>
                <a:ext cx="2257349" cy="40011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cs typeface="Cambria Math" panose="02040503050406030204" charset="0"/>
                        </a:rPr>
                        <m:t>𝒚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cs typeface="Cambria Math" panose="02040503050406030204" charset="0"/>
                        </a:rPr>
                        <m:t>=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cs typeface="Cambria Math" panose="02040503050406030204" charset="0"/>
                        </a:rPr>
                        <m:t>𝒔𝒊𝒏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cs typeface="Cambria Math" panose="02040503050406030204" charset="0"/>
                        </a:rPr>
                        <m:t>𝝎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cs typeface="Cambria Math" panose="02040503050406030204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cs typeface="Cambria Math" panose="02040503050406030204" charset="0"/>
                        </a:rPr>
                        <m:t>+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cs typeface="Cambria Math" panose="02040503050406030204" charset="0"/>
                        </a:rPr>
                        <m:t>𝝋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20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25" y="4023360"/>
                <a:ext cx="2257349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647" t="-3650" r="-622" b="-3477"/>
                </a:stretch>
              </a:blip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11" name="文本框 10" title=""/>
              <p:cNvSpPr txBox="1"/>
              <p:nvPr/>
            </p:nvSpPr>
            <p:spPr>
              <a:xfrm>
                <a:off x="3806825" y="5202555"/>
                <a:ext cx="2427268" cy="40011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cs typeface="Cambria Math" panose="02040503050406030204" charset="0"/>
                        </a:rPr>
                        <m:t>𝒚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cs typeface="Cambria Math" panose="02040503050406030204" charset="0"/>
                        </a:rPr>
                        <m:t>=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cs typeface="Cambria Math" panose="02040503050406030204" charset="0"/>
                        </a:rPr>
                        <m:t>𝑨𝒔𝒊𝒏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cs typeface="Cambria Math" panose="02040503050406030204" charset="0"/>
                        </a:rPr>
                        <m:t>𝝎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cs typeface="Cambria Math" panose="02040503050406030204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cs typeface="Cambria Math" panose="02040503050406030204" charset="0"/>
                        </a:rPr>
                        <m:t>+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cs typeface="Cambria Math" panose="02040503050406030204" charset="0"/>
                        </a:rPr>
                        <m:t>𝝋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20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25" y="5202555"/>
                <a:ext cx="2427268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602" t="-3650" r="-563" b="-3477"/>
                </a:stretch>
              </a:blip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 title=""/>
          <p:cNvCxnSpPr/>
          <p:nvPr/>
        </p:nvCxnSpPr>
        <p:spPr>
          <a:xfrm flipH="1">
            <a:off x="4542155" y="2206625"/>
            <a:ext cx="0" cy="6553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 title=""/>
          <p:cNvCxnSpPr/>
          <p:nvPr/>
        </p:nvCxnSpPr>
        <p:spPr>
          <a:xfrm flipH="1">
            <a:off x="4542155" y="3360420"/>
            <a:ext cx="0" cy="6553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 title=""/>
          <p:cNvCxnSpPr/>
          <p:nvPr/>
        </p:nvCxnSpPr>
        <p:spPr>
          <a:xfrm flipH="1">
            <a:off x="4541520" y="4502785"/>
            <a:ext cx="0" cy="6553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>
        <mc:Choice Requires="a14">
          <p:sp>
            <p:nvSpPr>
              <p:cNvPr id="15" name="文本框 14" title=""/>
              <p:cNvSpPr txBox="1"/>
              <p:nvPr/>
            </p:nvSpPr>
            <p:spPr>
              <a:xfrm>
                <a:off x="4956810" y="3394075"/>
                <a:ext cx="3688702" cy="504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向左</a:t>
                </a:r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或右</a:t>
                </a:r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平移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|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𝜑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𝜔</m:t>
                          </m:r>
                        </m:den>
                      </m:f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个单位长度</a:t>
                </a:r>
                <a:endParaRPr lang="zh-CN" altLang="en-US" sz="20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810" y="3394075"/>
                <a:ext cx="3688702" cy="504177"/>
              </a:xfrm>
              <a:prstGeom prst="rect">
                <a:avLst/>
              </a:prstGeom>
              <a:blipFill rotWithShape="1">
                <a:blip r:embed="rId6"/>
                <a:stretch>
                  <a:fillRect r="17" b="1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17" name="文本框 16" title=""/>
              <p:cNvSpPr txBox="1"/>
              <p:nvPr/>
            </p:nvSpPr>
            <p:spPr>
              <a:xfrm>
                <a:off x="4956810" y="4535170"/>
                <a:ext cx="29299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将纵坐标变为原来的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</m:oMath>
                  </m:oMathPara>
                </a14:m>
                <a:r>
                  <a:rPr 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倍</a:t>
                </a:r>
                <a:endParaRPr 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810" y="4535170"/>
                <a:ext cx="2929905" cy="400110"/>
              </a:xfrm>
              <a:prstGeom prst="rect">
                <a:avLst/>
              </a:prstGeom>
              <a:blipFill rotWithShape="1">
                <a:blip r:embed="rId7"/>
                <a:stretch>
                  <a:fillRect r="1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4956810" y="2185670"/>
                <a:ext cx="3040512" cy="566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将横坐标变为原来的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|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𝜔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r>
                  <a:rPr 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倍</a:t>
                </a:r>
                <a:endParaRPr 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810" y="2185670"/>
                <a:ext cx="3040512" cy="566245"/>
              </a:xfrm>
              <a:prstGeom prst="rect">
                <a:avLst/>
              </a:prstGeom>
              <a:blipFill rotWithShape="1">
                <a:blip r:embed="rId8"/>
                <a:stretch>
                  <a:fillRect r="4" b="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9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9" grpId="0" animBg="1"/>
      <p:bldP spid="10" grpId="0" animBg="1"/>
      <p:bldP spid="11" grpId="0" animBg="1"/>
      <p:bldP spid="15" grpId="0"/>
      <p:bldP spid="17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7" name="图片 16" titl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925" y="4108450"/>
            <a:ext cx="2255520" cy="1783080"/>
          </a:xfrm>
          <a:prstGeom prst="rect">
            <a:avLst/>
          </a:prstGeom>
        </p:spPr>
      </p:pic>
      <p:grpSp>
        <p:nvGrpSpPr>
          <p:cNvPr id="4" name="组合 3" title=""/>
          <p:cNvGrpSpPr/>
          <p:nvPr/>
        </p:nvGrpSpPr>
        <p:grpSpPr>
          <a:xfrm>
            <a:off x="520065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问题导入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文本框 6" title=""/>
          <p:cNvSpPr txBox="1"/>
          <p:nvPr/>
        </p:nvSpPr>
        <p:spPr>
          <a:xfrm>
            <a:off x="536575" y="494030"/>
            <a:ext cx="10878820" cy="3857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我们知道，单位圆上的点，以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(1,0)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为起点，以单位速度按逆时针方向运动，其运动规律可用三角函数加以刻画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对于一个一般的匀速圆周运动可以用怎样的数学模型刻画呢？下面先看一个实际问题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altLang="zh-CN" sz="24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问题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：筒车是我国古代发明的一种水利灌输工具，因其经济又环保，至今还在农业生产中得到使用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.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明朝科学家徐光启在《农政全书》中用图画描绘了筒车的工作原理。</a:t>
            </a:r>
            <a:endParaRPr lang="zh-CN" altLang="en-US" sz="24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18" name="图片 17" titl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325" y="4108450"/>
            <a:ext cx="1455420" cy="18821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9" name="图片 8" titl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560" y="3973195"/>
            <a:ext cx="3992880" cy="2598420"/>
          </a:xfrm>
          <a:prstGeom prst="rect">
            <a:avLst/>
          </a:prstGeom>
        </p:spPr>
      </p:pic>
      <p:grpSp>
        <p:nvGrpSpPr>
          <p:cNvPr id="4" name="组合 3" title=""/>
          <p:cNvGrpSpPr/>
          <p:nvPr/>
        </p:nvGrpSpPr>
        <p:grpSpPr>
          <a:xfrm>
            <a:off x="565785" y="-5143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582295" y="618490"/>
                <a:ext cx="10827385" cy="502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（课本）例</a:t>
                </a:r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1.</a:t>
                </a:r>
                <a:r>
                  <a:rPr 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画出函数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的简图</a:t>
                </a:r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en-US" altLang="zh-CN" sz="20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95" y="618490"/>
                <a:ext cx="10827385" cy="502573"/>
              </a:xfrm>
              <a:prstGeom prst="rect">
                <a:avLst/>
              </a:prstGeom>
              <a:blipFill rotWithShape="1">
                <a:blip r:embed="rId3"/>
                <a:stretch>
                  <a:fillRect b="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715645" y="991235"/>
                <a:ext cx="10385425" cy="2528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解：</a:t>
                </a:r>
                <a:r>
                  <a:rPr 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先画出函数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的图象；再把正弦曲线向右平移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个单位长度，得到函数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的图象；然后使曲线上各点的横坐标变为原来的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得到函数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的图象；最后把曲线上各点的纵坐标变为原来的</a:t>
                </a:r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倍，这时的曲线就是函数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的图象，如图所示</a:t>
                </a:r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45" y="991235"/>
                <a:ext cx="10385425" cy="2528064"/>
              </a:xfrm>
              <a:prstGeom prst="rect">
                <a:avLst/>
              </a:prstGeom>
              <a:blipFill rotWithShape="1">
                <a:blip r:embed="rId4"/>
                <a:stretch>
                  <a:fillRect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8" name="图片 7" titl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9270" y="2650490"/>
            <a:ext cx="1943100" cy="2522220"/>
          </a:xfrm>
          <a:prstGeom prst="rect">
            <a:avLst/>
          </a:prstGeom>
        </p:spPr>
      </p:pic>
      <p:grpSp>
        <p:nvGrpSpPr>
          <p:cNvPr id="4" name="组合 3" title=""/>
          <p:cNvGrpSpPr/>
          <p:nvPr/>
        </p:nvGrpSpPr>
        <p:grpSpPr>
          <a:xfrm>
            <a:off x="565785" y="-5143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582295" y="700405"/>
                <a:ext cx="10827385" cy="502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（课本）例</a:t>
                </a:r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1.</a:t>
                </a:r>
                <a:r>
                  <a:rPr 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画出函数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的简图</a:t>
                </a:r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en-US" altLang="zh-CN" sz="20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95" y="700405"/>
                <a:ext cx="10827385" cy="502573"/>
              </a:xfrm>
              <a:prstGeom prst="rect">
                <a:avLst/>
              </a:prstGeom>
              <a:blipFill rotWithShape="1">
                <a:blip r:embed="rId3"/>
                <a:stretch>
                  <a:fillRect b="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715645" y="1100455"/>
                <a:ext cx="10385425" cy="1424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下面用</a:t>
                </a:r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“</a:t>
                </a: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五点法</a:t>
                </a:r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”</a:t>
                </a: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画函数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在一个周期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𝑇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内的图象</a:t>
                </a:r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令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𝑋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𝑋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列表，描点画图</a:t>
                </a:r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45" y="1100455"/>
                <a:ext cx="10385425" cy="1424301"/>
              </a:xfrm>
              <a:prstGeom prst="rect">
                <a:avLst/>
              </a:prstGeom>
              <a:blipFill rotWithShape="1">
                <a:blip r:embed="rId4"/>
                <a:stretch>
                  <a:fillRect b="-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 title="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715645" y="3268345"/>
          <a:ext cx="8067040" cy="1633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215"/>
                <a:gridCol w="1421765"/>
                <a:gridCol w="1421765"/>
                <a:gridCol w="1421765"/>
                <a:gridCol w="1421765"/>
                <a:gridCol w="1421765"/>
              </a:tblGrid>
              <a:tr h="64008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𝑋</m:t>
                            </m:r>
                          </m:oMath>
                        </m:oMathPara>
                      </a14:m>
                      <a:endParaRPr lang="en-US" altLang="zh-CN" sz="1800" i="1">
                        <a:solidFill>
                          <a:schemeClr val="bg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1800" b="0" i="1">
                                <a:solidFill>
                                  <a:schemeClr val="bg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zh-CN" sz="1800" b="0" i="1">
                        <a:solidFill>
                          <a:schemeClr val="bg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f>
                              <m:fPr>
                                <m:type m:val="bar"/>
                                <m:ctrlPr>
                                  <a:rPr lang="en-US" altLang="zh-CN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endParaRPr lang="en-US" altLang="zh-CN" sz="1800" i="1">
                        <a:solidFill>
                          <a:schemeClr val="bg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sz="1800" b="1" i="1">
                                <a:solidFill>
                                  <a:schemeClr val="bg1"/>
                                </a:solidFill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𝝅</m:t>
                            </m:r>
                          </m:oMath>
                        </m:oMathPara>
                      </a14:m>
                      <a:endParaRPr lang="zh-CN" altLang="en-US" sz="180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None/>
                      </a:pPr>
                      <a:endParaRPr lang="zh-CN" altLang="en-US" sz="18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f>
                              <m:fPr>
                                <m:type m:val="bar"/>
                                <m:ctrlPr>
                                  <a:rPr lang="en-US" altLang="zh-CN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altLang="zh-CN" sz="18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</m:t>
                                </m:r>
                              </m:den>
                            </m:f>
                          </m:oMath>
                        </m:oMathPara>
                      </a14:m>
                      <a:endParaRPr lang="en-US" altLang="zh-CN" sz="1800" i="1">
                        <a:solidFill>
                          <a:schemeClr val="bg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solidFill>
                                  <a:schemeClr val="bg1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𝝅</m:t>
                            </m:r>
                          </m:oMath>
                        </m:oMathPara>
                      </a14:m>
                      <a:endParaRPr lang="en-US" altLang="zh-CN" b="1" i="1">
                        <a:solidFill>
                          <a:schemeClr val="bg1"/>
                        </a:solidFill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altLang="zh-CN" sz="18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f>
                              <m:fPr>
                                <m:type m:val="bar"/>
                                <m:ctrlP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18</m:t>
                                </m:r>
                              </m:den>
                            </m:f>
                          </m:oMath>
                        </m:oMathPara>
                      </a14:m>
                      <a:endParaRPr lang="en-US" altLang="zh-CN" sz="1800" b="0" i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f>
                              <m:fPr>
                                <m:type m:val="bar"/>
                                <m:ctrlP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9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f>
                              <m:fPr>
                                <m:type m:val="bar"/>
                                <m:ctrlP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7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18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f>
                              <m:fPr>
                                <m:type m:val="bar"/>
                                <m:ctrlP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5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9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f>
                              <m:fPr>
                                <m:type m:val="bar"/>
                                <m:ctrlP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13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18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altLang="zh-CN" sz="18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1800" b="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zh-CN" sz="1800" b="0" i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1800" b="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zh-CN" alt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1800" b="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1800" b="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sz="1800" b="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zh-CN" alt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1800" b="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" name="图片 2" titl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015" y="2340264"/>
            <a:ext cx="2362200" cy="2286000"/>
          </a:xfrm>
          <a:prstGeom prst="rect">
            <a:avLst/>
          </a:prstGeom>
        </p:spPr>
      </p:pic>
      <p:grpSp>
        <p:nvGrpSpPr>
          <p:cNvPr id="4" name="组合 3" title=""/>
          <p:cNvGrpSpPr/>
          <p:nvPr/>
        </p:nvGrpSpPr>
        <p:grpSpPr>
          <a:xfrm>
            <a:off x="565785" y="-5143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582295" y="511810"/>
                <a:ext cx="11193145" cy="1765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（课本）</a:t>
                </a:r>
                <a:r>
                  <a:rPr 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2.</a:t>
                </a:r>
                <a:r>
                  <a:rPr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摩天轮是一种大型转轮状的机械建筑设施</a:t>
                </a:r>
                <a:r>
                  <a:rPr 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sz="2000" b="1" err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游客坐在摩天轮的座舱里慢慢</a:t>
                </a:r>
                <a:r>
                  <a:rPr 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地</a:t>
                </a:r>
                <a:r>
                  <a:rPr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往上转，可以从高处俯瞰四周景色。如图，某摩天轮最高点距离地面高度为120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</m:t>
                      </m:r>
                    </m:oMath>
                  </m:oMathPara>
                </a14:m>
                <a:r>
                  <a:rPr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，转盘直径为110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</m:t>
                      </m:r>
                    </m:oMath>
                  </m:oMathPara>
                </a14:m>
                <a:r>
                  <a:rPr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，设置有48个</a:t>
                </a:r>
                <a:r>
                  <a:rPr 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座舱</a:t>
                </a:r>
                <a:r>
                  <a:rPr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，开启后按逆时针方向匀速旋转</a:t>
                </a:r>
                <a:r>
                  <a:rPr 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sz="2000" b="1" err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游客在</a:t>
                </a:r>
                <a:r>
                  <a:rPr 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座舱</a:t>
                </a:r>
                <a:r>
                  <a:rPr sz="2000" b="1" err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转到距离地面最近的位置进</a:t>
                </a:r>
                <a:r>
                  <a:rPr 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舱</a:t>
                </a:r>
                <a:r>
                  <a:rPr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，转一周大约需要30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𝑚𝑖𝑛</m:t>
                      </m:r>
                      <m:r>
                        <a:rPr lang="en-US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000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95" y="511810"/>
                <a:ext cx="11193145" cy="1765163"/>
              </a:xfrm>
              <a:prstGeom prst="rect">
                <a:avLst/>
              </a:prstGeom>
              <a:blipFill rotWithShape="1">
                <a:blip r:embed="rId3"/>
                <a:stretch>
                  <a:fillRect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8" name="文本框 7" title=""/>
              <p:cNvSpPr txBox="1"/>
              <p:nvPr/>
            </p:nvSpPr>
            <p:spPr>
              <a:xfrm>
                <a:off x="565785" y="2294436"/>
                <a:ext cx="8395970" cy="280390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游客甲坐上摩天轮的座舱，开始转动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𝑚𝑖𝑛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后距离地面的高度为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𝐻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米，求在转动一周的过程中，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𝐻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关于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的函数解析式；</a:t>
                </a:r>
                <a:endParaRPr lang="zh-CN" altLang="en-US" sz="20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(2)求游客</a:t>
                </a: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甲在</a:t>
                </a:r>
                <a:r>
                  <a:rPr lang="en-US" altLang="zh-CN" sz="2000" b="1" err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开始转动五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𝑚𝑖𝑛</m:t>
                      </m:r>
                    </m:oMath>
                  </m:oMathPara>
                </a14:m>
                <a:r>
                  <a:rPr lang="en-US" altLang="zh-CN" sz="2000" b="1" err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后距离地面的高度</a:t>
                </a: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；</a:t>
                </a:r>
                <a:endParaRPr lang="zh-CN" altLang="en-US" sz="20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(3)若甲、乙两人分别坐在两个相邻的</a:t>
                </a: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座舱</a:t>
                </a:r>
                <a:r>
                  <a:rPr lang="en-US" altLang="zh-CN" sz="2000" b="1" err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里，在运行一周的过程中，</a:t>
                </a: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求</a:t>
                </a:r>
                <a:r>
                  <a:rPr lang="en-US" altLang="zh-CN" sz="2000" b="1" err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两人距离地面的高度差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ℎ</m:t>
                      </m:r>
                    </m:oMath>
                  </m:oMathPara>
                </a14:m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单位：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</m:t>
                      </m:r>
                    </m:oMath>
                  </m:oMathPara>
                </a14:m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)关于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t</m:t>
                      </m:r>
                    </m:oMath>
                  </m:oMathPara>
                </a14:m>
                <a:r>
                  <a:rPr lang="en-US" altLang="zh-CN" sz="2000" b="1" err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的函数解析式，并求高度差的最大值(</a:t>
                </a: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精确到</a:t>
                </a:r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0.1).</a:t>
                </a:r>
                <a:endParaRPr lang="zh-CN" altLang="en-US" sz="20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85" y="2294436"/>
                <a:ext cx="8395970" cy="2803909"/>
              </a:xfrm>
              <a:prstGeom prst="rect">
                <a:avLst/>
              </a:prstGeom>
              <a:blipFill rotWithShape="1">
                <a:blip r:embed="rId4"/>
                <a:stretch>
                  <a:fillRect t="-6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5"/>
    </p:custDataLst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6" name="文本框 5" title=""/>
              <p:cNvSpPr txBox="1"/>
              <p:nvPr/>
            </p:nvSpPr>
            <p:spPr>
              <a:xfrm>
                <a:off x="347051" y="559667"/>
                <a:ext cx="11497898" cy="35655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CN" altLang="zh-CN" sz="2000" b="1" kern="12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解：如图，设座舱距离地面最近的位置为点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𝑃</m:t>
                      </m:r>
                    </m:oMath>
                  </m:oMathPara>
                </a14:m>
                <a:r>
                  <a:rPr lang="zh-CN" altLang="zh-CN" sz="2000" b="1" kern="12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，以轴心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𝑂</m:t>
                      </m:r>
                    </m:oMath>
                  </m:oMathPara>
                </a14:m>
                <a:r>
                  <a:rPr lang="zh-CN" altLang="zh-CN" sz="2000" b="1" kern="12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为原点，与地面平行的直线为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2000" b="1" kern="12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轴建立直角坐标系</a:t>
                </a:r>
                <a:r>
                  <a:rPr lang="en-US" altLang="zh-CN" sz="2000" b="1" kern="12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2000"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kern="12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:r>
                  <a:rPr lang="zh-CN" altLang="zh-CN" sz="2000" b="1" kern="12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𝑚𝑖𝑛</m:t>
                      </m:r>
                    </m:oMath>
                  </m:oMathPara>
                </a14:m>
                <a:r>
                  <a:rPr lang="zh-CN" altLang="zh-CN" sz="2000" b="1" kern="12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时，游客甲位于点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,−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55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2000" b="1" kern="12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𝑂𝑃</m:t>
                      </m:r>
                    </m:oMath>
                  </m:oMathPara>
                </a14:m>
                <a:r>
                  <a:rPr lang="zh-CN" altLang="zh-CN" sz="2000" b="1" kern="12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为终边的角为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2000" b="1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000" b="1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000" b="1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r>
                  <a:rPr lang="zh-CN" altLang="zh-CN" sz="2000" b="1" kern="12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；根据摩天轮转一周大约需要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30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𝑚𝑖𝑛</m:t>
                      </m:r>
                    </m:oMath>
                  </m:oMathPara>
                </a14:m>
                <a:r>
                  <a:rPr lang="zh-CN" altLang="zh-CN" sz="2000" b="1" kern="12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，可知座舱转动的角速度约为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2000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15</m:t>
                          </m:r>
                        </m:den>
                      </m:f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𝑟𝑎𝑑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/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𝑚𝑖𝑛</m:t>
                      </m:r>
                    </m:oMath>
                  </m:oMathPara>
                </a14:m>
                <a:r>
                  <a:rPr lang="zh-CN" altLang="zh-CN" sz="2000" kern="12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2000" b="1" kern="12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由题意可得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𝐻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55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zh-CN" altLang="zh-CN" sz="2000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15</m:t>
                          </m:r>
                        </m:den>
                      </m:f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2000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)+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65</m:t>
                      </m:r>
                      <m:r>
                        <a:rPr lang="zh-CN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30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r>
                  <a:rPr lang="en-US" altLang="zh-CN" sz="2000" kern="12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zh-CN" sz="2000"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kern="12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:r>
                  <a:rPr lang="zh-CN" altLang="zh-CN" sz="2000" b="1" kern="12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5</m:t>
                      </m:r>
                    </m:oMath>
                  </m:oMathPara>
                </a14:m>
                <a:r>
                  <a:rPr lang="zh-CN" altLang="zh-CN" sz="2000" b="1" kern="12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𝐻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55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zh-CN" altLang="zh-CN" sz="2000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15</m:t>
                          </m:r>
                        </m:den>
                      </m:f>
                      <m:r>
                        <a:rPr lang="zh-CN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×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5</m:t>
                      </m:r>
                      <m:r>
                        <a:rPr lang="zh-CN" altLang="en-US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2000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)+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65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37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r>
                  <a:rPr lang="en-US" altLang="zh-CN" sz="2000" kern="12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zh-CN" sz="2000"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sz="2000" b="1" kern="12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所以，游客甲在开始转动五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𝑚𝑖𝑛</m:t>
                      </m:r>
                    </m:oMath>
                  </m:oMathPara>
                </a14:m>
                <a:r>
                  <a:rPr lang="zh-CN" altLang="zh-CN" sz="2000" b="1" kern="12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后距离地面的高度约为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37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zh-CN" altLang="zh-CN" sz="2000"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2000" kern="100"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 </a:t>
                </a:r>
                <a:endParaRPr lang="zh-CN" altLang="zh-CN" sz="2000" kern="100"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51" y="559667"/>
                <a:ext cx="11497898" cy="3565591"/>
              </a:xfrm>
              <a:prstGeom prst="rect">
                <a:avLst/>
              </a:prstGeom>
              <a:blipFill rotWithShape="1">
                <a:blip r:embed="rId2"/>
                <a:stretch>
                  <a:fillRect l="-3" t="-7" r="3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titl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721" y="3055312"/>
            <a:ext cx="2148840" cy="1905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65785" y="-5143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8" name="文本框 7" title=""/>
              <p:cNvSpPr txBox="1"/>
              <p:nvPr/>
            </p:nvSpPr>
            <p:spPr>
              <a:xfrm>
                <a:off x="565785" y="600710"/>
                <a:ext cx="11329804" cy="502169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(3)</a:t>
                </a:r>
                <a:r>
                  <a:rPr lang="zh-CN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如图，甲、乙两人的位置分别用点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</m:oMath>
                  </m:oMathPara>
                </a14:m>
                <a:r>
                  <a:rPr lang="zh-CN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表示，则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∠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𝐴𝑂𝐵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48</m:t>
                          </m:r>
                        </m:den>
                      </m:f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24</m:t>
                          </m:r>
                        </m:den>
                      </m:f>
                    </m:oMath>
                  </m:oMathPara>
                </a14:m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经过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𝑚𝑖𝑛</m:t>
                      </m:r>
                    </m:oMath>
                  </m:oMathPara>
                </a14:m>
                <a:r>
                  <a:rPr lang="zh-CN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后甲距离</a:t>
                </a:r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地面的高度为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55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zh-CN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15</m:t>
                          </m:r>
                        </m:den>
                      </m:f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)+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65</m:t>
                      </m:r>
                    </m:oMath>
                  </m:oMathPara>
                </a14:m>
                <a:r>
                  <a:rPr lang="zh-CN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endParaRPr lang="zh-CN" altLang="zh-CN" sz="2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𝐵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相对于点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始终落后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24</m:t>
                          </m:r>
                        </m:den>
                      </m:f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𝑟𝑎𝑑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，此时乙距离地面的高度为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55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𝑠𝑖𝑛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15</m:t>
                          </m:r>
                        </m:den>
                      </m:f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13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24</m:t>
                          </m:r>
                        </m:den>
                      </m:f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)+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65</m:t>
                      </m:r>
                    </m:oMath>
                  </m:oMathPara>
                </a14:m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则甲、乙距离地面的高度差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ℎ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=|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|=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55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|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𝑠𝑖𝑛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15</m:t>
                          </m:r>
                        </m:den>
                      </m:f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)−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15</m:t>
                          </m:r>
                        </m:den>
                      </m:f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13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24</m:t>
                          </m:r>
                        </m:den>
                      </m:f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|=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55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|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𝑠𝑖𝑛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15</m:t>
                          </m:r>
                        </m:den>
                      </m:f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)+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13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24</m:t>
                          </m:r>
                        </m:den>
                      </m:f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15</m:t>
                          </m:r>
                        </m:den>
                      </m:f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)|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endPara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利用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𝜃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𝜑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𝜃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𝜑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𝜃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𝜑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endPara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可得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ℎ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110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|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𝑠𝑖𝑛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48</m:t>
                          </m:r>
                        </m:den>
                      </m:f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15</m:t>
                          </m:r>
                        </m:den>
                      </m:f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48</m:t>
                          </m:r>
                        </m:den>
                      </m:f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)|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30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sz="20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m:t> </m:t>
                      </m:r>
                    </m:oMath>
                  </m:oMathPara>
                </a14:m>
                <a:endPara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15</m:t>
                          </m:r>
                        </m:den>
                      </m:f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48</m:t>
                          </m:r>
                        </m:den>
                      </m:f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或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，即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≈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7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8</m:t>
                      </m:r>
                    </m:oMath>
                  </m:oMathPara>
                </a14:m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或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22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8</m:t>
                      </m:r>
                    </m:oMath>
                  </m:oMathPara>
                </a14:m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ℎ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的最大值为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110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𝑠𝑖𝑛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48</m:t>
                          </m:r>
                        </m:den>
                      </m:f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≈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7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</m:oMath>
                  </m:oMathPara>
                </a14:m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所以，甲、乙两人距离地面的高度差的最大值约为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7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</m:t>
                      </m:r>
                    </m:oMath>
                  </m:oMathPara>
                </a14:m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85" y="600710"/>
                <a:ext cx="11329804" cy="5021696"/>
              </a:xfrm>
              <a:prstGeom prst="rect">
                <a:avLst/>
              </a:prstGeom>
              <a:blipFill rotWithShape="1">
                <a:blip r:embed="rId2"/>
                <a:stretch>
                  <a:fillRect r="1" b="-117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 titl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9270" y="3785986"/>
            <a:ext cx="2148840" cy="19050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【例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·辽宁·鞍山一中高一期中）若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的图像如下图所示，且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最小的两个正零点，若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的解析式可以是（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  <a:tabLst>
                    <a:tab pos="2639060"/>
                  </a:tabLst>
                </a:pP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【解析】由题意，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4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，由图可知，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取得最大值，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m:rPr>
                              <m:sty m:val="bi"/>
                            </m:rPr>
                            <a:rPr lang="en-US" altLang="zh-CN" sz="1800" b="1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m:rPr>
                              <m:sty m:val="bi"/>
                            </m:rPr>
                            <a:rPr lang="en-US" altLang="zh-CN" sz="1800" b="1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又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最小的两个正零点，故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的解析式为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 rotWithShape="1">
                <a:blip r:embed="rId3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题型一：根据函数图象求解析式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302" y="1427897"/>
            <a:ext cx="2089557" cy="1350567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·全国·高一）已知函数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d>
                            <m:dPr>
                              <m:begChr m:val="|"/>
                              <m:sepChr m:val="|"/>
                              <m:endChr m:val="|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&lt;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的图象如图所示，则函数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的解析式的值为（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  <a:tabLst>
                    <a:tab pos="2639060"/>
                  </a:tabLst>
                </a:pP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【解析】由图象可知：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𝑇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，所以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解得：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将点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代入解析式得：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因为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，此时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 rotWithShape="1">
                <a:blip r:embed="rId3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题型一：根据函数图象求解析式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2235" y="1620964"/>
            <a:ext cx="2219325" cy="243840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·河北·青龙满族自治县实验中学高一期末）已知函数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＝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Asin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i="1" kern="10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ωx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＋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φ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）（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&gt;0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ω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&gt;0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|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φ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|&lt;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π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）的一段图象如图所示，则函数的解析式为（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  <a:tabLst>
                    <a:tab pos="2639060"/>
                  </a:tabLst>
                </a:pP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＝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sin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zh-CN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zh-CN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）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＝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zh-CN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zh-CN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）</m:t>
                      </m:r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＝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sin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zh-CN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zh-CN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）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＝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sin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zh-CN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zh-CN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）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【解析】由图象可知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＝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，因为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－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＝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＝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＝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ω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＝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＝－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sin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＝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即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sin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＝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|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φ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|&lt;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，解得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φ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＝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故函数的解析式为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＝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sin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zh-CN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zh-CN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）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 rotWithShape="1">
                <a:blip r:embed="rId3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题型一：根据函数图象求解析式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173" y="1990080"/>
            <a:ext cx="1095375" cy="154305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【例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·江西·高一期中）要得到函数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的图象，只需将函数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的图象（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  <a:tabLst>
                    <a:tab pos="2639060"/>
                  </a:tabLst>
                </a:pP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．向左平移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个单位长度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．向左平移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个单位长度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．向右平移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个单位长度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．向右平移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个单位长度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【解析】因为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，所以要得到函数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的图象，只需将函数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的图象向左平移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个单位长度．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对照四个选项，选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 rotWithShape="1">
                <a:blip r:embed="rId3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题型二：同名函数图象的变换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75690" y="815620"/>
                <a:ext cx="11606380" cy="2917479"/>
              </a:xfrm>
            </p:spPr>
            <p:txBody>
              <a:bodyPr>
                <a:noAutofit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600" b="1" kern="1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600" b="1" kern="1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zh-CN" sz="1600" b="1" kern="1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600" kern="1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600" kern="1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600" kern="1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·全国·高一专题练习）要得到函数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600" i="1" kern="100"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600" i="1" kern="100"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600" i="1" kern="100"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600" i="1" kern="100"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600" i="1" kern="100"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600" kern="1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的图象，只需将函数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600" i="1" kern="100"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600" i="1" kern="100"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sz="16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600" kern="100"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US" altLang="zh-CN" sz="1600" kern="100"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600" i="1" kern="100"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600" kern="1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的图象上所有的点（</a:t>
                </a:r>
                <a:r>
                  <a:rPr lang="en-US" altLang="zh-CN" sz="1600" kern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600" kern="1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zh-CN" altLang="zh-CN" sz="16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en-US" altLang="zh-CN" sz="1600" i="1" kern="1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zh-CN" sz="1600" kern="1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．先向右平移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6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 kern="100"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600" kern="100"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r>
                  <a:rPr lang="zh-CN" altLang="zh-CN" sz="1600" kern="1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个单位长度，再把所得图象上各点的横坐标伸长到原来的</a:t>
                </a:r>
                <a:r>
                  <a:rPr lang="en-US" altLang="zh-CN" sz="1600" kern="1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600" kern="1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倍（纵坐标不变）</a:t>
                </a:r>
                <a:endParaRPr lang="zh-CN" altLang="zh-CN" sz="16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en-US" altLang="zh-CN" sz="1600" i="1" kern="1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zh-CN" sz="1600" kern="1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．先向左平移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6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 kern="100"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600" kern="100"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r>
                  <a:rPr lang="zh-CN" altLang="zh-CN" sz="1600" kern="1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个单位长度，再把所得图象上各点的横坐标缩短到原来的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6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600" kern="100"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600" kern="100"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600" kern="1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（纵坐标不变）</a:t>
                </a:r>
                <a:endParaRPr lang="zh-CN" altLang="zh-CN" sz="16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en-US" altLang="zh-CN" sz="1600" i="1" kern="1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zh-CN" sz="1600" kern="1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．先向右平移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6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 kern="100"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600" kern="100"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zh-CN" altLang="zh-CN" sz="1600" kern="1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个单位长度，再把所得图象上各点的横坐标伸长到原来的</a:t>
                </a:r>
                <a:r>
                  <a:rPr lang="en-US" altLang="zh-CN" sz="1600" kern="1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600" kern="1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倍（纵坐标不变）</a:t>
                </a:r>
                <a:endParaRPr lang="zh-CN" altLang="zh-CN" sz="16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600" i="1" kern="100">
                    <a:effectLst/>
                    <a:latin typeface="Times New Roman" panose="02020603050405020304" pitchFamily="18" charset="0"/>
                  </a:rPr>
                  <a:t>D</a:t>
                </a:r>
                <a:r>
                  <a:rPr lang="zh-CN" altLang="zh-CN" sz="1600" kern="1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．先向左平移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600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600" i="1" kern="100"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600" kern="100"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zh-CN" altLang="zh-CN" sz="1600" kern="1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个单位长度，再把所得图象上各点的横坐标缩短到原来的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600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600" kern="100"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600" kern="100"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600" kern="1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（纵坐标不变）</a:t>
                </a:r>
                <a:endParaRPr lang="zh-CN" altLang="en-US" sz="1600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75690" y="815620"/>
                <a:ext cx="11606380" cy="2917479"/>
              </a:xfrm>
              <a:blipFill rotWithShape="1">
                <a:blip r:embed="rId2"/>
                <a:stretch>
                  <a:fillRect l="-1" t="-10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3733100"/>
                <a:ext cx="15475510" cy="3124899"/>
              </a:xfrm>
            </p:spPr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将函数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的图象上所有的点向右平移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个单位长度得到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再把所得图象上各点的横坐标伸长到原来的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倍得到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A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3733100"/>
                <a:ext cx="15475510" cy="3124899"/>
              </a:xfrm>
              <a:blipFill rotWithShape="1">
                <a:blip r:embed="rId3"/>
                <a:stretch>
                  <a:fillRect t="-18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题型二：同名函数图象的变换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20065" y="33274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文本框 6" title=""/>
          <p:cNvSpPr txBox="1"/>
          <p:nvPr/>
        </p:nvSpPr>
        <p:spPr>
          <a:xfrm>
            <a:off x="536574" y="1122680"/>
            <a:ext cx="11484849" cy="2515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假定在水流量稳定的情况下，筒车上的每一个盛水筒都做匀速圆周运动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你能用一个合适的函数模型来刻画盛水筒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视为质点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距离水面的相对高度与时间的关系吗？</a:t>
            </a:r>
            <a:endParaRPr lang="zh-CN" altLang="en-US" sz="24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因筒车上盛水筒的运动具有周期性，可以考虑利用三角函数模型刻画它的运动规律。</a:t>
            </a:r>
            <a:endParaRPr lang="zh-CN" altLang="en-US" sz="24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思考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与盛水筒运动相关的量有哪些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?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它们之间有怎样的关系？</a:t>
            </a:r>
            <a:endParaRPr lang="zh-CN" altLang="en-US" sz="24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·北京师大附中高一期中）要得到函数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的图像，只需把函数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的图像（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．向右平移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个单位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．向左平移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个单位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．向右平移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个单位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．向左平移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个单位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【解析】把函数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的图象向右平移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个单位得到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把函数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��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的图象向左平移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个单位得到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en-US" altLang="zh-CN" sz="18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把函数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的图象向右平移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个单位得到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把函数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的图象向左平移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个单位得到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正确；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 rotWithShape="1">
                <a:blip r:embed="rId3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题型二：同名函数图象的变换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75690" y="558445"/>
                <a:ext cx="11606380" cy="3429000"/>
              </a:xfrm>
            </p:spPr>
            <p:txBody>
              <a:bodyPr>
                <a:noAutofit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600" b="1" kern="1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【例</a:t>
                </a:r>
                <a:r>
                  <a:rPr lang="en-US" altLang="zh-CN" sz="1600" b="1" kern="1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zh-CN" sz="1600" b="1" kern="1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600" kern="1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600" kern="1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600" kern="1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·四川巴中·高一期末）要得到函数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600" i="1" kern="100"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600" i="1" kern="100"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sz="16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600" kern="100"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US" altLang="zh-CN" sz="1600" kern="100"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6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600" kern="100"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600" i="1" kern="100"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600" i="1" kern="100"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 kern="100">
                                  <a:effectLst/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600" kern="100">
                                  <a:effectLst/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zh-CN" sz="1600" i="1" kern="100"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zh-CN" altLang="zh-CN" sz="1600" kern="1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的图象只需将函数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600" i="1" kern="100"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600" i="1" kern="100"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sz="16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600" kern="100"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US" altLang="zh-CN" sz="1600" kern="100"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6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600" kern="100"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600" i="1" kern="100"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600" i="1" kern="100"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 kern="100">
                                  <a:effectLst/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600" kern="100">
                                  <a:effectLst/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600" kern="1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的图象（</a:t>
                </a:r>
                <a:r>
                  <a:rPr lang="en-US" altLang="zh-CN" sz="1600" kern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600" kern="1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zh-CN" altLang="zh-CN" sz="16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en-US" altLang="zh-CN" sz="1600" i="1" kern="1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zh-CN" sz="1600" kern="1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．先向右平移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6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 kern="100"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600" kern="100"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r>
                  <a:rPr lang="zh-CN" altLang="zh-CN" sz="1600" kern="1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个单位长度，再向下平移</a:t>
                </a:r>
                <a:r>
                  <a:rPr lang="en-US" altLang="zh-CN" sz="1600" kern="1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600" kern="1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个单位长度</a:t>
                </a:r>
                <a:endParaRPr lang="zh-CN" altLang="zh-CN" sz="16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en-US" altLang="zh-CN" sz="1600" i="1" kern="1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zh-CN" sz="1600" kern="1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．先向左平移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6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 kern="100"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600" kern="100"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r>
                  <a:rPr lang="zh-CN" altLang="zh-CN" sz="1600" kern="1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个单位长度，再向上平移</a:t>
                </a:r>
                <a:r>
                  <a:rPr lang="en-US" altLang="zh-CN" sz="1600" kern="1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600" kern="1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个单位长度</a:t>
                </a:r>
                <a:endParaRPr lang="zh-CN" altLang="zh-CN" sz="16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en-US" altLang="zh-CN" sz="1600" i="1" kern="1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zh-CN" sz="1600" kern="1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．先向右平移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6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 kern="100"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600" kern="100"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zh-CN" altLang="zh-CN" sz="1600" kern="1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个单位长度，再向下平移</a:t>
                </a:r>
                <a:r>
                  <a:rPr lang="en-US" altLang="zh-CN" sz="1600" kern="1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600" kern="1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个单位长度</a:t>
                </a:r>
                <a:endParaRPr lang="zh-CN" altLang="zh-CN" sz="16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600" i="1" kern="100">
                    <a:effectLst/>
                    <a:latin typeface="Times New Roman" panose="02020603050405020304" pitchFamily="18" charset="0"/>
                  </a:rPr>
                  <a:t>D</a:t>
                </a:r>
                <a:r>
                  <a:rPr lang="zh-CN" altLang="zh-CN" sz="1600" kern="1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．先向左平移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600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600" i="1" kern="100"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600" kern="100"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zh-CN" altLang="zh-CN" sz="1600" kern="1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个单位长度，再向上平移</a:t>
                </a:r>
                <a:r>
                  <a:rPr lang="en-US" altLang="zh-CN" sz="1600" kern="100">
                    <a:effectLst/>
                    <a:latin typeface="Times New Roman" panose="02020603050405020304" pitchFamily="18" charset="0"/>
                  </a:rPr>
                  <a:t>2</a:t>
                </a:r>
                <a:r>
                  <a:rPr lang="zh-CN" altLang="zh-CN" sz="1600" kern="1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个单位长度</a:t>
                </a:r>
                <a:endParaRPr lang="zh-CN" altLang="en-US" sz="1600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75690" y="558445"/>
                <a:ext cx="11606380" cy="3429000"/>
              </a:xfrm>
              <a:blipFill rotWithShape="1">
                <a:blip r:embed="rId2"/>
                <a:stretch>
                  <a:fillRect l="-1" t="-8" r="5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3429000"/>
                <a:ext cx="11606380" cy="3429000"/>
              </a:xfrm>
            </p:spPr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【解析】由函数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所以先向左平移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个单位长度，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的图像，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再向上平移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个单位长度，得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等线" panose="02010600030101010101" pitchFamily="2" charset="-12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的图像，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3429000"/>
                <a:ext cx="11606380" cy="3429000"/>
              </a:xfrm>
              <a:blipFill rotWithShape="1">
                <a:blip r:embed="rId3"/>
                <a:stretch>
                  <a:fillRect l="-1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题型三：异名函数图象的变换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99490" y="539396"/>
                <a:ext cx="11606380" cy="3156304"/>
              </a:xfrm>
            </p:spPr>
            <p:txBody>
              <a:bodyPr>
                <a:normAutofit fontScale="92500"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·全国·高一专题练习）要得到函数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的图象，只需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的图象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．向左平移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个单位，再把各点的纵坐标伸长到原来的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倍（横坐标不变）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．向左平移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个单位，再把各点的纵坐标缩短到原来的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倍（横坐标不变）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．向左平移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个单位，再把各点的纵坐标伸长到原来的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倍（横坐标不变）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．向左平移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个单位，再把各点的纵坐标伸长到原来的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倍（横坐标不变）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99490" y="539396"/>
                <a:ext cx="11606380" cy="3156304"/>
              </a:xfrm>
              <a:blipFill rotWithShape="1">
                <a:blip r:embed="rId2"/>
                <a:stretch>
                  <a:fillRect l="-1" t="-9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3629025"/>
                <a:ext cx="11606380" cy="3228975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∵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Cambria Math" panose="0204050305040603020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因此，将函数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的图象向左平移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个单位，再把各点的纵坐标伸长到原来的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倍（横坐标不变），可得到函数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的图象，故选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3629025"/>
                <a:ext cx="11606380" cy="3228975"/>
              </a:xfrm>
              <a:blipFill rotWithShape="1">
                <a:blip r:embed="rId3"/>
                <a:stretch>
                  <a:fillRect l="-1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题型三：异名函数图象的变换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【例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·四川遂宁·高一期末）若把函数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的图象向左平移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个单位长度，所得到的图象与函数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＝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cos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i="1" kern="10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ωx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的图象重合，则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ω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的一个可能取值是（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的图象向左平移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个单位长度，得到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𝜔𝜋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由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𝜔𝜋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可得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𝜔𝜋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6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，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Z</m:t>
                      </m:r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 rotWithShape="1">
                <a:blip r:embed="rId3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题型四：变换的重合问题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·湖北武汉·高一期中）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的图象向左平移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个单位，恰与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的图象重合，则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的取值可能是（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7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的图像向左平移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个单位后得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，与图象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重合，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𝑍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解得：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7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𝑍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7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 rotWithShape="1">
                <a:blip r:embed="rId3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题型四：变换的重合问题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【例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·全国·高一专题练习）已知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𝑏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的最大值为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4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，将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图象上所有点的横坐标伸长为原来的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倍得到的函数解析式为（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  <a:tabLst>
                    <a:tab pos="2639060"/>
                  </a:tabLst>
                </a:pP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en-US" altLang="zh-CN" sz="18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【解析】由题可知，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𝑏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的最大值为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4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且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𝑏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解之得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将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图象上所有点的横坐标伸长为原来的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倍，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得到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 rotWithShape="1">
                <a:blip r:embed="rId3"/>
                <a:stretch>
                  <a:fillRect l="-1" t="-8" r="5" b="-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题型五：求图象变换前、后的解析式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·全国·高一专题练习）将函数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的图象先左移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，再纵坐标不变，横坐标缩为原来的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，所得图象的解析式为（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  <a:tabLst>
                    <a:tab pos="2639060"/>
                  </a:tabLst>
                </a:pP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en-US" altLang="zh-CN" sz="18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向左平移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个单位，故变为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纵坐标不变，横坐标缩为原来的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变为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𝐷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 rotWithShape="1">
                <a:blip r:embed="rId3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题型五：求图象变换前、后的解析式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【例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·全国·高一单元测试）将函数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的图象向左平移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个单位长度，再将图象上每个点的横坐标变为原来的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倍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纵坐标不变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，得到函数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的图象，若函数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在区间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上有且仅有一个零点，则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𝜔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的取值范围为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_______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2238375"/>
                <a:ext cx="11606380" cy="4619625"/>
              </a:xfrm>
            </p:spPr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【解析】将函数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的图象向左平移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个单位长度，可得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的图象；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再将图象上每个点的横坐标变为原来的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倍（纵坐标不变），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得到函数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的图象，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��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在区间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zh-CN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，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上有且仅有一个零点，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因为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(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(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故答案为：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2238375"/>
                <a:ext cx="11606380" cy="4619625"/>
              </a:xfrm>
              <a:blipFill rotWithShape="1">
                <a:blip r:embed="rId3"/>
                <a:stretch>
                  <a:fillRect l="-1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题型六：由图象变换研究函数的性质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8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·全国·高一）若将函数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的图象向右平移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个单位，所得图象关于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轴对称，则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的最小正值是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________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1676401"/>
                <a:ext cx="11606380" cy="5181600"/>
              </a:xfrm>
            </p:spPr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【解析】将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的图象向右平移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个单位，得到函数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𝜑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的图象，该图象关于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轴对称，即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为偶函数，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因此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𝑍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的最小正值为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故答案为：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1676401"/>
                <a:ext cx="11606380" cy="5181600"/>
              </a:xfrm>
              <a:blipFill rotWithShape="1">
                <a:blip r:embed="rId3"/>
                <a:stretch>
                  <a:fillRect l="-1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题型六：由图象变换研究函数的性质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75690" y="504824"/>
                <a:ext cx="11606380" cy="2200275"/>
              </a:xfrm>
            </p:spPr>
            <p:txBody>
              <a:bodyPr>
                <a:normAutofit lnSpcReduction="10000"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【例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·山东·费县实验中学高一期末）已知函数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）若存在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，使得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)⩾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成立，则求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的取值范围；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）将函数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的图象上每个点纵坐标不变，横坐标缩短到原来的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，得到函数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的图象，求函数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在区间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内的所有零点之和．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75690" y="504824"/>
                <a:ext cx="11606380" cy="2200275"/>
              </a:xfrm>
              <a:blipFill rotWithShape="1">
                <a:blip r:embed="rId2"/>
                <a:stretch>
                  <a:fillRect l="-1" t="-29" r="5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若存在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，使得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)⩾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成立，则只需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⩾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即可，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∵−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⩽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⩽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∴−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⩽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⩽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∴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有最大值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∴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⩽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）∵将函数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的图象上每个点纵坐标不变，横坐标缩短到原来的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，得到函数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的图象，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∴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∵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∴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∵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上有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个零点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7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根据对称性有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zh-CN" altLang="en-US"/>
                  <a:t> 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 rotWithShape="1">
                <a:blip r:embed="rId3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题型七：三角函数图象与性质的综合应用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20065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520065" y="603250"/>
                <a:ext cx="10878820" cy="3229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如图，将筒车抽象为一个几何图形，设经过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</m:t>
                      </m:r>
                    </m:oMath>
                  </m:oMathPara>
                </a14:m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后，盛水筒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𝑀</m:t>
                      </m:r>
                    </m:oMath>
                  </m:oMathPara>
                </a14:m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从点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运动到点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𝑃</m:t>
                      </m:r>
                    </m:oMath>
                  </m:oMathPara>
                </a14:m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由筒车的工作原理可知，这个盛水筒距离水面的高度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𝐻</m:t>
                      </m:r>
                    </m:oMath>
                  </m:oMathPara>
                </a14:m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，由以下量所决定：筒车转轮的中心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𝑂</m:t>
                      </m:r>
                    </m:oMath>
                  </m:oMathPara>
                </a14:m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到水面的距离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ℎ</m:t>
                      </m:r>
                    </m:oMath>
                  </m:oMathPara>
                </a14:m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，筒车的半径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𝑟</m:t>
                      </m:r>
                    </m:oMath>
                  </m:oMathPara>
                </a14:m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，筒车转动的角速度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𝜔</m:t>
                      </m:r>
                    </m:oMath>
                  </m:oMathPara>
                </a14:m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，盛水筒的初始位置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以及所经过的时间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</m:t>
                      </m:r>
                    </m:oMath>
                  </m:oMathPara>
                </a14:m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70000"/>
                  </a:lnSpc>
                </a:pP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下面我们分析这些量的相关关系，进而建立盛水筒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𝑀</m:t>
                      </m:r>
                    </m:oMath>
                  </m:oMathPara>
                </a14:m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运动的数学模型</a:t>
                </a: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65" y="603250"/>
                <a:ext cx="10878820" cy="32296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 titl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965" y="4081145"/>
            <a:ext cx="2592070" cy="20904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75690" y="666749"/>
                <a:ext cx="11606380" cy="2105025"/>
              </a:xfrm>
            </p:spPr>
            <p:txBody>
              <a:bodyPr>
                <a:normAutofit fontScale="92500"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9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·山东临沂·高一期末）已知函数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8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）求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的周期；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）将函数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的图象向右平移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个单位，再把图象上所有点的横坐标伸长到原来的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倍，纵坐标不变，得到函数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的图象，求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上的值域．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75690" y="666749"/>
                <a:ext cx="11606380" cy="2105025"/>
              </a:xfrm>
              <a:blipFill rotWithShape="1">
                <a:blip r:embed="rId2"/>
                <a:stretch>
                  <a:fillRect l="-1" t="-30" r="5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 fontScale="92500"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8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Cambria Math" panose="0204050305040603020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8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4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Cambria Math" panose="0204050305040603020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的周期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）将函数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的图象向右平移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个单位，可得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再把图象上所有点的横坐标伸长到原来的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倍，纵坐标不变，可得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，因为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上的值域为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 rotWithShape="1">
                <a:blip r:embed="rId3"/>
                <a:stretch>
                  <a:fillRect l="-1" t="-8" r="5" b="-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题型七：三角函数图象与性质的综合应用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组合 31" title=""/>
          <p:cNvGrpSpPr/>
          <p:nvPr/>
        </p:nvGrpSpPr>
        <p:grpSpPr>
          <a:xfrm>
            <a:off x="629602" y="398463"/>
            <a:ext cx="11193462" cy="583565"/>
            <a:chOff x="614597" y="884420"/>
            <a:chExt cx="11192657" cy="584139"/>
          </a:xfrm>
        </p:grpSpPr>
        <p:cxnSp>
          <p:nvCxnSpPr>
            <p:cNvPr id="3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8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9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" name="五边形 11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3" name="TextBox 13"/>
              <p:cNvSpPr/>
              <p:nvPr/>
            </p:nvSpPr>
            <p:spPr>
              <a:xfrm>
                <a:off x="1783777" y="944381"/>
                <a:ext cx="3835124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课堂小结</a:t>
                </a:r>
                <a:r>
                  <a:rPr lang="en-US" altLang="zh-CN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&amp;</a:t>
                </a:r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作业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4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20" name="文本框 19" title=""/>
              <p:cNvSpPr txBox="1"/>
              <p:nvPr/>
            </p:nvSpPr>
            <p:spPr>
              <a:xfrm>
                <a:off x="629285" y="1225550"/>
                <a:ext cx="8347075" cy="3928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课堂小结：</a:t>
                </a:r>
                <a:endParaRPr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了解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匀速圆周运动的数学模型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；</a:t>
                </a:r>
                <a:endParaRPr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理解并掌握图象变换的两种方式</a:t>
                </a: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30000"/>
                  </a:lnSpc>
                </a:pPr>
                <a:endPara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作业：</a:t>
                </a:r>
                <a:endParaRPr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梳理回顾本节课的例题；</a:t>
                </a:r>
                <a:endParaRPr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制作图象变换的思维导图；</a:t>
                </a:r>
                <a:endParaRPr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(3)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课本</a:t>
                </a: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P239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练习</a:t>
                </a: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"/>
                        </m:rPr>
                        <a:rPr lang="en-US" altLang="zh-CN" sz="2400" b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~</m:t>
                      </m:r>
                    </m:oMath>
                  </m:oMathPara>
                </a14:m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题</a:t>
                </a: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85" y="1225550"/>
                <a:ext cx="8347075" cy="3928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New picture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090400" y="11125200"/>
            <a:ext cx="317500" cy="228600"/>
          </a:xfrm>
          <a:prstGeom prst="cube">
            <a:avLst/>
          </a:prstGeom>
        </p:spPr>
      </p:pic>
      <p:pic>
        <p:nvPicPr>
          <p:cNvPr id="4" name="图片 3" title="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340" y="3112"/>
            <a:ext cx="3210373" cy="8954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6" name="文本框 5" title=""/>
              <p:cNvSpPr txBox="1"/>
              <p:nvPr/>
            </p:nvSpPr>
            <p:spPr>
              <a:xfrm>
                <a:off x="723550" y="514968"/>
                <a:ext cx="11180428" cy="4176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zh-CN" altLang="zh-CN" sz="2000" b="1" kern="1200">
                    <a:solidFill>
                      <a:srgbClr val="00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如图，以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𝑂</m:t>
                      </m:r>
                    </m:oMath>
                  </m:oMathPara>
                </a14:m>
                <a:r>
                  <a:rPr lang="zh-CN" altLang="zh-CN" sz="2000" b="1" kern="1200">
                    <a:solidFill>
                      <a:srgbClr val="00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Cambria Math" panose="02040503050406030204" charset="0"/>
                  </a:rPr>
                  <a:t>为原点，以与水平面平行的直线为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2000" b="1" kern="1200">
                    <a:solidFill>
                      <a:srgbClr val="00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Cambria Math" panose="02040503050406030204" charset="0"/>
                  </a:rPr>
                  <a:t>轴建立直角坐标系</a:t>
                </a:r>
                <a:r>
                  <a:rPr lang="en-US" altLang="zh-CN" sz="2000" b="1" kern="1200">
                    <a:solidFill>
                      <a:srgbClr val="00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Cambria Math" panose="02040503050406030204" charset="0"/>
                  </a:rPr>
                  <a:t>.</a:t>
                </a:r>
                <a:r>
                  <a:rPr lang="zh-CN" altLang="zh-CN" sz="2000" b="1" kern="1200">
                    <a:solidFill>
                      <a:srgbClr val="00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Cambria Math" panose="02040503050406030204" charset="0"/>
                  </a:rPr>
                  <a:t>设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2000" b="1" kern="1200">
                    <a:solidFill>
                      <a:srgbClr val="00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Cambria Math" panose="02040503050406030204" charset="0"/>
                  </a:rPr>
                  <a:t>时，盛水筒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𝑀</m:t>
                      </m:r>
                    </m:oMath>
                  </m:oMathPara>
                </a14:m>
                <a:r>
                  <a:rPr lang="zh-CN" altLang="zh-CN" sz="2000" b="1" kern="1200">
                    <a:solidFill>
                      <a:srgbClr val="00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Cambria Math" panose="02040503050406030204" charset="0"/>
                  </a:rPr>
                  <a:t>位于点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r>
                  <a:rPr lang="zh-CN" altLang="zh-CN" sz="2000" kern="1200">
                    <a:solidFill>
                      <a:srgbClr val="00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Cambria Math" panose="02040503050406030204" charset="0"/>
                  </a:rPr>
                  <a:t>，</a:t>
                </a:r>
                <a:r>
                  <a:rPr lang="zh-CN" altLang="zh-CN" sz="2000" b="1" kern="1200">
                    <a:solidFill>
                      <a:srgbClr val="00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Cambria Math" panose="02040503050406030204" charset="0"/>
                  </a:rPr>
                  <a:t>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𝑂𝑥</m:t>
                      </m:r>
                    </m:oMath>
                  </m:oMathPara>
                </a14:m>
                <a:r>
                  <a:rPr lang="zh-CN" altLang="zh-CN" sz="2000" b="1" kern="1200">
                    <a:solidFill>
                      <a:srgbClr val="00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Cambria Math" panose="02040503050406030204" charset="0"/>
                  </a:rPr>
                  <a:t>为始边</a:t>
                </a:r>
                <a:r>
                  <a:rPr lang="zh-CN" altLang="zh-CN" sz="2000" kern="1200">
                    <a:solidFill>
                      <a:srgbClr val="00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Cambria Math" panose="02040503050406030204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𝑂</m:t>
                      </m:r>
                      <m:sSub>
                        <m:sSubPr>
                          <m:ctrlPr>
                            <a:rPr lang="zh-CN" altLang="zh-CN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r>
                  <a:rPr lang="zh-CN" altLang="zh-CN" sz="2000" b="1" kern="1200">
                    <a:solidFill>
                      <a:srgbClr val="00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Cambria Math" panose="02040503050406030204" charset="0"/>
                  </a:rPr>
                  <a:t>为终边的角为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𝜑</m:t>
                      </m:r>
                    </m:oMath>
                  </m:oMathPara>
                </a14:m>
                <a:r>
                  <a:rPr lang="zh-CN" altLang="zh-CN" sz="2000" kern="1200">
                    <a:solidFill>
                      <a:srgbClr val="00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Cambria Math" panose="02040503050406030204" charset="0"/>
                  </a:rPr>
                  <a:t>，</a:t>
                </a:r>
                <a:r>
                  <a:rPr lang="zh-CN" altLang="zh-CN" sz="2000" b="1" kern="1200">
                    <a:solidFill>
                      <a:srgbClr val="00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Cambria Math" panose="02040503050406030204" charset="0"/>
                  </a:rPr>
                  <a:t>经过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𝒕</m:t>
                      </m:r>
                      <m:r>
                        <a:rPr lang="en-US" altLang="zh-CN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</m:t>
                      </m:r>
                    </m:oMath>
                  </m:oMathPara>
                </a14:m>
                <a:r>
                  <a:rPr lang="zh-CN" altLang="zh-CN" sz="2000" b="1" kern="1200">
                    <a:solidFill>
                      <a:srgbClr val="00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Cambria Math" panose="02040503050406030204" charset="0"/>
                  </a:rPr>
                  <a:t>后运动到点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𝑷</m:t>
                      </m:r>
                      <m:r>
                        <m:rPr>
                          <m:sty m:val="bi"/>
                        </m:rPr>
                        <a:rPr lang="en-US" altLang="zh-CN" sz="2000" b="1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bi"/>
                        </m:rPr>
                        <a:rPr lang="en-US" altLang="zh-CN" sz="2000" b="1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000" b="1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m:rPr>
                          <m:sty m:val="bi"/>
                        </m:rPr>
                        <a:rPr lang="en-US" altLang="zh-CN" sz="2000" b="1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𝒚</m:t>
                      </m:r>
                      <m:r>
                        <m:rPr>
                          <m:sty m:val="bi"/>
                        </m:rPr>
                        <a:rPr lang="en-US" altLang="zh-CN" sz="2000" b="1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).</m:t>
                      </m:r>
                    </m:oMath>
                  </m:oMathPara>
                </a14:m>
                <a:r>
                  <a:rPr lang="zh-CN" altLang="zh-CN" sz="2000" b="1" kern="1200">
                    <a:solidFill>
                      <a:srgbClr val="00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Cambria Math" panose="02040503050406030204" charset="0"/>
                  </a:rPr>
                  <a:t>于是，以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𝑂𝑥</m:t>
                      </m:r>
                    </m:oMath>
                  </m:oMathPara>
                </a14:m>
                <a:r>
                  <a:rPr lang="zh-CN" altLang="zh-CN" sz="2000" b="1" kern="1200">
                    <a:solidFill>
                      <a:srgbClr val="00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Cambria Math" panose="02040503050406030204" charset="0"/>
                  </a:rPr>
                  <a:t>为始边，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𝑂𝑃</m:t>
                      </m:r>
                    </m:oMath>
                  </m:oMathPara>
                </a14:m>
                <a:r>
                  <a:rPr lang="zh-CN" altLang="zh-CN" sz="2000" b="1" kern="1200">
                    <a:solidFill>
                      <a:srgbClr val="00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Cambria Math" panose="02040503050406030204" charset="0"/>
                  </a:rPr>
                  <a:t>为终边的角为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𝜔</m:t>
                      </m:r>
                      <m:r>
                        <m:rPr>
                          <m:sty m:val="p"/>
                        </m:rPr>
                        <a:rPr lang="en-US" altLang="zh-CN" sz="2000" kern="120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𝜑</m:t>
                      </m:r>
                    </m:oMath>
                  </m:oMathPara>
                </a14:m>
                <a:r>
                  <a:rPr lang="zh-CN" altLang="zh-CN" sz="2000" kern="1200">
                    <a:solidFill>
                      <a:srgbClr val="00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Cambria Math" panose="02040503050406030204" charset="0"/>
                  </a:rPr>
                  <a:t>，</a:t>
                </a:r>
                <a:r>
                  <a:rPr lang="zh-CN" altLang="zh-CN" sz="2000" b="1" kern="1200">
                    <a:solidFill>
                      <a:srgbClr val="00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Cambria Math" panose="02040503050406030204" charset="0"/>
                  </a:rPr>
                  <a:t>并且有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 kern="12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000" i="1" kern="12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 kern="12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𝑟𝑠𝑖𝑛</m:t>
                      </m:r>
                      <m:r>
                        <a:rPr lang="en-US" altLang="zh-CN" sz="2000" i="1" kern="12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 kern="12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𝜔</m:t>
                      </m:r>
                      <m:r>
                        <a:rPr lang="en-US" altLang="zh-CN" sz="2000" i="1" kern="12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sz="2000" i="1" kern="12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000" i="1" kern="12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𝜑</m:t>
                      </m:r>
                      <m:r>
                        <a:rPr lang="en-US" altLang="zh-CN" sz="2000" i="1" kern="12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).</m:t>
                      </m:r>
                    </m:oMath>
                  </m:oMathPara>
                </a14:m>
                <a:r>
                  <a:rPr lang="en-US" altLang="zh-CN" sz="2000" b="1" kern="120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Cambria Math" panose="02040503050406030204" charset="0"/>
                  </a:rPr>
                  <a:t>  </a:t>
                </a:r>
                <a:r>
                  <a:rPr lang="zh-CN" altLang="zh-CN" sz="2000" b="1" kern="1200">
                    <a:solidFill>
                      <a:srgbClr val="00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Cambria Math" panose="02040503050406030204" charset="0"/>
                  </a:rPr>
                  <a:t>①</a:t>
                </a:r>
                <a:endParaRPr lang="zh-CN" altLang="zh-CN" sz="200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70000"/>
                  </a:lnSpc>
                </a:pPr>
                <a:r>
                  <a:rPr lang="zh-CN" altLang="zh-CN" sz="2000" b="1" kern="1200">
                    <a:solidFill>
                      <a:srgbClr val="00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Cambria Math" panose="02040503050406030204" charset="0"/>
                  </a:rPr>
                  <a:t>所以盛水筒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𝑀</m:t>
                      </m:r>
                    </m:oMath>
                  </m:oMathPara>
                </a14:m>
                <a:r>
                  <a:rPr lang="zh-CN" altLang="zh-CN" sz="2000" b="1" kern="1200">
                    <a:solidFill>
                      <a:srgbClr val="00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Cambria Math" panose="02040503050406030204" charset="0"/>
                  </a:rPr>
                  <a:t>距离水面的高度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𝐻</m:t>
                      </m:r>
                    </m:oMath>
                  </m:oMathPara>
                </a14:m>
                <a:r>
                  <a:rPr lang="zh-CN" altLang="zh-CN" sz="2000" b="1" kern="1200">
                    <a:solidFill>
                      <a:srgbClr val="00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Cambria Math" panose="02040503050406030204" charset="0"/>
                  </a:rPr>
                  <a:t>与时间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</m:t>
                      </m:r>
                    </m:oMath>
                  </m:oMathPara>
                </a14:m>
                <a:r>
                  <a:rPr lang="zh-CN" altLang="zh-CN" sz="2000" b="1" kern="1200">
                    <a:solidFill>
                      <a:srgbClr val="00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Cambria Math" panose="02040503050406030204" charset="0"/>
                  </a:rPr>
                  <a:t>的关系是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 kern="12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𝐻</m:t>
                      </m:r>
                      <m:r>
                        <a:rPr lang="en-US" altLang="zh-CN" sz="2000" i="1" kern="12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 kern="12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𝑟𝑠𝑖𝑛</m:t>
                      </m:r>
                      <m:r>
                        <a:rPr lang="en-US" altLang="zh-CN" sz="2000" i="1" kern="12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 kern="12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𝜔</m:t>
                      </m:r>
                      <m:r>
                        <a:rPr lang="en-US" altLang="zh-CN" sz="2000" i="1" kern="12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sz="2000" i="1" kern="12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000" i="1" kern="12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𝜑</m:t>
                      </m:r>
                      <m:r>
                        <a:rPr lang="en-US" altLang="zh-CN" sz="2000" i="1" kern="12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)+</m:t>
                      </m:r>
                      <m:r>
                        <a:rPr lang="en-US" altLang="zh-CN" sz="2000" i="1" kern="12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ℎ</m:t>
                      </m:r>
                      <m:r>
                        <a:rPr lang="en-US" altLang="zh-CN" sz="2000" i="1" kern="12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r>
                  <a:rPr lang="en-US" altLang="zh-CN" sz="2000" b="1" kern="120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Cambria Math" panose="02040503050406030204" charset="0"/>
                  </a:rPr>
                  <a:t> </a:t>
                </a:r>
                <a:r>
                  <a:rPr lang="zh-CN" altLang="zh-CN" sz="2000" b="1" kern="1200">
                    <a:solidFill>
                      <a:srgbClr val="00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Cambria Math" panose="02040503050406030204" charset="0"/>
                  </a:rPr>
                  <a:t>②</a:t>
                </a:r>
                <a:endParaRPr lang="zh-CN" altLang="zh-CN" sz="200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70000"/>
                  </a:lnSpc>
                </a:pPr>
                <a:r>
                  <a:rPr lang="zh-CN" altLang="zh-CN" sz="2000" b="1" kern="1200">
                    <a:solidFill>
                      <a:srgbClr val="00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Cambria Math" panose="02040503050406030204" charset="0"/>
                  </a:rPr>
                  <a:t>函数②就是要建立的数学模型，只要将它的性质研究清楚，就能把握盛水筒的运动规律</a:t>
                </a:r>
                <a:r>
                  <a:rPr lang="en-US" altLang="zh-CN" sz="2000" b="1" kern="1200">
                    <a:solidFill>
                      <a:srgbClr val="00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Cambria Math" panose="02040503050406030204" charset="0"/>
                  </a:rPr>
                  <a:t>.</a:t>
                </a:r>
                <a:r>
                  <a:rPr lang="zh-CN" altLang="zh-CN" sz="2000" b="1" kern="1200">
                    <a:solidFill>
                      <a:srgbClr val="00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Cambria Math" panose="02040503050406030204" charset="0"/>
                  </a:rPr>
                  <a:t>由于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ℎ</m:t>
                      </m:r>
                    </m:oMath>
                  </m:oMathPara>
                </a14:m>
                <a:r>
                  <a:rPr lang="zh-CN" altLang="zh-CN" sz="2000" b="1" kern="1200">
                    <a:solidFill>
                      <a:srgbClr val="00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Cambria Math" panose="02040503050406030204" charset="0"/>
                  </a:rPr>
                  <a:t>是常量，我们可以只研究函数①的性质。下面我们分析这些量的相关关系，进而建立盛水筒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𝑀</m:t>
                      </m:r>
                    </m:oMath>
                  </m:oMathPara>
                </a14:m>
                <a:r>
                  <a:rPr lang="zh-CN" altLang="zh-CN" sz="2000" b="1" kern="1200">
                    <a:solidFill>
                      <a:srgbClr val="00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Cambria Math" panose="02040503050406030204" charset="0"/>
                  </a:rPr>
                  <a:t>运动的数学模型</a:t>
                </a:r>
                <a:r>
                  <a:rPr lang="en-US" altLang="zh-CN" sz="2000" b="1" kern="1200">
                    <a:solidFill>
                      <a:srgbClr val="00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Cambria Math" panose="02040503050406030204" charset="0"/>
                  </a:rPr>
                  <a:t>.</a:t>
                </a:r>
                <a:endParaRPr lang="zh-CN" altLang="zh-CN" sz="200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endParaRPr>
              </a:p>
              <a:p>
                <a:pPr indent="304800">
                  <a:lnSpc>
                    <a:spcPct val="150000"/>
                  </a:lnSpc>
                  <a:spcBef>
                    <a:spcPts val="130"/>
                  </a:spcBef>
                </a:pPr>
                <a:r>
                  <a:rPr lang="en-US" altLang="zh-CN" sz="200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宋体" panose="02010600030101010101" pitchFamily="2" charset="-122"/>
                  </a:rPr>
                  <a:t> </a:t>
                </a:r>
                <a:endParaRPr lang="zh-CN" altLang="zh-CN" sz="200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50" y="514968"/>
                <a:ext cx="11180428" cy="4176656"/>
              </a:xfrm>
              <a:prstGeom prst="rect">
                <a:avLst/>
              </a:prstGeom>
              <a:blipFill rotWithShape="1">
                <a:blip r:embed="rId2"/>
                <a:stretch>
                  <a:fillRect l="-3" t="-15" r="2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titl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461" y="3917489"/>
            <a:ext cx="2881603" cy="232391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6" name="组合 5" title=""/>
          <p:cNvGrpSpPr/>
          <p:nvPr/>
        </p:nvGrpSpPr>
        <p:grpSpPr>
          <a:xfrm>
            <a:off x="-5080" y="3348355"/>
            <a:ext cx="10415270" cy="2442210"/>
            <a:chOff x="-21" y="4444"/>
            <a:chExt cx="16402" cy="3846"/>
          </a:xfrm>
        </p:grpSpPr>
        <p:pic>
          <p:nvPicPr>
            <p:cNvPr id="3" name="图片 2"/>
            <p:cNvPicPr/>
            <p:nvPr/>
          </p:nvPicPr>
          <p:blipFill>
            <a:blip r:embed="rId2"/>
            <a:stretch>
              <a:fillRect/>
            </a:stretch>
          </p:blipFill>
          <p:spPr>
            <a:xfrm rot="20640000">
              <a:off x="-21" y="4444"/>
              <a:ext cx="3202" cy="3846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43" name="组合 42"/>
            <p:cNvGrpSpPr/>
            <p:nvPr/>
          </p:nvGrpSpPr>
          <p:grpSpPr>
            <a:xfrm>
              <a:off x="3649" y="5988"/>
              <a:ext cx="12732" cy="1332"/>
              <a:chOff x="4703" y="5987"/>
              <a:chExt cx="12732" cy="1332"/>
            </a:xfrm>
          </p:grpSpPr>
          <p:cxnSp>
            <p:nvCxnSpPr>
              <p:cNvPr id="41" name="曲线连接符 40"/>
              <p:cNvCxnSpPr/>
              <p:nvPr/>
            </p:nvCxnSpPr>
            <p:spPr>
              <a:xfrm flipV="1">
                <a:off x="4703" y="5987"/>
                <a:ext cx="4884" cy="1332"/>
              </a:xfrm>
              <a:prstGeom prst="curvedConnector3">
                <a:avLst>
                  <a:gd name="adj1" fmla="val 50020"/>
                </a:avLst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曲线连接符 41"/>
              <p:cNvCxnSpPr/>
              <p:nvPr/>
            </p:nvCxnSpPr>
            <p:spPr>
              <a:xfrm>
                <a:off x="9587" y="5987"/>
                <a:ext cx="7848" cy="828"/>
              </a:xfrm>
              <a:prstGeom prst="curvedConnector3">
                <a:avLst>
                  <a:gd name="adj1" fmla="val 50013"/>
                </a:avLst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Oval 19+" title=""/>
          <p:cNvSpPr/>
          <p:nvPr/>
        </p:nvSpPr>
        <p:spPr>
          <a:xfrm>
            <a:off x="-518160" y="-3185160"/>
            <a:ext cx="13228320" cy="13228320"/>
          </a:xfrm>
          <a:prstGeom prst="ellipse">
            <a:avLst/>
          </a:prstGeom>
          <a:noFill/>
          <a:ln w="12446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  <a:effectLst>
            <a:outerShdw blurRad="177800" dist="1905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 title=""/>
          <p:cNvSpPr/>
          <p:nvPr/>
        </p:nvSpPr>
        <p:spPr>
          <a:xfrm>
            <a:off x="1720116" y="5326140"/>
            <a:ext cx="882475" cy="882475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>
            <a:outerShdw blurRad="330200" dist="101600" algn="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 title=""/>
          <p:cNvSpPr/>
          <p:nvPr/>
        </p:nvSpPr>
        <p:spPr>
          <a:xfrm flipV="1">
            <a:off x="10471602" y="2638503"/>
            <a:ext cx="476616" cy="476616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>
            <a:outerShdw blurRad="330200" dist="101600" algn="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1322070" y="3115310"/>
                <a:ext cx="9547225" cy="1322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40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5.6.2 </a:t>
                </a:r>
                <a:r>
                  <a:rPr lang="zh-CN" altLang="en-US" sz="40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函数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4000" b="1" i="1"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𝒚</m:t>
                      </m:r>
                      <m:r>
                        <m:rPr>
                          <m:sty m:val="bi"/>
                        </m:rPr>
                        <a:rPr lang="en-US" altLang="zh-CN" sz="4000" b="1" i="1"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m:rPr>
                          <m:sty m:val="bi"/>
                        </m:rPr>
                        <a:rPr lang="en-US" altLang="zh-CN" sz="4000" b="1" i="1"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𝑨𝒔𝒊𝒏</m:t>
                      </m:r>
                      <m:r>
                        <m:rPr>
                          <m:sty m:val="bi"/>
                        </m:rPr>
                        <a:rPr lang="en-US" altLang="zh-CN" sz="4000" b="1" i="1"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bi"/>
                        </m:rPr>
                        <a:rPr lang="en-US" altLang="zh-CN" sz="4000" b="1" i="1"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𝝎</m:t>
                      </m:r>
                      <m:r>
                        <m:rPr>
                          <m:sty m:val="bi"/>
                        </m:rPr>
                        <a:rPr lang="en-US" altLang="zh-CN" sz="4000" b="1" i="1"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4000" b="1" i="1"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r>
                        <m:rPr>
                          <m:sty m:val="bi"/>
                        </m:rPr>
                        <a:rPr lang="en-US" altLang="zh-CN" sz="4000" b="1" i="1"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𝝋</m:t>
                      </m:r>
                      <m:r>
                        <m:rPr>
                          <m:sty m:val="bi"/>
                        </m:rPr>
                        <a:rPr lang="en-US" altLang="zh-CN" sz="4000" b="1" i="1"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sz="40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的图象</a:t>
                </a:r>
                <a:endParaRPr lang="zh-CN" sz="40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/>
                <a:r>
                  <a:rPr lang="en-US" altLang="zh-CN" sz="40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        </a:t>
                </a:r>
                <a:endParaRPr lang="en-US" altLang="zh-CN" sz="40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070" y="3115310"/>
                <a:ext cx="9547225" cy="13220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20065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520065" y="603250"/>
                <a:ext cx="10878820" cy="1588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上面我们利用三角函数的知识建立了一个形如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𝐴𝑠𝑖𝑛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𝜔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𝜑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其中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𝜔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的函数</a:t>
                </a:r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显然，这个函数由参数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𝜔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𝜑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所确定</a:t>
                </a:r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因此，只要了解这些参数的意义，知道它们的变化对函数图象的影响，就能把握这个函数的性质</a:t>
                </a:r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en-US" altLang="zh-CN" sz="20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65" y="603250"/>
                <a:ext cx="10878820" cy="1588192"/>
              </a:xfrm>
              <a:prstGeom prst="rect">
                <a:avLst/>
              </a:prstGeom>
              <a:blipFill rotWithShape="1">
                <a:blip r:embed="rId2"/>
                <a:stretch>
                  <a:fillRect b="-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276837" y="2762885"/>
                <a:ext cx="11515748" cy="1842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200000"/>
                  </a:lnSpc>
                </a:pPr>
                <a:r>
                  <a:rPr lang="zh-CN" altLang="en-US" sz="2000" b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思考</a:t>
                </a:r>
                <a:r>
                  <a:rPr lang="en-US" altLang="zh-CN" sz="2000" b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：从解析式看，函数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就是函数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𝐴𝑠𝑖𝑛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𝜔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𝜑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𝜔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𝜑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时的特殊情形</a:t>
                </a:r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en-US" altLang="zh-CN" sz="20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200000"/>
                  </a:lnSpc>
                </a:pPr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(1)</a:t>
                </a: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能否借助我们熟悉的函数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的图象研究参数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𝜔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𝜑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对函数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𝐴𝑠𝑖𝑛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𝜔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𝜑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的影响？</a:t>
                </a:r>
                <a:endParaRPr lang="en-US" altLang="zh-CN" sz="20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>
                  <a:lnSpc>
                    <a:spcPct val="200000"/>
                  </a:lnSpc>
                </a:pPr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(2)</a:t>
                </a: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𝐴𝑠𝑖𝑛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𝜔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𝜑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含有三个参数，你认为应按怎样的思路进行研究？</a:t>
                </a:r>
                <a:endParaRPr lang="zh-CN" altLang="en-US" sz="20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37" y="2762885"/>
                <a:ext cx="11515748" cy="1842107"/>
              </a:xfrm>
              <a:prstGeom prst="rect">
                <a:avLst/>
              </a:prstGeom>
              <a:blipFill rotWithShape="1">
                <a:blip r:embed="rId3"/>
                <a:stretch>
                  <a:fillRect l="-5" r="0" b="-17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8" name="图片 7" titl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205" y="3429000"/>
            <a:ext cx="5982335" cy="1960880"/>
          </a:xfrm>
          <a:prstGeom prst="rect">
            <a:avLst/>
          </a:prstGeom>
        </p:spPr>
      </p:pic>
      <p:grpSp>
        <p:nvGrpSpPr>
          <p:cNvPr id="4" name="组合 3" title=""/>
          <p:cNvGrpSpPr/>
          <p:nvPr/>
        </p:nvGrpSpPr>
        <p:grpSpPr>
          <a:xfrm>
            <a:off x="520065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520064" y="603250"/>
                <a:ext cx="11300023" cy="2634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US"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1.</a:t>
                </a:r>
                <a:r>
                  <a:rPr lang="zh-CN" altLang="en-US"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探索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𝜑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𝜑</m:t>
                      </m:r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图象的影响</a:t>
                </a:r>
                <a:endParaRPr lang="zh-CN" altLang="en-US" sz="2000" b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70000"/>
                  </a:lnSpc>
                </a:pP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为了更加直观地观察参数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𝜑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对函数图象的影响，下面借助信息技术做一个数学实验</a:t>
                </a:r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en-US" altLang="zh-CN" sz="20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70000"/>
                  </a:lnSpc>
                </a:pP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如图，取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𝜔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动点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𝑀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在单位圆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上以单位角速度按逆时针方向运动</a:t>
                </a:r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en-US" altLang="zh-CN" sz="20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70000"/>
                  </a:lnSpc>
                </a:pP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如果动点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𝑀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以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为起点</a:t>
                </a:r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此时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𝜑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，经过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𝑠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后运动到点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𝑃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，那么点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𝑃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的纵坐标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就等于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20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70000"/>
                  </a:lnSpc>
                </a:pP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为坐标描点，可以得到正弦函数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的图象</a:t>
                </a:r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20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64" y="603250"/>
                <a:ext cx="11300023" cy="2634632"/>
              </a:xfrm>
              <a:prstGeom prst="rect">
                <a:avLst/>
              </a:prstGeom>
              <a:blipFill rotWithShape="1">
                <a:blip r:embed="rId3"/>
                <a:stretch>
                  <a:fillRect l="-6" r="2" b="-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8" name="图片 7" titl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627" y="4653280"/>
            <a:ext cx="5982335" cy="1960880"/>
          </a:xfrm>
          <a:prstGeom prst="rect">
            <a:avLst/>
          </a:prstGeom>
        </p:spPr>
      </p:pic>
      <p:grpSp>
        <p:nvGrpSpPr>
          <p:cNvPr id="4" name="组合 3" title=""/>
          <p:cNvGrpSpPr/>
          <p:nvPr/>
        </p:nvGrpSpPr>
        <p:grpSpPr>
          <a:xfrm>
            <a:off x="520065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520065" y="508635"/>
                <a:ext cx="11272520" cy="1046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zh-CN" altLang="en-US" sz="2000" b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思考</a:t>
                </a:r>
                <a:r>
                  <a:rPr lang="en-US" altLang="zh-CN" sz="2000" b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3</a:t>
                </a: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：</a:t>
                </a:r>
                <a:r>
                  <a:rPr 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在单位圆上拖动起点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r>
                  <a:rPr 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，使点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r>
                  <a:rPr 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绕点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旋转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到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，你发现图象有什么变化？如果使点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r>
                  <a:rPr 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绕点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旋转，或者旋转一个任意角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𝜑</m:t>
                      </m:r>
                    </m:oMath>
                  </m:oMathPara>
                </a14:m>
                <a:r>
                  <a:rPr 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呢？</a:t>
                </a:r>
                <a:endParaRPr lang="zh-CN" sz="20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65" y="508635"/>
                <a:ext cx="11272520" cy="1046825"/>
              </a:xfrm>
              <a:prstGeom prst="rect">
                <a:avLst/>
              </a:prstGeom>
              <a:blipFill rotWithShape="1">
                <a:blip r:embed="rId3"/>
                <a:stretch>
                  <a:fillRect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36517" y="1640455"/>
                <a:ext cx="6702797" cy="502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当起点位于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𝜑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6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可得函数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6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的图象</a:t>
                </a:r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20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17" y="1640455"/>
                <a:ext cx="6702797" cy="502573"/>
              </a:xfrm>
              <a:prstGeom prst="rect">
                <a:avLst/>
              </a:prstGeom>
              <a:blipFill rotWithShape="1">
                <a:blip r:embed="rId4"/>
                <a:stretch>
                  <a:fillRect l="-9" t="-50" r="5"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9" name="文本框 8" title=""/>
              <p:cNvSpPr txBox="1"/>
              <p:nvPr/>
            </p:nvSpPr>
            <p:spPr>
              <a:xfrm>
                <a:off x="520065" y="2228023"/>
                <a:ext cx="11052810" cy="2307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进一步，在单位圆上，设两个动点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r>
                  <a:rPr 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分别以为起点同时开始运动</a:t>
                </a:r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en-US" altLang="zh-CN" sz="20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如果以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为起点的动点到达圆周上点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𝑃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的时间为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</m:t>
                      </m:r>
                    </m:oMath>
                  </m:oMathPara>
                </a14:m>
                <a:r>
                  <a:rPr lang="zh-CN" altLang="en-US" sz="20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那么以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为起点的动点相继到达点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𝑃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的时间是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6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 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0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这个规律反映在图象上就是：如果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𝐹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图象上的一点，那么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𝐺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6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就是函数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6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图象上的点，如图所示</a:t>
                </a:r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en-US" altLang="zh-CN" sz="20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65" y="2228023"/>
                <a:ext cx="11052810" cy="2307939"/>
              </a:xfrm>
              <a:prstGeom prst="rect">
                <a:avLst/>
              </a:prstGeom>
              <a:blipFill rotWithShape="1">
                <a:blip r:embed="rId5"/>
                <a:stretch>
                  <a:fillRect t="-19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4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5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6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7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8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9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1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2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3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4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5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6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7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8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9.xml><?xml version="1.0" encoding="utf-8"?>
<p:tagLst xmlns:p="http://schemas.openxmlformats.org/presentationml/2006/main">
  <p:tag name="KSO_WM_UNIT_TABLE_BEAUTIFY" val="smartTable{5c71ae3d-8992-42cc-8394-4686f7ade5d9}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81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82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83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84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MGNjMjdlMmM4MTUwY2Q5YmE2NGU4YjhmMTdjOWQxOGQifQ==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resentationFormat>宽屏</PresentationFormat>
  <Paragraphs>281</Paragraphs>
  <Slides>41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baseType="lpstr" size="51">
      <vt:lpstr>Arial</vt:lpstr>
      <vt:lpstr>微软雅黑</vt:lpstr>
      <vt:lpstr>Wingdings</vt:lpstr>
      <vt:lpstr>宋体</vt:lpstr>
      <vt:lpstr>黑体</vt:lpstr>
      <vt:lpstr>Times New Roman</vt:lpstr>
      <vt:lpstr>Cambria Math</vt:lpstr>
      <vt:lpstr>MS Mincho</vt:lpstr>
      <vt:lpstr>等线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演示文稿</dc:title>
  <dc:creator>rbm.xkw.com</dc:creator>
  <cp:lastModifiedBy>小草</cp:lastModifiedBy>
  <cp:revision>7</cp:revision>
  <cp:lastPrinted>2022-01-26T21:24:00.000</cp:lastPrinted>
  <dcterms:created xsi:type="dcterms:W3CDTF">2022-01-26T21:24:00Z</dcterms:created>
  <dcterms:modified xsi:type="dcterms:W3CDTF">2023-12-12T09:09:53Z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  <property fmtid="{D5CDD505-2E9C-101B-9397-08002B2CF9AE}" pid="6" name="ICV">
    <vt:lpwstr>24DB7C050E154BBEA233007076CFFAC7_12</vt:lpwstr>
  </property>
  <property fmtid="{D5CDD505-2E9C-101B-9397-08002B2CF9AE}" pid="7" name="KSOProductBuildVer">
    <vt:lpwstr>2052-12.1.0.15990</vt:lpwstr>
  </property>
</Properties>
</file>