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vml" ContentType="application/vnd.openxmlformats-officedocument.vmlDrawing"/>
  <Default Extension="docx" ContentType="application/vnd.openxmlformats-officedocument.wordprocessingml.document"/>
  <Default Extension="png" ContentType="image/png"/>
  <Default Extension="emf" ContentType="image/x-emf"/>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 Id="rId5" Type="http://schemas.openxmlformats.org/officeDocument/2006/relationships/custom-properties" Target="docProps/custom.xml" /></Relationships>
</file>

<file path=ppt/presentation.xml><?xml version="1.0" encoding="utf-8"?>
<!--Generated by Aspose.Slides for Java 23.3-->
<p:presentation xmlns:r="http://schemas.openxmlformats.org/officeDocument/2006/relationships" xmlns:a="http://schemas.openxmlformats.org/drawingml/2006/main" xmlns:p="http://schemas.openxmlformats.org/presentationml/2006/main">
  <p:sldMasterIdLst>
    <p:sldMasterId id="2147483648" r:id="rId1"/>
  </p:sldMasterIdLst>
  <p:sldIdLst>
    <p:sldId id="269" r:id="rId2"/>
    <p:sldId id="280" r:id="rId3"/>
    <p:sldId id="274" r:id="rId4"/>
    <p:sldId id="284" r:id="rId5"/>
    <p:sldId id="298" r:id="rId6"/>
    <p:sldId id="275" r:id="rId7"/>
    <p:sldId id="285" r:id="rId8"/>
    <p:sldId id="313" r:id="rId9"/>
    <p:sldId id="271" r:id="rId10"/>
    <p:sldId id="315" r:id="rId11"/>
    <p:sldId id="311" r:id="rId12"/>
    <p:sldId id="312" r:id="rId13"/>
    <p:sldId id="316" r:id="rId14"/>
    <p:sldId id="276" r:id="rId15"/>
    <p:sldId id="281" r:id="rId16"/>
    <p:sldId id="320" r:id="rId17"/>
    <p:sldId id="322" r:id="rId18"/>
    <p:sldId id="321" r:id="rId19"/>
    <p:sldId id="317" r:id="rId20"/>
    <p:sldId id="323" r:id="rId21"/>
    <p:sldId id="318" r:id="rId22"/>
    <p:sldId id="319" r:id="rId23"/>
    <p:sldId id="325" r:id="rId24"/>
    <p:sldId id="277" r:id="rId25"/>
    <p:sldId id="282" r:id="rId26"/>
    <p:sldId id="326" r:id="rId27"/>
    <p:sldId id="327" r:id="rId28"/>
    <p:sldId id="328" r:id="rId29"/>
    <p:sldId id="329" r:id="rId30"/>
    <p:sldId id="278" r:id="rId31"/>
    <p:sldId id="283" r:id="rId32"/>
    <p:sldId id="286" r:id="rId33"/>
  </p:sldIdLst>
  <p:sldSz cx="12192000" cy="6858000"/>
  <p:notesSz cx="6858000" cy="9144000"/>
  <p:custDataLst>
    <p:tags r:id="rId34"/>
  </p:custDataLst>
  <p:defaultTextStyle>
    <a:defPPr>
      <a:defRPr lang="zh-CN"/>
    </a:defPPr>
    <a:lvl1pPr marL="0" lvl="0" indent="0" algn="l" defTabSz="914400" eaLnBrk="1" fontAlgn="base" latinLnBrk="0" hangingPunct="1">
      <a:lnSpc>
        <a:spcPct val="100000"/>
      </a:lnSpc>
      <a:spcBef>
        <a:spcPct val="0"/>
      </a:spcBef>
      <a:spcAft>
        <a:spcPct val="0"/>
      </a:spcAft>
      <a:buFont typeface="Arial" panose="020b0604020202020204" pitchFamily="34" charset="0"/>
      <a:defRPr kern="1200" baseline="0">
        <a:solidFill>
          <a:schemeClr val="tx1"/>
        </a:solidFill>
        <a:ea typeface="宋体" pitchFamily="2" charset="-122"/>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itchFamily="2" charset="-122"/>
        <a:cs typeface="+mn-cs"/>
      </a:defRPr>
    </a:lvl9pPr>
  </p:defaultTextStyle>
  <p:extLst>
    <p:ext uri="{EFAFB233-063F-42B5-8137-9DF3F51BA10A}">
      <p15:sldGuideLst xmlns:p15="http://schemas.microsoft.com/office/powerpoint/2012/main">
        <p15:guide id="1" orient="horz" pos="2178">
          <p15:clr>
            <a:srgbClr val="A4A3A4"/>
          </p15:clr>
        </p15:guide>
        <p15:guide id="2" pos="3800">
          <p15:clr>
            <a:srgbClr val="A4A3A4"/>
          </p15:clr>
        </p15:guide>
      </p15:sldGuideLst>
    </p:ext>
  </p:extLst>
</p:presentation>
</file>

<file path=ppt/presProps.xml><?xml version="1.0" encoding="utf-8"?>
<p:presentationPr xmlns:r="http://schemas.openxmlformats.org/officeDocument/2006/relationships" xmlns:a="http://schemas.openxmlformats.org/drawingml/2006/main"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1BD7E111-0CB8-44D6-8891-C1BB2F81B7CC}">
      <p1710:readonlyRecommended xmlns:p1710="http://schemas.microsoft.com/office/powerpoint/2017/10/main" val="0"/>
    </p:ext>
  </p:extLst>
</p:presentationPr>
</file>

<file path=ppt/tableStyles.xml><?xml version="1.0" encoding="utf-8"?>
<a:tblStyleLst xmlns:r="http://schemas.openxmlformats.org/officeDocument/2006/relationships"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fill>
          <a:solidFill>
            <a:schemeClr val="accent1">
              <a:tint val="40000"/>
            </a:schemeClr>
          </a:solidFill>
        </a:fill>
      </a:tcStyle>
    </a:band1H>
    <a:band1V>
      <a:tcStyle>
        <a:fill>
          <a:solidFill>
            <a:schemeClr val="accent1">
              <a:tint val="40000"/>
            </a:schemeClr>
          </a:solidFill>
        </a:fill>
      </a:tcStyle>
    </a:band1V>
    <a:lastCol>
      <a:tcTxStyle b="on">
        <a:fontRef idx="minor">
          <a:prstClr val="black"/>
        </a:fontRef>
        <a:schemeClr val="lt1"/>
      </a:tcTxStyle>
      <a:tcStyle>
        <a:fill>
          <a:solidFill>
            <a:schemeClr val="accent1"/>
          </a:solidFill>
        </a:fill>
      </a:tcStyle>
    </a:lastCol>
    <a:firstCol>
      <a:tcTxStyle b="on">
        <a:fontRef idx="minor">
          <a:prstClr val="black"/>
        </a:fontRef>
        <a:schemeClr val="lt1"/>
      </a:tcTxStyle>
      <a:tcStyle>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720"/>
  </p:normalViewPr>
  <p:slideViewPr>
    <p:cSldViewPr showGuides="1">
      <p:cViewPr>
        <p:scale>
          <a:sx n="100" d="100"/>
          <a:sy n="100" d="100"/>
        </p:scale>
        <p:origin x="-954" y="-264"/>
      </p:cViewPr>
      <p:guideLst>
        <p:guide orient="horz" pos="2178"/>
        <p:guide pos="3800"/>
      </p:guideLst>
    </p:cSldViewPr>
  </p:slideViewPr>
  <p:notesTextViewPr>
    <p:cViewPr>
      <p:scale>
        <a:sx n="1" d="1"/>
        <a:sy n="1" d="1"/>
      </p:scale>
      <p:origin x="0" y="0"/>
    </p:cViewPr>
  </p:notesTextViewPr>
  <p:notesViewPr>
    <p:cSldViewPr>
      <p:cViewPr>
        <p:scale>
          <a:sx n="1" d="100"/>
          <a:sy n="1" d="100"/>
        </p:scale>
        <p:origin x="0" y="0"/>
      </p:cViewPr>
    </p:cSldViewPr>
  </p:notesViewPr>
  <p:gridSpacing cx="59998" cy="59998"/>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 Type="http://schemas.openxmlformats.org/officeDocument/2006/relationships/slide" Target="slides/slide1.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 Type="http://schemas.openxmlformats.org/officeDocument/2006/relationships/slide" Target="slides/slide2.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tags" Target="tags/tag5.xml" /><Relationship Id="rId35" Type="http://schemas.openxmlformats.org/officeDocument/2006/relationships/presProps" Target="presProps.xml" /><Relationship Id="rId36" Type="http://schemas.openxmlformats.org/officeDocument/2006/relationships/viewProps" Target="viewProps.xml" /><Relationship Id="rId37" Type="http://schemas.openxmlformats.org/officeDocument/2006/relationships/theme" Target="theme/theme1.xml" /><Relationship Id="rId38" Type="http://schemas.openxmlformats.org/officeDocument/2006/relationships/tableStyles" Target="tableStyles.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s>
</file>

<file path=ppt/drawings/_rels/vmlDrawing1.vml.rels>&#65279;<?xml version="1.0" encoding="utf-8" standalone="yes"?><Relationships xmlns="http://schemas.openxmlformats.org/package/2006/relationships"><Relationship Id="rId1" Type="http://schemas.openxmlformats.org/officeDocument/2006/relationships/image" Target="../media/image8.emf" /><Relationship Id="rId2" Type="http://schemas.openxmlformats.org/officeDocument/2006/relationships/image" Target="../media/image9.emf" /><Relationship Id="rId3" Type="http://schemas.openxmlformats.org/officeDocument/2006/relationships/image" Target="../media/image10.emf" /><Relationship Id="rId4" Type="http://schemas.openxmlformats.org/officeDocument/2006/relationships/image" Target="../media/image11.emf" /></Relationships>
</file>

<file path=ppt/drawings/_rels/vmlDrawing2.vml.rels>&#65279;<?xml version="1.0" encoding="utf-8" standalone="yes"?><Relationships xmlns="http://schemas.openxmlformats.org/package/2006/relationships"><Relationship Id="rId1" Type="http://schemas.openxmlformats.org/officeDocument/2006/relationships/image" Target="../media/image12.emf" /><Relationship Id="rId2" Type="http://schemas.openxmlformats.org/officeDocument/2006/relationships/image" Target="../media/image13.emf" /><Relationship Id="rId3" Type="http://schemas.openxmlformats.org/officeDocument/2006/relationships/image" Target="../media/image14.emf" /></Relationships>
</file>

<file path=ppt/drawings/_rels/vmlDrawing3.vml.rels>&#65279;<?xml version="1.0" encoding="utf-8" standalone="yes"?><Relationships xmlns="http://schemas.openxmlformats.org/package/2006/relationships"><Relationship Id="rId1" Type="http://schemas.openxmlformats.org/officeDocument/2006/relationships/image" Target="../media/image15.emf" /><Relationship Id="rId2" Type="http://schemas.openxmlformats.org/officeDocument/2006/relationships/image" Target="../media/image16.emf" /></Relationships>
</file>

<file path=ppt/drawings/_rels/vmlDrawing4.vml.rels>&#65279;<?xml version="1.0" encoding="utf-8" standalone="yes"?><Relationships xmlns="http://schemas.openxmlformats.org/package/2006/relationships"><Relationship Id="rId1" Type="http://schemas.openxmlformats.org/officeDocument/2006/relationships/image" Target="../media/image17.emf" /><Relationship Id="rId2" Type="http://schemas.openxmlformats.org/officeDocument/2006/relationships/image" Target="../media/image18.emf" /><Relationship Id="rId3" Type="http://schemas.openxmlformats.org/officeDocument/2006/relationships/image" Target="../media/image19.emf" /></Relationship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标题幻灯片">
    <p:spTree>
      <p:nvGrpSpPr>
        <p:cNvPr id="1" name=""/>
        <p:cNvGrpSpPr/>
        <p:nvPr/>
      </p:nvGrpSpPr>
      <p:grpSpPr>
        <a:xfrm>
          <a:off x="0" y="0"/>
          <a: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pPr lvl="0"/>
            <a:fld id="{BB962C8B-B14F-4D97-AF65-F5344CB8AC3E}" type="datetime1">
              <a:rPr lang="zh-CN" altLang="en-US"/>
              <a:t>2023/6/28</a:t>
            </a:fld>
            <a:endParaRPr lang="zh-CN" altLang="en-US">
              <a:ea typeface="宋体" pitchFamily="2" charset="-122"/>
            </a:endParaRPr>
          </a:p>
        </p:txBody>
      </p:sp>
      <p:sp>
        <p:nvSpPr>
          <p:cNvPr id="5" name="页脚占位符 4"/>
          <p:cNvSpPr>
            <a:spLocks noGrp="1"/>
          </p:cNvSpPr>
          <p:nvPr>
            <p:ph type="ftr" sz="quarter" idx="11"/>
          </p:nvPr>
        </p:nvSpPr>
        <p:spPr/>
        <p:txBody>
          <a:bodyPr/>
          <a:lstStyle/>
          <a:p>
            <a:pPr lvl="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t>‹#›</a:t>
            </a:fld>
            <a:endParaRPr lang="zh-CN" altLang="en-US">
              <a:ea typeface="宋体" pitchFamily="2" charset="-122"/>
            </a:endParaRPr>
          </a:p>
        </p:txBody>
      </p:sp>
    </p:spTree>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标题和竖排文字">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fld id="{BB962C8B-B14F-4D97-AF65-F5344CB8AC3E}" type="datetime1">
              <a:rPr lang="zh-CN" altLang="en-US"/>
              <a:t>2023/6/28</a:t>
            </a:fld>
            <a:endParaRPr lang="zh-CN" altLang="en-US">
              <a:ea typeface="宋体" pitchFamily="2" charset="-122"/>
            </a:endParaRPr>
          </a:p>
        </p:txBody>
      </p:sp>
      <p:sp>
        <p:nvSpPr>
          <p:cNvPr id="5" name="页脚占位符 4"/>
          <p:cNvSpPr>
            <a:spLocks noGrp="1"/>
          </p:cNvSpPr>
          <p:nvPr>
            <p:ph type="ftr" sz="quarter" idx="11"/>
          </p:nvPr>
        </p:nvSpPr>
        <p:spPr/>
        <p:txBody>
          <a:bodyPr/>
          <a:lstStyle/>
          <a:p>
            <a:pPr lvl="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t>‹#›</a:t>
            </a:fld>
            <a:endParaRPr lang="zh-CN" altLang="en-US">
              <a:ea typeface="宋体" pitchFamily="2" charset="-122"/>
            </a:endParaRPr>
          </a:p>
        </p:txBody>
      </p:sp>
    </p:spTree>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竖版">
    <p:spTree>
      <p:nvGrpSpPr>
        <p:cNvPr id="1" name=""/>
        <p:cNvGrpSpPr/>
        <p:nvPr/>
      </p:nvGrpSpPr>
      <p:grpSpPr>
        <a:xfrm>
          <a:off x="0" y="0"/>
          <a: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fld id="{BB962C8B-B14F-4D97-AF65-F5344CB8AC3E}" type="datetime1">
              <a:rPr lang="zh-CN" altLang="en-US"/>
              <a:t>2023/6/28</a:t>
            </a:fld>
            <a:endParaRPr lang="zh-CN" altLang="en-US">
              <a:ea typeface="宋体" pitchFamily="2" charset="-122"/>
            </a:endParaRPr>
          </a:p>
        </p:txBody>
      </p:sp>
      <p:sp>
        <p:nvSpPr>
          <p:cNvPr id="5" name="页脚占位符 4"/>
          <p:cNvSpPr>
            <a:spLocks noGrp="1"/>
          </p:cNvSpPr>
          <p:nvPr>
            <p:ph type="ftr" sz="quarter" idx="11"/>
          </p:nvPr>
        </p:nvSpPr>
        <p:spPr/>
        <p:txBody>
          <a:bodyPr/>
          <a:lstStyle/>
          <a:p>
            <a:pPr lvl="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t>‹#›</a:t>
            </a:fld>
            <a:endParaRPr lang="zh-CN" altLang="en-US">
              <a:ea typeface="宋体" pitchFamily="2" charset="-122"/>
            </a:endParaRPr>
          </a:p>
        </p:txBody>
      </p:sp>
    </p:spTree>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标题和内容">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fld id="{BB962C8B-B14F-4D97-AF65-F5344CB8AC3E}" type="datetime1">
              <a:rPr lang="zh-CN" altLang="en-US"/>
              <a:t>2023/6/28</a:t>
            </a:fld>
            <a:endParaRPr lang="zh-CN" altLang="en-US">
              <a:ea typeface="宋体" pitchFamily="2" charset="-122"/>
            </a:endParaRPr>
          </a:p>
        </p:txBody>
      </p:sp>
      <p:sp>
        <p:nvSpPr>
          <p:cNvPr id="5" name="页脚占位符 4"/>
          <p:cNvSpPr>
            <a:spLocks noGrp="1"/>
          </p:cNvSpPr>
          <p:nvPr>
            <p:ph type="ftr" sz="quarter" idx="11"/>
          </p:nvPr>
        </p:nvSpPr>
        <p:spPr/>
        <p:txBody>
          <a:bodyPr/>
          <a:lstStyle/>
          <a:p>
            <a:pPr lvl="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t>‹#›</a:t>
            </a:fld>
            <a:endParaRPr lang="zh-CN" altLang="en-US">
              <a:ea typeface="宋体" pitchFamily="2" charset="-122"/>
            </a:endParaRPr>
          </a:p>
        </p:txBody>
      </p:sp>
    </p:spTree>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节标题">
    <p:spTree>
      <p:nvGrpSpPr>
        <p:cNvPr id="1" name=""/>
        <p:cNvGrpSpPr/>
        <p:nvPr/>
      </p:nvGrpSpPr>
      <p:grpSpPr>
        <a:xfrm>
          <a:off x="0" y="0"/>
          <a: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lvl="0"/>
            <a:fld id="{BB962C8B-B14F-4D97-AF65-F5344CB8AC3E}" type="datetime1">
              <a:rPr lang="zh-CN" altLang="en-US"/>
              <a:t>2023/6/28</a:t>
            </a:fld>
            <a:endParaRPr lang="zh-CN" altLang="en-US">
              <a:ea typeface="宋体" pitchFamily="2" charset="-122"/>
            </a:endParaRPr>
          </a:p>
        </p:txBody>
      </p:sp>
      <p:sp>
        <p:nvSpPr>
          <p:cNvPr id="5" name="页脚占位符 4"/>
          <p:cNvSpPr>
            <a:spLocks noGrp="1"/>
          </p:cNvSpPr>
          <p:nvPr>
            <p:ph type="ftr" sz="quarter" idx="11"/>
          </p:nvPr>
        </p:nvSpPr>
        <p:spPr/>
        <p:txBody>
          <a:bodyPr/>
          <a:lstStyle/>
          <a:p>
            <a:pPr lvl="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t>‹#›</a:t>
            </a:fld>
            <a:endParaRPr lang="zh-CN" altLang="en-US">
              <a:ea typeface="宋体" pitchFamily="2" charset="-122"/>
            </a:endParaRPr>
          </a:p>
        </p:txBody>
      </p:sp>
    </p:spTree>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两栏内容">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lvl="0"/>
            <a:fld id="{BB962C8B-B14F-4D97-AF65-F5344CB8AC3E}" type="datetime1">
              <a:rPr lang="zh-CN" altLang="en-US"/>
              <a:t>2023/6/28</a:t>
            </a:fld>
            <a:endParaRPr lang="zh-CN" altLang="en-US">
              <a:ea typeface="宋体" pitchFamily="2" charset="-122"/>
            </a:endParaRPr>
          </a:p>
        </p:txBody>
      </p:sp>
      <p:sp>
        <p:nvSpPr>
          <p:cNvPr id="6" name="页脚占位符 5"/>
          <p:cNvSpPr>
            <a:spLocks noGrp="1"/>
          </p:cNvSpPr>
          <p:nvPr>
            <p:ph type="ftr" sz="quarter" idx="11"/>
          </p:nvPr>
        </p:nvSpPr>
        <p:spPr/>
        <p:txBody>
          <a:bodyPr/>
          <a:lstStyle/>
          <a:p>
            <a:pPr lvl="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t>‹#›</a:t>
            </a:fld>
            <a:endParaRPr lang="zh-CN" altLang="en-US">
              <a:ea typeface="宋体" pitchFamily="2" charset="-122"/>
            </a:endParaRPr>
          </a:p>
        </p:txBody>
      </p:sp>
    </p:spTree>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比较">
    <p:spTree>
      <p:nvGrpSpPr>
        <p:cNvPr id="1" name=""/>
        <p:cNvGrpSpPr/>
        <p:nvPr/>
      </p:nvGrpSpPr>
      <p:grpSpPr>
        <a:xfrm>
          <a:off x="0" y="0"/>
          <a: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lvl="0"/>
            <a:fld id="{BB962C8B-B14F-4D97-AF65-F5344CB8AC3E}" type="datetime1">
              <a:rPr lang="zh-CN" altLang="en-US"/>
              <a:t>2023/6/28</a:t>
            </a:fld>
            <a:endParaRPr lang="zh-CN" altLang="en-US">
              <a:ea typeface="宋体" pitchFamily="2" charset="-122"/>
            </a:endParaRPr>
          </a:p>
        </p:txBody>
      </p:sp>
      <p:sp>
        <p:nvSpPr>
          <p:cNvPr id="8" name="页脚占位符 7"/>
          <p:cNvSpPr>
            <a:spLocks noGrp="1"/>
          </p:cNvSpPr>
          <p:nvPr>
            <p:ph type="ftr" sz="quarter" idx="11"/>
          </p:nvPr>
        </p:nvSpPr>
        <p:spPr/>
        <p:txBody>
          <a:bodyPr/>
          <a:lstStyle/>
          <a:p>
            <a:pPr lvl="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a:t>‹#›</a:t>
            </a:fld>
            <a:endParaRPr lang="zh-CN" altLang="en-US">
              <a:ea typeface="宋体" pitchFamily="2" charset="-122"/>
            </a:endParaRPr>
          </a:p>
        </p:txBody>
      </p:sp>
    </p:spTree>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仅标题">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lvl="0"/>
            <a:fld id="{BB962C8B-B14F-4D97-AF65-F5344CB8AC3E}" type="datetime1">
              <a:rPr lang="zh-CN" altLang="en-US"/>
              <a:t>2023/6/28</a:t>
            </a:fld>
            <a:endParaRPr lang="zh-CN" altLang="en-US">
              <a:ea typeface="宋体" pitchFamily="2" charset="-122"/>
            </a:endParaRPr>
          </a:p>
        </p:txBody>
      </p:sp>
      <p:sp>
        <p:nvSpPr>
          <p:cNvPr id="4" name="页脚占位符 3"/>
          <p:cNvSpPr>
            <a:spLocks noGrp="1"/>
          </p:cNvSpPr>
          <p:nvPr>
            <p:ph type="ftr" sz="quarter" idx="11"/>
          </p:nvPr>
        </p:nvSpPr>
        <p:spPr/>
        <p:txBody>
          <a:bodyPr/>
          <a:lstStyle/>
          <a:p>
            <a:pPr lvl="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a:t>‹#›</a:t>
            </a:fld>
            <a:endParaRPr lang="zh-CN" altLang="en-US">
              <a:ea typeface="宋体" pitchFamily="2" charset="-122"/>
            </a:endParaRPr>
          </a:p>
        </p:txBody>
      </p:sp>
    </p:spTree>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空白">
    <p:spTree>
      <p:nvGrpSpPr>
        <p:cNvPr id="1" name=""/>
        <p:cNvGrpSpPr/>
        <p:nvPr/>
      </p:nvGrpSpPr>
      <p:grpSpPr>
        <a:xfrm>
          <a:off x="0" y="0"/>
          <a:ext cx="0" cy="0"/>
        </a:xfrm>
      </p:grpSpPr>
      <p:sp>
        <p:nvSpPr>
          <p:cNvPr id="2" name="日期占位符 1"/>
          <p:cNvSpPr>
            <a:spLocks noGrp="1"/>
          </p:cNvSpPr>
          <p:nvPr>
            <p:ph type="dt" sz="half" idx="10"/>
          </p:nvPr>
        </p:nvSpPr>
        <p:spPr/>
        <p:txBody>
          <a:bodyPr/>
          <a:lstStyle/>
          <a:p>
            <a:pPr lvl="0"/>
            <a:fld id="{BB962C8B-B14F-4D97-AF65-F5344CB8AC3E}" type="datetime1">
              <a:rPr lang="zh-CN" altLang="en-US"/>
              <a:t>2023/6/28</a:t>
            </a:fld>
            <a:endParaRPr lang="zh-CN" altLang="en-US">
              <a:ea typeface="宋体" pitchFamily="2" charset="-122"/>
            </a:endParaRPr>
          </a:p>
        </p:txBody>
      </p:sp>
      <p:sp>
        <p:nvSpPr>
          <p:cNvPr id="3" name="页脚占位符 2"/>
          <p:cNvSpPr>
            <a:spLocks noGrp="1"/>
          </p:cNvSpPr>
          <p:nvPr>
            <p:ph type="ftr" sz="quarter" idx="11"/>
          </p:nvPr>
        </p:nvSpPr>
        <p:spPr/>
        <p:txBody>
          <a:bodyPr/>
          <a:lstStyle/>
          <a:p>
            <a:pPr lvl="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a:t>‹#›</a:t>
            </a:fld>
            <a:endParaRPr lang="zh-CN" altLang="en-US">
              <a:ea typeface="宋体" pitchFamily="2" charset="-122"/>
            </a:endParaRPr>
          </a:p>
        </p:txBody>
      </p:sp>
    </p:spTree>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内容与标题">
    <p:spTree>
      <p:nvGrpSpPr>
        <p:cNvPr id="1" name=""/>
        <p:cNvGrpSpPr/>
        <p:nvPr/>
      </p:nvGrpSpPr>
      <p:grpSpPr>
        <a:xfrm>
          <a:off x="0" y="0"/>
          <a: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a:fld id="{BB962C8B-B14F-4D97-AF65-F5344CB8AC3E}" type="datetime1">
              <a:rPr lang="zh-CN" altLang="en-US"/>
              <a:t>2023/6/28</a:t>
            </a:fld>
            <a:endParaRPr lang="zh-CN" altLang="en-US">
              <a:ea typeface="宋体" pitchFamily="2" charset="-122"/>
            </a:endParaRPr>
          </a:p>
        </p:txBody>
      </p:sp>
      <p:sp>
        <p:nvSpPr>
          <p:cNvPr id="6" name="页脚占位符 5"/>
          <p:cNvSpPr>
            <a:spLocks noGrp="1"/>
          </p:cNvSpPr>
          <p:nvPr>
            <p:ph type="ftr" sz="quarter" idx="11"/>
          </p:nvPr>
        </p:nvSpPr>
        <p:spPr/>
        <p:txBody>
          <a:bodyPr/>
          <a:lstStyle/>
          <a:p>
            <a:pPr lvl="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t>‹#›</a:t>
            </a:fld>
            <a:endParaRPr lang="zh-CN" altLang="en-US">
              <a:ea typeface="宋体" pitchFamily="2" charset="-122"/>
            </a:endParaRPr>
          </a:p>
        </p:txBody>
      </p:sp>
    </p:spTree>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图片与标题">
    <p:spTree>
      <p:nvGrpSpPr>
        <p:cNvPr id="1" name=""/>
        <p:cNvGrpSpPr/>
        <p:nvPr/>
      </p:nvGrpSpPr>
      <p:grpSpPr>
        <a:xfrm>
          <a:off x="0" y="0"/>
          <a: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a:fld id="{BB962C8B-B14F-4D97-AF65-F5344CB8AC3E}" type="datetime1">
              <a:rPr lang="zh-CN" altLang="en-US"/>
              <a:t>2023/6/28</a:t>
            </a:fld>
            <a:endParaRPr lang="zh-CN" altLang="en-US">
              <a:ea typeface="宋体" pitchFamily="2" charset="-122"/>
            </a:endParaRPr>
          </a:p>
        </p:txBody>
      </p:sp>
      <p:sp>
        <p:nvSpPr>
          <p:cNvPr id="6" name="页脚占位符 5"/>
          <p:cNvSpPr>
            <a:spLocks noGrp="1"/>
          </p:cNvSpPr>
          <p:nvPr>
            <p:ph type="ftr" sz="quarter" idx="11"/>
          </p:nvPr>
        </p:nvSpPr>
        <p:spPr/>
        <p:txBody>
          <a:bodyPr/>
          <a:lstStyle/>
          <a:p>
            <a:pPr lvl="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t>‹#›</a:t>
            </a:fld>
            <a:endParaRPr lang="zh-CN" altLang="en-US">
              <a:ea typeface="宋体" pitchFamily="2" charset="-122"/>
            </a:endParaRPr>
          </a:p>
        </p:txBody>
      </p:sp>
    </p:spTree>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image" Target="file:///D:\qq&#25991;&#20214;\712321467\Image\C2C\Image2\%7b75232B38-A165-1FB7-499C-2E1C792CACB5%7d.png" TargetMode="External" /><Relationship Id="rId13" Type="http://schemas.openxmlformats.org/officeDocument/2006/relationships/image" Target="../media/image1.png" /><Relationship Id="rId14"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solidFill>
          <a:schemeClr val="bg1">
            <a:alpha val="100000"/>
          </a:schemeClr>
        </a:solidFill>
        <a:effectLst/>
      </p:bgPr>
    </p:bg>
    <p:spTree>
      <p:nvGrpSpPr>
        <p:cNvPr id="1" name=""/>
        <p:cNvGrpSpPr/>
        <p:nvPr/>
      </p:nvGrpSpPr>
      <p:grpSpPr>
        <a:xfrm>
          <a:off x="0" y="0"/>
          <a: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vert="horz" anchor="ctr" anchorCtr="0">
            <a:normAutofit/>
          </a:bodyPr>
          <a:lstStyle/>
          <a:p>
            <a:pPr lvl="0"/>
            <a:r>
              <a:rPr lang="zh-CN" altLang="en-US"/>
              <a:t>单击此处编辑母版标题样式</a:t>
            </a:r>
          </a:p>
        </p:txBody>
      </p:sp>
      <p:sp>
        <p:nvSpPr>
          <p:cNvPr id="1027" name="文本占位符 2"/>
          <p:cNvSpPr>
            <a:spLocks noGrp="1"/>
          </p:cNvSpPr>
          <p:nvPr>
            <p:ph type="body" idx="1"/>
          </p:nvPr>
        </p:nvSpPr>
        <p:spPr>
          <a:xfrm>
            <a:off x="838200" y="1825625"/>
            <a:ext cx="10515600" cy="4351338"/>
          </a:xfrm>
          <a:prstGeom prst="rect">
            <a:avLst/>
          </a:prstGeom>
          <a:noFill/>
          <a:ln w="9525">
            <a:noFill/>
          </a:ln>
        </p:spPr>
        <p:txBody>
          <a:bodyPr vert="horz">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日期占位符 3"/>
          <p:cNvSpPr>
            <a:spLocks noGrp="1"/>
          </p:cNvSpPr>
          <p:nvPr>
            <p:ph type="dt" sz="half" idx="2"/>
          </p:nvPr>
        </p:nvSpPr>
        <p:spPr>
          <a:xfrm>
            <a:off x="838200" y="6356350"/>
            <a:ext cx="2743200" cy="365125"/>
          </a:xfrm>
          <a:prstGeom prst="rect">
            <a:avLst/>
          </a:prstGeom>
          <a:noFill/>
          <a:ln w="9525">
            <a:noFill/>
          </a:ln>
        </p:spPr>
        <p:txBody>
          <a:bodyPr vert="horz" anchor="ctr" anchorCtr="0"/>
          <a:lstStyle>
            <a:lvl1pPr algn="l">
              <a:defRPr sz="1200">
                <a:solidFill>
                  <a:srgbClr val="898989"/>
                </a:solidFill>
                <a:ea typeface="宋体" pitchFamily="2" charset="-122"/>
              </a:defRPr>
            </a:lvl1pPr>
          </a:lstStyle>
          <a:p>
            <a:pPr lvl="0"/>
            <a:fld id="{BB962C8B-B14F-4D97-AF65-F5344CB8AC3E}" type="datetime1">
              <a:rPr lang="zh-CN" altLang="en-US"/>
              <a:t>2023/6/28</a:t>
            </a:fld>
            <a:endParaRPr lang="zh-CN" altLang="en-US">
              <a:ea typeface="宋体" pitchFamily="2" charset="-122"/>
            </a:endParaRPr>
          </a:p>
        </p:txBody>
      </p:sp>
      <p:sp>
        <p:nvSpPr>
          <p:cNvPr id="1029" name="页脚占位符 4"/>
          <p:cNvSpPr>
            <a:spLocks noGrp="1"/>
          </p:cNvSpPr>
          <p:nvPr>
            <p:ph type="ftr" sz="quarter" idx="3"/>
          </p:nvPr>
        </p:nvSpPr>
        <p:spPr>
          <a:xfrm>
            <a:off x="4038600" y="6356350"/>
            <a:ext cx="4114800" cy="365125"/>
          </a:xfrm>
          <a:prstGeom prst="rect">
            <a:avLst/>
          </a:prstGeom>
          <a:noFill/>
          <a:ln w="9525">
            <a:noFill/>
          </a:ln>
        </p:spPr>
        <p:txBody>
          <a:bodyPr vert="horz" anchor="ctr" anchorCtr="0"/>
          <a:lstStyle>
            <a:lvl1pPr algn="ctr">
              <a:defRPr sz="1200">
                <a:solidFill>
                  <a:srgbClr val="898989"/>
                </a:solidFill>
                <a:ea typeface="宋体" pitchFamily="2" charset="-122"/>
              </a:defRPr>
            </a:lvl1pPr>
          </a:lstStyle>
          <a:p>
            <a:pPr lvl="0"/>
            <a:endParaRPr/>
          </a:p>
        </p:txBody>
      </p:sp>
      <p:sp>
        <p:nvSpPr>
          <p:cNvPr id="1030" name="灯片编号占位符 5"/>
          <p:cNvSpPr>
            <a:spLocks noGrp="1"/>
          </p:cNvSpPr>
          <p:nvPr>
            <p:ph type="sldNum" sz="quarter" idx="4"/>
          </p:nvPr>
        </p:nvSpPr>
        <p:spPr>
          <a:xfrm>
            <a:off x="8610600" y="6356350"/>
            <a:ext cx="2743200" cy="365125"/>
          </a:xfrm>
          <a:prstGeom prst="rect">
            <a:avLst/>
          </a:prstGeom>
          <a:noFill/>
          <a:ln w="9525">
            <a:noFill/>
          </a:ln>
        </p:spPr>
        <p:txBody>
          <a:bodyPr vert="horz" anchor="ctr" anchorCtr="0"/>
          <a:lstStyle>
            <a:lvl1pPr algn="r">
              <a:defRPr sz="1200">
                <a:solidFill>
                  <a:srgbClr val="898989"/>
                </a:solidFill>
                <a:ea typeface="宋体" pitchFamily="2" charset="-122"/>
              </a:defRPr>
            </a:lvl1pPr>
          </a:lstStyle>
          <a:p>
            <a:pPr lvl="0"/>
            <a:fld id="{9A0DB2DC-4C9A-4742-B13C-FB6460FD3503}" type="slidenum">
              <a:rPr lang="zh-CN" altLang="en-US"/>
              <a:t>‹#›</a:t>
            </a:fld>
            <a:endParaRPr lang="zh-CN" altLang="en-US">
              <a:ea typeface="宋体" pitchFamily="2" charset="-122"/>
            </a:endParaRPr>
          </a:p>
        </p:txBody>
      </p:sp>
      <p:pic>
        <p:nvPicPr>
          <p:cNvPr id="1031" name="图片 1073743875" descr="学科网 zxxk.com" title=""/>
          <p:cNvPicPr>
            <a:picLocks noChangeAspect="1"/>
          </p:cNvPicPr>
          <p:nvPr/>
        </p:nvPicPr>
        <p:blipFill>
          <a:blip r:embed="rId13" r:link="rId12"/>
          <a:stretch>
            <a:fillRect/>
          </a:stretch>
        </p:blipFill>
        <p:spPr>
          <a:xfrm>
            <a:off x="838200" y="365125"/>
            <a:ext cx="9525" cy="9525"/>
          </a:xfrm>
          <a:prstGeom prst="rect">
            <a:avLst/>
          </a:prstGeom>
          <a:noFill/>
          <a:ln>
            <a:noFill/>
            <a:miter lim="800000"/>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iming/>
  <p:txStyles>
    <p:titleStyle>
      <a:lvl1pPr marL="914400" lvl="0" indent="-914400" algn="l" eaLnBrk="1" latinLnBrk="0" hangingPunct="1">
        <a:lnSpc>
          <a:spcPct val="90000"/>
        </a:lnSpc>
        <a:spcBef>
          <a:spcPct val="0"/>
        </a:spcBef>
        <a:buNone/>
        <a:defRPr sz="4400" kern="1200">
          <a:solidFill>
            <a:schemeClr val="tx1"/>
          </a:solidFill>
          <a:latin typeface="+mj-lt"/>
          <a:ea typeface="+mj-ea"/>
          <a:cs typeface="+mj-cs"/>
          <a:sym typeface="Calibri Light"/>
        </a:defRPr>
      </a:lvl1pPr>
    </p:titleStyle>
    <p:bodyStyle>
      <a:lvl1pPr marL="228600" lvl="0" indent="-228600" algn="l" defTabSz="914400" eaLnBrk="1" fontAlgn="base"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sym typeface="Calibri"/>
        </a:defRPr>
      </a:lvl1pPr>
      <a:lvl2pPr marL="685800" lvl="1" indent="-228600" algn="l" defTabSz="914400" eaLnBrk="1" fontAlgn="base" latinLnBrk="0" hangingPunct="1">
        <a:lnSpc>
          <a:spcPct val="90000"/>
        </a:lnSpc>
        <a:spcBef>
          <a:spcPts val="500"/>
        </a:spcBef>
        <a:buFont typeface="Arial" panose="020b0604020202020204" pitchFamily="34" charset="0"/>
        <a:buChar char="•"/>
        <a:defRPr sz="2400" kern="1200">
          <a:solidFill>
            <a:schemeClr val="tx1"/>
          </a:solidFill>
          <a:latin typeface="Calibri"/>
          <a:ea typeface="宋体" pitchFamily="2" charset="-122"/>
          <a:cs typeface="+mn-cs"/>
          <a:sym typeface="Calibri"/>
        </a:defRPr>
      </a:lvl2pPr>
      <a:lvl3pPr marL="1143000" lvl="2" indent="-228600" algn="l" defTabSz="914400" eaLnBrk="1" fontAlgn="base" latinLnBrk="0" hangingPunct="1">
        <a:lnSpc>
          <a:spcPct val="90000"/>
        </a:lnSpc>
        <a:spcBef>
          <a:spcPts val="500"/>
        </a:spcBef>
        <a:buFont typeface="Arial" panose="020b0604020202020204" pitchFamily="34" charset="0"/>
        <a:buChar char="•"/>
        <a:defRPr sz="2000" kern="1200">
          <a:solidFill>
            <a:schemeClr val="tx1"/>
          </a:solidFill>
          <a:latin typeface="Calibri"/>
          <a:ea typeface="宋体" pitchFamily="2" charset="-122"/>
          <a:cs typeface="+mn-cs"/>
          <a:sym typeface="Calibri"/>
        </a:defRPr>
      </a:lvl3pPr>
      <a:lvl4pPr marL="1600200" lvl="3" indent="-228600" algn="l" defTabSz="914400" eaLnBrk="1" fontAlgn="base" latinLnBrk="0" hangingPunct="1">
        <a:lnSpc>
          <a:spcPct val="90000"/>
        </a:lnSpc>
        <a:spcBef>
          <a:spcPts val="500"/>
        </a:spcBef>
        <a:buFont typeface="Arial" panose="020b0604020202020204" pitchFamily="34" charset="0"/>
        <a:buChar char="•"/>
        <a:defRPr sz="1800" kern="1200">
          <a:solidFill>
            <a:schemeClr val="tx1"/>
          </a:solidFill>
          <a:latin typeface="Calibri"/>
          <a:ea typeface="宋体" pitchFamily="2" charset="-122"/>
          <a:cs typeface="+mn-cs"/>
          <a:sym typeface="Calibri"/>
        </a:defRPr>
      </a:lvl4pPr>
      <a:lvl5pPr marL="2057400" lvl="4" indent="-228600" algn="l" defTabSz="914400" eaLnBrk="1" fontAlgn="base" latinLnBrk="0" hangingPunct="1">
        <a:lnSpc>
          <a:spcPct val="90000"/>
        </a:lnSpc>
        <a:spcBef>
          <a:spcPts val="500"/>
        </a:spcBef>
        <a:buFont typeface="Arial" panose="020b0604020202020204" pitchFamily="34" charset="0"/>
        <a:buChar char="•"/>
        <a:defRPr sz="1800" kern="1200">
          <a:solidFill>
            <a:schemeClr val="tx1"/>
          </a:solidFill>
          <a:latin typeface="Calibri"/>
          <a:ea typeface="宋体" pitchFamily="2" charset="-122"/>
          <a:cs typeface="+mn-cs"/>
          <a:sym typeface="Calibri"/>
        </a:defRPr>
      </a:lvl5pPr>
      <a:lvl6pPr marL="2514600" lvl="5" indent="-228600" algn="l" defTabSz="914400" eaLnBrk="1" fontAlgn="base" latinLnBrk="0" hangingPunct="1">
        <a:lnSpc>
          <a:spcPct val="90000"/>
        </a:lnSpc>
        <a:spcBef>
          <a:spcPts val="500"/>
        </a:spcBef>
        <a:buFont typeface="Arial" panose="020b0604020202020204" pitchFamily="34" charset="0"/>
        <a:buChar char="•"/>
        <a:defRPr sz="1800" kern="1200">
          <a:solidFill>
            <a:schemeClr val="tx1"/>
          </a:solidFill>
          <a:latin typeface="Calibri"/>
          <a:ea typeface="宋体" pitchFamily="2" charset="-122"/>
          <a:cs typeface="+mn-cs"/>
          <a:sym typeface="Calibri"/>
        </a:defRPr>
      </a:lvl6pPr>
      <a:lvl7pPr marL="2971800" lvl="6" indent="-228600" algn="l" defTabSz="914400" eaLnBrk="1" fontAlgn="base" latinLnBrk="0" hangingPunct="1">
        <a:lnSpc>
          <a:spcPct val="90000"/>
        </a:lnSpc>
        <a:spcBef>
          <a:spcPts val="500"/>
        </a:spcBef>
        <a:buFont typeface="Arial" panose="020b0604020202020204" pitchFamily="34" charset="0"/>
        <a:buChar char="•"/>
        <a:defRPr sz="1800" kern="1200">
          <a:solidFill>
            <a:schemeClr val="tx1"/>
          </a:solidFill>
          <a:latin typeface="Calibri"/>
          <a:ea typeface="宋体" pitchFamily="2" charset="-122"/>
          <a:cs typeface="+mn-cs"/>
          <a:sym typeface="Calibri"/>
        </a:defRPr>
      </a:lvl7pPr>
      <a:lvl8pPr marL="3429000" lvl="7" indent="-228600" algn="l" defTabSz="914400" eaLnBrk="1" fontAlgn="base" latinLnBrk="0" hangingPunct="1">
        <a:lnSpc>
          <a:spcPct val="90000"/>
        </a:lnSpc>
        <a:spcBef>
          <a:spcPts val="500"/>
        </a:spcBef>
        <a:buFont typeface="Arial" panose="020b0604020202020204" pitchFamily="34" charset="0"/>
        <a:buChar char="•"/>
        <a:defRPr sz="1800" kern="1200">
          <a:solidFill>
            <a:schemeClr val="tx1"/>
          </a:solidFill>
          <a:latin typeface="Calibri"/>
          <a:ea typeface="宋体" pitchFamily="2" charset="-122"/>
          <a:cs typeface="+mn-cs"/>
          <a:sym typeface="Calibri"/>
        </a:defRPr>
      </a:lvl8pPr>
      <a:lvl9pPr marL="3886200" lvl="8" indent="-228600" algn="l" defTabSz="914400" eaLnBrk="1" fontAlgn="base" latinLnBrk="0" hangingPunct="1">
        <a:lnSpc>
          <a:spcPct val="90000"/>
        </a:lnSpc>
        <a:spcBef>
          <a:spcPts val="500"/>
        </a:spcBef>
        <a:buFont typeface="Arial" panose="020b0604020202020204" pitchFamily="34" charset="0"/>
        <a:buChar char="•"/>
        <a:defRPr sz="1800" kern="1200">
          <a:solidFill>
            <a:schemeClr val="tx1"/>
          </a:solidFill>
          <a:latin typeface="Calibri"/>
          <a:ea typeface="宋体" pitchFamily="2" charset="-122"/>
          <a:cs typeface="+mn-cs"/>
          <a:sym typeface="Calibri"/>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itchFamily="2" charset="-122"/>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2.png"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1.xml"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4.png"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1.xml"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tags" Target="../tags/tag3.xml"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1.xml" /></Relationships>
</file>

<file path=ppt/slides/_rels/slide15.xml.rels>&#65279;<?xml version="1.0" encoding="utf-8" standalone="yes"?><Relationships xmlns="http://schemas.openxmlformats.org/package/2006/relationships"><Relationship Id="rId1" Type="http://schemas.openxmlformats.org/officeDocument/2006/relationships/slideLayout" Target="../slideLayouts/slideLayout1.xml" /></Relationships>
</file>

<file path=ppt/slides/_rels/slide16.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5.png" /></Relationships>
</file>

<file path=ppt/slides/_rels/slide17.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tags" Target="../tags/tag4.xml" /></Relationships>
</file>

<file path=ppt/slides/_rels/slide18.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6.png" /></Relationships>
</file>

<file path=ppt/slides/_rels/slide19.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7.png"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1.xml" /></Relationships>
</file>

<file path=ppt/slides/_rels/slide20.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vmlDrawing" Target="../drawings/vmlDrawing1.vml" /><Relationship Id="rId2" Type="http://schemas.openxmlformats.org/officeDocument/2006/relationships/package" Target="../embeddings/Microsoft_Word_Document1.docx" TargetMode="Internal" /><Relationship Id="rId3" Type="http://schemas.openxmlformats.org/officeDocument/2006/relationships/image" Target="../media/image8.emf" /><Relationship Id="rId4" Type="http://schemas.openxmlformats.org/officeDocument/2006/relationships/package" Target="../embeddings/Microsoft_Word_Document2.docx" TargetMode="Internal" /><Relationship Id="rId5" Type="http://schemas.openxmlformats.org/officeDocument/2006/relationships/image" Target="../media/image9.emf" /><Relationship Id="rId6" Type="http://schemas.openxmlformats.org/officeDocument/2006/relationships/package" Target="../embeddings/Microsoft_Word_Document3.docx" TargetMode="Internal" /><Relationship Id="rId7" Type="http://schemas.openxmlformats.org/officeDocument/2006/relationships/image" Target="../media/image10.emf" /><Relationship Id="rId8" Type="http://schemas.openxmlformats.org/officeDocument/2006/relationships/package" Target="../embeddings/Microsoft_Word_Document4.docx" TargetMode="Internal" /><Relationship Id="rId9" Type="http://schemas.openxmlformats.org/officeDocument/2006/relationships/image" Target="../media/image11.emf" /></Relationships>
</file>

<file path=ppt/slides/_rels/slide2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package" Target="../embeddings/Microsoft_Word_Document5.docx" TargetMode="Internal" /><Relationship Id="rId3" Type="http://schemas.openxmlformats.org/officeDocument/2006/relationships/image" Target="../media/image12.emf" /><Relationship Id="rId4" Type="http://schemas.openxmlformats.org/officeDocument/2006/relationships/package" Target="../embeddings/Microsoft_Word_Document6.docx" TargetMode="Internal" /><Relationship Id="rId5" Type="http://schemas.openxmlformats.org/officeDocument/2006/relationships/image" Target="../media/image13.emf" /><Relationship Id="rId6" Type="http://schemas.openxmlformats.org/officeDocument/2006/relationships/package" Target="../embeddings/Microsoft_Word_Document7.docx" TargetMode="Internal" /><Relationship Id="rId7" Type="http://schemas.openxmlformats.org/officeDocument/2006/relationships/image" Target="../media/image14.emf" /><Relationship Id="rId8" Type="http://schemas.openxmlformats.org/officeDocument/2006/relationships/vmlDrawing" Target="../drawings/vmlDrawing2.vml" /></Relationships>
</file>

<file path=ppt/slides/_rels/slide22.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6.png" /></Relationships>
</file>

<file path=ppt/slides/_rels/slide23.xml.rels>&#65279;<?xml version="1.0" encoding="utf-8" standalone="yes"?><Relationships xmlns="http://schemas.openxmlformats.org/package/2006/relationships"><Relationship Id="rId1" Type="http://schemas.openxmlformats.org/officeDocument/2006/relationships/slideLayout" Target="../slideLayouts/slideLayout1.xml" /></Relationships>
</file>

<file path=ppt/slides/_rels/slide24.xml.rels>&#65279;<?xml version="1.0" encoding="utf-8" standalone="yes"?><Relationships xmlns="http://schemas.openxmlformats.org/package/2006/relationships"><Relationship Id="rId1" Type="http://schemas.openxmlformats.org/officeDocument/2006/relationships/slideLayout" Target="../slideLayouts/slideLayout1.xml" /></Relationships>
</file>

<file path=ppt/slides/_rels/slide25.xml.rels>&#65279;<?xml version="1.0" encoding="utf-8" standalone="yes"?><Relationships xmlns="http://schemas.openxmlformats.org/package/2006/relationships"><Relationship Id="rId1" Type="http://schemas.openxmlformats.org/officeDocument/2006/relationships/slideLayout" Target="../slideLayouts/slideLayout1.xml" /></Relationships>
</file>

<file path=ppt/slides/_rels/slide26.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package" Target="../embeddings/Microsoft_Word_Document8.docx" TargetMode="Internal" /><Relationship Id="rId3" Type="http://schemas.openxmlformats.org/officeDocument/2006/relationships/image" Target="../media/image15.emf" /><Relationship Id="rId4" Type="http://schemas.openxmlformats.org/officeDocument/2006/relationships/package" Target="../embeddings/Microsoft_Word_Document9.docx" TargetMode="Internal" /><Relationship Id="rId5" Type="http://schemas.openxmlformats.org/officeDocument/2006/relationships/image" Target="../media/image16.emf" /><Relationship Id="rId6" Type="http://schemas.openxmlformats.org/officeDocument/2006/relationships/vmlDrawing" Target="../drawings/vmlDrawing3.vml" /></Relationships>
</file>

<file path=ppt/slides/_rels/slide27.xml.rels>&#65279;<?xml version="1.0" encoding="utf-8" standalone="yes"?><Relationships xmlns="http://schemas.openxmlformats.org/package/2006/relationships"><Relationship Id="rId1" Type="http://schemas.openxmlformats.org/officeDocument/2006/relationships/slideLayout" Target="../slideLayouts/slideLayout1.xml" /></Relationships>
</file>

<file path=ppt/slides/_rels/slide28.xml.rels>&#65279;<?xml version="1.0" encoding="utf-8" standalone="yes"?><Relationships xmlns="http://schemas.openxmlformats.org/package/2006/relationships"><Relationship Id="rId1" Type="http://schemas.openxmlformats.org/officeDocument/2006/relationships/slideLayout" Target="../slideLayouts/slideLayout1.xml" /></Relationships>
</file>

<file path=ppt/slides/_rels/slide29.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package" Target="../embeddings/Microsoft_Word_Document10.docx" TargetMode="Internal" /><Relationship Id="rId3" Type="http://schemas.openxmlformats.org/officeDocument/2006/relationships/image" Target="../media/image17.emf" /><Relationship Id="rId4" Type="http://schemas.openxmlformats.org/officeDocument/2006/relationships/package" Target="../embeddings/Microsoft_Word_Document11.docx" TargetMode="Internal" /><Relationship Id="rId5" Type="http://schemas.openxmlformats.org/officeDocument/2006/relationships/image" Target="../media/image18.emf" /><Relationship Id="rId6" Type="http://schemas.openxmlformats.org/officeDocument/2006/relationships/package" Target="../embeddings/Microsoft_Word_Document12.docx" TargetMode="Internal" /><Relationship Id="rId7" Type="http://schemas.openxmlformats.org/officeDocument/2006/relationships/image" Target="../media/image19.emf" /><Relationship Id="rId8" Type="http://schemas.openxmlformats.org/officeDocument/2006/relationships/vmlDrawing" Target="../drawings/vmlDrawing4.vml"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1.xml" /></Relationships>
</file>

<file path=ppt/slides/_rels/slide30.xml.rels>&#65279;<?xml version="1.0" encoding="utf-8" standalone="yes"?><Relationships xmlns="http://schemas.openxmlformats.org/package/2006/relationships"><Relationship Id="rId1" Type="http://schemas.openxmlformats.org/officeDocument/2006/relationships/slideLayout" Target="../slideLayouts/slideLayout1.xml" /></Relationships>
</file>

<file path=ppt/slides/_rels/slide3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20.png" /></Relationships>
</file>

<file path=ppt/slides/_rels/slide32.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2.png"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3.jpeg" /><Relationship Id="rId3" Type="http://schemas.openxmlformats.org/officeDocument/2006/relationships/tags" Target="../tags/tag1.xml"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1.xml"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1.xml"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1.xml"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tags" Target="../tags/tag2.xml"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074" name="任意多边形 18" title=""/>
          <p:cNvSpPr/>
          <p:nvPr/>
        </p:nvSpPr>
        <p:spPr>
          <a:xfrm>
            <a:off x="0" y="0"/>
            <a:ext cx="6096000" cy="6858000"/>
          </a:xfrm>
          <a:custGeom>
            <a:gdLst>
              <a:gd name="txL" fmla="*/ 0 w 6096000"/>
              <a:gd name="txT" fmla="*/ 0 h 6858000"/>
              <a:gd name="txR" fmla="*/ 6096000 w 6096000"/>
              <a:gd name="txB" fmla="*/ 6858000 h 6858000"/>
            </a:gdLst>
            <a:cxnLst>
              <a:cxn ang="0">
                <a:pos x="0" y="0"/>
              </a:cxn>
              <a:cxn ang="0">
                <a:pos x="6096000" y="3429000"/>
              </a:cxn>
              <a:cxn ang="0">
                <a:pos x="0" y="6858000"/>
              </a:cxn>
            </a:cxnLst>
            <a:rect l="txL" t="txT" r="txR" b="txB"/>
            <a:pathLst>
              <a:path w="6096000" h="6858000">
                <a:moveTo>
                  <a:pt x="0" y="0"/>
                </a:moveTo>
                <a:lnTo>
                  <a:pt x="6096000" y="3429000"/>
                </a:lnTo>
                <a:lnTo>
                  <a:pt x="0" y="6858000"/>
                </a:lnTo>
                <a:close/>
              </a:path>
            </a:pathLst>
          </a:custGeom>
          <a:solidFill>
            <a:srgbClr val="0082C0"/>
          </a:solidFill>
          <a:ln w="12700" cap="flat" cmpd="sng">
            <a:solidFill>
              <a:srgbClr val="0082C0"/>
            </a:solidFill>
            <a:prstDash val="solid"/>
            <a:bevel/>
            <a:headEnd type="none" w="med" len="med"/>
            <a:tailEnd type="none" w="med" len="med"/>
          </a:ln>
        </p:spPr>
        <p:txBody>
          <a:bodyPr anchor="ctr" anchorCtr="0"/>
          <a:lstStyle/>
          <a:p>
            <a:pPr algn="ctr">
              <a:lnSpc>
                <a:spcPct val="100000"/>
              </a:lnSpc>
            </a:pPr>
            <a:endParaRPr>
              <a:solidFill>
                <a:srgbClr val="FFFFFF"/>
              </a:solidFill>
              <a:latin typeface="宋体" pitchFamily="2" charset="-122"/>
              <a:ea typeface="宋体" pitchFamily="2" charset="-122"/>
              <a:sym typeface="宋体" pitchFamily="2" charset="-122"/>
            </a:endParaRPr>
          </a:p>
        </p:txBody>
      </p:sp>
      <p:sp>
        <p:nvSpPr>
          <p:cNvPr id="3075" name="任意多边形 22" title=""/>
          <p:cNvSpPr/>
          <p:nvPr/>
        </p:nvSpPr>
        <p:spPr>
          <a:xfrm rot="10800000">
            <a:off x="8439150" y="3175"/>
            <a:ext cx="3752850" cy="1612900"/>
          </a:xfrm>
          <a:custGeom>
            <a:gdLst>
              <a:gd name="txL" fmla="*/ 0 w 3753006"/>
              <a:gd name="txT" fmla="*/ 0 h 1613874"/>
              <a:gd name="txR" fmla="*/ 3753006 w 3753006"/>
              <a:gd name="txB" fmla="*/ 1613874 h 1613874"/>
            </a:gdLst>
            <a:cxnLst>
              <a:cxn ang="0">
                <a:pos x="3753006" y="1613874"/>
              </a:cxn>
              <a:cxn ang="0">
                <a:pos x="0" y="1613874"/>
              </a:cxn>
              <a:cxn ang="0">
                <a:pos x="0" y="1613873"/>
              </a:cxn>
              <a:cxn ang="0">
                <a:pos x="2869108" y="0"/>
              </a:cxn>
            </a:cxnLst>
            <a:rect l="txL" t="txT" r="txR" b="txB"/>
            <a:pathLst>
              <a:path w="3753005" h="1613874">
                <a:moveTo>
                  <a:pt x="3753006" y="1613874"/>
                </a:moveTo>
                <a:lnTo>
                  <a:pt x="0" y="1613874"/>
                </a:lnTo>
                <a:lnTo>
                  <a:pt x="0" y="1613873"/>
                </a:lnTo>
                <a:lnTo>
                  <a:pt x="2869108" y="0"/>
                </a:lnTo>
                <a:close/>
              </a:path>
            </a:pathLst>
          </a:custGeom>
          <a:solidFill>
            <a:srgbClr val="1EB3EB"/>
          </a:solidFill>
          <a:ln w="12700" cap="flat" cmpd="sng">
            <a:solidFill>
              <a:srgbClr val="1EB3EB"/>
            </a:solidFill>
            <a:prstDash val="solid"/>
            <a:bevel/>
            <a:headEnd type="none" w="med" len="med"/>
            <a:tailEnd type="none" w="med" len="med"/>
          </a:ln>
        </p:spPr>
        <p:txBody>
          <a:bodyPr anchor="ctr" anchorCtr="0"/>
          <a:lstStyle/>
          <a:p>
            <a:pPr algn="ctr">
              <a:lnSpc>
                <a:spcPct val="100000"/>
              </a:lnSpc>
            </a:pPr>
            <a:endParaRPr>
              <a:solidFill>
                <a:srgbClr val="FFFFFF"/>
              </a:solidFill>
              <a:latin typeface="宋体" pitchFamily="2" charset="-122"/>
              <a:ea typeface="宋体" pitchFamily="2" charset="-122"/>
              <a:sym typeface="宋体" pitchFamily="2" charset="-122"/>
            </a:endParaRPr>
          </a:p>
        </p:txBody>
      </p:sp>
      <p:sp>
        <p:nvSpPr>
          <p:cNvPr id="3076" name="任意多边形 23" title=""/>
          <p:cNvSpPr/>
          <p:nvPr/>
        </p:nvSpPr>
        <p:spPr>
          <a:xfrm rot="10800000">
            <a:off x="0" y="3175"/>
            <a:ext cx="12192000" cy="3429000"/>
          </a:xfrm>
          <a:custGeom>
            <a:gdLst>
              <a:gd name="txL" fmla="*/ 0 w 12192000"/>
              <a:gd name="txT" fmla="*/ 0 h 3429000"/>
              <a:gd name="txR" fmla="*/ 12192000 w 12192000"/>
              <a:gd name="txB" fmla="*/ 3429000 h 3429000"/>
            </a:gdLst>
            <a:cxnLst>
              <a:cxn ang="0">
                <a:pos x="1" y="3429000"/>
              </a:cxn>
              <a:cxn ang="0">
                <a:pos x="0" y="3429000"/>
              </a:cxn>
              <a:cxn ang="0">
                <a:pos x="1" y="3428999"/>
              </a:cxn>
              <a:cxn ang="0">
                <a:pos x="12192000" y="3429000"/>
              </a:cxn>
              <a:cxn ang="0">
                <a:pos x="3753007" y="3429000"/>
              </a:cxn>
              <a:cxn ang="0">
                <a:pos x="2869109" y="1815126"/>
              </a:cxn>
              <a:cxn ang="0">
                <a:pos x="6096000" y="0"/>
              </a:cxn>
            </a:cxnLst>
            <a:rect l="txL" t="txT" r="txR" b="txB"/>
            <a:pathLst>
              <a:path w="12192000" h="3429000">
                <a:moveTo>
                  <a:pt x="1" y="3429000"/>
                </a:moveTo>
                <a:lnTo>
                  <a:pt x="0" y="3429000"/>
                </a:lnTo>
                <a:lnTo>
                  <a:pt x="1" y="3428999"/>
                </a:lnTo>
                <a:close/>
                <a:moveTo>
                  <a:pt x="12192000" y="3429000"/>
                </a:moveTo>
                <a:lnTo>
                  <a:pt x="3753007" y="3429000"/>
                </a:lnTo>
                <a:lnTo>
                  <a:pt x="2869109" y="1815126"/>
                </a:lnTo>
                <a:lnTo>
                  <a:pt x="6096000" y="0"/>
                </a:lnTo>
                <a:close/>
              </a:path>
            </a:pathLst>
          </a:custGeom>
          <a:solidFill>
            <a:srgbClr val="009DE2"/>
          </a:solidFill>
          <a:ln w="12700" cap="flat" cmpd="sng">
            <a:solidFill>
              <a:srgbClr val="009DE2"/>
            </a:solidFill>
            <a:prstDash val="solid"/>
            <a:bevel/>
            <a:headEnd type="none" w="med" len="med"/>
            <a:tailEnd type="none" w="med" len="med"/>
          </a:ln>
        </p:spPr>
        <p:txBody>
          <a:bodyPr anchor="ctr" anchorCtr="0"/>
          <a:lstStyle/>
          <a:p>
            <a:pPr algn="ctr">
              <a:lnSpc>
                <a:spcPct val="100000"/>
              </a:lnSpc>
            </a:pPr>
            <a:endParaRPr>
              <a:solidFill>
                <a:srgbClr val="FFFFFF"/>
              </a:solidFill>
              <a:latin typeface="宋体" pitchFamily="2" charset="-122"/>
              <a:ea typeface="宋体" pitchFamily="2" charset="-122"/>
              <a:sym typeface="宋体" pitchFamily="2" charset="-122"/>
            </a:endParaRPr>
          </a:p>
        </p:txBody>
      </p:sp>
      <p:sp>
        <p:nvSpPr>
          <p:cNvPr id="3077" name="任意多边形 24" title=""/>
          <p:cNvSpPr/>
          <p:nvPr/>
        </p:nvSpPr>
        <p:spPr>
          <a:xfrm flipH="1">
            <a:off x="8128000" y="0"/>
            <a:ext cx="4064000" cy="6858000"/>
          </a:xfrm>
          <a:custGeom>
            <a:gdLst>
              <a:gd name="txL" fmla="*/ 0 w 4064001"/>
              <a:gd name="txT" fmla="*/ 0 h 6857999"/>
              <a:gd name="txR" fmla="*/ 4064001 w 4064001"/>
              <a:gd name="txB" fmla="*/ 6857999 h 6857999"/>
            </a:gdLst>
            <a:cxnLst>
              <a:cxn ang="0">
                <a:pos x="0" y="0"/>
              </a:cxn>
              <a:cxn ang="0">
                <a:pos x="0" y="6857999"/>
              </a:cxn>
              <a:cxn ang="0">
                <a:pos x="2" y="6857999"/>
              </a:cxn>
              <a:cxn ang="0">
                <a:pos x="4064001" y="4572000"/>
              </a:cxn>
              <a:cxn ang="0">
                <a:pos x="2323124" y="2613513"/>
              </a:cxn>
              <a:cxn ang="0">
                <a:pos x="1" y="6855208"/>
              </a:cxn>
              <a:cxn ang="0">
                <a:pos x="1" y="1"/>
              </a:cxn>
            </a:cxnLst>
            <a:rect l="txL" t="txT" r="txR" b="txB"/>
            <a:pathLst>
              <a:path w="4064001" h="6857999">
                <a:moveTo>
                  <a:pt x="0" y="0"/>
                </a:moveTo>
                <a:lnTo>
                  <a:pt x="0" y="6857999"/>
                </a:lnTo>
                <a:lnTo>
                  <a:pt x="2" y="6857999"/>
                </a:lnTo>
                <a:lnTo>
                  <a:pt x="4064001" y="4572000"/>
                </a:lnTo>
                <a:lnTo>
                  <a:pt x="2323124" y="2613513"/>
                </a:lnTo>
                <a:lnTo>
                  <a:pt x="1" y="6855208"/>
                </a:lnTo>
                <a:lnTo>
                  <a:pt x="1" y="1"/>
                </a:lnTo>
                <a:close/>
              </a:path>
            </a:pathLst>
          </a:custGeom>
          <a:solidFill>
            <a:srgbClr val="0167B1"/>
          </a:solidFill>
          <a:ln w="12700" cap="flat" cmpd="sng">
            <a:solidFill>
              <a:srgbClr val="0167B1"/>
            </a:solidFill>
            <a:prstDash val="solid"/>
            <a:bevel/>
            <a:headEnd type="none" w="med" len="med"/>
            <a:tailEnd type="none" w="med" len="med"/>
          </a:ln>
        </p:spPr>
        <p:txBody>
          <a:bodyPr anchor="ctr" anchorCtr="0"/>
          <a:lstStyle/>
          <a:p>
            <a:pPr algn="ctr">
              <a:lnSpc>
                <a:spcPct val="100000"/>
              </a:lnSpc>
            </a:pPr>
            <a:endParaRPr>
              <a:solidFill>
                <a:srgbClr val="FFFFFF"/>
              </a:solidFill>
              <a:latin typeface="宋体" pitchFamily="2" charset="-122"/>
              <a:ea typeface="宋体" pitchFamily="2" charset="-122"/>
              <a:sym typeface="宋体" pitchFamily="2" charset="-122"/>
            </a:endParaRPr>
          </a:p>
        </p:txBody>
      </p:sp>
      <p:sp>
        <p:nvSpPr>
          <p:cNvPr id="3078" name="任意多边形 25" title=""/>
          <p:cNvSpPr/>
          <p:nvPr/>
        </p:nvSpPr>
        <p:spPr>
          <a:xfrm flipH="1">
            <a:off x="9869488" y="0"/>
            <a:ext cx="2322512" cy="6854825"/>
          </a:xfrm>
          <a:custGeom>
            <a:gdLst>
              <a:gd name="txL" fmla="*/ 0 w 2323123"/>
              <a:gd name="txT" fmla="*/ 0 h 6855207"/>
              <a:gd name="txR" fmla="*/ 2323123 w 2323123"/>
              <a:gd name="txB" fmla="*/ 6855207 h 6855207"/>
            </a:gdLst>
            <a:cxnLst>
              <a:cxn ang="0">
                <a:pos x="0" y="0"/>
              </a:cxn>
              <a:cxn ang="0">
                <a:pos x="0" y="6855207"/>
              </a:cxn>
              <a:cxn ang="0">
                <a:pos x="2323123" y="2613512"/>
              </a:cxn>
              <a:cxn ang="0">
                <a:pos x="3" y="2"/>
              </a:cxn>
            </a:cxnLst>
            <a:rect l="txL" t="txT" r="txR" b="txB"/>
            <a:pathLst>
              <a:path w="2323123" h="6855207">
                <a:moveTo>
                  <a:pt x="0" y="0"/>
                </a:moveTo>
                <a:lnTo>
                  <a:pt x="0" y="6855207"/>
                </a:lnTo>
                <a:lnTo>
                  <a:pt x="2323123" y="2613512"/>
                </a:lnTo>
                <a:lnTo>
                  <a:pt x="3" y="2"/>
                </a:lnTo>
                <a:close/>
              </a:path>
            </a:pathLst>
          </a:custGeom>
          <a:solidFill>
            <a:srgbClr val="006CB4"/>
          </a:solidFill>
          <a:ln w="12700" cap="flat" cmpd="sng">
            <a:solidFill>
              <a:srgbClr val="006CB4"/>
            </a:solidFill>
            <a:prstDash val="solid"/>
            <a:bevel/>
            <a:headEnd type="none" w="med" len="med"/>
            <a:tailEnd type="none" w="med" len="med"/>
          </a:ln>
        </p:spPr>
        <p:txBody>
          <a:bodyPr anchor="ctr" anchorCtr="0"/>
          <a:lstStyle/>
          <a:p>
            <a:pPr algn="ctr">
              <a:lnSpc>
                <a:spcPct val="100000"/>
              </a:lnSpc>
            </a:pPr>
            <a:endParaRPr>
              <a:solidFill>
                <a:srgbClr val="FFFFFF"/>
              </a:solidFill>
              <a:latin typeface="宋体" pitchFamily="2" charset="-122"/>
              <a:ea typeface="宋体" pitchFamily="2" charset="-122"/>
              <a:sym typeface="宋体" pitchFamily="2" charset="-122"/>
            </a:endParaRPr>
          </a:p>
        </p:txBody>
      </p:sp>
      <p:sp>
        <p:nvSpPr>
          <p:cNvPr id="3079" name="任意多边形 26" title=""/>
          <p:cNvSpPr/>
          <p:nvPr/>
        </p:nvSpPr>
        <p:spPr>
          <a:xfrm flipH="1">
            <a:off x="9321800" y="0"/>
            <a:ext cx="2870200" cy="2613025"/>
          </a:xfrm>
          <a:custGeom>
            <a:gdLst>
              <a:gd name="txL" fmla="*/ 0 w 2870255"/>
              <a:gd name="txT" fmla="*/ 0 h 2613510"/>
              <a:gd name="txR" fmla="*/ 2870255 w 2870255"/>
              <a:gd name="txB" fmla="*/ 2613510 h 2613510"/>
            </a:gdLst>
            <a:cxnLst>
              <a:cxn ang="0">
                <a:pos x="0" y="0"/>
              </a:cxn>
              <a:cxn ang="0">
                <a:pos x="2323120" y="2613510"/>
              </a:cxn>
              <a:cxn ang="0">
                <a:pos x="2870255" y="1614518"/>
              </a:cxn>
            </a:cxnLst>
            <a:rect l="txL" t="txT" r="txR" b="txB"/>
            <a:pathLst>
              <a:path w="2870255" h="2613510">
                <a:moveTo>
                  <a:pt x="0" y="0"/>
                </a:moveTo>
                <a:lnTo>
                  <a:pt x="2323120" y="2613510"/>
                </a:lnTo>
                <a:lnTo>
                  <a:pt x="2870255" y="1614518"/>
                </a:lnTo>
                <a:close/>
              </a:path>
            </a:pathLst>
          </a:custGeom>
          <a:solidFill>
            <a:srgbClr val="0B7BC3"/>
          </a:solidFill>
          <a:ln w="12700" cap="flat" cmpd="sng">
            <a:solidFill>
              <a:srgbClr val="0B7BC3"/>
            </a:solidFill>
            <a:prstDash val="solid"/>
            <a:bevel/>
            <a:headEnd type="none" w="med" len="med"/>
            <a:tailEnd type="none" w="med" len="med"/>
          </a:ln>
        </p:spPr>
        <p:txBody>
          <a:bodyPr anchor="ctr" anchorCtr="0"/>
          <a:lstStyle/>
          <a:p>
            <a:pPr algn="ctr">
              <a:lnSpc>
                <a:spcPct val="100000"/>
              </a:lnSpc>
            </a:pPr>
            <a:endParaRPr>
              <a:solidFill>
                <a:srgbClr val="FFFFFF"/>
              </a:solidFill>
              <a:latin typeface="宋体" pitchFamily="2" charset="-122"/>
              <a:ea typeface="宋体" pitchFamily="2" charset="-122"/>
              <a:sym typeface="宋体" pitchFamily="2" charset="-122"/>
            </a:endParaRPr>
          </a:p>
        </p:txBody>
      </p:sp>
      <p:sp>
        <p:nvSpPr>
          <p:cNvPr id="3080" name="任意多边形 27" title=""/>
          <p:cNvSpPr/>
          <p:nvPr/>
        </p:nvSpPr>
        <p:spPr>
          <a:xfrm flipH="1">
            <a:off x="6096000" y="1614488"/>
            <a:ext cx="6096000" cy="5243512"/>
          </a:xfrm>
          <a:custGeom>
            <a:gdLst>
              <a:gd name="txL" fmla="*/ 0 w 6096000"/>
              <a:gd name="txT" fmla="*/ 0 h 5243479"/>
              <a:gd name="txR" fmla="*/ 6096000 w 6096000"/>
              <a:gd name="txB" fmla="*/ 5243479 h 5243479"/>
            </a:gdLst>
            <a:cxnLst>
              <a:cxn ang="0">
                <a:pos x="2" y="5243478"/>
              </a:cxn>
              <a:cxn ang="0">
                <a:pos x="0" y="5243478"/>
              </a:cxn>
              <a:cxn ang="0">
                <a:pos x="0" y="5243479"/>
              </a:cxn>
              <a:cxn ang="0">
                <a:pos x="2870259" y="0"/>
              </a:cxn>
              <a:cxn ang="0">
                <a:pos x="2323124" y="998992"/>
              </a:cxn>
              <a:cxn ang="0">
                <a:pos x="4064001" y="2957479"/>
              </a:cxn>
              <a:cxn ang="0">
                <a:pos x="6096000" y="1814479"/>
              </a:cxn>
            </a:cxnLst>
            <a:rect l="txL" t="txT" r="txR" b="txB"/>
            <a:pathLst>
              <a:path w="6096000" h="5243479">
                <a:moveTo>
                  <a:pt x="2" y="5243478"/>
                </a:moveTo>
                <a:lnTo>
                  <a:pt x="0" y="5243478"/>
                </a:lnTo>
                <a:lnTo>
                  <a:pt x="0" y="5243479"/>
                </a:lnTo>
                <a:close/>
                <a:moveTo>
                  <a:pt x="2870259" y="0"/>
                </a:moveTo>
                <a:lnTo>
                  <a:pt x="2323124" y="998992"/>
                </a:lnTo>
                <a:lnTo>
                  <a:pt x="4064001" y="2957479"/>
                </a:lnTo>
                <a:lnTo>
                  <a:pt x="6096000" y="1814479"/>
                </a:lnTo>
                <a:close/>
              </a:path>
            </a:pathLst>
          </a:custGeom>
          <a:solidFill>
            <a:srgbClr val="0172BE"/>
          </a:solidFill>
          <a:ln w="12700" cap="flat" cmpd="sng">
            <a:solidFill>
              <a:srgbClr val="0172BE"/>
            </a:solidFill>
            <a:prstDash val="solid"/>
            <a:bevel/>
            <a:headEnd type="none" w="med" len="med"/>
            <a:tailEnd type="none" w="med" len="med"/>
          </a:ln>
        </p:spPr>
        <p:txBody>
          <a:bodyPr anchor="ctr" anchorCtr="0"/>
          <a:lstStyle/>
          <a:p>
            <a:pPr algn="ctr">
              <a:lnSpc>
                <a:spcPct val="100000"/>
              </a:lnSpc>
            </a:pPr>
            <a:endParaRPr>
              <a:solidFill>
                <a:srgbClr val="FFFFFF"/>
              </a:solidFill>
              <a:latin typeface="宋体" pitchFamily="2" charset="-122"/>
              <a:ea typeface="宋体" pitchFamily="2" charset="-122"/>
              <a:sym typeface="宋体" pitchFamily="2" charset="-122"/>
            </a:endParaRPr>
          </a:p>
        </p:txBody>
      </p:sp>
      <p:sp>
        <p:nvSpPr>
          <p:cNvPr id="3081" name="任意多边形 28" title=""/>
          <p:cNvSpPr/>
          <p:nvPr/>
        </p:nvSpPr>
        <p:spPr>
          <a:xfrm>
            <a:off x="6096000" y="4572000"/>
            <a:ext cx="6096000" cy="2286000"/>
          </a:xfrm>
          <a:custGeom>
            <a:gdLst>
              <a:gd name="txL" fmla="*/ 0 w 6095998"/>
              <a:gd name="txT" fmla="*/ 0 h 2285999"/>
              <a:gd name="txR" fmla="*/ 6095998 w 6095998"/>
              <a:gd name="txB" fmla="*/ 2285999 h 2285999"/>
            </a:gdLst>
            <a:cxnLst>
              <a:cxn ang="0">
                <a:pos x="2032000" y="0"/>
              </a:cxn>
              <a:cxn ang="0">
                <a:pos x="6095998" y="2285999"/>
              </a:cxn>
              <a:cxn ang="0">
                <a:pos x="0" y="2285999"/>
              </a:cxn>
            </a:cxnLst>
            <a:rect l="txL" t="txT" r="txR" b="txB"/>
            <a:pathLst>
              <a:path w="6095998" h="2285999">
                <a:moveTo>
                  <a:pt x="2032000" y="0"/>
                </a:moveTo>
                <a:lnTo>
                  <a:pt x="6095998" y="2285999"/>
                </a:lnTo>
                <a:lnTo>
                  <a:pt x="0" y="2285999"/>
                </a:lnTo>
                <a:close/>
              </a:path>
            </a:pathLst>
          </a:custGeom>
          <a:solidFill>
            <a:srgbClr val="005596"/>
          </a:solidFill>
          <a:ln w="12700">
            <a:noFill/>
          </a:ln>
        </p:spPr>
        <p:txBody>
          <a:bodyPr anchor="ctr" anchorCtr="0"/>
          <a:lstStyle/>
          <a:p>
            <a:pPr algn="ctr">
              <a:lnSpc>
                <a:spcPct val="100000"/>
              </a:lnSpc>
            </a:pPr>
            <a:endParaRPr>
              <a:solidFill>
                <a:srgbClr val="FFFFFF"/>
              </a:solidFill>
              <a:latin typeface="宋体" pitchFamily="2" charset="-122"/>
              <a:ea typeface="宋体" pitchFamily="2" charset="-122"/>
              <a:sym typeface="宋体" pitchFamily="2" charset="-122"/>
            </a:endParaRPr>
          </a:p>
        </p:txBody>
      </p:sp>
      <p:sp>
        <p:nvSpPr>
          <p:cNvPr id="3082" name="任意多边形 29" title=""/>
          <p:cNvSpPr/>
          <p:nvPr/>
        </p:nvSpPr>
        <p:spPr>
          <a:xfrm>
            <a:off x="0" y="3429000"/>
            <a:ext cx="12192000" cy="3429000"/>
          </a:xfrm>
          <a:custGeom>
            <a:gdLst>
              <a:gd name="txL" fmla="*/ 0 w 12192000"/>
              <a:gd name="txT" fmla="*/ 0 h 3429000"/>
              <a:gd name="txR" fmla="*/ 12192000 w 12192000"/>
              <a:gd name="txB" fmla="*/ 3429000 h 3429000"/>
            </a:gdLst>
            <a:cxnLst>
              <a:cxn ang="0">
                <a:pos x="6096000" y="0"/>
              </a:cxn>
              <a:cxn ang="0">
                <a:pos x="8128000" y="1143000"/>
              </a:cxn>
              <a:cxn ang="0">
                <a:pos x="6096000" y="3428999"/>
              </a:cxn>
              <a:cxn ang="0">
                <a:pos x="12191998" y="3428999"/>
              </a:cxn>
              <a:cxn ang="0">
                <a:pos x="12192000" y="3429000"/>
              </a:cxn>
              <a:cxn ang="0">
                <a:pos x="0" y="3429000"/>
              </a:cxn>
            </a:cxnLst>
            <a:rect l="txL" t="txT" r="txR" b="txB"/>
            <a:pathLst>
              <a:path w="12192000" h="3429000">
                <a:moveTo>
                  <a:pt x="6096000" y="0"/>
                </a:moveTo>
                <a:lnTo>
                  <a:pt x="8128000" y="1143000"/>
                </a:lnTo>
                <a:lnTo>
                  <a:pt x="6096000" y="3428999"/>
                </a:lnTo>
                <a:lnTo>
                  <a:pt x="12191998" y="3428999"/>
                </a:lnTo>
                <a:lnTo>
                  <a:pt x="12192000" y="3429000"/>
                </a:lnTo>
                <a:lnTo>
                  <a:pt x="0" y="3429000"/>
                </a:lnTo>
                <a:close/>
              </a:path>
            </a:pathLst>
          </a:custGeom>
          <a:solidFill>
            <a:srgbClr val="015FA5"/>
          </a:solidFill>
          <a:ln w="12700" cap="flat" cmpd="sng">
            <a:solidFill>
              <a:srgbClr val="015FA5"/>
            </a:solidFill>
            <a:prstDash val="solid"/>
            <a:bevel/>
            <a:headEnd type="none" w="med" len="med"/>
            <a:tailEnd type="none" w="med" len="med"/>
          </a:ln>
        </p:spPr>
        <p:txBody>
          <a:bodyPr anchor="ctr" anchorCtr="0"/>
          <a:lstStyle/>
          <a:p>
            <a:pPr algn="ctr">
              <a:lnSpc>
                <a:spcPct val="100000"/>
              </a:lnSpc>
            </a:pPr>
            <a:endParaRPr>
              <a:solidFill>
                <a:srgbClr val="FFFFFF"/>
              </a:solidFill>
              <a:latin typeface="宋体" pitchFamily="2" charset="-122"/>
              <a:ea typeface="宋体" pitchFamily="2" charset="-122"/>
              <a:sym typeface="宋体" pitchFamily="2" charset="-122"/>
            </a:endParaRPr>
          </a:p>
        </p:txBody>
      </p:sp>
      <p:sp>
        <p:nvSpPr>
          <p:cNvPr id="4" name="文本框 3" title=""/>
          <p:cNvSpPr txBox="1"/>
          <p:nvPr/>
        </p:nvSpPr>
        <p:spPr>
          <a:xfrm>
            <a:off x="5436235" y="4268470"/>
            <a:ext cx="3337560" cy="521970"/>
          </a:xfrm>
          <a:prstGeom prst="rect">
            <a:avLst/>
          </a:prstGeom>
          <a:noFill/>
        </p:spPr>
        <p:txBody>
          <a:bodyPr wrap="square" rtlCol="0">
            <a:spAutoFit/>
          </a:bodyPr>
          <a:lstStyle/>
          <a:p>
            <a:r>
              <a:rPr lang="zh-CN" altLang="en-US" sz="2800" b="1">
                <a:solidFill>
                  <a:schemeClr val="bg1"/>
                </a:solidFill>
              </a:rPr>
              <a:t>第</a:t>
            </a:r>
            <a:r>
              <a:rPr lang="en-US" altLang="zh-CN" sz="2800" b="1">
                <a:solidFill>
                  <a:schemeClr val="bg1"/>
                </a:solidFill>
              </a:rPr>
              <a:t>1</a:t>
            </a:r>
            <a:r>
              <a:rPr lang="zh-CN" altLang="en-US" sz="2800" b="1">
                <a:solidFill>
                  <a:schemeClr val="bg1"/>
                </a:solidFill>
              </a:rPr>
              <a:t>章</a:t>
            </a:r>
            <a:r>
              <a:rPr lang="en-US" altLang="zh-CN" sz="2800" b="1">
                <a:solidFill>
                  <a:schemeClr val="bg1"/>
                </a:solidFill>
              </a:rPr>
              <a:t> </a:t>
            </a:r>
            <a:r>
              <a:rPr lang="zh-CN" altLang="en-US" sz="2800" b="1">
                <a:solidFill>
                  <a:schemeClr val="bg1"/>
                </a:solidFill>
              </a:rPr>
              <a:t>集合与逻辑</a:t>
            </a:r>
          </a:p>
        </p:txBody>
      </p:sp>
      <p:sp>
        <p:nvSpPr>
          <p:cNvPr id="6" name="文本框 5" title=""/>
          <p:cNvSpPr txBox="1"/>
          <p:nvPr/>
        </p:nvSpPr>
        <p:spPr>
          <a:xfrm>
            <a:off x="4217670" y="5132070"/>
            <a:ext cx="4556125" cy="521970"/>
          </a:xfrm>
          <a:prstGeom prst="rect">
            <a:avLst/>
          </a:prstGeom>
          <a:noFill/>
        </p:spPr>
        <p:txBody>
          <a:bodyPr wrap="square" rtlCol="0">
            <a:prstTxWarp prst="textDoubleWave1">
              <a:avLst/>
            </a:prstTxWarp>
            <a:spAutoFit/>
          </a:bodyPr>
          <a:lstStyle/>
          <a:p>
            <a:r>
              <a:rPr lang="zh-CN" altLang="en-US" sz="2800" b="1">
                <a:solidFill>
                  <a:schemeClr val="bg1"/>
                </a:solidFill>
              </a:rPr>
              <a:t>沪教版</a:t>
            </a:r>
            <a:r>
              <a:rPr lang="zh-CN" altLang="en-US" sz="2800" b="1">
                <a:solidFill>
                  <a:srgbClr val="00B050"/>
                </a:solidFill>
              </a:rPr>
              <a:t>（</a:t>
            </a:r>
            <a:r>
              <a:rPr lang="en-US" altLang="zh-CN" sz="2800" b="1">
                <a:solidFill>
                  <a:srgbClr val="00B050"/>
                </a:solidFill>
              </a:rPr>
              <a:t>2020</a:t>
            </a:r>
            <a:r>
              <a:rPr lang="zh-CN" altLang="en-US" sz="2800" b="1">
                <a:solidFill>
                  <a:srgbClr val="00B050"/>
                </a:solidFill>
              </a:rPr>
              <a:t>）</a:t>
            </a:r>
            <a:r>
              <a:rPr lang="zh-CN" altLang="en-US" sz="2800" b="1">
                <a:solidFill>
                  <a:srgbClr val="C00000"/>
                </a:solidFill>
              </a:rPr>
              <a:t>必修</a:t>
            </a:r>
            <a:r>
              <a:rPr lang="zh-CN" altLang="en-US" sz="2800" b="1">
                <a:solidFill>
                  <a:srgbClr val="FFC000"/>
                </a:solidFill>
              </a:rPr>
              <a:t>第一册</a:t>
            </a:r>
          </a:p>
        </p:txBody>
      </p:sp>
      <p:grpSp>
        <p:nvGrpSpPr>
          <p:cNvPr id="3" name="组合 10" title=""/>
          <p:cNvGrpSpPr/>
          <p:nvPr/>
        </p:nvGrpSpPr>
        <p:grpSpPr>
          <a:xfrm>
            <a:off x="3399790" y="1322388"/>
            <a:ext cx="3503613" cy="133350"/>
            <a:chExt cx="3502347" cy="133691"/>
          </a:xfrm>
        </p:grpSpPr>
        <p:sp>
          <p:nvSpPr>
            <p:cNvPr id="5" name="直接连接符 2"/>
            <p:cNvSpPr/>
            <p:nvPr/>
          </p:nvSpPr>
          <p:spPr>
            <a:xfrm>
              <a:off x="116664" y="66846"/>
              <a:ext cx="3385683" cy="1"/>
            </a:xfrm>
            <a:prstGeom prst="line">
              <a:avLst/>
            </a:prstGeom>
            <a:ln w="9525" cap="flat" cmpd="sng">
              <a:solidFill>
                <a:schemeClr val="bg1"/>
              </a:solidFill>
              <a:prstDash val="solid"/>
              <a:bevel/>
              <a:headEnd type="none" w="med" len="med"/>
              <a:tailEnd type="none" w="med" len="med"/>
            </a:ln>
          </p:spPr>
          <p:txBody>
            <a:bodyPr/>
            <a:lstStyle/>
            <a:p/>
          </p:txBody>
        </p:sp>
        <p:sp>
          <p:nvSpPr>
            <p:cNvPr id="7" name="椭圆 8"/>
            <p:cNvSpPr/>
            <p:nvPr/>
          </p:nvSpPr>
          <p:spPr>
            <a:xfrm>
              <a:off x="0" y="0"/>
              <a:ext cx="133691" cy="133691"/>
            </a:xfrm>
            <a:prstGeom prst="ellipse">
              <a:avLst/>
            </a:prstGeom>
            <a:solidFill>
              <a:schemeClr val="bg1"/>
            </a:solidFill>
            <a:ln w="25400" cap="flat" cmpd="sng">
              <a:solidFill>
                <a:schemeClr val="bg1"/>
              </a:solidFill>
              <a:prstDash val="solid"/>
              <a:bevel/>
              <a:headEnd type="none" w="med" len="med"/>
              <a:tailEnd type="none" w="med" len="med"/>
            </a:ln>
          </p:spPr>
          <p:txBody>
            <a:bodyPr anchor="ctr" anchorCtr="0"/>
            <a:lstStyle/>
            <a:p>
              <a:pPr algn="ctr">
                <a:lnSpc>
                  <a:spcPct val="100000"/>
                </a:lnSpc>
              </a:pPr>
              <a:endParaRPr>
                <a:solidFill>
                  <a:srgbClr val="FFFFFF"/>
                </a:solidFill>
                <a:latin typeface="宋体" pitchFamily="2" charset="-122"/>
                <a:ea typeface="宋体" pitchFamily="2" charset="-122"/>
                <a:sym typeface="宋体" pitchFamily="2" charset="-122"/>
              </a:endParaRPr>
            </a:p>
          </p:txBody>
        </p:sp>
      </p:grpSp>
      <p:grpSp>
        <p:nvGrpSpPr>
          <p:cNvPr id="8" name="组合 11" title=""/>
          <p:cNvGrpSpPr/>
          <p:nvPr/>
        </p:nvGrpSpPr>
        <p:grpSpPr>
          <a:xfrm>
            <a:off x="2905125" y="2649538"/>
            <a:ext cx="3519488" cy="133350"/>
            <a:chExt cx="3519374" cy="133691"/>
          </a:xfrm>
        </p:grpSpPr>
        <p:sp>
          <p:nvSpPr>
            <p:cNvPr id="9" name="直接连接符 5"/>
            <p:cNvSpPr/>
            <p:nvPr/>
          </p:nvSpPr>
          <p:spPr>
            <a:xfrm>
              <a:off x="0" y="66846"/>
              <a:ext cx="3385683" cy="1"/>
            </a:xfrm>
            <a:prstGeom prst="line">
              <a:avLst/>
            </a:prstGeom>
            <a:ln w="9525" cap="flat" cmpd="sng">
              <a:solidFill>
                <a:schemeClr val="bg1"/>
              </a:solidFill>
              <a:prstDash val="solid"/>
              <a:bevel/>
              <a:headEnd type="none" w="med" len="med"/>
              <a:tailEnd type="none" w="med" len="med"/>
            </a:ln>
          </p:spPr>
          <p:txBody>
            <a:bodyPr/>
            <a:lstStyle/>
            <a:p/>
          </p:txBody>
        </p:sp>
        <p:sp>
          <p:nvSpPr>
            <p:cNvPr id="10" name="椭圆 9"/>
            <p:cNvSpPr/>
            <p:nvPr/>
          </p:nvSpPr>
          <p:spPr>
            <a:xfrm>
              <a:off x="3385683" y="0"/>
              <a:ext cx="133691" cy="133691"/>
            </a:xfrm>
            <a:prstGeom prst="ellipse">
              <a:avLst/>
            </a:prstGeom>
            <a:solidFill>
              <a:schemeClr val="bg1"/>
            </a:solidFill>
            <a:ln w="25400" cap="flat" cmpd="sng">
              <a:solidFill>
                <a:schemeClr val="bg1"/>
              </a:solidFill>
              <a:prstDash val="solid"/>
              <a:bevel/>
              <a:headEnd type="none" w="med" len="med"/>
              <a:tailEnd type="none" w="med" len="med"/>
            </a:ln>
          </p:spPr>
          <p:txBody>
            <a:bodyPr anchor="ctr" anchorCtr="0"/>
            <a:lstStyle/>
            <a:p>
              <a:pPr algn="ctr">
                <a:lnSpc>
                  <a:spcPct val="100000"/>
                </a:lnSpc>
              </a:pPr>
              <a:endParaRPr>
                <a:solidFill>
                  <a:srgbClr val="FFFFFF"/>
                </a:solidFill>
                <a:latin typeface="宋体" pitchFamily="2" charset="-122"/>
                <a:ea typeface="宋体" pitchFamily="2" charset="-122"/>
                <a:sym typeface="宋体" pitchFamily="2" charset="-122"/>
              </a:endParaRPr>
            </a:p>
          </p:txBody>
        </p:sp>
      </p:grpSp>
      <p:sp>
        <p:nvSpPr>
          <p:cNvPr id="11" name="文本框 10" title=""/>
          <p:cNvSpPr txBox="1"/>
          <p:nvPr/>
        </p:nvSpPr>
        <p:spPr>
          <a:xfrm>
            <a:off x="2016125" y="1456055"/>
            <a:ext cx="5600065" cy="829945"/>
          </a:xfrm>
          <a:prstGeom prst="rect">
            <a:avLst/>
          </a:prstGeom>
          <a:noFill/>
        </p:spPr>
        <p:txBody>
          <a:bodyPr wrap="square" rtlCol="0">
            <a:spAutoFit/>
            <a:scene3d>
              <a:camera prst="orthographicFront"/>
              <a:lightRig rig="threePt" dir="t"/>
            </a:scene3d>
          </a:bodyPr>
          <a:lstStyle/>
          <a:p>
            <a:pPr algn="ctr"/>
            <a:r>
              <a:rPr lang="en-US" altLang="zh-CN" sz="4000">
                <a:ln w="9525">
                  <a:solidFill>
                    <a:schemeClr val="bg1"/>
                  </a:solidFill>
                  <a:prstDash val="solid"/>
                </a:ln>
                <a:solidFill>
                  <a:schemeClr val="tx1"/>
                </a:solidFill>
                <a:effectLst>
                  <a:outerShdw blurRad="12700" dist="38100" dir="2700000" algn="tl" rotWithShape="0">
                    <a:schemeClr val="bg1">
                      <a:lumMod val="50000"/>
                      <a:lumMod val="50000"/>
                    </a:schemeClr>
                  </a:outerShdw>
                </a:effectLst>
              </a:rPr>
              <a:t> </a:t>
            </a:r>
            <a:r>
              <a:rPr lang="zh-CN" altLang="en-US" sz="4800">
                <a:ln w="9525">
                  <a:solidFill>
                    <a:schemeClr val="bg1"/>
                  </a:solidFill>
                  <a:prstDash val="solid"/>
                </a:ln>
                <a:solidFill>
                  <a:schemeClr val="tx1"/>
                </a:solidFill>
                <a:effectLst>
                  <a:outerShdw blurRad="12700" dist="38100" dir="2700000" algn="tl" rotWithShape="0">
                    <a:schemeClr val="bg1">
                      <a:lumMod val="50000"/>
                      <a:lumMod val="50000"/>
                    </a:schemeClr>
                  </a:outerShdw>
                </a:effectLst>
              </a:rPr>
              <a:t>集合</a:t>
            </a:r>
          </a:p>
        </p:txBody>
      </p:sp>
      <p:sp>
        <p:nvSpPr>
          <p:cNvPr id="12" name="文本框 11" title=""/>
          <p:cNvSpPr txBox="1"/>
          <p:nvPr/>
        </p:nvSpPr>
        <p:spPr>
          <a:xfrm>
            <a:off x="1907540" y="2139950"/>
            <a:ext cx="5600065" cy="706755"/>
          </a:xfrm>
          <a:prstGeom prst="rect">
            <a:avLst/>
          </a:prstGeom>
          <a:noFill/>
        </p:spPr>
        <p:txBody>
          <a:bodyPr wrap="square" rtlCol="0">
            <a:spAutoFit/>
            <a:scene3d>
              <a:camera prst="orthographicFront"/>
              <a:lightRig rig="threePt" dir="t"/>
            </a:scene3d>
          </a:bodyPr>
          <a:lstStyle/>
          <a:p>
            <a:pPr algn="ctr"/>
            <a:r>
              <a:rPr lang="en-US" altLang="zh-CN" sz="4000">
                <a:ln w="12700" cmpd="sng">
                  <a:solidFill>
                    <a:schemeClr val="accent4"/>
                  </a:solidFill>
                  <a:prstDash val="solid"/>
                </a:ln>
                <a:gradFill>
                  <a:gsLst>
                    <a:gs pos="0">
                      <a:schemeClr val="accent4"/>
                    </a:gs>
                    <a:gs pos="4000">
                      <a:schemeClr val="accent4">
                        <a:lumMod val="60000"/>
                        <a:lumOff val="40000"/>
                        <a:lumMod val="60000"/>
                        <a:lumOff val="40000"/>
                      </a:schemeClr>
                    </a:gs>
                    <a:gs pos="87000">
                      <a:schemeClr val="accent4">
                        <a:lumMod val="20000"/>
                        <a:lumOff val="80000"/>
                        <a:lumMod val="20000"/>
                        <a:lumOff val="80000"/>
                      </a:schemeClr>
                    </a:gs>
                  </a:gsLst>
                  <a:lin ang="5400000"/>
                </a:gradFill>
                <a:effectLst/>
              </a:rPr>
              <a:t> </a:t>
            </a:r>
            <a:r>
              <a:rPr lang="en-US" altLang="zh-CN" sz="2400">
                <a:ln w="12700" cmpd="sng">
                  <a:solidFill>
                    <a:schemeClr val="accent4"/>
                  </a:solidFill>
                  <a:prstDash val="solid"/>
                </a:ln>
                <a:gradFill>
                  <a:gsLst>
                    <a:gs pos="0">
                      <a:schemeClr val="accent4"/>
                    </a:gs>
                    <a:gs pos="4000">
                      <a:schemeClr val="accent4">
                        <a:lumMod val="60000"/>
                        <a:lumOff val="40000"/>
                        <a:lumMod val="60000"/>
                        <a:lumOff val="40000"/>
                      </a:schemeClr>
                    </a:gs>
                    <a:gs pos="87000">
                      <a:schemeClr val="accent4">
                        <a:lumMod val="20000"/>
                        <a:lumOff val="80000"/>
                        <a:lumMod val="20000"/>
                        <a:lumOff val="80000"/>
                      </a:schemeClr>
                    </a:gs>
                  </a:gsLst>
                  <a:lin ang="5400000"/>
                </a:gradFill>
                <a:effectLst/>
              </a:rPr>
              <a:t>1</a:t>
            </a:r>
            <a:r>
              <a:rPr lang="en-US" altLang="zh-CN" sz="2800">
                <a:ln w="12700" cmpd="sng">
                  <a:solidFill>
                    <a:schemeClr val="accent4"/>
                  </a:solidFill>
                  <a:prstDash val="solid"/>
                </a:ln>
                <a:gradFill>
                  <a:gsLst>
                    <a:gs pos="0">
                      <a:schemeClr val="accent4"/>
                    </a:gs>
                    <a:gs pos="4000">
                      <a:schemeClr val="accent4">
                        <a:lumMod val="60000"/>
                        <a:lumOff val="40000"/>
                        <a:lumMod val="60000"/>
                        <a:lumOff val="40000"/>
                      </a:schemeClr>
                    </a:gs>
                    <a:gs pos="87000">
                      <a:schemeClr val="accent4">
                        <a:lumMod val="20000"/>
                        <a:lumOff val="80000"/>
                        <a:lumMod val="20000"/>
                        <a:lumOff val="80000"/>
                      </a:schemeClr>
                    </a:gs>
                  </a:gsLst>
                  <a:lin ang="5400000"/>
                </a:gradFill>
                <a:effectLst/>
              </a:rPr>
              <a:t>.1</a:t>
            </a:r>
            <a:r>
              <a:rPr lang="zh-CN" altLang="en-US" sz="2800">
                <a:ln w="12700" cmpd="sng">
                  <a:solidFill>
                    <a:schemeClr val="accent4"/>
                  </a:solidFill>
                  <a:prstDash val="solid"/>
                </a:ln>
                <a:gradFill>
                  <a:gsLst>
                    <a:gs pos="0">
                      <a:schemeClr val="accent4"/>
                    </a:gs>
                    <a:gs pos="4000">
                      <a:schemeClr val="accent4">
                        <a:lumMod val="60000"/>
                        <a:lumOff val="40000"/>
                        <a:lumMod val="60000"/>
                        <a:lumOff val="40000"/>
                      </a:schemeClr>
                    </a:gs>
                    <a:gs pos="87000">
                      <a:schemeClr val="accent4">
                        <a:lumMod val="20000"/>
                        <a:lumOff val="80000"/>
                        <a:lumMod val="20000"/>
                        <a:lumOff val="80000"/>
                      </a:schemeClr>
                    </a:gs>
                  </a:gsLst>
                  <a:lin ang="5400000"/>
                </a:gradFill>
                <a:effectLst/>
              </a:rPr>
              <a:t>集合初步（</a:t>
            </a:r>
            <a:r>
              <a:rPr lang="zh-CN" altLang="en-US" sz="2800">
                <a:ln w="12700" cmpd="sng">
                  <a:solidFill>
                    <a:schemeClr val="accent4"/>
                  </a:solidFill>
                  <a:prstDash val="solid"/>
                </a:ln>
                <a:gradFill>
                  <a:gsLst>
                    <a:gs pos="0">
                      <a:schemeClr val="accent4"/>
                    </a:gs>
                    <a:gs pos="4000">
                      <a:schemeClr val="accent4">
                        <a:lumMod val="60000"/>
                        <a:lumOff val="40000"/>
                        <a:lumMod val="60000"/>
                        <a:lumOff val="40000"/>
                      </a:schemeClr>
                    </a:gs>
                    <a:gs pos="87000">
                      <a:schemeClr val="accent4">
                        <a:lumMod val="20000"/>
                        <a:lumOff val="80000"/>
                        <a:lumMod val="20000"/>
                        <a:lumOff val="80000"/>
                      </a:schemeClr>
                    </a:gs>
                  </a:gsLst>
                  <a:lin ang="5400000"/>
                </a:gradFill>
                <a:effectLst/>
                <a:sym typeface="+mn-ea"/>
              </a:rPr>
              <a:t>第</a:t>
            </a:r>
            <a:r>
              <a:rPr lang="en-US" altLang="zh-CN" sz="2800">
                <a:ln w="12700" cmpd="sng">
                  <a:solidFill>
                    <a:schemeClr val="accent4"/>
                  </a:solidFill>
                  <a:prstDash val="solid"/>
                </a:ln>
                <a:gradFill>
                  <a:gsLst>
                    <a:gs pos="0">
                      <a:schemeClr val="accent4"/>
                    </a:gs>
                    <a:gs pos="4000">
                      <a:schemeClr val="accent4">
                        <a:lumMod val="60000"/>
                        <a:lumOff val="40000"/>
                        <a:lumMod val="60000"/>
                        <a:lumOff val="40000"/>
                      </a:schemeClr>
                    </a:gs>
                    <a:gs pos="87000">
                      <a:schemeClr val="accent4">
                        <a:lumMod val="20000"/>
                        <a:lumOff val="80000"/>
                        <a:lumMod val="20000"/>
                        <a:lumOff val="80000"/>
                      </a:schemeClr>
                    </a:gs>
                  </a:gsLst>
                  <a:lin ang="5400000"/>
                </a:gradFill>
                <a:effectLst/>
                <a:sym typeface="+mn-ea"/>
              </a:rPr>
              <a:t>1</a:t>
            </a:r>
            <a:r>
              <a:rPr lang="zh-CN" altLang="en-US" sz="2800">
                <a:ln w="12700" cmpd="sng">
                  <a:solidFill>
                    <a:schemeClr val="accent4"/>
                  </a:solidFill>
                  <a:prstDash val="solid"/>
                </a:ln>
                <a:gradFill>
                  <a:gsLst>
                    <a:gs pos="0">
                      <a:schemeClr val="accent4"/>
                    </a:gs>
                    <a:gs pos="4000">
                      <a:schemeClr val="accent4">
                        <a:lumMod val="60000"/>
                        <a:lumOff val="40000"/>
                        <a:lumMod val="60000"/>
                        <a:lumOff val="40000"/>
                      </a:schemeClr>
                    </a:gs>
                    <a:gs pos="87000">
                      <a:schemeClr val="accent4">
                        <a:lumMod val="20000"/>
                        <a:lumOff val="80000"/>
                        <a:lumMod val="20000"/>
                        <a:lumOff val="80000"/>
                      </a:schemeClr>
                    </a:gs>
                  </a:gsLst>
                  <a:lin ang="5400000"/>
                </a:gradFill>
                <a:effectLst/>
                <a:sym typeface="+mn-ea"/>
              </a:rPr>
              <a:t>课时）</a:t>
            </a:r>
            <a:endParaRPr lang="zh-CN" altLang="en-US" sz="2800">
              <a:ln w="12700" cmpd="sng">
                <a:solidFill>
                  <a:schemeClr val="accent4"/>
                </a:solidFill>
                <a:prstDash val="solid"/>
              </a:ln>
              <a:gradFill>
                <a:gsLst>
                  <a:gs pos="0">
                    <a:schemeClr val="accent4"/>
                  </a:gs>
                  <a:gs pos="4000">
                    <a:schemeClr val="accent4">
                      <a:lumMod val="60000"/>
                      <a:lumOff val="40000"/>
                      <a:lumMod val="60000"/>
                      <a:lumOff val="40000"/>
                    </a:schemeClr>
                  </a:gs>
                  <a:gs pos="87000">
                    <a:schemeClr val="accent4">
                      <a:lumMod val="20000"/>
                      <a:lumOff val="80000"/>
                      <a:lumMod val="20000"/>
                      <a:lumOff val="80000"/>
                    </a:schemeClr>
                  </a:gs>
                </a:gsLst>
                <a:lin ang="5400000"/>
              </a:gradFill>
              <a:effectLst/>
            </a:endParaRPr>
          </a:p>
        </p:txBody>
      </p:sp>
      <p:pic>
        <p:nvPicPr>
          <p:cNvPr id="1031" name="Picture 7" title=""/>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779" y="3174"/>
            <a:ext cx="2039937" cy="6048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2" presetClass="entr" presetSubtype="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p:tgtEl>
                                          <p:spTgt spid="3"/>
                                        </p:tgtEl>
                                        <p:attrNameLst>
                                          <p:attrName>ppt_x</p:attrName>
                                        </p:attrNameLst>
                                      </p:cBhvr>
                                      <p:tavLst>
                                        <p:tav tm="0">
                                          <p:val>
                                            <p:strVal val="#ppt_x+#ppt_w*1.125000"/>
                                          </p:val>
                                        </p:tav>
                                        <p:tav tm="100000">
                                          <p:val>
                                            <p:strVal val="#ppt_x"/>
                                          </p:val>
                                        </p:tav>
                                      </p:tavLst>
                                    </p:anim>
                                    <p:animEffect filter="wipe(left)">
                                      <p:cBhvr>
                                        <p:cTn id="8" dur="300"/>
                                        <p:tgtEl>
                                          <p:spTgt spid="3"/>
                                        </p:tgtEl>
                                      </p:cBhvr>
                                    </p:animEffect>
                                  </p:childTnLst>
                                </p:cTn>
                              </p:par>
                              <p:par>
                                <p:cTn id="9" presetID="22" presetClass="entr" presetSubtype="8"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filter="wipe(left)">
                                      <p:cBhvr>
                                        <p:cTn id="11" dur="3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0243" name="任意多边形 22" title=""/>
          <p:cNvSpPr/>
          <p:nvPr/>
        </p:nvSpPr>
        <p:spPr>
          <a:xfrm rot="10800000">
            <a:off x="10316845" y="3175"/>
            <a:ext cx="1875155" cy="847725"/>
          </a:xfrm>
          <a:custGeom>
            <a:gdLst>
              <a:gd name="txL" fmla="*/ 0 w 3753006"/>
              <a:gd name="txT" fmla="*/ 0 h 1613874"/>
              <a:gd name="txR" fmla="*/ 3753006 w 3753006"/>
              <a:gd name="txB" fmla="*/ 1613874 h 1613874"/>
            </a:gdLst>
            <a:cxnLst>
              <a:cxn ang="0">
                <a:pos x="3753006" y="1613874"/>
              </a:cxn>
              <a:cxn ang="0">
                <a:pos x="0" y="1613874"/>
              </a:cxn>
              <a:cxn ang="0">
                <a:pos x="0" y="1613873"/>
              </a:cxn>
              <a:cxn ang="0">
                <a:pos x="2869108" y="0"/>
              </a:cxn>
            </a:cxnLst>
            <a:rect l="txL" t="txT" r="txR" b="txB"/>
            <a:pathLst>
              <a:path w="3753005" h="1613874">
                <a:moveTo>
                  <a:pt x="3753006" y="1613874"/>
                </a:moveTo>
                <a:lnTo>
                  <a:pt x="0" y="1613874"/>
                </a:lnTo>
                <a:lnTo>
                  <a:pt x="0" y="1613873"/>
                </a:lnTo>
                <a:lnTo>
                  <a:pt x="2869108" y="0"/>
                </a:lnTo>
                <a:close/>
              </a:path>
            </a:pathLst>
          </a:custGeom>
          <a:solidFill>
            <a:srgbClr val="D8E164"/>
          </a:solidFill>
          <a:ln w="12700" cap="flat" cmpd="sng">
            <a:solidFill>
              <a:srgbClr val="D8E164"/>
            </a:solidFill>
            <a:prstDash val="solid"/>
            <a:bevel/>
            <a:headEnd type="none" w="med" len="med"/>
            <a:tailEnd type="none" w="med" len="med"/>
          </a:ln>
        </p:spPr>
        <p:txBody>
          <a:bodyPr anchor="ctr" anchorCtr="0"/>
          <a:lstStyle/>
          <a:p>
            <a:pPr algn="ctr">
              <a:lnSpc>
                <a:spcPct val="100000"/>
              </a:lnSpc>
            </a:pPr>
            <a:endParaRPr>
              <a:solidFill>
                <a:srgbClr val="FFFFFF"/>
              </a:solidFill>
              <a:latin typeface="宋体" pitchFamily="2" charset="-122"/>
              <a:ea typeface="宋体" pitchFamily="2" charset="-122"/>
              <a:sym typeface="宋体" pitchFamily="2" charset="-122"/>
            </a:endParaRPr>
          </a:p>
        </p:txBody>
      </p:sp>
      <p:sp>
        <p:nvSpPr>
          <p:cNvPr id="10244" name="任意多边形 23" title=""/>
          <p:cNvSpPr/>
          <p:nvPr/>
        </p:nvSpPr>
        <p:spPr>
          <a:xfrm rot="10800000">
            <a:off x="0" y="3175"/>
            <a:ext cx="3941445" cy="654050"/>
          </a:xfrm>
          <a:custGeom>
            <a:gdLst>
              <a:gd name="txL" fmla="*/ 0 w 12192000"/>
              <a:gd name="txT" fmla="*/ 0 h 3429000"/>
              <a:gd name="txR" fmla="*/ 12192000 w 12192000"/>
              <a:gd name="txB" fmla="*/ 3429000 h 3429000"/>
            </a:gdLst>
            <a:cxnLst>
              <a:cxn ang="0">
                <a:pos x="1" y="3429000"/>
              </a:cxn>
              <a:cxn ang="0">
                <a:pos x="0" y="3429000"/>
              </a:cxn>
              <a:cxn ang="0">
                <a:pos x="1" y="3428999"/>
              </a:cxn>
              <a:cxn ang="0">
                <a:pos x="12192000" y="3429000"/>
              </a:cxn>
              <a:cxn ang="0">
                <a:pos x="3753007" y="3429000"/>
              </a:cxn>
              <a:cxn ang="0">
                <a:pos x="2869109" y="1815126"/>
              </a:cxn>
              <a:cxn ang="0">
                <a:pos x="6096000" y="0"/>
              </a:cxn>
            </a:cxnLst>
            <a:rect l="txL" t="txT" r="txR" b="txB"/>
            <a:pathLst>
              <a:path w="12192000" h="3429000">
                <a:moveTo>
                  <a:pt x="1" y="3429000"/>
                </a:moveTo>
                <a:lnTo>
                  <a:pt x="0" y="3429000"/>
                </a:lnTo>
                <a:lnTo>
                  <a:pt x="1" y="3428999"/>
                </a:lnTo>
                <a:close/>
                <a:moveTo>
                  <a:pt x="12192000" y="3429000"/>
                </a:moveTo>
                <a:lnTo>
                  <a:pt x="3753007" y="3429000"/>
                </a:lnTo>
                <a:lnTo>
                  <a:pt x="2869109" y="1815126"/>
                </a:lnTo>
                <a:lnTo>
                  <a:pt x="6096000" y="0"/>
                </a:lnTo>
                <a:close/>
              </a:path>
            </a:pathLst>
          </a:custGeom>
          <a:solidFill>
            <a:srgbClr val="B2D138"/>
          </a:solidFill>
          <a:ln w="12700" cap="flat" cmpd="sng">
            <a:solidFill>
              <a:srgbClr val="B2D138"/>
            </a:solidFill>
            <a:prstDash val="solid"/>
            <a:bevel/>
            <a:headEnd type="none" w="med" len="med"/>
            <a:tailEnd type="none" w="med" len="med"/>
          </a:ln>
        </p:spPr>
        <p:txBody>
          <a:bodyPr anchor="ctr" anchorCtr="0"/>
          <a:lstStyle/>
          <a:p>
            <a:pPr algn="ctr">
              <a:lnSpc>
                <a:spcPct val="100000"/>
              </a:lnSpc>
            </a:pPr>
            <a:endParaRPr>
              <a:solidFill>
                <a:srgbClr val="FFFFFF"/>
              </a:solidFill>
              <a:latin typeface="宋体" pitchFamily="2" charset="-122"/>
              <a:ea typeface="宋体" pitchFamily="2" charset="-122"/>
              <a:sym typeface="宋体" pitchFamily="2" charset="-122"/>
            </a:endParaRPr>
          </a:p>
        </p:txBody>
      </p:sp>
      <p:sp>
        <p:nvSpPr>
          <p:cNvPr id="3" name="矩形 2" title=""/>
          <p:cNvSpPr/>
          <p:nvPr/>
        </p:nvSpPr>
        <p:spPr>
          <a:xfrm>
            <a:off x="469514" y="603845"/>
            <a:ext cx="11305256" cy="1626235"/>
          </a:xfrm>
          <a:prstGeom prst="rect">
            <a:avLst/>
          </a:prstGeom>
        </p:spPr>
        <p:txBody>
          <a:bodyPr wrap="square">
            <a:spAutoFit/>
          </a:bodyPr>
          <a:lstStyle/>
          <a:p>
            <a:pPr algn="just">
              <a:lnSpc>
                <a:spcPct val="150000"/>
              </a:lnSpc>
              <a:spcAft>
                <a:spcPct val="0"/>
              </a:spcAft>
            </a:pPr>
            <a:r>
              <a:rPr lang="zh-CN" altLang="zh-CN" sz="2800" b="1" kern="100">
                <a:solidFill>
                  <a:srgbClr val="0070C0"/>
                </a:solidFill>
                <a:latin typeface="Times New Roman" panose="02020603050405020304" pitchFamily="18" charset="0"/>
                <a:ea typeface="+mn-ea"/>
                <a:cs typeface="Times New Roman" panose="02020603050405020304" pitchFamily="18" charset="0"/>
              </a:rPr>
              <a:t>想一想</a:t>
            </a:r>
            <a:r>
              <a:rPr lang="zh-CN" altLang="zh-CN" sz="2800" kern="100">
                <a:latin typeface="Times New Roman" panose="02020603050405020304" pitchFamily="18" charset="0"/>
                <a:ea typeface="+mn-ea"/>
                <a:cs typeface="Times New Roman" panose="02020603050405020304" pitchFamily="18" charset="0"/>
              </a:rPr>
              <a:t>　某班所有的</a:t>
            </a:r>
            <a:r>
              <a:rPr lang="en-US" altLang="zh-CN" sz="2800" kern="100">
                <a:latin typeface="Times New Roman" panose="02020603050405020304" pitchFamily="18" charset="0"/>
                <a:ea typeface="+mn-ea"/>
                <a:cs typeface="Times New Roman" panose="02020603050405020304" pitchFamily="18" charset="0"/>
              </a:rPr>
              <a:t>“</a:t>
            </a:r>
            <a:r>
              <a:rPr lang="zh-CN" altLang="en-US" sz="2800" kern="100">
                <a:latin typeface="Times New Roman" panose="02020603050405020304" pitchFamily="18" charset="0"/>
                <a:ea typeface="+mn-ea"/>
                <a:cs typeface="Times New Roman" panose="02020603050405020304" pitchFamily="18" charset="0"/>
              </a:rPr>
              <a:t>高个子</a:t>
            </a:r>
            <a:r>
              <a:rPr lang="en-US" altLang="zh-CN" sz="2800" kern="100">
                <a:latin typeface="Times New Roman" panose="02020603050405020304" pitchFamily="18" charset="0"/>
                <a:ea typeface="+mn-ea"/>
                <a:cs typeface="Times New Roman" panose="02020603050405020304" pitchFamily="18" charset="0"/>
              </a:rPr>
              <a:t>”</a:t>
            </a:r>
            <a:r>
              <a:rPr lang="zh-CN" altLang="en-US" sz="2800" kern="100">
                <a:latin typeface="Times New Roman" panose="02020603050405020304" pitchFamily="18" charset="0"/>
                <a:ea typeface="+mn-ea"/>
                <a:cs typeface="Times New Roman" panose="02020603050405020304" pitchFamily="18" charset="0"/>
              </a:rPr>
              <a:t>同学</a:t>
            </a:r>
            <a:r>
              <a:rPr lang="zh-CN" altLang="zh-CN" sz="2800" kern="100">
                <a:latin typeface="Times New Roman" panose="02020603050405020304" pitchFamily="18" charset="0"/>
                <a:ea typeface="+mn-ea"/>
                <a:cs typeface="Times New Roman" panose="02020603050405020304" pitchFamily="18" charset="0"/>
              </a:rPr>
              <a:t>能否构成一个集合？</a:t>
            </a:r>
          </a:p>
          <a:p>
            <a:pPr algn="just">
              <a:lnSpc>
                <a:spcPct val="150000"/>
              </a:lnSpc>
              <a:spcAft>
                <a:spcPct val="0"/>
              </a:spcAft>
            </a:pPr>
            <a:r>
              <a:rPr lang="zh-CN" altLang="zh-CN" sz="2800" kern="100">
                <a:latin typeface="Times New Roman" panose="02020603050405020304" pitchFamily="18" charset="0"/>
                <a:ea typeface="+mn-ea"/>
                <a:cs typeface="Times New Roman" panose="02020603050405020304" pitchFamily="18" charset="0"/>
              </a:rPr>
              <a:t>某班身高高于</a:t>
            </a:r>
            <a:r>
              <a:rPr lang="en-US" altLang="zh-CN" sz="2800" kern="100">
                <a:latin typeface="Times New Roman" panose="02020603050405020304" pitchFamily="18" charset="0"/>
                <a:ea typeface="+mn-ea"/>
                <a:cs typeface="Times New Roman" panose="02020603050405020304" pitchFamily="18" charset="0"/>
              </a:rPr>
              <a:t>175</a:t>
            </a:r>
            <a:r>
              <a:rPr lang="zh-CN" altLang="zh-CN" sz="2800" kern="100">
                <a:latin typeface="Times New Roman" panose="02020603050405020304" pitchFamily="18" charset="0"/>
                <a:ea typeface="+mn-ea"/>
                <a:cs typeface="Times New Roman" panose="02020603050405020304" pitchFamily="18" charset="0"/>
              </a:rPr>
              <a:t>厘米的男生能否构成一个集合？</a:t>
            </a:r>
          </a:p>
          <a:p>
            <a:pPr algn="just">
              <a:lnSpc>
                <a:spcPct val="150000"/>
              </a:lnSpc>
              <a:spcAft>
                <a:spcPct val="0"/>
              </a:spcAft>
            </a:pPr>
            <a:endParaRPr lang="zh-CN" altLang="zh-CN" sz="1050" kern="100">
              <a:effectLst/>
              <a:latin typeface="Times New Roman" panose="02020603050405020304" pitchFamily="18" charset="0"/>
              <a:ea typeface="+mn-ea"/>
              <a:cs typeface="Times New Roman" panose="02020603050405020304" pitchFamily="18" charset="0"/>
            </a:endParaRPr>
          </a:p>
        </p:txBody>
      </p:sp>
      <p:sp>
        <p:nvSpPr>
          <p:cNvPr id="5" name="矩形 4" title=""/>
          <p:cNvSpPr/>
          <p:nvPr/>
        </p:nvSpPr>
        <p:spPr>
          <a:xfrm>
            <a:off x="516504" y="2289041"/>
            <a:ext cx="11305256" cy="2272665"/>
          </a:xfrm>
          <a:prstGeom prst="rect">
            <a:avLst/>
          </a:prstGeom>
        </p:spPr>
        <p:txBody>
          <a:bodyPr wrap="square">
            <a:spAutoFit/>
          </a:bodyPr>
          <a:lstStyle/>
          <a:p>
            <a:pPr algn="just">
              <a:lnSpc>
                <a:spcPct val="150000"/>
              </a:lnSpc>
              <a:spcAft>
                <a:spcPct val="0"/>
              </a:spcAft>
            </a:pPr>
            <a:r>
              <a:rPr lang="zh-CN" altLang="zh-CN" sz="2800" b="1" kern="100">
                <a:solidFill>
                  <a:srgbClr val="0000FF"/>
                </a:solidFill>
                <a:latin typeface="Times New Roman" panose="02020603050405020304" pitchFamily="18" charset="0"/>
                <a:ea typeface="微软雅黑" charset="-122"/>
                <a:cs typeface="Times New Roman" panose="02020603050405020304" pitchFamily="18" charset="0"/>
              </a:rPr>
              <a:t>答案</a:t>
            </a:r>
            <a:r>
              <a:rPr lang="zh-CN" altLang="zh-CN" sz="2800" kern="100">
                <a:latin typeface="Times New Roman" panose="02020603050405020304" pitchFamily="18" charset="0"/>
                <a:ea typeface="微软雅黑" charset="-122"/>
                <a:cs typeface="Times New Roman" panose="02020603050405020304" pitchFamily="18" charset="0"/>
              </a:rPr>
              <a:t>　</a:t>
            </a:r>
          </a:p>
          <a:p>
            <a:pPr algn="just">
              <a:lnSpc>
                <a:spcPct val="150000"/>
              </a:lnSpc>
              <a:spcAft>
                <a:spcPct val="0"/>
              </a:spcAft>
            </a:pPr>
            <a:r>
              <a:rPr lang="zh-CN" altLang="zh-CN" sz="2800" kern="10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某班所有的</a:t>
            </a:r>
            <a:r>
              <a:rPr lang="en-US" altLang="zh-CN" sz="2800" kern="100">
                <a:solidFill>
                  <a:srgbClr val="C00000"/>
                </a:solidFill>
                <a:latin typeface="宋体" pitchFamily="2" charset="-122"/>
                <a:ea typeface="黑体" panose="02010609060101010101" pitchFamily="49" charset="-122"/>
                <a:cs typeface="Times New Roman" panose="02020603050405020304" pitchFamily="18" charset="0"/>
              </a:rPr>
              <a:t>“</a:t>
            </a:r>
            <a:r>
              <a:rPr lang="zh-CN" altLang="en-US" sz="2800" kern="100">
                <a:solidFill>
                  <a:srgbClr val="C00000"/>
                </a:solidFill>
                <a:latin typeface="宋体" pitchFamily="2" charset="-122"/>
                <a:ea typeface="黑体" panose="02010609060101010101" pitchFamily="49" charset="-122"/>
                <a:cs typeface="Times New Roman" panose="02020603050405020304" pitchFamily="18" charset="0"/>
              </a:rPr>
              <a:t>高个子</a:t>
            </a:r>
            <a:r>
              <a:rPr lang="en-US" altLang="zh-CN" sz="2800" kern="100">
                <a:solidFill>
                  <a:srgbClr val="C00000"/>
                </a:solidFill>
                <a:latin typeface="宋体" pitchFamily="2" charset="-122"/>
                <a:ea typeface="黑体" panose="02010609060101010101" pitchFamily="49" charset="-122"/>
                <a:cs typeface="Times New Roman" panose="02020603050405020304" pitchFamily="18" charset="0"/>
              </a:rPr>
              <a:t>”</a:t>
            </a:r>
            <a:r>
              <a:rPr lang="zh-CN" altLang="en-US" sz="2800" kern="100">
                <a:solidFill>
                  <a:srgbClr val="C00000"/>
                </a:solidFill>
                <a:latin typeface="宋体" pitchFamily="2" charset="-122"/>
                <a:ea typeface="黑体" panose="02010609060101010101" pitchFamily="49" charset="-122"/>
                <a:cs typeface="Times New Roman" panose="02020603050405020304" pitchFamily="18" charset="0"/>
              </a:rPr>
              <a:t>同学</a:t>
            </a:r>
            <a:r>
              <a:rPr lang="zh-CN" altLang="zh-CN" sz="2800" kern="10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不能构成集合，因</a:t>
            </a:r>
            <a:r>
              <a:rPr lang="en-US" altLang="zh-CN" sz="2800" kern="100">
                <a:solidFill>
                  <a:srgbClr val="C00000"/>
                </a:solidFill>
                <a:latin typeface="宋体" pitchFamily="2" charset="-122"/>
                <a:ea typeface="黑体" panose="02010609060101010101" pitchFamily="49" charset="-122"/>
                <a:cs typeface="Times New Roman" panose="02020603050405020304" pitchFamily="18" charset="0"/>
              </a:rPr>
              <a:t>“</a:t>
            </a:r>
            <a:r>
              <a:rPr lang="zh-CN" altLang="en-US" sz="2800" kern="100">
                <a:solidFill>
                  <a:srgbClr val="C00000"/>
                </a:solidFill>
                <a:latin typeface="宋体" pitchFamily="2" charset="-122"/>
                <a:ea typeface="黑体" panose="02010609060101010101" pitchFamily="49" charset="-122"/>
                <a:cs typeface="Times New Roman" panose="02020603050405020304" pitchFamily="18" charset="0"/>
              </a:rPr>
              <a:t>高个子</a:t>
            </a:r>
            <a:r>
              <a:rPr lang="en-US" altLang="zh-CN" sz="2800" kern="100">
                <a:solidFill>
                  <a:srgbClr val="C00000"/>
                </a:solidFill>
                <a:latin typeface="宋体" pitchFamily="2" charset="-122"/>
                <a:ea typeface="黑体" panose="02010609060101010101" pitchFamily="49" charset="-122"/>
                <a:cs typeface="Times New Roman" panose="02020603050405020304" pitchFamily="18" charset="0"/>
              </a:rPr>
              <a:t>”</a:t>
            </a:r>
            <a:r>
              <a:rPr lang="zh-CN" altLang="zh-CN" sz="2800" kern="10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无明确的标准</a:t>
            </a:r>
            <a:r>
              <a:rPr lang="en-US" altLang="zh-CN" sz="2800" kern="100">
                <a:solidFill>
                  <a:srgbClr val="C00000"/>
                </a:solidFill>
                <a:latin typeface="Times New Roman" panose="02020603050405020304" pitchFamily="18" charset="0"/>
                <a:ea typeface="黑体" panose="02010609060101010101" pitchFamily="49" charset="-122"/>
                <a:cs typeface="Courier New" panose="02070309020205020404" pitchFamily="49" charset="0"/>
              </a:rPr>
              <a:t>.</a:t>
            </a:r>
          </a:p>
          <a:p>
            <a:pPr algn="just">
              <a:lnSpc>
                <a:spcPct val="150000"/>
              </a:lnSpc>
              <a:spcAft>
                <a:spcPct val="0"/>
              </a:spcAft>
            </a:pPr>
            <a:r>
              <a:rPr lang="zh-CN" altLang="zh-CN" sz="2800" kern="10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高于</a:t>
            </a:r>
            <a:r>
              <a:rPr lang="en-US" altLang="zh-CN" sz="2800" kern="100">
                <a:solidFill>
                  <a:srgbClr val="C00000"/>
                </a:solidFill>
                <a:latin typeface="Times New Roman" panose="02020603050405020304" pitchFamily="18" charset="0"/>
                <a:ea typeface="黑体" panose="02010609060101010101" pitchFamily="49" charset="-122"/>
                <a:cs typeface="Courier New" panose="02070309020205020404" pitchFamily="49" charset="0"/>
              </a:rPr>
              <a:t>175</a:t>
            </a:r>
            <a:r>
              <a:rPr lang="zh-CN" altLang="zh-CN" sz="2800" kern="10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厘米的男生能构成一个集合，因为标准确定</a:t>
            </a:r>
            <a:r>
              <a:rPr lang="en-US" altLang="zh-CN" sz="2800" kern="100">
                <a:solidFill>
                  <a:srgbClr val="C00000"/>
                </a:solidFill>
                <a:latin typeface="Times New Roman" panose="02020603050405020304" pitchFamily="18" charset="0"/>
                <a:ea typeface="黑体" panose="02010609060101010101" pitchFamily="49" charset="-122"/>
                <a:cs typeface="Courier New" panose="02070309020205020404" pitchFamily="49" charset="0"/>
              </a:rPr>
              <a:t>.</a:t>
            </a:r>
          </a:p>
          <a:p>
            <a:pPr algn="just">
              <a:lnSpc>
                <a:spcPct val="150000"/>
              </a:lnSpc>
              <a:spcAft>
                <a:spcPct val="0"/>
              </a:spcAft>
            </a:pPr>
            <a:endParaRPr lang="zh-CN" altLang="zh-CN" sz="1050" kern="100">
              <a:effectLst/>
              <a:latin typeface="宋体" pitchFamily="2" charset="-122"/>
              <a:ea typeface="宋体" pitchFamily="2" charset="-122"/>
              <a:cs typeface="Courier New" panose="02070309020205020404" pitchFamily="49" charset="0"/>
            </a:endParaRPr>
          </a:p>
        </p:txBody>
      </p:sp>
      <p:sp>
        <p:nvSpPr>
          <p:cNvPr id="2" name="文本框 1" title=""/>
          <p:cNvSpPr txBox="1"/>
          <p:nvPr/>
        </p:nvSpPr>
        <p:spPr>
          <a:xfrm>
            <a:off x="1476375" y="4570730"/>
            <a:ext cx="9389110" cy="2030095"/>
          </a:xfrm>
          <a:prstGeom prst="rect">
            <a:avLst/>
          </a:prstGeom>
        </p:spPr>
        <p:style>
          <a:lnRef idx="2">
            <a:schemeClr val="accent1"/>
          </a:lnRef>
          <a:fillRef idx="1">
            <a:schemeClr val="lt1"/>
          </a:fillRef>
          <a:effectRef idx="0">
            <a:schemeClr val="accent1"/>
          </a:effectRef>
          <a:fontRef idx="minor">
            <a:schemeClr val="dk1"/>
          </a:fontRef>
        </p:style>
        <p:txBody>
          <a:bodyPr wrap="square" rtlCol="0" anchor="t">
            <a:spAutoFit/>
          </a:bodyPr>
          <a:lstStyle/>
          <a:p>
            <a:pPr algn="just">
              <a:lnSpc>
                <a:spcPct val="150000"/>
              </a:lnSpc>
              <a:spcAft>
                <a:spcPct val="0"/>
              </a:spcAft>
            </a:pPr>
            <a:r>
              <a:rPr lang="zh-CN" altLang="zh-CN" sz="2800" kern="100">
                <a:solidFill>
                  <a:srgbClr val="C00000"/>
                </a:solidFill>
                <a:latin typeface="Times New Roman" panose="02020603050405020304" pitchFamily="18" charset="0"/>
                <a:ea typeface="黑体" panose="02010609060101010101" pitchFamily="49" charset="-122"/>
                <a:cs typeface="Times New Roman" panose="02020603050405020304" pitchFamily="18" charset="0"/>
                <a:sym typeface="+mn-ea"/>
              </a:rPr>
              <a:t>集合中的元素必须是确定的，</a:t>
            </a:r>
          </a:p>
          <a:p>
            <a:pPr algn="just">
              <a:lnSpc>
                <a:spcPct val="150000"/>
              </a:lnSpc>
              <a:spcAft>
                <a:spcPct val="0"/>
              </a:spcAft>
            </a:pPr>
            <a:r>
              <a:rPr lang="zh-CN" altLang="zh-CN" sz="2800" kern="100">
                <a:solidFill>
                  <a:srgbClr val="C00000"/>
                </a:solidFill>
                <a:latin typeface="Times New Roman" panose="02020603050405020304" pitchFamily="18" charset="0"/>
                <a:ea typeface="黑体" panose="02010609060101010101" pitchFamily="49" charset="-122"/>
                <a:cs typeface="Times New Roman" panose="02020603050405020304" pitchFamily="18" charset="0"/>
                <a:sym typeface="+mn-ea"/>
              </a:rPr>
              <a:t>也就是说，给定一个集合，那么任何一个元素在或不在这个集合中就确定了</a:t>
            </a:r>
            <a:r>
              <a:rPr lang="en-US" altLang="zh-CN" sz="2800" kern="100">
                <a:solidFill>
                  <a:srgbClr val="C00000"/>
                </a:solidFill>
                <a:latin typeface="Times New Roman" panose="02020603050405020304" pitchFamily="18" charset="0"/>
                <a:ea typeface="黑体" panose="02010609060101010101" pitchFamily="49" charset="-122"/>
                <a:cs typeface="Courier New" panose="02070309020205020404" pitchFamily="49" charset="0"/>
                <a:sym typeface="+mn-ea"/>
              </a:rPr>
              <a:t>.</a:t>
            </a:r>
            <a:endParaRPr lang="zh-CN" altLang="en-US" sz="28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childTnLst>
                          </p:cTn>
                        </p:par>
                      </p:childTnLst>
                    </p:cTn>
                  </p:par>
                  <p:par>
                    <p:cTn id="18" fill="hold" nodeType="clickPar">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down)">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0243" name="任意多边形 22" title=""/>
          <p:cNvSpPr/>
          <p:nvPr/>
        </p:nvSpPr>
        <p:spPr>
          <a:xfrm rot="10800000">
            <a:off x="10415905" y="8890"/>
            <a:ext cx="1875155" cy="847725"/>
          </a:xfrm>
          <a:custGeom>
            <a:gdLst>
              <a:gd name="txL" fmla="*/ 0 w 3753006"/>
              <a:gd name="txT" fmla="*/ 0 h 1613874"/>
              <a:gd name="txR" fmla="*/ 3753006 w 3753006"/>
              <a:gd name="txB" fmla="*/ 1613874 h 1613874"/>
            </a:gdLst>
            <a:cxnLst>
              <a:cxn ang="0">
                <a:pos x="3753006" y="1613874"/>
              </a:cxn>
              <a:cxn ang="0">
                <a:pos x="0" y="1613874"/>
              </a:cxn>
              <a:cxn ang="0">
                <a:pos x="0" y="1613873"/>
              </a:cxn>
              <a:cxn ang="0">
                <a:pos x="2869108" y="0"/>
              </a:cxn>
            </a:cxnLst>
            <a:rect l="txL" t="txT" r="txR" b="txB"/>
            <a:pathLst>
              <a:path w="3753005" h="1613874">
                <a:moveTo>
                  <a:pt x="3753006" y="1613874"/>
                </a:moveTo>
                <a:lnTo>
                  <a:pt x="0" y="1613874"/>
                </a:lnTo>
                <a:lnTo>
                  <a:pt x="0" y="1613873"/>
                </a:lnTo>
                <a:lnTo>
                  <a:pt x="2869108" y="0"/>
                </a:lnTo>
                <a:close/>
              </a:path>
            </a:pathLst>
          </a:custGeom>
          <a:solidFill>
            <a:srgbClr val="D8E164"/>
          </a:solidFill>
          <a:ln w="12700" cap="flat" cmpd="sng">
            <a:solidFill>
              <a:srgbClr val="D8E164"/>
            </a:solidFill>
            <a:prstDash val="solid"/>
            <a:bevel/>
            <a:headEnd type="none" w="med" len="med"/>
            <a:tailEnd type="none" w="med" len="med"/>
          </a:ln>
        </p:spPr>
        <p:txBody>
          <a:bodyPr anchor="ctr" anchorCtr="0"/>
          <a:lstStyle/>
          <a:p>
            <a:pPr algn="ctr">
              <a:lnSpc>
                <a:spcPct val="100000"/>
              </a:lnSpc>
            </a:pPr>
            <a:endParaRPr>
              <a:solidFill>
                <a:srgbClr val="FFFFFF"/>
              </a:solidFill>
              <a:latin typeface="宋体" pitchFamily="2" charset="-122"/>
              <a:ea typeface="宋体" pitchFamily="2" charset="-122"/>
              <a:sym typeface="宋体" pitchFamily="2" charset="-122"/>
            </a:endParaRPr>
          </a:p>
        </p:txBody>
      </p:sp>
      <p:sp>
        <p:nvSpPr>
          <p:cNvPr id="10244" name="任意多边形 23" title=""/>
          <p:cNvSpPr/>
          <p:nvPr/>
        </p:nvSpPr>
        <p:spPr>
          <a:xfrm>
            <a:off x="-984250" y="6188710"/>
            <a:ext cx="3941445" cy="654050"/>
          </a:xfrm>
          <a:custGeom>
            <a:gdLst>
              <a:gd name="txL" fmla="*/ 0 w 12192000"/>
              <a:gd name="txT" fmla="*/ 0 h 3429000"/>
              <a:gd name="txR" fmla="*/ 12192000 w 12192000"/>
              <a:gd name="txB" fmla="*/ 3429000 h 3429000"/>
            </a:gdLst>
            <a:cxnLst>
              <a:cxn ang="0">
                <a:pos x="1" y="3429000"/>
              </a:cxn>
              <a:cxn ang="0">
                <a:pos x="0" y="3429000"/>
              </a:cxn>
              <a:cxn ang="0">
                <a:pos x="1" y="3428999"/>
              </a:cxn>
              <a:cxn ang="0">
                <a:pos x="12192000" y="3429000"/>
              </a:cxn>
              <a:cxn ang="0">
                <a:pos x="3753007" y="3429000"/>
              </a:cxn>
              <a:cxn ang="0">
                <a:pos x="2869109" y="1815126"/>
              </a:cxn>
              <a:cxn ang="0">
                <a:pos x="6096000" y="0"/>
              </a:cxn>
            </a:cxnLst>
            <a:rect l="txL" t="txT" r="txR" b="txB"/>
            <a:pathLst>
              <a:path w="12192000" h="3429000">
                <a:moveTo>
                  <a:pt x="1" y="3429000"/>
                </a:moveTo>
                <a:lnTo>
                  <a:pt x="0" y="3429000"/>
                </a:lnTo>
                <a:lnTo>
                  <a:pt x="1" y="3428999"/>
                </a:lnTo>
                <a:close/>
                <a:moveTo>
                  <a:pt x="12192000" y="3429000"/>
                </a:moveTo>
                <a:lnTo>
                  <a:pt x="3753007" y="3429000"/>
                </a:lnTo>
                <a:lnTo>
                  <a:pt x="2869109" y="1815126"/>
                </a:lnTo>
                <a:lnTo>
                  <a:pt x="6096000" y="0"/>
                </a:lnTo>
                <a:close/>
              </a:path>
            </a:pathLst>
          </a:custGeom>
          <a:solidFill>
            <a:srgbClr val="B2D138"/>
          </a:solidFill>
          <a:ln w="12700" cap="flat" cmpd="sng">
            <a:solidFill>
              <a:srgbClr val="B2D138"/>
            </a:solidFill>
            <a:prstDash val="solid"/>
            <a:bevel/>
            <a:headEnd type="none" w="med" len="med"/>
            <a:tailEnd type="none" w="med" len="med"/>
          </a:ln>
        </p:spPr>
        <p:txBody>
          <a:bodyPr anchor="ctr" anchorCtr="0"/>
          <a:lstStyle/>
          <a:p>
            <a:pPr algn="ctr">
              <a:lnSpc>
                <a:spcPct val="100000"/>
              </a:lnSpc>
            </a:pPr>
            <a:endParaRPr>
              <a:solidFill>
                <a:srgbClr val="FFFFFF"/>
              </a:solidFill>
              <a:latin typeface="宋体" pitchFamily="2" charset="-122"/>
              <a:ea typeface="宋体" pitchFamily="2" charset="-122"/>
              <a:sym typeface="宋体" pitchFamily="2" charset="-122"/>
            </a:endParaRPr>
          </a:p>
        </p:txBody>
      </p:sp>
      <p:sp>
        <p:nvSpPr>
          <p:cNvPr id="9223" name="文本框 21" title=""/>
          <p:cNvSpPr/>
          <p:nvPr/>
        </p:nvSpPr>
        <p:spPr>
          <a:xfrm>
            <a:off x="335915" y="428308"/>
            <a:ext cx="5580063" cy="645160"/>
          </a:xfrm>
          <a:prstGeom prst="rect">
            <a:avLst/>
          </a:prstGeom>
          <a:noFill/>
          <a:ln w="9525">
            <a:noFill/>
          </a:ln>
        </p:spPr>
        <p:txBody>
          <a:bodyPr wrap="square">
            <a:spAutoFit/>
          </a:bodyPr>
          <a:lstStyle/>
          <a:p>
            <a:pPr>
              <a:lnSpc>
                <a:spcPct val="100000"/>
              </a:lnSpc>
              <a:spcAft>
                <a:spcPct val="0"/>
              </a:spcAft>
            </a:pPr>
            <a:r>
              <a:rPr lang="zh-CN" altLang="en-US" sz="3600" b="1">
                <a:solidFill>
                  <a:schemeClr val="accent6"/>
                </a:solidFill>
                <a:sym typeface="+mn-ea"/>
              </a:rPr>
              <a:t>元素的性质</a:t>
            </a:r>
          </a:p>
        </p:txBody>
      </p:sp>
      <p:pic>
        <p:nvPicPr>
          <p:cNvPr id="2" name="图片 1" title=""/>
          <p:cNvPicPr>
            <a:picLocks noChangeAspect="1"/>
          </p:cNvPicPr>
          <p:nvPr/>
        </p:nvPicPr>
        <p:blipFill>
          <a:blip r:embed="rId2">
            <a:clrChange>
              <a:clrFrom>
                <a:srgbClr val="CDDDC2">
                  <a:alpha val="100000"/>
                </a:srgbClr>
              </a:clrFrom>
              <a:clrTo>
                <a:srgbClr val="CDDDC2">
                  <a:alpha val="100000"/>
                  <a:alpha val="0"/>
                </a:srgbClr>
              </a:clrTo>
            </a:clrChange>
          </a:blip>
          <a:stretch>
            <a:fillRect/>
          </a:stretch>
        </p:blipFill>
        <p:spPr>
          <a:xfrm>
            <a:off x="3215640" y="128905"/>
            <a:ext cx="7167880" cy="6482080"/>
          </a:xfrm>
          <a:prstGeom prst="rect">
            <a:avLst/>
          </a:prstGeom>
        </p:spPr>
      </p:pic>
    </p:spTree>
  </p:cSld>
  <p:clrMapOvr>
    <a:masterClrMapping/>
  </p:clrMapOvr>
  <p:transition/>
  <p:timing/>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0243" name="任意多边形 22" title=""/>
          <p:cNvSpPr/>
          <p:nvPr/>
        </p:nvSpPr>
        <p:spPr>
          <a:xfrm rot="10800000">
            <a:off x="10316845" y="3175"/>
            <a:ext cx="1875155" cy="847725"/>
          </a:xfrm>
          <a:custGeom>
            <a:gdLst>
              <a:gd name="txL" fmla="*/ 0 w 3753006"/>
              <a:gd name="txT" fmla="*/ 0 h 1613874"/>
              <a:gd name="txR" fmla="*/ 3753006 w 3753006"/>
              <a:gd name="txB" fmla="*/ 1613874 h 1613874"/>
            </a:gdLst>
            <a:cxnLst>
              <a:cxn ang="0">
                <a:pos x="3753006" y="1613874"/>
              </a:cxn>
              <a:cxn ang="0">
                <a:pos x="0" y="1613874"/>
              </a:cxn>
              <a:cxn ang="0">
                <a:pos x="0" y="1613873"/>
              </a:cxn>
              <a:cxn ang="0">
                <a:pos x="2869108" y="0"/>
              </a:cxn>
            </a:cxnLst>
            <a:rect l="txL" t="txT" r="txR" b="txB"/>
            <a:pathLst>
              <a:path w="3753005" h="1613874">
                <a:moveTo>
                  <a:pt x="3753006" y="1613874"/>
                </a:moveTo>
                <a:lnTo>
                  <a:pt x="0" y="1613874"/>
                </a:lnTo>
                <a:lnTo>
                  <a:pt x="0" y="1613873"/>
                </a:lnTo>
                <a:lnTo>
                  <a:pt x="2869108" y="0"/>
                </a:lnTo>
                <a:close/>
              </a:path>
            </a:pathLst>
          </a:custGeom>
          <a:solidFill>
            <a:srgbClr val="D8E164"/>
          </a:solidFill>
          <a:ln w="12700" cap="flat" cmpd="sng">
            <a:solidFill>
              <a:srgbClr val="D8E164"/>
            </a:solidFill>
            <a:prstDash val="solid"/>
            <a:bevel/>
            <a:headEnd type="none" w="med" len="med"/>
            <a:tailEnd type="none" w="med" len="med"/>
          </a:ln>
        </p:spPr>
        <p:txBody>
          <a:bodyPr anchor="ctr" anchorCtr="0"/>
          <a:lstStyle/>
          <a:p>
            <a:pPr algn="ctr">
              <a:lnSpc>
                <a:spcPct val="100000"/>
              </a:lnSpc>
            </a:pPr>
            <a:endParaRPr>
              <a:solidFill>
                <a:srgbClr val="FFFFFF"/>
              </a:solidFill>
              <a:latin typeface="宋体" pitchFamily="2" charset="-122"/>
              <a:ea typeface="宋体" pitchFamily="2" charset="-122"/>
              <a:sym typeface="宋体" pitchFamily="2" charset="-122"/>
            </a:endParaRPr>
          </a:p>
        </p:txBody>
      </p:sp>
      <p:sp>
        <p:nvSpPr>
          <p:cNvPr id="10244" name="任意多边形 23" title=""/>
          <p:cNvSpPr/>
          <p:nvPr/>
        </p:nvSpPr>
        <p:spPr>
          <a:xfrm rot="10800000">
            <a:off x="0" y="3175"/>
            <a:ext cx="3941445" cy="654050"/>
          </a:xfrm>
          <a:custGeom>
            <a:gdLst>
              <a:gd name="txL" fmla="*/ 0 w 12192000"/>
              <a:gd name="txT" fmla="*/ 0 h 3429000"/>
              <a:gd name="txR" fmla="*/ 12192000 w 12192000"/>
              <a:gd name="txB" fmla="*/ 3429000 h 3429000"/>
            </a:gdLst>
            <a:cxnLst>
              <a:cxn ang="0">
                <a:pos x="1" y="3429000"/>
              </a:cxn>
              <a:cxn ang="0">
                <a:pos x="0" y="3429000"/>
              </a:cxn>
              <a:cxn ang="0">
                <a:pos x="1" y="3428999"/>
              </a:cxn>
              <a:cxn ang="0">
                <a:pos x="12192000" y="3429000"/>
              </a:cxn>
              <a:cxn ang="0">
                <a:pos x="3753007" y="3429000"/>
              </a:cxn>
              <a:cxn ang="0">
                <a:pos x="2869109" y="1815126"/>
              </a:cxn>
              <a:cxn ang="0">
                <a:pos x="6096000" y="0"/>
              </a:cxn>
            </a:cxnLst>
            <a:rect l="txL" t="txT" r="txR" b="txB"/>
            <a:pathLst>
              <a:path w="12192000" h="3429000">
                <a:moveTo>
                  <a:pt x="1" y="3429000"/>
                </a:moveTo>
                <a:lnTo>
                  <a:pt x="0" y="3429000"/>
                </a:lnTo>
                <a:lnTo>
                  <a:pt x="1" y="3428999"/>
                </a:lnTo>
                <a:close/>
                <a:moveTo>
                  <a:pt x="12192000" y="3429000"/>
                </a:moveTo>
                <a:lnTo>
                  <a:pt x="3753007" y="3429000"/>
                </a:lnTo>
                <a:lnTo>
                  <a:pt x="2869109" y="1815126"/>
                </a:lnTo>
                <a:lnTo>
                  <a:pt x="6096000" y="0"/>
                </a:lnTo>
                <a:close/>
              </a:path>
            </a:pathLst>
          </a:custGeom>
          <a:solidFill>
            <a:srgbClr val="B2D138"/>
          </a:solidFill>
          <a:ln w="12700" cap="flat" cmpd="sng">
            <a:solidFill>
              <a:srgbClr val="B2D138"/>
            </a:solidFill>
            <a:prstDash val="solid"/>
            <a:bevel/>
            <a:headEnd type="none" w="med" len="med"/>
            <a:tailEnd type="none" w="med" len="med"/>
          </a:ln>
        </p:spPr>
        <p:txBody>
          <a:bodyPr anchor="ctr" anchorCtr="0"/>
          <a:lstStyle/>
          <a:p>
            <a:pPr algn="ctr">
              <a:lnSpc>
                <a:spcPct val="100000"/>
              </a:lnSpc>
            </a:pPr>
            <a:endParaRPr>
              <a:solidFill>
                <a:srgbClr val="FFFFFF"/>
              </a:solidFill>
              <a:latin typeface="宋体" pitchFamily="2" charset="-122"/>
              <a:ea typeface="宋体" pitchFamily="2" charset="-122"/>
              <a:sym typeface="宋体" pitchFamily="2" charset="-122"/>
            </a:endParaRPr>
          </a:p>
        </p:txBody>
      </p:sp>
      <p:sp>
        <p:nvSpPr>
          <p:cNvPr id="2" name="文本框 1" title=""/>
          <p:cNvSpPr txBox="1"/>
          <p:nvPr/>
        </p:nvSpPr>
        <p:spPr>
          <a:xfrm>
            <a:off x="696595" y="1148715"/>
            <a:ext cx="10198100" cy="737235"/>
          </a:xfrm>
          <a:prstGeom prst="rect">
            <a:avLst/>
          </a:prstGeom>
          <a:noFill/>
        </p:spPr>
        <p:txBody>
          <a:bodyPr wrap="square" rtlCol="0" anchor="t">
            <a:spAutoFit/>
          </a:bodyPr>
          <a:lstStyle/>
          <a:p>
            <a:pPr algn="just">
              <a:lnSpc>
                <a:spcPct val="150000"/>
              </a:lnSpc>
              <a:spcAft>
                <a:spcPct val="0"/>
              </a:spcAft>
            </a:pPr>
            <a:r>
              <a:rPr lang="zh-CN" altLang="zh-CN" sz="2800" kern="100">
                <a:latin typeface="Times New Roman" panose="02020603050405020304" pitchFamily="18" charset="0"/>
                <a:ea typeface="+mn-ea"/>
                <a:cs typeface="Times New Roman" panose="02020603050405020304" pitchFamily="18" charset="0"/>
                <a:sym typeface="+mn-ea"/>
              </a:rPr>
              <a:t>集合相等：指构成两个集合的元素是</a:t>
            </a:r>
            <a:r>
              <a:rPr lang="en-US" altLang="zh-CN" sz="2800" u="sng" kern="100">
                <a:latin typeface="Times New Roman" panose="02020603050405020304" pitchFamily="18" charset="0"/>
                <a:ea typeface="+mn-ea"/>
                <a:cs typeface="Times New Roman" panose="02020603050405020304" pitchFamily="18" charset="0"/>
                <a:sym typeface="+mn-ea"/>
              </a:rPr>
              <a:t>                   </a:t>
            </a:r>
            <a:r>
              <a:rPr lang="zh-CN" altLang="zh-CN" sz="2800" kern="100">
                <a:latin typeface="Times New Roman" panose="02020603050405020304" pitchFamily="18" charset="0"/>
                <a:ea typeface="+mn-ea"/>
                <a:cs typeface="Times New Roman" panose="02020603050405020304" pitchFamily="18" charset="0"/>
                <a:sym typeface="+mn-ea"/>
              </a:rPr>
              <a:t>的</a:t>
            </a:r>
            <a:r>
              <a:rPr lang="en-US" altLang="zh-CN" sz="2800" kern="100">
                <a:latin typeface="Times New Roman" panose="02020603050405020304" pitchFamily="18" charset="0"/>
                <a:ea typeface="+mn-ea"/>
                <a:cs typeface="Times New Roman" panose="02020603050405020304" pitchFamily="18" charset="0"/>
                <a:sym typeface="+mn-ea"/>
              </a:rPr>
              <a:t>.</a:t>
            </a:r>
            <a:endParaRPr lang="zh-CN" altLang="en-US" sz="2800">
              <a:latin typeface="Times New Roman" panose="02020603050405020304" pitchFamily="18" charset="0"/>
              <a:ea typeface="+mn-ea"/>
              <a:cs typeface="Times New Roman" panose="02020603050405020304" pitchFamily="18" charset="0"/>
            </a:endParaRPr>
          </a:p>
        </p:txBody>
      </p:sp>
      <p:sp>
        <p:nvSpPr>
          <p:cNvPr id="16" name="矩形 15" title=""/>
          <p:cNvSpPr/>
          <p:nvPr/>
        </p:nvSpPr>
        <p:spPr>
          <a:xfrm>
            <a:off x="6515706" y="1209219"/>
            <a:ext cx="1605280" cy="521970"/>
          </a:xfrm>
          <a:prstGeom prst="rect">
            <a:avLst/>
          </a:prstGeom>
        </p:spPr>
        <p:txBody>
          <a:bodyPr wrap="none">
            <a:spAutoFit/>
          </a:bodyPr>
          <a:lstStyle/>
          <a:p>
            <a:r>
              <a:rPr lang="zh-CN" altLang="en-US" sz="2800" kern="100">
                <a:solidFill>
                  <a:srgbClr val="C00000"/>
                </a:solidFill>
                <a:latin typeface="方正中等线简体" panose="03000509000000000000" pitchFamily="65" charset="-122"/>
                <a:ea typeface="方正中等线简体" panose="03000509000000000000" pitchFamily="65" charset="-122"/>
                <a:cs typeface="Times New Roman" panose="02020603050405020304" pitchFamily="18" charset="0"/>
              </a:rPr>
              <a:t>完全相同</a:t>
            </a:r>
          </a:p>
        </p:txBody>
      </p:sp>
      <p:sp>
        <p:nvSpPr>
          <p:cNvPr id="9223" name="文本框 21" title=""/>
          <p:cNvSpPr/>
          <p:nvPr/>
        </p:nvSpPr>
        <p:spPr>
          <a:xfrm>
            <a:off x="335915" y="428308"/>
            <a:ext cx="5580063" cy="645160"/>
          </a:xfrm>
          <a:prstGeom prst="rect">
            <a:avLst/>
          </a:prstGeom>
          <a:noFill/>
          <a:ln w="9525">
            <a:noFill/>
          </a:ln>
        </p:spPr>
        <p:txBody>
          <a:bodyPr wrap="square">
            <a:spAutoFit/>
          </a:bodyPr>
          <a:lstStyle/>
          <a:p>
            <a:pPr>
              <a:lnSpc>
                <a:spcPct val="100000"/>
              </a:lnSpc>
              <a:spcAft>
                <a:spcPct val="0"/>
              </a:spcAft>
            </a:pPr>
            <a:r>
              <a:rPr lang="zh-CN" altLang="en-US" sz="3600" b="1">
                <a:solidFill>
                  <a:schemeClr val="accent6"/>
                </a:solidFill>
                <a:sym typeface="+mn-ea"/>
              </a:rPr>
              <a:t>集合的分类</a:t>
            </a:r>
          </a:p>
        </p:txBody>
      </p:sp>
      <p:sp>
        <p:nvSpPr>
          <p:cNvPr id="4" name="左大括号 3" title=""/>
          <p:cNvSpPr/>
          <p:nvPr/>
        </p:nvSpPr>
        <p:spPr>
          <a:xfrm>
            <a:off x="1116330" y="2468880"/>
            <a:ext cx="448945" cy="185102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文本框 4" title=""/>
          <p:cNvSpPr txBox="1"/>
          <p:nvPr/>
        </p:nvSpPr>
        <p:spPr>
          <a:xfrm>
            <a:off x="1716405" y="2289175"/>
            <a:ext cx="4110990" cy="583565"/>
          </a:xfrm>
          <a:prstGeom prst="rect">
            <a:avLst/>
          </a:prstGeom>
          <a:noFill/>
        </p:spPr>
        <p:txBody>
          <a:bodyPr wrap="none" rtlCol="0">
            <a:spAutoFit/>
          </a:bodyPr>
          <a:lstStyle/>
          <a:p>
            <a:r>
              <a:rPr lang="zh-CN" altLang="en-US" sz="3200"/>
              <a:t>有限集</a:t>
            </a:r>
            <a:r>
              <a:rPr lang="en-US" altLang="zh-CN" sz="3200"/>
              <a:t>--</a:t>
            </a:r>
            <a:r>
              <a:rPr lang="zh-CN" altLang="en-US" sz="3200"/>
              <a:t>元素个数有限</a:t>
            </a:r>
          </a:p>
        </p:txBody>
      </p:sp>
      <p:sp>
        <p:nvSpPr>
          <p:cNvPr id="6" name="文本框 5" title=""/>
          <p:cNvSpPr txBox="1"/>
          <p:nvPr/>
        </p:nvSpPr>
        <p:spPr>
          <a:xfrm>
            <a:off x="1776095" y="3968750"/>
            <a:ext cx="4110990" cy="583565"/>
          </a:xfrm>
          <a:prstGeom prst="rect">
            <a:avLst/>
          </a:prstGeom>
          <a:noFill/>
        </p:spPr>
        <p:txBody>
          <a:bodyPr wrap="none" rtlCol="0">
            <a:spAutoFit/>
          </a:bodyPr>
          <a:lstStyle/>
          <a:p>
            <a:r>
              <a:rPr lang="zh-CN" altLang="en-US" sz="3200"/>
              <a:t>无限集</a:t>
            </a:r>
            <a:r>
              <a:rPr lang="en-US" altLang="zh-CN" sz="3200"/>
              <a:t>--</a:t>
            </a:r>
            <a:r>
              <a:rPr lang="zh-CN" altLang="en-US" sz="3200"/>
              <a:t>元素个数无限</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0243" name="任意多边形 22" title=""/>
          <p:cNvSpPr/>
          <p:nvPr/>
        </p:nvSpPr>
        <p:spPr>
          <a:xfrm rot="10800000">
            <a:off x="10415905" y="8890"/>
            <a:ext cx="1875155" cy="847725"/>
          </a:xfrm>
          <a:custGeom>
            <a:gdLst>
              <a:gd name="txL" fmla="*/ 0 w 3753006"/>
              <a:gd name="txT" fmla="*/ 0 h 1613874"/>
              <a:gd name="txR" fmla="*/ 3753006 w 3753006"/>
              <a:gd name="txB" fmla="*/ 1613874 h 1613874"/>
            </a:gdLst>
            <a:cxnLst>
              <a:cxn ang="0">
                <a:pos x="3753006" y="1613874"/>
              </a:cxn>
              <a:cxn ang="0">
                <a:pos x="0" y="1613874"/>
              </a:cxn>
              <a:cxn ang="0">
                <a:pos x="0" y="1613873"/>
              </a:cxn>
              <a:cxn ang="0">
                <a:pos x="2869108" y="0"/>
              </a:cxn>
            </a:cxnLst>
            <a:rect l="txL" t="txT" r="txR" b="txB"/>
            <a:pathLst>
              <a:path w="3753005" h="1613874">
                <a:moveTo>
                  <a:pt x="3753006" y="1613874"/>
                </a:moveTo>
                <a:lnTo>
                  <a:pt x="0" y="1613874"/>
                </a:lnTo>
                <a:lnTo>
                  <a:pt x="0" y="1613873"/>
                </a:lnTo>
                <a:lnTo>
                  <a:pt x="2869108" y="0"/>
                </a:lnTo>
                <a:close/>
              </a:path>
            </a:pathLst>
          </a:custGeom>
          <a:solidFill>
            <a:srgbClr val="D8E164"/>
          </a:solidFill>
          <a:ln w="12700" cap="flat" cmpd="sng">
            <a:solidFill>
              <a:srgbClr val="D8E164"/>
            </a:solidFill>
            <a:prstDash val="solid"/>
            <a:bevel/>
            <a:headEnd type="none" w="med" len="med"/>
            <a:tailEnd type="none" w="med" len="med"/>
          </a:ln>
        </p:spPr>
        <p:txBody>
          <a:bodyPr anchor="ctr" anchorCtr="0"/>
          <a:lstStyle/>
          <a:p>
            <a:pPr algn="ctr">
              <a:lnSpc>
                <a:spcPct val="100000"/>
              </a:lnSpc>
            </a:pPr>
            <a:endParaRPr>
              <a:solidFill>
                <a:srgbClr val="FFFFFF"/>
              </a:solidFill>
              <a:latin typeface="宋体" pitchFamily="2" charset="-122"/>
              <a:ea typeface="宋体" pitchFamily="2" charset="-122"/>
              <a:sym typeface="宋体" pitchFamily="2" charset="-122"/>
            </a:endParaRPr>
          </a:p>
        </p:txBody>
      </p:sp>
      <p:sp>
        <p:nvSpPr>
          <p:cNvPr id="10244" name="任意多边形 23" title=""/>
          <p:cNvSpPr/>
          <p:nvPr/>
        </p:nvSpPr>
        <p:spPr>
          <a:xfrm>
            <a:off x="-984250" y="6188710"/>
            <a:ext cx="3941445" cy="654050"/>
          </a:xfrm>
          <a:custGeom>
            <a:gdLst>
              <a:gd name="txL" fmla="*/ 0 w 12192000"/>
              <a:gd name="txT" fmla="*/ 0 h 3429000"/>
              <a:gd name="txR" fmla="*/ 12192000 w 12192000"/>
              <a:gd name="txB" fmla="*/ 3429000 h 3429000"/>
            </a:gdLst>
            <a:cxnLst>
              <a:cxn ang="0">
                <a:pos x="1" y="3429000"/>
              </a:cxn>
              <a:cxn ang="0">
                <a:pos x="0" y="3429000"/>
              </a:cxn>
              <a:cxn ang="0">
                <a:pos x="1" y="3428999"/>
              </a:cxn>
              <a:cxn ang="0">
                <a:pos x="12192000" y="3429000"/>
              </a:cxn>
              <a:cxn ang="0">
                <a:pos x="3753007" y="3429000"/>
              </a:cxn>
              <a:cxn ang="0">
                <a:pos x="2869109" y="1815126"/>
              </a:cxn>
              <a:cxn ang="0">
                <a:pos x="6096000" y="0"/>
              </a:cxn>
            </a:cxnLst>
            <a:rect l="txL" t="txT" r="txR" b="txB"/>
            <a:pathLst>
              <a:path w="12192000" h="3429000">
                <a:moveTo>
                  <a:pt x="1" y="3429000"/>
                </a:moveTo>
                <a:lnTo>
                  <a:pt x="0" y="3429000"/>
                </a:lnTo>
                <a:lnTo>
                  <a:pt x="1" y="3428999"/>
                </a:lnTo>
                <a:close/>
                <a:moveTo>
                  <a:pt x="12192000" y="3429000"/>
                </a:moveTo>
                <a:lnTo>
                  <a:pt x="3753007" y="3429000"/>
                </a:lnTo>
                <a:lnTo>
                  <a:pt x="2869109" y="1815126"/>
                </a:lnTo>
                <a:lnTo>
                  <a:pt x="6096000" y="0"/>
                </a:lnTo>
                <a:close/>
              </a:path>
            </a:pathLst>
          </a:custGeom>
          <a:solidFill>
            <a:srgbClr val="B2D138"/>
          </a:solidFill>
          <a:ln w="12700" cap="flat" cmpd="sng">
            <a:solidFill>
              <a:srgbClr val="B2D138"/>
            </a:solidFill>
            <a:prstDash val="solid"/>
            <a:bevel/>
            <a:headEnd type="none" w="med" len="med"/>
            <a:tailEnd type="none" w="med" len="med"/>
          </a:ln>
        </p:spPr>
        <p:txBody>
          <a:bodyPr anchor="ctr" anchorCtr="0"/>
          <a:lstStyle/>
          <a:p>
            <a:pPr algn="ctr">
              <a:lnSpc>
                <a:spcPct val="100000"/>
              </a:lnSpc>
            </a:pPr>
            <a:endParaRPr>
              <a:solidFill>
                <a:srgbClr val="FFFFFF"/>
              </a:solidFill>
              <a:latin typeface="宋体" pitchFamily="2" charset="-122"/>
              <a:ea typeface="宋体" pitchFamily="2" charset="-122"/>
              <a:sym typeface="宋体" pitchFamily="2" charset="-122"/>
            </a:endParaRPr>
          </a:p>
        </p:txBody>
      </p:sp>
      <p:sp>
        <p:nvSpPr>
          <p:cNvPr id="9223" name="文本框 21" title=""/>
          <p:cNvSpPr/>
          <p:nvPr/>
        </p:nvSpPr>
        <p:spPr>
          <a:xfrm>
            <a:off x="335915" y="428308"/>
            <a:ext cx="5580063" cy="1198880"/>
          </a:xfrm>
          <a:prstGeom prst="rect">
            <a:avLst/>
          </a:prstGeom>
          <a:noFill/>
          <a:ln w="9525">
            <a:noFill/>
          </a:ln>
        </p:spPr>
        <p:txBody>
          <a:bodyPr wrap="square">
            <a:spAutoFit/>
          </a:bodyPr>
          <a:lstStyle/>
          <a:p>
            <a:pPr>
              <a:lnSpc>
                <a:spcPct val="100000"/>
              </a:lnSpc>
              <a:spcAft>
                <a:spcPct val="0"/>
              </a:spcAft>
            </a:pPr>
            <a:r>
              <a:rPr lang="zh-CN" altLang="en-US" sz="3600" b="1">
                <a:solidFill>
                  <a:srgbClr val="000000"/>
                </a:solidFill>
                <a:sym typeface="+mn-ea"/>
              </a:rPr>
              <a:t>常用数集及表示符号</a:t>
            </a:r>
            <a:endParaRPr lang="zh-CN" altLang="en-US" sz="3600" b="1">
              <a:solidFill>
                <a:srgbClr val="000000"/>
              </a:solidFill>
            </a:endParaRPr>
          </a:p>
          <a:p>
            <a:pPr>
              <a:lnSpc>
                <a:spcPct val="100000"/>
              </a:lnSpc>
              <a:spcAft>
                <a:spcPct val="0"/>
              </a:spcAft>
            </a:pPr>
            <a:endParaRPr lang="zh-CN" altLang="en-US" sz="3600" b="1">
              <a:solidFill>
                <a:schemeClr val="accent6"/>
              </a:solidFill>
              <a:sym typeface="+mn-ea"/>
            </a:endParaRPr>
          </a:p>
        </p:txBody>
      </p:sp>
      <p:graphicFrame>
        <p:nvGraphicFramePr>
          <p:cNvPr id="3" name="表格 2" title=""/>
          <p:cNvGraphicFramePr>
            <a:graphicFrameLocks noGrp="1"/>
          </p:cNvGraphicFramePr>
          <p:nvPr>
            <p:custDataLst>
              <p:tags r:id="rId2"/>
            </p:custDataLst>
            <p:extLst>
              <p:ext uri="{D42A27DB-BD31-4B8C-83A1-F6EECF244321}">
                <p14:modId xmlns:p14="http://schemas.microsoft.com/office/powerpoint/2010/main" val="2898300559"/>
              </p:ext>
            </p:extLst>
          </p:nvPr>
        </p:nvGraphicFramePr>
        <p:xfrm>
          <a:off x="479376" y="1932816"/>
          <a:ext cx="11161242" cy="1203452"/>
        </p:xfrm>
        <a:graphic>
          <a:graphicData uri="http://schemas.openxmlformats.org/drawingml/2006/table">
            <a:tbl>
              <a:tblPr/>
              <a:tblGrid>
                <a:gridCol w="1860207">
                  <a:extLst>
                    <a:ext uri="{9D8B030D-6E8A-4147-A177-3AD203B41FA5}">
                      <a16:colId xmlns:a16="http://schemas.microsoft.com/office/drawing/2014/main" val="20000"/>
                    </a:ext>
                  </a:extLst>
                </a:gridCol>
                <a:gridCol w="1860207">
                  <a:extLst>
                    <a:ext uri="{9D8B030D-6E8A-4147-A177-3AD203B41FA5}">
                      <a16:colId xmlns:a16="http://schemas.microsoft.com/office/drawing/2014/main" val="20001"/>
                    </a:ext>
                  </a:extLst>
                </a:gridCol>
                <a:gridCol w="1860207">
                  <a:extLst>
                    <a:ext uri="{9D8B030D-6E8A-4147-A177-3AD203B41FA5}">
                      <a16:colId xmlns:a16="http://schemas.microsoft.com/office/drawing/2014/main" val="20002"/>
                    </a:ext>
                  </a:extLst>
                </a:gridCol>
                <a:gridCol w="1860207">
                  <a:extLst>
                    <a:ext uri="{9D8B030D-6E8A-4147-A177-3AD203B41FA5}">
                      <a16:colId xmlns:a16="http://schemas.microsoft.com/office/drawing/2014/main" val="20003"/>
                    </a:ext>
                  </a:extLst>
                </a:gridCol>
                <a:gridCol w="1860207">
                  <a:extLst>
                    <a:ext uri="{9D8B030D-6E8A-4147-A177-3AD203B41FA5}">
                      <a16:colId xmlns:a16="http://schemas.microsoft.com/office/drawing/2014/main" val="20004"/>
                    </a:ext>
                  </a:extLst>
                </a:gridCol>
                <a:gridCol w="1860207">
                  <a:extLst>
                    <a:ext uri="{9D8B030D-6E8A-4147-A177-3AD203B41FA5}">
                      <a16:colId xmlns:a16="http://schemas.microsoft.com/office/drawing/2014/main" val="20005"/>
                    </a:ext>
                  </a:extLst>
                </a:gridCol>
              </a:tblGrid>
              <a:tr h="640080">
                <a:tc>
                  <a:txBody>
                    <a:bodyPr vert="horz" wrap="square"/>
                    <a:lstStyle/>
                    <a:p>
                      <a:pPr algn="ctr">
                        <a:lnSpc>
                          <a:spcPct val="150000"/>
                        </a:lnSpc>
                        <a:spcAft>
                          <a:spcPct val="0"/>
                        </a:spcAft>
                      </a:pPr>
                      <a:r>
                        <a:rPr lang="zh-CN" sz="2800" kern="100">
                          <a:effectLst/>
                          <a:latin typeface="Times New Roman" panose="02020603050405020304" pitchFamily="18" charset="0"/>
                          <a:ea typeface="+mn-ea"/>
                          <a:cs typeface="Times New Roman" panose="02020603050405020304" pitchFamily="18" charset="0"/>
                        </a:rPr>
                        <a:t>名称</a:t>
                      </a:r>
                      <a:endParaRPr lang="zh-CN" sz="1050" kern="100">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p>
                      <a:pPr algn="ctr">
                        <a:lnSpc>
                          <a:spcPct val="150000"/>
                        </a:lnSpc>
                        <a:spcAft>
                          <a:spcPct val="0"/>
                        </a:spcAft>
                      </a:pPr>
                      <a:r>
                        <a:rPr lang="zh-CN" sz="2800" kern="100">
                          <a:effectLst/>
                          <a:latin typeface="Times New Roman" panose="02020603050405020304" pitchFamily="18" charset="0"/>
                          <a:ea typeface="+mn-ea"/>
                          <a:cs typeface="Times New Roman" panose="02020603050405020304" pitchFamily="18" charset="0"/>
                        </a:rPr>
                        <a:t>自然数集</a:t>
                      </a:r>
                      <a:endParaRPr lang="zh-CN" sz="1050" kern="100">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p>
                      <a:pPr algn="ctr">
                        <a:lnSpc>
                          <a:spcPct val="150000"/>
                        </a:lnSpc>
                        <a:spcAft>
                          <a:spcPct val="0"/>
                        </a:spcAft>
                      </a:pPr>
                      <a:r>
                        <a:rPr lang="zh-CN" sz="2800" kern="100">
                          <a:effectLst/>
                          <a:latin typeface="Times New Roman" panose="02020603050405020304" pitchFamily="18" charset="0"/>
                          <a:ea typeface="+mn-ea"/>
                          <a:cs typeface="Times New Roman" panose="02020603050405020304" pitchFamily="18" charset="0"/>
                        </a:rPr>
                        <a:t>正整数集</a:t>
                      </a:r>
                      <a:endParaRPr lang="zh-CN" sz="1050" kern="100">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p>
                      <a:pPr algn="ctr">
                        <a:lnSpc>
                          <a:spcPct val="150000"/>
                        </a:lnSpc>
                        <a:spcAft>
                          <a:spcPct val="0"/>
                        </a:spcAft>
                      </a:pPr>
                      <a:r>
                        <a:rPr lang="zh-CN" sz="2800" kern="100">
                          <a:effectLst/>
                          <a:latin typeface="Times New Roman" panose="02020603050405020304" pitchFamily="18" charset="0"/>
                          <a:ea typeface="+mn-ea"/>
                          <a:cs typeface="Times New Roman" panose="02020603050405020304" pitchFamily="18" charset="0"/>
                        </a:rPr>
                        <a:t>整数集</a:t>
                      </a:r>
                      <a:endParaRPr lang="zh-CN" sz="1050" kern="100">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p>
                      <a:pPr algn="ctr">
                        <a:lnSpc>
                          <a:spcPct val="150000"/>
                        </a:lnSpc>
                        <a:spcAft>
                          <a:spcPct val="0"/>
                        </a:spcAft>
                      </a:pPr>
                      <a:r>
                        <a:rPr lang="zh-CN" sz="2800" kern="100">
                          <a:effectLst/>
                          <a:latin typeface="Times New Roman" panose="02020603050405020304" pitchFamily="18" charset="0"/>
                          <a:ea typeface="+mn-ea"/>
                          <a:cs typeface="Times New Roman" panose="02020603050405020304" pitchFamily="18" charset="0"/>
                        </a:rPr>
                        <a:t>有理数集</a:t>
                      </a:r>
                      <a:endParaRPr lang="zh-CN" sz="1050" kern="100">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p>
                      <a:pPr algn="ctr">
                        <a:lnSpc>
                          <a:spcPct val="150000"/>
                        </a:lnSpc>
                        <a:spcAft>
                          <a:spcPct val="0"/>
                        </a:spcAft>
                      </a:pPr>
                      <a:r>
                        <a:rPr lang="zh-CN" sz="2800" kern="100">
                          <a:effectLst/>
                          <a:latin typeface="Times New Roman" panose="02020603050405020304" pitchFamily="18" charset="0"/>
                          <a:ea typeface="+mn-ea"/>
                          <a:cs typeface="Times New Roman" panose="02020603050405020304" pitchFamily="18" charset="0"/>
                        </a:rPr>
                        <a:t>实数集</a:t>
                      </a:r>
                      <a:endParaRPr lang="zh-CN" sz="1050" kern="100">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vert="horz" wrap="square"/>
                    <a:lstStyle/>
                    <a:p>
                      <a:pPr algn="ctr">
                        <a:lnSpc>
                          <a:spcPct val="150000"/>
                        </a:lnSpc>
                        <a:spcAft>
                          <a:spcPct val="0"/>
                        </a:spcAft>
                      </a:pPr>
                      <a:r>
                        <a:rPr lang="zh-CN" sz="2800" kern="100">
                          <a:effectLst/>
                          <a:latin typeface="Times New Roman" panose="02020603050405020304" pitchFamily="18" charset="0"/>
                          <a:ea typeface="+mn-ea"/>
                          <a:cs typeface="Times New Roman" panose="02020603050405020304" pitchFamily="18" charset="0"/>
                        </a:rPr>
                        <a:t>记法</a:t>
                      </a:r>
                      <a:endParaRPr lang="zh-CN" sz="1050" kern="100">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p>
                      <a:pPr algn="ctr">
                        <a:lnSpc>
                          <a:spcPct val="150000"/>
                        </a:lnSpc>
                        <a:spcAft>
                          <a:spcPct val="0"/>
                        </a:spcAft>
                      </a:pPr>
                      <a:r>
                        <a:rPr lang="en-US" sz="2800" b="1" u="none" kern="100">
                          <a:effectLst/>
                          <a:latin typeface="Times New Roman" panose="02020603050405020304" pitchFamily="18" charset="0"/>
                          <a:ea typeface="+mn-ea"/>
                          <a:cs typeface="Times New Roman" panose="02020603050405020304" pitchFamily="18" charset="0"/>
                        </a:rPr>
                        <a:t> </a:t>
                      </a:r>
                      <a:r>
                        <a:rPr lang="en-US" sz="2800" b="0" u="none" kern="100">
                          <a:effectLst/>
                          <a:latin typeface="Times New Roman" panose="02020603050405020304" pitchFamily="18" charset="0"/>
                          <a:ea typeface="+mn-ea"/>
                          <a:cs typeface="Times New Roman" panose="02020603050405020304" pitchFamily="18" charset="0"/>
                        </a:rPr>
                        <a:t>___</a:t>
                      </a:r>
                      <a:endParaRPr lang="zh-CN" sz="1050" b="0" u="none" kern="100">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p>
                      <a:pPr algn="ctr">
                        <a:lnSpc>
                          <a:spcPct val="150000"/>
                        </a:lnSpc>
                        <a:spcAft>
                          <a:spcPct val="0"/>
                        </a:spcAft>
                      </a:pPr>
                      <a:r>
                        <a:rPr lang="en-US" altLang="zh-CN" sz="2800" b="0" u="none" kern="100">
                          <a:effectLst/>
                          <a:latin typeface="Times New Roman" panose="02020603050405020304" pitchFamily="18" charset="0"/>
                          <a:ea typeface="+mn-ea"/>
                          <a:cs typeface="Times New Roman" panose="02020603050405020304" pitchFamily="18" charset="0"/>
                        </a:rPr>
                        <a:t>_______</a:t>
                      </a:r>
                      <a:endParaRPr lang="zh-CN" sz="1050" b="0" u="none" kern="100">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p>
                      <a:pPr algn="ctr">
                        <a:lnSpc>
                          <a:spcPct val="150000"/>
                        </a:lnSpc>
                        <a:spcAft>
                          <a:spcPct val="0"/>
                        </a:spcAft>
                      </a:pPr>
                      <a:r>
                        <a:rPr lang="en-US" sz="2800" b="0" u="sng" kern="100">
                          <a:effectLst/>
                          <a:latin typeface="Times New Roman" panose="02020603050405020304" pitchFamily="18" charset="0"/>
                          <a:ea typeface="+mn-ea"/>
                          <a:cs typeface="Times New Roman" panose="02020603050405020304" pitchFamily="18" charset="0"/>
                        </a:rPr>
                        <a:t> ___</a:t>
                      </a:r>
                      <a:endParaRPr lang="zh-CN" sz="1050" b="0" kern="100">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p>
                      <a:pPr algn="ctr">
                        <a:lnSpc>
                          <a:spcPct val="150000"/>
                        </a:lnSpc>
                        <a:spcAft>
                          <a:spcPct val="0"/>
                        </a:spcAft>
                      </a:pPr>
                      <a:r>
                        <a:rPr lang="en-US" sz="2800" b="0" u="sng" kern="100">
                          <a:effectLst/>
                          <a:latin typeface="Times New Roman" panose="02020603050405020304" pitchFamily="18" charset="0"/>
                          <a:ea typeface="+mn-ea"/>
                          <a:cs typeface="Times New Roman" panose="02020603050405020304" pitchFamily="18" charset="0"/>
                        </a:rPr>
                        <a:t> ___</a:t>
                      </a:r>
                      <a:endParaRPr lang="zh-CN" sz="1050" b="0" kern="100">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p>
                      <a:pPr algn="ctr">
                        <a:lnSpc>
                          <a:spcPct val="150000"/>
                        </a:lnSpc>
                        <a:spcAft>
                          <a:spcPct val="0"/>
                        </a:spcAft>
                      </a:pPr>
                      <a:r>
                        <a:rPr lang="en-US" sz="2800" b="0" u="sng" kern="100">
                          <a:effectLst/>
                          <a:latin typeface="Times New Roman" panose="02020603050405020304" pitchFamily="18" charset="0"/>
                          <a:ea typeface="+mn-ea"/>
                          <a:cs typeface="Times New Roman" panose="02020603050405020304" pitchFamily="18" charset="0"/>
                        </a:rPr>
                        <a:t> ___</a:t>
                      </a:r>
                      <a:endParaRPr lang="zh-CN" sz="1050" b="0" kern="100">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6" name="矩形 5" title=""/>
          <p:cNvSpPr/>
          <p:nvPr/>
        </p:nvSpPr>
        <p:spPr>
          <a:xfrm>
            <a:off x="3098298" y="2538374"/>
            <a:ext cx="444352" cy="656846"/>
          </a:xfrm>
          <a:prstGeom prst="rect">
            <a:avLst/>
          </a:prstGeom>
        </p:spPr>
        <p:txBody>
          <a:bodyPr wrap="none">
            <a:spAutoFit/>
          </a:bodyPr>
          <a:lstStyle/>
          <a:p>
            <a:pPr lvl="0" algn="ctr">
              <a:lnSpc>
                <a:spcPct val="150000"/>
              </a:lnSpc>
            </a:pPr>
            <a:r>
              <a:rPr lang="en-US" altLang="zh-CN" sz="2800" b="1" kern="100">
                <a:solidFill>
                  <a:srgbClr val="C00000"/>
                </a:solidFill>
                <a:latin typeface="Times New Roman" panose="02020603050405020304" pitchFamily="18" charset="0"/>
                <a:ea typeface="方正中等线简体" panose="03000509000000000000" pitchFamily="65" charset="-122"/>
                <a:cs typeface="Courier New" panose="02070309020205020404" pitchFamily="49" charset="0"/>
              </a:rPr>
              <a:t>N</a:t>
            </a:r>
            <a:endParaRPr lang="zh-CN" altLang="en-US" sz="1050" kern="100">
              <a:solidFill>
                <a:srgbClr val="C00000"/>
              </a:solidFill>
              <a:latin typeface="宋体" pitchFamily="2" charset="-122"/>
              <a:ea typeface="宋体" pitchFamily="2" charset="-122"/>
              <a:cs typeface="Courier New" panose="02070309020205020404" pitchFamily="49" charset="0"/>
            </a:endParaRPr>
          </a:p>
        </p:txBody>
      </p:sp>
      <p:sp>
        <p:nvSpPr>
          <p:cNvPr id="10" name="矩形 9" title=""/>
          <p:cNvSpPr/>
          <p:nvPr/>
        </p:nvSpPr>
        <p:spPr>
          <a:xfrm>
            <a:off x="4439816" y="2616548"/>
            <a:ext cx="1422184" cy="523220"/>
          </a:xfrm>
          <a:prstGeom prst="rect">
            <a:avLst/>
          </a:prstGeom>
        </p:spPr>
        <p:txBody>
          <a:bodyPr wrap="none">
            <a:spAutoFit/>
          </a:bodyPr>
          <a:lstStyle/>
          <a:p>
            <a:r>
              <a:rPr lang="en-US" altLang="zh-CN" sz="2800" b="1" kern="100">
                <a:solidFill>
                  <a:srgbClr val="C00000"/>
                </a:solidFill>
                <a:latin typeface="Times New Roman" panose="02020603050405020304" pitchFamily="18" charset="0"/>
                <a:ea typeface="方正中等线简体" panose="03000509000000000000" pitchFamily="65" charset="-122"/>
                <a:cs typeface="Courier New" panose="02070309020205020404" pitchFamily="49" charset="0"/>
              </a:rPr>
              <a:t>N</a:t>
            </a:r>
            <a:r>
              <a:rPr lang="en-US" altLang="zh-CN" sz="2800" kern="100" baseline="30000">
                <a:solidFill>
                  <a:srgbClr val="C00000"/>
                </a:solidFill>
                <a:latin typeface="Times New Roman" panose="02020603050405020304" pitchFamily="18" charset="0"/>
                <a:ea typeface="方正中等线简体" panose="03000509000000000000" pitchFamily="65" charset="-122"/>
                <a:cs typeface="Courier New" panose="02070309020205020404" pitchFamily="49" charset="0"/>
              </a:rPr>
              <a:t>*</a:t>
            </a:r>
            <a:r>
              <a:rPr lang="zh-CN" altLang="en-US" sz="2800" kern="100">
                <a:solidFill>
                  <a:srgbClr val="C00000"/>
                </a:solidFill>
                <a:latin typeface="Times New Roman" panose="02020603050405020304" pitchFamily="18" charset="0"/>
                <a:ea typeface="方正中等线简体" panose="03000509000000000000" pitchFamily="65" charset="-122"/>
                <a:cs typeface="Times New Roman" panose="02020603050405020304" pitchFamily="18" charset="0"/>
              </a:rPr>
              <a:t>或</a:t>
            </a:r>
            <a:r>
              <a:rPr lang="en-US" altLang="zh-CN" sz="2800" b="1" kern="100">
                <a:solidFill>
                  <a:srgbClr val="C00000"/>
                </a:solidFill>
                <a:latin typeface="Times New Roman" panose="02020603050405020304" pitchFamily="18" charset="0"/>
                <a:ea typeface="方正中等线简体" panose="03000509000000000000" pitchFamily="65" charset="-122"/>
                <a:cs typeface="Courier New" panose="02070309020205020404" pitchFamily="49" charset="0"/>
              </a:rPr>
              <a:t>N</a:t>
            </a:r>
            <a:r>
              <a:rPr lang="zh-CN" altLang="en-US" sz="2800" kern="100" baseline="-25000">
                <a:solidFill>
                  <a:srgbClr val="C00000"/>
                </a:solidFill>
                <a:latin typeface="Times New Roman" panose="02020603050405020304" pitchFamily="18" charset="0"/>
                <a:ea typeface="方正中等线简体" panose="03000509000000000000" pitchFamily="65" charset="-122"/>
                <a:cs typeface="Times New Roman" panose="02020603050405020304" pitchFamily="18" charset="0"/>
              </a:rPr>
              <a:t>＋</a:t>
            </a:r>
            <a:endParaRPr lang="zh-CN" altLang="en-US">
              <a:solidFill>
                <a:srgbClr val="C00000"/>
              </a:solidFill>
            </a:endParaRPr>
          </a:p>
        </p:txBody>
      </p:sp>
      <p:sp>
        <p:nvSpPr>
          <p:cNvPr id="12" name="矩形 11" title=""/>
          <p:cNvSpPr/>
          <p:nvPr/>
        </p:nvSpPr>
        <p:spPr>
          <a:xfrm>
            <a:off x="6768044" y="2533934"/>
            <a:ext cx="423513" cy="656846"/>
          </a:xfrm>
          <a:prstGeom prst="rect">
            <a:avLst/>
          </a:prstGeom>
        </p:spPr>
        <p:txBody>
          <a:bodyPr wrap="none">
            <a:spAutoFit/>
          </a:bodyPr>
          <a:lstStyle/>
          <a:p>
            <a:pPr lvl="0" algn="ctr">
              <a:lnSpc>
                <a:spcPct val="150000"/>
              </a:lnSpc>
            </a:pPr>
            <a:r>
              <a:rPr lang="en-US" altLang="zh-CN" sz="2800" b="1" kern="100">
                <a:solidFill>
                  <a:srgbClr val="C00000"/>
                </a:solidFill>
                <a:latin typeface="Times New Roman" panose="02020603050405020304" pitchFamily="18" charset="0"/>
                <a:ea typeface="方正中等线简体" panose="03000509000000000000" pitchFamily="65" charset="-122"/>
                <a:cs typeface="Courier New" panose="02070309020205020404" pitchFamily="49" charset="0"/>
              </a:rPr>
              <a:t>Z</a:t>
            </a:r>
            <a:endParaRPr lang="zh-CN" altLang="en-US" sz="1050" kern="100">
              <a:solidFill>
                <a:srgbClr val="C00000"/>
              </a:solidFill>
              <a:latin typeface="宋体" pitchFamily="2" charset="-122"/>
              <a:ea typeface="宋体" pitchFamily="2" charset="-122"/>
              <a:cs typeface="Courier New" panose="02070309020205020404" pitchFamily="49" charset="0"/>
            </a:endParaRPr>
          </a:p>
        </p:txBody>
      </p:sp>
      <p:sp>
        <p:nvSpPr>
          <p:cNvPr id="16" name="矩形 15" title=""/>
          <p:cNvSpPr/>
          <p:nvPr/>
        </p:nvSpPr>
        <p:spPr>
          <a:xfrm>
            <a:off x="8632684" y="2604960"/>
            <a:ext cx="463588" cy="523220"/>
          </a:xfrm>
          <a:prstGeom prst="rect">
            <a:avLst/>
          </a:prstGeom>
        </p:spPr>
        <p:txBody>
          <a:bodyPr wrap="none">
            <a:spAutoFit/>
          </a:bodyPr>
          <a:lstStyle/>
          <a:p>
            <a:r>
              <a:rPr lang="en-US" altLang="zh-CN" sz="2800" b="1" kern="100">
                <a:solidFill>
                  <a:srgbClr val="C00000"/>
                </a:solidFill>
                <a:latin typeface="Times New Roman" panose="02020603050405020304" pitchFamily="18" charset="0"/>
                <a:ea typeface="方正中等线简体" panose="03000509000000000000" pitchFamily="65" charset="-122"/>
                <a:cs typeface="Courier New" panose="02070309020205020404" pitchFamily="49" charset="0"/>
              </a:rPr>
              <a:t>Q</a:t>
            </a:r>
            <a:endParaRPr lang="zh-CN" altLang="en-US">
              <a:solidFill>
                <a:srgbClr val="C00000"/>
              </a:solidFill>
            </a:endParaRPr>
          </a:p>
        </p:txBody>
      </p:sp>
      <p:sp>
        <p:nvSpPr>
          <p:cNvPr id="23" name="矩形 22" title=""/>
          <p:cNvSpPr/>
          <p:nvPr/>
        </p:nvSpPr>
        <p:spPr>
          <a:xfrm>
            <a:off x="10460354" y="2681863"/>
            <a:ext cx="444352" cy="523220"/>
          </a:xfrm>
          <a:prstGeom prst="rect">
            <a:avLst/>
          </a:prstGeom>
        </p:spPr>
        <p:txBody>
          <a:bodyPr wrap="none">
            <a:spAutoFit/>
          </a:bodyPr>
          <a:lstStyle/>
          <a:p>
            <a:r>
              <a:rPr lang="en-US" altLang="zh-CN" sz="2800" b="1" kern="100">
                <a:solidFill>
                  <a:srgbClr val="C00000"/>
                </a:solidFill>
                <a:latin typeface="Times New Roman" panose="02020603050405020304" pitchFamily="18" charset="0"/>
                <a:ea typeface="方正中等线简体" panose="03000509000000000000" pitchFamily="65" charset="-122"/>
                <a:cs typeface="Courier New" panose="02070309020205020404" pitchFamily="49" charset="0"/>
              </a:rPr>
              <a:t>R</a:t>
            </a:r>
            <a:endParaRPr lang="zh-CN" altLang="en-US">
              <a:solidFill>
                <a:srgbClr val="C00000"/>
              </a:solidFill>
            </a:endParaRPr>
          </a:p>
        </p:txBody>
      </p:sp>
      <p:sp>
        <p:nvSpPr>
          <p:cNvPr id="5" name="矩形 4" title=""/>
          <p:cNvSpPr/>
          <p:nvPr/>
        </p:nvSpPr>
        <p:spPr>
          <a:xfrm>
            <a:off x="1776382" y="4268728"/>
            <a:ext cx="902811" cy="523220"/>
          </a:xfrm>
          <a:prstGeom prst="rect">
            <a:avLst/>
          </a:prstGeom>
        </p:spPr>
        <p:txBody>
          <a:bodyPr wrap="none">
            <a:spAutoFit/>
          </a:bodyPr>
          <a:lstStyle/>
          <a:p>
            <a:r>
              <a:rPr lang="zh-CN" altLang="zh-CN" sz="2800" kern="100">
                <a:solidFill>
                  <a:srgbClr val="C00000"/>
                </a:solidFill>
                <a:latin typeface="Times New Roman" panose="02020603050405020304" pitchFamily="18" charset="0"/>
                <a:ea typeface="方正中等线简体" panose="03000509000000000000" pitchFamily="65" charset="-122"/>
                <a:cs typeface="Times New Roman" panose="02020603050405020304" pitchFamily="18" charset="0"/>
              </a:rPr>
              <a:t>任何</a:t>
            </a:r>
            <a:endParaRPr lang="zh-CN" altLang="en-US" sz="2800" kern="100">
              <a:solidFill>
                <a:srgbClr val="C00000"/>
              </a:solidFill>
              <a:latin typeface="Times New Roman" panose="02020603050405020304" pitchFamily="18" charset="0"/>
              <a:ea typeface="方正中等线简体" panose="03000509000000000000" pitchFamily="65" charset="-122"/>
              <a:cs typeface="Times New Roman" panose="02020603050405020304" pitchFamily="18" charset="0"/>
            </a:endParaRPr>
          </a:p>
        </p:txBody>
      </p:sp>
      <p:sp>
        <p:nvSpPr>
          <p:cNvPr id="7" name="矩形 6" title=""/>
          <p:cNvSpPr/>
          <p:nvPr/>
        </p:nvSpPr>
        <p:spPr>
          <a:xfrm>
            <a:off x="1055956" y="4129559"/>
            <a:ext cx="11305256" cy="979805"/>
          </a:xfrm>
          <a:prstGeom prst="rect">
            <a:avLst/>
          </a:prstGeom>
        </p:spPr>
        <p:txBody>
          <a:bodyPr wrap="square">
            <a:spAutoFit/>
          </a:bodyPr>
          <a:lstStyle/>
          <a:p>
            <a:pPr algn="just">
              <a:lnSpc>
                <a:spcPct val="150000"/>
              </a:lnSpc>
              <a:spcAft>
                <a:spcPct val="0"/>
              </a:spcAft>
            </a:pPr>
            <a:r>
              <a:rPr lang="zh-CN" altLang="zh-CN" sz="2800" kern="100">
                <a:latin typeface="Times New Roman" panose="02020603050405020304" pitchFamily="18" charset="0"/>
                <a:ea typeface="+mn-ea"/>
                <a:cs typeface="Times New Roman" panose="02020603050405020304" pitchFamily="18" charset="0"/>
              </a:rPr>
              <a:t>不含</a:t>
            </a:r>
            <a:r>
              <a:rPr lang="en-US" altLang="zh-CN" sz="2800" u="sng" kern="100">
                <a:latin typeface="Times New Roman" panose="02020603050405020304" pitchFamily="18" charset="0"/>
                <a:ea typeface="+mn-ea"/>
                <a:cs typeface="Times New Roman" panose="02020603050405020304" pitchFamily="18" charset="0"/>
              </a:rPr>
              <a:t>          </a:t>
            </a:r>
            <a:r>
              <a:rPr lang="zh-CN" altLang="zh-CN" sz="2800" kern="100">
                <a:latin typeface="Times New Roman" panose="02020603050405020304" pitchFamily="18" charset="0"/>
                <a:ea typeface="+mn-ea"/>
                <a:cs typeface="Times New Roman" panose="02020603050405020304" pitchFamily="18" charset="0"/>
              </a:rPr>
              <a:t>元素的集合叫做空集，记为</a:t>
            </a:r>
            <a:r>
              <a:rPr lang="zh-CN" altLang="zh-CN" sz="2800" u="sng" kern="100">
                <a:latin typeface="Times New Roman" panose="02020603050405020304" pitchFamily="18" charset="0"/>
                <a:ea typeface="+mn-ea"/>
                <a:cs typeface="Times New Roman" panose="02020603050405020304" pitchFamily="18" charset="0"/>
              </a:rPr>
              <a:t>∅</a:t>
            </a:r>
            <a:r>
              <a:rPr lang="en-US" altLang="zh-CN" sz="2800" kern="100">
                <a:latin typeface="Times New Roman" panose="02020603050405020304" pitchFamily="18" charset="0"/>
                <a:ea typeface="+mn-ea"/>
                <a:cs typeface="Times New Roman" panose="02020603050405020304" pitchFamily="18" charset="0"/>
              </a:rPr>
              <a:t>.</a:t>
            </a:r>
            <a:endParaRPr lang="zh-CN" altLang="zh-CN" sz="1050" kern="100">
              <a:latin typeface="Times New Roman" panose="02020603050405020304" pitchFamily="18" charset="0"/>
              <a:ea typeface="+mn-ea"/>
              <a:cs typeface="Times New Roman" panose="02020603050405020304" pitchFamily="18" charset="0"/>
            </a:endParaRPr>
          </a:p>
          <a:p>
            <a:pPr algn="just">
              <a:lnSpc>
                <a:spcPct val="150000"/>
              </a:lnSpc>
              <a:spcAft>
                <a:spcPct val="0"/>
              </a:spcAft>
            </a:pPr>
            <a:endParaRPr lang="zh-CN" altLang="zh-CN" sz="1050" kern="100">
              <a:effectLst/>
              <a:latin typeface="Times New Roman" panose="02020603050405020304" pitchFamily="18" charset="0"/>
              <a:ea typeface="+mn-ea"/>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linds(horizontal)">
                                      <p:cBhvr>
                                        <p:cTn id="10" dur="500"/>
                                        <p:tgtEl>
                                          <p:spTgt spid="10"/>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blinds(horizontal)">
                                      <p:cBhvr>
                                        <p:cTn id="13" dur="500"/>
                                        <p:tgtEl>
                                          <p:spTgt spid="12"/>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blinds(horizontal)">
                                      <p:cBhvr>
                                        <p:cTn id="16" dur="500"/>
                                        <p:tgtEl>
                                          <p:spTgt spid="16"/>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blinds(horizontal)">
                                      <p:cBhvr>
                                        <p:cTn id="19" dur="500"/>
                                        <p:tgtEl>
                                          <p:spTgt spid="23"/>
                                        </p:tgtEl>
                                      </p:cBhvr>
                                    </p:animEffect>
                                  </p:childTnLst>
                                </p:cTn>
                              </p:par>
                            </p:childTnLst>
                          </p:cTn>
                        </p:par>
                      </p:childTnLst>
                    </p:cTn>
                  </p:par>
                  <p:par>
                    <p:cTn id="20" fill="hold" nodeType="clickPar">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blinds(horizontal)">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12" grpId="0"/>
      <p:bldP spid="16" grpId="0"/>
      <p:bldP spid="23" grpId="0"/>
      <p:bldP spid="5" grpId="0"/>
    </p:bldLst>
  </p:timing>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1266" name="文本框 10" title=""/>
          <p:cNvSpPr/>
          <p:nvPr/>
        </p:nvSpPr>
        <p:spPr>
          <a:xfrm>
            <a:off x="695325" y="239713"/>
            <a:ext cx="7740650" cy="9248775"/>
          </a:xfrm>
          <a:prstGeom prst="rect">
            <a:avLst/>
          </a:prstGeom>
          <a:noFill/>
          <a:ln w="9525">
            <a:noFill/>
          </a:ln>
        </p:spPr>
        <p:txBody>
          <a:bodyPr wrap="square">
            <a:spAutoFit/>
          </a:bodyPr>
          <a:lstStyle/>
          <a:p>
            <a:pPr>
              <a:lnSpc>
                <a:spcPct val="100000"/>
              </a:lnSpc>
            </a:pPr>
            <a:r>
              <a:rPr lang="en-US" altLang="zh-CN" sz="59500" b="1">
                <a:solidFill>
                  <a:srgbClr val="D9D9D9"/>
                </a:solidFill>
                <a:latin typeface="Meiryo" pitchFamily="2" charset="-128"/>
                <a:ea typeface="Meiryo" pitchFamily="2" charset="-128"/>
                <a:sym typeface="Meiryo" pitchFamily="2" charset="-128"/>
              </a:rPr>
              <a:t>3</a:t>
            </a:r>
            <a:endParaRPr lang="zh-CN" altLang="en-US" sz="59500" b="1">
              <a:solidFill>
                <a:srgbClr val="D9D9D9"/>
              </a:solidFill>
              <a:latin typeface="Meiryo" pitchFamily="2" charset="-128"/>
              <a:ea typeface="Meiryo" pitchFamily="2" charset="-128"/>
              <a:sym typeface="Meiryo" pitchFamily="2" charset="-128"/>
            </a:endParaRPr>
          </a:p>
        </p:txBody>
      </p:sp>
      <p:sp>
        <p:nvSpPr>
          <p:cNvPr id="11267" name="任意多边形 24" title=""/>
          <p:cNvSpPr/>
          <p:nvPr/>
        </p:nvSpPr>
        <p:spPr>
          <a:xfrm flipH="1">
            <a:off x="8128000" y="0"/>
            <a:ext cx="4064000" cy="6858000"/>
          </a:xfrm>
          <a:custGeom>
            <a:gdLst>
              <a:gd name="txL" fmla="*/ 0 w 4064001"/>
              <a:gd name="txT" fmla="*/ 0 h 6857999"/>
              <a:gd name="txR" fmla="*/ 4064001 w 4064001"/>
              <a:gd name="txB" fmla="*/ 6857999 h 6857999"/>
            </a:gdLst>
            <a:cxnLst>
              <a:cxn ang="0">
                <a:pos x="0" y="0"/>
              </a:cxn>
              <a:cxn ang="0">
                <a:pos x="0" y="6857999"/>
              </a:cxn>
              <a:cxn ang="0">
                <a:pos x="2" y="6857999"/>
              </a:cxn>
              <a:cxn ang="0">
                <a:pos x="4064001" y="4572000"/>
              </a:cxn>
              <a:cxn ang="0">
                <a:pos x="2323124" y="2613513"/>
              </a:cxn>
              <a:cxn ang="0">
                <a:pos x="1" y="6855208"/>
              </a:cxn>
              <a:cxn ang="0">
                <a:pos x="1" y="1"/>
              </a:cxn>
            </a:cxnLst>
            <a:rect l="txL" t="txT" r="txR" b="txB"/>
            <a:pathLst>
              <a:path w="4064001" h="6857999">
                <a:moveTo>
                  <a:pt x="0" y="0"/>
                </a:moveTo>
                <a:lnTo>
                  <a:pt x="0" y="6857999"/>
                </a:lnTo>
                <a:lnTo>
                  <a:pt x="2" y="6857999"/>
                </a:lnTo>
                <a:lnTo>
                  <a:pt x="4064001" y="4572000"/>
                </a:lnTo>
                <a:lnTo>
                  <a:pt x="2323124" y="2613513"/>
                </a:lnTo>
                <a:lnTo>
                  <a:pt x="1" y="6855208"/>
                </a:lnTo>
                <a:lnTo>
                  <a:pt x="1" y="1"/>
                </a:lnTo>
                <a:close/>
              </a:path>
            </a:pathLst>
          </a:custGeom>
          <a:solidFill>
            <a:srgbClr val="2CA933"/>
          </a:solidFill>
          <a:ln w="12700" cap="flat" cmpd="sng">
            <a:solidFill>
              <a:srgbClr val="2CA933"/>
            </a:solidFill>
            <a:prstDash val="solid"/>
            <a:bevel/>
            <a:headEnd type="none" w="med" len="med"/>
            <a:tailEnd type="none" w="med" len="med"/>
          </a:ln>
        </p:spPr>
        <p:txBody>
          <a:bodyPr anchor="ctr" anchorCtr="0"/>
          <a:lstStyle/>
          <a:p>
            <a:pPr algn="ctr">
              <a:lnSpc>
                <a:spcPct val="100000"/>
              </a:lnSpc>
            </a:pPr>
            <a:endParaRPr>
              <a:solidFill>
                <a:srgbClr val="FFFFFF"/>
              </a:solidFill>
              <a:latin typeface="宋体" pitchFamily="2" charset="-122"/>
              <a:ea typeface="宋体" pitchFamily="2" charset="-122"/>
              <a:sym typeface="宋体" pitchFamily="2" charset="-122"/>
            </a:endParaRPr>
          </a:p>
        </p:txBody>
      </p:sp>
      <p:sp>
        <p:nvSpPr>
          <p:cNvPr id="11268" name="任意多边形 25" title=""/>
          <p:cNvSpPr/>
          <p:nvPr/>
        </p:nvSpPr>
        <p:spPr>
          <a:xfrm flipH="1">
            <a:off x="9869488" y="0"/>
            <a:ext cx="2322512" cy="6854825"/>
          </a:xfrm>
          <a:custGeom>
            <a:gdLst>
              <a:gd name="txL" fmla="*/ 0 w 2323123"/>
              <a:gd name="txT" fmla="*/ 0 h 6855207"/>
              <a:gd name="txR" fmla="*/ 2323123 w 2323123"/>
              <a:gd name="txB" fmla="*/ 6855207 h 6855207"/>
            </a:gdLst>
            <a:cxnLst>
              <a:cxn ang="0">
                <a:pos x="0" y="0"/>
              </a:cxn>
              <a:cxn ang="0">
                <a:pos x="0" y="6855207"/>
              </a:cxn>
              <a:cxn ang="0">
                <a:pos x="2323123" y="2613512"/>
              </a:cxn>
              <a:cxn ang="0">
                <a:pos x="3" y="2"/>
              </a:cxn>
            </a:cxnLst>
            <a:rect l="txL" t="txT" r="txR" b="txB"/>
            <a:pathLst>
              <a:path w="2323123" h="6855207">
                <a:moveTo>
                  <a:pt x="0" y="0"/>
                </a:moveTo>
                <a:lnTo>
                  <a:pt x="0" y="6855207"/>
                </a:lnTo>
                <a:lnTo>
                  <a:pt x="2323123" y="2613512"/>
                </a:lnTo>
                <a:lnTo>
                  <a:pt x="3" y="2"/>
                </a:lnTo>
                <a:close/>
              </a:path>
            </a:pathLst>
          </a:custGeom>
          <a:solidFill>
            <a:srgbClr val="4FB231"/>
          </a:solidFill>
          <a:ln w="12700" cap="flat" cmpd="sng">
            <a:solidFill>
              <a:srgbClr val="4FB231"/>
            </a:solidFill>
            <a:prstDash val="solid"/>
            <a:bevel/>
            <a:headEnd type="none" w="med" len="med"/>
            <a:tailEnd type="none" w="med" len="med"/>
          </a:ln>
        </p:spPr>
        <p:txBody>
          <a:bodyPr anchor="ctr" anchorCtr="0"/>
          <a:lstStyle/>
          <a:p>
            <a:pPr algn="ctr">
              <a:lnSpc>
                <a:spcPct val="100000"/>
              </a:lnSpc>
            </a:pPr>
            <a:endParaRPr>
              <a:solidFill>
                <a:srgbClr val="FFFFFF"/>
              </a:solidFill>
              <a:latin typeface="宋体" pitchFamily="2" charset="-122"/>
              <a:ea typeface="宋体" pitchFamily="2" charset="-122"/>
              <a:sym typeface="宋体" pitchFamily="2" charset="-122"/>
            </a:endParaRPr>
          </a:p>
        </p:txBody>
      </p:sp>
      <p:sp>
        <p:nvSpPr>
          <p:cNvPr id="11269" name="任意多边形 26" title=""/>
          <p:cNvSpPr/>
          <p:nvPr/>
        </p:nvSpPr>
        <p:spPr>
          <a:xfrm flipH="1">
            <a:off x="9321800" y="0"/>
            <a:ext cx="2870200" cy="2613025"/>
          </a:xfrm>
          <a:custGeom>
            <a:gdLst>
              <a:gd name="txL" fmla="*/ 0 w 2870255"/>
              <a:gd name="txT" fmla="*/ 0 h 2613510"/>
              <a:gd name="txR" fmla="*/ 2870255 w 2870255"/>
              <a:gd name="txB" fmla="*/ 2613510 h 2613510"/>
            </a:gdLst>
            <a:cxnLst>
              <a:cxn ang="0">
                <a:pos x="0" y="0"/>
              </a:cxn>
              <a:cxn ang="0">
                <a:pos x="2323120" y="2613510"/>
              </a:cxn>
              <a:cxn ang="0">
                <a:pos x="2870255" y="1614518"/>
              </a:cxn>
            </a:cxnLst>
            <a:rect l="txL" t="txT" r="txR" b="txB"/>
            <a:pathLst>
              <a:path w="2870255" h="2613510">
                <a:moveTo>
                  <a:pt x="0" y="0"/>
                </a:moveTo>
                <a:lnTo>
                  <a:pt x="2323120" y="2613510"/>
                </a:lnTo>
                <a:lnTo>
                  <a:pt x="2870255" y="1614518"/>
                </a:lnTo>
                <a:close/>
              </a:path>
            </a:pathLst>
          </a:custGeom>
          <a:solidFill>
            <a:srgbClr val="87C033"/>
          </a:solidFill>
          <a:ln w="12700" cap="flat" cmpd="sng">
            <a:solidFill>
              <a:srgbClr val="87C033"/>
            </a:solidFill>
            <a:prstDash val="solid"/>
            <a:bevel/>
            <a:headEnd type="none" w="med" len="med"/>
            <a:tailEnd type="none" w="med" len="med"/>
          </a:ln>
        </p:spPr>
        <p:txBody>
          <a:bodyPr anchor="ctr" anchorCtr="0"/>
          <a:lstStyle/>
          <a:p>
            <a:pPr algn="ctr">
              <a:lnSpc>
                <a:spcPct val="100000"/>
              </a:lnSpc>
            </a:pPr>
            <a:endParaRPr>
              <a:solidFill>
                <a:srgbClr val="FFFFFF"/>
              </a:solidFill>
              <a:latin typeface="宋体" pitchFamily="2" charset="-122"/>
              <a:ea typeface="宋体" pitchFamily="2" charset="-122"/>
              <a:sym typeface="宋体" pitchFamily="2" charset="-122"/>
            </a:endParaRPr>
          </a:p>
        </p:txBody>
      </p:sp>
      <p:sp>
        <p:nvSpPr>
          <p:cNvPr id="11270" name="任意多边形 27" title=""/>
          <p:cNvSpPr/>
          <p:nvPr/>
        </p:nvSpPr>
        <p:spPr>
          <a:xfrm flipH="1">
            <a:off x="6096000" y="1614488"/>
            <a:ext cx="6096000" cy="5243512"/>
          </a:xfrm>
          <a:custGeom>
            <a:gdLst>
              <a:gd name="txL" fmla="*/ 0 w 6096000"/>
              <a:gd name="txT" fmla="*/ 0 h 5243479"/>
              <a:gd name="txR" fmla="*/ 6096000 w 6096000"/>
              <a:gd name="txB" fmla="*/ 5243479 h 5243479"/>
            </a:gdLst>
            <a:cxnLst>
              <a:cxn ang="0">
                <a:pos x="2" y="5243478"/>
              </a:cxn>
              <a:cxn ang="0">
                <a:pos x="0" y="5243478"/>
              </a:cxn>
              <a:cxn ang="0">
                <a:pos x="0" y="5243479"/>
              </a:cxn>
              <a:cxn ang="0">
                <a:pos x="2870259" y="0"/>
              </a:cxn>
              <a:cxn ang="0">
                <a:pos x="2323124" y="998992"/>
              </a:cxn>
              <a:cxn ang="0">
                <a:pos x="4064001" y="2957479"/>
              </a:cxn>
              <a:cxn ang="0">
                <a:pos x="6096000" y="1814479"/>
              </a:cxn>
            </a:cxnLst>
            <a:rect l="txL" t="txT" r="txR" b="txB"/>
            <a:pathLst>
              <a:path w="6096000" h="5243479">
                <a:moveTo>
                  <a:pt x="2" y="5243478"/>
                </a:moveTo>
                <a:lnTo>
                  <a:pt x="0" y="5243478"/>
                </a:lnTo>
                <a:lnTo>
                  <a:pt x="0" y="5243479"/>
                </a:lnTo>
                <a:close/>
                <a:moveTo>
                  <a:pt x="2870259" y="0"/>
                </a:moveTo>
                <a:lnTo>
                  <a:pt x="2323124" y="998992"/>
                </a:lnTo>
                <a:lnTo>
                  <a:pt x="4064001" y="2957479"/>
                </a:lnTo>
                <a:lnTo>
                  <a:pt x="6096000" y="1814479"/>
                </a:lnTo>
                <a:close/>
              </a:path>
            </a:pathLst>
          </a:custGeom>
          <a:solidFill>
            <a:srgbClr val="67B732"/>
          </a:solidFill>
          <a:ln w="12700" cap="flat" cmpd="sng">
            <a:solidFill>
              <a:srgbClr val="67B732"/>
            </a:solidFill>
            <a:prstDash val="solid"/>
            <a:bevel/>
            <a:headEnd type="none" w="med" len="med"/>
            <a:tailEnd type="none" w="med" len="med"/>
          </a:ln>
        </p:spPr>
        <p:txBody>
          <a:bodyPr anchor="ctr" anchorCtr="0"/>
          <a:lstStyle/>
          <a:p>
            <a:pPr algn="ctr">
              <a:lnSpc>
                <a:spcPct val="100000"/>
              </a:lnSpc>
            </a:pPr>
            <a:endParaRPr>
              <a:solidFill>
                <a:srgbClr val="FFFFFF"/>
              </a:solidFill>
              <a:latin typeface="宋体" pitchFamily="2" charset="-122"/>
              <a:ea typeface="宋体" pitchFamily="2" charset="-122"/>
              <a:sym typeface="宋体" pitchFamily="2" charset="-122"/>
            </a:endParaRPr>
          </a:p>
        </p:txBody>
      </p:sp>
      <p:sp>
        <p:nvSpPr>
          <p:cNvPr id="11271" name="任意多边形 28" title=""/>
          <p:cNvSpPr/>
          <p:nvPr/>
        </p:nvSpPr>
        <p:spPr>
          <a:xfrm>
            <a:off x="6096000" y="4572000"/>
            <a:ext cx="6096000" cy="2286000"/>
          </a:xfrm>
          <a:custGeom>
            <a:gdLst>
              <a:gd name="txL" fmla="*/ 0 w 6095998"/>
              <a:gd name="txT" fmla="*/ 0 h 2285999"/>
              <a:gd name="txR" fmla="*/ 6095998 w 6095998"/>
              <a:gd name="txB" fmla="*/ 2285999 h 2285999"/>
            </a:gdLst>
            <a:cxnLst>
              <a:cxn ang="0">
                <a:pos x="2032000" y="0"/>
              </a:cxn>
              <a:cxn ang="0">
                <a:pos x="6095998" y="2285999"/>
              </a:cxn>
              <a:cxn ang="0">
                <a:pos x="0" y="2285999"/>
              </a:cxn>
            </a:cxnLst>
            <a:rect l="txL" t="txT" r="txR" b="txB"/>
            <a:pathLst>
              <a:path w="6095998" h="2285999">
                <a:moveTo>
                  <a:pt x="2032000" y="0"/>
                </a:moveTo>
                <a:lnTo>
                  <a:pt x="6095998" y="2285999"/>
                </a:lnTo>
                <a:lnTo>
                  <a:pt x="0" y="2285999"/>
                </a:lnTo>
                <a:close/>
              </a:path>
            </a:pathLst>
          </a:custGeom>
          <a:solidFill>
            <a:srgbClr val="099F3B"/>
          </a:solidFill>
          <a:ln w="12700" cap="flat" cmpd="sng">
            <a:solidFill>
              <a:srgbClr val="099F3B"/>
            </a:solidFill>
            <a:prstDash val="solid"/>
            <a:bevel/>
            <a:headEnd type="none" w="med" len="med"/>
            <a:tailEnd type="none" w="med" len="med"/>
          </a:ln>
        </p:spPr>
        <p:txBody>
          <a:bodyPr anchor="ctr" anchorCtr="0"/>
          <a:lstStyle/>
          <a:p>
            <a:pPr algn="ctr">
              <a:lnSpc>
                <a:spcPct val="100000"/>
              </a:lnSpc>
            </a:pPr>
            <a:endParaRPr>
              <a:solidFill>
                <a:srgbClr val="FFFFFF"/>
              </a:solidFill>
              <a:latin typeface="宋体" pitchFamily="2" charset="-122"/>
              <a:ea typeface="宋体" pitchFamily="2" charset="-122"/>
              <a:sym typeface="宋体" pitchFamily="2" charset="-122"/>
            </a:endParaRPr>
          </a:p>
        </p:txBody>
      </p:sp>
      <p:sp>
        <p:nvSpPr>
          <p:cNvPr id="11272" name="任意多边形 29" title=""/>
          <p:cNvSpPr/>
          <p:nvPr/>
        </p:nvSpPr>
        <p:spPr>
          <a:xfrm>
            <a:off x="0" y="3429000"/>
            <a:ext cx="12192000" cy="3429000"/>
          </a:xfrm>
          <a:custGeom>
            <a:gdLst>
              <a:gd name="txL" fmla="*/ 0 w 12192000"/>
              <a:gd name="txT" fmla="*/ 0 h 3429000"/>
              <a:gd name="txR" fmla="*/ 12192000 w 12192000"/>
              <a:gd name="txB" fmla="*/ 3429000 h 3429000"/>
            </a:gdLst>
            <a:cxnLst>
              <a:cxn ang="0">
                <a:pos x="6096000" y="0"/>
              </a:cxn>
              <a:cxn ang="0">
                <a:pos x="8128000" y="1143000"/>
              </a:cxn>
              <a:cxn ang="0">
                <a:pos x="6096000" y="3428999"/>
              </a:cxn>
              <a:cxn ang="0">
                <a:pos x="12191998" y="3428999"/>
              </a:cxn>
              <a:cxn ang="0">
                <a:pos x="12192000" y="3429000"/>
              </a:cxn>
              <a:cxn ang="0">
                <a:pos x="0" y="3429000"/>
              </a:cxn>
            </a:cxnLst>
            <a:rect l="txL" t="txT" r="txR" b="txB"/>
            <a:pathLst>
              <a:path w="12192000" h="3429000">
                <a:moveTo>
                  <a:pt x="6096000" y="0"/>
                </a:moveTo>
                <a:lnTo>
                  <a:pt x="8128000" y="1143000"/>
                </a:lnTo>
                <a:lnTo>
                  <a:pt x="6096000" y="3428999"/>
                </a:lnTo>
                <a:lnTo>
                  <a:pt x="12191998" y="3428999"/>
                </a:lnTo>
                <a:lnTo>
                  <a:pt x="12192000" y="3429000"/>
                </a:lnTo>
                <a:lnTo>
                  <a:pt x="0" y="3429000"/>
                </a:lnTo>
                <a:close/>
              </a:path>
            </a:pathLst>
          </a:custGeom>
          <a:solidFill>
            <a:srgbClr val="1DAA3A"/>
          </a:solidFill>
          <a:ln w="12700" cap="flat" cmpd="sng">
            <a:solidFill>
              <a:srgbClr val="1DAA3A"/>
            </a:solidFill>
            <a:prstDash val="solid"/>
            <a:bevel/>
            <a:headEnd type="none" w="med" len="med"/>
            <a:tailEnd type="none" w="med" len="med"/>
          </a:ln>
        </p:spPr>
        <p:txBody>
          <a:bodyPr anchor="ctr" anchorCtr="0"/>
          <a:lstStyle/>
          <a:p>
            <a:pPr algn="ctr">
              <a:lnSpc>
                <a:spcPct val="100000"/>
              </a:lnSpc>
            </a:pPr>
            <a:endParaRPr>
              <a:solidFill>
                <a:srgbClr val="FFFFFF"/>
              </a:solidFill>
              <a:latin typeface="宋体" pitchFamily="2" charset="-122"/>
              <a:ea typeface="宋体" pitchFamily="2" charset="-122"/>
              <a:sym typeface="宋体" pitchFamily="2" charset="-122"/>
            </a:endParaRPr>
          </a:p>
        </p:txBody>
      </p:sp>
      <p:sp>
        <p:nvSpPr>
          <p:cNvPr id="11274" name="文本框 12" title=""/>
          <p:cNvSpPr/>
          <p:nvPr/>
        </p:nvSpPr>
        <p:spPr>
          <a:xfrm>
            <a:off x="6245225" y="3657600"/>
            <a:ext cx="5543550" cy="768350"/>
          </a:xfrm>
          <a:prstGeom prst="rect">
            <a:avLst/>
          </a:prstGeom>
          <a:noFill/>
          <a:ln w="9525">
            <a:noFill/>
          </a:ln>
        </p:spPr>
        <p:txBody>
          <a:bodyPr wrap="square">
            <a:spAutoFit/>
          </a:bodyPr>
          <a:lstStyle/>
          <a:p>
            <a:pPr>
              <a:lnSpc>
                <a:spcPct val="100000"/>
              </a:lnSpc>
            </a:pPr>
            <a:r>
              <a:rPr lang="zh-CN" altLang="en-US" sz="4400" b="1">
                <a:solidFill>
                  <a:schemeClr val="bg1"/>
                </a:solidFill>
                <a:latin typeface="方正兰亭粗黑_GBK" charset="-122"/>
                <a:ea typeface="方正兰亭粗黑_GBK" charset="-122"/>
                <a:sym typeface="方正兰亭粗黑_GBK" charset="-122"/>
              </a:rPr>
              <a:t>题型总结</a:t>
            </a:r>
          </a:p>
        </p:txBody>
      </p:sp>
    </p:spTree>
  </p:cSld>
  <p:clrMapOvr>
    <a:masterClrMapping/>
  </p:clrMapOvr>
  <p:transition/>
  <p:timing/>
</p:sld>
</file>

<file path=ppt/slides/slide1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2291" name="等腰三角形 16" title=""/>
          <p:cNvSpPr/>
          <p:nvPr/>
        </p:nvSpPr>
        <p:spPr>
          <a:xfrm>
            <a:off x="9131300" y="6443663"/>
            <a:ext cx="3060700" cy="414337"/>
          </a:xfrm>
          <a:prstGeom prst="triangle">
            <a:avLst>
              <a:gd name="adj" fmla="val 50000"/>
            </a:avLst>
          </a:prstGeom>
          <a:solidFill>
            <a:srgbClr val="005596">
              <a:alpha val="50000"/>
            </a:srgbClr>
          </a:solidFill>
          <a:ln w="12700">
            <a:noFill/>
          </a:ln>
        </p:spPr>
        <p:txBody>
          <a:bodyPr anchor="ctr" anchorCtr="0"/>
          <a:lstStyle/>
          <a:p>
            <a:pPr algn="ctr">
              <a:lnSpc>
                <a:spcPct val="100000"/>
              </a:lnSpc>
            </a:pPr>
            <a:endParaRPr>
              <a:solidFill>
                <a:srgbClr val="FFFFFF"/>
              </a:solidFill>
              <a:latin typeface="宋体" pitchFamily="2" charset="-122"/>
              <a:ea typeface="宋体" pitchFamily="2" charset="-122"/>
              <a:sym typeface="宋体" pitchFamily="2" charset="-122"/>
            </a:endParaRPr>
          </a:p>
        </p:txBody>
      </p:sp>
      <p:sp>
        <p:nvSpPr>
          <p:cNvPr id="12292" name="等腰三角形 17" title=""/>
          <p:cNvSpPr/>
          <p:nvPr/>
        </p:nvSpPr>
        <p:spPr>
          <a:xfrm>
            <a:off x="2282825" y="6443663"/>
            <a:ext cx="3060700" cy="414337"/>
          </a:xfrm>
          <a:prstGeom prst="triangle">
            <a:avLst>
              <a:gd name="adj" fmla="val 50000"/>
            </a:avLst>
          </a:prstGeom>
          <a:solidFill>
            <a:srgbClr val="099F3B">
              <a:alpha val="50000"/>
            </a:srgbClr>
          </a:solidFill>
          <a:ln w="12700">
            <a:noFill/>
          </a:ln>
        </p:spPr>
        <p:txBody>
          <a:bodyPr anchor="ctr" anchorCtr="0"/>
          <a:lstStyle/>
          <a:p>
            <a:pPr algn="ctr">
              <a:lnSpc>
                <a:spcPct val="100000"/>
              </a:lnSpc>
            </a:pPr>
            <a:endParaRPr>
              <a:solidFill>
                <a:srgbClr val="FFFFFF"/>
              </a:solidFill>
              <a:latin typeface="宋体" pitchFamily="2" charset="-122"/>
              <a:ea typeface="宋体" pitchFamily="2" charset="-122"/>
              <a:sym typeface="宋体" pitchFamily="2" charset="-122"/>
            </a:endParaRPr>
          </a:p>
        </p:txBody>
      </p:sp>
      <p:sp>
        <p:nvSpPr>
          <p:cNvPr id="12293" name="等腰三角形 18" title=""/>
          <p:cNvSpPr/>
          <p:nvPr/>
        </p:nvSpPr>
        <p:spPr>
          <a:xfrm>
            <a:off x="4565650" y="6443663"/>
            <a:ext cx="3060700" cy="414337"/>
          </a:xfrm>
          <a:prstGeom prst="triangle">
            <a:avLst>
              <a:gd name="adj" fmla="val 50000"/>
            </a:avLst>
          </a:prstGeom>
          <a:solidFill>
            <a:srgbClr val="8D44AD">
              <a:alpha val="50000"/>
            </a:srgbClr>
          </a:solidFill>
          <a:ln w="12700">
            <a:noFill/>
          </a:ln>
        </p:spPr>
        <p:txBody>
          <a:bodyPr anchor="ctr" anchorCtr="0"/>
          <a:lstStyle/>
          <a:p>
            <a:pPr algn="ctr">
              <a:lnSpc>
                <a:spcPct val="100000"/>
              </a:lnSpc>
            </a:pPr>
            <a:endParaRPr>
              <a:solidFill>
                <a:srgbClr val="FFFFFF"/>
              </a:solidFill>
              <a:latin typeface="宋体" pitchFamily="2" charset="-122"/>
              <a:ea typeface="宋体" pitchFamily="2" charset="-122"/>
              <a:sym typeface="宋体" pitchFamily="2" charset="-122"/>
            </a:endParaRPr>
          </a:p>
        </p:txBody>
      </p:sp>
      <p:sp>
        <p:nvSpPr>
          <p:cNvPr id="12294" name="等腰三角形 19" title=""/>
          <p:cNvSpPr/>
          <p:nvPr/>
        </p:nvSpPr>
        <p:spPr>
          <a:xfrm>
            <a:off x="6848475" y="6443663"/>
            <a:ext cx="3060700" cy="414337"/>
          </a:xfrm>
          <a:prstGeom prst="triangle">
            <a:avLst>
              <a:gd name="adj" fmla="val 50000"/>
            </a:avLst>
          </a:prstGeom>
          <a:solidFill>
            <a:srgbClr val="CB5518">
              <a:alpha val="50000"/>
            </a:srgbClr>
          </a:solidFill>
          <a:ln w="12700">
            <a:noFill/>
          </a:ln>
        </p:spPr>
        <p:txBody>
          <a:bodyPr anchor="ctr" anchorCtr="0"/>
          <a:lstStyle/>
          <a:p>
            <a:pPr algn="ctr">
              <a:lnSpc>
                <a:spcPct val="100000"/>
              </a:lnSpc>
            </a:pPr>
            <a:endParaRPr>
              <a:solidFill>
                <a:srgbClr val="FFFFFF"/>
              </a:solidFill>
              <a:latin typeface="宋体" pitchFamily="2" charset="-122"/>
              <a:ea typeface="宋体" pitchFamily="2" charset="-122"/>
              <a:sym typeface="宋体" pitchFamily="2" charset="-122"/>
            </a:endParaRPr>
          </a:p>
        </p:txBody>
      </p:sp>
      <p:sp>
        <p:nvSpPr>
          <p:cNvPr id="12295" name="文本框 21" title=""/>
          <p:cNvSpPr/>
          <p:nvPr/>
        </p:nvSpPr>
        <p:spPr>
          <a:xfrm>
            <a:off x="876300" y="728663"/>
            <a:ext cx="5580063" cy="645160"/>
          </a:xfrm>
          <a:prstGeom prst="rect">
            <a:avLst/>
          </a:prstGeom>
          <a:noFill/>
          <a:ln w="9525">
            <a:noFill/>
          </a:ln>
        </p:spPr>
        <p:txBody>
          <a:bodyPr wrap="square">
            <a:spAutoFit/>
          </a:bodyPr>
          <a:lstStyle/>
          <a:p>
            <a:pPr>
              <a:lnSpc>
                <a:spcPct val="100000"/>
              </a:lnSpc>
            </a:pPr>
            <a:r>
              <a:rPr lang="zh-CN" altLang="en-US" sz="3600">
                <a:solidFill>
                  <a:srgbClr val="099F3B"/>
                </a:solidFill>
                <a:latin typeface="方正兰亭粗黑_GBK" charset="-122"/>
                <a:ea typeface="方正兰亭粗黑_GBK" charset="-122"/>
                <a:sym typeface="方正兰亭粗黑_GBK" charset="-122"/>
              </a:rPr>
              <a:t>题型一</a:t>
            </a:r>
            <a:r>
              <a:rPr lang="en-US" altLang="zh-CN" sz="3600">
                <a:solidFill>
                  <a:srgbClr val="099F3B"/>
                </a:solidFill>
                <a:latin typeface="方正兰亭粗黑_GBK" charset="-122"/>
                <a:ea typeface="方正兰亭粗黑_GBK" charset="-122"/>
                <a:sym typeface="方正兰亭粗黑_GBK" charset="-122"/>
              </a:rPr>
              <a:t> </a:t>
            </a:r>
            <a:r>
              <a:rPr lang="zh-CN" altLang="en-US" sz="3600">
                <a:solidFill>
                  <a:srgbClr val="099F3B"/>
                </a:solidFill>
                <a:latin typeface="方正兰亭粗黑_GBK" charset="-122"/>
                <a:ea typeface="方正兰亭粗黑_GBK" charset="-122"/>
                <a:sym typeface="方正兰亭粗黑_GBK" charset="-122"/>
              </a:rPr>
              <a:t>集合的概念</a:t>
            </a:r>
          </a:p>
        </p:txBody>
      </p:sp>
      <p:sp>
        <p:nvSpPr>
          <p:cNvPr id="2" name="Hexin Shape 2" title=""/>
          <p:cNvSpPr/>
          <p:nvPr/>
        </p:nvSpPr>
        <p:spPr>
          <a:xfrm>
            <a:off x="393192" y="720000"/>
            <a:ext cx="11402568" cy="1077976"/>
          </a:xfrm>
          <a:prstGeom prst="rect">
            <a:avLst/>
          </a:prstGeom>
          <a:noFill/>
        </p:spPr>
        <p:txBody>
          <a:bodyPr wrap="square" lIns="0" tIns="0" rIns="0" bIns="0" rtlCol="0" anchor="t"/>
          <a:lstStyle/>
          <a:p>
            <a:pPr algn="l" latinLnBrk="1">
              <a:lnSpc>
                <a:spcPct val="120000"/>
              </a:lnSpc>
            </a:pPr>
            <a:endParaRPr lang="en-US" altLang="zh-CN" sz="3200"/>
          </a:p>
        </p:txBody>
      </p:sp>
      <p:sp>
        <p:nvSpPr>
          <p:cNvPr id="3" name="Hexin Shape 3" title=""/>
          <p:cNvSpPr/>
          <p:nvPr/>
        </p:nvSpPr>
        <p:spPr>
          <a:xfrm>
            <a:off x="393192" y="1342240"/>
            <a:ext cx="11402568" cy="470980"/>
          </a:xfrm>
          <a:prstGeom prst="rect">
            <a:avLst/>
          </a:prstGeom>
          <a:noFill/>
        </p:spPr>
        <p:txBody>
          <a:bodyPr wrap="none" lIns="0" tIns="0" rIns="0" bIns="0" rtlCol="0" anchor="t"/>
          <a:lstStyle/>
          <a:p>
            <a:pPr algn="l" latinLnBrk="1">
              <a:lnSpc>
                <a:spcPts val="4000"/>
              </a:lnSpc>
            </a:pPr>
            <a:r>
              <a:rPr lang="zh-CN" altLang="en-US" sz="2800" b="1" i="0">
                <a:solidFill>
                  <a:srgbClr val="C00000"/>
                </a:solidFill>
                <a:latin typeface="Times New Roman" panose="02020603050405020304" pitchFamily="18" charset="0"/>
                <a:ea typeface="+mn-ea"/>
                <a:cs typeface="Times New Roman" panose="02020603050405020304" pitchFamily="18" charset="0"/>
              </a:rPr>
              <a:t>例</a:t>
            </a:r>
            <a:r>
              <a:rPr lang="en-US" altLang="zh-CN" sz="2800" b="1" i="0">
                <a:solidFill>
                  <a:srgbClr val="C00000"/>
                </a:solidFill>
                <a:latin typeface="Times New Roman" panose="02020603050405020304" pitchFamily="18" charset="0"/>
                <a:ea typeface="+mn-ea"/>
                <a:cs typeface="Times New Roman" panose="02020603050405020304" pitchFamily="18" charset="0"/>
              </a:rPr>
              <a:t>1</a:t>
            </a:r>
            <a:r>
              <a:rPr lang="en-US" altLang="zh-CN" sz="2800" b="0" i="0">
                <a:solidFill>
                  <a:srgbClr val="000000"/>
                </a:solidFill>
                <a:latin typeface="Times New Roman" panose="02020603050405020304" pitchFamily="18" charset="0"/>
                <a:ea typeface="+mn-ea"/>
                <a:cs typeface="Times New Roman" panose="02020603050405020304" pitchFamily="18" charset="0"/>
              </a:rPr>
              <a:t>下列各组描述的对象可以组成集合的是(     )</a:t>
            </a:r>
            <a:endParaRPr lang="en-US" altLang="zh-CN" sz="2800">
              <a:latin typeface="Times New Roman" panose="02020603050405020304" pitchFamily="18" charset="0"/>
              <a:ea typeface="+mn-ea"/>
              <a:cs typeface="Times New Roman" panose="02020603050405020304" pitchFamily="18" charset="0"/>
            </a:endParaRPr>
          </a:p>
        </p:txBody>
      </p:sp>
      <p:sp>
        <p:nvSpPr>
          <p:cNvPr id="4" name="Hexin Shape 4" title=""/>
          <p:cNvSpPr/>
          <p:nvPr/>
        </p:nvSpPr>
        <p:spPr>
          <a:xfrm>
            <a:off x="6696075" y="1325880"/>
            <a:ext cx="1241425" cy="528955"/>
          </a:xfrm>
          <a:prstGeom prst="rect">
            <a:avLst/>
          </a:prstGeom>
          <a:noFill/>
        </p:spPr>
        <p:txBody>
          <a:bodyPr wrap="none" lIns="0" tIns="0" rIns="0" bIns="0" rtlCol="0" anchor="t"/>
          <a:lstStyle/>
          <a:p>
            <a:pPr algn="ctr" latinLnBrk="1">
              <a:lnSpc>
                <a:spcPts val="3900"/>
              </a:lnSpc>
            </a:pPr>
            <a:r>
              <a:rPr lang="en-US" altLang="zh-CN" sz="3200" b="1" i="0">
                <a:solidFill>
                  <a:srgbClr val="C00000"/>
                </a:solidFill>
                <a:latin typeface="Times New Roman Bold" panose="02020603050405020304" charset="0"/>
                <a:ea typeface="方正中等线简体" panose="03000509000000000000" pitchFamily="65" charset="-122"/>
                <a:cs typeface="Times New Roman Bold" panose="02020603050405020304" charset="0"/>
              </a:rPr>
              <a:t>B</a:t>
            </a:r>
          </a:p>
        </p:txBody>
      </p:sp>
      <p:sp>
        <p:nvSpPr>
          <p:cNvPr id="5" name="Hexin Shape 5" title=""/>
          <p:cNvSpPr/>
          <p:nvPr/>
        </p:nvSpPr>
        <p:spPr>
          <a:xfrm>
            <a:off x="393192" y="1854808"/>
            <a:ext cx="11402568" cy="2011807"/>
          </a:xfrm>
          <a:prstGeom prst="rect">
            <a:avLst/>
          </a:prstGeom>
          <a:noFill/>
        </p:spPr>
        <p:txBody>
          <a:bodyPr wrap="square" lIns="0" tIns="0" rIns="0" bIns="0" rtlCol="0" anchor="t"/>
          <a:lstStyle/>
          <a:p>
            <a:pPr algn="l" latinLnBrk="1">
              <a:lnSpc>
                <a:spcPct val="120000"/>
              </a:lnSpc>
            </a:pPr>
            <a:r>
              <a:rPr lang="en-US" altLang="zh-CN" sz="2800" b="0" i="0">
                <a:solidFill>
                  <a:srgbClr val="000000"/>
                </a:solidFill>
                <a:latin typeface="Times New Roman" panose="02020603050405020304" pitchFamily="18" charset="0"/>
                <a:ea typeface="+mn-ea"/>
                <a:cs typeface="Times New Roman" panose="02020603050405020304" pitchFamily="18" charset="0"/>
              </a:rPr>
              <a:t>A.数学必修一课本中所有的难题</a:t>
            </a:r>
            <a:endParaRPr lang="en-US" altLang="zh-CN" sz="2800">
              <a:latin typeface="Times New Roman" panose="02020603050405020304" pitchFamily="18" charset="0"/>
              <a:ea typeface="+mn-ea"/>
              <a:cs typeface="Times New Roman" panose="02020603050405020304" pitchFamily="18" charset="0"/>
            </a:endParaRPr>
          </a:p>
          <a:p>
            <a:pPr algn="l" latinLnBrk="1">
              <a:lnSpc>
                <a:spcPct val="120000"/>
              </a:lnSpc>
            </a:pPr>
            <a:r>
              <a:rPr lang="en-US" altLang="zh-CN" sz="2800" b="0" i="0">
                <a:solidFill>
                  <a:srgbClr val="000000"/>
                </a:solidFill>
                <a:latin typeface="Times New Roman" panose="02020603050405020304" pitchFamily="18" charset="0"/>
                <a:ea typeface="+mn-ea"/>
                <a:cs typeface="Times New Roman" panose="02020603050405020304" pitchFamily="18" charset="0"/>
              </a:rPr>
              <a:t>B.小于8的所有质数</a:t>
            </a:r>
            <a:endParaRPr lang="en-US" altLang="zh-CN" sz="2800">
              <a:latin typeface="Times New Roman" panose="02020603050405020304" pitchFamily="18" charset="0"/>
              <a:ea typeface="+mn-ea"/>
              <a:cs typeface="Times New Roman" panose="02020603050405020304" pitchFamily="18" charset="0"/>
            </a:endParaRPr>
          </a:p>
          <a:p>
            <a:pPr algn="l" latinLnBrk="1">
              <a:lnSpc>
                <a:spcPct val="120000"/>
              </a:lnSpc>
            </a:pPr>
            <a:r>
              <a:rPr lang="en-US" altLang="zh-CN" sz="2800" b="0" i="0">
                <a:solidFill>
                  <a:srgbClr val="000000"/>
                </a:solidFill>
                <a:latin typeface="Times New Roman" panose="02020603050405020304" pitchFamily="18" charset="0"/>
                <a:ea typeface="+mn-ea"/>
                <a:cs typeface="Times New Roman" panose="02020603050405020304" pitchFamily="18" charset="0"/>
              </a:rPr>
              <a:t>C.平面直角坐标系内第一象限的一些点</a:t>
            </a:r>
            <a:endParaRPr lang="en-US" altLang="zh-CN" sz="2800">
              <a:latin typeface="Times New Roman" panose="02020603050405020304" pitchFamily="18" charset="0"/>
              <a:ea typeface="+mn-ea"/>
              <a:cs typeface="Times New Roman" panose="02020603050405020304" pitchFamily="18" charset="0"/>
            </a:endParaRPr>
          </a:p>
          <a:p>
            <a:pPr algn="l" latinLnBrk="1">
              <a:lnSpc>
                <a:spcPct val="120000"/>
              </a:lnSpc>
            </a:pPr>
            <a:r>
              <a:rPr lang="en-US" altLang="zh-CN" sz="2800" b="0" i="0">
                <a:solidFill>
                  <a:srgbClr val="000000"/>
                </a:solidFill>
                <a:latin typeface="Times New Roman" panose="02020603050405020304" pitchFamily="18" charset="0"/>
                <a:ea typeface="+mn-ea"/>
                <a:cs typeface="Times New Roman" panose="02020603050405020304" pitchFamily="18" charset="0"/>
              </a:rPr>
              <a:t>D.所有比较小的正数</a:t>
            </a:r>
            <a:endParaRPr lang="en-US" altLang="zh-CN" sz="2800">
              <a:latin typeface="Times New Roman" panose="02020603050405020304" pitchFamily="18" charset="0"/>
              <a:ea typeface="+mn-ea"/>
              <a:cs typeface="Times New Roman" panose="02020603050405020304" pitchFamily="18" charset="0"/>
            </a:endParaRPr>
          </a:p>
        </p:txBody>
      </p:sp>
      <p:sp>
        <p:nvSpPr>
          <p:cNvPr id="6" name="Hexin Shape 6" title=""/>
          <p:cNvSpPr/>
          <p:nvPr/>
        </p:nvSpPr>
        <p:spPr>
          <a:xfrm>
            <a:off x="393192" y="3907573"/>
            <a:ext cx="11116936" cy="2011807"/>
          </a:xfrm>
          <a:prstGeom prst="rect">
            <a:avLst/>
          </a:prstGeom>
          <a:noFill/>
        </p:spPr>
        <p:txBody>
          <a:bodyPr wrap="square" lIns="0" tIns="0" rIns="0" bIns="0" rtlCol="0" anchor="t"/>
          <a:lstStyle/>
          <a:p>
            <a:pPr algn="l" latinLnBrk="1">
              <a:lnSpc>
                <a:spcPct val="120000"/>
              </a:lnSpc>
            </a:pPr>
            <a:r>
              <a:rPr lang="en-US" altLang="zh-CN" sz="2800" b="1" i="0">
                <a:solidFill>
                  <a:srgbClr val="C00000"/>
                </a:solidFill>
                <a:latin typeface="Times New Roman" panose="02020603050405020304" pitchFamily="18" charset="0"/>
                <a:ea typeface="+mn-ea"/>
                <a:cs typeface="Times New Roman" panose="02020603050405020304" pitchFamily="18" charset="0"/>
              </a:rPr>
              <a:t>【解析】 </a:t>
            </a:r>
            <a:r>
              <a:rPr lang="en-US" altLang="zh-CN" sz="2800" b="0" i="0">
                <a:solidFill>
                  <a:srgbClr val="C00000"/>
                </a:solidFill>
                <a:latin typeface="Times New Roman" panose="02020603050405020304" pitchFamily="18" charset="0"/>
                <a:ea typeface="+mn-ea"/>
                <a:cs typeface="Times New Roman" panose="02020603050405020304" pitchFamily="18" charset="0"/>
              </a:rPr>
              <a:t>A中“难题”的标准不确定，不能构成集合；B能构成集合；C中“一些点”无明确的标准，对于某个点是否在“一些点”中无法确定，因此“平面直角坐标系内第一象限的一些点”不能构成集合；D中“比较小”没有明确的标准，所以不能构成集合.</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6" grpId="0" build="p" animBg="1"/>
    </p:bldLst>
  </p:timing>
</p:sld>
</file>

<file path=ppt/slides/slide1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2291" name="等腰三角形 16" title=""/>
          <p:cNvSpPr/>
          <p:nvPr/>
        </p:nvSpPr>
        <p:spPr>
          <a:xfrm>
            <a:off x="9131300" y="6443663"/>
            <a:ext cx="3060700" cy="414337"/>
          </a:xfrm>
          <a:prstGeom prst="triangle">
            <a:avLst>
              <a:gd name="adj" fmla="val 50000"/>
            </a:avLst>
          </a:prstGeom>
          <a:solidFill>
            <a:srgbClr val="005596">
              <a:alpha val="50000"/>
            </a:srgbClr>
          </a:solidFill>
          <a:ln w="12700">
            <a:noFill/>
          </a:ln>
        </p:spPr>
        <p:txBody>
          <a:bodyPr anchor="ctr" anchorCtr="0"/>
          <a:lstStyle/>
          <a:p>
            <a:pPr algn="ctr">
              <a:lnSpc>
                <a:spcPct val="100000"/>
              </a:lnSpc>
            </a:pPr>
            <a:endParaRPr>
              <a:solidFill>
                <a:srgbClr val="FFFFFF"/>
              </a:solidFill>
              <a:latin typeface="宋体" pitchFamily="2" charset="-122"/>
              <a:ea typeface="宋体" pitchFamily="2" charset="-122"/>
              <a:sym typeface="宋体" pitchFamily="2" charset="-122"/>
            </a:endParaRPr>
          </a:p>
        </p:txBody>
      </p:sp>
      <p:sp>
        <p:nvSpPr>
          <p:cNvPr id="12292" name="等腰三角形 17" title=""/>
          <p:cNvSpPr/>
          <p:nvPr/>
        </p:nvSpPr>
        <p:spPr>
          <a:xfrm>
            <a:off x="2282825" y="6443663"/>
            <a:ext cx="3060700" cy="414337"/>
          </a:xfrm>
          <a:prstGeom prst="triangle">
            <a:avLst>
              <a:gd name="adj" fmla="val 50000"/>
            </a:avLst>
          </a:prstGeom>
          <a:solidFill>
            <a:srgbClr val="099F3B">
              <a:alpha val="50000"/>
            </a:srgbClr>
          </a:solidFill>
          <a:ln w="12700">
            <a:noFill/>
          </a:ln>
        </p:spPr>
        <p:txBody>
          <a:bodyPr anchor="ctr" anchorCtr="0"/>
          <a:lstStyle/>
          <a:p>
            <a:pPr algn="ctr">
              <a:lnSpc>
                <a:spcPct val="100000"/>
              </a:lnSpc>
            </a:pPr>
            <a:endParaRPr>
              <a:solidFill>
                <a:srgbClr val="FFFFFF"/>
              </a:solidFill>
              <a:latin typeface="宋体" pitchFamily="2" charset="-122"/>
              <a:ea typeface="宋体" pitchFamily="2" charset="-122"/>
              <a:sym typeface="宋体" pitchFamily="2" charset="-122"/>
            </a:endParaRPr>
          </a:p>
        </p:txBody>
      </p:sp>
      <p:sp>
        <p:nvSpPr>
          <p:cNvPr id="12293" name="等腰三角形 18" title=""/>
          <p:cNvSpPr/>
          <p:nvPr/>
        </p:nvSpPr>
        <p:spPr>
          <a:xfrm>
            <a:off x="4565650" y="6443663"/>
            <a:ext cx="3060700" cy="414337"/>
          </a:xfrm>
          <a:prstGeom prst="triangle">
            <a:avLst>
              <a:gd name="adj" fmla="val 50000"/>
            </a:avLst>
          </a:prstGeom>
          <a:solidFill>
            <a:srgbClr val="8D44AD">
              <a:alpha val="50000"/>
            </a:srgbClr>
          </a:solidFill>
          <a:ln w="12700">
            <a:noFill/>
          </a:ln>
        </p:spPr>
        <p:txBody>
          <a:bodyPr anchor="ctr" anchorCtr="0"/>
          <a:lstStyle/>
          <a:p>
            <a:pPr algn="ctr">
              <a:lnSpc>
                <a:spcPct val="100000"/>
              </a:lnSpc>
            </a:pPr>
            <a:endParaRPr>
              <a:solidFill>
                <a:srgbClr val="FFFFFF"/>
              </a:solidFill>
              <a:latin typeface="宋体" pitchFamily="2" charset="-122"/>
              <a:ea typeface="宋体" pitchFamily="2" charset="-122"/>
              <a:sym typeface="宋体" pitchFamily="2" charset="-122"/>
            </a:endParaRPr>
          </a:p>
        </p:txBody>
      </p:sp>
      <p:sp>
        <p:nvSpPr>
          <p:cNvPr id="12294" name="等腰三角形 19" title=""/>
          <p:cNvSpPr/>
          <p:nvPr/>
        </p:nvSpPr>
        <p:spPr>
          <a:xfrm>
            <a:off x="6848475" y="6443663"/>
            <a:ext cx="3060700" cy="414337"/>
          </a:xfrm>
          <a:prstGeom prst="triangle">
            <a:avLst>
              <a:gd name="adj" fmla="val 50000"/>
            </a:avLst>
          </a:prstGeom>
          <a:solidFill>
            <a:srgbClr val="CB5518">
              <a:alpha val="50000"/>
            </a:srgbClr>
          </a:solidFill>
          <a:ln w="12700">
            <a:noFill/>
          </a:ln>
        </p:spPr>
        <p:txBody>
          <a:bodyPr anchor="ctr" anchorCtr="0"/>
          <a:lstStyle/>
          <a:p>
            <a:pPr algn="ctr">
              <a:lnSpc>
                <a:spcPct val="100000"/>
              </a:lnSpc>
            </a:pPr>
            <a:endParaRPr>
              <a:solidFill>
                <a:srgbClr val="FFFFFF"/>
              </a:solidFill>
              <a:latin typeface="宋体" pitchFamily="2" charset="-122"/>
              <a:ea typeface="宋体" pitchFamily="2" charset="-122"/>
              <a:sym typeface="宋体" pitchFamily="2" charset="-122"/>
            </a:endParaRPr>
          </a:p>
        </p:txBody>
      </p:sp>
      <p:sp>
        <p:nvSpPr>
          <p:cNvPr id="12295" name="文本框 21" title=""/>
          <p:cNvSpPr/>
          <p:nvPr/>
        </p:nvSpPr>
        <p:spPr>
          <a:xfrm>
            <a:off x="876300" y="728663"/>
            <a:ext cx="5580063" cy="645160"/>
          </a:xfrm>
          <a:prstGeom prst="rect">
            <a:avLst/>
          </a:prstGeom>
          <a:noFill/>
          <a:ln w="9525">
            <a:noFill/>
          </a:ln>
        </p:spPr>
        <p:txBody>
          <a:bodyPr wrap="square">
            <a:spAutoFit/>
          </a:bodyPr>
          <a:lstStyle/>
          <a:p>
            <a:pPr>
              <a:lnSpc>
                <a:spcPct val="100000"/>
              </a:lnSpc>
            </a:pPr>
            <a:r>
              <a:rPr lang="zh-CN" altLang="en-US" sz="3600">
                <a:solidFill>
                  <a:srgbClr val="099F3B"/>
                </a:solidFill>
                <a:latin typeface="方正兰亭粗黑_GBK" charset="-122"/>
                <a:ea typeface="方正兰亭粗黑_GBK" charset="-122"/>
                <a:sym typeface="方正兰亭粗黑_GBK" charset="-122"/>
              </a:rPr>
              <a:t>题型一</a:t>
            </a:r>
            <a:r>
              <a:rPr lang="en-US" altLang="zh-CN" sz="3600">
                <a:solidFill>
                  <a:srgbClr val="099F3B"/>
                </a:solidFill>
                <a:latin typeface="方正兰亭粗黑_GBK" charset="-122"/>
                <a:ea typeface="方正兰亭粗黑_GBK" charset="-122"/>
                <a:sym typeface="方正兰亭粗黑_GBK" charset="-122"/>
              </a:rPr>
              <a:t> </a:t>
            </a:r>
            <a:r>
              <a:rPr lang="zh-CN" altLang="en-US" sz="3600">
                <a:solidFill>
                  <a:srgbClr val="099F3B"/>
                </a:solidFill>
                <a:latin typeface="方正兰亭粗黑_GBK" charset="-122"/>
                <a:ea typeface="方正兰亭粗黑_GBK" charset="-122"/>
                <a:sym typeface="方正兰亭粗黑_GBK" charset="-122"/>
              </a:rPr>
              <a:t>集合的概念</a:t>
            </a:r>
          </a:p>
        </p:txBody>
      </p:sp>
      <p:sp>
        <p:nvSpPr>
          <p:cNvPr id="2" name="Hexin Shape 2" title=""/>
          <p:cNvSpPr/>
          <p:nvPr/>
        </p:nvSpPr>
        <p:spPr>
          <a:xfrm>
            <a:off x="393192" y="720000"/>
            <a:ext cx="11402568" cy="1077976"/>
          </a:xfrm>
          <a:prstGeom prst="rect">
            <a:avLst/>
          </a:prstGeom>
          <a:noFill/>
        </p:spPr>
        <p:txBody>
          <a:bodyPr wrap="square" lIns="0" tIns="0" rIns="0" bIns="0" rtlCol="0" anchor="t"/>
          <a:lstStyle/>
          <a:p>
            <a:pPr algn="l" latinLnBrk="1">
              <a:lnSpc>
                <a:spcPct val="120000"/>
              </a:lnSpc>
            </a:pPr>
            <a:endParaRPr lang="en-US" altLang="zh-CN" sz="3200"/>
          </a:p>
        </p:txBody>
      </p:sp>
      <p:sp>
        <p:nvSpPr>
          <p:cNvPr id="9" name="Hexin Shape 2" title=""/>
          <p:cNvSpPr/>
          <p:nvPr/>
        </p:nvSpPr>
        <p:spPr>
          <a:xfrm>
            <a:off x="456692" y="1374159"/>
            <a:ext cx="11402568" cy="566992"/>
          </a:xfrm>
          <a:prstGeom prst="rect">
            <a:avLst/>
          </a:prstGeom>
          <a:noFill/>
        </p:spPr>
        <p:txBody>
          <a:bodyPr wrap="none" lIns="0" tIns="0" rIns="0" bIns="0" rtlCol="0" anchor="t"/>
          <a:lstStyle/>
          <a:p>
            <a:pPr algn="l" latinLnBrk="1">
              <a:lnSpc>
                <a:spcPts val="4900"/>
              </a:lnSpc>
            </a:pPr>
            <a:r>
              <a:rPr lang="zh-CN" altLang="en-US" sz="2800" b="1" i="0">
                <a:solidFill>
                  <a:srgbClr val="C00000"/>
                </a:solidFill>
                <a:latin typeface="Times New Roman" panose="02020603050405020304" pitchFamily="18" charset="0"/>
                <a:ea typeface="+mn-ea"/>
                <a:cs typeface="Times New Roman" panose="02020603050405020304" pitchFamily="18" charset="0"/>
              </a:rPr>
              <a:t>例</a:t>
            </a:r>
            <a:r>
              <a:rPr lang="en-US" altLang="zh-CN" sz="2800" b="1" i="0">
                <a:solidFill>
                  <a:srgbClr val="C00000"/>
                </a:solidFill>
                <a:latin typeface="Times New Roman" panose="02020603050405020304" pitchFamily="18" charset="0"/>
                <a:ea typeface="+mn-ea"/>
                <a:cs typeface="Times New Roman" panose="02020603050405020304" pitchFamily="18" charset="0"/>
              </a:rPr>
              <a:t>2</a:t>
            </a:r>
            <a:r>
              <a:rPr lang="en-US" altLang="zh-CN" sz="2800" b="0" i="0">
                <a:solidFill>
                  <a:srgbClr val="000000"/>
                </a:solidFill>
                <a:latin typeface="Times New Roman" panose="02020603050405020304" pitchFamily="18" charset="0"/>
                <a:ea typeface="+mn-ea"/>
                <a:cs typeface="Times New Roman" panose="02020603050405020304" pitchFamily="18" charset="0"/>
              </a:rPr>
              <a:t>.下列说法中正确的是(     )</a:t>
            </a:r>
            <a:endParaRPr lang="en-US" altLang="zh-CN" sz="2800">
              <a:latin typeface="Times New Roman" panose="02020603050405020304" pitchFamily="18" charset="0"/>
              <a:ea typeface="+mn-ea"/>
              <a:cs typeface="Times New Roman" panose="02020603050405020304" pitchFamily="18" charset="0"/>
            </a:endParaRPr>
          </a:p>
        </p:txBody>
      </p:sp>
      <p:sp>
        <p:nvSpPr>
          <p:cNvPr id="10" name="Hexin Shape 3" title=""/>
          <p:cNvSpPr/>
          <p:nvPr/>
        </p:nvSpPr>
        <p:spPr>
          <a:xfrm>
            <a:off x="4330192" y="1374159"/>
            <a:ext cx="317500" cy="571627"/>
          </a:xfrm>
          <a:prstGeom prst="rect">
            <a:avLst/>
          </a:prstGeom>
          <a:noFill/>
        </p:spPr>
        <p:txBody>
          <a:bodyPr wrap="none" lIns="0" tIns="0" rIns="0" bIns="0" rtlCol="0" anchor="t"/>
          <a:lstStyle/>
          <a:p>
            <a:pPr algn="ctr" latinLnBrk="1">
              <a:lnSpc>
                <a:spcPts val="5000"/>
              </a:lnSpc>
            </a:pPr>
            <a:r>
              <a:rPr lang="en-US" altLang="zh-CN" sz="2800" b="0" i="0">
                <a:solidFill>
                  <a:srgbClr val="FF0000"/>
                </a:solidFill>
                <a:latin typeface="Times New Roman" panose="02020603050405020304" pitchFamily="18" charset="0"/>
                <a:ea typeface="方正中等线简体" panose="03000509000000000000" pitchFamily="65" charset="-122"/>
                <a:cs typeface="Times New Roman" panose="02020603050405020304" pitchFamily="34" charset="-120"/>
              </a:rPr>
              <a:t>B</a:t>
            </a:r>
            <a:endParaRPr lang="en-US" altLang="zh-CN" sz="2800"/>
          </a:p>
        </p:txBody>
      </p:sp>
      <mc:AlternateContent>
        <mc:Choice Requires="a14">
          <p:sp>
            <p:nvSpPr>
              <p:cNvPr id="11" name="Hexin Shape 4" title=""/>
              <p:cNvSpPr/>
              <p:nvPr/>
            </p:nvSpPr>
            <p:spPr>
              <a:xfrm>
                <a:off x="456692" y="1947183"/>
                <a:ext cx="11402568" cy="3772027"/>
              </a:xfrm>
              <a:prstGeom prst="rect">
                <a:avLst/>
              </a:prstGeom>
              <a:noFill/>
            </p:spPr>
            <p:txBody>
              <a:bodyPr wrap="none" lIns="0" tIns="0" rIns="0" bIns="0" rtlCol="0" anchor="t"/>
              <a:lstStyle/>
              <a:p>
                <a:pPr algn="l" latinLnBrk="1">
                  <a:lnSpc>
                    <a:spcPts val="5000"/>
                  </a:lnSpc>
                </a:pPr>
                <a:r>
                  <a:rPr lang="en-US" altLang="zh-CN" sz="2800" b="0" i="0">
                    <a:solidFill>
                      <a:srgbClr val="000000"/>
                    </a:solidFill>
                    <a:latin typeface="Times New Roman" panose="02020603050405020304" pitchFamily="18" charset="0"/>
                    <a:ea typeface="+mn-ea"/>
                    <a:cs typeface="Times New Roman" panose="02020603050405020304" pitchFamily="18" charset="0"/>
                  </a:rPr>
                  <a:t>A.单词</a:t>
                </a:r>
                <a:r>
                  <a:rPr lang="en-US" altLang="zh-CN" sz="900" b="0" i="0" u="none">
                    <a:solidFill>
                      <a:srgbClr val="000000"/>
                    </a:solidFill>
                    <a:latin typeface="Times New Roman" panose="02020603050405020304" pitchFamily="18" charset="0"/>
                    <a:ea typeface="+mn-ea"/>
                    <a:cs typeface="Times New Roman" panose="02020603050405020304" pitchFamily="18" charset="0"/>
                  </a:rPr>
                  <a:t> </a:t>
                </a:r>
                <a14:m>
                  <m:oMathPara>
                    <m:oMathParaPr>
                      <m:jc/>
                    </m:oMathParaPr>
                    <m:oMath>
                      <m:r>
                        <m:rPr>
                          <m:sty m:val="p"/>
                        </m:rPr>
                        <a:rPr lang="en-US" altLang="zh-CN" sz="2800" b="0" i="0">
                          <a:solidFill>
                            <a:srgbClr val="000000"/>
                          </a:solidFill>
                          <a:latin typeface="+mn-ea"/>
                          <a:ea typeface="+mn-ea"/>
                          <a:cs typeface="Times New Roman" panose="02020603050405020304" pitchFamily="34" charset="-120"/>
                        </a:rPr>
                        <m:t>book</m:t>
                      </m:r>
                    </m:oMath>
                  </m:oMathPara>
                </a14:m>
                <a:r>
                  <a:rPr lang="en-US" altLang="zh-CN" sz="900" b="0" i="0" u="none">
                    <a:solidFill>
                      <a:srgbClr val="000000"/>
                    </a:solidFill>
                    <a:latin typeface="Times New Roman" panose="02020603050405020304" pitchFamily="18" charset="0"/>
                    <a:ea typeface="+mn-ea"/>
                    <a:cs typeface="Times New Roman" panose="02020603050405020304" pitchFamily="18" charset="0"/>
                  </a:rPr>
                  <a:t> </a:t>
                </a:r>
                <a:r>
                  <a:rPr lang="en-US" altLang="zh-CN" sz="2800" b="0" i="0">
                    <a:solidFill>
                      <a:srgbClr val="000000"/>
                    </a:solidFill>
                    <a:latin typeface="Times New Roman" panose="02020603050405020304" pitchFamily="18" charset="0"/>
                    <a:ea typeface="+mn-ea"/>
                    <a:cs typeface="Times New Roman" panose="02020603050405020304" pitchFamily="18" charset="0"/>
                  </a:rPr>
                  <a:t>的所有字母组成的集合的元素共有4个</a:t>
                </a:r>
                <a:endParaRPr lang="en-US" altLang="zh-CN" sz="2800">
                  <a:latin typeface="Times New Roman" panose="02020603050405020304" pitchFamily="18" charset="0"/>
                  <a:ea typeface="+mn-ea"/>
                  <a:cs typeface="Times New Roman" panose="02020603050405020304" pitchFamily="18" charset="0"/>
                </a:endParaRPr>
              </a:p>
              <a:p>
                <a:pPr algn="l" latinLnBrk="1">
                  <a:lnSpc>
                    <a:spcPts val="5000"/>
                  </a:lnSpc>
                </a:pPr>
                <a:r>
                  <a:rPr lang="en-US" altLang="zh-CN" sz="2800" b="0" i="0">
                    <a:solidFill>
                      <a:srgbClr val="000000"/>
                    </a:solidFill>
                    <a:latin typeface="Times New Roman" panose="02020603050405020304" pitchFamily="18" charset="0"/>
                    <a:ea typeface="+mn-ea"/>
                    <a:cs typeface="Times New Roman" panose="02020603050405020304" pitchFamily="18" charset="0"/>
                  </a:rPr>
                  <a:t>B.若</a:t>
                </a:r>
                <a:r>
                  <a:rPr lang="en-US" altLang="zh-CN" sz="900" b="0" i="0" u="none">
                    <a:solidFill>
                      <a:srgbClr val="000000"/>
                    </a:solidFill>
                    <a:latin typeface="Times New Roman" panose="02020603050405020304" pitchFamily="18" charset="0"/>
                    <a:ea typeface="+mn-ea"/>
                    <a:cs typeface="Times New Roman" panose="02020603050405020304" pitchFamily="18" charset="0"/>
                  </a:rPr>
                  <a:t> </a:t>
                </a:r>
                <a14:m>
                  <m:oMathPara>
                    <m:oMathParaPr>
                      <m:jc/>
                    </m:oMathParaPr>
                    <m:oMath>
                      <m:r>
                        <m:rPr>
                          <m:sty m:val="p"/>
                        </m:rPr>
                        <a:rPr lang="en-US" altLang="zh-CN" sz="2800" b="0" i="0">
                          <a:solidFill>
                            <a:srgbClr val="000000"/>
                          </a:solidFill>
                          <a:latin typeface="+mn-ea"/>
                          <a:ea typeface="+mn-ea"/>
                          <a:cs typeface="Times New Roman" panose="02020603050405020304" pitchFamily="34" charset="-120"/>
                        </a:rPr>
                        <m:t>a</m:t>
                      </m:r>
                    </m:oMath>
                  </m:oMathPara>
                </a14:m>
                <a:r>
                  <a:rPr lang="en-US" altLang="zh-CN" sz="900" b="0" i="0" u="none">
                    <a:solidFill>
                      <a:srgbClr val="000000"/>
                    </a:solidFill>
                    <a:latin typeface="Times New Roman" panose="02020603050405020304" pitchFamily="18" charset="0"/>
                    <a:ea typeface="+mn-ea"/>
                    <a:cs typeface="Times New Roman" panose="02020603050405020304" pitchFamily="18" charset="0"/>
                  </a:rPr>
                  <a:t> </a:t>
                </a:r>
                <a:r>
                  <a:rPr lang="en-US" altLang="zh-CN" sz="2800" b="0" i="0">
                    <a:solidFill>
                      <a:srgbClr val="000000"/>
                    </a:solidFill>
                    <a:latin typeface="Times New Roman" panose="02020603050405020304" pitchFamily="18" charset="0"/>
                    <a:ea typeface="+mn-ea"/>
                    <a:cs typeface="Times New Roman" panose="02020603050405020304" pitchFamily="18" charset="0"/>
                  </a:rPr>
                  <a:t>，</a:t>
                </a:r>
                <a:r>
                  <a:rPr lang="en-US" altLang="zh-CN" sz="900" b="0" i="0" u="none">
                    <a:solidFill>
                      <a:srgbClr val="000000"/>
                    </a:solidFill>
                    <a:latin typeface="Times New Roman" panose="02020603050405020304" pitchFamily="18" charset="0"/>
                    <a:ea typeface="+mn-ea"/>
                    <a:cs typeface="Times New Roman" panose="02020603050405020304" pitchFamily="18" charset="0"/>
                  </a:rPr>
                  <a:t> </a:t>
                </a:r>
                <a14:m>
                  <m:oMathPara>
                    <m:oMathParaPr>
                      <m:jc/>
                    </m:oMathParaPr>
                    <m:oMath>
                      <m:r>
                        <m:rPr>
                          <m:sty m:val="p"/>
                        </m:rPr>
                        <a:rPr lang="en-US" altLang="zh-CN" sz="2800" b="0" i="0">
                          <a:solidFill>
                            <a:srgbClr val="000000"/>
                          </a:solidFill>
                          <a:latin typeface="+mn-ea"/>
                          <a:ea typeface="+mn-ea"/>
                          <a:cs typeface="Times New Roman" panose="02020603050405020304" pitchFamily="34" charset="-120"/>
                        </a:rPr>
                        <m:t>b</m:t>
                      </m:r>
                    </m:oMath>
                  </m:oMathPara>
                </a14:m>
                <a:r>
                  <a:rPr lang="en-US" altLang="zh-CN" sz="900" b="0" i="0" u="none">
                    <a:solidFill>
                      <a:srgbClr val="000000"/>
                    </a:solidFill>
                    <a:latin typeface="Times New Roman" panose="02020603050405020304" pitchFamily="18" charset="0"/>
                    <a:ea typeface="+mn-ea"/>
                    <a:cs typeface="Times New Roman" panose="02020603050405020304" pitchFamily="18" charset="0"/>
                  </a:rPr>
                  <a:t> </a:t>
                </a:r>
                <a:r>
                  <a:rPr lang="en-US" altLang="zh-CN" sz="2800" b="0" i="0">
                    <a:solidFill>
                      <a:srgbClr val="000000"/>
                    </a:solidFill>
                    <a:latin typeface="Times New Roman" panose="02020603050405020304" pitchFamily="18" charset="0"/>
                    <a:ea typeface="+mn-ea"/>
                    <a:cs typeface="Times New Roman" panose="02020603050405020304" pitchFamily="18" charset="0"/>
                  </a:rPr>
                  <a:t>，</a:t>
                </a:r>
                <a:r>
                  <a:rPr lang="en-US" altLang="zh-CN" sz="900" b="0" i="0" u="none">
                    <a:solidFill>
                      <a:srgbClr val="000000"/>
                    </a:solidFill>
                    <a:latin typeface="Times New Roman" panose="02020603050405020304" pitchFamily="18" charset="0"/>
                    <a:ea typeface="+mn-ea"/>
                    <a:cs typeface="Times New Roman" panose="02020603050405020304" pitchFamily="18" charset="0"/>
                  </a:rPr>
                  <a:t> </a:t>
                </a:r>
                <a14:m>
                  <m:oMathPara>
                    <m:oMathParaPr>
                      <m:jc/>
                    </m:oMathParaPr>
                    <m:oMath>
                      <m:r>
                        <m:rPr>
                          <m:sty m:val="p"/>
                        </m:rPr>
                        <a:rPr lang="en-US" altLang="zh-CN" sz="2800" b="0" i="0">
                          <a:solidFill>
                            <a:srgbClr val="000000"/>
                          </a:solidFill>
                          <a:latin typeface="+mn-ea"/>
                          <a:ea typeface="+mn-ea"/>
                          <a:cs typeface="Times New Roman" panose="02020603050405020304" pitchFamily="34" charset="-120"/>
                        </a:rPr>
                        <m:t>c</m:t>
                      </m:r>
                    </m:oMath>
                  </m:oMathPara>
                </a14:m>
                <a:r>
                  <a:rPr lang="en-US" altLang="zh-CN" sz="900" b="0" i="0" u="none">
                    <a:solidFill>
                      <a:srgbClr val="000000"/>
                    </a:solidFill>
                    <a:latin typeface="Times New Roman" panose="02020603050405020304" pitchFamily="18" charset="0"/>
                    <a:ea typeface="+mn-ea"/>
                    <a:cs typeface="Times New Roman" panose="02020603050405020304" pitchFamily="18" charset="0"/>
                  </a:rPr>
                  <a:t> </a:t>
                </a:r>
                <a:r>
                  <a:rPr lang="en-US" altLang="zh-CN" sz="2800" b="0" i="0">
                    <a:solidFill>
                      <a:srgbClr val="000000"/>
                    </a:solidFill>
                    <a:latin typeface="Times New Roman" panose="02020603050405020304" pitchFamily="18" charset="0"/>
                    <a:ea typeface="+mn-ea"/>
                    <a:cs typeface="Times New Roman" panose="02020603050405020304" pitchFamily="18" charset="0"/>
                  </a:rPr>
                  <a:t>，</a:t>
                </a:r>
                <a:r>
                  <a:rPr lang="en-US" altLang="zh-CN" sz="900" b="0" i="0" u="none">
                    <a:solidFill>
                      <a:srgbClr val="000000"/>
                    </a:solidFill>
                    <a:latin typeface="Times New Roman" panose="02020603050405020304" pitchFamily="18" charset="0"/>
                    <a:ea typeface="+mn-ea"/>
                    <a:cs typeface="Times New Roman" panose="02020603050405020304" pitchFamily="18" charset="0"/>
                  </a:rPr>
                  <a:t> </a:t>
                </a:r>
                <a14:m>
                  <m:oMathPara>
                    <m:oMathParaPr>
                      <m:jc/>
                    </m:oMathParaPr>
                    <m:oMath>
                      <m:r>
                        <m:rPr>
                          <m:sty m:val="p"/>
                        </m:rPr>
                        <a:rPr lang="en-US" altLang="zh-CN" sz="2800" b="0" i="0">
                          <a:solidFill>
                            <a:srgbClr val="000000"/>
                          </a:solidFill>
                          <a:latin typeface="+mn-ea"/>
                          <a:ea typeface="+mn-ea"/>
                          <a:cs typeface="Times New Roman" panose="02020603050405020304" pitchFamily="34" charset="-120"/>
                        </a:rPr>
                        <m:t>d</m:t>
                      </m:r>
                    </m:oMath>
                  </m:oMathPara>
                </a14:m>
                <a:r>
                  <a:rPr lang="en-US" altLang="zh-CN" sz="900" b="0" i="0" u="none">
                    <a:solidFill>
                      <a:srgbClr val="000000"/>
                    </a:solidFill>
                    <a:latin typeface="Times New Roman" panose="02020603050405020304" pitchFamily="18" charset="0"/>
                    <a:ea typeface="+mn-ea"/>
                    <a:cs typeface="Times New Roman" panose="02020603050405020304" pitchFamily="18" charset="0"/>
                  </a:rPr>
                  <a:t> </a:t>
                </a:r>
                <a:r>
                  <a:rPr lang="en-US" altLang="zh-CN" sz="2800" b="0" i="0">
                    <a:solidFill>
                      <a:srgbClr val="000000"/>
                    </a:solidFill>
                    <a:latin typeface="Times New Roman" panose="02020603050405020304" pitchFamily="18" charset="0"/>
                    <a:ea typeface="+mn-ea"/>
                    <a:cs typeface="Times New Roman" panose="02020603050405020304" pitchFamily="18" charset="0"/>
                  </a:rPr>
                  <a:t>为集合</a:t>
                </a:r>
                <a:r>
                  <a:rPr lang="en-US" altLang="zh-CN" sz="900" b="0" i="0" u="none">
                    <a:solidFill>
                      <a:srgbClr val="000000"/>
                    </a:solidFill>
                    <a:latin typeface="Times New Roman" panose="02020603050405020304" pitchFamily="18" charset="0"/>
                    <a:ea typeface="+mn-ea"/>
                    <a:cs typeface="Times New Roman" panose="02020603050405020304" pitchFamily="18" charset="0"/>
                  </a:rPr>
                  <a:t> </a:t>
                </a:r>
                <a14:m>
                  <m:oMathPara>
                    <m:oMathParaPr>
                      <m:jc/>
                    </m:oMathParaPr>
                    <m:oMath>
                      <m:r>
                        <m:rPr>
                          <m:sty m:val="p"/>
                        </m:rPr>
                        <a:rPr lang="en-US" altLang="zh-CN" sz="2800" b="0" i="0">
                          <a:solidFill>
                            <a:srgbClr val="000000"/>
                          </a:solidFill>
                          <a:latin typeface="+mn-ea"/>
                          <a:ea typeface="+mn-ea"/>
                          <a:cs typeface="Times New Roman" panose="02020603050405020304" pitchFamily="34" charset="-120"/>
                        </a:rPr>
                        <m:t>A</m:t>
                      </m:r>
                    </m:oMath>
                  </m:oMathPara>
                </a14:m>
                <a:r>
                  <a:rPr lang="en-US" altLang="zh-CN" sz="900" b="0" i="0" u="none">
                    <a:solidFill>
                      <a:srgbClr val="000000"/>
                    </a:solidFill>
                    <a:latin typeface="Times New Roman" panose="02020603050405020304" pitchFamily="18" charset="0"/>
                    <a:ea typeface="+mn-ea"/>
                    <a:cs typeface="Times New Roman" panose="02020603050405020304" pitchFamily="18" charset="0"/>
                  </a:rPr>
                  <a:t> </a:t>
                </a:r>
                <a:r>
                  <a:rPr lang="en-US" altLang="zh-CN" sz="2800" b="0" i="0">
                    <a:solidFill>
                      <a:srgbClr val="000000"/>
                    </a:solidFill>
                    <a:latin typeface="Times New Roman" panose="02020603050405020304" pitchFamily="18" charset="0"/>
                    <a:ea typeface="+mn-ea"/>
                    <a:cs typeface="Times New Roman" panose="02020603050405020304" pitchFamily="18" charset="0"/>
                  </a:rPr>
                  <a:t>的4个元素，则以</a:t>
                </a:r>
                <a:r>
                  <a:rPr lang="en-US" altLang="zh-CN" sz="900" b="0" i="0" u="none">
                    <a:solidFill>
                      <a:srgbClr val="000000"/>
                    </a:solidFill>
                    <a:latin typeface="Times New Roman" panose="02020603050405020304" pitchFamily="18" charset="0"/>
                    <a:ea typeface="+mn-ea"/>
                    <a:cs typeface="Times New Roman" panose="02020603050405020304" pitchFamily="18" charset="0"/>
                  </a:rPr>
                  <a:t> </a:t>
                </a:r>
                <a14:m>
                  <m:oMathPara>
                    <m:oMathParaPr>
                      <m:jc/>
                    </m:oMathParaPr>
                    <m:oMath>
                      <m:r>
                        <m:rPr>
                          <m:sty m:val="p"/>
                        </m:rPr>
                        <a:rPr lang="en-US" altLang="zh-CN" sz="2800" b="0" i="0">
                          <a:solidFill>
                            <a:srgbClr val="000000"/>
                          </a:solidFill>
                          <a:latin typeface="+mn-ea"/>
                          <a:ea typeface="+mn-ea"/>
                          <a:cs typeface="Times New Roman" panose="02020603050405020304" pitchFamily="34" charset="-120"/>
                        </a:rPr>
                        <m:t>a</m:t>
                      </m:r>
                    </m:oMath>
                  </m:oMathPara>
                </a14:m>
                <a:r>
                  <a:rPr lang="en-US" altLang="zh-CN" sz="900" b="0" i="0" u="none">
                    <a:solidFill>
                      <a:srgbClr val="000000"/>
                    </a:solidFill>
                    <a:latin typeface="Times New Roman" panose="02020603050405020304" pitchFamily="18" charset="0"/>
                    <a:ea typeface="+mn-ea"/>
                    <a:cs typeface="Times New Roman" panose="02020603050405020304" pitchFamily="18" charset="0"/>
                  </a:rPr>
                  <a:t> </a:t>
                </a:r>
                <a:r>
                  <a:rPr lang="en-US" altLang="zh-CN" sz="2800" b="0" i="0">
                    <a:solidFill>
                      <a:srgbClr val="000000"/>
                    </a:solidFill>
                    <a:latin typeface="Times New Roman" panose="02020603050405020304" pitchFamily="18" charset="0"/>
                    <a:ea typeface="+mn-ea"/>
                    <a:cs typeface="Times New Roman" panose="02020603050405020304" pitchFamily="18" charset="0"/>
                  </a:rPr>
                  <a:t>，</a:t>
                </a:r>
                <a:r>
                  <a:rPr lang="en-US" altLang="zh-CN" sz="900" b="0" i="0" u="none">
                    <a:solidFill>
                      <a:srgbClr val="000000"/>
                    </a:solidFill>
                    <a:latin typeface="Times New Roman" panose="02020603050405020304" pitchFamily="18" charset="0"/>
                    <a:ea typeface="+mn-ea"/>
                    <a:cs typeface="Times New Roman" panose="02020603050405020304" pitchFamily="18" charset="0"/>
                  </a:rPr>
                  <a:t> </a:t>
                </a:r>
                <a14:m>
                  <m:oMathPara>
                    <m:oMathParaPr>
                      <m:jc/>
                    </m:oMathParaPr>
                    <m:oMath>
                      <m:r>
                        <m:rPr>
                          <m:sty m:val="p"/>
                        </m:rPr>
                        <a:rPr lang="en-US" altLang="zh-CN" sz="2800" b="0" i="0">
                          <a:solidFill>
                            <a:srgbClr val="000000"/>
                          </a:solidFill>
                          <a:latin typeface="+mn-ea"/>
                          <a:ea typeface="+mn-ea"/>
                          <a:cs typeface="Times New Roman" panose="02020603050405020304" pitchFamily="34" charset="-120"/>
                        </a:rPr>
                        <m:t>b</m:t>
                      </m:r>
                    </m:oMath>
                  </m:oMathPara>
                </a14:m>
                <a:r>
                  <a:rPr lang="en-US" altLang="zh-CN" sz="900" b="0" i="0" u="none">
                    <a:solidFill>
                      <a:srgbClr val="000000"/>
                    </a:solidFill>
                    <a:latin typeface="Times New Roman" panose="02020603050405020304" pitchFamily="18" charset="0"/>
                    <a:ea typeface="+mn-ea"/>
                    <a:cs typeface="Times New Roman" panose="02020603050405020304" pitchFamily="18" charset="0"/>
                  </a:rPr>
                  <a:t> </a:t>
                </a:r>
                <a:r>
                  <a:rPr lang="en-US" altLang="zh-CN" sz="2800" b="0" i="0">
                    <a:solidFill>
                      <a:srgbClr val="000000"/>
                    </a:solidFill>
                    <a:latin typeface="Times New Roman" panose="02020603050405020304" pitchFamily="18" charset="0"/>
                    <a:ea typeface="+mn-ea"/>
                    <a:cs typeface="Times New Roman" panose="02020603050405020304" pitchFamily="18" charset="0"/>
                  </a:rPr>
                  <a:t>，</a:t>
                </a:r>
                <a:r>
                  <a:rPr lang="en-US" altLang="zh-CN" sz="900" b="0" i="0" u="none">
                    <a:solidFill>
                      <a:srgbClr val="000000"/>
                    </a:solidFill>
                    <a:latin typeface="Times New Roman" panose="02020603050405020304" pitchFamily="18" charset="0"/>
                    <a:ea typeface="+mn-ea"/>
                    <a:cs typeface="Times New Roman" panose="02020603050405020304" pitchFamily="18" charset="0"/>
                  </a:rPr>
                  <a:t> </a:t>
                </a:r>
                <a14:m>
                  <m:oMathPara>
                    <m:oMathParaPr>
                      <m:jc/>
                    </m:oMathParaPr>
                    <m:oMath>
                      <m:r>
                        <m:rPr>
                          <m:sty m:val="p"/>
                        </m:rPr>
                        <a:rPr lang="en-US" altLang="zh-CN" sz="2800" b="0" i="0">
                          <a:solidFill>
                            <a:srgbClr val="000000"/>
                          </a:solidFill>
                          <a:latin typeface="+mn-ea"/>
                          <a:ea typeface="+mn-ea"/>
                          <a:cs typeface="Times New Roman" panose="02020603050405020304" pitchFamily="34" charset="-120"/>
                        </a:rPr>
                        <m:t>c</m:t>
                      </m:r>
                    </m:oMath>
                  </m:oMathPara>
                </a14:m>
                <a:r>
                  <a:rPr lang="en-US" altLang="zh-CN" sz="900" b="0" i="0" u="none">
                    <a:solidFill>
                      <a:srgbClr val="000000"/>
                    </a:solidFill>
                    <a:latin typeface="Times New Roman" panose="02020603050405020304" pitchFamily="18" charset="0"/>
                    <a:ea typeface="+mn-ea"/>
                    <a:cs typeface="Times New Roman" panose="02020603050405020304" pitchFamily="18" charset="0"/>
                  </a:rPr>
                  <a:t> </a:t>
                </a:r>
                <a:r>
                  <a:rPr lang="en-US" altLang="zh-CN" sz="2800" b="0" i="0">
                    <a:solidFill>
                      <a:srgbClr val="000000"/>
                    </a:solidFill>
                    <a:latin typeface="Times New Roman" panose="02020603050405020304" pitchFamily="18" charset="0"/>
                    <a:ea typeface="+mn-ea"/>
                    <a:cs typeface="Times New Roman" panose="02020603050405020304" pitchFamily="18" charset="0"/>
                  </a:rPr>
                  <a:t>，</a:t>
                </a:r>
                <a:r>
                  <a:rPr lang="en-US" altLang="zh-CN" sz="900" b="0" i="0" u="none">
                    <a:solidFill>
                      <a:srgbClr val="000000"/>
                    </a:solidFill>
                    <a:latin typeface="Times New Roman" panose="02020603050405020304" pitchFamily="18" charset="0"/>
                    <a:ea typeface="+mn-ea"/>
                    <a:cs typeface="Times New Roman" panose="02020603050405020304" pitchFamily="18" charset="0"/>
                  </a:rPr>
                  <a:t> </a:t>
                </a:r>
                <a14:m>
                  <m:oMathPara>
                    <m:oMathParaPr>
                      <m:jc/>
                    </m:oMathParaPr>
                    <m:oMath>
                      <m:r>
                        <m:rPr>
                          <m:sty m:val="p"/>
                        </m:rPr>
                        <a:rPr lang="en-US" altLang="zh-CN" sz="2800" b="0" i="0">
                          <a:solidFill>
                            <a:srgbClr val="000000"/>
                          </a:solidFill>
                          <a:latin typeface="+mn-ea"/>
                          <a:ea typeface="+mn-ea"/>
                          <a:cs typeface="Times New Roman" panose="02020603050405020304" pitchFamily="34" charset="-120"/>
                        </a:rPr>
                        <m:t>d</m:t>
                      </m:r>
                    </m:oMath>
                  </m:oMathPara>
                </a14:m>
                <a:r>
                  <a:rPr lang="en-US" altLang="zh-CN" sz="900" b="0" i="0" u="none">
                    <a:solidFill>
                      <a:srgbClr val="000000"/>
                    </a:solidFill>
                    <a:latin typeface="Times New Roman" panose="02020603050405020304" pitchFamily="18" charset="0"/>
                    <a:ea typeface="+mn-ea"/>
                    <a:cs typeface="Times New Roman" panose="02020603050405020304" pitchFamily="18" charset="0"/>
                  </a:rPr>
                  <a:t> </a:t>
                </a:r>
                <a:r>
                  <a:rPr lang="en-US" altLang="zh-CN" sz="2800" b="0" i="0" err="1">
                    <a:solidFill>
                      <a:srgbClr val="000000"/>
                    </a:solidFill>
                    <a:latin typeface="Times New Roman" panose="02020603050405020304" pitchFamily="18" charset="0"/>
                    <a:ea typeface="+mn-ea"/>
                    <a:cs typeface="Times New Roman" panose="02020603050405020304" pitchFamily="18" charset="0"/>
                  </a:rPr>
                  <a:t>为边长构成</a:t>
                </a:r>
                <a:endParaRPr lang="en-US" altLang="zh-CN" sz="2800" b="0" i="0">
                  <a:solidFill>
                    <a:srgbClr val="000000"/>
                  </a:solidFill>
                  <a:latin typeface="Times New Roman" panose="02020603050405020304" pitchFamily="18" charset="0"/>
                  <a:ea typeface="+mn-ea"/>
                  <a:cs typeface="Times New Roman" panose="02020603050405020304" pitchFamily="18" charset="0"/>
                </a:endParaRPr>
              </a:p>
              <a:p>
                <a:pPr latinLnBrk="1">
                  <a:lnSpc>
                    <a:spcPts val="5000"/>
                  </a:lnSpc>
                </a:pPr>
                <a:r>
                  <a:rPr lang="en-US" altLang="zh-CN" sz="2800" b="0" i="0" err="1">
                    <a:solidFill>
                      <a:srgbClr val="000000"/>
                    </a:solidFill>
                    <a:latin typeface="Times New Roman" panose="02020603050405020304" pitchFamily="18" charset="0"/>
                    <a:ea typeface="+mn-ea"/>
                    <a:cs typeface="Times New Roman" panose="02020603050405020304" pitchFamily="18" charset="0"/>
                  </a:rPr>
                  <a:t>的四边形不可能是菱形</a:t>
                </a:r>
                <a:endParaRPr lang="en-US" altLang="zh-CN" sz="2800">
                  <a:latin typeface="Times New Roman" panose="02020603050405020304" pitchFamily="18" charset="0"/>
                  <a:ea typeface="+mn-ea"/>
                  <a:cs typeface="Times New Roman" panose="02020603050405020304" pitchFamily="18" charset="0"/>
                </a:endParaRPr>
              </a:p>
              <a:p>
                <a:pPr algn="l" latinLnBrk="1">
                  <a:lnSpc>
                    <a:spcPts val="5000"/>
                  </a:lnSpc>
                </a:pPr>
                <a:r>
                  <a:rPr lang="en-US" altLang="zh-CN" sz="2800" b="0" i="0">
                    <a:solidFill>
                      <a:srgbClr val="000000"/>
                    </a:solidFill>
                    <a:latin typeface="Times New Roman" panose="02020603050405020304" pitchFamily="18" charset="0"/>
                    <a:ea typeface="+mn-ea"/>
                    <a:cs typeface="Times New Roman" panose="02020603050405020304" pitchFamily="18" charset="0"/>
                  </a:rPr>
                  <a:t>C.将小于10的自然数按从小到大的顺序排列和按从大到小的顺序排列，可</a:t>
                </a:r>
              </a:p>
              <a:p>
                <a:pPr latinLnBrk="1">
                  <a:lnSpc>
                    <a:spcPts val="5000"/>
                  </a:lnSpc>
                </a:pPr>
                <a:r>
                  <a:rPr lang="en-US" altLang="zh-CN" sz="2800" b="0" i="0" err="1">
                    <a:solidFill>
                      <a:srgbClr val="000000"/>
                    </a:solidFill>
                    <a:latin typeface="Times New Roman" panose="02020603050405020304" pitchFamily="18" charset="0"/>
                    <a:ea typeface="+mn-ea"/>
                    <a:cs typeface="Times New Roman" panose="02020603050405020304" pitchFamily="18" charset="0"/>
                  </a:rPr>
                  <a:t>构成两个不同的集合</a:t>
                </a:r>
                <a:endParaRPr lang="en-US" altLang="zh-CN" sz="2800">
                  <a:latin typeface="Times New Roman" panose="02020603050405020304" pitchFamily="18" charset="0"/>
                  <a:ea typeface="+mn-ea"/>
                  <a:cs typeface="Times New Roman" panose="02020603050405020304" pitchFamily="18" charset="0"/>
                </a:endParaRPr>
              </a:p>
              <a:p>
                <a:pPr algn="l" latinLnBrk="1">
                  <a:lnSpc>
                    <a:spcPts val="5000"/>
                  </a:lnSpc>
                </a:pPr>
                <a:r>
                  <a:rPr lang="en-US" altLang="zh-CN" sz="2800" b="0" i="0">
                    <a:solidFill>
                      <a:srgbClr val="000000"/>
                    </a:solidFill>
                    <a:latin typeface="Times New Roman" panose="02020603050405020304" pitchFamily="18" charset="0"/>
                    <a:ea typeface="+mn-ea"/>
                    <a:cs typeface="Times New Roman" panose="02020603050405020304" pitchFamily="18" charset="0"/>
                  </a:rPr>
                  <a:t>D.集合</a:t>
                </a:r>
                <a:r>
                  <a:rPr lang="en-US" altLang="zh-CN" sz="900" b="0" i="0" u="none">
                    <a:solidFill>
                      <a:srgbClr val="000000"/>
                    </a:solidFill>
                    <a:latin typeface="Times New Roman" panose="02020603050405020304" pitchFamily="18" charset="0"/>
                    <a:ea typeface="+mn-ea"/>
                    <a:cs typeface="Times New Roman" panose="02020603050405020304" pitchFamily="18" charset="0"/>
                  </a:rPr>
                  <a:t> </a:t>
                </a:r>
                <a14:m>
                  <m:oMathPara>
                    <m:oMathParaPr>
                      <m:jc/>
                    </m:oMathParaPr>
                    <m:oMath>
                      <m:r>
                        <m:rPr>
                          <m:sty m:val="p"/>
                        </m:rPr>
                        <a:rPr lang="en-US" altLang="zh-CN" sz="2800" b="0" i="0">
                          <a:solidFill>
                            <a:srgbClr val="000000"/>
                          </a:solidFill>
                          <a:latin typeface="+mn-ea"/>
                          <a:ea typeface="+mn-ea"/>
                          <a:cs typeface="Times New Roman" panose="02020603050405020304" pitchFamily="34" charset="-120"/>
                        </a:rPr>
                        <m:t>M</m:t>
                      </m:r>
                      <m:r>
                        <m:rPr>
                          <m:sty m:val="p"/>
                        </m:rPr>
                        <a:rPr lang="en-US" altLang="zh-CN" sz="2800" b="0" i="0">
                          <a:solidFill>
                            <a:srgbClr val="000000"/>
                          </a:solidFill>
                          <a:latin typeface="+mn-ea"/>
                          <a:ea typeface="+mn-ea"/>
                          <a:cs typeface="Times New Roman" panose="02020603050405020304" pitchFamily="34" charset="-120"/>
                        </a:rPr>
                        <m:t>={3,4}</m:t>
                      </m:r>
                    </m:oMath>
                  </m:oMathPara>
                </a14:m>
                <a:r>
                  <a:rPr lang="en-US" altLang="zh-CN" sz="900" b="0" i="0" u="none">
                    <a:solidFill>
                      <a:srgbClr val="000000"/>
                    </a:solidFill>
                    <a:latin typeface="Times New Roman" panose="02020603050405020304" pitchFamily="18" charset="0"/>
                    <a:ea typeface="+mn-ea"/>
                    <a:cs typeface="Times New Roman" panose="02020603050405020304" pitchFamily="18" charset="0"/>
                  </a:rPr>
                  <a:t> </a:t>
                </a:r>
                <a:r>
                  <a:rPr lang="en-US" altLang="zh-CN" sz="2800" b="0" i="0">
                    <a:solidFill>
                      <a:srgbClr val="000000"/>
                    </a:solidFill>
                    <a:latin typeface="Times New Roman" panose="02020603050405020304" pitchFamily="18" charset="0"/>
                    <a:ea typeface="+mn-ea"/>
                    <a:cs typeface="Times New Roman" panose="02020603050405020304" pitchFamily="18" charset="0"/>
                  </a:rPr>
                  <a:t>与</a:t>
                </a:r>
                <a:r>
                  <a:rPr lang="en-US" altLang="zh-CN" sz="900" b="0" i="0" u="none">
                    <a:solidFill>
                      <a:srgbClr val="000000"/>
                    </a:solidFill>
                    <a:latin typeface="Times New Roman" panose="02020603050405020304" pitchFamily="18" charset="0"/>
                    <a:ea typeface="+mn-ea"/>
                    <a:cs typeface="Times New Roman" panose="02020603050405020304" pitchFamily="18" charset="0"/>
                  </a:rPr>
                  <a:t> </a:t>
                </a:r>
                <a14:m>
                  <m:oMathPara>
                    <m:oMathParaPr>
                      <m:jc/>
                    </m:oMathParaPr>
                    <m:oMath>
                      <m:r>
                        <m:rPr>
                          <m:sty m:val="p"/>
                        </m:rPr>
                        <a:rPr lang="en-US" altLang="zh-CN" sz="2800" b="0" i="0">
                          <a:solidFill>
                            <a:srgbClr val="000000"/>
                          </a:solidFill>
                          <a:latin typeface="+mn-ea"/>
                          <a:ea typeface="+mn-ea"/>
                          <a:cs typeface="Times New Roman" panose="02020603050405020304" pitchFamily="34" charset="-120"/>
                        </a:rPr>
                        <m:t>N</m:t>
                      </m:r>
                      <m:r>
                        <m:rPr>
                          <m:sty m:val="p"/>
                        </m:rPr>
                        <a:rPr lang="en-US" altLang="zh-CN" sz="2800" b="0" i="0">
                          <a:solidFill>
                            <a:srgbClr val="000000"/>
                          </a:solidFill>
                          <a:latin typeface="+mn-ea"/>
                          <a:ea typeface="+mn-ea"/>
                          <a:cs typeface="Times New Roman" panose="02020603050405020304" pitchFamily="34" charset="-120"/>
                        </a:rPr>
                        <m:t>={</m:t>
                      </m:r>
                      <m:d>
                        <m:dPr>
                          <m:begChr m:val="("/>
                          <m:sepChr m:val="|"/>
                          <m:endChr m:val=")"/>
                          <m:grow m:val="on"/>
                          <m:shp m:val="centered"/>
                          <m:ctrlPr>
                            <a:rPr lang="en-US" altLang="zh-CN" sz="2800" b="0" i="1">
                              <a:solidFill>
                                <a:srgbClr val="000000"/>
                              </a:solidFill>
                              <a:latin typeface="+mn-ea"/>
                              <a:ea typeface="+mn-ea"/>
                              <a:cs typeface="Times New Roman" panose="02020603050405020304" pitchFamily="34" charset="-120"/>
                            </a:rPr>
                          </m:ctrlPr>
                        </m:dPr>
                        <m:e>
                          <m:r>
                            <m:rPr>
                              <m:sty m:val="p"/>
                            </m:rPr>
                            <a:rPr lang="en-US" altLang="zh-CN" sz="2800" b="0" i="0">
                              <a:solidFill>
                                <a:srgbClr val="000000"/>
                              </a:solidFill>
                              <a:latin typeface="+mn-ea"/>
                              <a:ea typeface="+mn-ea"/>
                              <a:cs typeface="Times New Roman" panose="02020603050405020304" pitchFamily="34" charset="-120"/>
                            </a:rPr>
                            <m:t>3,4</m:t>
                          </m:r>
                        </m:e>
                      </m:d>
                      <m:r>
                        <m:rPr>
                          <m:sty m:val="p"/>
                        </m:rPr>
                        <a:rPr lang="en-US" altLang="zh-CN" sz="2800" b="0" i="0">
                          <a:solidFill>
                            <a:srgbClr val="000000"/>
                          </a:solidFill>
                          <a:latin typeface="+mn-ea"/>
                          <a:ea typeface="+mn-ea"/>
                          <a:cs typeface="Times New Roman" panose="02020603050405020304" pitchFamily="34" charset="-120"/>
                        </a:rPr>
                        <m:t>}</m:t>
                      </m:r>
                    </m:oMath>
                  </m:oMathPara>
                </a14:m>
                <a:r>
                  <a:rPr lang="en-US" altLang="zh-CN" sz="900" b="0" i="0" u="none">
                    <a:solidFill>
                      <a:srgbClr val="000000"/>
                    </a:solidFill>
                    <a:latin typeface="Times New Roman" panose="02020603050405020304" pitchFamily="18" charset="0"/>
                    <a:ea typeface="+mn-ea"/>
                    <a:cs typeface="Times New Roman" panose="02020603050405020304" pitchFamily="18" charset="0"/>
                  </a:rPr>
                  <a:t> </a:t>
                </a:r>
                <a:r>
                  <a:rPr lang="en-US" altLang="zh-CN" sz="2800" b="0" i="0">
                    <a:solidFill>
                      <a:srgbClr val="000000"/>
                    </a:solidFill>
                    <a:latin typeface="Times New Roman" panose="02020603050405020304" pitchFamily="18" charset="0"/>
                    <a:ea typeface="+mn-ea"/>
                    <a:cs typeface="Times New Roman" panose="02020603050405020304" pitchFamily="18" charset="0"/>
                  </a:rPr>
                  <a:t>表示同一个集合</a:t>
                </a:r>
                <a:endParaRPr lang="en-US" altLang="zh-CN" sz="2800">
                  <a:latin typeface="Times New Roman" panose="02020603050405020304" pitchFamily="18" charset="0"/>
                  <a:ea typeface="+mn-ea"/>
                  <a:cs typeface="Times New Roman" panose="02020603050405020304" pitchFamily="18" charset="0"/>
                </a:endParaRPr>
              </a:p>
            </p:txBody>
          </p:sp>
        </mc:Choice>
        <mc:Fallback>
          <p:sp>
            <p:nvSpPr>
              <p:cNvPr id="11" name="Hexin Shape 4"/>
              <p:cNvSpPr>
                <a:spLocks noRot="1" noChangeAspect="1" noMove="1" noResize="1" noEditPoints="1" noAdjustHandles="1" noChangeArrowheads="1" noChangeShapeType="1" noTextEdit="1"/>
              </p:cNvSpPr>
              <p:nvPr/>
            </p:nvSpPr>
            <p:spPr>
              <a:xfrm>
                <a:off x="456692" y="1947183"/>
                <a:ext cx="11402568" cy="3772027"/>
              </a:xfrm>
              <a:prstGeom prst="rect">
                <a:avLst/>
              </a:prstGeom>
              <a:blipFill rotWithShape="1">
                <a:blip r:embed="rId2"/>
                <a:stretch>
                  <a:fillRect l="-1925" r="-1176" b="-4847"/>
                </a:stretch>
              </a:blipFill>
            </p:spPr>
            <p:txBody>
              <a:bodyPr/>
              <a:lstStyle/>
              <a:p>
                <a:r>
                  <a:rPr lang="zh-CN" altLang="en-US">
                    <a:noFill/>
                  </a:rPr>
                  <a:t> </a:t>
                </a:r>
              </a:p>
            </p:txBody>
          </p:sp>
        </mc:Fallback>
      </mc:AlternateContent>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left)">
                                      <p:cBhvr>
                                        <p:cTn id="7"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animBg="1"/>
    </p:bldLst>
  </p:timing>
</p:sld>
</file>

<file path=ppt/slides/slide1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2291" name="等腰三角形 16" title=""/>
          <p:cNvSpPr/>
          <p:nvPr/>
        </p:nvSpPr>
        <p:spPr>
          <a:xfrm>
            <a:off x="9131300" y="6443663"/>
            <a:ext cx="3060700" cy="414337"/>
          </a:xfrm>
          <a:prstGeom prst="triangle">
            <a:avLst>
              <a:gd name="adj" fmla="val 50000"/>
            </a:avLst>
          </a:prstGeom>
          <a:solidFill>
            <a:srgbClr val="005596">
              <a:alpha val="50000"/>
            </a:srgbClr>
          </a:solidFill>
          <a:ln w="12700">
            <a:noFill/>
          </a:ln>
        </p:spPr>
        <p:txBody>
          <a:bodyPr anchor="ctr" anchorCtr="0"/>
          <a:lstStyle/>
          <a:p>
            <a:pPr algn="ctr">
              <a:lnSpc>
                <a:spcPct val="100000"/>
              </a:lnSpc>
            </a:pPr>
            <a:endParaRPr>
              <a:solidFill>
                <a:srgbClr val="FFFFFF"/>
              </a:solidFill>
              <a:latin typeface="宋体" pitchFamily="2" charset="-122"/>
              <a:ea typeface="宋体" pitchFamily="2" charset="-122"/>
              <a:sym typeface="宋体" pitchFamily="2" charset="-122"/>
            </a:endParaRPr>
          </a:p>
        </p:txBody>
      </p:sp>
      <p:sp>
        <p:nvSpPr>
          <p:cNvPr id="12292" name="等腰三角形 17" title=""/>
          <p:cNvSpPr/>
          <p:nvPr/>
        </p:nvSpPr>
        <p:spPr>
          <a:xfrm>
            <a:off x="2282825" y="6443663"/>
            <a:ext cx="3060700" cy="414337"/>
          </a:xfrm>
          <a:prstGeom prst="triangle">
            <a:avLst>
              <a:gd name="adj" fmla="val 50000"/>
            </a:avLst>
          </a:prstGeom>
          <a:solidFill>
            <a:srgbClr val="099F3B">
              <a:alpha val="50000"/>
            </a:srgbClr>
          </a:solidFill>
          <a:ln w="12700">
            <a:noFill/>
          </a:ln>
        </p:spPr>
        <p:txBody>
          <a:bodyPr anchor="ctr" anchorCtr="0"/>
          <a:lstStyle/>
          <a:p>
            <a:pPr algn="ctr">
              <a:lnSpc>
                <a:spcPct val="100000"/>
              </a:lnSpc>
            </a:pPr>
            <a:endParaRPr>
              <a:solidFill>
                <a:srgbClr val="FFFFFF"/>
              </a:solidFill>
              <a:latin typeface="宋体" pitchFamily="2" charset="-122"/>
              <a:ea typeface="宋体" pitchFamily="2" charset="-122"/>
              <a:sym typeface="宋体" pitchFamily="2" charset="-122"/>
            </a:endParaRPr>
          </a:p>
        </p:txBody>
      </p:sp>
      <p:sp>
        <p:nvSpPr>
          <p:cNvPr id="12293" name="等腰三角形 18" title=""/>
          <p:cNvSpPr/>
          <p:nvPr/>
        </p:nvSpPr>
        <p:spPr>
          <a:xfrm>
            <a:off x="4565650" y="6443663"/>
            <a:ext cx="3060700" cy="414337"/>
          </a:xfrm>
          <a:prstGeom prst="triangle">
            <a:avLst>
              <a:gd name="adj" fmla="val 50000"/>
            </a:avLst>
          </a:prstGeom>
          <a:solidFill>
            <a:srgbClr val="8D44AD">
              <a:alpha val="50000"/>
            </a:srgbClr>
          </a:solidFill>
          <a:ln w="12700">
            <a:noFill/>
          </a:ln>
        </p:spPr>
        <p:txBody>
          <a:bodyPr anchor="ctr" anchorCtr="0"/>
          <a:lstStyle/>
          <a:p>
            <a:pPr algn="ctr">
              <a:lnSpc>
                <a:spcPct val="100000"/>
              </a:lnSpc>
            </a:pPr>
            <a:endParaRPr>
              <a:solidFill>
                <a:srgbClr val="FFFFFF"/>
              </a:solidFill>
              <a:latin typeface="宋体" pitchFamily="2" charset="-122"/>
              <a:ea typeface="宋体" pitchFamily="2" charset="-122"/>
              <a:sym typeface="宋体" pitchFamily="2" charset="-122"/>
            </a:endParaRPr>
          </a:p>
        </p:txBody>
      </p:sp>
      <p:sp>
        <p:nvSpPr>
          <p:cNvPr id="12294" name="等腰三角形 19" title=""/>
          <p:cNvSpPr/>
          <p:nvPr/>
        </p:nvSpPr>
        <p:spPr>
          <a:xfrm>
            <a:off x="6848475" y="6443663"/>
            <a:ext cx="3060700" cy="414337"/>
          </a:xfrm>
          <a:prstGeom prst="triangle">
            <a:avLst>
              <a:gd name="adj" fmla="val 50000"/>
            </a:avLst>
          </a:prstGeom>
          <a:solidFill>
            <a:srgbClr val="CB5518">
              <a:alpha val="50000"/>
            </a:srgbClr>
          </a:solidFill>
          <a:ln w="12700">
            <a:noFill/>
          </a:ln>
        </p:spPr>
        <p:txBody>
          <a:bodyPr anchor="ctr" anchorCtr="0"/>
          <a:lstStyle/>
          <a:p>
            <a:pPr algn="ctr">
              <a:lnSpc>
                <a:spcPct val="100000"/>
              </a:lnSpc>
            </a:pPr>
            <a:endParaRPr>
              <a:solidFill>
                <a:srgbClr val="FFFFFF"/>
              </a:solidFill>
              <a:latin typeface="宋体" pitchFamily="2" charset="-122"/>
              <a:ea typeface="宋体" pitchFamily="2" charset="-122"/>
              <a:sym typeface="宋体" pitchFamily="2" charset="-122"/>
            </a:endParaRPr>
          </a:p>
        </p:txBody>
      </p:sp>
      <p:sp>
        <p:nvSpPr>
          <p:cNvPr id="12295" name="文本框 21" title=""/>
          <p:cNvSpPr/>
          <p:nvPr/>
        </p:nvSpPr>
        <p:spPr>
          <a:xfrm>
            <a:off x="876300" y="728663"/>
            <a:ext cx="5580063" cy="645160"/>
          </a:xfrm>
          <a:prstGeom prst="rect">
            <a:avLst/>
          </a:prstGeom>
          <a:noFill/>
          <a:ln w="9525">
            <a:noFill/>
          </a:ln>
        </p:spPr>
        <p:txBody>
          <a:bodyPr wrap="square">
            <a:spAutoFit/>
          </a:bodyPr>
          <a:lstStyle/>
          <a:p>
            <a:pPr>
              <a:lnSpc>
                <a:spcPct val="100000"/>
              </a:lnSpc>
            </a:pPr>
            <a:r>
              <a:rPr lang="zh-CN" altLang="en-US" sz="3600">
                <a:solidFill>
                  <a:srgbClr val="099F3B"/>
                </a:solidFill>
                <a:latin typeface="方正兰亭粗黑_GBK" charset="-122"/>
                <a:ea typeface="方正兰亭粗黑_GBK" charset="-122"/>
                <a:sym typeface="方正兰亭粗黑_GBK" charset="-122"/>
              </a:rPr>
              <a:t>题型一</a:t>
            </a:r>
            <a:r>
              <a:rPr lang="en-US" altLang="zh-CN" sz="3600">
                <a:solidFill>
                  <a:srgbClr val="099F3B"/>
                </a:solidFill>
                <a:latin typeface="方正兰亭粗黑_GBK" charset="-122"/>
                <a:ea typeface="方正兰亭粗黑_GBK" charset="-122"/>
                <a:sym typeface="方正兰亭粗黑_GBK" charset="-122"/>
              </a:rPr>
              <a:t> </a:t>
            </a:r>
            <a:r>
              <a:rPr lang="zh-CN" altLang="en-US" sz="3600">
                <a:solidFill>
                  <a:srgbClr val="099F3B"/>
                </a:solidFill>
                <a:latin typeface="方正兰亭粗黑_GBK" charset="-122"/>
                <a:ea typeface="方正兰亭粗黑_GBK" charset="-122"/>
                <a:sym typeface="方正兰亭粗黑_GBK" charset="-122"/>
              </a:rPr>
              <a:t>集合的概念</a:t>
            </a:r>
          </a:p>
        </p:txBody>
      </p:sp>
      <p:sp>
        <p:nvSpPr>
          <p:cNvPr id="2" name="Hexin Shape 2" title=""/>
          <p:cNvSpPr/>
          <p:nvPr/>
        </p:nvSpPr>
        <p:spPr>
          <a:xfrm>
            <a:off x="393192" y="720000"/>
            <a:ext cx="11402568" cy="1077976"/>
          </a:xfrm>
          <a:prstGeom prst="rect">
            <a:avLst/>
          </a:prstGeom>
          <a:noFill/>
        </p:spPr>
        <p:txBody>
          <a:bodyPr wrap="square" lIns="0" tIns="0" rIns="0" bIns="0" rtlCol="0" anchor="t"/>
          <a:lstStyle/>
          <a:p>
            <a:pPr algn="l" latinLnBrk="1">
              <a:lnSpc>
                <a:spcPct val="120000"/>
              </a:lnSpc>
            </a:pPr>
            <a:endParaRPr lang="en-US" altLang="zh-CN" sz="3200"/>
          </a:p>
        </p:txBody>
      </p:sp>
      <p:sp>
        <p:nvSpPr>
          <p:cNvPr id="10" name="Hexin Shape 3" title=""/>
          <p:cNvSpPr/>
          <p:nvPr/>
        </p:nvSpPr>
        <p:spPr>
          <a:xfrm>
            <a:off x="4330192" y="1374159"/>
            <a:ext cx="317500" cy="571627"/>
          </a:xfrm>
          <a:prstGeom prst="rect">
            <a:avLst/>
          </a:prstGeom>
          <a:noFill/>
        </p:spPr>
        <p:txBody>
          <a:bodyPr wrap="none" lIns="0" tIns="0" rIns="0" bIns="0" rtlCol="0" anchor="t"/>
          <a:lstStyle/>
          <a:p>
            <a:pPr algn="ctr" latinLnBrk="1">
              <a:lnSpc>
                <a:spcPts val="5000"/>
              </a:lnSpc>
            </a:pPr>
            <a:endParaRPr lang="en-US" altLang="zh-CN" sz="2800"/>
          </a:p>
        </p:txBody>
      </p:sp>
      <p:sp>
        <p:nvSpPr>
          <p:cNvPr id="3" name="Hexin Shape 2" title=""/>
          <p:cNvSpPr/>
          <p:nvPr/>
        </p:nvSpPr>
        <p:spPr>
          <a:xfrm>
            <a:off x="396367" y="1149495"/>
            <a:ext cx="11402568" cy="534988"/>
          </a:xfrm>
          <a:prstGeom prst="rect">
            <a:avLst/>
          </a:prstGeom>
          <a:noFill/>
        </p:spPr>
        <p:txBody>
          <a:bodyPr wrap="square" lIns="0" tIns="0" rIns="0" bIns="0" rtlCol="0" anchor="t"/>
          <a:lstStyle/>
          <a:p>
            <a:pPr algn="l" latinLnBrk="1">
              <a:lnSpc>
                <a:spcPct val="140000"/>
              </a:lnSpc>
            </a:pPr>
            <a:r>
              <a:rPr lang="en-US" altLang="zh-CN" sz="2800" b="1" i="0">
                <a:solidFill>
                  <a:srgbClr val="FF0000"/>
                </a:solidFill>
                <a:latin typeface="Times New Roman" panose="02020603050405020304" pitchFamily="18" charset="0"/>
                <a:ea typeface="方正中等线简体" panose="03000509000000000000" pitchFamily="65" charset="-122"/>
                <a:cs typeface="Times New Roman" panose="02020603050405020304" pitchFamily="34" charset="-120"/>
              </a:rPr>
              <a:t>【解析】</a:t>
            </a:r>
            <a:r>
              <a:rPr lang="en-US" altLang="zh-CN" sz="2800" b="1" i="0">
                <a:solidFill>
                  <a:srgbClr val="FF0000"/>
                </a:solidFill>
                <a:latin typeface="宋体" pitchFamily="2" charset="-122"/>
                <a:ea typeface="宋体" pitchFamily="2" charset="-122"/>
                <a:cs typeface="宋体" panose="02010600030101010101" pitchFamily="34" charset="-120"/>
              </a:rPr>
              <a:t> </a:t>
            </a:r>
            <a:endParaRPr lang="en-US" altLang="zh-CN" sz="2800"/>
          </a:p>
        </p:txBody>
      </p:sp>
      <p:graphicFrame>
        <p:nvGraphicFramePr>
          <p:cNvPr id="7" name="Hexin Shape 7" title=""/>
          <p:cNvGraphicFramePr>
            <a:graphicFrameLocks noGrp="1"/>
          </p:cNvGraphicFramePr>
          <p:nvPr>
            <p:custDataLst>
              <p:tags r:id="rId2"/>
            </p:custDataLst>
            <p:extLst>
              <p:ext uri="{D42A27DB-BD31-4B8C-83A1-F6EECF244321}">
                <p14:modId xmlns:p14="http://schemas.microsoft.com/office/powerpoint/2010/main" val="2377733300"/>
              </p:ext>
            </p:extLst>
          </p:nvPr>
        </p:nvGraphicFramePr>
        <p:xfrm>
          <a:off x="396367" y="1819547"/>
          <a:ext cx="11393424" cy="4463416"/>
        </p:xfrm>
        <a:graphic>
          <a:graphicData uri="http://schemas.openxmlformats.org/drawingml/2006/table">
            <a:tbl>
              <a:tblPr/>
              <a:tblGrid>
                <a:gridCol w="448056">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10305288">
                  <a:extLst>
                    <a:ext uri="{9D8B030D-6E8A-4147-A177-3AD203B41FA5}">
                      <a16:colId xmlns:a16="http://schemas.microsoft.com/office/drawing/2014/main" val="20002"/>
                    </a:ext>
                  </a:extLst>
                </a:gridCol>
              </a:tblGrid>
              <a:tr h="987679">
                <a:tc>
                  <a:txBody>
                    <a:bodyPr vert="horz" wrap="square"/>
                    <a:lstStyle/>
                    <a:p>
                      <a:pPr algn="ctr" latinLnBrk="1" hangingPunct="0">
                        <a:lnSpc>
                          <a:spcPts val="3700"/>
                        </a:lnSpc>
                      </a:pPr>
                      <a:r>
                        <a:rPr lang="en-US" altLang="zh-CN" sz="2800" b="0" i="0">
                          <a:solidFill>
                            <a:srgbClr val="000000"/>
                          </a:solidFill>
                          <a:latin typeface="Times New Roman" panose="02020603050405020304" pitchFamily="18" charset="0"/>
                          <a:ea typeface="+mn-ea"/>
                          <a:cs typeface="Times New Roman" panose="02020603050405020304" pitchFamily="18" charset="0"/>
                        </a:rPr>
                        <a:t>A</a:t>
                      </a:r>
                      <a:endParaRPr lang="en-US" altLang="zh-CN" sz="1200">
                        <a:latin typeface="Times New Roman" panose="02020603050405020304" pitchFamily="18" charset="0"/>
                        <a:ea typeface="+mn-ea"/>
                        <a:cs typeface="Times New Roman" panose="02020603050405020304" pitchFamily="18" charset="0"/>
                      </a:endParaRPr>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vert="horz" wrap="square"/>
                    <a:lstStyle/>
                    <a:p>
                      <a:pPr algn="ctr" latinLnBrk="1" hangingPunct="0">
                        <a:lnSpc>
                          <a:spcPts val="3500"/>
                        </a:lnSpc>
                      </a:pPr>
                      <a:r>
                        <a:rPr lang="en-US" altLang="zh-CN" sz="900" b="0" i="0" u="none">
                          <a:solidFill>
                            <a:srgbClr val="000000"/>
                          </a:solidFill>
                          <a:latin typeface="Times New Roman" panose="02020603050405020304" pitchFamily="18" charset="0"/>
                          <a:ea typeface="+mn-ea"/>
                          <a:cs typeface="Times New Roman" panose="02020603050405020304" pitchFamily="18" charset="0"/>
                        </a:rPr>
                        <a:t> </a:t>
                      </a:r>
                      <a14:m>
                        <m:oMathPara>
                          <m:oMathParaPr>
                            <m:jc/>
                          </m:oMathParaPr>
                          <m:oMath>
                            <m:r>
                              <m:rPr>
                                <m:sty m:val="p"/>
                              </m:rPr>
                              <a:rPr lang="en-US" altLang="zh-CN" sz="2800" b="0" i="0">
                                <a:solidFill>
                                  <a:srgbClr val="000000"/>
                                </a:solidFill>
                                <a:latin typeface="+mn-ea"/>
                                <a:ea typeface="+mn-ea"/>
                                <a:cs typeface="Times New Roman" panose="02020603050405020304" pitchFamily="34" charset="-120"/>
                              </a:rPr>
                              <m:t>×</m:t>
                            </m:r>
                          </m:oMath>
                        </m:oMathPara>
                      </a14:m>
                      <a:r>
                        <a:rPr lang="en-US" altLang="zh-CN" sz="900" b="0" i="0" u="none">
                          <a:solidFill>
                            <a:srgbClr val="000000"/>
                          </a:solidFill>
                          <a:latin typeface="Times New Roman" panose="02020603050405020304" pitchFamily="18" charset="0"/>
                          <a:ea typeface="+mn-ea"/>
                          <a:cs typeface="Times New Roman" panose="02020603050405020304" pitchFamily="18" charset="0"/>
                        </a:rPr>
                        <a:t> </a:t>
                      </a:r>
                      <a:endParaRPr lang="en-US" altLang="zh-CN" sz="1200">
                        <a:latin typeface="Times New Roman" panose="02020603050405020304" pitchFamily="18" charset="0"/>
                        <a:ea typeface="+mn-ea"/>
                        <a:cs typeface="Times New Roman" panose="02020603050405020304" pitchFamily="18" charset="0"/>
                      </a:endParaRPr>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vert="horz" wrap="square"/>
                    <a:lstStyle/>
                    <a:p>
                      <a:pPr algn="l" latinLnBrk="1" hangingPunct="0">
                        <a:lnSpc>
                          <a:spcPts val="4000"/>
                        </a:lnSpc>
                      </a:pPr>
                      <a:r>
                        <a:rPr lang="en-US" altLang="zh-CN" sz="2800" b="0" i="0">
                          <a:solidFill>
                            <a:srgbClr val="000000"/>
                          </a:solidFill>
                          <a:latin typeface="Times New Roman" panose="02020603050405020304" pitchFamily="18" charset="0"/>
                          <a:ea typeface="+mn-ea"/>
                          <a:cs typeface="Times New Roman" panose="02020603050405020304" pitchFamily="18" charset="0"/>
                        </a:rPr>
                        <a:t>单词</a:t>
                      </a:r>
                      <a:r>
                        <a:rPr lang="en-US" altLang="zh-CN" sz="900" b="0" i="0" u="none">
                          <a:solidFill>
                            <a:srgbClr val="000000"/>
                          </a:solidFill>
                          <a:latin typeface="Times New Roman" panose="02020603050405020304" pitchFamily="18" charset="0"/>
                          <a:ea typeface="+mn-ea"/>
                          <a:cs typeface="Times New Roman" panose="02020603050405020304" pitchFamily="18" charset="0"/>
                        </a:rPr>
                        <a:t> </a:t>
                      </a:r>
                      <a14:m>
                        <m:oMathPara>
                          <m:oMathParaPr>
                            <m:jc/>
                          </m:oMathParaPr>
                          <m:oMath>
                            <m:r>
                              <m:rPr>
                                <m:sty m:val="p"/>
                              </m:rPr>
                              <a:rPr lang="en-US" altLang="zh-CN" sz="2800" b="0" i="0">
                                <a:solidFill>
                                  <a:srgbClr val="000000"/>
                                </a:solidFill>
                                <a:latin typeface="+mn-ea"/>
                                <a:ea typeface="+mn-ea"/>
                                <a:cs typeface="Times New Roman" panose="02020603050405020304" pitchFamily="34" charset="-120"/>
                              </a:rPr>
                              <m:t>book</m:t>
                            </m:r>
                          </m:oMath>
                        </m:oMathPara>
                      </a14:m>
                      <a:r>
                        <a:rPr lang="en-US" altLang="zh-CN" sz="900" b="0" i="0" u="none">
                          <a:solidFill>
                            <a:srgbClr val="000000"/>
                          </a:solidFill>
                          <a:latin typeface="Times New Roman" panose="02020603050405020304" pitchFamily="18" charset="0"/>
                          <a:ea typeface="+mn-ea"/>
                          <a:cs typeface="Times New Roman" panose="02020603050405020304" pitchFamily="18" charset="0"/>
                        </a:rPr>
                        <a:t> </a:t>
                      </a:r>
                      <a:r>
                        <a:rPr lang="en-US" altLang="zh-CN" sz="2800" b="0" i="0">
                          <a:solidFill>
                            <a:srgbClr val="000000"/>
                          </a:solidFill>
                          <a:latin typeface="Times New Roman" panose="02020603050405020304" pitchFamily="18" charset="0"/>
                          <a:ea typeface="+mn-ea"/>
                          <a:cs typeface="Times New Roman" panose="02020603050405020304" pitchFamily="18" charset="0"/>
                        </a:rPr>
                        <a:t>中的字母</a:t>
                      </a:r>
                      <a:r>
                        <a:rPr lang="en-US" altLang="zh-CN" sz="900" b="0" i="0" u="none">
                          <a:solidFill>
                            <a:srgbClr val="000000"/>
                          </a:solidFill>
                          <a:latin typeface="Times New Roman" panose="02020603050405020304" pitchFamily="18" charset="0"/>
                          <a:ea typeface="+mn-ea"/>
                          <a:cs typeface="Times New Roman" panose="02020603050405020304" pitchFamily="18" charset="0"/>
                        </a:rPr>
                        <a:t> </a:t>
                      </a:r>
                      <a14:m>
                        <m:oMathPara>
                          <m:oMathParaPr>
                            <m:jc/>
                          </m:oMathParaPr>
                          <m:oMath>
                            <m:r>
                              <m:rPr>
                                <m:sty m:val="p"/>
                              </m:rPr>
                              <a:rPr lang="en-US" altLang="zh-CN" sz="2800" b="0" i="0">
                                <a:solidFill>
                                  <a:srgbClr val="000000"/>
                                </a:solidFill>
                                <a:latin typeface="+mn-ea"/>
                                <a:ea typeface="+mn-ea"/>
                                <a:cs typeface="Times New Roman" panose="02020603050405020304" pitchFamily="34" charset="-120"/>
                              </a:rPr>
                              <m:t>o</m:t>
                            </m:r>
                          </m:oMath>
                        </m:oMathPara>
                      </a14:m>
                      <a:r>
                        <a:rPr lang="en-US" altLang="zh-CN" sz="900" b="0" i="0" u="none">
                          <a:solidFill>
                            <a:srgbClr val="000000"/>
                          </a:solidFill>
                          <a:latin typeface="Times New Roman" panose="02020603050405020304" pitchFamily="18" charset="0"/>
                          <a:ea typeface="+mn-ea"/>
                          <a:cs typeface="Times New Roman" panose="02020603050405020304" pitchFamily="18" charset="0"/>
                        </a:rPr>
                        <a:t> </a:t>
                      </a:r>
                      <a:r>
                        <a:rPr lang="en-US" altLang="zh-CN" sz="2800" b="0" i="0">
                          <a:solidFill>
                            <a:srgbClr val="000000"/>
                          </a:solidFill>
                          <a:latin typeface="Times New Roman" panose="02020603050405020304" pitchFamily="18" charset="0"/>
                          <a:ea typeface="+mn-ea"/>
                          <a:cs typeface="Times New Roman" panose="02020603050405020304" pitchFamily="18" charset="0"/>
                        </a:rPr>
                        <a:t>有重复，所以共有3个不同字母，因此单词</a:t>
                      </a:r>
                      <a:r>
                        <a:rPr lang="en-US" altLang="zh-CN" sz="900" b="0" i="0" u="none">
                          <a:solidFill>
                            <a:srgbClr val="000000"/>
                          </a:solidFill>
                          <a:latin typeface="Times New Roman" panose="02020603050405020304" pitchFamily="18" charset="0"/>
                          <a:ea typeface="+mn-ea"/>
                          <a:cs typeface="Times New Roman" panose="02020603050405020304" pitchFamily="18" charset="0"/>
                        </a:rPr>
                        <a:t> </a:t>
                      </a:r>
                    </a:p>
                    <a:p>
                      <a:pPr algn="l" latinLnBrk="1" hangingPunct="0">
                        <a:lnSpc>
                          <a:spcPts val="3700"/>
                        </a:lnSpc>
                      </a:pPr>
                      <a14:m>
                        <m:oMathPara>
                          <m:oMathParaPr>
                            <m:jc/>
                          </m:oMathParaPr>
                          <m:oMath>
                            <m:r>
                              <m:rPr>
                                <m:sty m:val="p"/>
                              </m:rPr>
                              <a:rPr lang="en-US" altLang="zh-CN" sz="2800" b="0" i="0">
                                <a:solidFill>
                                  <a:srgbClr val="000000"/>
                                </a:solidFill>
                                <a:latin typeface="+mn-ea"/>
                                <a:ea typeface="+mn-ea"/>
                                <a:cs typeface="Times New Roman" panose="02020603050405020304" pitchFamily="34" charset="-120"/>
                              </a:rPr>
                              <m:t>book</m:t>
                            </m:r>
                          </m:oMath>
                        </m:oMathPara>
                      </a14:m>
                      <a:r>
                        <a:rPr lang="en-US" altLang="zh-CN" sz="900" b="0" i="0" u="none">
                          <a:solidFill>
                            <a:srgbClr val="000000"/>
                          </a:solidFill>
                          <a:latin typeface="Times New Roman" panose="02020603050405020304" pitchFamily="18" charset="0"/>
                          <a:ea typeface="+mn-ea"/>
                          <a:cs typeface="Times New Roman" panose="02020603050405020304" pitchFamily="18" charset="0"/>
                        </a:rPr>
                        <a:t> </a:t>
                      </a:r>
                      <a:r>
                        <a:rPr lang="en-US" altLang="zh-CN" sz="2800" b="0" i="0">
                          <a:solidFill>
                            <a:srgbClr val="000000"/>
                          </a:solidFill>
                          <a:latin typeface="Times New Roman" panose="02020603050405020304" pitchFamily="18" charset="0"/>
                          <a:ea typeface="+mn-ea"/>
                          <a:cs typeface="Times New Roman" panose="02020603050405020304" pitchFamily="18" charset="0"/>
                        </a:rPr>
                        <a:t>的所有字母组成的集合的元素个数是3．</a:t>
                      </a:r>
                      <a:endParaRPr lang="en-US" altLang="zh-CN" sz="1200">
                        <a:latin typeface="Times New Roman" panose="02020603050405020304" pitchFamily="18" charset="0"/>
                        <a:ea typeface="+mn-ea"/>
                        <a:cs typeface="Times New Roman" panose="02020603050405020304" pitchFamily="18" charset="0"/>
                      </a:endParaRPr>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987997">
                <a:tc>
                  <a:txBody>
                    <a:bodyPr vert="horz" wrap="square"/>
                    <a:lstStyle/>
                    <a:p>
                      <a:pPr algn="ctr" latinLnBrk="1" hangingPunct="0">
                        <a:lnSpc>
                          <a:spcPts val="3700"/>
                        </a:lnSpc>
                      </a:pPr>
                      <a:r>
                        <a:rPr lang="en-US" altLang="zh-CN" sz="2800" b="0" i="0">
                          <a:solidFill>
                            <a:srgbClr val="000000"/>
                          </a:solidFill>
                          <a:latin typeface="Times New Roman" panose="02020603050405020304" pitchFamily="18" charset="0"/>
                          <a:ea typeface="+mn-ea"/>
                          <a:cs typeface="Times New Roman" panose="02020603050405020304" pitchFamily="18" charset="0"/>
                        </a:rPr>
                        <a:t>B</a:t>
                      </a:r>
                      <a:endParaRPr lang="en-US" altLang="zh-CN" sz="1200">
                        <a:latin typeface="Times New Roman" panose="02020603050405020304" pitchFamily="18" charset="0"/>
                        <a:ea typeface="+mn-ea"/>
                        <a:cs typeface="Times New Roman" panose="02020603050405020304" pitchFamily="18" charset="0"/>
                      </a:endParaRPr>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vert="horz" wrap="square"/>
                    <a:lstStyle/>
                    <a:p>
                      <a:pPr algn="ctr" latinLnBrk="1" hangingPunct="0">
                        <a:lnSpc>
                          <a:spcPts val="3700"/>
                        </a:lnSpc>
                      </a:pPr>
                      <a:r>
                        <a:rPr lang="en-US" altLang="zh-CN" sz="2800" b="0" i="0">
                          <a:solidFill>
                            <a:srgbClr val="000000"/>
                          </a:solidFill>
                          <a:latin typeface="Times New Roman" panose="02020603050405020304" pitchFamily="18" charset="0"/>
                          <a:ea typeface="+mn-ea"/>
                          <a:cs typeface="Times New Roman" panose="02020603050405020304" pitchFamily="18" charset="0"/>
                        </a:rPr>
                        <a:t>√</a:t>
                      </a:r>
                      <a:endParaRPr lang="en-US" altLang="zh-CN" sz="1200">
                        <a:latin typeface="Times New Roman" panose="02020603050405020304" pitchFamily="18" charset="0"/>
                        <a:ea typeface="+mn-ea"/>
                        <a:cs typeface="Times New Roman" panose="02020603050405020304" pitchFamily="18" charset="0"/>
                      </a:endParaRPr>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vert="horz" wrap="square"/>
                    <a:lstStyle/>
                    <a:p>
                      <a:pPr algn="l" latinLnBrk="1" hangingPunct="0">
                        <a:lnSpc>
                          <a:spcPts val="4000"/>
                        </a:lnSpc>
                      </a:pPr>
                      <a:r>
                        <a:rPr lang="en-US" altLang="zh-CN" sz="2800" b="0" i="0">
                          <a:solidFill>
                            <a:srgbClr val="000000"/>
                          </a:solidFill>
                          <a:latin typeface="Times New Roman" panose="02020603050405020304" pitchFamily="18" charset="0"/>
                          <a:ea typeface="+mn-ea"/>
                          <a:cs typeface="Times New Roman" panose="02020603050405020304" pitchFamily="18" charset="0"/>
                        </a:rPr>
                        <a:t>因为</a:t>
                      </a:r>
                      <a:r>
                        <a:rPr lang="en-US" altLang="zh-CN" sz="900" b="0" i="0" u="none">
                          <a:solidFill>
                            <a:srgbClr val="000000"/>
                          </a:solidFill>
                          <a:latin typeface="Times New Roman" panose="02020603050405020304" pitchFamily="18" charset="0"/>
                          <a:ea typeface="+mn-ea"/>
                          <a:cs typeface="Times New Roman" panose="02020603050405020304" pitchFamily="18" charset="0"/>
                        </a:rPr>
                        <a:t> </a:t>
                      </a:r>
                      <a14:m>
                        <m:oMathPara>
                          <m:oMathParaPr>
                            <m:jc/>
                          </m:oMathParaPr>
                          <m:oMath>
                            <m:r>
                              <m:rPr>
                                <m:sty m:val="p"/>
                              </m:rPr>
                              <a:rPr lang="en-US" altLang="zh-CN" sz="2800" b="0" i="0">
                                <a:solidFill>
                                  <a:srgbClr val="000000"/>
                                </a:solidFill>
                                <a:latin typeface="+mn-ea"/>
                                <a:ea typeface="+mn-ea"/>
                                <a:cs typeface="Times New Roman" panose="02020603050405020304" pitchFamily="34" charset="-120"/>
                              </a:rPr>
                              <m:t>a</m:t>
                            </m:r>
                          </m:oMath>
                        </m:oMathPara>
                      </a14:m>
                      <a:r>
                        <a:rPr lang="en-US" altLang="zh-CN" sz="900" b="0" i="0" u="none">
                          <a:solidFill>
                            <a:srgbClr val="000000"/>
                          </a:solidFill>
                          <a:latin typeface="Times New Roman" panose="02020603050405020304" pitchFamily="18" charset="0"/>
                          <a:ea typeface="+mn-ea"/>
                          <a:cs typeface="Times New Roman" panose="02020603050405020304" pitchFamily="18" charset="0"/>
                        </a:rPr>
                        <a:t> </a:t>
                      </a:r>
                      <a:r>
                        <a:rPr lang="en-US" altLang="zh-CN" sz="2800" b="0" i="0">
                          <a:solidFill>
                            <a:srgbClr val="000000"/>
                          </a:solidFill>
                          <a:latin typeface="Times New Roman" panose="02020603050405020304" pitchFamily="18" charset="0"/>
                          <a:ea typeface="+mn-ea"/>
                          <a:cs typeface="Times New Roman" panose="02020603050405020304" pitchFamily="18" charset="0"/>
                        </a:rPr>
                        <a:t>,</a:t>
                      </a:r>
                      <a:r>
                        <a:rPr lang="en-US" altLang="zh-CN" sz="900" b="0" i="0" u="none">
                          <a:solidFill>
                            <a:srgbClr val="000000"/>
                          </a:solidFill>
                          <a:latin typeface="Times New Roman" panose="02020603050405020304" pitchFamily="18" charset="0"/>
                          <a:ea typeface="+mn-ea"/>
                          <a:cs typeface="Times New Roman" panose="02020603050405020304" pitchFamily="18" charset="0"/>
                        </a:rPr>
                        <a:t> </a:t>
                      </a:r>
                      <a14:m>
                        <m:oMathPara>
                          <m:oMathParaPr>
                            <m:jc/>
                          </m:oMathParaPr>
                          <m:oMath>
                            <m:r>
                              <m:rPr>
                                <m:sty m:val="p"/>
                              </m:rPr>
                              <a:rPr lang="en-US" altLang="zh-CN" sz="2800" b="0" i="0">
                                <a:solidFill>
                                  <a:srgbClr val="000000"/>
                                </a:solidFill>
                                <a:latin typeface="+mn-ea"/>
                                <a:ea typeface="+mn-ea"/>
                                <a:cs typeface="Times New Roman" panose="02020603050405020304" pitchFamily="34" charset="-120"/>
                              </a:rPr>
                              <m:t>b</m:t>
                            </m:r>
                          </m:oMath>
                        </m:oMathPara>
                      </a14:m>
                      <a:r>
                        <a:rPr lang="en-US" altLang="zh-CN" sz="900" b="0" i="0" u="none">
                          <a:solidFill>
                            <a:srgbClr val="000000"/>
                          </a:solidFill>
                          <a:latin typeface="Times New Roman" panose="02020603050405020304" pitchFamily="18" charset="0"/>
                          <a:ea typeface="+mn-ea"/>
                          <a:cs typeface="Times New Roman" panose="02020603050405020304" pitchFamily="18" charset="0"/>
                        </a:rPr>
                        <a:t> </a:t>
                      </a:r>
                      <a:r>
                        <a:rPr lang="en-US" altLang="zh-CN" sz="2800" b="0" i="0">
                          <a:solidFill>
                            <a:srgbClr val="000000"/>
                          </a:solidFill>
                          <a:latin typeface="Times New Roman" panose="02020603050405020304" pitchFamily="18" charset="0"/>
                          <a:ea typeface="+mn-ea"/>
                          <a:cs typeface="Times New Roman" panose="02020603050405020304" pitchFamily="18" charset="0"/>
                        </a:rPr>
                        <a:t>,</a:t>
                      </a:r>
                      <a:r>
                        <a:rPr lang="en-US" altLang="zh-CN" sz="900" b="0" i="0" u="none">
                          <a:solidFill>
                            <a:srgbClr val="000000"/>
                          </a:solidFill>
                          <a:latin typeface="Times New Roman" panose="02020603050405020304" pitchFamily="18" charset="0"/>
                          <a:ea typeface="+mn-ea"/>
                          <a:cs typeface="Times New Roman" panose="02020603050405020304" pitchFamily="18" charset="0"/>
                        </a:rPr>
                        <a:t> </a:t>
                      </a:r>
                      <a14:m>
                        <m:oMathPara>
                          <m:oMathParaPr>
                            <m:jc/>
                          </m:oMathParaPr>
                          <m:oMath>
                            <m:r>
                              <m:rPr>
                                <m:sty m:val="p"/>
                              </m:rPr>
                              <a:rPr lang="en-US" altLang="zh-CN" sz="2800" b="0" i="0">
                                <a:solidFill>
                                  <a:srgbClr val="000000"/>
                                </a:solidFill>
                                <a:latin typeface="+mn-ea"/>
                                <a:ea typeface="+mn-ea"/>
                                <a:cs typeface="Times New Roman" panose="02020603050405020304" pitchFamily="34" charset="-120"/>
                              </a:rPr>
                              <m:t>c</m:t>
                            </m:r>
                          </m:oMath>
                        </m:oMathPara>
                      </a14:m>
                      <a:r>
                        <a:rPr lang="en-US" altLang="zh-CN" sz="900" b="0" i="0" u="none">
                          <a:solidFill>
                            <a:srgbClr val="000000"/>
                          </a:solidFill>
                          <a:latin typeface="Times New Roman" panose="02020603050405020304" pitchFamily="18" charset="0"/>
                          <a:ea typeface="+mn-ea"/>
                          <a:cs typeface="Times New Roman" panose="02020603050405020304" pitchFamily="18" charset="0"/>
                        </a:rPr>
                        <a:t> </a:t>
                      </a:r>
                      <a:r>
                        <a:rPr lang="en-US" altLang="zh-CN" sz="2800" b="0" i="0">
                          <a:solidFill>
                            <a:srgbClr val="000000"/>
                          </a:solidFill>
                          <a:latin typeface="Times New Roman" panose="02020603050405020304" pitchFamily="18" charset="0"/>
                          <a:ea typeface="+mn-ea"/>
                          <a:cs typeface="Times New Roman" panose="02020603050405020304" pitchFamily="18" charset="0"/>
                        </a:rPr>
                        <a:t>，</a:t>
                      </a:r>
                      <a:r>
                        <a:rPr lang="en-US" altLang="zh-CN" sz="900" b="0" i="0" u="none">
                          <a:solidFill>
                            <a:srgbClr val="000000"/>
                          </a:solidFill>
                          <a:latin typeface="Times New Roman" panose="02020603050405020304" pitchFamily="18" charset="0"/>
                          <a:ea typeface="+mn-ea"/>
                          <a:cs typeface="Times New Roman" panose="02020603050405020304" pitchFamily="18" charset="0"/>
                        </a:rPr>
                        <a:t> </a:t>
                      </a:r>
                      <a14:m>
                        <m:oMathPara>
                          <m:oMathParaPr>
                            <m:jc/>
                          </m:oMathParaPr>
                          <m:oMath>
                            <m:r>
                              <m:rPr>
                                <m:sty m:val="p"/>
                              </m:rPr>
                              <a:rPr lang="en-US" altLang="zh-CN" sz="2800" b="0" i="0">
                                <a:solidFill>
                                  <a:srgbClr val="000000"/>
                                </a:solidFill>
                                <a:latin typeface="+mn-ea"/>
                                <a:ea typeface="+mn-ea"/>
                                <a:cs typeface="Times New Roman" panose="02020603050405020304" pitchFamily="34" charset="-120"/>
                              </a:rPr>
                              <m:t>d</m:t>
                            </m:r>
                          </m:oMath>
                        </m:oMathPara>
                      </a14:m>
                      <a:r>
                        <a:rPr lang="en-US" altLang="zh-CN" sz="900" b="0" i="0" u="none">
                          <a:solidFill>
                            <a:srgbClr val="000000"/>
                          </a:solidFill>
                          <a:latin typeface="Times New Roman" panose="02020603050405020304" pitchFamily="18" charset="0"/>
                          <a:ea typeface="+mn-ea"/>
                          <a:cs typeface="Times New Roman" panose="02020603050405020304" pitchFamily="18" charset="0"/>
                        </a:rPr>
                        <a:t> </a:t>
                      </a:r>
                      <a:r>
                        <a:rPr lang="en-US" altLang="zh-CN" sz="2800" b="0" i="0">
                          <a:solidFill>
                            <a:srgbClr val="000000"/>
                          </a:solidFill>
                          <a:latin typeface="Times New Roman" panose="02020603050405020304" pitchFamily="18" charset="0"/>
                          <a:ea typeface="+mn-ea"/>
                          <a:cs typeface="Times New Roman" panose="02020603050405020304" pitchFamily="18" charset="0"/>
                        </a:rPr>
                        <a:t>是集合</a:t>
                      </a:r>
                      <a:r>
                        <a:rPr lang="en-US" altLang="zh-CN" sz="900" b="0" i="0" u="none">
                          <a:solidFill>
                            <a:srgbClr val="000000"/>
                          </a:solidFill>
                          <a:latin typeface="Times New Roman" panose="02020603050405020304" pitchFamily="18" charset="0"/>
                          <a:ea typeface="+mn-ea"/>
                          <a:cs typeface="Times New Roman" panose="02020603050405020304" pitchFamily="18" charset="0"/>
                        </a:rPr>
                        <a:t> </a:t>
                      </a:r>
                      <a14:m>
                        <m:oMathPara>
                          <m:oMathParaPr>
                            <m:jc/>
                          </m:oMathParaPr>
                          <m:oMath>
                            <m:r>
                              <m:rPr>
                                <m:sty m:val="p"/>
                              </m:rPr>
                              <a:rPr lang="en-US" altLang="zh-CN" sz="2800" b="0" i="0">
                                <a:solidFill>
                                  <a:srgbClr val="000000"/>
                                </a:solidFill>
                                <a:latin typeface="+mn-ea"/>
                                <a:ea typeface="+mn-ea"/>
                                <a:cs typeface="Times New Roman" panose="02020603050405020304" pitchFamily="34" charset="-120"/>
                              </a:rPr>
                              <m:t>A</m:t>
                            </m:r>
                          </m:oMath>
                        </m:oMathPara>
                      </a14:m>
                      <a:r>
                        <a:rPr lang="en-US" altLang="zh-CN" sz="900" b="0" i="0" u="none">
                          <a:solidFill>
                            <a:srgbClr val="000000"/>
                          </a:solidFill>
                          <a:latin typeface="Times New Roman" panose="02020603050405020304" pitchFamily="18" charset="0"/>
                          <a:ea typeface="+mn-ea"/>
                          <a:cs typeface="Times New Roman" panose="02020603050405020304" pitchFamily="18" charset="0"/>
                        </a:rPr>
                        <a:t> </a:t>
                      </a:r>
                      <a:r>
                        <a:rPr lang="en-US" altLang="zh-CN" sz="2800" b="0" i="0">
                          <a:solidFill>
                            <a:srgbClr val="000000"/>
                          </a:solidFill>
                          <a:latin typeface="Times New Roman" panose="02020603050405020304" pitchFamily="18" charset="0"/>
                          <a:ea typeface="+mn-ea"/>
                          <a:cs typeface="Times New Roman" panose="02020603050405020304" pitchFamily="18" charset="0"/>
                        </a:rPr>
                        <a:t>中的4个元素，所以</a:t>
                      </a:r>
                      <a:r>
                        <a:rPr lang="en-US" altLang="zh-CN" sz="900" b="0" i="0" u="none">
                          <a:solidFill>
                            <a:srgbClr val="000000"/>
                          </a:solidFill>
                          <a:latin typeface="Times New Roman" panose="02020603050405020304" pitchFamily="18" charset="0"/>
                          <a:ea typeface="+mn-ea"/>
                          <a:cs typeface="Times New Roman" panose="02020603050405020304" pitchFamily="18" charset="0"/>
                        </a:rPr>
                        <a:t> </a:t>
                      </a:r>
                      <a14:m>
                        <m:oMathPara>
                          <m:oMathParaPr>
                            <m:jc/>
                          </m:oMathParaPr>
                          <m:oMath>
                            <m:r>
                              <m:rPr>
                                <m:sty m:val="p"/>
                              </m:rPr>
                              <a:rPr lang="en-US" altLang="zh-CN" sz="2800" b="0" i="0">
                                <a:solidFill>
                                  <a:srgbClr val="000000"/>
                                </a:solidFill>
                                <a:latin typeface="+mn-ea"/>
                                <a:ea typeface="+mn-ea"/>
                                <a:cs typeface="Times New Roman" panose="02020603050405020304" pitchFamily="34" charset="-120"/>
                              </a:rPr>
                              <m:t>a</m:t>
                            </m:r>
                          </m:oMath>
                        </m:oMathPara>
                      </a14:m>
                      <a:r>
                        <a:rPr lang="en-US" altLang="zh-CN" sz="900" b="0" i="0" u="none">
                          <a:solidFill>
                            <a:srgbClr val="000000"/>
                          </a:solidFill>
                          <a:latin typeface="Times New Roman" panose="02020603050405020304" pitchFamily="18" charset="0"/>
                          <a:ea typeface="+mn-ea"/>
                          <a:cs typeface="Times New Roman" panose="02020603050405020304" pitchFamily="18" charset="0"/>
                        </a:rPr>
                        <a:t> </a:t>
                      </a:r>
                      <a:r>
                        <a:rPr lang="en-US" altLang="zh-CN" sz="2800" b="0" i="0">
                          <a:solidFill>
                            <a:srgbClr val="000000"/>
                          </a:solidFill>
                          <a:latin typeface="Times New Roman" panose="02020603050405020304" pitchFamily="18" charset="0"/>
                          <a:ea typeface="+mn-ea"/>
                          <a:cs typeface="Times New Roman" panose="02020603050405020304" pitchFamily="18" charset="0"/>
                        </a:rPr>
                        <a:t>,</a:t>
                      </a:r>
                      <a:r>
                        <a:rPr lang="en-US" altLang="zh-CN" sz="900" b="0" i="0" u="none">
                          <a:solidFill>
                            <a:srgbClr val="000000"/>
                          </a:solidFill>
                          <a:latin typeface="Times New Roman" panose="02020603050405020304" pitchFamily="18" charset="0"/>
                          <a:ea typeface="+mn-ea"/>
                          <a:cs typeface="Times New Roman" panose="02020603050405020304" pitchFamily="18" charset="0"/>
                        </a:rPr>
                        <a:t> </a:t>
                      </a:r>
                      <a14:m>
                        <m:oMathPara>
                          <m:oMathParaPr>
                            <m:jc/>
                          </m:oMathParaPr>
                          <m:oMath>
                            <m:r>
                              <m:rPr>
                                <m:sty m:val="p"/>
                              </m:rPr>
                              <a:rPr lang="en-US" altLang="zh-CN" sz="2800" b="0" i="0">
                                <a:solidFill>
                                  <a:srgbClr val="000000"/>
                                </a:solidFill>
                                <a:latin typeface="+mn-ea"/>
                                <a:ea typeface="+mn-ea"/>
                                <a:cs typeface="Times New Roman" panose="02020603050405020304" pitchFamily="34" charset="-120"/>
                              </a:rPr>
                              <m:t>b</m:t>
                            </m:r>
                          </m:oMath>
                        </m:oMathPara>
                      </a14:m>
                      <a:r>
                        <a:rPr lang="en-US" altLang="zh-CN" sz="900" b="0" i="0" u="none">
                          <a:solidFill>
                            <a:srgbClr val="000000"/>
                          </a:solidFill>
                          <a:latin typeface="Times New Roman" panose="02020603050405020304" pitchFamily="18" charset="0"/>
                          <a:ea typeface="+mn-ea"/>
                          <a:cs typeface="Times New Roman" panose="02020603050405020304" pitchFamily="18" charset="0"/>
                        </a:rPr>
                        <a:t> </a:t>
                      </a:r>
                      <a:r>
                        <a:rPr lang="en-US" altLang="zh-CN" sz="2800" b="0" i="0">
                          <a:solidFill>
                            <a:srgbClr val="000000"/>
                          </a:solidFill>
                          <a:latin typeface="Times New Roman" panose="02020603050405020304" pitchFamily="18" charset="0"/>
                          <a:ea typeface="+mn-ea"/>
                          <a:cs typeface="Times New Roman" panose="02020603050405020304" pitchFamily="18" charset="0"/>
                        </a:rPr>
                        <a:t>,</a:t>
                      </a:r>
                      <a:r>
                        <a:rPr lang="en-US" altLang="zh-CN" sz="900" b="0" i="0" u="none">
                          <a:solidFill>
                            <a:srgbClr val="000000"/>
                          </a:solidFill>
                          <a:latin typeface="Times New Roman" panose="02020603050405020304" pitchFamily="18" charset="0"/>
                          <a:ea typeface="+mn-ea"/>
                          <a:cs typeface="Times New Roman" panose="02020603050405020304" pitchFamily="18" charset="0"/>
                        </a:rPr>
                        <a:t> </a:t>
                      </a:r>
                      <a14:m>
                        <m:oMathPara>
                          <m:oMathParaPr>
                            <m:jc/>
                          </m:oMathParaPr>
                          <m:oMath>
                            <m:r>
                              <m:rPr>
                                <m:sty m:val="p"/>
                              </m:rPr>
                              <a:rPr lang="en-US" altLang="zh-CN" sz="2800" b="0" i="0">
                                <a:solidFill>
                                  <a:srgbClr val="000000"/>
                                </a:solidFill>
                                <a:latin typeface="+mn-ea"/>
                                <a:ea typeface="+mn-ea"/>
                                <a:cs typeface="Times New Roman" panose="02020603050405020304" pitchFamily="34" charset="-120"/>
                              </a:rPr>
                              <m:t>c</m:t>
                            </m:r>
                          </m:oMath>
                        </m:oMathPara>
                      </a14:m>
                      <a:r>
                        <a:rPr lang="en-US" altLang="zh-CN" sz="900" b="0" i="0" u="none">
                          <a:solidFill>
                            <a:srgbClr val="000000"/>
                          </a:solidFill>
                          <a:latin typeface="Times New Roman" panose="02020603050405020304" pitchFamily="18" charset="0"/>
                          <a:ea typeface="+mn-ea"/>
                          <a:cs typeface="Times New Roman" panose="02020603050405020304" pitchFamily="18" charset="0"/>
                        </a:rPr>
                        <a:t> </a:t>
                      </a:r>
                      <a:r>
                        <a:rPr lang="en-US" altLang="zh-CN" sz="2800" b="0" i="0">
                          <a:solidFill>
                            <a:srgbClr val="000000"/>
                          </a:solidFill>
                          <a:latin typeface="Times New Roman" panose="02020603050405020304" pitchFamily="18" charset="0"/>
                          <a:ea typeface="+mn-ea"/>
                          <a:cs typeface="Times New Roman" panose="02020603050405020304" pitchFamily="18" charset="0"/>
                        </a:rPr>
                        <a:t>，</a:t>
                      </a:r>
                      <a:r>
                        <a:rPr lang="en-US" altLang="zh-CN" sz="900" b="0" i="0" u="none">
                          <a:solidFill>
                            <a:srgbClr val="000000"/>
                          </a:solidFill>
                          <a:latin typeface="Times New Roman" panose="02020603050405020304" pitchFamily="18" charset="0"/>
                          <a:ea typeface="+mn-ea"/>
                          <a:cs typeface="Times New Roman" panose="02020603050405020304" pitchFamily="18" charset="0"/>
                        </a:rPr>
                        <a:t> </a:t>
                      </a:r>
                      <a14:m>
                        <m:oMathPara>
                          <m:oMathParaPr>
                            <m:jc/>
                          </m:oMathParaPr>
                          <m:oMath>
                            <m:r>
                              <m:rPr>
                                <m:sty m:val="p"/>
                              </m:rPr>
                              <a:rPr lang="en-US" altLang="zh-CN" sz="2800" b="0" i="0">
                                <a:solidFill>
                                  <a:srgbClr val="000000"/>
                                </a:solidFill>
                                <a:latin typeface="+mn-ea"/>
                                <a:ea typeface="+mn-ea"/>
                                <a:cs typeface="Times New Roman" panose="02020603050405020304" pitchFamily="34" charset="-120"/>
                              </a:rPr>
                              <m:t>d</m:t>
                            </m:r>
                          </m:oMath>
                        </m:oMathPara>
                      </a14:m>
                      <a:r>
                        <a:rPr lang="en-US" altLang="zh-CN" sz="900" b="0" i="0" u="none">
                          <a:solidFill>
                            <a:srgbClr val="000000"/>
                          </a:solidFill>
                          <a:latin typeface="Times New Roman" panose="02020603050405020304" pitchFamily="18" charset="0"/>
                          <a:ea typeface="+mn-ea"/>
                          <a:cs typeface="Times New Roman" panose="02020603050405020304" pitchFamily="18" charset="0"/>
                        </a:rPr>
                        <a:t> </a:t>
                      </a:r>
                      <a:r>
                        <a:rPr lang="en-US" altLang="zh-CN" sz="2800" b="0" i="0">
                          <a:solidFill>
                            <a:srgbClr val="000000"/>
                          </a:solidFill>
                          <a:latin typeface="Times New Roman" panose="02020603050405020304" pitchFamily="18" charset="0"/>
                          <a:ea typeface="+mn-ea"/>
                          <a:cs typeface="Times New Roman" panose="02020603050405020304" pitchFamily="18" charset="0"/>
                        </a:rPr>
                        <a:t>互不相</a:t>
                      </a:r>
                    </a:p>
                    <a:p>
                      <a:pPr algn="l" latinLnBrk="1" hangingPunct="0">
                        <a:lnSpc>
                          <a:spcPts val="3700"/>
                        </a:lnSpc>
                      </a:pPr>
                      <a:r>
                        <a:rPr lang="en-US" altLang="zh-CN" sz="2800" b="0" i="0">
                          <a:solidFill>
                            <a:srgbClr val="000000"/>
                          </a:solidFill>
                          <a:latin typeface="Times New Roman" panose="02020603050405020304" pitchFamily="18" charset="0"/>
                          <a:ea typeface="+mn-ea"/>
                          <a:cs typeface="Times New Roman" panose="02020603050405020304" pitchFamily="18" charset="0"/>
                        </a:rPr>
                        <a:t>等，因此四边形的四边长互不相等，故不可能是菱形．</a:t>
                      </a:r>
                      <a:endParaRPr lang="en-US" altLang="zh-CN" sz="1200">
                        <a:latin typeface="Times New Roman" panose="02020603050405020304" pitchFamily="18" charset="0"/>
                        <a:ea typeface="+mn-ea"/>
                        <a:cs typeface="Times New Roman" panose="02020603050405020304" pitchFamily="18" charset="0"/>
                      </a:endParaRPr>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987679">
                <a:tc>
                  <a:txBody>
                    <a:bodyPr vert="horz" wrap="square"/>
                    <a:lstStyle/>
                    <a:p>
                      <a:pPr algn="ctr" latinLnBrk="1" hangingPunct="0">
                        <a:lnSpc>
                          <a:spcPts val="3700"/>
                        </a:lnSpc>
                      </a:pPr>
                      <a:r>
                        <a:rPr lang="en-US" altLang="zh-CN" sz="2800" b="0" i="0">
                          <a:solidFill>
                            <a:srgbClr val="000000"/>
                          </a:solidFill>
                          <a:latin typeface="Times New Roman" panose="02020603050405020304" pitchFamily="18" charset="0"/>
                          <a:ea typeface="+mn-ea"/>
                          <a:cs typeface="Times New Roman" panose="02020603050405020304" pitchFamily="18" charset="0"/>
                        </a:rPr>
                        <a:t>C</a:t>
                      </a:r>
                      <a:endParaRPr lang="en-US" altLang="zh-CN" sz="1200">
                        <a:latin typeface="Times New Roman" panose="02020603050405020304" pitchFamily="18" charset="0"/>
                        <a:ea typeface="+mn-ea"/>
                        <a:cs typeface="Times New Roman" panose="02020603050405020304" pitchFamily="18" charset="0"/>
                      </a:endParaRPr>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vert="horz" wrap="square"/>
                    <a:lstStyle/>
                    <a:p>
                      <a:pPr algn="ctr" latinLnBrk="1" hangingPunct="0">
                        <a:lnSpc>
                          <a:spcPts val="3500"/>
                        </a:lnSpc>
                      </a:pPr>
                      <a:r>
                        <a:rPr lang="en-US" altLang="zh-CN" sz="900" b="0" i="0" u="none">
                          <a:solidFill>
                            <a:srgbClr val="000000"/>
                          </a:solidFill>
                          <a:latin typeface="Times New Roman" panose="02020603050405020304" pitchFamily="18" charset="0"/>
                          <a:ea typeface="+mn-ea"/>
                          <a:cs typeface="Times New Roman" panose="02020603050405020304" pitchFamily="18" charset="0"/>
                        </a:rPr>
                        <a:t> </a:t>
                      </a:r>
                      <a14:m>
                        <m:oMathPara>
                          <m:oMathParaPr>
                            <m:jc/>
                          </m:oMathParaPr>
                          <m:oMath>
                            <m:r>
                              <m:rPr>
                                <m:sty m:val="p"/>
                              </m:rPr>
                              <a:rPr lang="en-US" altLang="zh-CN" sz="2800" b="0" i="0">
                                <a:solidFill>
                                  <a:srgbClr val="000000"/>
                                </a:solidFill>
                                <a:latin typeface="+mn-ea"/>
                                <a:ea typeface="+mn-ea"/>
                                <a:cs typeface="Times New Roman" panose="02020603050405020304" pitchFamily="34" charset="-120"/>
                              </a:rPr>
                              <m:t>×</m:t>
                            </m:r>
                          </m:oMath>
                        </m:oMathPara>
                      </a14:m>
                      <a:r>
                        <a:rPr lang="en-US" altLang="zh-CN" sz="900" b="0" i="0" u="none">
                          <a:solidFill>
                            <a:srgbClr val="000000"/>
                          </a:solidFill>
                          <a:latin typeface="Times New Roman" panose="02020603050405020304" pitchFamily="18" charset="0"/>
                          <a:ea typeface="+mn-ea"/>
                          <a:cs typeface="Times New Roman" panose="02020603050405020304" pitchFamily="18" charset="0"/>
                        </a:rPr>
                        <a:t> </a:t>
                      </a:r>
                      <a:endParaRPr lang="en-US" altLang="zh-CN" sz="1200">
                        <a:latin typeface="Times New Roman" panose="02020603050405020304" pitchFamily="18" charset="0"/>
                        <a:ea typeface="+mn-ea"/>
                        <a:cs typeface="Times New Roman" panose="02020603050405020304" pitchFamily="18" charset="0"/>
                      </a:endParaRPr>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vert="horz" wrap="square"/>
                    <a:lstStyle/>
                    <a:p>
                      <a:pPr algn="l" latinLnBrk="1" hangingPunct="0">
                        <a:lnSpc>
                          <a:spcPts val="4000"/>
                        </a:lnSpc>
                      </a:pPr>
                      <a:r>
                        <a:rPr lang="en-US" altLang="zh-CN" sz="2800" b="0" i="0">
                          <a:solidFill>
                            <a:srgbClr val="000000"/>
                          </a:solidFill>
                          <a:latin typeface="Times New Roman" panose="02020603050405020304" pitchFamily="18" charset="0"/>
                          <a:ea typeface="+mn-ea"/>
                          <a:cs typeface="Times New Roman" panose="02020603050405020304" pitchFamily="18" charset="0"/>
                        </a:rPr>
                        <a:t>小于10的自然数不管按哪种顺序排列，构成的集合里面的元素都</a:t>
                      </a:r>
                    </a:p>
                    <a:p>
                      <a:pPr algn="l" latinLnBrk="1" hangingPunct="0">
                        <a:lnSpc>
                          <a:spcPts val="3700"/>
                        </a:lnSpc>
                      </a:pPr>
                      <a:r>
                        <a:rPr lang="en-US" altLang="zh-CN" sz="2800" b="0" i="0">
                          <a:solidFill>
                            <a:srgbClr val="000000"/>
                          </a:solidFill>
                          <a:latin typeface="Times New Roman" panose="02020603050405020304" pitchFamily="18" charset="0"/>
                          <a:ea typeface="+mn-ea"/>
                          <a:cs typeface="Times New Roman" panose="02020603050405020304" pitchFamily="18" charset="0"/>
                        </a:rPr>
                        <a:t>是0，1，2，3，4，5，6，7，8，9这10个数，集合是相同的．</a:t>
                      </a:r>
                      <a:endParaRPr lang="en-US" altLang="zh-CN" sz="1200">
                        <a:latin typeface="Times New Roman" panose="02020603050405020304" pitchFamily="18" charset="0"/>
                        <a:ea typeface="+mn-ea"/>
                        <a:cs typeface="Times New Roman" panose="02020603050405020304" pitchFamily="18" charset="0"/>
                      </a:endParaRPr>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500061">
                <a:tc>
                  <a:txBody>
                    <a:bodyPr vert="horz" wrap="square"/>
                    <a:lstStyle/>
                    <a:p>
                      <a:pPr algn="ctr" latinLnBrk="1" hangingPunct="0">
                        <a:lnSpc>
                          <a:spcPts val="3700"/>
                        </a:lnSpc>
                      </a:pPr>
                      <a:r>
                        <a:rPr lang="en-US" altLang="zh-CN" sz="2800" b="0" i="0">
                          <a:solidFill>
                            <a:srgbClr val="000000"/>
                          </a:solidFill>
                          <a:latin typeface="Times New Roman" panose="02020603050405020304" pitchFamily="18" charset="0"/>
                          <a:ea typeface="+mn-ea"/>
                          <a:cs typeface="Times New Roman" panose="02020603050405020304" pitchFamily="18" charset="0"/>
                        </a:rPr>
                        <a:t>D</a:t>
                      </a:r>
                      <a:endParaRPr lang="en-US" altLang="zh-CN" sz="1200">
                        <a:latin typeface="Times New Roman" panose="02020603050405020304" pitchFamily="18" charset="0"/>
                        <a:ea typeface="+mn-ea"/>
                        <a:cs typeface="Times New Roman" panose="02020603050405020304" pitchFamily="18" charset="0"/>
                      </a:endParaRPr>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vert="horz" wrap="square"/>
                    <a:lstStyle/>
                    <a:p>
                      <a:pPr algn="ctr" latinLnBrk="1" hangingPunct="0">
                        <a:lnSpc>
                          <a:spcPts val="3500"/>
                        </a:lnSpc>
                      </a:pPr>
                      <a:r>
                        <a:rPr lang="en-US" altLang="zh-CN" sz="900" b="0" i="0" u="none">
                          <a:solidFill>
                            <a:srgbClr val="000000"/>
                          </a:solidFill>
                          <a:latin typeface="Times New Roman" panose="02020603050405020304" pitchFamily="18" charset="0"/>
                          <a:ea typeface="+mn-ea"/>
                          <a:cs typeface="Times New Roman" panose="02020603050405020304" pitchFamily="18" charset="0"/>
                        </a:rPr>
                        <a:t> </a:t>
                      </a:r>
                      <a14:m>
                        <m:oMathPara>
                          <m:oMathParaPr>
                            <m:jc/>
                          </m:oMathParaPr>
                          <m:oMath>
                            <m:r>
                              <m:rPr>
                                <m:sty m:val="p"/>
                              </m:rPr>
                              <a:rPr lang="en-US" altLang="zh-CN" sz="2800" b="0" i="0">
                                <a:solidFill>
                                  <a:srgbClr val="000000"/>
                                </a:solidFill>
                                <a:latin typeface="+mn-ea"/>
                                <a:ea typeface="+mn-ea"/>
                                <a:cs typeface="Times New Roman" panose="02020603050405020304" pitchFamily="34" charset="-120"/>
                              </a:rPr>
                              <m:t>×</m:t>
                            </m:r>
                          </m:oMath>
                        </m:oMathPara>
                      </a14:m>
                      <a:r>
                        <a:rPr lang="en-US" altLang="zh-CN" sz="900" b="0" i="0" u="none">
                          <a:solidFill>
                            <a:srgbClr val="000000"/>
                          </a:solidFill>
                          <a:latin typeface="Times New Roman" panose="02020603050405020304" pitchFamily="18" charset="0"/>
                          <a:ea typeface="+mn-ea"/>
                          <a:cs typeface="Times New Roman" panose="02020603050405020304" pitchFamily="18" charset="0"/>
                        </a:rPr>
                        <a:t> </a:t>
                      </a:r>
                      <a:endParaRPr lang="en-US" altLang="zh-CN" sz="1200">
                        <a:latin typeface="Times New Roman" panose="02020603050405020304" pitchFamily="18" charset="0"/>
                        <a:ea typeface="+mn-ea"/>
                        <a:cs typeface="Times New Roman" panose="02020603050405020304" pitchFamily="18" charset="0"/>
                      </a:endParaRPr>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vert="horz" wrap="square"/>
                    <a:lstStyle/>
                    <a:p>
                      <a:pPr algn="l" latinLnBrk="1" hangingPunct="0">
                        <a:lnSpc>
                          <a:spcPts val="4000"/>
                        </a:lnSpc>
                      </a:pPr>
                      <a:r>
                        <a:rPr lang="en-US" altLang="zh-CN" sz="2800" b="0" i="0">
                          <a:solidFill>
                            <a:srgbClr val="000000"/>
                          </a:solidFill>
                          <a:latin typeface="Times New Roman" panose="02020603050405020304" pitchFamily="18" charset="0"/>
                          <a:ea typeface="+mn-ea"/>
                          <a:cs typeface="Times New Roman" panose="02020603050405020304" pitchFamily="18" charset="0"/>
                        </a:rPr>
                        <a:t>集合</a:t>
                      </a:r>
                      <a:r>
                        <a:rPr lang="en-US" altLang="zh-CN" sz="900" b="0" i="0" u="none">
                          <a:solidFill>
                            <a:srgbClr val="000000"/>
                          </a:solidFill>
                          <a:latin typeface="Times New Roman" panose="02020603050405020304" pitchFamily="18" charset="0"/>
                          <a:ea typeface="+mn-ea"/>
                          <a:cs typeface="Times New Roman" panose="02020603050405020304" pitchFamily="18" charset="0"/>
                        </a:rPr>
                        <a:t> </a:t>
                      </a:r>
                      <a14:m>
                        <m:oMathPara>
                          <m:oMathParaPr>
                            <m:jc/>
                          </m:oMathParaPr>
                          <m:oMath>
                            <m:r>
                              <m:rPr>
                                <m:sty m:val="p"/>
                              </m:rPr>
                              <a:rPr lang="en-US" altLang="zh-CN" sz="2800" b="0" i="0">
                                <a:solidFill>
                                  <a:srgbClr val="000000"/>
                                </a:solidFill>
                                <a:latin typeface="+mn-ea"/>
                                <a:ea typeface="+mn-ea"/>
                                <a:cs typeface="Times New Roman" panose="02020603050405020304" pitchFamily="34" charset="-120"/>
                              </a:rPr>
                              <m:t>M</m:t>
                            </m:r>
                            <m:r>
                              <m:rPr>
                                <m:sty m:val="p"/>
                              </m:rPr>
                              <a:rPr lang="en-US" altLang="zh-CN" sz="2800" b="0" i="0">
                                <a:solidFill>
                                  <a:srgbClr val="000000"/>
                                </a:solidFill>
                                <a:latin typeface="+mn-ea"/>
                                <a:ea typeface="+mn-ea"/>
                                <a:cs typeface="Times New Roman" panose="02020603050405020304" pitchFamily="34" charset="-120"/>
                              </a:rPr>
                              <m:t>={3,4}</m:t>
                            </m:r>
                          </m:oMath>
                        </m:oMathPara>
                      </a14:m>
                      <a:r>
                        <a:rPr lang="en-US" altLang="zh-CN" sz="900" b="0" i="0" u="none">
                          <a:solidFill>
                            <a:srgbClr val="000000"/>
                          </a:solidFill>
                          <a:latin typeface="Times New Roman" panose="02020603050405020304" pitchFamily="18" charset="0"/>
                          <a:ea typeface="+mn-ea"/>
                          <a:cs typeface="Times New Roman" panose="02020603050405020304" pitchFamily="18" charset="0"/>
                        </a:rPr>
                        <a:t> </a:t>
                      </a:r>
                      <a:r>
                        <a:rPr lang="en-US" altLang="zh-CN" sz="2800" b="0" i="0">
                          <a:solidFill>
                            <a:srgbClr val="000000"/>
                          </a:solidFill>
                          <a:latin typeface="Times New Roman" panose="02020603050405020304" pitchFamily="18" charset="0"/>
                          <a:ea typeface="+mn-ea"/>
                          <a:cs typeface="Times New Roman" panose="02020603050405020304" pitchFamily="18" charset="0"/>
                        </a:rPr>
                        <a:t>表示数3，4构成的集合，集合中有两个元素，集</a:t>
                      </a:r>
                    </a:p>
                    <a:p>
                      <a:pPr algn="l" latinLnBrk="1" hangingPunct="0">
                        <a:lnSpc>
                          <a:spcPts val="4000"/>
                        </a:lnSpc>
                      </a:pPr>
                      <a:r>
                        <a:rPr lang="en-US" altLang="zh-CN" sz="2800" b="0" i="0">
                          <a:solidFill>
                            <a:srgbClr val="000000"/>
                          </a:solidFill>
                          <a:latin typeface="Times New Roman" panose="02020603050405020304" pitchFamily="18" charset="0"/>
                          <a:ea typeface="+mn-ea"/>
                          <a:cs typeface="Times New Roman" panose="02020603050405020304" pitchFamily="18" charset="0"/>
                        </a:rPr>
                        <a:t>合</a:t>
                      </a:r>
                      <a:r>
                        <a:rPr lang="en-US" altLang="zh-CN" sz="900" b="0" i="0" u="none">
                          <a:solidFill>
                            <a:srgbClr val="000000"/>
                          </a:solidFill>
                          <a:latin typeface="Times New Roman" panose="02020603050405020304" pitchFamily="18" charset="0"/>
                          <a:ea typeface="+mn-ea"/>
                          <a:cs typeface="Times New Roman" panose="02020603050405020304" pitchFamily="18" charset="0"/>
                        </a:rPr>
                        <a:t> </a:t>
                      </a:r>
                      <a14:m>
                        <m:oMathPara>
                          <m:oMathParaPr>
                            <m:jc/>
                          </m:oMathParaPr>
                          <m:oMath>
                            <m:r>
                              <m:rPr>
                                <m:sty m:val="p"/>
                              </m:rPr>
                              <a:rPr lang="en-US" altLang="zh-CN" sz="2800" b="0" i="0">
                                <a:solidFill>
                                  <a:srgbClr val="000000"/>
                                </a:solidFill>
                                <a:latin typeface="+mn-ea"/>
                                <a:ea typeface="+mn-ea"/>
                                <a:cs typeface="Times New Roman" panose="02020603050405020304" pitchFamily="34" charset="-120"/>
                              </a:rPr>
                              <m:t>N</m:t>
                            </m:r>
                            <m:r>
                              <m:rPr>
                                <m:sty m:val="p"/>
                              </m:rPr>
                              <a:rPr lang="en-US" altLang="zh-CN" sz="2800" b="0" i="0">
                                <a:solidFill>
                                  <a:srgbClr val="000000"/>
                                </a:solidFill>
                                <a:latin typeface="+mn-ea"/>
                                <a:ea typeface="+mn-ea"/>
                                <a:cs typeface="Times New Roman" panose="02020603050405020304" pitchFamily="34" charset="-120"/>
                              </a:rPr>
                              <m:t>={</m:t>
                            </m:r>
                            <m:d>
                              <m:dPr>
                                <m:begChr m:val="("/>
                                <m:sepChr m:val="|"/>
                                <m:endChr m:val=")"/>
                                <m:grow m:val="on"/>
                                <m:shp m:val="centered"/>
                                <m:ctrlPr>
                                  <a:rPr lang="en-US" altLang="zh-CN" sz="2800" b="0" i="1">
                                    <a:solidFill>
                                      <a:srgbClr val="000000"/>
                                    </a:solidFill>
                                    <a:latin typeface="+mn-ea"/>
                                    <a:ea typeface="+mn-ea"/>
                                    <a:cs typeface="Times New Roman" panose="02020603050405020304" pitchFamily="34" charset="-120"/>
                                  </a:rPr>
                                </m:ctrlPr>
                              </m:dPr>
                              <m:e>
                                <m:r>
                                  <m:rPr>
                                    <m:sty m:val="p"/>
                                  </m:rPr>
                                  <a:rPr lang="en-US" altLang="zh-CN" sz="2800" b="0" i="0">
                                    <a:solidFill>
                                      <a:srgbClr val="000000"/>
                                    </a:solidFill>
                                    <a:latin typeface="+mn-ea"/>
                                    <a:ea typeface="+mn-ea"/>
                                    <a:cs typeface="Times New Roman" panose="02020603050405020304" pitchFamily="34" charset="-120"/>
                                  </a:rPr>
                                  <m:t>3,4</m:t>
                                </m:r>
                              </m:e>
                            </m:d>
                            <m:r>
                              <m:rPr>
                                <m:sty m:val="p"/>
                              </m:rPr>
                              <a:rPr lang="en-US" altLang="zh-CN" sz="2800" b="0" i="0">
                                <a:solidFill>
                                  <a:srgbClr val="000000"/>
                                </a:solidFill>
                                <a:latin typeface="+mn-ea"/>
                                <a:ea typeface="+mn-ea"/>
                                <a:cs typeface="Times New Roman" panose="02020603050405020304" pitchFamily="34" charset="-120"/>
                              </a:rPr>
                              <m:t>}</m:t>
                            </m:r>
                          </m:oMath>
                        </m:oMathPara>
                      </a14:m>
                      <a:r>
                        <a:rPr lang="en-US" altLang="zh-CN" sz="900" b="0" i="0" u="none">
                          <a:solidFill>
                            <a:srgbClr val="000000"/>
                          </a:solidFill>
                          <a:latin typeface="Times New Roman" panose="02020603050405020304" pitchFamily="18" charset="0"/>
                          <a:ea typeface="+mn-ea"/>
                          <a:cs typeface="Times New Roman" panose="02020603050405020304" pitchFamily="18" charset="0"/>
                        </a:rPr>
                        <a:t> </a:t>
                      </a:r>
                      <a:r>
                        <a:rPr lang="en-US" altLang="zh-CN" sz="2800" b="0" i="0">
                          <a:solidFill>
                            <a:srgbClr val="000000"/>
                          </a:solidFill>
                          <a:latin typeface="Times New Roman" panose="02020603050405020304" pitchFamily="18" charset="0"/>
                          <a:ea typeface="+mn-ea"/>
                          <a:cs typeface="Times New Roman" panose="02020603050405020304" pitchFamily="18" charset="0"/>
                        </a:rPr>
                        <a:t>表示点集，集合中有一个元素，故集合</a:t>
                      </a:r>
                      <a:r>
                        <a:rPr lang="en-US" altLang="zh-CN" sz="900" b="0" i="0" u="none">
                          <a:solidFill>
                            <a:srgbClr val="000000"/>
                          </a:solidFill>
                          <a:latin typeface="Times New Roman" panose="02020603050405020304" pitchFamily="18" charset="0"/>
                          <a:ea typeface="+mn-ea"/>
                          <a:cs typeface="Times New Roman" panose="02020603050405020304" pitchFamily="18" charset="0"/>
                        </a:rPr>
                        <a:t> </a:t>
                      </a:r>
                      <a14:m>
                        <m:oMathPara>
                          <m:oMathParaPr>
                            <m:jc/>
                          </m:oMathParaPr>
                          <m:oMath>
                            <m:r>
                              <m:rPr>
                                <m:sty m:val="p"/>
                              </m:rPr>
                              <a:rPr lang="en-US" altLang="zh-CN" sz="2800" b="0" i="0">
                                <a:solidFill>
                                  <a:srgbClr val="000000"/>
                                </a:solidFill>
                                <a:latin typeface="+mn-ea"/>
                                <a:ea typeface="+mn-ea"/>
                                <a:cs typeface="Times New Roman" panose="02020603050405020304" pitchFamily="34" charset="-120"/>
                              </a:rPr>
                              <m:t>M</m:t>
                            </m:r>
                          </m:oMath>
                        </m:oMathPara>
                      </a14:m>
                      <a:r>
                        <a:rPr lang="en-US" altLang="zh-CN" sz="900" b="0" i="0" u="none">
                          <a:solidFill>
                            <a:srgbClr val="000000"/>
                          </a:solidFill>
                          <a:latin typeface="Times New Roman" panose="02020603050405020304" pitchFamily="18" charset="0"/>
                          <a:ea typeface="+mn-ea"/>
                          <a:cs typeface="Times New Roman" panose="02020603050405020304" pitchFamily="18" charset="0"/>
                        </a:rPr>
                        <a:t> </a:t>
                      </a:r>
                      <a:r>
                        <a:rPr lang="en-US" altLang="zh-CN" sz="2800" b="0" i="0">
                          <a:solidFill>
                            <a:srgbClr val="000000"/>
                          </a:solidFill>
                          <a:latin typeface="Times New Roman" panose="02020603050405020304" pitchFamily="18" charset="0"/>
                          <a:ea typeface="+mn-ea"/>
                          <a:cs typeface="Times New Roman" panose="02020603050405020304" pitchFamily="18" charset="0"/>
                        </a:rPr>
                        <a:t>与</a:t>
                      </a:r>
                      <a:r>
                        <a:rPr lang="en-US" altLang="zh-CN" sz="900" b="0" i="0" u="none">
                          <a:solidFill>
                            <a:srgbClr val="000000"/>
                          </a:solidFill>
                          <a:latin typeface="Times New Roman" panose="02020603050405020304" pitchFamily="18" charset="0"/>
                          <a:ea typeface="+mn-ea"/>
                          <a:cs typeface="Times New Roman" panose="02020603050405020304" pitchFamily="18" charset="0"/>
                        </a:rPr>
                        <a:t> </a:t>
                      </a:r>
                      <a14:m>
                        <m:oMathPara>
                          <m:oMathParaPr>
                            <m:jc/>
                          </m:oMathParaPr>
                          <m:oMath>
                            <m:r>
                              <m:rPr>
                                <m:sty m:val="p"/>
                              </m:rPr>
                              <a:rPr lang="en-US" altLang="zh-CN" sz="2800" b="0" i="0">
                                <a:solidFill>
                                  <a:srgbClr val="000000"/>
                                </a:solidFill>
                                <a:latin typeface="+mn-ea"/>
                                <a:ea typeface="+mn-ea"/>
                                <a:cs typeface="Times New Roman" panose="02020603050405020304" pitchFamily="34" charset="-120"/>
                              </a:rPr>
                              <m:t>N</m:t>
                            </m:r>
                          </m:oMath>
                        </m:oMathPara>
                      </a14:m>
                      <a:r>
                        <a:rPr lang="en-US" altLang="zh-CN" sz="900" b="0" i="0" u="none">
                          <a:solidFill>
                            <a:srgbClr val="000000"/>
                          </a:solidFill>
                          <a:latin typeface="Times New Roman" panose="02020603050405020304" pitchFamily="18" charset="0"/>
                          <a:ea typeface="+mn-ea"/>
                          <a:cs typeface="Times New Roman" panose="02020603050405020304" pitchFamily="18" charset="0"/>
                        </a:rPr>
                        <a:t> </a:t>
                      </a:r>
                      <a:r>
                        <a:rPr lang="en-US" altLang="zh-CN" sz="2800" b="0" i="0">
                          <a:solidFill>
                            <a:srgbClr val="000000"/>
                          </a:solidFill>
                          <a:latin typeface="Times New Roman" panose="02020603050405020304" pitchFamily="18" charset="0"/>
                          <a:ea typeface="+mn-ea"/>
                          <a:cs typeface="Times New Roman" panose="02020603050405020304" pitchFamily="18" charset="0"/>
                        </a:rPr>
                        <a:t>不</a:t>
                      </a:r>
                    </a:p>
                    <a:p>
                      <a:pPr algn="l" latinLnBrk="1" hangingPunct="0">
                        <a:lnSpc>
                          <a:spcPts val="3700"/>
                        </a:lnSpc>
                      </a:pPr>
                      <a:r>
                        <a:rPr lang="en-US" altLang="zh-CN" sz="2800" b="0" i="0" err="1">
                          <a:solidFill>
                            <a:srgbClr val="000000"/>
                          </a:solidFill>
                          <a:latin typeface="Times New Roman" panose="02020603050405020304" pitchFamily="18" charset="0"/>
                          <a:ea typeface="+mn-ea"/>
                          <a:cs typeface="Times New Roman" panose="02020603050405020304" pitchFamily="18" charset="0"/>
                        </a:rPr>
                        <a:t>是同一个集合．</a:t>
                      </a:r>
                      <a:endParaRPr lang="en-US" altLang="zh-CN" sz="1200">
                        <a:latin typeface="Times New Roman" panose="02020603050405020304" pitchFamily="18" charset="0"/>
                        <a:ea typeface="+mn-ea"/>
                        <a:cs typeface="Times New Roman" panose="02020603050405020304" pitchFamily="18" charset="0"/>
                      </a:endParaRPr>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left)">
                                      <p:cBhvr>
                                        <p:cTn id="7" dur="500"/>
                                        <p:tgtEl>
                                          <p:spTgt spid="10">
                                            <p:txEl>
                                              <p:pRg st="0" end="0"/>
                                            </p:txEl>
                                          </p:spTgt>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500"/>
                                        <p:tgtEl>
                                          <p:spTgt spid="3">
                                            <p:txEl>
                                              <p:pRg st="0" end="0"/>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animBg="1"/>
      <p:bldP spid="3" grpId="0" build="p" animBg="1"/>
    </p:bldLst>
  </p:timing>
</p:sld>
</file>

<file path=ppt/slides/slide1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2291" name="等腰三角形 16" title=""/>
          <p:cNvSpPr/>
          <p:nvPr/>
        </p:nvSpPr>
        <p:spPr>
          <a:xfrm>
            <a:off x="9131300" y="6443663"/>
            <a:ext cx="3060700" cy="414337"/>
          </a:xfrm>
          <a:prstGeom prst="triangle">
            <a:avLst>
              <a:gd name="adj" fmla="val 50000"/>
            </a:avLst>
          </a:prstGeom>
          <a:solidFill>
            <a:srgbClr val="005596">
              <a:alpha val="50000"/>
            </a:srgbClr>
          </a:solidFill>
          <a:ln w="12700">
            <a:noFill/>
          </a:ln>
        </p:spPr>
        <p:txBody>
          <a:bodyPr anchor="ctr" anchorCtr="0"/>
          <a:lstStyle/>
          <a:p>
            <a:pPr algn="ctr">
              <a:lnSpc>
                <a:spcPct val="100000"/>
              </a:lnSpc>
            </a:pPr>
            <a:endParaRPr>
              <a:solidFill>
                <a:srgbClr val="FFFFFF"/>
              </a:solidFill>
              <a:latin typeface="宋体" pitchFamily="2" charset="-122"/>
              <a:ea typeface="宋体" pitchFamily="2" charset="-122"/>
              <a:sym typeface="宋体" pitchFamily="2" charset="-122"/>
            </a:endParaRPr>
          </a:p>
        </p:txBody>
      </p:sp>
      <p:sp>
        <p:nvSpPr>
          <p:cNvPr id="12292" name="等腰三角形 17" title=""/>
          <p:cNvSpPr/>
          <p:nvPr/>
        </p:nvSpPr>
        <p:spPr>
          <a:xfrm>
            <a:off x="2282825" y="6443663"/>
            <a:ext cx="3060700" cy="414337"/>
          </a:xfrm>
          <a:prstGeom prst="triangle">
            <a:avLst>
              <a:gd name="adj" fmla="val 50000"/>
            </a:avLst>
          </a:prstGeom>
          <a:solidFill>
            <a:srgbClr val="099F3B">
              <a:alpha val="50000"/>
            </a:srgbClr>
          </a:solidFill>
          <a:ln w="12700">
            <a:noFill/>
          </a:ln>
        </p:spPr>
        <p:txBody>
          <a:bodyPr anchor="ctr" anchorCtr="0"/>
          <a:lstStyle/>
          <a:p>
            <a:pPr algn="ctr">
              <a:lnSpc>
                <a:spcPct val="100000"/>
              </a:lnSpc>
            </a:pPr>
            <a:endParaRPr>
              <a:solidFill>
                <a:srgbClr val="FFFFFF"/>
              </a:solidFill>
              <a:latin typeface="宋体" pitchFamily="2" charset="-122"/>
              <a:ea typeface="宋体" pitchFamily="2" charset="-122"/>
              <a:sym typeface="宋体" pitchFamily="2" charset="-122"/>
            </a:endParaRPr>
          </a:p>
        </p:txBody>
      </p:sp>
      <p:sp>
        <p:nvSpPr>
          <p:cNvPr id="12293" name="等腰三角形 18" title=""/>
          <p:cNvSpPr/>
          <p:nvPr/>
        </p:nvSpPr>
        <p:spPr>
          <a:xfrm>
            <a:off x="4565650" y="6443663"/>
            <a:ext cx="3060700" cy="414337"/>
          </a:xfrm>
          <a:prstGeom prst="triangle">
            <a:avLst>
              <a:gd name="adj" fmla="val 50000"/>
            </a:avLst>
          </a:prstGeom>
          <a:solidFill>
            <a:srgbClr val="8D44AD">
              <a:alpha val="50000"/>
            </a:srgbClr>
          </a:solidFill>
          <a:ln w="12700">
            <a:noFill/>
          </a:ln>
        </p:spPr>
        <p:txBody>
          <a:bodyPr anchor="ctr" anchorCtr="0"/>
          <a:lstStyle/>
          <a:p>
            <a:pPr algn="ctr">
              <a:lnSpc>
                <a:spcPct val="100000"/>
              </a:lnSpc>
            </a:pPr>
            <a:endParaRPr>
              <a:solidFill>
                <a:srgbClr val="FFFFFF"/>
              </a:solidFill>
              <a:latin typeface="宋体" pitchFamily="2" charset="-122"/>
              <a:ea typeface="宋体" pitchFamily="2" charset="-122"/>
              <a:sym typeface="宋体" pitchFamily="2" charset="-122"/>
            </a:endParaRPr>
          </a:p>
        </p:txBody>
      </p:sp>
      <p:sp>
        <p:nvSpPr>
          <p:cNvPr id="12294" name="等腰三角形 19" title=""/>
          <p:cNvSpPr/>
          <p:nvPr/>
        </p:nvSpPr>
        <p:spPr>
          <a:xfrm>
            <a:off x="6848475" y="6443663"/>
            <a:ext cx="3060700" cy="414337"/>
          </a:xfrm>
          <a:prstGeom prst="triangle">
            <a:avLst>
              <a:gd name="adj" fmla="val 50000"/>
            </a:avLst>
          </a:prstGeom>
          <a:solidFill>
            <a:srgbClr val="CB5518">
              <a:alpha val="50000"/>
            </a:srgbClr>
          </a:solidFill>
          <a:ln w="12700">
            <a:noFill/>
          </a:ln>
        </p:spPr>
        <p:txBody>
          <a:bodyPr anchor="ctr" anchorCtr="0"/>
          <a:lstStyle/>
          <a:p>
            <a:pPr algn="ctr">
              <a:lnSpc>
                <a:spcPct val="100000"/>
              </a:lnSpc>
            </a:pPr>
            <a:endParaRPr>
              <a:solidFill>
                <a:srgbClr val="FFFFFF"/>
              </a:solidFill>
              <a:latin typeface="宋体" pitchFamily="2" charset="-122"/>
              <a:ea typeface="宋体" pitchFamily="2" charset="-122"/>
              <a:sym typeface="宋体" pitchFamily="2" charset="-122"/>
            </a:endParaRPr>
          </a:p>
        </p:txBody>
      </p:sp>
      <p:sp>
        <p:nvSpPr>
          <p:cNvPr id="12295" name="文本框 21" title=""/>
          <p:cNvSpPr/>
          <p:nvPr/>
        </p:nvSpPr>
        <p:spPr>
          <a:xfrm>
            <a:off x="876300" y="728663"/>
            <a:ext cx="5580063" cy="645160"/>
          </a:xfrm>
          <a:prstGeom prst="rect">
            <a:avLst/>
          </a:prstGeom>
          <a:noFill/>
          <a:ln w="9525">
            <a:noFill/>
          </a:ln>
        </p:spPr>
        <p:txBody>
          <a:bodyPr wrap="square">
            <a:spAutoFit/>
          </a:bodyPr>
          <a:lstStyle/>
          <a:p>
            <a:pPr>
              <a:lnSpc>
                <a:spcPct val="100000"/>
              </a:lnSpc>
            </a:pPr>
            <a:r>
              <a:rPr lang="zh-CN" altLang="en-US" sz="3600">
                <a:solidFill>
                  <a:srgbClr val="099F3B"/>
                </a:solidFill>
                <a:latin typeface="方正兰亭粗黑_GBK" charset="-122"/>
                <a:ea typeface="方正兰亭粗黑_GBK" charset="-122"/>
                <a:sym typeface="方正兰亭粗黑_GBK" charset="-122"/>
              </a:rPr>
              <a:t>题型一</a:t>
            </a:r>
            <a:r>
              <a:rPr lang="en-US" altLang="zh-CN" sz="3600">
                <a:solidFill>
                  <a:srgbClr val="099F3B"/>
                </a:solidFill>
                <a:latin typeface="方正兰亭粗黑_GBK" charset="-122"/>
                <a:ea typeface="方正兰亭粗黑_GBK" charset="-122"/>
                <a:sym typeface="方正兰亭粗黑_GBK" charset="-122"/>
              </a:rPr>
              <a:t> </a:t>
            </a:r>
            <a:r>
              <a:rPr lang="zh-CN" altLang="en-US" sz="3600">
                <a:solidFill>
                  <a:srgbClr val="099F3B"/>
                </a:solidFill>
                <a:latin typeface="方正兰亭粗黑_GBK" charset="-122"/>
                <a:ea typeface="方正兰亭粗黑_GBK" charset="-122"/>
                <a:sym typeface="方正兰亭粗黑_GBK" charset="-122"/>
              </a:rPr>
              <a:t>集合的概念</a:t>
            </a:r>
          </a:p>
        </p:txBody>
      </p:sp>
      <p:sp>
        <p:nvSpPr>
          <p:cNvPr id="2" name="Hexin Shape 2" title=""/>
          <p:cNvSpPr/>
          <p:nvPr/>
        </p:nvSpPr>
        <p:spPr>
          <a:xfrm>
            <a:off x="393192" y="720000"/>
            <a:ext cx="11402568" cy="1077976"/>
          </a:xfrm>
          <a:prstGeom prst="rect">
            <a:avLst/>
          </a:prstGeom>
          <a:noFill/>
        </p:spPr>
        <p:txBody>
          <a:bodyPr wrap="square" lIns="0" tIns="0" rIns="0" bIns="0" rtlCol="0" anchor="t"/>
          <a:lstStyle/>
          <a:p>
            <a:pPr algn="l" latinLnBrk="1">
              <a:lnSpc>
                <a:spcPct val="120000"/>
              </a:lnSpc>
            </a:pPr>
            <a:endParaRPr lang="en-US" altLang="zh-CN" sz="3200"/>
          </a:p>
        </p:txBody>
      </p:sp>
      <p:sp>
        <p:nvSpPr>
          <p:cNvPr id="7" name="矩形 6" title=""/>
          <p:cNvSpPr/>
          <p:nvPr/>
        </p:nvSpPr>
        <p:spPr>
          <a:xfrm>
            <a:off x="996561" y="1569013"/>
            <a:ext cx="10408429" cy="4774462"/>
          </a:xfrm>
          <a:prstGeom prst="rect">
            <a:avLst/>
          </a:prstGeom>
          <a:solidFill>
            <a:schemeClr val="bg1">
              <a:lumMod val="95000"/>
              <a:alpha val="82000"/>
            </a:schemeClr>
          </a:solidFill>
          <a:ln w="3175">
            <a:solidFill>
              <a:srgbClr val="0070C0"/>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000000"/>
              </a:solidFill>
            </a:endParaRPr>
          </a:p>
        </p:txBody>
      </p:sp>
      <p:grpSp>
        <p:nvGrpSpPr>
          <p:cNvPr id="12" name="组合 11" title=""/>
          <p:cNvGrpSpPr/>
          <p:nvPr/>
        </p:nvGrpSpPr>
        <p:grpSpPr>
          <a:xfrm>
            <a:off x="1292151" y="1465109"/>
            <a:ext cx="1092200" cy="1193800"/>
            <a:chOff x="10740732" y="1514604"/>
            <a:chExt cx="1092200" cy="1193800"/>
          </a:xfrm>
        </p:grpSpPr>
        <p:pic>
          <p:nvPicPr>
            <p:cNvPr id="13" name="Picture 17" descr="D:\Teliss_Tong\Copy\定期备份\工作备份\！PPT图片及版面资源\06-PPT精选插图\04-图标\红色坎肩.png"/>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740732" y="1514604"/>
              <a:ext cx="1092200" cy="1193800"/>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7"/>
            <p:cNvSpPr>
              <a:spLocks noChangeArrowheads="1"/>
            </p:cNvSpPr>
            <p:nvPr/>
          </p:nvSpPr>
          <p:spPr bwMode="auto">
            <a:xfrm>
              <a:off x="10919742" y="1662152"/>
              <a:ext cx="720080" cy="829945"/>
            </a:xfrm>
            <a:prstGeom prst="rect">
              <a:avLst/>
            </a:prstGeom>
            <a:noFill/>
            <a:ln w="9525">
              <a:noFill/>
              <a:miter lim="800000"/>
            </a:ln>
            <a:effectLst/>
          </p:spPr>
          <p:txBody>
            <a:bodyPr wrap="square">
              <a:spAutoFit/>
            </a:bodyPr>
            <a:lstStyle/>
            <a:p>
              <a:pPr>
                <a:lnSpc>
                  <a:spcPct val="120000"/>
                </a:lnSpc>
                <a:defRPr/>
              </a:pPr>
              <a:r>
                <a:rPr lang="zh-CN" altLang="en-US" sz="2000" b="1">
                  <a:solidFill>
                    <a:srgbClr val="FFFFFF"/>
                  </a:solidFill>
                  <a:latin typeface="微软雅黑" charset="-122"/>
                </a:rPr>
                <a:t>方法归纳</a:t>
              </a:r>
            </a:p>
          </p:txBody>
        </p:sp>
      </p:grpSp>
      <p:sp>
        <p:nvSpPr>
          <p:cNvPr id="8" name="矩形 7" title=""/>
          <p:cNvSpPr/>
          <p:nvPr/>
        </p:nvSpPr>
        <p:spPr>
          <a:xfrm>
            <a:off x="1292151" y="2599059"/>
            <a:ext cx="9877176" cy="3323987"/>
          </a:xfrm>
          <a:prstGeom prst="rect">
            <a:avLst/>
          </a:prstGeom>
        </p:spPr>
        <p:txBody>
          <a:bodyPr wrap="square">
            <a:spAutoFit/>
          </a:bodyPr>
          <a:lstStyle/>
          <a:p>
            <a:pPr algn="just">
              <a:lnSpc>
                <a:spcPct val="150000"/>
              </a:lnSpc>
              <a:spcAft>
                <a:spcPct val="0"/>
              </a:spcAft>
            </a:pPr>
            <a:r>
              <a:rPr lang="zh-CN" altLang="zh-CN" sz="2800" kern="100">
                <a:latin typeface="Times New Roman" panose="02020603050405020304" pitchFamily="18" charset="0"/>
                <a:ea typeface="+mn-ea"/>
                <a:cs typeface="Times New Roman" panose="02020603050405020304" pitchFamily="18" charset="0"/>
              </a:rPr>
              <a:t>判断一组对象是否能构成集合的三个依据</a:t>
            </a:r>
            <a:endParaRPr lang="zh-CN" altLang="zh-CN" sz="1050" kern="100">
              <a:latin typeface="Times New Roman" panose="02020603050405020304" pitchFamily="18" charset="0"/>
              <a:ea typeface="+mn-ea"/>
              <a:cs typeface="Times New Roman" panose="02020603050405020304" pitchFamily="18" charset="0"/>
            </a:endParaRPr>
          </a:p>
          <a:p>
            <a:pPr algn="just">
              <a:lnSpc>
                <a:spcPct val="150000"/>
              </a:lnSpc>
              <a:spcAft>
                <a:spcPct val="0"/>
              </a:spcAft>
            </a:pPr>
            <a:r>
              <a:rPr lang="en-US" altLang="zh-CN" sz="2800" kern="100">
                <a:latin typeface="Times New Roman" panose="02020603050405020304" pitchFamily="18" charset="0"/>
                <a:ea typeface="+mn-ea"/>
                <a:cs typeface="Times New Roman" panose="02020603050405020304" pitchFamily="18" charset="0"/>
              </a:rPr>
              <a:t>(1)</a:t>
            </a:r>
            <a:r>
              <a:rPr lang="zh-CN" altLang="zh-CN" sz="2800" kern="100">
                <a:latin typeface="Times New Roman" panose="02020603050405020304" pitchFamily="18" charset="0"/>
                <a:ea typeface="+mn-ea"/>
                <a:cs typeface="Times New Roman" panose="02020603050405020304" pitchFamily="18" charset="0"/>
              </a:rPr>
              <a:t>确定性：负责判断这组元素是否能构成集合</a:t>
            </a:r>
            <a:r>
              <a:rPr lang="en-US" altLang="zh-CN" sz="2800" kern="100">
                <a:latin typeface="Times New Roman" panose="02020603050405020304" pitchFamily="18" charset="0"/>
                <a:ea typeface="+mn-ea"/>
                <a:cs typeface="Times New Roman" panose="02020603050405020304" pitchFamily="18" charset="0"/>
              </a:rPr>
              <a:t>.</a:t>
            </a:r>
            <a:endParaRPr lang="zh-CN" altLang="zh-CN" sz="1050" kern="100">
              <a:latin typeface="Times New Roman" panose="02020603050405020304" pitchFamily="18" charset="0"/>
              <a:ea typeface="+mn-ea"/>
              <a:cs typeface="Times New Roman" panose="02020603050405020304" pitchFamily="18" charset="0"/>
            </a:endParaRPr>
          </a:p>
          <a:p>
            <a:pPr algn="just">
              <a:lnSpc>
                <a:spcPct val="150000"/>
              </a:lnSpc>
              <a:spcAft>
                <a:spcPct val="0"/>
              </a:spcAft>
            </a:pPr>
            <a:r>
              <a:rPr lang="en-US" altLang="zh-CN" sz="2800" kern="100">
                <a:latin typeface="Times New Roman" panose="02020603050405020304" pitchFamily="18" charset="0"/>
                <a:ea typeface="+mn-ea"/>
                <a:cs typeface="Times New Roman" panose="02020603050405020304" pitchFamily="18" charset="0"/>
              </a:rPr>
              <a:t>(2)</a:t>
            </a:r>
            <a:r>
              <a:rPr lang="zh-CN" altLang="zh-CN" sz="2800" kern="100">
                <a:latin typeface="Times New Roman" panose="02020603050405020304" pitchFamily="18" charset="0"/>
                <a:ea typeface="+mn-ea"/>
                <a:cs typeface="Times New Roman" panose="02020603050405020304" pitchFamily="18" charset="0"/>
              </a:rPr>
              <a:t>互异性：负责判断构成集合的元素的个数</a:t>
            </a:r>
            <a:r>
              <a:rPr lang="en-US" altLang="zh-CN" sz="2800" kern="100">
                <a:latin typeface="Times New Roman" panose="02020603050405020304" pitchFamily="18" charset="0"/>
                <a:ea typeface="+mn-ea"/>
                <a:cs typeface="Times New Roman" panose="02020603050405020304" pitchFamily="18" charset="0"/>
              </a:rPr>
              <a:t>.</a:t>
            </a:r>
            <a:endParaRPr lang="zh-CN" altLang="zh-CN" sz="1050" kern="100">
              <a:latin typeface="Times New Roman" panose="02020603050405020304" pitchFamily="18" charset="0"/>
              <a:ea typeface="+mn-ea"/>
              <a:cs typeface="Times New Roman" panose="02020603050405020304" pitchFamily="18" charset="0"/>
            </a:endParaRPr>
          </a:p>
          <a:p>
            <a:pPr algn="just">
              <a:lnSpc>
                <a:spcPct val="150000"/>
              </a:lnSpc>
              <a:spcAft>
                <a:spcPct val="0"/>
              </a:spcAft>
            </a:pPr>
            <a:r>
              <a:rPr lang="en-US" altLang="zh-CN" sz="2800" kern="100">
                <a:latin typeface="Times New Roman" panose="02020603050405020304" pitchFamily="18" charset="0"/>
                <a:ea typeface="+mn-ea"/>
                <a:cs typeface="Times New Roman" panose="02020603050405020304" pitchFamily="18" charset="0"/>
              </a:rPr>
              <a:t>(3)</a:t>
            </a:r>
            <a:r>
              <a:rPr lang="zh-CN" altLang="zh-CN" sz="2800" kern="100">
                <a:latin typeface="Times New Roman" panose="02020603050405020304" pitchFamily="18" charset="0"/>
                <a:ea typeface="+mn-ea"/>
                <a:cs typeface="Times New Roman" panose="02020603050405020304" pitchFamily="18" charset="0"/>
              </a:rPr>
              <a:t>无序性：表示只要一个集合的元素确定，则这个集合也随之确定，与元素之间的排列顺序无关</a:t>
            </a:r>
            <a:r>
              <a:rPr lang="en-US" altLang="zh-CN" sz="2800" kern="100">
                <a:latin typeface="Times New Roman" panose="02020603050405020304" pitchFamily="18" charset="0"/>
                <a:ea typeface="+mn-ea"/>
                <a:cs typeface="Times New Roman" panose="02020603050405020304" pitchFamily="18" charset="0"/>
              </a:rPr>
              <a:t>.</a:t>
            </a:r>
            <a:endParaRPr lang="zh-CN" altLang="zh-CN" sz="1050" kern="100">
              <a:effectLst/>
              <a:latin typeface="Times New Roman" panose="02020603050405020304" pitchFamily="18" charset="0"/>
              <a:ea typeface="+mn-ea"/>
              <a:cs typeface="Times New Roman" panose="02020603050405020304" pitchFamily="18" charset="0"/>
            </a:endParaRPr>
          </a:p>
        </p:txBody>
      </p:sp>
    </p:spTree>
  </p:cSld>
  <p:clrMapOvr>
    <a:masterClrMapping/>
  </p:clrMapOvr>
  <p:transition/>
  <p:timing/>
</p:sld>
</file>

<file path=ppt/slides/slide1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2290" name="等腰三角形 15" title=""/>
          <p:cNvSpPr/>
          <p:nvPr/>
        </p:nvSpPr>
        <p:spPr>
          <a:xfrm>
            <a:off x="0" y="6443663"/>
            <a:ext cx="3060700" cy="414337"/>
          </a:xfrm>
          <a:prstGeom prst="triangle">
            <a:avLst>
              <a:gd name="adj" fmla="val 50000"/>
            </a:avLst>
          </a:prstGeom>
          <a:solidFill>
            <a:srgbClr val="D50D2A">
              <a:alpha val="50000"/>
            </a:srgbClr>
          </a:solidFill>
          <a:ln w="12700">
            <a:noFill/>
          </a:ln>
        </p:spPr>
        <p:txBody>
          <a:bodyPr anchor="ctr" anchorCtr="0"/>
          <a:lstStyle/>
          <a:p>
            <a:pPr algn="ctr">
              <a:lnSpc>
                <a:spcPct val="100000"/>
              </a:lnSpc>
            </a:pPr>
            <a:endParaRPr>
              <a:solidFill>
                <a:srgbClr val="FFFFFF"/>
              </a:solidFill>
              <a:latin typeface="宋体" pitchFamily="2" charset="-122"/>
              <a:ea typeface="宋体" pitchFamily="2" charset="-122"/>
              <a:sym typeface="宋体" pitchFamily="2" charset="-122"/>
            </a:endParaRPr>
          </a:p>
        </p:txBody>
      </p:sp>
      <p:sp>
        <p:nvSpPr>
          <p:cNvPr id="12291" name="等腰三角形 16" title=""/>
          <p:cNvSpPr/>
          <p:nvPr/>
        </p:nvSpPr>
        <p:spPr>
          <a:xfrm>
            <a:off x="9131300" y="6443663"/>
            <a:ext cx="3060700" cy="414337"/>
          </a:xfrm>
          <a:prstGeom prst="triangle">
            <a:avLst>
              <a:gd name="adj" fmla="val 50000"/>
            </a:avLst>
          </a:prstGeom>
          <a:solidFill>
            <a:srgbClr val="005596">
              <a:alpha val="50000"/>
            </a:srgbClr>
          </a:solidFill>
          <a:ln w="12700">
            <a:noFill/>
          </a:ln>
        </p:spPr>
        <p:txBody>
          <a:bodyPr anchor="ctr" anchorCtr="0"/>
          <a:lstStyle/>
          <a:p>
            <a:pPr algn="ctr">
              <a:lnSpc>
                <a:spcPct val="100000"/>
              </a:lnSpc>
            </a:pPr>
            <a:endParaRPr>
              <a:solidFill>
                <a:srgbClr val="FFFFFF"/>
              </a:solidFill>
              <a:latin typeface="宋体" pitchFamily="2" charset="-122"/>
              <a:ea typeface="宋体" pitchFamily="2" charset="-122"/>
              <a:sym typeface="宋体" pitchFamily="2" charset="-122"/>
            </a:endParaRPr>
          </a:p>
        </p:txBody>
      </p:sp>
      <p:sp>
        <p:nvSpPr>
          <p:cNvPr id="12293" name="等腰三角形 18" title=""/>
          <p:cNvSpPr/>
          <p:nvPr/>
        </p:nvSpPr>
        <p:spPr>
          <a:xfrm>
            <a:off x="4565650" y="6443663"/>
            <a:ext cx="3060700" cy="414337"/>
          </a:xfrm>
          <a:prstGeom prst="triangle">
            <a:avLst>
              <a:gd name="adj" fmla="val 50000"/>
            </a:avLst>
          </a:prstGeom>
          <a:solidFill>
            <a:srgbClr val="8D44AD">
              <a:alpha val="50000"/>
            </a:srgbClr>
          </a:solidFill>
          <a:ln w="12700">
            <a:noFill/>
          </a:ln>
        </p:spPr>
        <p:txBody>
          <a:bodyPr anchor="ctr" anchorCtr="0"/>
          <a:lstStyle/>
          <a:p>
            <a:pPr algn="ctr">
              <a:lnSpc>
                <a:spcPct val="100000"/>
              </a:lnSpc>
            </a:pPr>
            <a:endParaRPr>
              <a:solidFill>
                <a:srgbClr val="FFFFFF"/>
              </a:solidFill>
              <a:latin typeface="宋体" pitchFamily="2" charset="-122"/>
              <a:ea typeface="宋体" pitchFamily="2" charset="-122"/>
              <a:sym typeface="宋体" pitchFamily="2" charset="-122"/>
            </a:endParaRPr>
          </a:p>
        </p:txBody>
      </p:sp>
      <p:sp>
        <p:nvSpPr>
          <p:cNvPr id="12294" name="等腰三角形 19" title=""/>
          <p:cNvSpPr/>
          <p:nvPr/>
        </p:nvSpPr>
        <p:spPr>
          <a:xfrm>
            <a:off x="6848475" y="6443663"/>
            <a:ext cx="3060700" cy="414337"/>
          </a:xfrm>
          <a:prstGeom prst="triangle">
            <a:avLst>
              <a:gd name="adj" fmla="val 50000"/>
            </a:avLst>
          </a:prstGeom>
          <a:solidFill>
            <a:srgbClr val="CB5518">
              <a:alpha val="50000"/>
            </a:srgbClr>
          </a:solidFill>
          <a:ln w="12700">
            <a:noFill/>
          </a:ln>
        </p:spPr>
        <p:txBody>
          <a:bodyPr anchor="ctr" anchorCtr="0"/>
          <a:lstStyle/>
          <a:p>
            <a:pPr algn="ctr">
              <a:lnSpc>
                <a:spcPct val="100000"/>
              </a:lnSpc>
            </a:pPr>
            <a:endParaRPr>
              <a:solidFill>
                <a:srgbClr val="FFFFFF"/>
              </a:solidFill>
              <a:latin typeface="宋体" pitchFamily="2" charset="-122"/>
              <a:ea typeface="宋体" pitchFamily="2" charset="-122"/>
              <a:sym typeface="宋体" pitchFamily="2" charset="-122"/>
            </a:endParaRPr>
          </a:p>
        </p:txBody>
      </p:sp>
      <p:sp>
        <p:nvSpPr>
          <p:cNvPr id="12295" name="文本框 21" title=""/>
          <p:cNvSpPr/>
          <p:nvPr/>
        </p:nvSpPr>
        <p:spPr>
          <a:xfrm>
            <a:off x="816610" y="548958"/>
            <a:ext cx="5580063" cy="645160"/>
          </a:xfrm>
          <a:prstGeom prst="rect">
            <a:avLst/>
          </a:prstGeom>
          <a:noFill/>
          <a:ln w="9525">
            <a:noFill/>
          </a:ln>
        </p:spPr>
        <p:txBody>
          <a:bodyPr wrap="square">
            <a:spAutoFit/>
          </a:bodyPr>
          <a:lstStyle/>
          <a:p>
            <a:pPr>
              <a:lnSpc>
                <a:spcPct val="100000"/>
              </a:lnSpc>
            </a:pPr>
            <a:r>
              <a:rPr lang="zh-CN" altLang="en-US" sz="3600">
                <a:solidFill>
                  <a:srgbClr val="099F3B"/>
                </a:solidFill>
                <a:latin typeface="方正兰亭粗黑_GBK" charset="-122"/>
                <a:ea typeface="方正兰亭粗黑_GBK" charset="-122"/>
                <a:sym typeface="方正兰亭粗黑_GBK" charset="-122"/>
              </a:rPr>
              <a:t>题型二</a:t>
            </a:r>
            <a:r>
              <a:rPr lang="en-US" altLang="zh-CN" sz="3600">
                <a:solidFill>
                  <a:srgbClr val="099F3B"/>
                </a:solidFill>
                <a:latin typeface="方正兰亭粗黑_GBK" charset="-122"/>
                <a:ea typeface="方正兰亭粗黑_GBK" charset="-122"/>
                <a:sym typeface="方正兰亭粗黑_GBK" charset="-122"/>
              </a:rPr>
              <a:t> </a:t>
            </a:r>
            <a:r>
              <a:rPr lang="zh-CN" altLang="en-US" sz="3600">
                <a:solidFill>
                  <a:srgbClr val="099F3B"/>
                </a:solidFill>
                <a:latin typeface="方正兰亭粗黑_GBK" charset="-122"/>
                <a:ea typeface="方正兰亭粗黑_GBK" charset="-122"/>
                <a:sym typeface="方正兰亭粗黑_GBK" charset="-122"/>
              </a:rPr>
              <a:t>元素与集合的关系</a:t>
            </a:r>
          </a:p>
        </p:txBody>
      </p:sp>
      <p:sp>
        <p:nvSpPr>
          <p:cNvPr id="3" name="Hexin Shape 3" title=""/>
          <p:cNvSpPr/>
          <p:nvPr/>
        </p:nvSpPr>
        <p:spPr>
          <a:xfrm>
            <a:off x="393192" y="1443838"/>
            <a:ext cx="11402568" cy="566992"/>
          </a:xfrm>
          <a:prstGeom prst="rect">
            <a:avLst/>
          </a:prstGeom>
          <a:noFill/>
        </p:spPr>
        <p:txBody>
          <a:bodyPr wrap="none" lIns="0" tIns="0" rIns="0" bIns="0" rtlCol="0" anchor="t"/>
          <a:lstStyle/>
          <a:p>
            <a:pPr algn="l" latinLnBrk="1">
              <a:lnSpc>
                <a:spcPts val="4900"/>
              </a:lnSpc>
            </a:pPr>
            <a:r>
              <a:rPr lang="zh-CN" altLang="en-US" sz="2800" b="1" i="0">
                <a:solidFill>
                  <a:srgbClr val="C00000"/>
                </a:solidFill>
                <a:latin typeface="Times New Roman" panose="02020603050405020304" pitchFamily="18" charset="0"/>
                <a:ea typeface="+mn-ea"/>
                <a:cs typeface="Times New Roman" panose="02020603050405020304" pitchFamily="18" charset="0"/>
              </a:rPr>
              <a:t>例</a:t>
            </a:r>
            <a:r>
              <a:rPr lang="en-US" altLang="zh-CN" sz="2800" b="1" i="0">
                <a:solidFill>
                  <a:srgbClr val="C00000"/>
                </a:solidFill>
                <a:latin typeface="Times New Roman" panose="02020603050405020304" pitchFamily="18" charset="0"/>
                <a:ea typeface="+mn-ea"/>
                <a:cs typeface="Times New Roman" panose="02020603050405020304" pitchFamily="18" charset="0"/>
              </a:rPr>
              <a:t>3</a:t>
            </a:r>
            <a:r>
              <a:rPr lang="en-US" altLang="zh-CN" sz="2800" b="0" i="0">
                <a:solidFill>
                  <a:srgbClr val="000000"/>
                </a:solidFill>
                <a:latin typeface="Times New Roman" panose="02020603050405020304" pitchFamily="18" charset="0"/>
                <a:ea typeface="+mn-ea"/>
                <a:cs typeface="Times New Roman" panose="02020603050405020304" pitchFamily="18" charset="0"/>
              </a:rPr>
              <a:t>.</a:t>
            </a:r>
            <a:r>
              <a:rPr lang="zh-CN" altLang="en-US" sz="2800" b="0" i="0">
                <a:solidFill>
                  <a:srgbClr val="000000"/>
                </a:solidFill>
                <a:latin typeface="Times New Roman" panose="02020603050405020304" pitchFamily="18" charset="0"/>
                <a:ea typeface="+mn-ea"/>
                <a:cs typeface="Times New Roman" panose="02020603050405020304" pitchFamily="18" charset="0"/>
              </a:rPr>
              <a:t>（</a:t>
            </a:r>
            <a:r>
              <a:rPr lang="en-US" altLang="zh-CN" sz="2800" b="0" i="0">
                <a:solidFill>
                  <a:srgbClr val="000000"/>
                </a:solidFill>
                <a:latin typeface="Times New Roman" panose="02020603050405020304" pitchFamily="18" charset="0"/>
                <a:ea typeface="+mn-ea"/>
                <a:cs typeface="Times New Roman" panose="02020603050405020304" pitchFamily="18" charset="0"/>
              </a:rPr>
              <a:t>1</a:t>
            </a:r>
            <a:r>
              <a:rPr lang="zh-CN" altLang="en-US" sz="2800" b="0" i="0">
                <a:solidFill>
                  <a:srgbClr val="000000"/>
                </a:solidFill>
                <a:latin typeface="Times New Roman" panose="02020603050405020304" pitchFamily="18" charset="0"/>
                <a:ea typeface="+mn-ea"/>
                <a:cs typeface="Times New Roman" panose="02020603050405020304" pitchFamily="18" charset="0"/>
              </a:rPr>
              <a:t>）</a:t>
            </a:r>
            <a:r>
              <a:rPr lang="en-US" altLang="zh-CN" sz="2800" b="0" i="0" err="1">
                <a:solidFill>
                  <a:srgbClr val="000000"/>
                </a:solidFill>
                <a:latin typeface="Times New Roman" panose="02020603050405020304" pitchFamily="18" charset="0"/>
                <a:ea typeface="+mn-ea"/>
                <a:cs typeface="Times New Roman" panose="02020603050405020304" pitchFamily="18" charset="0"/>
              </a:rPr>
              <a:t>下列关系表示正确的是(     )</a:t>
            </a:r>
            <a:endParaRPr lang="en-US" altLang="zh-CN" sz="2800">
              <a:latin typeface="Times New Roman" panose="02020603050405020304" pitchFamily="18" charset="0"/>
              <a:ea typeface="+mn-ea"/>
              <a:cs typeface="Times New Roman" panose="02020603050405020304" pitchFamily="18" charset="0"/>
            </a:endParaRPr>
          </a:p>
        </p:txBody>
      </p:sp>
      <p:sp>
        <p:nvSpPr>
          <p:cNvPr id="4" name="Hexin Shape 4" title=""/>
          <p:cNvSpPr/>
          <p:nvPr/>
        </p:nvSpPr>
        <p:spPr>
          <a:xfrm flipH="1">
            <a:off x="5436235" y="1476375"/>
            <a:ext cx="782955" cy="534035"/>
          </a:xfrm>
          <a:prstGeom prst="rect">
            <a:avLst/>
          </a:prstGeom>
          <a:noFill/>
        </p:spPr>
        <p:txBody>
          <a:bodyPr wrap="none" lIns="0" tIns="0" rIns="0" bIns="0" rtlCol="0" anchor="t"/>
          <a:lstStyle/>
          <a:p>
            <a:pPr algn="ctr" latinLnBrk="1">
              <a:lnSpc>
                <a:spcPts val="5000"/>
              </a:lnSpc>
            </a:pPr>
            <a:r>
              <a:rPr lang="en-US" altLang="zh-CN" sz="2800" b="1" i="0">
                <a:solidFill>
                  <a:srgbClr val="C00000"/>
                </a:solidFill>
                <a:latin typeface="Times New Roman Bold" panose="02020603050405020304" charset="0"/>
                <a:ea typeface="方正中等线简体" panose="03000509000000000000" pitchFamily="65" charset="-122"/>
                <a:cs typeface="Times New Roman Bold" panose="02020603050405020304" charset="0"/>
              </a:rPr>
              <a:t>C</a:t>
            </a:r>
          </a:p>
        </p:txBody>
      </p:sp>
      <mc:AlternateContent>
        <mc:Choice Requires="a14">
          <p:sp>
            <p:nvSpPr>
              <p:cNvPr id="5" name="Hexin Shape 5" title=""/>
              <p:cNvSpPr/>
              <p:nvPr/>
            </p:nvSpPr>
            <p:spPr>
              <a:xfrm>
                <a:off x="393192" y="2016924"/>
                <a:ext cx="11402568" cy="831406"/>
              </a:xfrm>
              <a:prstGeom prst="rect">
                <a:avLst/>
              </a:prstGeom>
              <a:noFill/>
            </p:spPr>
            <p:txBody>
              <a:bodyPr wrap="none" lIns="0" tIns="0" rIns="0" bIns="0" rtlCol="0" anchor="t"/>
              <a:lstStyle/>
              <a:p>
                <a:pPr latinLnBrk="1">
                  <a:lnSpc>
                    <a:spcPts val="7000"/>
                  </a:lnSpc>
                  <a:tabLst>
                    <a:tab pos="2926715"/>
                    <a:tab pos="5840730"/>
                    <a:tab pos="8754745"/>
                  </a:tabLst>
                </a:pPr>
                <a:r>
                  <a:rPr lang="en-US" altLang="zh-CN" sz="2800" b="0" i="0">
                    <a:solidFill>
                      <a:srgbClr val="000000"/>
                    </a:solidFill>
                    <a:latin typeface="Times New Roman" panose="02020603050405020304" pitchFamily="18" charset="0"/>
                    <a:ea typeface="方正中等线简体" panose="03000509000000000000" pitchFamily="65" charset="-122"/>
                    <a:cs typeface="Times New Roman" panose="02020603050405020304" pitchFamily="34" charset="-120"/>
                  </a:rPr>
                  <a:t>A.</a:t>
                </a:r>
                <a:r>
                  <a:rPr lang="en-US" altLang="zh-CN" sz="900" b="0" i="0" u="none">
                    <a:solidFill>
                      <a:srgbClr val="000000"/>
                    </a:solidFill>
                    <a:latin typeface="宋体" pitchFamily="2" charset="-122"/>
                    <a:ea typeface="宋体" pitchFamily="2" charset="-122"/>
                    <a:cs typeface="宋体" panose="02010600030101010101" pitchFamily="34" charset="-120"/>
                  </a:rPr>
                  <a:t> </a:t>
                </a:r>
                <a14:m>
                  <m:oMathPara>
                    <m:oMathParaPr>
                      <m:jc/>
                    </m:oMathParaPr>
                    <m:oMath>
                      <m:rad>
                        <m:radPr>
                          <m:degHide m:val="on"/>
                          <m:ctrlPr>
                            <a:rPr lang="en-US" altLang="zh-CN" sz="2800" b="0" i="1">
                              <a:solidFill>
                                <a:srgbClr val="000000"/>
                              </a:solidFill>
                              <a:latin typeface="Cambria Math"/>
                              <a:ea typeface="方正中等线简体" panose="03000509000000000000" pitchFamily="65" charset="-122"/>
                              <a:cs typeface="Times New Roman" panose="02020603050405020304" pitchFamily="34" charset="-120"/>
                            </a:rPr>
                          </m:ctrlPr>
                        </m:radPr>
                        <m:deg/>
                        <m:e>
                          <m:r>
                            <m:rPr>
                              <m:sty m:val="p"/>
                            </m:rPr>
                            <a:rPr lang="en-US" altLang="zh-CN" sz="2800" b="0" i="0">
                              <a:solidFill>
                                <a:srgbClr val="000000"/>
                              </a:solidFill>
                              <a:latin typeface="Cambria Math" panose="02040503050406030204" pitchFamily="18" charset="0"/>
                              <a:ea typeface="方正中等线简体" panose="03000509000000000000" pitchFamily="65" charset="-122"/>
                              <a:cs typeface="Times New Roman" panose="02020603050405020304" pitchFamily="34" charset="-120"/>
                            </a:rPr>
                            <m:t>2</m:t>
                          </m:r>
                        </m:e>
                      </m:rad>
                      <m:r>
                        <m:rPr>
                          <m:sty m:val="p"/>
                        </m:rPr>
                        <a:rPr lang="en-US" altLang="zh-CN" sz="2800" b="0" i="0">
                          <a:solidFill>
                            <a:srgbClr val="000000"/>
                          </a:solidFill>
                          <a:latin typeface="Cambria Math" panose="02040503050406030204" pitchFamily="18" charset="0"/>
                          <a:ea typeface="方正中等线简体" panose="03000509000000000000" pitchFamily="65" charset="-122"/>
                          <a:cs typeface="Times New Roman" panose="02020603050405020304" pitchFamily="34" charset="-120"/>
                        </a:rPr>
                        <m:t>∉</m:t>
                      </m:r>
                      <m:r>
                        <m:rPr>
                          <m:sty m:val="p"/>
                        </m:rPr>
                        <a:rPr lang="en-US" altLang="zh-CN" sz="2800" b="0" i="0">
                          <a:solidFill>
                            <a:srgbClr val="000000"/>
                          </a:solidFill>
                          <a:latin typeface="Cambria Math" panose="02040503050406030204" pitchFamily="18" charset="0"/>
                          <a:ea typeface="方正中等线简体" panose="03000509000000000000" pitchFamily="65" charset="-122"/>
                          <a:cs typeface="Times New Roman" panose="02020603050405020304" pitchFamily="34" charset="-120"/>
                        </a:rPr>
                        <m:t>R</m:t>
                      </m:r>
                    </m:oMath>
                  </m:oMathPara>
                </a14:m>
                <a:r>
                  <a:rPr lang="en-US" altLang="zh-CN" sz="900" b="0" i="0" u="none">
                    <a:solidFill>
                      <a:srgbClr val="000000"/>
                    </a:solidFill>
                    <a:latin typeface="宋体" pitchFamily="2" charset="-122"/>
                    <a:ea typeface="宋体" pitchFamily="2" charset="-122"/>
                    <a:cs typeface="宋体" panose="02010600030101010101" pitchFamily="34" charset="-120"/>
                  </a:rPr>
                  <a:t> </a:t>
                </a:r>
                <a:r>
                  <a:rPr lang="en-US" altLang="zh-CN" sz="2800" b="0" i="0">
                    <a:solidFill>
                      <a:srgbClr val="000000"/>
                    </a:solidFill>
                    <a:latin typeface="宋体" pitchFamily="2" charset="-122"/>
                    <a:ea typeface="宋体" pitchFamily="2" charset="-122"/>
                    <a:cs typeface="宋体" panose="02010600030101010101" pitchFamily="34" charset="-120"/>
                  </a:rPr>
                  <a:t>	</a:t>
                </a:r>
                <a:r>
                  <a:rPr lang="en-US" altLang="zh-CN" sz="2800" b="0" i="0">
                    <a:solidFill>
                      <a:srgbClr val="000000"/>
                    </a:solidFill>
                    <a:latin typeface="Times New Roman" panose="02020603050405020304" pitchFamily="18" charset="0"/>
                    <a:ea typeface="方正中等线简体" panose="03000509000000000000" pitchFamily="65" charset="-122"/>
                    <a:cs typeface="Times New Roman" panose="02020603050405020304" pitchFamily="34" charset="-120"/>
                  </a:rPr>
                  <a:t>B.</a:t>
                </a:r>
                <a:r>
                  <a:rPr lang="en-US" altLang="zh-CN" sz="900" b="0" i="0" u="none">
                    <a:solidFill>
                      <a:srgbClr val="000000"/>
                    </a:solidFill>
                    <a:latin typeface="宋体" pitchFamily="2" charset="-122"/>
                    <a:ea typeface="宋体" pitchFamily="2" charset="-122"/>
                    <a:cs typeface="宋体" panose="02010600030101010101" pitchFamily="34" charset="-120"/>
                  </a:rPr>
                  <a:t> </a:t>
                </a:r>
                <a14:m>
                  <m:oMathPara>
                    <m:oMathParaPr>
                      <m:jc/>
                    </m:oMathParaPr>
                    <m:oMath>
                      <m:r>
                        <m:rPr>
                          <m:sty m:val="p"/>
                        </m:rPr>
                        <a:rPr lang="en-US" altLang="zh-CN" sz="2800" b="0" i="0">
                          <a:solidFill>
                            <a:srgbClr val="000000"/>
                          </a:solidFill>
                          <a:latin typeface="Cambria Math" panose="02040503050406030204" pitchFamily="18" charset="0"/>
                          <a:ea typeface="方正中等线简体" panose="03000509000000000000" pitchFamily="65" charset="-122"/>
                          <a:cs typeface="Times New Roman" panose="02020603050405020304" pitchFamily="34" charset="-120"/>
                        </a:rPr>
                        <m:t>0∈</m:t>
                      </m:r>
                      <m:sSup>
                        <m:sSupPr>
                          <m:ctrlPr>
                            <a:rPr lang="en-US" altLang="zh-CN" sz="2800" b="0" i="1">
                              <a:solidFill>
                                <a:srgbClr val="000000"/>
                              </a:solidFill>
                              <a:latin typeface="Cambria Math"/>
                              <a:ea typeface="方正中等线简体" panose="03000509000000000000" pitchFamily="65" charset="-122"/>
                              <a:cs typeface="Times New Roman" panose="02020603050405020304" pitchFamily="34" charset="-120"/>
                            </a:rPr>
                          </m:ctrlPr>
                        </m:sSupPr>
                        <m:e>
                          <m:r>
                            <m:rPr>
                              <m:sty m:val="bi"/>
                            </m:rPr>
                            <a:rPr lang="en-US" altLang="zh-CN" sz="2800" b="1" i="1">
                              <a:solidFill>
                                <a:srgbClr val="000000"/>
                              </a:solidFill>
                              <a:latin typeface="Cambria Math" panose="02040503050406030204" pitchFamily="18" charset="0"/>
                            </a:rPr>
                            <m:t>𝑵</m:t>
                          </m:r>
                        </m:e>
                        <m:sup>
                          <m:r>
                            <m:rPr>
                              <m:sty m:val="p"/>
                            </m:rPr>
                            <a:rPr lang="en-US" altLang="zh-CN" sz="2800" b="0" i="0">
                              <a:solidFill>
                                <a:srgbClr val="000000"/>
                              </a:solidFill>
                              <a:latin typeface="Cambria Math" panose="02040503050406030204" pitchFamily="18" charset="0"/>
                              <a:ea typeface="方正中等线简体" panose="03000509000000000000" pitchFamily="65" charset="-122"/>
                              <a:cs typeface="Times New Roman" panose="02020603050405020304" pitchFamily="34" charset="-120"/>
                            </a:rPr>
                            <m:t>∗</m:t>
                          </m:r>
                        </m:sup>
                      </m:sSup>
                    </m:oMath>
                  </m:oMathPara>
                </a14:m>
                <a:r>
                  <a:rPr lang="en-US" altLang="zh-CN" sz="900" b="0" i="0" u="none">
                    <a:solidFill>
                      <a:srgbClr val="000000"/>
                    </a:solidFill>
                    <a:latin typeface="宋体" pitchFamily="2" charset="-122"/>
                    <a:ea typeface="宋体" pitchFamily="2" charset="-122"/>
                    <a:cs typeface="宋体" panose="02010600030101010101" pitchFamily="34" charset="-120"/>
                  </a:rPr>
                  <a:t> </a:t>
                </a:r>
                <a:r>
                  <a:rPr lang="en-US" altLang="zh-CN" sz="2800" b="0" i="0">
                    <a:solidFill>
                      <a:srgbClr val="000000"/>
                    </a:solidFill>
                    <a:latin typeface="宋体" pitchFamily="2" charset="-122"/>
                    <a:ea typeface="宋体" pitchFamily="2" charset="-122"/>
                    <a:cs typeface="宋体" panose="02010600030101010101" pitchFamily="34" charset="-120"/>
                  </a:rPr>
                  <a:t>	</a:t>
                </a:r>
                <a:r>
                  <a:rPr lang="en-US" altLang="zh-CN" sz="2800" b="0" i="0">
                    <a:solidFill>
                      <a:srgbClr val="000000"/>
                    </a:solidFill>
                    <a:latin typeface="Times New Roman" panose="02020603050405020304" pitchFamily="18" charset="0"/>
                    <a:ea typeface="方正中等线简体" panose="03000509000000000000" pitchFamily="65" charset="-122"/>
                    <a:cs typeface="Times New Roman" panose="02020603050405020304" pitchFamily="34" charset="-120"/>
                  </a:rPr>
                  <a:t>C.</a:t>
                </a:r>
                <a:r>
                  <a:rPr lang="en-US" altLang="zh-CN" sz="900" b="0" i="0" u="none">
                    <a:solidFill>
                      <a:srgbClr val="000000"/>
                    </a:solidFill>
                    <a:latin typeface="宋体" pitchFamily="2" charset="-122"/>
                    <a:ea typeface="宋体" pitchFamily="2" charset="-122"/>
                    <a:cs typeface="宋体" panose="02010600030101010101" pitchFamily="34" charset="-120"/>
                  </a:rPr>
                  <a:t> </a:t>
                </a:r>
                <a14:m>
                  <m:oMathPara>
                    <m:oMathParaPr>
                      <m:jc/>
                    </m:oMathParaPr>
                    <m:oMath>
                      <m:f>
                        <m:fPr>
                          <m:type m:val="bar"/>
                          <m:ctrlPr>
                            <a:rPr lang="en-US" altLang="zh-CN" sz="2800" b="0" i="1">
                              <a:solidFill>
                                <a:srgbClr val="000000"/>
                              </a:solidFill>
                              <a:latin typeface="Cambria Math"/>
                              <a:ea typeface="方正中等线简体" panose="03000509000000000000" pitchFamily="65" charset="-122"/>
                              <a:cs typeface="Times New Roman" panose="02020603050405020304" pitchFamily="34" charset="-120"/>
                            </a:rPr>
                          </m:ctrlPr>
                        </m:fPr>
                        <m:num>
                          <m:r>
                            <m:rPr>
                              <m:sty m:val="p"/>
                            </m:rPr>
                            <a:rPr lang="en-US" altLang="zh-CN" sz="2800" b="0" i="0">
                              <a:solidFill>
                                <a:srgbClr val="000000"/>
                              </a:solidFill>
                              <a:latin typeface="Cambria Math" panose="02040503050406030204" pitchFamily="18" charset="0"/>
                              <a:ea typeface="方正中等线简体" panose="03000509000000000000" pitchFamily="65" charset="-122"/>
                              <a:cs typeface="Times New Roman" panose="02020603050405020304" pitchFamily="34" charset="-120"/>
                            </a:rPr>
                            <m:t>1</m:t>
                          </m:r>
                        </m:num>
                        <m:den>
                          <m:r>
                            <m:rPr>
                              <m:sty m:val="p"/>
                            </m:rPr>
                            <a:rPr lang="en-US" altLang="zh-CN" sz="2800" b="0" i="0">
                              <a:solidFill>
                                <a:srgbClr val="000000"/>
                              </a:solidFill>
                              <a:latin typeface="Cambria Math" panose="02040503050406030204" pitchFamily="18" charset="0"/>
                              <a:ea typeface="方正中等线简体" panose="03000509000000000000" pitchFamily="65" charset="-122"/>
                              <a:cs typeface="Times New Roman" panose="02020603050405020304" pitchFamily="34" charset="-120"/>
                            </a:rPr>
                            <m:t>3</m:t>
                          </m:r>
                        </m:den>
                      </m:f>
                      <m:r>
                        <m:rPr>
                          <m:sty m:val="p"/>
                        </m:rPr>
                        <a:rPr lang="en-US" altLang="zh-CN" sz="2800" b="0" i="0">
                          <a:solidFill>
                            <a:srgbClr val="000000"/>
                          </a:solidFill>
                          <a:latin typeface="Cambria Math" panose="02040503050406030204" pitchFamily="18" charset="0"/>
                          <a:ea typeface="方正中等线简体" panose="03000509000000000000" pitchFamily="65" charset="-122"/>
                          <a:cs typeface="Times New Roman" panose="02020603050405020304" pitchFamily="34" charset="-120"/>
                        </a:rPr>
                        <m:t>∈</m:t>
                      </m:r>
                      <m:r>
                        <m:rPr>
                          <m:sty m:val="bi"/>
                        </m:rPr>
                        <a:rPr lang="en-US" altLang="zh-CN" sz="2800" b="1" i="1">
                          <a:solidFill>
                            <a:srgbClr val="000000"/>
                          </a:solidFill>
                          <a:latin typeface="Cambria Math" panose="02040503050406030204" pitchFamily="18" charset="0"/>
                        </a:rPr>
                        <m:t>𝑸</m:t>
                      </m:r>
                    </m:oMath>
                  </m:oMathPara>
                </a14:m>
                <a:r>
                  <a:rPr lang="en-US" altLang="zh-CN" sz="900" b="0" i="0" u="none">
                    <a:solidFill>
                      <a:srgbClr val="000000"/>
                    </a:solidFill>
                    <a:latin typeface="宋体" pitchFamily="2" charset="-122"/>
                    <a:ea typeface="宋体" pitchFamily="2" charset="-122"/>
                    <a:cs typeface="宋体" panose="02010600030101010101" pitchFamily="34" charset="-120"/>
                  </a:rPr>
                  <a:t> </a:t>
                </a:r>
                <a:r>
                  <a:rPr lang="en-US" altLang="zh-CN" sz="2800" b="0" i="0">
                    <a:solidFill>
                      <a:srgbClr val="000000"/>
                    </a:solidFill>
                    <a:latin typeface="宋体" pitchFamily="2" charset="-122"/>
                    <a:ea typeface="宋体" pitchFamily="2" charset="-122"/>
                    <a:cs typeface="宋体" panose="02010600030101010101" pitchFamily="34" charset="-120"/>
                  </a:rPr>
                  <a:t>	</a:t>
                </a:r>
                <a:r>
                  <a:rPr lang="en-US" altLang="zh-CN" sz="2800" b="0" i="0">
                    <a:solidFill>
                      <a:srgbClr val="000000"/>
                    </a:solidFill>
                    <a:latin typeface="Times New Roman" panose="02020603050405020304" pitchFamily="18" charset="0"/>
                    <a:ea typeface="方正中等线简体" panose="03000509000000000000" pitchFamily="65" charset="-122"/>
                    <a:cs typeface="Times New Roman" panose="02020603050405020304" pitchFamily="34" charset="-120"/>
                  </a:rPr>
                  <a:t>D.</a:t>
                </a:r>
                <a:r>
                  <a:rPr lang="en-US" altLang="zh-CN" sz="900" b="0" i="0" u="none">
                    <a:solidFill>
                      <a:srgbClr val="000000"/>
                    </a:solidFill>
                    <a:latin typeface="宋体" pitchFamily="2" charset="-122"/>
                    <a:ea typeface="宋体" pitchFamily="2" charset="-122"/>
                    <a:cs typeface="宋体" panose="02010600030101010101" pitchFamily="34" charset="-120"/>
                  </a:rPr>
                  <a:t> </a:t>
                </a:r>
                <a14:m>
                  <m:oMathPara>
                    <m:oMathParaPr>
                      <m:jc/>
                    </m:oMathParaPr>
                    <m:oMath>
                      <m:rad>
                        <m:radPr>
                          <m:degHide m:val="on"/>
                          <m:ctrlPr>
                            <a:rPr lang="en-US" altLang="zh-CN" sz="2800" b="0" i="1">
                              <a:solidFill>
                                <a:srgbClr val="000000"/>
                              </a:solidFill>
                              <a:latin typeface="Cambria Math"/>
                              <a:ea typeface="方正中等线简体" panose="03000509000000000000" pitchFamily="65" charset="-122"/>
                              <a:cs typeface="Times New Roman" panose="02020603050405020304" pitchFamily="34" charset="-120"/>
                            </a:rPr>
                          </m:ctrlPr>
                        </m:radPr>
                        <m:deg/>
                        <m:e>
                          <m:sSup>
                            <m:sSupPr>
                              <m:ctrlPr>
                                <a:rPr lang="en-US" altLang="zh-CN" sz="2800" b="0" i="1">
                                  <a:solidFill>
                                    <a:srgbClr val="000000"/>
                                  </a:solidFill>
                                  <a:latin typeface="Cambria Math"/>
                                  <a:ea typeface="方正中等线简体" panose="03000509000000000000" pitchFamily="65" charset="-122"/>
                                  <a:cs typeface="Times New Roman" panose="02020603050405020304" pitchFamily="34" charset="-120"/>
                                </a:rPr>
                              </m:ctrlPr>
                            </m:sSupPr>
                            <m:e>
                              <m:r>
                                <m:rPr>
                                  <m:sty m:val="p"/>
                                </m:rPr>
                                <a:rPr lang="en-US" altLang="zh-CN" sz="2800" b="0" i="0">
                                  <a:solidFill>
                                    <a:srgbClr val="000000"/>
                                  </a:solidFill>
                                  <a:latin typeface="Cambria Math" panose="02040503050406030204" pitchFamily="18" charset="0"/>
                                  <a:ea typeface="方正中等线简体" panose="03000509000000000000" pitchFamily="65" charset="-122"/>
                                  <a:cs typeface="Times New Roman" panose="02020603050405020304" pitchFamily="34" charset="-120"/>
                                </a:rPr>
                                <m:t>π</m:t>
                              </m:r>
                            </m:e>
                            <m:sup>
                              <m:r>
                                <m:rPr>
                                  <m:sty m:val="p"/>
                                </m:rPr>
                                <a:rPr lang="en-US" altLang="zh-CN" sz="2800" b="0" i="0">
                                  <a:solidFill>
                                    <a:srgbClr val="000000"/>
                                  </a:solidFill>
                                  <a:latin typeface="Cambria Math" panose="02040503050406030204" pitchFamily="18" charset="0"/>
                                  <a:ea typeface="方正中等线简体" panose="03000509000000000000" pitchFamily="65" charset="-122"/>
                                  <a:cs typeface="Times New Roman" panose="02020603050405020304" pitchFamily="34" charset="-120"/>
                                </a:rPr>
                                <m:t>2</m:t>
                              </m:r>
                            </m:sup>
                          </m:sSup>
                        </m:e>
                      </m:rad>
                      <m:r>
                        <m:rPr>
                          <m:sty m:val="p"/>
                        </m:rPr>
                        <a:rPr lang="en-US" altLang="zh-CN" sz="2800" b="0" i="0">
                          <a:solidFill>
                            <a:srgbClr val="000000"/>
                          </a:solidFill>
                          <a:latin typeface="Cambria Math" panose="02040503050406030204" pitchFamily="18" charset="0"/>
                          <a:ea typeface="方正中等线简体" panose="03000509000000000000" pitchFamily="65" charset="-122"/>
                          <a:cs typeface="Times New Roman" panose="02020603050405020304" pitchFamily="34" charset="-120"/>
                        </a:rPr>
                        <m:t>∈</m:t>
                      </m:r>
                      <m:r>
                        <m:rPr>
                          <m:sty m:val="bi"/>
                        </m:rPr>
                        <a:rPr lang="en-US" altLang="zh-CN" sz="2800" b="1" i="1">
                          <a:solidFill>
                            <a:srgbClr val="000000"/>
                          </a:solidFill>
                          <a:latin typeface="Cambria Math" panose="02040503050406030204" pitchFamily="18" charset="0"/>
                        </a:rPr>
                        <m:t>𝒁</m:t>
                      </m:r>
                    </m:oMath>
                  </m:oMathPara>
                </a14:m>
                <a:r>
                  <a:rPr lang="en-US" altLang="zh-CN" sz="900" b="0" i="0" u="none">
                    <a:solidFill>
                      <a:srgbClr val="000000"/>
                    </a:solidFill>
                    <a:latin typeface="宋体" pitchFamily="2" charset="-122"/>
                    <a:ea typeface="宋体" pitchFamily="2" charset="-122"/>
                    <a:cs typeface="宋体" panose="02010600030101010101" pitchFamily="34" charset="-120"/>
                  </a:rPr>
                  <a:t> </a:t>
                </a:r>
                <a:endParaRPr lang="en-US" altLang="zh-CN" sz="2800"/>
              </a:p>
            </p:txBody>
          </p:sp>
        </mc:Choice>
        <mc:Fallback>
          <p:sp>
            <p:nvSpPr>
              <p:cNvPr id="5" name="Hexin Shape 5"/>
              <p:cNvSpPr>
                <a:spLocks noRot="1" noChangeAspect="1" noMove="1" noResize="1" noEditPoints="1" noAdjustHandles="1" noChangeArrowheads="1" noChangeShapeType="1" noTextEdit="1"/>
              </p:cNvSpPr>
              <p:nvPr/>
            </p:nvSpPr>
            <p:spPr>
              <a:xfrm>
                <a:off x="393192" y="2016924"/>
                <a:ext cx="11402568" cy="831406"/>
              </a:xfrm>
              <a:prstGeom prst="rect">
                <a:avLst/>
              </a:prstGeom>
              <a:blipFill rotWithShape="1">
                <a:blip r:embed="rId2"/>
                <a:stretch>
                  <a:fillRect l="-1" t="-20" b="-6908"/>
                </a:stretch>
              </a:blipFill>
            </p:spPr>
            <p:txBody>
              <a:bodyPr/>
              <a:lstStyle/>
              <a:p>
                <a:r>
                  <a:rPr lang="zh-CN" altLang="en-US">
                    <a:noFill/>
                  </a:rPr>
                  <a:t> </a:t>
                </a:r>
              </a:p>
            </p:txBody>
          </p:sp>
        </mc:Fallback>
      </mc:AlternateContent>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098" name="等腰三角形 15" title=""/>
          <p:cNvSpPr/>
          <p:nvPr/>
        </p:nvSpPr>
        <p:spPr>
          <a:xfrm>
            <a:off x="0" y="6443663"/>
            <a:ext cx="3060700" cy="414337"/>
          </a:xfrm>
          <a:prstGeom prst="triangle">
            <a:avLst>
              <a:gd name="adj" fmla="val 50000"/>
            </a:avLst>
          </a:prstGeom>
          <a:solidFill>
            <a:srgbClr val="D50D2A">
              <a:alpha val="50000"/>
            </a:srgbClr>
          </a:solidFill>
          <a:ln w="12700">
            <a:noFill/>
          </a:ln>
        </p:spPr>
        <p:txBody>
          <a:bodyPr anchor="ctr" anchorCtr="0"/>
          <a:lstStyle/>
          <a:p>
            <a:pPr algn="ctr">
              <a:lnSpc>
                <a:spcPct val="100000"/>
              </a:lnSpc>
            </a:pPr>
            <a:endParaRPr>
              <a:solidFill>
                <a:srgbClr val="FFFFFF"/>
              </a:solidFill>
              <a:latin typeface="宋体" pitchFamily="2" charset="-122"/>
              <a:ea typeface="宋体" pitchFamily="2" charset="-122"/>
              <a:sym typeface="宋体" pitchFamily="2" charset="-122"/>
            </a:endParaRPr>
          </a:p>
        </p:txBody>
      </p:sp>
      <p:sp>
        <p:nvSpPr>
          <p:cNvPr id="4099" name="等腰三角形 16" title=""/>
          <p:cNvSpPr/>
          <p:nvPr/>
        </p:nvSpPr>
        <p:spPr>
          <a:xfrm>
            <a:off x="9131300" y="6443663"/>
            <a:ext cx="3060700" cy="414337"/>
          </a:xfrm>
          <a:prstGeom prst="triangle">
            <a:avLst>
              <a:gd name="adj" fmla="val 50000"/>
            </a:avLst>
          </a:prstGeom>
          <a:solidFill>
            <a:srgbClr val="005596">
              <a:alpha val="50000"/>
            </a:srgbClr>
          </a:solidFill>
          <a:ln w="12700">
            <a:noFill/>
          </a:ln>
        </p:spPr>
        <p:txBody>
          <a:bodyPr anchor="ctr" anchorCtr="0"/>
          <a:lstStyle/>
          <a:p>
            <a:pPr algn="ctr">
              <a:lnSpc>
                <a:spcPct val="100000"/>
              </a:lnSpc>
            </a:pPr>
            <a:endParaRPr>
              <a:solidFill>
                <a:srgbClr val="FFFFFF"/>
              </a:solidFill>
              <a:latin typeface="宋体" pitchFamily="2" charset="-122"/>
              <a:ea typeface="宋体" pitchFamily="2" charset="-122"/>
              <a:sym typeface="宋体" pitchFamily="2" charset="-122"/>
            </a:endParaRPr>
          </a:p>
        </p:txBody>
      </p:sp>
      <p:sp>
        <p:nvSpPr>
          <p:cNvPr id="4100" name="等腰三角形 17" title=""/>
          <p:cNvSpPr/>
          <p:nvPr/>
        </p:nvSpPr>
        <p:spPr>
          <a:xfrm>
            <a:off x="2282825" y="6443663"/>
            <a:ext cx="3060700" cy="414337"/>
          </a:xfrm>
          <a:prstGeom prst="triangle">
            <a:avLst>
              <a:gd name="adj" fmla="val 50000"/>
            </a:avLst>
          </a:prstGeom>
          <a:solidFill>
            <a:srgbClr val="099F3B">
              <a:alpha val="50000"/>
            </a:srgbClr>
          </a:solidFill>
          <a:ln w="12700">
            <a:noFill/>
          </a:ln>
        </p:spPr>
        <p:txBody>
          <a:bodyPr anchor="ctr" anchorCtr="0"/>
          <a:lstStyle/>
          <a:p>
            <a:pPr algn="ctr">
              <a:lnSpc>
                <a:spcPct val="100000"/>
              </a:lnSpc>
            </a:pPr>
            <a:endParaRPr>
              <a:solidFill>
                <a:srgbClr val="FFFFFF"/>
              </a:solidFill>
              <a:latin typeface="宋体" pitchFamily="2" charset="-122"/>
              <a:ea typeface="宋体" pitchFamily="2" charset="-122"/>
              <a:sym typeface="宋体" pitchFamily="2" charset="-122"/>
            </a:endParaRPr>
          </a:p>
        </p:txBody>
      </p:sp>
      <p:sp>
        <p:nvSpPr>
          <p:cNvPr id="4101" name="等腰三角形 18" title=""/>
          <p:cNvSpPr/>
          <p:nvPr/>
        </p:nvSpPr>
        <p:spPr>
          <a:xfrm>
            <a:off x="4565650" y="6443663"/>
            <a:ext cx="3060700" cy="414337"/>
          </a:xfrm>
          <a:prstGeom prst="triangle">
            <a:avLst>
              <a:gd name="adj" fmla="val 50000"/>
            </a:avLst>
          </a:prstGeom>
          <a:solidFill>
            <a:srgbClr val="8D44AD">
              <a:alpha val="50000"/>
            </a:srgbClr>
          </a:solidFill>
          <a:ln w="12700">
            <a:noFill/>
          </a:ln>
        </p:spPr>
        <p:txBody>
          <a:bodyPr anchor="ctr" anchorCtr="0"/>
          <a:lstStyle/>
          <a:p>
            <a:pPr algn="ctr">
              <a:lnSpc>
                <a:spcPct val="100000"/>
              </a:lnSpc>
            </a:pPr>
            <a:endParaRPr>
              <a:solidFill>
                <a:srgbClr val="FFFFFF"/>
              </a:solidFill>
              <a:latin typeface="宋体" pitchFamily="2" charset="-122"/>
              <a:ea typeface="宋体" pitchFamily="2" charset="-122"/>
              <a:sym typeface="宋体" pitchFamily="2" charset="-122"/>
            </a:endParaRPr>
          </a:p>
        </p:txBody>
      </p:sp>
      <p:sp>
        <p:nvSpPr>
          <p:cNvPr id="4102" name="等腰三角形 19" title=""/>
          <p:cNvSpPr/>
          <p:nvPr/>
        </p:nvSpPr>
        <p:spPr>
          <a:xfrm>
            <a:off x="6848475" y="6443663"/>
            <a:ext cx="3060700" cy="414337"/>
          </a:xfrm>
          <a:prstGeom prst="triangle">
            <a:avLst>
              <a:gd name="adj" fmla="val 50000"/>
            </a:avLst>
          </a:prstGeom>
          <a:solidFill>
            <a:srgbClr val="CB5518">
              <a:alpha val="50000"/>
            </a:srgbClr>
          </a:solidFill>
          <a:ln w="12700">
            <a:noFill/>
          </a:ln>
        </p:spPr>
        <p:txBody>
          <a:bodyPr anchor="ctr" anchorCtr="0"/>
          <a:lstStyle/>
          <a:p>
            <a:pPr algn="ctr">
              <a:lnSpc>
                <a:spcPct val="100000"/>
              </a:lnSpc>
            </a:pPr>
            <a:endParaRPr>
              <a:solidFill>
                <a:srgbClr val="FFFFFF"/>
              </a:solidFill>
              <a:latin typeface="宋体" pitchFamily="2" charset="-122"/>
              <a:ea typeface="宋体" pitchFamily="2" charset="-122"/>
              <a:sym typeface="宋体" pitchFamily="2" charset="-122"/>
            </a:endParaRPr>
          </a:p>
        </p:txBody>
      </p:sp>
      <p:sp>
        <p:nvSpPr>
          <p:cNvPr id="4103" name="等腰三角形 23" title=""/>
          <p:cNvSpPr/>
          <p:nvPr/>
        </p:nvSpPr>
        <p:spPr>
          <a:xfrm rot="10800000">
            <a:off x="0" y="0"/>
            <a:ext cx="3060700" cy="414338"/>
          </a:xfrm>
          <a:prstGeom prst="triangle">
            <a:avLst>
              <a:gd name="adj" fmla="val 50000"/>
            </a:avLst>
          </a:prstGeom>
          <a:solidFill>
            <a:srgbClr val="D50D2A">
              <a:alpha val="50000"/>
            </a:srgbClr>
          </a:solidFill>
          <a:ln w="12700">
            <a:noFill/>
          </a:ln>
        </p:spPr>
        <p:txBody>
          <a:bodyPr anchor="ctr" anchorCtr="0"/>
          <a:lstStyle/>
          <a:p>
            <a:pPr algn="ctr">
              <a:lnSpc>
                <a:spcPct val="100000"/>
              </a:lnSpc>
            </a:pPr>
            <a:endParaRPr>
              <a:solidFill>
                <a:srgbClr val="FFFFFF"/>
              </a:solidFill>
              <a:latin typeface="宋体" pitchFamily="2" charset="-122"/>
              <a:ea typeface="宋体" pitchFamily="2" charset="-122"/>
              <a:sym typeface="宋体" pitchFamily="2" charset="-122"/>
            </a:endParaRPr>
          </a:p>
        </p:txBody>
      </p:sp>
      <p:sp>
        <p:nvSpPr>
          <p:cNvPr id="4104" name="等腰三角形 24" title=""/>
          <p:cNvSpPr/>
          <p:nvPr/>
        </p:nvSpPr>
        <p:spPr>
          <a:xfrm rot="10800000">
            <a:off x="9131300" y="0"/>
            <a:ext cx="3060700" cy="414338"/>
          </a:xfrm>
          <a:prstGeom prst="triangle">
            <a:avLst>
              <a:gd name="adj" fmla="val 50000"/>
            </a:avLst>
          </a:prstGeom>
          <a:solidFill>
            <a:srgbClr val="005596">
              <a:alpha val="50000"/>
            </a:srgbClr>
          </a:solidFill>
          <a:ln w="12700">
            <a:noFill/>
          </a:ln>
        </p:spPr>
        <p:txBody>
          <a:bodyPr anchor="ctr" anchorCtr="0"/>
          <a:lstStyle/>
          <a:p>
            <a:pPr algn="ctr">
              <a:lnSpc>
                <a:spcPct val="100000"/>
              </a:lnSpc>
            </a:pPr>
            <a:endParaRPr>
              <a:solidFill>
                <a:srgbClr val="FFFFFF"/>
              </a:solidFill>
              <a:latin typeface="宋体" pitchFamily="2" charset="-122"/>
              <a:ea typeface="宋体" pitchFamily="2" charset="-122"/>
              <a:sym typeface="宋体" pitchFamily="2" charset="-122"/>
            </a:endParaRPr>
          </a:p>
        </p:txBody>
      </p:sp>
      <p:sp>
        <p:nvSpPr>
          <p:cNvPr id="4105" name="等腰三角形 25" title=""/>
          <p:cNvSpPr/>
          <p:nvPr/>
        </p:nvSpPr>
        <p:spPr>
          <a:xfrm rot="10800000">
            <a:off x="2282825" y="0"/>
            <a:ext cx="3060700" cy="414338"/>
          </a:xfrm>
          <a:prstGeom prst="triangle">
            <a:avLst>
              <a:gd name="adj" fmla="val 50000"/>
            </a:avLst>
          </a:prstGeom>
          <a:solidFill>
            <a:srgbClr val="099F3B">
              <a:alpha val="50000"/>
            </a:srgbClr>
          </a:solidFill>
          <a:ln w="12700">
            <a:noFill/>
          </a:ln>
        </p:spPr>
        <p:txBody>
          <a:bodyPr anchor="ctr" anchorCtr="0"/>
          <a:lstStyle/>
          <a:p>
            <a:pPr algn="ctr">
              <a:lnSpc>
                <a:spcPct val="100000"/>
              </a:lnSpc>
            </a:pPr>
            <a:endParaRPr>
              <a:solidFill>
                <a:srgbClr val="FFFFFF"/>
              </a:solidFill>
              <a:latin typeface="宋体" pitchFamily="2" charset="-122"/>
              <a:ea typeface="宋体" pitchFamily="2" charset="-122"/>
              <a:sym typeface="宋体" pitchFamily="2" charset="-122"/>
            </a:endParaRPr>
          </a:p>
        </p:txBody>
      </p:sp>
      <p:sp>
        <p:nvSpPr>
          <p:cNvPr id="4106" name="等腰三角形 26" title=""/>
          <p:cNvSpPr/>
          <p:nvPr/>
        </p:nvSpPr>
        <p:spPr>
          <a:xfrm rot="10800000">
            <a:off x="4565650" y="0"/>
            <a:ext cx="3060700" cy="414338"/>
          </a:xfrm>
          <a:prstGeom prst="triangle">
            <a:avLst>
              <a:gd name="adj" fmla="val 50000"/>
            </a:avLst>
          </a:prstGeom>
          <a:solidFill>
            <a:srgbClr val="8D44AD">
              <a:alpha val="50000"/>
            </a:srgbClr>
          </a:solidFill>
          <a:ln w="12700">
            <a:noFill/>
          </a:ln>
        </p:spPr>
        <p:txBody>
          <a:bodyPr anchor="ctr" anchorCtr="0"/>
          <a:lstStyle/>
          <a:p>
            <a:pPr algn="ctr">
              <a:lnSpc>
                <a:spcPct val="100000"/>
              </a:lnSpc>
            </a:pPr>
            <a:endParaRPr>
              <a:solidFill>
                <a:srgbClr val="FFFFFF"/>
              </a:solidFill>
              <a:latin typeface="宋体" pitchFamily="2" charset="-122"/>
              <a:ea typeface="宋体" pitchFamily="2" charset="-122"/>
              <a:sym typeface="宋体" pitchFamily="2" charset="-122"/>
            </a:endParaRPr>
          </a:p>
        </p:txBody>
      </p:sp>
      <p:sp>
        <p:nvSpPr>
          <p:cNvPr id="4107" name="等腰三角形 27" title=""/>
          <p:cNvSpPr/>
          <p:nvPr/>
        </p:nvSpPr>
        <p:spPr>
          <a:xfrm rot="10800000">
            <a:off x="6848475" y="0"/>
            <a:ext cx="3060700" cy="414338"/>
          </a:xfrm>
          <a:prstGeom prst="triangle">
            <a:avLst>
              <a:gd name="adj" fmla="val 50000"/>
            </a:avLst>
          </a:prstGeom>
          <a:solidFill>
            <a:srgbClr val="CB5518">
              <a:alpha val="50000"/>
            </a:srgbClr>
          </a:solidFill>
          <a:ln w="12700">
            <a:noFill/>
          </a:ln>
        </p:spPr>
        <p:txBody>
          <a:bodyPr anchor="ctr" anchorCtr="0"/>
          <a:lstStyle/>
          <a:p>
            <a:pPr algn="ctr">
              <a:lnSpc>
                <a:spcPct val="100000"/>
              </a:lnSpc>
            </a:pPr>
            <a:endParaRPr>
              <a:solidFill>
                <a:srgbClr val="FFFFFF"/>
              </a:solidFill>
              <a:latin typeface="宋体" pitchFamily="2" charset="-122"/>
              <a:ea typeface="宋体" pitchFamily="2" charset="-122"/>
              <a:sym typeface="宋体" pitchFamily="2" charset="-122"/>
            </a:endParaRPr>
          </a:p>
        </p:txBody>
      </p:sp>
      <p:sp>
        <p:nvSpPr>
          <p:cNvPr id="4108" name="文本框 28" title=""/>
          <p:cNvSpPr/>
          <p:nvPr/>
        </p:nvSpPr>
        <p:spPr>
          <a:xfrm>
            <a:off x="996315" y="2709545"/>
            <a:ext cx="1258570" cy="3784600"/>
          </a:xfrm>
          <a:prstGeom prst="rect">
            <a:avLst/>
          </a:prstGeom>
          <a:noFill/>
          <a:ln w="9525">
            <a:noFill/>
          </a:ln>
        </p:spPr>
        <p:txBody>
          <a:bodyPr wrap="square">
            <a:spAutoFit/>
          </a:bodyPr>
          <a:lstStyle/>
          <a:p>
            <a:pPr algn="ctr">
              <a:lnSpc>
                <a:spcPct val="100000"/>
              </a:lnSpc>
            </a:pPr>
            <a:r>
              <a:rPr lang="zh-CN" altLang="en-US" sz="4800">
                <a:solidFill>
                  <a:srgbClr val="757070"/>
                </a:solidFill>
                <a:latin typeface="方正兰亭粗黑_GBK" charset="-122"/>
                <a:ea typeface="方正兰亭粗黑_GBK" charset="-122"/>
                <a:sym typeface="方正兰亭粗黑_GBK" charset="-122"/>
              </a:rPr>
              <a:t>  学习任务</a:t>
            </a:r>
          </a:p>
        </p:txBody>
      </p:sp>
      <p:sp>
        <p:nvSpPr>
          <p:cNvPr id="4109" name="直接连接符 30" title=""/>
          <p:cNvSpPr/>
          <p:nvPr/>
        </p:nvSpPr>
        <p:spPr>
          <a:xfrm flipH="1">
            <a:off x="3854450" y="728663"/>
            <a:ext cx="0" cy="5340350"/>
          </a:xfrm>
          <a:prstGeom prst="line">
            <a:avLst/>
          </a:prstGeom>
          <a:ln w="38100" cap="flat" cmpd="sng">
            <a:solidFill>
              <a:schemeClr val="accent1"/>
            </a:solidFill>
            <a:prstDash val="solid"/>
            <a:bevel/>
            <a:headEnd type="none" w="med" len="med"/>
            <a:tailEnd type="none" w="med" len="med"/>
          </a:ln>
        </p:spPr>
        <p:txBody>
          <a:bodyPr/>
          <a:lstStyle/>
          <a:p/>
        </p:txBody>
      </p:sp>
      <p:sp>
        <p:nvSpPr>
          <p:cNvPr id="4110" name="矩形 31" title=""/>
          <p:cNvSpPr/>
          <p:nvPr/>
        </p:nvSpPr>
        <p:spPr>
          <a:xfrm>
            <a:off x="4510088" y="1712913"/>
            <a:ext cx="720725" cy="720725"/>
          </a:xfrm>
          <a:prstGeom prst="rect">
            <a:avLst/>
          </a:prstGeom>
          <a:noFill/>
          <a:ln w="12700" cap="flat" cmpd="sng">
            <a:solidFill>
              <a:srgbClr val="005596"/>
            </a:solidFill>
            <a:prstDash val="solid"/>
            <a:bevel/>
            <a:headEnd type="none" w="med" len="med"/>
            <a:tailEnd type="none" w="med" len="med"/>
          </a:ln>
        </p:spPr>
        <p:txBody>
          <a:bodyPr anchor="ctr" anchorCtr="0"/>
          <a:lstStyle/>
          <a:p>
            <a:pPr algn="ctr">
              <a:lnSpc>
                <a:spcPct val="100000"/>
              </a:lnSpc>
            </a:pPr>
            <a:r>
              <a:rPr lang="en-US" altLang="zh-CN" sz="2800" b="1">
                <a:solidFill>
                  <a:srgbClr val="005596"/>
                </a:solidFill>
                <a:latin typeface="微软雅黑 Light" pitchFamily="2" charset="-122"/>
                <a:ea typeface="微软雅黑 Light" pitchFamily="2" charset="-122"/>
                <a:sym typeface="微软雅黑 Light" pitchFamily="2" charset="-122"/>
              </a:rPr>
              <a:t>1</a:t>
            </a:r>
            <a:endParaRPr lang="zh-CN" altLang="en-US" sz="2800" b="1">
              <a:solidFill>
                <a:srgbClr val="005596"/>
              </a:solidFill>
              <a:latin typeface="微软雅黑 Light" pitchFamily="2" charset="-122"/>
              <a:ea typeface="微软雅黑 Light" pitchFamily="2" charset="-122"/>
              <a:sym typeface="微软雅黑 Light" pitchFamily="2" charset="-122"/>
            </a:endParaRPr>
          </a:p>
        </p:txBody>
      </p:sp>
      <p:sp>
        <p:nvSpPr>
          <p:cNvPr id="4111" name="矩形 32" title=""/>
          <p:cNvSpPr/>
          <p:nvPr/>
        </p:nvSpPr>
        <p:spPr>
          <a:xfrm>
            <a:off x="4510088" y="2779713"/>
            <a:ext cx="720725" cy="720725"/>
          </a:xfrm>
          <a:prstGeom prst="rect">
            <a:avLst/>
          </a:prstGeom>
          <a:noFill/>
          <a:ln w="12700" cap="flat" cmpd="sng">
            <a:solidFill>
              <a:srgbClr val="005596"/>
            </a:solidFill>
            <a:prstDash val="solid"/>
            <a:bevel/>
            <a:headEnd type="none" w="med" len="med"/>
            <a:tailEnd type="none" w="med" len="med"/>
          </a:ln>
        </p:spPr>
        <p:txBody>
          <a:bodyPr anchor="ctr" anchorCtr="0"/>
          <a:lstStyle/>
          <a:p>
            <a:pPr algn="ctr">
              <a:lnSpc>
                <a:spcPct val="100000"/>
              </a:lnSpc>
            </a:pPr>
            <a:r>
              <a:rPr lang="en-US" altLang="zh-CN" sz="2800" b="1">
                <a:solidFill>
                  <a:srgbClr val="005596"/>
                </a:solidFill>
                <a:latin typeface="微软雅黑 Light" pitchFamily="2" charset="-122"/>
                <a:ea typeface="微软雅黑 Light" pitchFamily="2" charset="-122"/>
                <a:sym typeface="微软雅黑 Light" pitchFamily="2" charset="-122"/>
              </a:rPr>
              <a:t>2</a:t>
            </a:r>
            <a:endParaRPr lang="zh-CN" altLang="en-US" sz="2800" b="1">
              <a:solidFill>
                <a:srgbClr val="005596"/>
              </a:solidFill>
              <a:latin typeface="微软雅黑 Light" pitchFamily="2" charset="-122"/>
              <a:ea typeface="微软雅黑 Light" pitchFamily="2" charset="-122"/>
              <a:sym typeface="微软雅黑 Light" pitchFamily="2" charset="-122"/>
            </a:endParaRPr>
          </a:p>
        </p:txBody>
      </p:sp>
      <p:sp>
        <p:nvSpPr>
          <p:cNvPr id="4112" name="矩形 33" title=""/>
          <p:cNvSpPr/>
          <p:nvPr/>
        </p:nvSpPr>
        <p:spPr>
          <a:xfrm>
            <a:off x="4510088" y="3848100"/>
            <a:ext cx="720725" cy="719138"/>
          </a:xfrm>
          <a:prstGeom prst="rect">
            <a:avLst/>
          </a:prstGeom>
          <a:noFill/>
          <a:ln w="12700" cap="flat" cmpd="sng">
            <a:solidFill>
              <a:srgbClr val="005596"/>
            </a:solidFill>
            <a:prstDash val="solid"/>
            <a:bevel/>
            <a:headEnd type="none" w="med" len="med"/>
            <a:tailEnd type="none" w="med" len="med"/>
          </a:ln>
        </p:spPr>
        <p:txBody>
          <a:bodyPr anchor="ctr" anchorCtr="0"/>
          <a:lstStyle/>
          <a:p>
            <a:pPr algn="ctr">
              <a:lnSpc>
                <a:spcPct val="100000"/>
              </a:lnSpc>
            </a:pPr>
            <a:r>
              <a:rPr lang="en-US" altLang="zh-CN" sz="2800" b="1">
                <a:solidFill>
                  <a:srgbClr val="005596"/>
                </a:solidFill>
                <a:latin typeface="微软雅黑 Light" pitchFamily="2" charset="-122"/>
                <a:ea typeface="微软雅黑 Light" pitchFamily="2" charset="-122"/>
                <a:sym typeface="微软雅黑 Light" pitchFamily="2" charset="-122"/>
              </a:rPr>
              <a:t>3</a:t>
            </a:r>
            <a:endParaRPr lang="zh-CN" altLang="en-US" sz="2800" b="1">
              <a:solidFill>
                <a:srgbClr val="005596"/>
              </a:solidFill>
              <a:latin typeface="微软雅黑 Light" pitchFamily="2" charset="-122"/>
              <a:ea typeface="微软雅黑 Light" pitchFamily="2" charset="-122"/>
              <a:sym typeface="微软雅黑 Light" pitchFamily="2" charset="-122"/>
            </a:endParaRPr>
          </a:p>
        </p:txBody>
      </p:sp>
      <p:sp>
        <p:nvSpPr>
          <p:cNvPr id="4115" name="矩形 39" title=""/>
          <p:cNvSpPr/>
          <p:nvPr/>
        </p:nvSpPr>
        <p:spPr>
          <a:xfrm>
            <a:off x="5634038" y="1817370"/>
            <a:ext cx="5161280" cy="583565"/>
          </a:xfrm>
          <a:prstGeom prst="rect">
            <a:avLst/>
          </a:prstGeom>
          <a:noFill/>
          <a:ln w="9525">
            <a:noFill/>
          </a:ln>
        </p:spPr>
        <p:txBody>
          <a:bodyPr wrap="none">
            <a:spAutoFit/>
          </a:bodyPr>
          <a:lstStyle/>
          <a:p>
            <a:pPr algn="r">
              <a:lnSpc>
                <a:spcPct val="100000"/>
              </a:lnSpc>
            </a:pPr>
            <a:r>
              <a:rPr lang="zh-CN" altLang="zh-CN" sz="3200" kern="100">
                <a:latin typeface="Times New Roman" panose="02020603050405020304" pitchFamily="18" charset="0"/>
                <a:ea typeface="方正中等线简体" panose="03000509000000000000" pitchFamily="65" charset="-122"/>
                <a:cs typeface="Times New Roman" panose="02020603050405020304" pitchFamily="18" charset="0"/>
                <a:sym typeface="+mn-ea"/>
              </a:rPr>
              <a:t>根据实例，了解集合的含义</a:t>
            </a:r>
            <a:r>
              <a:rPr lang="en-US" altLang="zh-CN" sz="3200" kern="100">
                <a:latin typeface="Times New Roman" panose="02020603050405020304" pitchFamily="18" charset="0"/>
                <a:ea typeface="方正中等线简体" panose="03000509000000000000" pitchFamily="65" charset="-122"/>
                <a:cs typeface="Times New Roman" panose="02020603050405020304" pitchFamily="18" charset="0"/>
                <a:sym typeface="+mn-ea"/>
              </a:rPr>
              <a:t>.</a:t>
            </a:r>
          </a:p>
        </p:txBody>
      </p:sp>
      <p:sp>
        <p:nvSpPr>
          <p:cNvPr id="4116" name="矩形 40" title=""/>
          <p:cNvSpPr/>
          <p:nvPr/>
        </p:nvSpPr>
        <p:spPr>
          <a:xfrm>
            <a:off x="5676265" y="2649855"/>
            <a:ext cx="5922010" cy="829945"/>
          </a:xfrm>
          <a:prstGeom prst="rect">
            <a:avLst/>
          </a:prstGeom>
          <a:noFill/>
          <a:ln w="9525">
            <a:noFill/>
          </a:ln>
        </p:spPr>
        <p:txBody>
          <a:bodyPr wrap="square">
            <a:spAutoFit/>
          </a:bodyPr>
          <a:lstStyle/>
          <a:p>
            <a:pPr>
              <a:lnSpc>
                <a:spcPct val="150000"/>
              </a:lnSpc>
            </a:pPr>
            <a:r>
              <a:rPr lang="zh-CN" altLang="zh-CN" sz="3200" kern="100">
                <a:latin typeface="Times New Roman" panose="02020603050405020304" pitchFamily="18" charset="0"/>
                <a:ea typeface="方正中等线简体" panose="03000509000000000000" pitchFamily="65" charset="-122"/>
                <a:cs typeface="Times New Roman" panose="02020603050405020304" pitchFamily="18" charset="0"/>
                <a:sym typeface="+mn-ea"/>
              </a:rPr>
              <a:t>理解集合中元素的特征</a:t>
            </a:r>
            <a:r>
              <a:rPr lang="en-US" altLang="zh-CN" sz="3200" kern="100">
                <a:latin typeface="Times New Roman" panose="02020603050405020304" pitchFamily="18" charset="0"/>
                <a:ea typeface="方正中等线简体" panose="03000509000000000000" pitchFamily="65" charset="-122"/>
                <a:cs typeface="Times New Roman" panose="02020603050405020304" pitchFamily="18" charset="0"/>
                <a:sym typeface="+mn-ea"/>
              </a:rPr>
              <a:t>.</a:t>
            </a:r>
          </a:p>
        </p:txBody>
      </p:sp>
      <p:sp>
        <p:nvSpPr>
          <p:cNvPr id="4117" name="矩形 41" title=""/>
          <p:cNvSpPr/>
          <p:nvPr/>
        </p:nvSpPr>
        <p:spPr>
          <a:xfrm>
            <a:off x="5616258" y="3728403"/>
            <a:ext cx="6285230" cy="1568450"/>
          </a:xfrm>
          <a:prstGeom prst="rect">
            <a:avLst/>
          </a:prstGeom>
          <a:noFill/>
          <a:ln w="9525">
            <a:noFill/>
          </a:ln>
        </p:spPr>
        <p:txBody>
          <a:bodyPr wrap="none">
            <a:spAutoFit/>
          </a:bodyPr>
          <a:lstStyle/>
          <a:p>
            <a:pPr algn="l">
              <a:lnSpc>
                <a:spcPct val="150000"/>
              </a:lnSpc>
            </a:pPr>
            <a:r>
              <a:rPr lang="zh-CN" altLang="zh-CN" sz="3200" kern="100" spc="-50">
                <a:latin typeface="Times New Roman" panose="02020603050405020304" pitchFamily="18" charset="0"/>
                <a:ea typeface="方正中等线简体" panose="03000509000000000000" pitchFamily="65" charset="-122"/>
                <a:cs typeface="Times New Roman" panose="02020603050405020304" pitchFamily="18" charset="0"/>
                <a:sym typeface="+mn-ea"/>
              </a:rPr>
              <a:t>体会元素与集合的</a:t>
            </a:r>
            <a:r>
              <a:rPr lang="en-US" altLang="zh-CN" sz="3200" kern="100" spc="-50">
                <a:latin typeface="宋体" pitchFamily="2" charset="-122"/>
                <a:ea typeface="方正中等线简体" panose="03000509000000000000" pitchFamily="65" charset="-122"/>
                <a:cs typeface="Times New Roman" panose="02020603050405020304" pitchFamily="18" charset="0"/>
                <a:sym typeface="+mn-ea"/>
              </a:rPr>
              <a:t>“</a:t>
            </a:r>
            <a:r>
              <a:rPr lang="zh-CN" altLang="zh-CN" sz="3200" kern="100" spc="-50">
                <a:latin typeface="Times New Roman" panose="02020603050405020304" pitchFamily="18" charset="0"/>
                <a:ea typeface="方正中等线简体" panose="03000509000000000000" pitchFamily="65" charset="-122"/>
                <a:cs typeface="Times New Roman" panose="02020603050405020304" pitchFamily="18" charset="0"/>
                <a:sym typeface="+mn-ea"/>
              </a:rPr>
              <a:t>属于</a:t>
            </a:r>
            <a:r>
              <a:rPr lang="en-US" altLang="zh-CN" sz="3200" kern="100" spc="-50">
                <a:latin typeface="宋体" pitchFamily="2" charset="-122"/>
                <a:ea typeface="方正中等线简体" panose="03000509000000000000" pitchFamily="65" charset="-122"/>
                <a:cs typeface="Times New Roman" panose="02020603050405020304" pitchFamily="18" charset="0"/>
                <a:sym typeface="+mn-ea"/>
              </a:rPr>
              <a:t>”</a:t>
            </a:r>
            <a:r>
              <a:rPr lang="zh-CN" altLang="zh-CN" sz="3200" kern="100" spc="-50">
                <a:latin typeface="Times New Roman" panose="02020603050405020304" pitchFamily="18" charset="0"/>
                <a:ea typeface="方正中等线简体" panose="03000509000000000000" pitchFamily="65" charset="-122"/>
                <a:cs typeface="Times New Roman" panose="02020603050405020304" pitchFamily="18" charset="0"/>
                <a:sym typeface="+mn-ea"/>
              </a:rPr>
              <a:t>关系，</a:t>
            </a:r>
            <a:endParaRPr lang="zh-CN" altLang="en-US" sz="3200">
              <a:ea typeface="宋体" pitchFamily="2" charset="-122"/>
            </a:endParaRPr>
          </a:p>
          <a:p>
            <a:pPr algn="l">
              <a:lnSpc>
                <a:spcPct val="150000"/>
              </a:lnSpc>
            </a:pPr>
            <a:r>
              <a:rPr lang="zh-CN" altLang="zh-CN" sz="3200" kern="100" spc="-50">
                <a:latin typeface="Times New Roman" panose="02020603050405020304" pitchFamily="18" charset="0"/>
                <a:ea typeface="方正中等线简体" panose="03000509000000000000" pitchFamily="65" charset="-122"/>
                <a:cs typeface="Times New Roman" panose="02020603050405020304" pitchFamily="18" charset="0"/>
                <a:sym typeface="+mn-ea"/>
              </a:rPr>
              <a:t>记住常用数集的表示符号并会应用</a:t>
            </a:r>
            <a:r>
              <a:rPr lang="en-US" altLang="zh-CN" sz="3200" kern="100">
                <a:latin typeface="Times New Roman" panose="02020603050405020304" pitchFamily="18" charset="0"/>
                <a:ea typeface="方正中等线简体" panose="03000509000000000000" pitchFamily="65" charset="-122"/>
                <a:sym typeface="+mn-ea"/>
              </a:rPr>
              <a:t>.</a:t>
            </a:r>
            <a:endParaRPr lang="zh-CN" altLang="en-US">
              <a:ea typeface="宋体" pitchFamily="2" charset="-122"/>
            </a:endParaRPr>
          </a:p>
        </p:txBody>
      </p:sp>
    </p:spTree>
  </p:cSld>
  <p:clrMapOvr>
    <a:masterClrMapping/>
  </p:clrMapOvr>
  <p:transition/>
  <p:timing/>
</p:sld>
</file>

<file path=ppt/slides/slide2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2290" name="等腰三角形 15" title=""/>
          <p:cNvSpPr/>
          <p:nvPr/>
        </p:nvSpPr>
        <p:spPr>
          <a:xfrm>
            <a:off x="0" y="6443663"/>
            <a:ext cx="3060700" cy="414337"/>
          </a:xfrm>
          <a:prstGeom prst="triangle">
            <a:avLst>
              <a:gd name="adj" fmla="val 50000"/>
            </a:avLst>
          </a:prstGeom>
          <a:solidFill>
            <a:srgbClr val="D50D2A">
              <a:alpha val="50000"/>
            </a:srgbClr>
          </a:solidFill>
          <a:ln w="12700">
            <a:noFill/>
          </a:ln>
        </p:spPr>
        <p:txBody>
          <a:bodyPr anchor="ctr" anchorCtr="0"/>
          <a:lstStyle/>
          <a:p>
            <a:pPr algn="ctr">
              <a:lnSpc>
                <a:spcPct val="100000"/>
              </a:lnSpc>
            </a:pPr>
            <a:endParaRPr>
              <a:solidFill>
                <a:srgbClr val="FFFFFF"/>
              </a:solidFill>
              <a:latin typeface="宋体" pitchFamily="2" charset="-122"/>
              <a:ea typeface="宋体" pitchFamily="2" charset="-122"/>
              <a:sym typeface="宋体" pitchFamily="2" charset="-122"/>
            </a:endParaRPr>
          </a:p>
        </p:txBody>
      </p:sp>
      <p:sp>
        <p:nvSpPr>
          <p:cNvPr id="12291" name="等腰三角形 16" title=""/>
          <p:cNvSpPr/>
          <p:nvPr/>
        </p:nvSpPr>
        <p:spPr>
          <a:xfrm>
            <a:off x="9131300" y="6443663"/>
            <a:ext cx="3060700" cy="414337"/>
          </a:xfrm>
          <a:prstGeom prst="triangle">
            <a:avLst>
              <a:gd name="adj" fmla="val 50000"/>
            </a:avLst>
          </a:prstGeom>
          <a:solidFill>
            <a:srgbClr val="005596">
              <a:alpha val="50000"/>
            </a:srgbClr>
          </a:solidFill>
          <a:ln w="12700">
            <a:noFill/>
          </a:ln>
        </p:spPr>
        <p:txBody>
          <a:bodyPr anchor="ctr" anchorCtr="0"/>
          <a:lstStyle/>
          <a:p>
            <a:pPr algn="ctr">
              <a:lnSpc>
                <a:spcPct val="100000"/>
              </a:lnSpc>
            </a:pPr>
            <a:endParaRPr>
              <a:solidFill>
                <a:srgbClr val="FFFFFF"/>
              </a:solidFill>
              <a:latin typeface="宋体" pitchFamily="2" charset="-122"/>
              <a:ea typeface="宋体" pitchFamily="2" charset="-122"/>
              <a:sym typeface="宋体" pitchFamily="2" charset="-122"/>
            </a:endParaRPr>
          </a:p>
        </p:txBody>
      </p:sp>
      <p:sp>
        <p:nvSpPr>
          <p:cNvPr id="12293" name="等腰三角形 18" title=""/>
          <p:cNvSpPr/>
          <p:nvPr/>
        </p:nvSpPr>
        <p:spPr>
          <a:xfrm>
            <a:off x="4565650" y="6443663"/>
            <a:ext cx="3060700" cy="414337"/>
          </a:xfrm>
          <a:prstGeom prst="triangle">
            <a:avLst>
              <a:gd name="adj" fmla="val 50000"/>
            </a:avLst>
          </a:prstGeom>
          <a:solidFill>
            <a:srgbClr val="8D44AD">
              <a:alpha val="50000"/>
            </a:srgbClr>
          </a:solidFill>
          <a:ln w="12700">
            <a:noFill/>
          </a:ln>
        </p:spPr>
        <p:txBody>
          <a:bodyPr anchor="ctr" anchorCtr="0"/>
          <a:lstStyle/>
          <a:p>
            <a:pPr algn="ctr">
              <a:lnSpc>
                <a:spcPct val="100000"/>
              </a:lnSpc>
            </a:pPr>
            <a:endParaRPr>
              <a:solidFill>
                <a:srgbClr val="FFFFFF"/>
              </a:solidFill>
              <a:latin typeface="宋体" pitchFamily="2" charset="-122"/>
              <a:ea typeface="宋体" pitchFamily="2" charset="-122"/>
              <a:sym typeface="宋体" pitchFamily="2" charset="-122"/>
            </a:endParaRPr>
          </a:p>
        </p:txBody>
      </p:sp>
      <p:sp>
        <p:nvSpPr>
          <p:cNvPr id="12294" name="等腰三角形 19" title=""/>
          <p:cNvSpPr/>
          <p:nvPr/>
        </p:nvSpPr>
        <p:spPr>
          <a:xfrm>
            <a:off x="6848475" y="6443663"/>
            <a:ext cx="3060700" cy="414337"/>
          </a:xfrm>
          <a:prstGeom prst="triangle">
            <a:avLst>
              <a:gd name="adj" fmla="val 50000"/>
            </a:avLst>
          </a:prstGeom>
          <a:solidFill>
            <a:srgbClr val="CB5518">
              <a:alpha val="50000"/>
            </a:srgbClr>
          </a:solidFill>
          <a:ln w="12700">
            <a:noFill/>
          </a:ln>
        </p:spPr>
        <p:txBody>
          <a:bodyPr anchor="ctr" anchorCtr="0"/>
          <a:lstStyle/>
          <a:p>
            <a:pPr algn="ctr">
              <a:lnSpc>
                <a:spcPct val="100000"/>
              </a:lnSpc>
            </a:pPr>
            <a:endParaRPr>
              <a:solidFill>
                <a:srgbClr val="FFFFFF"/>
              </a:solidFill>
              <a:latin typeface="宋体" pitchFamily="2" charset="-122"/>
              <a:ea typeface="宋体" pitchFamily="2" charset="-122"/>
              <a:sym typeface="宋体" pitchFamily="2" charset="-122"/>
            </a:endParaRPr>
          </a:p>
        </p:txBody>
      </p:sp>
      <p:sp>
        <p:nvSpPr>
          <p:cNvPr id="12295" name="文本框 21" title=""/>
          <p:cNvSpPr/>
          <p:nvPr/>
        </p:nvSpPr>
        <p:spPr>
          <a:xfrm>
            <a:off x="816610" y="548958"/>
            <a:ext cx="5580063" cy="645160"/>
          </a:xfrm>
          <a:prstGeom prst="rect">
            <a:avLst/>
          </a:prstGeom>
          <a:noFill/>
          <a:ln w="9525">
            <a:noFill/>
          </a:ln>
        </p:spPr>
        <p:txBody>
          <a:bodyPr wrap="square">
            <a:spAutoFit/>
          </a:bodyPr>
          <a:lstStyle/>
          <a:p>
            <a:pPr>
              <a:lnSpc>
                <a:spcPct val="100000"/>
              </a:lnSpc>
            </a:pPr>
            <a:r>
              <a:rPr lang="zh-CN" altLang="en-US" sz="3600">
                <a:solidFill>
                  <a:srgbClr val="099F3B"/>
                </a:solidFill>
                <a:latin typeface="方正兰亭粗黑_GBK" charset="-122"/>
                <a:ea typeface="方正兰亭粗黑_GBK" charset="-122"/>
                <a:sym typeface="方正兰亭粗黑_GBK" charset="-122"/>
              </a:rPr>
              <a:t>题型二</a:t>
            </a:r>
            <a:r>
              <a:rPr lang="en-US" altLang="zh-CN" sz="3600">
                <a:solidFill>
                  <a:srgbClr val="099F3B"/>
                </a:solidFill>
                <a:latin typeface="方正兰亭粗黑_GBK" charset="-122"/>
                <a:ea typeface="方正兰亭粗黑_GBK" charset="-122"/>
                <a:sym typeface="方正兰亭粗黑_GBK" charset="-122"/>
              </a:rPr>
              <a:t> </a:t>
            </a:r>
            <a:r>
              <a:rPr lang="zh-CN" altLang="en-US" sz="3600">
                <a:solidFill>
                  <a:srgbClr val="099F3B"/>
                </a:solidFill>
                <a:latin typeface="方正兰亭粗黑_GBK" charset="-122"/>
                <a:ea typeface="方正兰亭粗黑_GBK" charset="-122"/>
                <a:sym typeface="方正兰亭粗黑_GBK" charset="-122"/>
              </a:rPr>
              <a:t>集合与元素的关系</a:t>
            </a:r>
          </a:p>
        </p:txBody>
      </p:sp>
      <p:graphicFrame>
        <p:nvGraphicFramePr>
          <p:cNvPr id="2" name="对象 1" title=""/>
          <p:cNvGraphicFramePr>
            <a:graphicFrameLocks noChangeAspect="1"/>
          </p:cNvGraphicFramePr>
          <p:nvPr>
            <p:extLst>
              <p:ext uri="{D42A27DB-BD31-4B8C-83A1-F6EECF244321}">
                <p14:modId xmlns:p14="http://schemas.microsoft.com/office/powerpoint/2010/main" val="3545990658"/>
              </p:ext>
            </p:extLst>
          </p:nvPr>
        </p:nvGraphicFramePr>
        <p:xfrm>
          <a:off x="576161" y="1902285"/>
          <a:ext cx="11188700" cy="963613"/>
        </p:xfrm>
        <a:graphic>
          <a:graphicData uri="http://schemas.openxmlformats.org/presentationml/2006/ole">
            <mc:AlternateContent>
              <mc:Choice xmlns:v="urn:schemas-microsoft-com:vml" Requires="v">
                <p:oleObj spid="_x0000_s1038" name="文档" r:id="rId2" imgW="11188700" imgH="965200" progId="Word.Document.12">
                  <p:embed/>
                </p:oleObj>
              </mc:Choice>
              <mc:Fallback>
                <p:oleObj name="文档" r:id="rId2" imgW="11188700" imgH="965200" progId="Word.Document.12">
                  <p:embed/>
                  <p:pic>
                    <p:nvPicPr>
                      <p:cNvPr id="0" name="OLE substitute image"/>
                      <p:cNvPicPr/>
                      <p:nvPr/>
                    </p:nvPicPr>
                    <p:blipFill>
                      <a:blip r:embed="rId3"/>
                      <a:stretch>
                        <a:fillRect/>
                      </a:stretch>
                    </p:blipFill>
                    <p:spPr>
                      <a:xfrm>
                        <a:off x="576161" y="1902285"/>
                        <a:ext cx="11188700" cy="963613"/>
                      </a:xfrm>
                      <a:prstGeom prst="rect">
                        <a:avLst/>
                      </a:prstGeom>
                    </p:spPr>
                  </p:pic>
                </p:oleObj>
              </mc:Fallback>
            </mc:AlternateContent>
          </a:graphicData>
        </a:graphic>
      </p:graphicFrame>
      <p:sp>
        <p:nvSpPr>
          <p:cNvPr id="4" name="矩形 3" title=""/>
          <p:cNvSpPr/>
          <p:nvPr/>
        </p:nvSpPr>
        <p:spPr>
          <a:xfrm>
            <a:off x="513031" y="1263997"/>
            <a:ext cx="11233248" cy="737235"/>
          </a:xfrm>
          <a:prstGeom prst="rect">
            <a:avLst/>
          </a:prstGeom>
        </p:spPr>
        <p:txBody>
          <a:bodyPr wrap="square">
            <a:spAutoFit/>
          </a:bodyPr>
          <a:lstStyle/>
          <a:p>
            <a:pPr algn="just">
              <a:lnSpc>
                <a:spcPct val="150000"/>
              </a:lnSpc>
              <a:spcAft>
                <a:spcPct val="0"/>
              </a:spcAft>
            </a:pPr>
            <a:r>
              <a:rPr lang="zh-CN" altLang="zh-CN" sz="2800" kern="100">
                <a:latin typeface="Times New Roman" panose="02020603050405020304" pitchFamily="18" charset="0"/>
                <a:ea typeface="+mn-ea"/>
                <a:cs typeface="Times New Roman" panose="02020603050405020304" pitchFamily="18" charset="0"/>
              </a:rPr>
              <a:t>用符号</a:t>
            </a:r>
            <a:r>
              <a:rPr lang="en-US" altLang="zh-CN" sz="2800" kern="100">
                <a:latin typeface="Times New Roman" panose="02020603050405020304" pitchFamily="18" charset="0"/>
                <a:ea typeface="+mn-ea"/>
                <a:cs typeface="Times New Roman" panose="02020603050405020304" pitchFamily="18" charset="0"/>
              </a:rPr>
              <a:t>“∈”</a:t>
            </a:r>
            <a:r>
              <a:rPr lang="zh-CN" altLang="zh-CN" sz="2800" kern="100">
                <a:latin typeface="Times New Roman" panose="02020603050405020304" pitchFamily="18" charset="0"/>
                <a:ea typeface="+mn-ea"/>
                <a:cs typeface="Times New Roman" panose="02020603050405020304" pitchFamily="18" charset="0"/>
              </a:rPr>
              <a:t>或</a:t>
            </a:r>
            <a:r>
              <a:rPr lang="en-US" altLang="zh-CN" sz="2800" kern="100">
                <a:latin typeface="Times New Roman" panose="02020603050405020304" pitchFamily="18" charset="0"/>
                <a:ea typeface="+mn-ea"/>
                <a:cs typeface="Times New Roman" panose="02020603050405020304" pitchFamily="18" charset="0"/>
              </a:rPr>
              <a:t>“</a:t>
            </a:r>
            <a:r>
              <a:rPr lang="zh-CN" altLang="zh-CN" sz="2800" kern="100">
                <a:latin typeface="Times New Roman" panose="02020603050405020304" pitchFamily="18" charset="0"/>
                <a:ea typeface="+mn-ea"/>
                <a:cs typeface="Times New Roman" panose="02020603050405020304" pitchFamily="18" charset="0"/>
              </a:rPr>
              <a:t>∉</a:t>
            </a:r>
            <a:r>
              <a:rPr lang="en-US" altLang="zh-CN" sz="2800" kern="100">
                <a:latin typeface="Times New Roman" panose="02020603050405020304" pitchFamily="18" charset="0"/>
                <a:ea typeface="+mn-ea"/>
                <a:cs typeface="Times New Roman" panose="02020603050405020304" pitchFamily="18" charset="0"/>
              </a:rPr>
              <a:t>”</a:t>
            </a:r>
            <a:r>
              <a:rPr lang="zh-CN" altLang="zh-CN" sz="2800" kern="100">
                <a:latin typeface="Times New Roman" panose="02020603050405020304" pitchFamily="18" charset="0"/>
                <a:ea typeface="+mn-ea"/>
                <a:cs typeface="Times New Roman" panose="02020603050405020304" pitchFamily="18" charset="0"/>
              </a:rPr>
              <a:t>填空：</a:t>
            </a:r>
          </a:p>
        </p:txBody>
      </p:sp>
      <p:sp>
        <p:nvSpPr>
          <p:cNvPr id="8" name="矩形 7" title=""/>
          <p:cNvSpPr/>
          <p:nvPr/>
        </p:nvSpPr>
        <p:spPr>
          <a:xfrm>
            <a:off x="8539842" y="1997758"/>
            <a:ext cx="364202" cy="523220"/>
          </a:xfrm>
          <a:prstGeom prst="rect">
            <a:avLst/>
          </a:prstGeom>
        </p:spPr>
        <p:txBody>
          <a:bodyPr wrap="none">
            <a:spAutoFit/>
          </a:bodyPr>
          <a:lstStyle/>
          <a:p>
            <a:r>
              <a:rPr lang="zh-CN" altLang="zh-CN" sz="2800" kern="100">
                <a:solidFill>
                  <a:srgbClr val="C00000"/>
                </a:solidFill>
                <a:latin typeface="宋体" pitchFamily="2" charset="-122"/>
                <a:ea typeface="MS Gothic" panose="020b0609070205080204" pitchFamily="49" charset="-128"/>
                <a:cs typeface="MS Gothic" panose="020b0609070205080204" pitchFamily="49" charset="-128"/>
              </a:rPr>
              <a:t>∉</a:t>
            </a:r>
            <a:endParaRPr lang="zh-CN" altLang="en-US"/>
          </a:p>
        </p:txBody>
      </p:sp>
      <p:sp>
        <p:nvSpPr>
          <p:cNvPr id="10" name="矩形 9" title=""/>
          <p:cNvSpPr/>
          <p:nvPr/>
        </p:nvSpPr>
        <p:spPr>
          <a:xfrm>
            <a:off x="10666159" y="2012204"/>
            <a:ext cx="543739" cy="523220"/>
          </a:xfrm>
          <a:prstGeom prst="rect">
            <a:avLst/>
          </a:prstGeom>
        </p:spPr>
        <p:txBody>
          <a:bodyPr wrap="none">
            <a:spAutoFit/>
          </a:bodyPr>
          <a:lstStyle/>
          <a:p>
            <a:r>
              <a:rPr lang="en-US" altLang="zh-CN" sz="2800" kern="100">
                <a:solidFill>
                  <a:srgbClr val="C00000"/>
                </a:solidFill>
                <a:latin typeface="宋体" pitchFamily="2" charset="-122"/>
                <a:ea typeface="方正中等线简体" panose="03000509000000000000" pitchFamily="65" charset="-122"/>
                <a:cs typeface="Times New Roman" panose="02020603050405020304" pitchFamily="18" charset="0"/>
              </a:rPr>
              <a:t>∈</a:t>
            </a:r>
            <a:endParaRPr lang="zh-CN" altLang="en-US"/>
          </a:p>
        </p:txBody>
      </p:sp>
      <p:graphicFrame>
        <p:nvGraphicFramePr>
          <p:cNvPr id="22" name="对象 21" title=""/>
          <p:cNvGraphicFramePr>
            <a:graphicFrameLocks noChangeAspect="1"/>
          </p:cNvGraphicFramePr>
          <p:nvPr>
            <p:extLst>
              <p:ext uri="{D42A27DB-BD31-4B8C-83A1-F6EECF244321}">
                <p14:modId xmlns:p14="http://schemas.microsoft.com/office/powerpoint/2010/main" val="4072791470"/>
              </p:ext>
            </p:extLst>
          </p:nvPr>
        </p:nvGraphicFramePr>
        <p:xfrm>
          <a:off x="742950" y="2507645"/>
          <a:ext cx="6883400" cy="787400"/>
        </p:xfrm>
        <a:graphic>
          <a:graphicData uri="http://schemas.openxmlformats.org/presentationml/2006/ole">
            <mc:AlternateContent>
              <mc:Choice xmlns:v="urn:schemas-microsoft-com:vml" Requires="v">
                <p:oleObj spid="_x0000_s1039" name="文档" r:id="rId4" imgW="6883400" imgH="787400" progId="Word.Document.12">
                  <p:embed/>
                </p:oleObj>
              </mc:Choice>
              <mc:Fallback>
                <p:oleObj name="文档" r:id="rId4" imgW="6883400" imgH="787400" progId="Word.Document.12">
                  <p:embed/>
                  <p:pic>
                    <p:nvPicPr>
                      <p:cNvPr id="0" name="OLE substitute image"/>
                      <p:cNvPicPr/>
                      <p:nvPr/>
                    </p:nvPicPr>
                    <p:blipFill>
                      <a:blip r:embed="rId5"/>
                      <a:stretch>
                        <a:fillRect/>
                      </a:stretch>
                    </p:blipFill>
                    <p:spPr>
                      <a:xfrm>
                        <a:off x="742950" y="2507645"/>
                        <a:ext cx="6883400" cy="787400"/>
                      </a:xfrm>
                      <a:prstGeom prst="rect">
                        <a:avLst/>
                      </a:prstGeom>
                    </p:spPr>
                  </p:pic>
                </p:oleObj>
              </mc:Fallback>
            </mc:AlternateContent>
          </a:graphicData>
        </a:graphic>
      </p:graphicFrame>
      <p:graphicFrame>
        <p:nvGraphicFramePr>
          <p:cNvPr id="23" name="对象 22" title=""/>
          <p:cNvGraphicFramePr>
            <a:graphicFrameLocks noChangeAspect="1"/>
          </p:cNvGraphicFramePr>
          <p:nvPr/>
        </p:nvGraphicFramePr>
        <p:xfrm>
          <a:off x="576161" y="3494700"/>
          <a:ext cx="6056313" cy="708025"/>
        </p:xfrm>
        <a:graphic>
          <a:graphicData uri="http://schemas.openxmlformats.org/presentationml/2006/ole">
            <mc:AlternateContent>
              <mc:Choice xmlns:v="urn:schemas-microsoft-com:vml" Requires="v">
                <p:oleObj spid="_x0000_s1040" name="文档" r:id="rId6" imgW="6056630" imgH="707390" progId="Word.Document.12">
                  <p:embed/>
                </p:oleObj>
              </mc:Choice>
              <mc:Fallback>
                <p:oleObj name="文档" r:id="rId6" imgW="6056630" imgH="707390" progId="Word.Document.12">
                  <p:embed/>
                  <p:pic>
                    <p:nvPicPr>
                      <p:cNvPr id="0" name="OLE substitute image"/>
                      <p:cNvPicPr/>
                      <p:nvPr/>
                    </p:nvPicPr>
                    <p:blipFill>
                      <a:blip r:embed="rId7"/>
                      <a:stretch>
                        <a:fillRect/>
                      </a:stretch>
                    </p:blipFill>
                    <p:spPr>
                      <a:xfrm>
                        <a:off x="576161" y="3494700"/>
                        <a:ext cx="6056313" cy="708025"/>
                      </a:xfrm>
                      <a:prstGeom prst="rect">
                        <a:avLst/>
                      </a:prstGeom>
                    </p:spPr>
                  </p:pic>
                </p:oleObj>
              </mc:Fallback>
            </mc:AlternateContent>
          </a:graphicData>
        </a:graphic>
      </p:graphicFrame>
      <p:graphicFrame>
        <p:nvGraphicFramePr>
          <p:cNvPr id="24" name="对象 23" title=""/>
          <p:cNvGraphicFramePr>
            <a:graphicFrameLocks noChangeAspect="1"/>
          </p:cNvGraphicFramePr>
          <p:nvPr/>
        </p:nvGraphicFramePr>
        <p:xfrm>
          <a:off x="576161" y="4212860"/>
          <a:ext cx="6151562" cy="692150"/>
        </p:xfrm>
        <a:graphic>
          <a:graphicData uri="http://schemas.openxmlformats.org/presentationml/2006/ole">
            <mc:AlternateContent>
              <mc:Choice xmlns:v="urn:schemas-microsoft-com:vml" Requires="v">
                <p:oleObj spid="_x0000_s1041" name="文档" r:id="rId8" imgW="6150610" imgH="693420" progId="Word.Document.12">
                  <p:embed/>
                </p:oleObj>
              </mc:Choice>
              <mc:Fallback>
                <p:oleObj name="文档" r:id="rId8" imgW="6150610" imgH="693420" progId="Word.Document.12">
                  <p:embed/>
                  <p:pic>
                    <p:nvPicPr>
                      <p:cNvPr id="0" name="OLE substitute image"/>
                      <p:cNvPicPr/>
                      <p:nvPr/>
                    </p:nvPicPr>
                    <p:blipFill>
                      <a:blip r:embed="rId9"/>
                      <a:stretch>
                        <a:fillRect/>
                      </a:stretch>
                    </p:blipFill>
                    <p:spPr>
                      <a:xfrm>
                        <a:off x="576161" y="4212860"/>
                        <a:ext cx="6151562" cy="692150"/>
                      </a:xfrm>
                      <a:prstGeom prst="rect">
                        <a:avLst/>
                      </a:prstGeom>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linds(horizontal)">
                                      <p:cBhvr>
                                        <p:cTn id="10" dur="500"/>
                                        <p:tgtEl>
                                          <p:spTgt spid="10"/>
                                        </p:tgtEl>
                                      </p:cBhvr>
                                    </p:animEffect>
                                  </p:childTnLst>
                                </p:cTn>
                              </p:par>
                            </p:childTnLst>
                          </p:cTn>
                        </p:par>
                      </p:childTnLst>
                    </p:cTn>
                  </p:par>
                  <p:par>
                    <p:cTn id="11" fill="hold" nodeType="clickPar">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blinds(horizontal)">
                                      <p:cBhvr>
                                        <p:cTn id="15" dur="500"/>
                                        <p:tgtEl>
                                          <p:spTgt spid="22"/>
                                        </p:tgtEl>
                                      </p:cBhvr>
                                    </p:animEffect>
                                  </p:childTnLst>
                                </p:cTn>
                              </p:par>
                            </p:childTnLst>
                          </p:cTn>
                        </p:par>
                      </p:childTnLst>
                    </p:cTn>
                  </p:par>
                  <p:par>
                    <p:cTn id="16" fill="hold" nodeType="clickPar">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blinds(horizontal)">
                                      <p:cBhvr>
                                        <p:cTn id="20" dur="500"/>
                                        <p:tgtEl>
                                          <p:spTgt spid="23"/>
                                        </p:tgtEl>
                                      </p:cBhvr>
                                    </p:animEffect>
                                  </p:childTnLst>
                                </p:cTn>
                              </p:par>
                            </p:childTnLst>
                          </p:cTn>
                        </p:par>
                      </p:childTnLst>
                    </p:cTn>
                  </p:par>
                  <p:par>
                    <p:cTn id="21" fill="hold" nodeType="clickPar">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blinds(horizontal)">
                                      <p:cBhvr>
                                        <p:cTn id="2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2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2290" name="等腰三角形 15" title=""/>
          <p:cNvSpPr/>
          <p:nvPr/>
        </p:nvSpPr>
        <p:spPr>
          <a:xfrm>
            <a:off x="0" y="6443663"/>
            <a:ext cx="3060700" cy="414337"/>
          </a:xfrm>
          <a:prstGeom prst="triangle">
            <a:avLst>
              <a:gd name="adj" fmla="val 50000"/>
            </a:avLst>
          </a:prstGeom>
          <a:solidFill>
            <a:srgbClr val="D50D2A">
              <a:alpha val="50000"/>
            </a:srgbClr>
          </a:solidFill>
          <a:ln w="12700">
            <a:noFill/>
          </a:ln>
        </p:spPr>
        <p:txBody>
          <a:bodyPr anchor="ctr" anchorCtr="0"/>
          <a:lstStyle/>
          <a:p>
            <a:pPr algn="ctr">
              <a:lnSpc>
                <a:spcPct val="100000"/>
              </a:lnSpc>
            </a:pPr>
            <a:endParaRPr>
              <a:solidFill>
                <a:srgbClr val="FFFFFF"/>
              </a:solidFill>
              <a:latin typeface="宋体" pitchFamily="2" charset="-122"/>
              <a:ea typeface="宋体" pitchFamily="2" charset="-122"/>
              <a:sym typeface="宋体" pitchFamily="2" charset="-122"/>
            </a:endParaRPr>
          </a:p>
        </p:txBody>
      </p:sp>
      <p:sp>
        <p:nvSpPr>
          <p:cNvPr id="12291" name="等腰三角形 16" title=""/>
          <p:cNvSpPr/>
          <p:nvPr/>
        </p:nvSpPr>
        <p:spPr>
          <a:xfrm>
            <a:off x="9131300" y="6443663"/>
            <a:ext cx="3060700" cy="414337"/>
          </a:xfrm>
          <a:prstGeom prst="triangle">
            <a:avLst>
              <a:gd name="adj" fmla="val 50000"/>
            </a:avLst>
          </a:prstGeom>
          <a:solidFill>
            <a:srgbClr val="005596">
              <a:alpha val="50000"/>
            </a:srgbClr>
          </a:solidFill>
          <a:ln w="12700">
            <a:noFill/>
          </a:ln>
        </p:spPr>
        <p:txBody>
          <a:bodyPr anchor="ctr" anchorCtr="0"/>
          <a:lstStyle/>
          <a:p>
            <a:pPr algn="ctr">
              <a:lnSpc>
                <a:spcPct val="100000"/>
              </a:lnSpc>
            </a:pPr>
            <a:endParaRPr>
              <a:solidFill>
                <a:srgbClr val="FFFFFF"/>
              </a:solidFill>
              <a:latin typeface="宋体" pitchFamily="2" charset="-122"/>
              <a:ea typeface="宋体" pitchFamily="2" charset="-122"/>
              <a:sym typeface="宋体" pitchFamily="2" charset="-122"/>
            </a:endParaRPr>
          </a:p>
        </p:txBody>
      </p:sp>
      <p:sp>
        <p:nvSpPr>
          <p:cNvPr id="12292" name="等腰三角形 17" title=""/>
          <p:cNvSpPr/>
          <p:nvPr/>
        </p:nvSpPr>
        <p:spPr>
          <a:xfrm>
            <a:off x="2282825" y="6443663"/>
            <a:ext cx="3060700" cy="414337"/>
          </a:xfrm>
          <a:prstGeom prst="triangle">
            <a:avLst>
              <a:gd name="adj" fmla="val 50000"/>
            </a:avLst>
          </a:prstGeom>
          <a:solidFill>
            <a:srgbClr val="099F3B">
              <a:alpha val="50000"/>
            </a:srgbClr>
          </a:solidFill>
          <a:ln w="12700">
            <a:noFill/>
          </a:ln>
        </p:spPr>
        <p:txBody>
          <a:bodyPr anchor="ctr" anchorCtr="0"/>
          <a:lstStyle/>
          <a:p>
            <a:pPr algn="ctr">
              <a:lnSpc>
                <a:spcPct val="100000"/>
              </a:lnSpc>
            </a:pPr>
            <a:endParaRPr>
              <a:solidFill>
                <a:srgbClr val="FFFFFF"/>
              </a:solidFill>
              <a:latin typeface="宋体" pitchFamily="2" charset="-122"/>
              <a:ea typeface="宋体" pitchFamily="2" charset="-122"/>
              <a:sym typeface="宋体" pitchFamily="2" charset="-122"/>
            </a:endParaRPr>
          </a:p>
        </p:txBody>
      </p:sp>
      <p:sp>
        <p:nvSpPr>
          <p:cNvPr id="12294" name="等腰三角形 19" title=""/>
          <p:cNvSpPr/>
          <p:nvPr/>
        </p:nvSpPr>
        <p:spPr>
          <a:xfrm>
            <a:off x="6848475" y="6443663"/>
            <a:ext cx="3060700" cy="414337"/>
          </a:xfrm>
          <a:prstGeom prst="triangle">
            <a:avLst>
              <a:gd name="adj" fmla="val 50000"/>
            </a:avLst>
          </a:prstGeom>
          <a:solidFill>
            <a:srgbClr val="CB5518">
              <a:alpha val="50000"/>
            </a:srgbClr>
          </a:solidFill>
          <a:ln w="12700">
            <a:noFill/>
          </a:ln>
        </p:spPr>
        <p:txBody>
          <a:bodyPr anchor="ctr" anchorCtr="0"/>
          <a:lstStyle/>
          <a:p>
            <a:pPr algn="ctr">
              <a:lnSpc>
                <a:spcPct val="100000"/>
              </a:lnSpc>
            </a:pPr>
            <a:endParaRPr>
              <a:solidFill>
                <a:srgbClr val="FFFFFF"/>
              </a:solidFill>
              <a:latin typeface="宋体" pitchFamily="2" charset="-122"/>
              <a:ea typeface="宋体" pitchFamily="2" charset="-122"/>
              <a:sym typeface="宋体" pitchFamily="2" charset="-122"/>
            </a:endParaRPr>
          </a:p>
        </p:txBody>
      </p:sp>
      <p:sp>
        <p:nvSpPr>
          <p:cNvPr id="12295" name="文本框 21" title=""/>
          <p:cNvSpPr/>
          <p:nvPr/>
        </p:nvSpPr>
        <p:spPr>
          <a:xfrm>
            <a:off x="876300" y="249106"/>
            <a:ext cx="7285355" cy="645160"/>
          </a:xfrm>
          <a:prstGeom prst="rect">
            <a:avLst/>
          </a:prstGeom>
          <a:noFill/>
          <a:ln w="9525">
            <a:noFill/>
          </a:ln>
        </p:spPr>
        <p:txBody>
          <a:bodyPr wrap="square">
            <a:spAutoFit/>
          </a:bodyPr>
          <a:lstStyle/>
          <a:p>
            <a:pPr>
              <a:lnSpc>
                <a:spcPct val="100000"/>
              </a:lnSpc>
            </a:pPr>
            <a:r>
              <a:rPr lang="zh-CN" altLang="en-US" sz="3600">
                <a:solidFill>
                  <a:srgbClr val="099F3B"/>
                </a:solidFill>
                <a:latin typeface="方正兰亭粗黑_GBK" charset="-122"/>
                <a:ea typeface="方正兰亭粗黑_GBK" charset="-122"/>
                <a:sym typeface="方正兰亭粗黑_GBK" charset="-122"/>
              </a:rPr>
              <a:t>题型三</a:t>
            </a:r>
            <a:r>
              <a:rPr lang="en-US" altLang="zh-CN" sz="3600">
                <a:solidFill>
                  <a:srgbClr val="099F3B"/>
                </a:solidFill>
                <a:latin typeface="方正兰亭粗黑_GBK" charset="-122"/>
                <a:ea typeface="方正兰亭粗黑_GBK" charset="-122"/>
                <a:sym typeface="方正兰亭粗黑_GBK" charset="-122"/>
              </a:rPr>
              <a:t> </a:t>
            </a:r>
            <a:r>
              <a:rPr lang="zh-CN" altLang="en-US" sz="3600">
                <a:solidFill>
                  <a:srgbClr val="099F3B"/>
                </a:solidFill>
                <a:latin typeface="方正兰亭粗黑_GBK" charset="-122"/>
                <a:ea typeface="方正兰亭粗黑_GBK" charset="-122"/>
                <a:sym typeface="方正兰亭粗黑_GBK" charset="-122"/>
              </a:rPr>
              <a:t>集合中的元素特性的应用</a:t>
            </a:r>
          </a:p>
        </p:txBody>
      </p:sp>
      <p:sp>
        <p:nvSpPr>
          <p:cNvPr id="3" name="矩形 2" title=""/>
          <p:cNvSpPr/>
          <p:nvPr/>
        </p:nvSpPr>
        <p:spPr>
          <a:xfrm>
            <a:off x="458284" y="836712"/>
            <a:ext cx="11209950" cy="1383665"/>
          </a:xfrm>
          <a:prstGeom prst="rect">
            <a:avLst/>
          </a:prstGeom>
        </p:spPr>
        <p:txBody>
          <a:bodyPr wrap="square">
            <a:spAutoFit/>
          </a:bodyPr>
          <a:lstStyle/>
          <a:p>
            <a:pPr algn="just">
              <a:lnSpc>
                <a:spcPct val="150000"/>
              </a:lnSpc>
              <a:spcAft>
                <a:spcPct val="0"/>
              </a:spcAft>
            </a:pPr>
            <a:r>
              <a:rPr lang="zh-CN" altLang="zh-CN" sz="2800" b="1" kern="100">
                <a:solidFill>
                  <a:srgbClr val="C00000"/>
                </a:solidFill>
                <a:latin typeface="Times New Roman" panose="02020603050405020304" pitchFamily="18" charset="0"/>
                <a:ea typeface="+mn-ea"/>
                <a:cs typeface="Times New Roman" panose="02020603050405020304" pitchFamily="18" charset="0"/>
              </a:rPr>
              <a:t>例</a:t>
            </a:r>
            <a:r>
              <a:rPr lang="en-US" altLang="zh-CN" sz="2800" b="1" kern="100">
                <a:solidFill>
                  <a:srgbClr val="C00000"/>
                </a:solidFill>
                <a:latin typeface="Times New Roman" panose="02020603050405020304" pitchFamily="18" charset="0"/>
                <a:ea typeface="+mn-ea"/>
                <a:cs typeface="Times New Roman" panose="02020603050405020304" pitchFamily="18" charset="0"/>
              </a:rPr>
              <a:t>4</a:t>
            </a:r>
            <a:r>
              <a:rPr lang="zh-CN" altLang="zh-CN" sz="2800" kern="100">
                <a:latin typeface="Times New Roman" panose="02020603050405020304" pitchFamily="18" charset="0"/>
                <a:ea typeface="+mn-ea"/>
                <a:cs typeface="Times New Roman" panose="02020603050405020304" pitchFamily="18" charset="0"/>
              </a:rPr>
              <a:t>　已知集合</a:t>
            </a:r>
            <a:r>
              <a:rPr lang="en-US" altLang="zh-CN" sz="2800" i="1" kern="100">
                <a:latin typeface="Times New Roman" panose="02020603050405020304" pitchFamily="18" charset="0"/>
                <a:ea typeface="+mn-ea"/>
                <a:cs typeface="Times New Roman" panose="02020603050405020304" pitchFamily="18" charset="0"/>
              </a:rPr>
              <a:t>A</a:t>
            </a:r>
            <a:r>
              <a:rPr lang="zh-CN" altLang="zh-CN" sz="2800" kern="100">
                <a:latin typeface="Times New Roman" panose="02020603050405020304" pitchFamily="18" charset="0"/>
                <a:ea typeface="+mn-ea"/>
                <a:cs typeface="Times New Roman" panose="02020603050405020304" pitchFamily="18" charset="0"/>
              </a:rPr>
              <a:t>是由</a:t>
            </a:r>
            <a:r>
              <a:rPr lang="en-US" altLang="zh-CN" sz="2800" i="1" kern="100">
                <a:latin typeface="Times New Roman" panose="02020603050405020304" pitchFamily="18" charset="0"/>
                <a:ea typeface="+mn-ea"/>
                <a:cs typeface="Times New Roman" panose="02020603050405020304" pitchFamily="18" charset="0"/>
              </a:rPr>
              <a:t>a</a:t>
            </a:r>
            <a:r>
              <a:rPr lang="zh-CN" altLang="zh-CN" sz="2800" kern="100">
                <a:latin typeface="Times New Roman" panose="02020603050405020304" pitchFamily="18" charset="0"/>
                <a:ea typeface="+mn-ea"/>
                <a:cs typeface="Times New Roman" panose="02020603050405020304" pitchFamily="18" charset="0"/>
              </a:rPr>
              <a:t>－</a:t>
            </a:r>
            <a:r>
              <a:rPr lang="en-US" altLang="zh-CN" sz="2800" kern="100">
                <a:latin typeface="Times New Roman" panose="02020603050405020304" pitchFamily="18" charset="0"/>
                <a:ea typeface="+mn-ea"/>
                <a:cs typeface="Times New Roman" panose="02020603050405020304" pitchFamily="18" charset="0"/>
              </a:rPr>
              <a:t>2,2</a:t>
            </a:r>
            <a:r>
              <a:rPr lang="en-US" altLang="zh-CN" sz="2800" i="1" kern="100">
                <a:latin typeface="Times New Roman" panose="02020603050405020304" pitchFamily="18" charset="0"/>
                <a:ea typeface="+mn-ea"/>
                <a:cs typeface="Times New Roman" panose="02020603050405020304" pitchFamily="18" charset="0"/>
              </a:rPr>
              <a:t>a</a:t>
            </a:r>
            <a:r>
              <a:rPr lang="en-US" altLang="zh-CN" sz="2800" kern="100" baseline="30000">
                <a:latin typeface="Times New Roman" panose="02020603050405020304" pitchFamily="18" charset="0"/>
                <a:ea typeface="+mn-ea"/>
                <a:cs typeface="Times New Roman" panose="02020603050405020304" pitchFamily="18" charset="0"/>
              </a:rPr>
              <a:t>2</a:t>
            </a:r>
            <a:r>
              <a:rPr lang="zh-CN" altLang="zh-CN" sz="2800" kern="100">
                <a:latin typeface="Times New Roman" panose="02020603050405020304" pitchFamily="18" charset="0"/>
                <a:ea typeface="+mn-ea"/>
                <a:cs typeface="Times New Roman" panose="02020603050405020304" pitchFamily="18" charset="0"/>
              </a:rPr>
              <a:t>＋</a:t>
            </a:r>
            <a:r>
              <a:rPr lang="en-US" altLang="zh-CN" sz="2800" kern="100">
                <a:latin typeface="Times New Roman" panose="02020603050405020304" pitchFamily="18" charset="0"/>
                <a:ea typeface="+mn-ea"/>
                <a:cs typeface="Times New Roman" panose="02020603050405020304" pitchFamily="18" charset="0"/>
              </a:rPr>
              <a:t>5</a:t>
            </a:r>
            <a:r>
              <a:rPr lang="en-US" altLang="zh-CN" sz="2800" i="1" kern="100">
                <a:latin typeface="Times New Roman" panose="02020603050405020304" pitchFamily="18" charset="0"/>
                <a:ea typeface="+mn-ea"/>
                <a:cs typeface="Times New Roman" panose="02020603050405020304" pitchFamily="18" charset="0"/>
              </a:rPr>
              <a:t>a,</a:t>
            </a:r>
            <a:r>
              <a:rPr lang="en-US" altLang="zh-CN" sz="2800" kern="100">
                <a:latin typeface="Times New Roman" panose="02020603050405020304" pitchFamily="18" charset="0"/>
                <a:ea typeface="+mn-ea"/>
                <a:cs typeface="Times New Roman" panose="02020603050405020304" pitchFamily="18" charset="0"/>
              </a:rPr>
              <a:t>12</a:t>
            </a:r>
            <a:r>
              <a:rPr lang="zh-CN" altLang="zh-CN" sz="2800" kern="100">
                <a:latin typeface="Times New Roman" panose="02020603050405020304" pitchFamily="18" charset="0"/>
                <a:ea typeface="+mn-ea"/>
                <a:cs typeface="Times New Roman" panose="02020603050405020304" pitchFamily="18" charset="0"/>
              </a:rPr>
              <a:t>三个元素组成的，且－</a:t>
            </a:r>
            <a:r>
              <a:rPr lang="en-US" altLang="zh-CN" sz="2800" kern="100">
                <a:latin typeface="Times New Roman" panose="02020603050405020304" pitchFamily="18" charset="0"/>
                <a:ea typeface="+mn-ea"/>
                <a:cs typeface="Times New Roman" panose="02020603050405020304" pitchFamily="18" charset="0"/>
              </a:rPr>
              <a:t>3∈</a:t>
            </a:r>
            <a:r>
              <a:rPr lang="en-US" altLang="zh-CN" sz="2800" i="1" kern="100">
                <a:latin typeface="Times New Roman" panose="02020603050405020304" pitchFamily="18" charset="0"/>
                <a:ea typeface="+mn-ea"/>
                <a:cs typeface="Times New Roman" panose="02020603050405020304" pitchFamily="18" charset="0"/>
              </a:rPr>
              <a:t>A</a:t>
            </a:r>
            <a:r>
              <a:rPr lang="zh-CN" altLang="zh-CN" sz="2800" kern="100">
                <a:latin typeface="Times New Roman" panose="02020603050405020304" pitchFamily="18" charset="0"/>
                <a:ea typeface="+mn-ea"/>
                <a:cs typeface="Times New Roman" panose="02020603050405020304" pitchFamily="18" charset="0"/>
              </a:rPr>
              <a:t>，求实数</a:t>
            </a:r>
            <a:r>
              <a:rPr lang="en-US" altLang="zh-CN" sz="2800" i="1" kern="100">
                <a:latin typeface="Times New Roman" panose="02020603050405020304" pitchFamily="18" charset="0"/>
                <a:ea typeface="+mn-ea"/>
                <a:cs typeface="Times New Roman" panose="02020603050405020304" pitchFamily="18" charset="0"/>
              </a:rPr>
              <a:t>a</a:t>
            </a:r>
            <a:r>
              <a:rPr lang="en-US" altLang="zh-CN" sz="2800" kern="100">
                <a:latin typeface="Times New Roman" panose="02020603050405020304" pitchFamily="18" charset="0"/>
                <a:ea typeface="+mn-ea"/>
                <a:cs typeface="Times New Roman" panose="02020603050405020304" pitchFamily="18" charset="0"/>
              </a:rPr>
              <a:t>.</a:t>
            </a:r>
            <a:endParaRPr lang="zh-CN" altLang="zh-CN" sz="1050" kern="100">
              <a:effectLst/>
              <a:latin typeface="Times New Roman" panose="02020603050405020304" pitchFamily="18" charset="0"/>
              <a:ea typeface="+mn-ea"/>
              <a:cs typeface="Times New Roman" panose="02020603050405020304" pitchFamily="18" charset="0"/>
            </a:endParaRPr>
          </a:p>
        </p:txBody>
      </p:sp>
      <p:sp>
        <p:nvSpPr>
          <p:cNvPr id="4" name="矩形 3" title=""/>
          <p:cNvSpPr/>
          <p:nvPr/>
        </p:nvSpPr>
        <p:spPr>
          <a:xfrm>
            <a:off x="458284" y="2204864"/>
            <a:ext cx="8713334" cy="738664"/>
          </a:xfrm>
          <a:prstGeom prst="rect">
            <a:avLst/>
          </a:prstGeom>
        </p:spPr>
        <p:txBody>
          <a:bodyPr wrap="square">
            <a:spAutoFit/>
          </a:bodyPr>
          <a:lstStyle/>
          <a:p>
            <a:pPr algn="just">
              <a:lnSpc>
                <a:spcPct val="150000"/>
              </a:lnSpc>
              <a:spcAft>
                <a:spcPct val="0"/>
              </a:spcAft>
            </a:pPr>
            <a:r>
              <a:rPr lang="zh-CN" altLang="zh-CN" sz="2800" b="1" kern="100">
                <a:solidFill>
                  <a:srgbClr val="C00000"/>
                </a:solidFill>
                <a:latin typeface="Times New Roman" panose="02020603050405020304" pitchFamily="18" charset="0"/>
                <a:ea typeface="微软雅黑" charset="-122"/>
                <a:cs typeface="Times New Roman" panose="02020603050405020304" pitchFamily="18" charset="0"/>
              </a:rPr>
              <a:t>解</a:t>
            </a:r>
            <a:r>
              <a:rPr lang="zh-CN" altLang="zh-CN" sz="2800" kern="100">
                <a:latin typeface="Times New Roman" panose="02020603050405020304" pitchFamily="18" charset="0"/>
                <a:ea typeface="微软雅黑" charset="-122"/>
                <a:cs typeface="Times New Roman" panose="02020603050405020304" pitchFamily="18" charset="0"/>
              </a:rPr>
              <a:t>　</a:t>
            </a:r>
            <a:r>
              <a:rPr lang="zh-CN" altLang="zh-CN" sz="2800" kern="100">
                <a:latin typeface="Times New Roman" panose="02020603050405020304" pitchFamily="18" charset="0"/>
                <a:ea typeface="黑体" panose="02010609060101010101" pitchFamily="49" charset="-122"/>
                <a:cs typeface="Times New Roman" panose="02020603050405020304" pitchFamily="18" charset="0"/>
              </a:rPr>
              <a:t>由－</a:t>
            </a:r>
            <a:r>
              <a:rPr lang="en-US" altLang="zh-CN" sz="2800" kern="100">
                <a:latin typeface="Times New Roman" panose="02020603050405020304" pitchFamily="18" charset="0"/>
                <a:ea typeface="黑体" panose="02010609060101010101" pitchFamily="49" charset="-122"/>
                <a:cs typeface="Courier New" panose="02070309020205020404" pitchFamily="49" charset="0"/>
              </a:rPr>
              <a:t>3</a:t>
            </a:r>
            <a:r>
              <a:rPr lang="en-US" altLang="zh-CN" sz="2800" kern="100">
                <a:latin typeface="宋体" pitchFamily="2" charset="-122"/>
                <a:ea typeface="黑体" panose="02010609060101010101" pitchFamily="49" charset="-122"/>
                <a:cs typeface="Times New Roman" panose="02020603050405020304" pitchFamily="18" charset="0"/>
              </a:rPr>
              <a:t>∈</a:t>
            </a:r>
            <a:r>
              <a:rPr lang="en-US" altLang="zh-CN" sz="2800" i="1" kern="100">
                <a:latin typeface="Times New Roman" panose="02020603050405020304" pitchFamily="18" charset="0"/>
                <a:ea typeface="黑体" panose="02010609060101010101" pitchFamily="49" charset="-122"/>
                <a:cs typeface="Courier New" panose="02070309020205020404" pitchFamily="49" charset="0"/>
              </a:rPr>
              <a:t>A</a:t>
            </a:r>
            <a:r>
              <a:rPr lang="zh-CN" altLang="zh-CN" sz="2800" kern="100">
                <a:latin typeface="Times New Roman" panose="02020603050405020304" pitchFamily="18" charset="0"/>
                <a:ea typeface="黑体" panose="02010609060101010101" pitchFamily="49" charset="-122"/>
                <a:cs typeface="Times New Roman" panose="02020603050405020304" pitchFamily="18" charset="0"/>
              </a:rPr>
              <a:t>，可得－</a:t>
            </a:r>
            <a:r>
              <a:rPr lang="en-US" altLang="zh-CN" sz="2800" kern="100">
                <a:latin typeface="Times New Roman" panose="02020603050405020304" pitchFamily="18" charset="0"/>
                <a:ea typeface="黑体" panose="02010609060101010101" pitchFamily="49" charset="-122"/>
                <a:cs typeface="Courier New" panose="02070309020205020404" pitchFamily="49" charset="0"/>
              </a:rPr>
              <a:t>3</a:t>
            </a:r>
            <a:r>
              <a:rPr lang="zh-CN" altLang="zh-CN" sz="2800" kern="100">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i="1" kern="100">
                <a:latin typeface="Times New Roman" panose="02020603050405020304" pitchFamily="18" charset="0"/>
                <a:ea typeface="黑体" panose="02010609060101010101" pitchFamily="49" charset="-122"/>
                <a:cs typeface="Courier New" panose="02070309020205020404" pitchFamily="49" charset="0"/>
              </a:rPr>
              <a:t>a</a:t>
            </a:r>
            <a:r>
              <a:rPr lang="zh-CN" altLang="zh-CN" sz="2800" kern="100">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kern="100">
                <a:latin typeface="Times New Roman" panose="02020603050405020304" pitchFamily="18" charset="0"/>
                <a:ea typeface="黑体" panose="02010609060101010101" pitchFamily="49" charset="-122"/>
                <a:cs typeface="Courier New" panose="02070309020205020404" pitchFamily="49" charset="0"/>
              </a:rPr>
              <a:t>2</a:t>
            </a:r>
            <a:r>
              <a:rPr lang="zh-CN" altLang="zh-CN" sz="2800" kern="100">
                <a:latin typeface="Times New Roman" panose="02020603050405020304" pitchFamily="18" charset="0"/>
                <a:ea typeface="黑体" panose="02010609060101010101" pitchFamily="49" charset="-122"/>
                <a:cs typeface="Times New Roman" panose="02020603050405020304" pitchFamily="18" charset="0"/>
              </a:rPr>
              <a:t>或－</a:t>
            </a:r>
            <a:r>
              <a:rPr lang="en-US" altLang="zh-CN" sz="2800" kern="100">
                <a:latin typeface="Times New Roman" panose="02020603050405020304" pitchFamily="18" charset="0"/>
                <a:ea typeface="黑体" panose="02010609060101010101" pitchFamily="49" charset="-122"/>
                <a:cs typeface="Courier New" panose="02070309020205020404" pitchFamily="49" charset="0"/>
              </a:rPr>
              <a:t>3</a:t>
            </a:r>
            <a:r>
              <a:rPr lang="zh-CN" altLang="zh-CN" sz="2800" kern="100">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kern="100">
                <a:latin typeface="Times New Roman" panose="02020603050405020304" pitchFamily="18" charset="0"/>
                <a:ea typeface="黑体" panose="02010609060101010101" pitchFamily="49" charset="-122"/>
                <a:cs typeface="Courier New" panose="02070309020205020404" pitchFamily="49" charset="0"/>
              </a:rPr>
              <a:t>2</a:t>
            </a:r>
            <a:r>
              <a:rPr lang="en-US" altLang="zh-CN" sz="2800" i="1" kern="100">
                <a:latin typeface="Times New Roman" panose="02020603050405020304" pitchFamily="18" charset="0"/>
                <a:ea typeface="黑体" panose="02010609060101010101" pitchFamily="49" charset="-122"/>
                <a:cs typeface="Courier New" panose="02070309020205020404" pitchFamily="49" charset="0"/>
              </a:rPr>
              <a:t>a</a:t>
            </a:r>
            <a:r>
              <a:rPr lang="en-US" altLang="zh-CN" sz="2800" kern="100" baseline="30000">
                <a:latin typeface="Times New Roman" panose="02020603050405020304" pitchFamily="18" charset="0"/>
                <a:ea typeface="黑体" panose="02010609060101010101" pitchFamily="49" charset="-122"/>
                <a:cs typeface="Courier New" panose="02070309020205020404" pitchFamily="49" charset="0"/>
              </a:rPr>
              <a:t>2</a:t>
            </a:r>
            <a:r>
              <a:rPr lang="zh-CN" altLang="zh-CN" sz="2800" kern="100">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kern="100">
                <a:latin typeface="Times New Roman" panose="02020603050405020304" pitchFamily="18" charset="0"/>
                <a:ea typeface="黑体" panose="02010609060101010101" pitchFamily="49" charset="-122"/>
                <a:cs typeface="Courier New" panose="02070309020205020404" pitchFamily="49" charset="0"/>
              </a:rPr>
              <a:t>5</a:t>
            </a:r>
            <a:r>
              <a:rPr lang="en-US" altLang="zh-CN" sz="2800" i="1" kern="100">
                <a:latin typeface="Times New Roman" panose="02020603050405020304" pitchFamily="18" charset="0"/>
                <a:ea typeface="黑体" panose="02010609060101010101" pitchFamily="49" charset="-122"/>
                <a:cs typeface="Courier New" panose="02070309020205020404" pitchFamily="49" charset="0"/>
              </a:rPr>
              <a:t>a</a:t>
            </a:r>
            <a:r>
              <a:rPr lang="zh-CN" altLang="zh-CN" sz="2800" kern="100">
                <a:latin typeface="Times New Roman" panose="02020603050405020304" pitchFamily="18" charset="0"/>
                <a:ea typeface="黑体" panose="02010609060101010101" pitchFamily="49" charset="-122"/>
                <a:cs typeface="Times New Roman" panose="02020603050405020304" pitchFamily="18" charset="0"/>
              </a:rPr>
              <a:t>，</a:t>
            </a:r>
            <a:endParaRPr lang="zh-CN" altLang="zh-CN" sz="1050" kern="100">
              <a:effectLst/>
              <a:latin typeface="宋体" pitchFamily="2" charset="-122"/>
              <a:ea typeface="宋体" pitchFamily="2" charset="-122"/>
              <a:cs typeface="Courier New" panose="02070309020205020404" pitchFamily="49" charset="0"/>
            </a:endParaRPr>
          </a:p>
        </p:txBody>
      </p:sp>
      <p:graphicFrame>
        <p:nvGraphicFramePr>
          <p:cNvPr id="5" name="对象 4" title=""/>
          <p:cNvGraphicFramePr>
            <a:graphicFrameLocks noChangeAspect="1"/>
          </p:cNvGraphicFramePr>
          <p:nvPr/>
        </p:nvGraphicFramePr>
        <p:xfrm>
          <a:off x="551384" y="2924944"/>
          <a:ext cx="5246687" cy="1066800"/>
        </p:xfrm>
        <a:graphic>
          <a:graphicData uri="http://schemas.openxmlformats.org/presentationml/2006/ole">
            <mc:AlternateContent>
              <mc:Choice xmlns:v="urn:schemas-microsoft-com:vml" Requires="v">
                <p:oleObj spid="_x0000_s1042" name="文档" r:id="rId2" imgW="5247005" imgH="1066800" progId="Word.Document.12">
                  <p:embed/>
                </p:oleObj>
              </mc:Choice>
              <mc:Fallback>
                <p:oleObj name="文档" r:id="rId2" imgW="5247005" imgH="1066800" progId="Word.Document.12">
                  <p:embed/>
                  <p:pic>
                    <p:nvPicPr>
                      <p:cNvPr id="0" name="OLE substitute image"/>
                      <p:cNvPicPr/>
                      <p:nvPr/>
                    </p:nvPicPr>
                    <p:blipFill>
                      <a:blip r:embed="rId3"/>
                      <a:stretch>
                        <a:fillRect/>
                      </a:stretch>
                    </p:blipFill>
                    <p:spPr>
                      <a:xfrm>
                        <a:off x="551384" y="2924944"/>
                        <a:ext cx="5246687" cy="1066800"/>
                      </a:xfrm>
                      <a:prstGeom prst="rect">
                        <a:avLst/>
                      </a:prstGeom>
                    </p:spPr>
                  </p:pic>
                </p:oleObj>
              </mc:Fallback>
            </mc:AlternateContent>
          </a:graphicData>
        </a:graphic>
      </p:graphicFrame>
      <p:sp>
        <p:nvSpPr>
          <p:cNvPr id="10" name="矩形 9" title=""/>
          <p:cNvSpPr/>
          <p:nvPr/>
        </p:nvSpPr>
        <p:spPr>
          <a:xfrm>
            <a:off x="458284" y="3628181"/>
            <a:ext cx="11209949" cy="1303177"/>
          </a:xfrm>
          <a:prstGeom prst="rect">
            <a:avLst/>
          </a:prstGeom>
        </p:spPr>
        <p:txBody>
          <a:bodyPr wrap="square">
            <a:spAutoFit/>
          </a:bodyPr>
          <a:lstStyle/>
          <a:p>
            <a:pPr algn="just">
              <a:lnSpc>
                <a:spcPct val="150000"/>
              </a:lnSpc>
              <a:spcAft>
                <a:spcPct val="0"/>
              </a:spcAft>
            </a:pPr>
            <a:r>
              <a:rPr lang="zh-CN" altLang="zh-CN" sz="2800" kern="100">
                <a:latin typeface="Times New Roman" panose="02020603050405020304" pitchFamily="18" charset="0"/>
                <a:ea typeface="黑体" panose="02010609060101010101" pitchFamily="49" charset="-122"/>
                <a:cs typeface="Times New Roman" panose="02020603050405020304" pitchFamily="18" charset="0"/>
              </a:rPr>
              <a:t>当</a:t>
            </a:r>
            <a:r>
              <a:rPr lang="en-US" altLang="zh-CN" sz="2800" i="1" kern="100">
                <a:latin typeface="Times New Roman" panose="02020603050405020304" pitchFamily="18" charset="0"/>
                <a:ea typeface="黑体" panose="02010609060101010101" pitchFamily="49" charset="-122"/>
                <a:cs typeface="Courier New" panose="02070309020205020404" pitchFamily="49" charset="0"/>
              </a:rPr>
              <a:t>a</a:t>
            </a:r>
            <a:r>
              <a:rPr lang="zh-CN" altLang="zh-CN" sz="2800" kern="100">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kern="100">
                <a:latin typeface="Times New Roman" panose="02020603050405020304" pitchFamily="18" charset="0"/>
                <a:ea typeface="黑体" panose="02010609060101010101" pitchFamily="49" charset="-122"/>
                <a:cs typeface="Courier New" panose="02070309020205020404" pitchFamily="49" charset="0"/>
              </a:rPr>
              <a:t>1</a:t>
            </a:r>
            <a:r>
              <a:rPr lang="zh-CN" altLang="zh-CN" sz="2800" kern="100">
                <a:latin typeface="Times New Roman" panose="02020603050405020304" pitchFamily="18" charset="0"/>
                <a:ea typeface="黑体" panose="02010609060101010101" pitchFamily="49" charset="-122"/>
                <a:cs typeface="Times New Roman" panose="02020603050405020304" pitchFamily="18" charset="0"/>
              </a:rPr>
              <a:t>时，</a:t>
            </a:r>
            <a:r>
              <a:rPr lang="en-US" altLang="zh-CN" sz="2800" i="1" kern="100">
                <a:latin typeface="Times New Roman" panose="02020603050405020304" pitchFamily="18" charset="0"/>
                <a:ea typeface="黑体" panose="02010609060101010101" pitchFamily="49" charset="-122"/>
                <a:cs typeface="Courier New" panose="02070309020205020404" pitchFamily="49" charset="0"/>
              </a:rPr>
              <a:t>a</a:t>
            </a:r>
            <a:r>
              <a:rPr lang="zh-CN" altLang="zh-CN" sz="2800" kern="100">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kern="100">
                <a:latin typeface="Times New Roman" panose="02020603050405020304" pitchFamily="18" charset="0"/>
                <a:ea typeface="黑体" panose="02010609060101010101" pitchFamily="49" charset="-122"/>
                <a:cs typeface="Courier New" panose="02070309020205020404" pitchFamily="49" charset="0"/>
              </a:rPr>
              <a:t>2</a:t>
            </a:r>
            <a:r>
              <a:rPr lang="zh-CN" altLang="zh-CN" sz="2800" kern="100">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kern="100">
                <a:latin typeface="Times New Roman" panose="02020603050405020304" pitchFamily="18" charset="0"/>
                <a:ea typeface="黑体" panose="02010609060101010101" pitchFamily="49" charset="-122"/>
                <a:cs typeface="Courier New" panose="02070309020205020404" pitchFamily="49" charset="0"/>
              </a:rPr>
              <a:t>3,2</a:t>
            </a:r>
            <a:r>
              <a:rPr lang="en-US" altLang="zh-CN" sz="2800" i="1" kern="100">
                <a:latin typeface="Times New Roman" panose="02020603050405020304" pitchFamily="18" charset="0"/>
                <a:ea typeface="黑体" panose="02010609060101010101" pitchFamily="49" charset="-122"/>
                <a:cs typeface="Courier New" panose="02070309020205020404" pitchFamily="49" charset="0"/>
              </a:rPr>
              <a:t>a</a:t>
            </a:r>
            <a:r>
              <a:rPr lang="en-US" altLang="zh-CN" sz="2800" kern="100" baseline="30000">
                <a:latin typeface="Times New Roman" panose="02020603050405020304" pitchFamily="18" charset="0"/>
                <a:ea typeface="黑体" panose="02010609060101010101" pitchFamily="49" charset="-122"/>
                <a:cs typeface="Courier New" panose="02070309020205020404" pitchFamily="49" charset="0"/>
              </a:rPr>
              <a:t>2</a:t>
            </a:r>
            <a:r>
              <a:rPr lang="zh-CN" altLang="zh-CN" sz="2800" kern="100">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kern="100">
                <a:latin typeface="Times New Roman" panose="02020603050405020304" pitchFamily="18" charset="0"/>
                <a:ea typeface="黑体" panose="02010609060101010101" pitchFamily="49" charset="-122"/>
                <a:cs typeface="Courier New" panose="02070309020205020404" pitchFamily="49" charset="0"/>
              </a:rPr>
              <a:t>5</a:t>
            </a:r>
            <a:r>
              <a:rPr lang="en-US" altLang="zh-CN" sz="2800" i="1" kern="100">
                <a:latin typeface="Times New Roman" panose="02020603050405020304" pitchFamily="18" charset="0"/>
                <a:ea typeface="黑体" panose="02010609060101010101" pitchFamily="49" charset="-122"/>
                <a:cs typeface="Courier New" panose="02070309020205020404" pitchFamily="49" charset="0"/>
              </a:rPr>
              <a:t>a</a:t>
            </a:r>
            <a:r>
              <a:rPr lang="zh-CN" altLang="zh-CN" sz="2800" kern="100">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kern="100">
                <a:latin typeface="Times New Roman" panose="02020603050405020304" pitchFamily="18" charset="0"/>
                <a:ea typeface="黑体" panose="02010609060101010101" pitchFamily="49" charset="-122"/>
                <a:cs typeface="Courier New" panose="02070309020205020404" pitchFamily="49" charset="0"/>
              </a:rPr>
              <a:t>3</a:t>
            </a:r>
            <a:r>
              <a:rPr lang="zh-CN" altLang="zh-CN" sz="2800" kern="100">
                <a:latin typeface="Times New Roman" panose="02020603050405020304" pitchFamily="18" charset="0"/>
                <a:ea typeface="黑体" panose="02010609060101010101" pitchFamily="49" charset="-122"/>
                <a:cs typeface="Times New Roman" panose="02020603050405020304" pitchFamily="18" charset="0"/>
              </a:rPr>
              <a:t>，不符合集合中元素的互异性，</a:t>
            </a:r>
            <a:endParaRPr lang="en-US" altLang="zh-CN" sz="2800" kern="100">
              <a:latin typeface="Times New Roman" panose="02020603050405020304" pitchFamily="18" charset="0"/>
              <a:ea typeface="黑体" panose="02010609060101010101" pitchFamily="49" charset="-122"/>
              <a:cs typeface="Times New Roman" panose="02020603050405020304" pitchFamily="18" charset="0"/>
            </a:endParaRPr>
          </a:p>
          <a:p>
            <a:pPr algn="just">
              <a:lnSpc>
                <a:spcPct val="150000"/>
              </a:lnSpc>
              <a:spcAft>
                <a:spcPct val="0"/>
              </a:spcAft>
            </a:pPr>
            <a:r>
              <a:rPr lang="zh-CN" altLang="zh-CN" sz="2800" kern="100">
                <a:latin typeface="Times New Roman" panose="02020603050405020304" pitchFamily="18" charset="0"/>
                <a:ea typeface="黑体" panose="02010609060101010101" pitchFamily="49" charset="-122"/>
                <a:cs typeface="Times New Roman" panose="02020603050405020304" pitchFamily="18" charset="0"/>
              </a:rPr>
              <a:t>故</a:t>
            </a:r>
            <a:r>
              <a:rPr lang="en-US" altLang="zh-CN" sz="2800" i="1" kern="100">
                <a:latin typeface="Times New Roman" panose="02020603050405020304" pitchFamily="18" charset="0"/>
                <a:ea typeface="黑体" panose="02010609060101010101" pitchFamily="49" charset="-122"/>
                <a:cs typeface="Courier New" panose="02070309020205020404" pitchFamily="49" charset="0"/>
              </a:rPr>
              <a:t>a</a:t>
            </a:r>
            <a:r>
              <a:rPr lang="zh-CN" altLang="zh-CN" sz="2800" kern="100">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kern="100">
                <a:latin typeface="Times New Roman" panose="02020603050405020304" pitchFamily="18" charset="0"/>
                <a:ea typeface="黑体" panose="02010609060101010101" pitchFamily="49" charset="-122"/>
                <a:cs typeface="Courier New" panose="02070309020205020404" pitchFamily="49" charset="0"/>
              </a:rPr>
              <a:t>1</a:t>
            </a:r>
            <a:r>
              <a:rPr lang="zh-CN" altLang="zh-CN" sz="2800" kern="100">
                <a:latin typeface="Times New Roman" panose="02020603050405020304" pitchFamily="18" charset="0"/>
                <a:ea typeface="黑体" panose="02010609060101010101" pitchFamily="49" charset="-122"/>
                <a:cs typeface="Times New Roman" panose="02020603050405020304" pitchFamily="18" charset="0"/>
              </a:rPr>
              <a:t>应舍去</a:t>
            </a:r>
            <a:r>
              <a:rPr lang="en-US" altLang="zh-CN" sz="2800" kern="100">
                <a:latin typeface="Times New Roman" panose="02020603050405020304" pitchFamily="18" charset="0"/>
                <a:ea typeface="黑体" panose="02010609060101010101" pitchFamily="49" charset="-122"/>
                <a:cs typeface="Courier New" panose="02070309020205020404" pitchFamily="49" charset="0"/>
              </a:rPr>
              <a:t>.</a:t>
            </a:r>
            <a:endParaRPr lang="zh-CN" altLang="zh-CN" sz="1050" kern="100">
              <a:effectLst/>
              <a:latin typeface="宋体" pitchFamily="2" charset="-122"/>
              <a:ea typeface="宋体" pitchFamily="2" charset="-122"/>
              <a:cs typeface="Courier New" panose="02070309020205020404" pitchFamily="49" charset="0"/>
            </a:endParaRPr>
          </a:p>
        </p:txBody>
      </p:sp>
      <p:graphicFrame>
        <p:nvGraphicFramePr>
          <p:cNvPr id="12" name="对象 11" title=""/>
          <p:cNvGraphicFramePr>
            <a:graphicFrameLocks noChangeAspect="1"/>
          </p:cNvGraphicFramePr>
          <p:nvPr/>
        </p:nvGraphicFramePr>
        <p:xfrm>
          <a:off x="551384" y="4888259"/>
          <a:ext cx="10963275" cy="989013"/>
        </p:xfrm>
        <a:graphic>
          <a:graphicData uri="http://schemas.openxmlformats.org/presentationml/2006/ole">
            <mc:AlternateContent>
              <mc:Choice xmlns:v="urn:schemas-microsoft-com:vml" Requires="v">
                <p:oleObj spid="_x0000_s1043" name="文档" r:id="rId4" imgW="10962005" imgH="989330" progId="Word.Document.12">
                  <p:embed/>
                </p:oleObj>
              </mc:Choice>
              <mc:Fallback>
                <p:oleObj name="文档" r:id="rId4" imgW="10962005" imgH="989330" progId="Word.Document.12">
                  <p:embed/>
                  <p:pic>
                    <p:nvPicPr>
                      <p:cNvPr id="0" name="OLE substitute image"/>
                      <p:cNvPicPr/>
                      <p:nvPr/>
                    </p:nvPicPr>
                    <p:blipFill>
                      <a:blip r:embed="rId5"/>
                      <a:stretch>
                        <a:fillRect/>
                      </a:stretch>
                    </p:blipFill>
                    <p:spPr>
                      <a:xfrm>
                        <a:off x="551384" y="4888259"/>
                        <a:ext cx="10963275" cy="989013"/>
                      </a:xfrm>
                      <a:prstGeom prst="rect">
                        <a:avLst/>
                      </a:prstGeom>
                    </p:spPr>
                  </p:pic>
                </p:oleObj>
              </mc:Fallback>
            </mc:AlternateContent>
          </a:graphicData>
        </a:graphic>
      </p:graphicFrame>
      <p:graphicFrame>
        <p:nvGraphicFramePr>
          <p:cNvPr id="13" name="对象 12" title=""/>
          <p:cNvGraphicFramePr>
            <a:graphicFrameLocks noChangeAspect="1"/>
          </p:cNvGraphicFramePr>
          <p:nvPr/>
        </p:nvGraphicFramePr>
        <p:xfrm>
          <a:off x="551384" y="5823346"/>
          <a:ext cx="3408362" cy="1062038"/>
        </p:xfrm>
        <a:graphic>
          <a:graphicData uri="http://schemas.openxmlformats.org/presentationml/2006/ole">
            <mc:AlternateContent>
              <mc:Choice xmlns:v="urn:schemas-microsoft-com:vml" Requires="v">
                <p:oleObj spid="_x0000_s1044" name="文档" r:id="rId6" imgW="3409315" imgH="1062355" progId="Word.Document.12">
                  <p:embed/>
                </p:oleObj>
              </mc:Choice>
              <mc:Fallback>
                <p:oleObj name="文档" r:id="rId6" imgW="3409315" imgH="1062355" progId="Word.Document.12">
                  <p:embed/>
                  <p:pic>
                    <p:nvPicPr>
                      <p:cNvPr id="0" name="OLE substitute image"/>
                      <p:cNvPicPr/>
                      <p:nvPr/>
                    </p:nvPicPr>
                    <p:blipFill>
                      <a:blip r:embed="rId7"/>
                      <a:stretch>
                        <a:fillRect/>
                      </a:stretch>
                    </p:blipFill>
                    <p:spPr>
                      <a:xfrm>
                        <a:off x="551384" y="5823346"/>
                        <a:ext cx="3408362" cy="1062038"/>
                      </a:xfrm>
                      <a:prstGeom prst="rect">
                        <a:avLst/>
                      </a:prstGeom>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blinds(horizontal)">
                                      <p:cBhvr>
                                        <p:cTn id="17" dur="500"/>
                                        <p:tgtEl>
                                          <p:spTgt spid="10">
                                            <p:txEl>
                                              <p:pRg st="0" end="0"/>
                                            </p:txEl>
                                          </p:spTgt>
                                        </p:tgtEl>
                                      </p:cBhvr>
                                    </p:animEffect>
                                  </p:childTnLst>
                                </p:cTn>
                              </p:par>
                            </p:childTnLst>
                          </p:cTn>
                        </p:par>
                      </p:childTnLst>
                    </p:cTn>
                  </p:par>
                  <p:par>
                    <p:cTn id="18" fill="hold" nodeType="clickPar">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
                                            <p:txEl>
                                              <p:pRg st="1" end="1"/>
                                            </p:txEl>
                                          </p:spTgt>
                                        </p:tgtEl>
                                        <p:attrNameLst>
                                          <p:attrName>style.visibility</p:attrName>
                                        </p:attrNameLst>
                                      </p:cBhvr>
                                      <p:to>
                                        <p:strVal val="visible"/>
                                      </p:to>
                                    </p:set>
                                    <p:animEffect transition="in" filter="blinds(horizontal)">
                                      <p:cBhvr>
                                        <p:cTn id="22" dur="500"/>
                                        <p:tgtEl>
                                          <p:spTgt spid="10">
                                            <p:txEl>
                                              <p:pRg st="1" end="1"/>
                                            </p:txEl>
                                          </p:spTgt>
                                        </p:tgtEl>
                                      </p:cBhvr>
                                    </p:animEffect>
                                  </p:childTnLst>
                                </p:cTn>
                              </p:par>
                            </p:childTnLst>
                          </p:cTn>
                        </p:par>
                      </p:childTnLst>
                    </p:cTn>
                  </p:par>
                  <p:par>
                    <p:cTn id="23" fill="hold" nodeType="clickPar">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linds(horizontal)">
                                      <p:cBhvr>
                                        <p:cTn id="27" dur="500"/>
                                        <p:tgtEl>
                                          <p:spTgt spid="12"/>
                                        </p:tgtEl>
                                      </p:cBhvr>
                                    </p:animEffect>
                                  </p:childTnLst>
                                </p:cTn>
                              </p:par>
                            </p:childTnLst>
                          </p:cTn>
                        </p:par>
                      </p:childTnLst>
                    </p:cTn>
                  </p:par>
                  <p:par>
                    <p:cTn id="28" fill="hold" nodeType="clickPar">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blinds(horizontal)">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2290" name="等腰三角形 15" title=""/>
          <p:cNvSpPr/>
          <p:nvPr/>
        </p:nvSpPr>
        <p:spPr>
          <a:xfrm>
            <a:off x="0" y="6443663"/>
            <a:ext cx="3060700" cy="414337"/>
          </a:xfrm>
          <a:prstGeom prst="triangle">
            <a:avLst>
              <a:gd name="adj" fmla="val 50000"/>
            </a:avLst>
          </a:prstGeom>
          <a:solidFill>
            <a:srgbClr val="D50D2A">
              <a:alpha val="50000"/>
            </a:srgbClr>
          </a:solidFill>
          <a:ln w="12700">
            <a:noFill/>
          </a:ln>
        </p:spPr>
        <p:txBody>
          <a:bodyPr anchor="ctr" anchorCtr="0"/>
          <a:lstStyle/>
          <a:p>
            <a:pPr algn="ctr">
              <a:lnSpc>
                <a:spcPct val="100000"/>
              </a:lnSpc>
            </a:pPr>
            <a:endParaRPr>
              <a:solidFill>
                <a:srgbClr val="FFFFFF"/>
              </a:solidFill>
              <a:latin typeface="宋体" pitchFamily="2" charset="-122"/>
              <a:ea typeface="宋体" pitchFamily="2" charset="-122"/>
              <a:sym typeface="宋体" pitchFamily="2" charset="-122"/>
            </a:endParaRPr>
          </a:p>
        </p:txBody>
      </p:sp>
      <p:sp>
        <p:nvSpPr>
          <p:cNvPr id="12291" name="等腰三角形 16" title=""/>
          <p:cNvSpPr/>
          <p:nvPr/>
        </p:nvSpPr>
        <p:spPr>
          <a:xfrm>
            <a:off x="9131300" y="6443663"/>
            <a:ext cx="3060700" cy="414337"/>
          </a:xfrm>
          <a:prstGeom prst="triangle">
            <a:avLst>
              <a:gd name="adj" fmla="val 50000"/>
            </a:avLst>
          </a:prstGeom>
          <a:solidFill>
            <a:srgbClr val="005596">
              <a:alpha val="50000"/>
            </a:srgbClr>
          </a:solidFill>
          <a:ln w="12700">
            <a:noFill/>
          </a:ln>
        </p:spPr>
        <p:txBody>
          <a:bodyPr anchor="ctr" anchorCtr="0"/>
          <a:lstStyle/>
          <a:p>
            <a:pPr algn="ctr">
              <a:lnSpc>
                <a:spcPct val="100000"/>
              </a:lnSpc>
            </a:pPr>
            <a:endParaRPr>
              <a:solidFill>
                <a:srgbClr val="FFFFFF"/>
              </a:solidFill>
              <a:latin typeface="宋体" pitchFamily="2" charset="-122"/>
              <a:ea typeface="宋体" pitchFamily="2" charset="-122"/>
              <a:sym typeface="宋体" pitchFamily="2" charset="-122"/>
            </a:endParaRPr>
          </a:p>
        </p:txBody>
      </p:sp>
      <p:sp>
        <p:nvSpPr>
          <p:cNvPr id="12292" name="等腰三角形 17" title=""/>
          <p:cNvSpPr/>
          <p:nvPr/>
        </p:nvSpPr>
        <p:spPr>
          <a:xfrm>
            <a:off x="2282825" y="6443663"/>
            <a:ext cx="3060700" cy="414337"/>
          </a:xfrm>
          <a:prstGeom prst="triangle">
            <a:avLst>
              <a:gd name="adj" fmla="val 50000"/>
            </a:avLst>
          </a:prstGeom>
          <a:solidFill>
            <a:srgbClr val="099F3B">
              <a:alpha val="50000"/>
            </a:srgbClr>
          </a:solidFill>
          <a:ln w="12700">
            <a:noFill/>
          </a:ln>
        </p:spPr>
        <p:txBody>
          <a:bodyPr anchor="ctr" anchorCtr="0"/>
          <a:lstStyle/>
          <a:p>
            <a:pPr algn="ctr">
              <a:lnSpc>
                <a:spcPct val="100000"/>
              </a:lnSpc>
            </a:pPr>
            <a:endParaRPr>
              <a:solidFill>
                <a:srgbClr val="FFFFFF"/>
              </a:solidFill>
              <a:latin typeface="宋体" pitchFamily="2" charset="-122"/>
              <a:ea typeface="宋体" pitchFamily="2" charset="-122"/>
              <a:sym typeface="宋体" pitchFamily="2" charset="-122"/>
            </a:endParaRPr>
          </a:p>
        </p:txBody>
      </p:sp>
      <p:sp>
        <p:nvSpPr>
          <p:cNvPr id="12293" name="等腰三角形 18" title=""/>
          <p:cNvSpPr/>
          <p:nvPr/>
        </p:nvSpPr>
        <p:spPr>
          <a:xfrm>
            <a:off x="4565650" y="6443663"/>
            <a:ext cx="3060700" cy="414337"/>
          </a:xfrm>
          <a:prstGeom prst="triangle">
            <a:avLst>
              <a:gd name="adj" fmla="val 50000"/>
            </a:avLst>
          </a:prstGeom>
          <a:solidFill>
            <a:srgbClr val="8D44AD">
              <a:alpha val="50000"/>
            </a:srgbClr>
          </a:solidFill>
          <a:ln w="12700">
            <a:noFill/>
          </a:ln>
        </p:spPr>
        <p:txBody>
          <a:bodyPr anchor="ctr" anchorCtr="0"/>
          <a:lstStyle/>
          <a:p>
            <a:pPr algn="ctr">
              <a:lnSpc>
                <a:spcPct val="100000"/>
              </a:lnSpc>
            </a:pPr>
            <a:endParaRPr>
              <a:solidFill>
                <a:srgbClr val="FFFFFF"/>
              </a:solidFill>
              <a:latin typeface="宋体" pitchFamily="2" charset="-122"/>
              <a:ea typeface="宋体" pitchFamily="2" charset="-122"/>
              <a:sym typeface="宋体" pitchFamily="2" charset="-122"/>
            </a:endParaRPr>
          </a:p>
        </p:txBody>
      </p:sp>
      <p:sp>
        <p:nvSpPr>
          <p:cNvPr id="2" name="文本框 21" title=""/>
          <p:cNvSpPr/>
          <p:nvPr/>
        </p:nvSpPr>
        <p:spPr>
          <a:xfrm>
            <a:off x="876300" y="490220"/>
            <a:ext cx="7285355" cy="645160"/>
          </a:xfrm>
          <a:prstGeom prst="rect">
            <a:avLst/>
          </a:prstGeom>
          <a:noFill/>
          <a:ln w="9525">
            <a:noFill/>
          </a:ln>
        </p:spPr>
        <p:txBody>
          <a:bodyPr wrap="square">
            <a:spAutoFit/>
          </a:bodyPr>
          <a:lstStyle/>
          <a:p>
            <a:pPr>
              <a:lnSpc>
                <a:spcPct val="100000"/>
              </a:lnSpc>
            </a:pPr>
            <a:r>
              <a:rPr lang="zh-CN" altLang="en-US" sz="3600">
                <a:solidFill>
                  <a:srgbClr val="099F3B"/>
                </a:solidFill>
                <a:latin typeface="方正兰亭粗黑_GBK" charset="-122"/>
                <a:ea typeface="方正兰亭粗黑_GBK" charset="-122"/>
                <a:sym typeface="方正兰亭粗黑_GBK" charset="-122"/>
              </a:rPr>
              <a:t>题型三</a:t>
            </a:r>
            <a:r>
              <a:rPr lang="en-US" altLang="zh-CN" sz="3600">
                <a:solidFill>
                  <a:srgbClr val="099F3B"/>
                </a:solidFill>
                <a:latin typeface="方正兰亭粗黑_GBK" charset="-122"/>
                <a:ea typeface="方正兰亭粗黑_GBK" charset="-122"/>
                <a:sym typeface="方正兰亭粗黑_GBK" charset="-122"/>
              </a:rPr>
              <a:t> </a:t>
            </a:r>
            <a:r>
              <a:rPr lang="zh-CN" altLang="en-US" sz="3600">
                <a:solidFill>
                  <a:srgbClr val="099F3B"/>
                </a:solidFill>
                <a:latin typeface="方正兰亭粗黑_GBK" charset="-122"/>
                <a:ea typeface="方正兰亭粗黑_GBK" charset="-122"/>
                <a:sym typeface="方正兰亭粗黑_GBK" charset="-122"/>
              </a:rPr>
              <a:t>集合中的元素特性的应用</a:t>
            </a:r>
          </a:p>
        </p:txBody>
      </p:sp>
      <p:sp>
        <p:nvSpPr>
          <p:cNvPr id="7" name="矩形 6" title=""/>
          <p:cNvSpPr/>
          <p:nvPr/>
        </p:nvSpPr>
        <p:spPr>
          <a:xfrm>
            <a:off x="891786" y="1228647"/>
            <a:ext cx="10408429" cy="4504609"/>
          </a:xfrm>
          <a:prstGeom prst="rect">
            <a:avLst/>
          </a:prstGeom>
          <a:solidFill>
            <a:schemeClr val="bg1">
              <a:lumMod val="95000"/>
              <a:alpha val="82000"/>
            </a:schemeClr>
          </a:solidFill>
          <a:ln w="3175">
            <a:solidFill>
              <a:srgbClr val="0070C0"/>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000000"/>
              </a:solidFill>
            </a:endParaRPr>
          </a:p>
        </p:txBody>
      </p:sp>
      <p:grpSp>
        <p:nvGrpSpPr>
          <p:cNvPr id="12" name="组合 11" title=""/>
          <p:cNvGrpSpPr/>
          <p:nvPr/>
        </p:nvGrpSpPr>
        <p:grpSpPr>
          <a:xfrm>
            <a:off x="1187376" y="1124744"/>
            <a:ext cx="1092200" cy="1193800"/>
            <a:chOff x="10740732" y="1514604"/>
            <a:chExt cx="1092200" cy="1193800"/>
          </a:xfrm>
        </p:grpSpPr>
        <p:pic>
          <p:nvPicPr>
            <p:cNvPr id="13" name="Picture 17" descr="D:\Teliss_Tong\Copy\定期备份\工作备份\！PPT图片及版面资源\06-PPT精选插图\04-图标\红色坎肩.png"/>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740732" y="1514604"/>
              <a:ext cx="1092200" cy="1193800"/>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7"/>
            <p:cNvSpPr>
              <a:spLocks noChangeArrowheads="1"/>
            </p:cNvSpPr>
            <p:nvPr/>
          </p:nvSpPr>
          <p:spPr bwMode="auto">
            <a:xfrm>
              <a:off x="10919742" y="1662152"/>
              <a:ext cx="720080" cy="829945"/>
            </a:xfrm>
            <a:prstGeom prst="rect">
              <a:avLst/>
            </a:prstGeom>
            <a:noFill/>
            <a:ln w="9525">
              <a:noFill/>
              <a:miter lim="800000"/>
            </a:ln>
            <a:effectLst/>
          </p:spPr>
          <p:txBody>
            <a:bodyPr wrap="square">
              <a:spAutoFit/>
            </a:bodyPr>
            <a:lstStyle/>
            <a:p>
              <a:pPr>
                <a:lnSpc>
                  <a:spcPct val="120000"/>
                </a:lnSpc>
                <a:defRPr/>
              </a:pPr>
              <a:r>
                <a:rPr lang="zh-CN" altLang="en-US" sz="2000" b="1">
                  <a:solidFill>
                    <a:srgbClr val="FFFFFF"/>
                  </a:solidFill>
                  <a:latin typeface="微软雅黑" charset="-122"/>
                </a:rPr>
                <a:t>方法归纳</a:t>
              </a:r>
            </a:p>
          </p:txBody>
        </p:sp>
      </p:grpSp>
      <p:sp>
        <p:nvSpPr>
          <p:cNvPr id="3" name="矩形 2" title=""/>
          <p:cNvSpPr/>
          <p:nvPr/>
        </p:nvSpPr>
        <p:spPr>
          <a:xfrm>
            <a:off x="1187376" y="2276872"/>
            <a:ext cx="9877176" cy="3323987"/>
          </a:xfrm>
          <a:prstGeom prst="rect">
            <a:avLst/>
          </a:prstGeom>
        </p:spPr>
        <p:txBody>
          <a:bodyPr wrap="square">
            <a:spAutoFit/>
          </a:bodyPr>
          <a:lstStyle/>
          <a:p>
            <a:pPr algn="just">
              <a:lnSpc>
                <a:spcPct val="150000"/>
              </a:lnSpc>
              <a:spcAft>
                <a:spcPct val="0"/>
              </a:spcAft>
            </a:pPr>
            <a:r>
              <a:rPr lang="zh-CN" altLang="zh-CN" sz="2800" kern="100">
                <a:latin typeface="+mn-ea"/>
                <a:ea typeface="+mn-ea"/>
                <a:cs typeface="Times New Roman" panose="02020603050405020304" pitchFamily="18" charset="0"/>
              </a:rPr>
              <a:t>利用集合中元素的确定性、互异性求参数的策略及注意点</a:t>
            </a:r>
            <a:endParaRPr lang="zh-CN" altLang="zh-CN" sz="1050" kern="100">
              <a:latin typeface="+mn-ea"/>
              <a:ea typeface="+mn-ea"/>
              <a:cs typeface="Courier New" panose="02070309020205020404" pitchFamily="49" charset="0"/>
            </a:endParaRPr>
          </a:p>
          <a:p>
            <a:pPr algn="just">
              <a:lnSpc>
                <a:spcPct val="150000"/>
              </a:lnSpc>
              <a:spcAft>
                <a:spcPct val="0"/>
              </a:spcAft>
            </a:pPr>
            <a:r>
              <a:rPr lang="en-US" altLang="zh-CN" sz="2800" kern="100">
                <a:latin typeface="+mn-ea"/>
                <a:ea typeface="+mn-ea"/>
                <a:cs typeface="Courier New" panose="02070309020205020404" pitchFamily="49" charset="0"/>
              </a:rPr>
              <a:t>(1)</a:t>
            </a:r>
            <a:r>
              <a:rPr lang="zh-CN" altLang="zh-CN" sz="2800" kern="100">
                <a:latin typeface="+mn-ea"/>
                <a:ea typeface="+mn-ea"/>
                <a:cs typeface="Times New Roman" panose="02020603050405020304" pitchFamily="18" charset="0"/>
              </a:rPr>
              <a:t>策略：根据集合中元素的确定性，可以解出参数的所有可能值，再根据集合中元素的互异性对求得的参数值进行检验</a:t>
            </a:r>
            <a:r>
              <a:rPr lang="en-US" altLang="zh-CN" sz="2800" kern="100">
                <a:latin typeface="+mn-ea"/>
                <a:ea typeface="+mn-ea"/>
                <a:cs typeface="Courier New" panose="02070309020205020404" pitchFamily="49" charset="0"/>
              </a:rPr>
              <a:t>.</a:t>
            </a:r>
            <a:endParaRPr lang="zh-CN" altLang="zh-CN" sz="1050" kern="100">
              <a:latin typeface="+mn-ea"/>
              <a:ea typeface="+mn-ea"/>
              <a:cs typeface="Courier New" panose="02070309020205020404" pitchFamily="49" charset="0"/>
            </a:endParaRPr>
          </a:p>
          <a:p>
            <a:pPr algn="just">
              <a:lnSpc>
                <a:spcPct val="150000"/>
              </a:lnSpc>
              <a:spcAft>
                <a:spcPct val="0"/>
              </a:spcAft>
            </a:pPr>
            <a:r>
              <a:rPr lang="en-US" altLang="zh-CN" sz="2800" kern="100">
                <a:latin typeface="+mn-ea"/>
                <a:ea typeface="+mn-ea"/>
                <a:cs typeface="Courier New" panose="02070309020205020404" pitchFamily="49" charset="0"/>
              </a:rPr>
              <a:t>(2)</a:t>
            </a:r>
            <a:r>
              <a:rPr lang="zh-CN" altLang="zh-CN" sz="2800" kern="100">
                <a:latin typeface="+mn-ea"/>
                <a:ea typeface="+mn-ea"/>
                <a:cs typeface="Times New Roman" panose="02020603050405020304" pitchFamily="18" charset="0"/>
              </a:rPr>
              <a:t>注意点：利用集合中元素的互异性解题时，要注意分类讨论思想的应用</a:t>
            </a:r>
            <a:r>
              <a:rPr lang="en-US" altLang="zh-CN" sz="2800" kern="100">
                <a:latin typeface="+mn-ea"/>
                <a:ea typeface="+mn-ea"/>
                <a:cs typeface="Courier New" panose="02070309020205020404" pitchFamily="49" charset="0"/>
              </a:rPr>
              <a:t>.</a:t>
            </a:r>
            <a:endParaRPr lang="zh-CN" altLang="zh-CN" sz="1050" kern="100">
              <a:effectLst/>
              <a:latin typeface="+mn-ea"/>
              <a:ea typeface="+mn-ea"/>
              <a:cs typeface="Courier New" panose="02070309020205020404" pitchFamily="49" charset="0"/>
            </a:endParaRPr>
          </a:p>
        </p:txBody>
      </p:sp>
    </p:spTree>
  </p:cSld>
  <p:clrMapOvr>
    <a:masterClrMapping/>
  </p:clrMapOvr>
  <p:transition/>
  <p:timing/>
</p:sld>
</file>

<file path=ppt/slides/slide2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2290" name="等腰三角形 15" title=""/>
          <p:cNvSpPr/>
          <p:nvPr/>
        </p:nvSpPr>
        <p:spPr>
          <a:xfrm>
            <a:off x="0" y="6443663"/>
            <a:ext cx="3060700" cy="414337"/>
          </a:xfrm>
          <a:prstGeom prst="triangle">
            <a:avLst>
              <a:gd name="adj" fmla="val 50000"/>
            </a:avLst>
          </a:prstGeom>
          <a:solidFill>
            <a:srgbClr val="D50D2A">
              <a:alpha val="50000"/>
            </a:srgbClr>
          </a:solidFill>
          <a:ln w="12700">
            <a:noFill/>
          </a:ln>
        </p:spPr>
        <p:txBody>
          <a:bodyPr anchor="ctr" anchorCtr="0"/>
          <a:lstStyle/>
          <a:p>
            <a:pPr algn="ctr">
              <a:lnSpc>
                <a:spcPct val="100000"/>
              </a:lnSpc>
            </a:pPr>
            <a:endParaRPr>
              <a:solidFill>
                <a:srgbClr val="FFFFFF"/>
              </a:solidFill>
              <a:latin typeface="宋体" pitchFamily="2" charset="-122"/>
              <a:ea typeface="宋体" pitchFamily="2" charset="-122"/>
              <a:sym typeface="宋体" pitchFamily="2" charset="-122"/>
            </a:endParaRPr>
          </a:p>
        </p:txBody>
      </p:sp>
      <p:sp>
        <p:nvSpPr>
          <p:cNvPr id="12291" name="等腰三角形 16" title=""/>
          <p:cNvSpPr/>
          <p:nvPr/>
        </p:nvSpPr>
        <p:spPr>
          <a:xfrm>
            <a:off x="9131300" y="6443663"/>
            <a:ext cx="3060700" cy="414337"/>
          </a:xfrm>
          <a:prstGeom prst="triangle">
            <a:avLst>
              <a:gd name="adj" fmla="val 50000"/>
            </a:avLst>
          </a:prstGeom>
          <a:solidFill>
            <a:srgbClr val="005596">
              <a:alpha val="50000"/>
            </a:srgbClr>
          </a:solidFill>
          <a:ln w="12700">
            <a:noFill/>
          </a:ln>
        </p:spPr>
        <p:txBody>
          <a:bodyPr anchor="ctr" anchorCtr="0"/>
          <a:lstStyle/>
          <a:p>
            <a:pPr algn="ctr">
              <a:lnSpc>
                <a:spcPct val="100000"/>
              </a:lnSpc>
            </a:pPr>
            <a:endParaRPr>
              <a:solidFill>
                <a:srgbClr val="FFFFFF"/>
              </a:solidFill>
              <a:latin typeface="宋体" pitchFamily="2" charset="-122"/>
              <a:ea typeface="宋体" pitchFamily="2" charset="-122"/>
              <a:sym typeface="宋体" pitchFamily="2" charset="-122"/>
            </a:endParaRPr>
          </a:p>
        </p:txBody>
      </p:sp>
      <p:sp>
        <p:nvSpPr>
          <p:cNvPr id="12292" name="等腰三角形 17" title=""/>
          <p:cNvSpPr/>
          <p:nvPr/>
        </p:nvSpPr>
        <p:spPr>
          <a:xfrm>
            <a:off x="2282825" y="6443663"/>
            <a:ext cx="3060700" cy="414337"/>
          </a:xfrm>
          <a:prstGeom prst="triangle">
            <a:avLst>
              <a:gd name="adj" fmla="val 50000"/>
            </a:avLst>
          </a:prstGeom>
          <a:solidFill>
            <a:srgbClr val="099F3B">
              <a:alpha val="50000"/>
            </a:srgbClr>
          </a:solidFill>
          <a:ln w="12700">
            <a:noFill/>
          </a:ln>
        </p:spPr>
        <p:txBody>
          <a:bodyPr anchor="ctr" anchorCtr="0"/>
          <a:lstStyle/>
          <a:p>
            <a:pPr algn="ctr">
              <a:lnSpc>
                <a:spcPct val="100000"/>
              </a:lnSpc>
            </a:pPr>
            <a:endParaRPr>
              <a:solidFill>
                <a:srgbClr val="FFFFFF"/>
              </a:solidFill>
              <a:latin typeface="宋体" pitchFamily="2" charset="-122"/>
              <a:ea typeface="宋体" pitchFamily="2" charset="-122"/>
              <a:sym typeface="宋体" pitchFamily="2" charset="-122"/>
            </a:endParaRPr>
          </a:p>
        </p:txBody>
      </p:sp>
      <p:sp>
        <p:nvSpPr>
          <p:cNvPr id="12293" name="等腰三角形 18" title=""/>
          <p:cNvSpPr/>
          <p:nvPr/>
        </p:nvSpPr>
        <p:spPr>
          <a:xfrm>
            <a:off x="4565650" y="6443663"/>
            <a:ext cx="3060700" cy="414337"/>
          </a:xfrm>
          <a:prstGeom prst="triangle">
            <a:avLst>
              <a:gd name="adj" fmla="val 50000"/>
            </a:avLst>
          </a:prstGeom>
          <a:solidFill>
            <a:srgbClr val="8D44AD">
              <a:alpha val="50000"/>
            </a:srgbClr>
          </a:solidFill>
          <a:ln w="12700">
            <a:noFill/>
          </a:ln>
        </p:spPr>
        <p:txBody>
          <a:bodyPr anchor="ctr" anchorCtr="0"/>
          <a:lstStyle/>
          <a:p>
            <a:pPr algn="ctr">
              <a:lnSpc>
                <a:spcPct val="100000"/>
              </a:lnSpc>
            </a:pPr>
            <a:endParaRPr>
              <a:solidFill>
                <a:srgbClr val="FFFFFF"/>
              </a:solidFill>
              <a:latin typeface="宋体" pitchFamily="2" charset="-122"/>
              <a:ea typeface="宋体" pitchFamily="2" charset="-122"/>
              <a:sym typeface="宋体" pitchFamily="2" charset="-122"/>
            </a:endParaRPr>
          </a:p>
        </p:txBody>
      </p:sp>
      <p:sp>
        <p:nvSpPr>
          <p:cNvPr id="2" name="文本框 21" title=""/>
          <p:cNvSpPr/>
          <p:nvPr/>
        </p:nvSpPr>
        <p:spPr>
          <a:xfrm>
            <a:off x="876300" y="248920"/>
            <a:ext cx="7285355" cy="645160"/>
          </a:xfrm>
          <a:prstGeom prst="rect">
            <a:avLst/>
          </a:prstGeom>
          <a:noFill/>
          <a:ln w="9525">
            <a:noFill/>
          </a:ln>
        </p:spPr>
        <p:txBody>
          <a:bodyPr wrap="square">
            <a:spAutoFit/>
          </a:bodyPr>
          <a:lstStyle/>
          <a:p>
            <a:pPr>
              <a:lnSpc>
                <a:spcPct val="100000"/>
              </a:lnSpc>
            </a:pPr>
            <a:r>
              <a:rPr lang="zh-CN" altLang="en-US" sz="3600">
                <a:solidFill>
                  <a:srgbClr val="099F3B"/>
                </a:solidFill>
                <a:latin typeface="方正兰亭粗黑_GBK" charset="-122"/>
                <a:ea typeface="方正兰亭粗黑_GBK" charset="-122"/>
                <a:sym typeface="方正兰亭粗黑_GBK" charset="-122"/>
              </a:rPr>
              <a:t>题型三</a:t>
            </a:r>
            <a:r>
              <a:rPr lang="en-US" altLang="zh-CN" sz="3600">
                <a:solidFill>
                  <a:srgbClr val="099F3B"/>
                </a:solidFill>
                <a:latin typeface="方正兰亭粗黑_GBK" charset="-122"/>
                <a:ea typeface="方正兰亭粗黑_GBK" charset="-122"/>
                <a:sym typeface="方正兰亭粗黑_GBK" charset="-122"/>
              </a:rPr>
              <a:t> </a:t>
            </a:r>
            <a:r>
              <a:rPr lang="zh-CN" altLang="en-US" sz="3600">
                <a:solidFill>
                  <a:srgbClr val="099F3B"/>
                </a:solidFill>
                <a:latin typeface="方正兰亭粗黑_GBK" charset="-122"/>
                <a:ea typeface="方正兰亭粗黑_GBK" charset="-122"/>
                <a:sym typeface="方正兰亭粗黑_GBK" charset="-122"/>
              </a:rPr>
              <a:t>集合中的元素特性的应用</a:t>
            </a:r>
          </a:p>
        </p:txBody>
      </p:sp>
      <p:sp>
        <p:nvSpPr>
          <p:cNvPr id="3" name="矩形 2" title=""/>
          <p:cNvSpPr/>
          <p:nvPr/>
        </p:nvSpPr>
        <p:spPr>
          <a:xfrm>
            <a:off x="516206" y="634593"/>
            <a:ext cx="11017224" cy="1383665"/>
          </a:xfrm>
          <a:prstGeom prst="rect">
            <a:avLst/>
          </a:prstGeom>
        </p:spPr>
        <p:txBody>
          <a:bodyPr wrap="square">
            <a:spAutoFit/>
          </a:bodyPr>
          <a:lstStyle/>
          <a:p>
            <a:pPr algn="just">
              <a:lnSpc>
                <a:spcPct val="150000"/>
              </a:lnSpc>
              <a:spcAft>
                <a:spcPct val="0"/>
              </a:spcAft>
            </a:pPr>
            <a:r>
              <a:rPr lang="zh-CN" altLang="zh-CN" sz="2800" b="1" kern="100">
                <a:solidFill>
                  <a:srgbClr val="C00000"/>
                </a:solidFill>
                <a:latin typeface="Times New Roman" panose="02020603050405020304" pitchFamily="18" charset="0"/>
                <a:ea typeface="+mn-ea"/>
                <a:cs typeface="Times New Roman" panose="02020603050405020304" pitchFamily="18" charset="0"/>
              </a:rPr>
              <a:t>例</a:t>
            </a:r>
            <a:r>
              <a:rPr lang="en-US" altLang="zh-CN" sz="2800" b="1" kern="100">
                <a:solidFill>
                  <a:srgbClr val="C00000"/>
                </a:solidFill>
                <a:latin typeface="Times New Roman" panose="02020603050405020304" pitchFamily="18" charset="0"/>
                <a:ea typeface="+mn-ea"/>
                <a:cs typeface="Times New Roman" panose="02020603050405020304" pitchFamily="18" charset="0"/>
              </a:rPr>
              <a:t>5</a:t>
            </a:r>
            <a:r>
              <a:rPr lang="zh-CN" altLang="zh-CN" sz="2800" kern="100">
                <a:latin typeface="Times New Roman" panose="02020603050405020304" pitchFamily="18" charset="0"/>
                <a:ea typeface="+mn-ea"/>
                <a:cs typeface="Times New Roman" panose="02020603050405020304" pitchFamily="18" charset="0"/>
              </a:rPr>
              <a:t>　设集合</a:t>
            </a:r>
            <a:r>
              <a:rPr lang="en-US" altLang="zh-CN" sz="2800" i="1" kern="100">
                <a:latin typeface="Times New Roman" panose="02020603050405020304" pitchFamily="18" charset="0"/>
                <a:ea typeface="+mn-ea"/>
                <a:cs typeface="Times New Roman" panose="02020603050405020304" pitchFamily="18" charset="0"/>
              </a:rPr>
              <a:t>A</a:t>
            </a:r>
            <a:r>
              <a:rPr lang="zh-CN" altLang="zh-CN" sz="2800" kern="100">
                <a:latin typeface="Times New Roman" panose="02020603050405020304" pitchFamily="18" charset="0"/>
                <a:ea typeface="+mn-ea"/>
                <a:cs typeface="Times New Roman" panose="02020603050405020304" pitchFamily="18" charset="0"/>
              </a:rPr>
              <a:t>中含有三个元素</a:t>
            </a:r>
            <a:r>
              <a:rPr lang="en-US" altLang="zh-CN" sz="2800" kern="100">
                <a:latin typeface="Times New Roman" panose="02020603050405020304" pitchFamily="18" charset="0"/>
                <a:ea typeface="+mn-ea"/>
                <a:cs typeface="Times New Roman" panose="02020603050405020304" pitchFamily="18" charset="0"/>
              </a:rPr>
              <a:t>3</a:t>
            </a:r>
            <a:r>
              <a:rPr lang="zh-CN" altLang="zh-CN" sz="2800" kern="100">
                <a:latin typeface="Times New Roman" panose="02020603050405020304" pitchFamily="18" charset="0"/>
                <a:ea typeface="+mn-ea"/>
                <a:cs typeface="Times New Roman" panose="02020603050405020304" pitchFamily="18" charset="0"/>
              </a:rPr>
              <a:t>，</a:t>
            </a:r>
            <a:r>
              <a:rPr lang="en-US" altLang="zh-CN" sz="2800" i="1" kern="100">
                <a:latin typeface="Times New Roman" panose="02020603050405020304" pitchFamily="18" charset="0"/>
                <a:ea typeface="+mn-ea"/>
                <a:cs typeface="Times New Roman" panose="02020603050405020304" pitchFamily="18" charset="0"/>
              </a:rPr>
              <a:t>x</a:t>
            </a:r>
            <a:r>
              <a:rPr lang="zh-CN" altLang="zh-CN" sz="2800" kern="100">
                <a:latin typeface="Times New Roman" panose="02020603050405020304" pitchFamily="18" charset="0"/>
                <a:ea typeface="+mn-ea"/>
                <a:cs typeface="Times New Roman" panose="02020603050405020304" pitchFamily="18" charset="0"/>
              </a:rPr>
              <a:t>，</a:t>
            </a:r>
            <a:r>
              <a:rPr lang="en-US" altLang="zh-CN" sz="2800" i="1" kern="100">
                <a:latin typeface="Times New Roman" panose="02020603050405020304" pitchFamily="18" charset="0"/>
                <a:ea typeface="+mn-ea"/>
                <a:cs typeface="Times New Roman" panose="02020603050405020304" pitchFamily="18" charset="0"/>
              </a:rPr>
              <a:t>x</a:t>
            </a:r>
            <a:r>
              <a:rPr lang="en-US" altLang="zh-CN" sz="2800" kern="100" baseline="30000">
                <a:latin typeface="Times New Roman" panose="02020603050405020304" pitchFamily="18" charset="0"/>
                <a:ea typeface="+mn-ea"/>
                <a:cs typeface="Times New Roman" panose="02020603050405020304" pitchFamily="18" charset="0"/>
              </a:rPr>
              <a:t>2</a:t>
            </a:r>
            <a:r>
              <a:rPr lang="zh-CN" altLang="zh-CN" sz="2800" kern="100">
                <a:latin typeface="Times New Roman" panose="02020603050405020304" pitchFamily="18" charset="0"/>
                <a:ea typeface="+mn-ea"/>
                <a:cs typeface="Times New Roman" panose="02020603050405020304" pitchFamily="18" charset="0"/>
              </a:rPr>
              <a:t>－</a:t>
            </a:r>
            <a:r>
              <a:rPr lang="en-US" altLang="zh-CN" sz="2800" kern="100">
                <a:latin typeface="Times New Roman" panose="02020603050405020304" pitchFamily="18" charset="0"/>
                <a:ea typeface="+mn-ea"/>
                <a:cs typeface="Times New Roman" panose="02020603050405020304" pitchFamily="18" charset="0"/>
              </a:rPr>
              <a:t>2</a:t>
            </a:r>
            <a:r>
              <a:rPr lang="en-US" altLang="zh-CN" sz="2800" i="1" kern="100">
                <a:latin typeface="Times New Roman" panose="02020603050405020304" pitchFamily="18" charset="0"/>
                <a:ea typeface="+mn-ea"/>
                <a:cs typeface="Times New Roman" panose="02020603050405020304" pitchFamily="18" charset="0"/>
              </a:rPr>
              <a:t>x</a:t>
            </a:r>
            <a:r>
              <a:rPr lang="en-US" altLang="zh-CN" sz="2800" kern="100">
                <a:latin typeface="Times New Roman" panose="02020603050405020304" pitchFamily="18" charset="0"/>
                <a:ea typeface="+mn-ea"/>
                <a:cs typeface="Times New Roman" panose="02020603050405020304" pitchFamily="18" charset="0"/>
              </a:rPr>
              <a:t>.</a:t>
            </a:r>
            <a:endParaRPr lang="zh-CN" altLang="zh-CN" sz="1050" kern="100">
              <a:latin typeface="Times New Roman" panose="02020603050405020304" pitchFamily="18" charset="0"/>
              <a:ea typeface="+mn-ea"/>
              <a:cs typeface="Times New Roman" panose="02020603050405020304" pitchFamily="18" charset="0"/>
            </a:endParaRPr>
          </a:p>
          <a:p>
            <a:pPr algn="just">
              <a:lnSpc>
                <a:spcPct val="150000"/>
              </a:lnSpc>
              <a:spcAft>
                <a:spcPct val="0"/>
              </a:spcAft>
            </a:pPr>
            <a:r>
              <a:rPr lang="en-US" altLang="zh-CN" sz="2800" kern="100">
                <a:latin typeface="Times New Roman" panose="02020603050405020304" pitchFamily="18" charset="0"/>
                <a:ea typeface="+mn-ea"/>
                <a:cs typeface="Times New Roman" panose="02020603050405020304" pitchFamily="18" charset="0"/>
              </a:rPr>
              <a:t>(1)</a:t>
            </a:r>
            <a:r>
              <a:rPr lang="zh-CN" altLang="zh-CN" sz="2800" kern="100">
                <a:latin typeface="Times New Roman" panose="02020603050405020304" pitchFamily="18" charset="0"/>
                <a:ea typeface="+mn-ea"/>
                <a:cs typeface="Times New Roman" panose="02020603050405020304" pitchFamily="18" charset="0"/>
              </a:rPr>
              <a:t>求实数</a:t>
            </a:r>
            <a:r>
              <a:rPr lang="en-US" altLang="zh-CN" sz="2800" i="1" kern="100">
                <a:latin typeface="Times New Roman" panose="02020603050405020304" pitchFamily="18" charset="0"/>
                <a:ea typeface="+mn-ea"/>
                <a:cs typeface="Times New Roman" panose="02020603050405020304" pitchFamily="18" charset="0"/>
              </a:rPr>
              <a:t>x</a:t>
            </a:r>
            <a:r>
              <a:rPr lang="zh-CN" altLang="zh-CN" sz="2800" kern="100">
                <a:latin typeface="Times New Roman" panose="02020603050405020304" pitchFamily="18" charset="0"/>
                <a:ea typeface="+mn-ea"/>
                <a:cs typeface="Times New Roman" panose="02020603050405020304" pitchFamily="18" charset="0"/>
              </a:rPr>
              <a:t>应满足的条件；</a:t>
            </a:r>
            <a:endParaRPr lang="zh-CN" altLang="zh-CN" sz="1050" kern="100">
              <a:effectLst/>
              <a:latin typeface="Times New Roman" panose="02020603050405020304" pitchFamily="18" charset="0"/>
              <a:ea typeface="+mn-ea"/>
              <a:cs typeface="Times New Roman" panose="02020603050405020304" pitchFamily="18" charset="0"/>
            </a:endParaRPr>
          </a:p>
        </p:txBody>
      </p:sp>
      <p:sp>
        <p:nvSpPr>
          <p:cNvPr id="4" name="矩形 3" title=""/>
          <p:cNvSpPr/>
          <p:nvPr/>
        </p:nvSpPr>
        <p:spPr>
          <a:xfrm>
            <a:off x="516206" y="2091596"/>
            <a:ext cx="11233248" cy="2031325"/>
          </a:xfrm>
          <a:prstGeom prst="rect">
            <a:avLst/>
          </a:prstGeom>
        </p:spPr>
        <p:txBody>
          <a:bodyPr wrap="square">
            <a:spAutoFit/>
          </a:bodyPr>
          <a:lstStyle/>
          <a:p>
            <a:pPr algn="just">
              <a:lnSpc>
                <a:spcPct val="150000"/>
              </a:lnSpc>
              <a:spcAft>
                <a:spcPct val="0"/>
              </a:spcAft>
            </a:pPr>
            <a:r>
              <a:rPr lang="zh-CN" altLang="zh-CN" sz="2800" b="1" kern="100">
                <a:solidFill>
                  <a:srgbClr val="C00000"/>
                </a:solidFill>
                <a:latin typeface="Times New Roman" panose="02020603050405020304" pitchFamily="18" charset="0"/>
                <a:ea typeface="微软雅黑" charset="-122"/>
                <a:cs typeface="Times New Roman" panose="02020603050405020304" pitchFamily="18" charset="0"/>
              </a:rPr>
              <a:t>解</a:t>
            </a:r>
            <a:r>
              <a:rPr lang="zh-CN" altLang="zh-CN" sz="2800" kern="100">
                <a:latin typeface="Times New Roman" panose="02020603050405020304" pitchFamily="18" charset="0"/>
                <a:ea typeface="微软雅黑" charset="-122"/>
                <a:cs typeface="Times New Roman" panose="02020603050405020304" pitchFamily="18" charset="0"/>
              </a:rPr>
              <a:t>　</a:t>
            </a:r>
            <a:r>
              <a:rPr lang="zh-CN" altLang="zh-CN" sz="2800" kern="100">
                <a:latin typeface="Times New Roman" panose="02020603050405020304" pitchFamily="18" charset="0"/>
                <a:ea typeface="黑体" panose="02010609060101010101" pitchFamily="49" charset="-122"/>
                <a:cs typeface="Times New Roman" panose="02020603050405020304" pitchFamily="18" charset="0"/>
              </a:rPr>
              <a:t>由集合中元素的互异性可知，</a:t>
            </a:r>
            <a:r>
              <a:rPr lang="en-US" altLang="zh-CN" sz="2800" i="1" kern="100">
                <a:latin typeface="Times New Roman" panose="02020603050405020304" pitchFamily="18" charset="0"/>
                <a:ea typeface="黑体" panose="02010609060101010101" pitchFamily="49" charset="-122"/>
                <a:cs typeface="Courier New" panose="02070309020205020404" pitchFamily="49" charset="0"/>
              </a:rPr>
              <a:t>x</a:t>
            </a:r>
            <a:r>
              <a:rPr lang="en-US" altLang="zh-CN" sz="2800" kern="100">
                <a:latin typeface="宋体" pitchFamily="2" charset="-122"/>
                <a:ea typeface="黑体" panose="02010609060101010101" pitchFamily="49" charset="-122"/>
                <a:cs typeface="Times New Roman" panose="02020603050405020304" pitchFamily="18" charset="0"/>
              </a:rPr>
              <a:t>≠</a:t>
            </a:r>
            <a:r>
              <a:rPr lang="en-US" altLang="zh-CN" sz="2800" kern="100">
                <a:latin typeface="Times New Roman" panose="02020603050405020304" pitchFamily="18" charset="0"/>
                <a:ea typeface="黑体" panose="02010609060101010101" pitchFamily="49" charset="-122"/>
                <a:cs typeface="Courier New" panose="02070309020205020404" pitchFamily="49" charset="0"/>
              </a:rPr>
              <a:t>3</a:t>
            </a:r>
            <a:r>
              <a:rPr lang="zh-CN" altLang="zh-CN" sz="2800" kern="100">
                <a:latin typeface="Times New Roman" panose="02020603050405020304" pitchFamily="18" charset="0"/>
                <a:ea typeface="黑体" panose="02010609060101010101" pitchFamily="49" charset="-122"/>
                <a:cs typeface="Times New Roman" panose="02020603050405020304" pitchFamily="18" charset="0"/>
              </a:rPr>
              <a:t>，</a:t>
            </a:r>
            <a:endParaRPr lang="zh-CN" altLang="zh-CN" sz="1050" kern="100">
              <a:latin typeface="宋体" pitchFamily="2" charset="-122"/>
              <a:ea typeface="宋体" pitchFamily="2" charset="-122"/>
              <a:cs typeface="Courier New" panose="02070309020205020404" pitchFamily="49" charset="0"/>
            </a:endParaRPr>
          </a:p>
          <a:p>
            <a:pPr algn="just">
              <a:lnSpc>
                <a:spcPct val="150000"/>
              </a:lnSpc>
              <a:spcAft>
                <a:spcPct val="0"/>
              </a:spcAft>
            </a:pPr>
            <a:r>
              <a:rPr lang="zh-CN" altLang="zh-CN" sz="2800" kern="100">
                <a:latin typeface="Times New Roman" panose="02020603050405020304" pitchFamily="18" charset="0"/>
                <a:ea typeface="黑体" panose="02010609060101010101" pitchFamily="49" charset="-122"/>
                <a:cs typeface="Times New Roman" panose="02020603050405020304" pitchFamily="18" charset="0"/>
              </a:rPr>
              <a:t>且</a:t>
            </a:r>
            <a:r>
              <a:rPr lang="en-US" altLang="zh-CN" sz="2800" i="1" kern="100">
                <a:latin typeface="Times New Roman" panose="02020603050405020304" pitchFamily="18" charset="0"/>
                <a:ea typeface="黑体" panose="02010609060101010101" pitchFamily="49" charset="-122"/>
                <a:cs typeface="Courier New" panose="02070309020205020404" pitchFamily="49" charset="0"/>
              </a:rPr>
              <a:t>x</a:t>
            </a:r>
            <a:r>
              <a:rPr lang="en-US" altLang="zh-CN" sz="2800" kern="100">
                <a:latin typeface="宋体" pitchFamily="2" charset="-122"/>
                <a:ea typeface="黑体" panose="02010609060101010101" pitchFamily="49" charset="-122"/>
                <a:cs typeface="Times New Roman" panose="02020603050405020304" pitchFamily="18" charset="0"/>
              </a:rPr>
              <a:t>≠</a:t>
            </a:r>
            <a:r>
              <a:rPr lang="en-US" altLang="zh-CN" sz="2800" i="1" kern="100">
                <a:latin typeface="Times New Roman" panose="02020603050405020304" pitchFamily="18" charset="0"/>
                <a:ea typeface="黑体" panose="02010609060101010101" pitchFamily="49" charset="-122"/>
                <a:cs typeface="Courier New" panose="02070309020205020404" pitchFamily="49" charset="0"/>
              </a:rPr>
              <a:t>x</a:t>
            </a:r>
            <a:r>
              <a:rPr lang="en-US" altLang="zh-CN" sz="2800" kern="100" baseline="30000">
                <a:latin typeface="Times New Roman" panose="02020603050405020304" pitchFamily="18" charset="0"/>
                <a:ea typeface="黑体" panose="02010609060101010101" pitchFamily="49" charset="-122"/>
                <a:cs typeface="Courier New" panose="02070309020205020404" pitchFamily="49" charset="0"/>
              </a:rPr>
              <a:t>2</a:t>
            </a:r>
            <a:r>
              <a:rPr lang="zh-CN" altLang="zh-CN" sz="2800" kern="100">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kern="100">
                <a:latin typeface="Times New Roman" panose="02020603050405020304" pitchFamily="18" charset="0"/>
                <a:ea typeface="黑体" panose="02010609060101010101" pitchFamily="49" charset="-122"/>
                <a:cs typeface="Courier New" panose="02070309020205020404" pitchFamily="49" charset="0"/>
              </a:rPr>
              <a:t>2</a:t>
            </a:r>
            <a:r>
              <a:rPr lang="en-US" altLang="zh-CN" sz="2800" i="1" kern="100">
                <a:latin typeface="Times New Roman" panose="02020603050405020304" pitchFamily="18" charset="0"/>
                <a:ea typeface="黑体" panose="02010609060101010101" pitchFamily="49" charset="-122"/>
                <a:cs typeface="Courier New" panose="02070309020205020404" pitchFamily="49" charset="0"/>
              </a:rPr>
              <a:t>x</a:t>
            </a:r>
            <a:r>
              <a:rPr lang="zh-CN" altLang="zh-CN" sz="2800" kern="100">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i="1" kern="100">
                <a:latin typeface="Times New Roman" panose="02020603050405020304" pitchFamily="18" charset="0"/>
                <a:ea typeface="黑体" panose="02010609060101010101" pitchFamily="49" charset="-122"/>
                <a:cs typeface="Courier New" panose="02070309020205020404" pitchFamily="49" charset="0"/>
              </a:rPr>
              <a:t>x</a:t>
            </a:r>
            <a:r>
              <a:rPr lang="en-US" altLang="zh-CN" sz="2800" kern="100" baseline="30000">
                <a:latin typeface="Times New Roman" panose="02020603050405020304" pitchFamily="18" charset="0"/>
                <a:ea typeface="黑体" panose="02010609060101010101" pitchFamily="49" charset="-122"/>
                <a:cs typeface="Courier New" panose="02070309020205020404" pitchFamily="49" charset="0"/>
              </a:rPr>
              <a:t>2</a:t>
            </a:r>
            <a:r>
              <a:rPr lang="zh-CN" altLang="zh-CN" sz="2800" kern="100">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kern="100">
                <a:latin typeface="Times New Roman" panose="02020603050405020304" pitchFamily="18" charset="0"/>
                <a:ea typeface="黑体" panose="02010609060101010101" pitchFamily="49" charset="-122"/>
                <a:cs typeface="Courier New" panose="02070309020205020404" pitchFamily="49" charset="0"/>
              </a:rPr>
              <a:t>2</a:t>
            </a:r>
            <a:r>
              <a:rPr lang="en-US" altLang="zh-CN" sz="2800" i="1" kern="100">
                <a:latin typeface="Times New Roman" panose="02020603050405020304" pitchFamily="18" charset="0"/>
                <a:ea typeface="黑体" panose="02010609060101010101" pitchFamily="49" charset="-122"/>
                <a:cs typeface="Courier New" panose="02070309020205020404" pitchFamily="49" charset="0"/>
              </a:rPr>
              <a:t>x</a:t>
            </a:r>
            <a:r>
              <a:rPr lang="en-US" altLang="zh-CN" sz="2800" kern="100">
                <a:latin typeface="宋体" pitchFamily="2" charset="-122"/>
                <a:ea typeface="黑体" panose="02010609060101010101" pitchFamily="49" charset="-122"/>
                <a:cs typeface="Times New Roman" panose="02020603050405020304" pitchFamily="18" charset="0"/>
              </a:rPr>
              <a:t>≠</a:t>
            </a:r>
            <a:r>
              <a:rPr lang="en-US" altLang="zh-CN" sz="2800" kern="100">
                <a:latin typeface="Times New Roman" panose="02020603050405020304" pitchFamily="18" charset="0"/>
                <a:ea typeface="黑体" panose="02010609060101010101" pitchFamily="49" charset="-122"/>
                <a:cs typeface="Courier New" panose="02070309020205020404" pitchFamily="49" charset="0"/>
              </a:rPr>
              <a:t>3.</a:t>
            </a:r>
            <a:endParaRPr lang="zh-CN" altLang="zh-CN" sz="1050" kern="100">
              <a:latin typeface="宋体" pitchFamily="2" charset="-122"/>
              <a:ea typeface="宋体" pitchFamily="2" charset="-122"/>
              <a:cs typeface="Courier New" panose="02070309020205020404" pitchFamily="49" charset="0"/>
            </a:endParaRPr>
          </a:p>
          <a:p>
            <a:pPr algn="just">
              <a:lnSpc>
                <a:spcPct val="150000"/>
              </a:lnSpc>
              <a:spcAft>
                <a:spcPct val="0"/>
              </a:spcAft>
            </a:pPr>
            <a:r>
              <a:rPr lang="zh-CN" altLang="zh-CN" sz="2800" kern="100">
                <a:latin typeface="Times New Roman" panose="02020603050405020304" pitchFamily="18" charset="0"/>
                <a:ea typeface="黑体" panose="02010609060101010101" pitchFamily="49" charset="-122"/>
                <a:cs typeface="Times New Roman" panose="02020603050405020304" pitchFamily="18" charset="0"/>
              </a:rPr>
              <a:t>解得</a:t>
            </a:r>
            <a:r>
              <a:rPr lang="en-US" altLang="zh-CN" sz="2800" i="1" kern="100">
                <a:latin typeface="Times New Roman" panose="02020603050405020304" pitchFamily="18" charset="0"/>
                <a:ea typeface="黑体" panose="02010609060101010101" pitchFamily="49" charset="-122"/>
                <a:cs typeface="Courier New" panose="02070309020205020404" pitchFamily="49" charset="0"/>
              </a:rPr>
              <a:t>x</a:t>
            </a:r>
            <a:r>
              <a:rPr lang="en-US" altLang="zh-CN" sz="2800" kern="100">
                <a:latin typeface="宋体" pitchFamily="2" charset="-122"/>
                <a:ea typeface="黑体" panose="02010609060101010101" pitchFamily="49" charset="-122"/>
                <a:cs typeface="Times New Roman" panose="02020603050405020304" pitchFamily="18" charset="0"/>
              </a:rPr>
              <a:t>≠</a:t>
            </a:r>
            <a:r>
              <a:rPr lang="zh-CN" altLang="zh-CN" sz="2800" kern="100">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kern="100">
                <a:latin typeface="Times New Roman" panose="02020603050405020304" pitchFamily="18" charset="0"/>
                <a:ea typeface="黑体" panose="02010609060101010101" pitchFamily="49" charset="-122"/>
                <a:cs typeface="Courier New" panose="02070309020205020404" pitchFamily="49" charset="0"/>
              </a:rPr>
              <a:t>1</a:t>
            </a:r>
            <a:r>
              <a:rPr lang="zh-CN" altLang="zh-CN" sz="2800" kern="100">
                <a:latin typeface="Times New Roman" panose="02020603050405020304" pitchFamily="18" charset="0"/>
                <a:ea typeface="黑体" panose="02010609060101010101" pitchFamily="49" charset="-122"/>
                <a:cs typeface="Times New Roman" panose="02020603050405020304" pitchFamily="18" charset="0"/>
              </a:rPr>
              <a:t>且</a:t>
            </a:r>
            <a:r>
              <a:rPr lang="en-US" altLang="zh-CN" sz="2800" i="1" kern="100">
                <a:latin typeface="Times New Roman" panose="02020603050405020304" pitchFamily="18" charset="0"/>
                <a:ea typeface="黑体" panose="02010609060101010101" pitchFamily="49" charset="-122"/>
                <a:cs typeface="Courier New" panose="02070309020205020404" pitchFamily="49" charset="0"/>
              </a:rPr>
              <a:t>x</a:t>
            </a:r>
            <a:r>
              <a:rPr lang="en-US" altLang="zh-CN" sz="2800" kern="100">
                <a:latin typeface="宋体" pitchFamily="2" charset="-122"/>
                <a:ea typeface="黑体" panose="02010609060101010101" pitchFamily="49" charset="-122"/>
                <a:cs typeface="Times New Roman" panose="02020603050405020304" pitchFamily="18" charset="0"/>
              </a:rPr>
              <a:t>≠</a:t>
            </a:r>
            <a:r>
              <a:rPr lang="en-US" altLang="zh-CN" sz="2800" kern="100">
                <a:latin typeface="Times New Roman" panose="02020603050405020304" pitchFamily="18" charset="0"/>
                <a:ea typeface="黑体" panose="02010609060101010101" pitchFamily="49" charset="-122"/>
                <a:cs typeface="Courier New" panose="02070309020205020404" pitchFamily="49" charset="0"/>
              </a:rPr>
              <a:t>0</a:t>
            </a:r>
            <a:r>
              <a:rPr lang="zh-CN" altLang="zh-CN" sz="2800" kern="100">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i="1" kern="100">
                <a:latin typeface="Times New Roman" panose="02020603050405020304" pitchFamily="18" charset="0"/>
                <a:ea typeface="黑体" panose="02010609060101010101" pitchFamily="49" charset="-122"/>
                <a:cs typeface="Courier New" panose="02070309020205020404" pitchFamily="49" charset="0"/>
              </a:rPr>
              <a:t>x</a:t>
            </a:r>
            <a:r>
              <a:rPr lang="en-US" altLang="zh-CN" sz="2800" kern="100">
                <a:latin typeface="宋体" pitchFamily="2" charset="-122"/>
                <a:ea typeface="黑体" panose="02010609060101010101" pitchFamily="49" charset="-122"/>
                <a:cs typeface="Times New Roman" panose="02020603050405020304" pitchFamily="18" charset="0"/>
              </a:rPr>
              <a:t>≠</a:t>
            </a:r>
            <a:r>
              <a:rPr lang="en-US" altLang="zh-CN" sz="2800" kern="100">
                <a:latin typeface="Times New Roman" panose="02020603050405020304" pitchFamily="18" charset="0"/>
                <a:ea typeface="黑体" panose="02010609060101010101" pitchFamily="49" charset="-122"/>
                <a:cs typeface="Courier New" panose="02070309020205020404" pitchFamily="49" charset="0"/>
              </a:rPr>
              <a:t>3.</a:t>
            </a:r>
            <a:endParaRPr lang="zh-CN" altLang="zh-CN" sz="1050" kern="100">
              <a:effectLst/>
              <a:latin typeface="宋体" pitchFamily="2" charset="-122"/>
              <a:ea typeface="宋体" pitchFamily="2" charset="-122"/>
              <a:cs typeface="Courier New" panose="02070309020205020404" pitchFamily="49" charset="0"/>
            </a:endParaRPr>
          </a:p>
        </p:txBody>
      </p:sp>
      <p:sp>
        <p:nvSpPr>
          <p:cNvPr id="11" name="矩形 10" title=""/>
          <p:cNvSpPr/>
          <p:nvPr/>
        </p:nvSpPr>
        <p:spPr>
          <a:xfrm>
            <a:off x="516206" y="4248353"/>
            <a:ext cx="6120680" cy="738664"/>
          </a:xfrm>
          <a:prstGeom prst="rect">
            <a:avLst/>
          </a:prstGeom>
        </p:spPr>
        <p:txBody>
          <a:bodyPr wrap="square">
            <a:spAutoFit/>
          </a:bodyPr>
          <a:lstStyle/>
          <a:p>
            <a:pPr algn="just">
              <a:lnSpc>
                <a:spcPct val="150000"/>
              </a:lnSpc>
              <a:spcAft>
                <a:spcPct val="0"/>
              </a:spcAft>
            </a:pPr>
            <a:r>
              <a:rPr lang="en-US" altLang="zh-CN" sz="2800" kern="100">
                <a:latin typeface="Times New Roman" panose="02020603050405020304" pitchFamily="18" charset="0"/>
                <a:ea typeface="+mn-ea"/>
                <a:cs typeface="Times New Roman" panose="02020603050405020304" pitchFamily="18" charset="0"/>
              </a:rPr>
              <a:t>(2)</a:t>
            </a:r>
            <a:r>
              <a:rPr lang="zh-CN" altLang="zh-CN" sz="2800" kern="100">
                <a:latin typeface="Times New Roman" panose="02020603050405020304" pitchFamily="18" charset="0"/>
                <a:ea typeface="+mn-ea"/>
                <a:cs typeface="Times New Roman" panose="02020603050405020304" pitchFamily="18" charset="0"/>
              </a:rPr>
              <a:t>若－</a:t>
            </a:r>
            <a:r>
              <a:rPr lang="en-US" altLang="zh-CN" sz="2800" kern="100">
                <a:latin typeface="Times New Roman" panose="02020603050405020304" pitchFamily="18" charset="0"/>
                <a:ea typeface="+mn-ea"/>
                <a:cs typeface="Times New Roman" panose="02020603050405020304" pitchFamily="18" charset="0"/>
              </a:rPr>
              <a:t>2∈</a:t>
            </a:r>
            <a:r>
              <a:rPr lang="en-US" altLang="zh-CN" sz="2800" i="1" kern="100">
                <a:latin typeface="Times New Roman" panose="02020603050405020304" pitchFamily="18" charset="0"/>
                <a:ea typeface="+mn-ea"/>
                <a:cs typeface="Times New Roman" panose="02020603050405020304" pitchFamily="18" charset="0"/>
              </a:rPr>
              <a:t>A</a:t>
            </a:r>
            <a:r>
              <a:rPr lang="zh-CN" altLang="zh-CN" sz="2800" kern="100">
                <a:latin typeface="Times New Roman" panose="02020603050405020304" pitchFamily="18" charset="0"/>
                <a:ea typeface="+mn-ea"/>
                <a:cs typeface="Times New Roman" panose="02020603050405020304" pitchFamily="18" charset="0"/>
              </a:rPr>
              <a:t>，求实数</a:t>
            </a:r>
            <a:r>
              <a:rPr lang="en-US" altLang="zh-CN" sz="2800" i="1" kern="100">
                <a:latin typeface="Times New Roman" panose="02020603050405020304" pitchFamily="18" charset="0"/>
                <a:ea typeface="+mn-ea"/>
                <a:cs typeface="Times New Roman" panose="02020603050405020304" pitchFamily="18" charset="0"/>
              </a:rPr>
              <a:t>x</a:t>
            </a:r>
            <a:r>
              <a:rPr lang="zh-CN" altLang="zh-CN" sz="2800" kern="100">
                <a:latin typeface="Times New Roman" panose="02020603050405020304" pitchFamily="18" charset="0"/>
                <a:ea typeface="+mn-ea"/>
                <a:cs typeface="Times New Roman" panose="02020603050405020304" pitchFamily="18" charset="0"/>
              </a:rPr>
              <a:t>的值</a:t>
            </a:r>
            <a:r>
              <a:rPr lang="en-US" altLang="zh-CN" sz="2800" kern="100">
                <a:latin typeface="Times New Roman" panose="02020603050405020304" pitchFamily="18" charset="0"/>
                <a:ea typeface="+mn-ea"/>
                <a:cs typeface="Times New Roman" panose="02020603050405020304" pitchFamily="18" charset="0"/>
              </a:rPr>
              <a:t>.</a:t>
            </a:r>
            <a:endParaRPr lang="zh-CN" altLang="zh-CN" sz="1050" kern="100">
              <a:effectLst/>
              <a:latin typeface="Times New Roman" panose="02020603050405020304" pitchFamily="18" charset="0"/>
              <a:ea typeface="+mn-ea"/>
              <a:cs typeface="Times New Roman" panose="02020603050405020304" pitchFamily="18" charset="0"/>
            </a:endParaRPr>
          </a:p>
        </p:txBody>
      </p:sp>
      <p:sp>
        <p:nvSpPr>
          <p:cNvPr id="12" name="矩形 11" title=""/>
          <p:cNvSpPr/>
          <p:nvPr/>
        </p:nvSpPr>
        <p:spPr>
          <a:xfrm>
            <a:off x="516206" y="5059025"/>
            <a:ext cx="9505056" cy="1384995"/>
          </a:xfrm>
          <a:prstGeom prst="rect">
            <a:avLst/>
          </a:prstGeom>
        </p:spPr>
        <p:txBody>
          <a:bodyPr wrap="square">
            <a:spAutoFit/>
          </a:bodyPr>
          <a:lstStyle/>
          <a:p>
            <a:pPr algn="just">
              <a:lnSpc>
                <a:spcPct val="150000"/>
              </a:lnSpc>
              <a:spcAft>
                <a:spcPct val="0"/>
              </a:spcAft>
            </a:pPr>
            <a:r>
              <a:rPr lang="zh-CN" altLang="zh-CN" sz="2800" b="1" kern="100">
                <a:solidFill>
                  <a:srgbClr val="C00000"/>
                </a:solidFill>
                <a:latin typeface="Times New Roman" panose="02020603050405020304" pitchFamily="18" charset="0"/>
                <a:ea typeface="微软雅黑" charset="-122"/>
                <a:cs typeface="Times New Roman" panose="02020603050405020304" pitchFamily="18" charset="0"/>
              </a:rPr>
              <a:t>解</a:t>
            </a:r>
            <a:r>
              <a:rPr lang="zh-CN" altLang="zh-CN" sz="2800" kern="100">
                <a:solidFill>
                  <a:srgbClr val="000000"/>
                </a:solidFill>
                <a:latin typeface="Times New Roman" panose="02020603050405020304" pitchFamily="18" charset="0"/>
                <a:ea typeface="微软雅黑" charset="-122"/>
                <a:cs typeface="Times New Roman" panose="02020603050405020304" pitchFamily="18" charset="0"/>
              </a:rPr>
              <a:t>　</a:t>
            </a:r>
            <a:r>
              <a:rPr lang="en-US" altLang="zh-CN" sz="2800" kern="100">
                <a:latin typeface="宋体" pitchFamily="2" charset="-122"/>
                <a:ea typeface="黑体" panose="02010609060101010101" pitchFamily="49" charset="-122"/>
                <a:cs typeface="Times New Roman" panose="02020603050405020304" pitchFamily="18" charset="0"/>
              </a:rPr>
              <a:t>∵</a:t>
            </a:r>
            <a:r>
              <a:rPr lang="zh-CN" altLang="zh-CN" sz="2800" kern="100">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kern="100">
                <a:latin typeface="Times New Roman" panose="02020603050405020304" pitchFamily="18" charset="0"/>
                <a:ea typeface="黑体" panose="02010609060101010101" pitchFamily="49" charset="-122"/>
                <a:cs typeface="Courier New" panose="02070309020205020404" pitchFamily="49" charset="0"/>
              </a:rPr>
              <a:t>2</a:t>
            </a:r>
            <a:r>
              <a:rPr lang="en-US" altLang="zh-CN" sz="2800" kern="100">
                <a:latin typeface="宋体" pitchFamily="2" charset="-122"/>
                <a:ea typeface="黑体" panose="02010609060101010101" pitchFamily="49" charset="-122"/>
                <a:cs typeface="Times New Roman" panose="02020603050405020304" pitchFamily="18" charset="0"/>
              </a:rPr>
              <a:t>∈</a:t>
            </a:r>
            <a:r>
              <a:rPr lang="en-US" altLang="zh-CN" sz="2800" i="1" kern="100">
                <a:latin typeface="Times New Roman" panose="02020603050405020304" pitchFamily="18" charset="0"/>
                <a:ea typeface="黑体" panose="02010609060101010101" pitchFamily="49" charset="-122"/>
                <a:cs typeface="Courier New" panose="02070309020205020404" pitchFamily="49" charset="0"/>
              </a:rPr>
              <a:t>A</a:t>
            </a:r>
            <a:r>
              <a:rPr lang="zh-CN" altLang="zh-CN" sz="2800" kern="100">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kern="100">
                <a:latin typeface="宋体" pitchFamily="2" charset="-122"/>
                <a:ea typeface="黑体" panose="02010609060101010101" pitchFamily="49" charset="-122"/>
                <a:cs typeface="Times New Roman" panose="02020603050405020304" pitchFamily="18" charset="0"/>
              </a:rPr>
              <a:t>∴</a:t>
            </a:r>
            <a:r>
              <a:rPr lang="en-US" altLang="zh-CN" sz="2800" i="1" kern="100">
                <a:latin typeface="Times New Roman" panose="02020603050405020304" pitchFamily="18" charset="0"/>
                <a:ea typeface="黑体" panose="02010609060101010101" pitchFamily="49" charset="-122"/>
                <a:cs typeface="Courier New" panose="02070309020205020404" pitchFamily="49" charset="0"/>
              </a:rPr>
              <a:t>x</a:t>
            </a:r>
            <a:r>
              <a:rPr lang="zh-CN" altLang="zh-CN" sz="2800" kern="100">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kern="100">
                <a:latin typeface="Times New Roman" panose="02020603050405020304" pitchFamily="18" charset="0"/>
                <a:ea typeface="黑体" panose="02010609060101010101" pitchFamily="49" charset="-122"/>
                <a:cs typeface="Courier New" panose="02070309020205020404" pitchFamily="49" charset="0"/>
              </a:rPr>
              <a:t>2</a:t>
            </a:r>
            <a:r>
              <a:rPr lang="zh-CN" altLang="zh-CN" sz="2800" kern="100">
                <a:latin typeface="Times New Roman" panose="02020603050405020304" pitchFamily="18" charset="0"/>
                <a:ea typeface="黑体" panose="02010609060101010101" pitchFamily="49" charset="-122"/>
                <a:cs typeface="Times New Roman" panose="02020603050405020304" pitchFamily="18" charset="0"/>
              </a:rPr>
              <a:t>或</a:t>
            </a:r>
            <a:r>
              <a:rPr lang="en-US" altLang="zh-CN" sz="2800" i="1" kern="100">
                <a:latin typeface="Times New Roman" panose="02020603050405020304" pitchFamily="18" charset="0"/>
                <a:ea typeface="黑体" panose="02010609060101010101" pitchFamily="49" charset="-122"/>
                <a:cs typeface="Courier New" panose="02070309020205020404" pitchFamily="49" charset="0"/>
              </a:rPr>
              <a:t>x</a:t>
            </a:r>
            <a:r>
              <a:rPr lang="en-US" altLang="zh-CN" sz="2800" kern="100" baseline="30000">
                <a:latin typeface="Times New Roman" panose="02020603050405020304" pitchFamily="18" charset="0"/>
                <a:ea typeface="黑体" panose="02010609060101010101" pitchFamily="49" charset="-122"/>
                <a:cs typeface="Courier New" panose="02070309020205020404" pitchFamily="49" charset="0"/>
              </a:rPr>
              <a:t>2</a:t>
            </a:r>
            <a:r>
              <a:rPr lang="zh-CN" altLang="zh-CN" sz="2800" kern="100">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kern="100">
                <a:latin typeface="Times New Roman" panose="02020603050405020304" pitchFamily="18" charset="0"/>
                <a:ea typeface="黑体" panose="02010609060101010101" pitchFamily="49" charset="-122"/>
                <a:cs typeface="Courier New" panose="02070309020205020404" pitchFamily="49" charset="0"/>
              </a:rPr>
              <a:t>2</a:t>
            </a:r>
            <a:r>
              <a:rPr lang="en-US" altLang="zh-CN" sz="2800" i="1" kern="100">
                <a:latin typeface="Times New Roman" panose="02020603050405020304" pitchFamily="18" charset="0"/>
                <a:ea typeface="黑体" panose="02010609060101010101" pitchFamily="49" charset="-122"/>
                <a:cs typeface="Courier New" panose="02070309020205020404" pitchFamily="49" charset="0"/>
              </a:rPr>
              <a:t>x</a:t>
            </a:r>
            <a:r>
              <a:rPr lang="zh-CN" altLang="zh-CN" sz="2800" kern="100">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kern="100">
                <a:latin typeface="Times New Roman" panose="02020603050405020304" pitchFamily="18" charset="0"/>
                <a:ea typeface="黑体" panose="02010609060101010101" pitchFamily="49" charset="-122"/>
                <a:cs typeface="Courier New" panose="02070309020205020404" pitchFamily="49" charset="0"/>
              </a:rPr>
              <a:t>2.</a:t>
            </a:r>
            <a:endParaRPr lang="zh-CN" altLang="zh-CN" sz="1050" kern="100">
              <a:latin typeface="宋体" pitchFamily="2" charset="-122"/>
              <a:ea typeface="宋体" pitchFamily="2" charset="-122"/>
              <a:cs typeface="Courier New" panose="02070309020205020404" pitchFamily="49" charset="0"/>
            </a:endParaRPr>
          </a:p>
          <a:p>
            <a:pPr algn="just">
              <a:lnSpc>
                <a:spcPct val="150000"/>
              </a:lnSpc>
              <a:spcAft>
                <a:spcPct val="0"/>
              </a:spcAft>
            </a:pPr>
            <a:r>
              <a:rPr lang="zh-CN" altLang="zh-CN" sz="2800" kern="100">
                <a:latin typeface="Times New Roman" panose="02020603050405020304" pitchFamily="18" charset="0"/>
                <a:ea typeface="黑体" panose="02010609060101010101" pitchFamily="49" charset="-122"/>
                <a:cs typeface="Times New Roman" panose="02020603050405020304" pitchFamily="18" charset="0"/>
              </a:rPr>
              <a:t>由于</a:t>
            </a:r>
            <a:r>
              <a:rPr lang="en-US" altLang="zh-CN" sz="2800" i="1" kern="100">
                <a:latin typeface="Times New Roman" panose="02020603050405020304" pitchFamily="18" charset="0"/>
                <a:ea typeface="黑体" panose="02010609060101010101" pitchFamily="49" charset="-122"/>
                <a:cs typeface="Courier New" panose="02070309020205020404" pitchFamily="49" charset="0"/>
              </a:rPr>
              <a:t>x</a:t>
            </a:r>
            <a:r>
              <a:rPr lang="en-US" altLang="zh-CN" sz="2800" kern="100" baseline="30000">
                <a:latin typeface="Times New Roman" panose="02020603050405020304" pitchFamily="18" charset="0"/>
                <a:ea typeface="黑体" panose="02010609060101010101" pitchFamily="49" charset="-122"/>
                <a:cs typeface="Courier New" panose="02070309020205020404" pitchFamily="49" charset="0"/>
              </a:rPr>
              <a:t>2</a:t>
            </a:r>
            <a:r>
              <a:rPr lang="zh-CN" altLang="zh-CN" sz="2800" kern="100">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kern="100">
                <a:latin typeface="Times New Roman" panose="02020603050405020304" pitchFamily="18" charset="0"/>
                <a:ea typeface="黑体" panose="02010609060101010101" pitchFamily="49" charset="-122"/>
                <a:cs typeface="Courier New" panose="02070309020205020404" pitchFamily="49" charset="0"/>
              </a:rPr>
              <a:t>2</a:t>
            </a:r>
            <a:r>
              <a:rPr lang="en-US" altLang="zh-CN" sz="2800" i="1" kern="100">
                <a:latin typeface="Times New Roman" panose="02020603050405020304" pitchFamily="18" charset="0"/>
                <a:ea typeface="黑体" panose="02010609060101010101" pitchFamily="49" charset="-122"/>
                <a:cs typeface="Courier New" panose="02070309020205020404" pitchFamily="49" charset="0"/>
              </a:rPr>
              <a:t>x</a:t>
            </a:r>
            <a:r>
              <a:rPr lang="zh-CN" altLang="zh-CN" sz="2800" kern="100">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kern="100">
                <a:latin typeface="Times New Roman" panose="02020603050405020304" pitchFamily="18" charset="0"/>
                <a:ea typeface="黑体" panose="02010609060101010101" pitchFamily="49" charset="-122"/>
                <a:cs typeface="Courier New" panose="02070309020205020404" pitchFamily="49" charset="0"/>
              </a:rPr>
              <a:t>(</a:t>
            </a:r>
            <a:r>
              <a:rPr lang="en-US" altLang="zh-CN" sz="2800" i="1" kern="100">
                <a:latin typeface="Times New Roman" panose="02020603050405020304" pitchFamily="18" charset="0"/>
                <a:ea typeface="黑体" panose="02010609060101010101" pitchFamily="49" charset="-122"/>
                <a:cs typeface="Courier New" panose="02070309020205020404" pitchFamily="49" charset="0"/>
              </a:rPr>
              <a:t>x</a:t>
            </a:r>
            <a:r>
              <a:rPr lang="zh-CN" altLang="zh-CN" sz="2800" kern="100">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kern="100">
                <a:latin typeface="Times New Roman" panose="02020603050405020304" pitchFamily="18" charset="0"/>
                <a:ea typeface="黑体" panose="02010609060101010101" pitchFamily="49" charset="-122"/>
                <a:cs typeface="Courier New" panose="02070309020205020404" pitchFamily="49" charset="0"/>
              </a:rPr>
              <a:t>1)</a:t>
            </a:r>
            <a:r>
              <a:rPr lang="en-US" altLang="zh-CN" sz="2800" kern="100" baseline="30000">
                <a:latin typeface="Times New Roman" panose="02020603050405020304" pitchFamily="18" charset="0"/>
                <a:ea typeface="黑体" panose="02010609060101010101" pitchFamily="49" charset="-122"/>
                <a:cs typeface="Courier New" panose="02070309020205020404" pitchFamily="49" charset="0"/>
              </a:rPr>
              <a:t>2</a:t>
            </a:r>
            <a:r>
              <a:rPr lang="zh-CN" altLang="zh-CN" sz="2800" kern="100">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kern="100">
                <a:latin typeface="Times New Roman" panose="02020603050405020304" pitchFamily="18" charset="0"/>
                <a:ea typeface="黑体" panose="02010609060101010101" pitchFamily="49" charset="-122"/>
                <a:cs typeface="Courier New" panose="02070309020205020404" pitchFamily="49" charset="0"/>
              </a:rPr>
              <a:t>1</a:t>
            </a:r>
            <a:r>
              <a:rPr lang="en-US" altLang="zh-CN" sz="2800" kern="100">
                <a:latin typeface="宋体" pitchFamily="2" charset="-122"/>
                <a:ea typeface="方正中等线简体" panose="03000509000000000000" pitchFamily="65" charset="-122"/>
                <a:cs typeface="Times New Roman" panose="02020603050405020304" pitchFamily="18" charset="0"/>
              </a:rPr>
              <a:t>≥</a:t>
            </a:r>
            <a:r>
              <a:rPr lang="zh-CN" altLang="zh-CN" sz="2800" kern="100">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kern="100">
                <a:latin typeface="Times New Roman" panose="02020603050405020304" pitchFamily="18" charset="0"/>
                <a:ea typeface="黑体" panose="02010609060101010101" pitchFamily="49" charset="-122"/>
                <a:cs typeface="Courier New" panose="02070309020205020404" pitchFamily="49" charset="0"/>
              </a:rPr>
              <a:t>1</a:t>
            </a:r>
            <a:r>
              <a:rPr lang="zh-CN" altLang="zh-CN" sz="2800" kern="100">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kern="100">
                <a:latin typeface="宋体" pitchFamily="2" charset="-122"/>
                <a:ea typeface="黑体" panose="02010609060101010101" pitchFamily="49" charset="-122"/>
                <a:cs typeface="Times New Roman" panose="02020603050405020304" pitchFamily="18" charset="0"/>
              </a:rPr>
              <a:t>∴</a:t>
            </a:r>
            <a:r>
              <a:rPr lang="en-US" altLang="zh-CN" sz="2800" i="1" kern="100">
                <a:latin typeface="Times New Roman" panose="02020603050405020304" pitchFamily="18" charset="0"/>
                <a:ea typeface="黑体" panose="02010609060101010101" pitchFamily="49" charset="-122"/>
                <a:cs typeface="Courier New" panose="02070309020205020404" pitchFamily="49" charset="0"/>
              </a:rPr>
              <a:t>x</a:t>
            </a:r>
            <a:r>
              <a:rPr lang="zh-CN" altLang="zh-CN" sz="2800" kern="100">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kern="100">
                <a:latin typeface="Times New Roman" panose="02020603050405020304" pitchFamily="18" charset="0"/>
                <a:ea typeface="黑体" panose="02010609060101010101" pitchFamily="49" charset="-122"/>
                <a:cs typeface="Courier New" panose="02070309020205020404" pitchFamily="49" charset="0"/>
              </a:rPr>
              <a:t>2.</a:t>
            </a:r>
            <a:endParaRPr lang="zh-CN" altLang="zh-CN" sz="1050" kern="100">
              <a:effectLst/>
              <a:latin typeface="宋体" pitchFamily="2" charset="-122"/>
              <a:ea typeface="宋体" pitchFamily="2" charset="-122"/>
              <a:cs typeface="Courier New" panose="02070309020205020404"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nodeType="clickPar">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2">
                                            <p:txEl>
                                              <p:pRg st="0" end="0"/>
                                            </p:txEl>
                                          </p:spTgt>
                                        </p:tgtEl>
                                        <p:attrNameLst>
                                          <p:attrName>style.visibility</p:attrName>
                                        </p:attrNameLst>
                                      </p:cBhvr>
                                      <p:to>
                                        <p:strVal val="visible"/>
                                      </p:to>
                                    </p:set>
                                    <p:animEffect transition="in" filter="blinds(horizontal)">
                                      <p:cBhvr>
                                        <p:cTn id="22" dur="500"/>
                                        <p:tgtEl>
                                          <p:spTgt spid="12">
                                            <p:txEl>
                                              <p:pRg st="0" end="0"/>
                                            </p:txEl>
                                          </p:spTgt>
                                        </p:tgtEl>
                                      </p:cBhvr>
                                    </p:animEffect>
                                  </p:childTnLst>
                                </p:cTn>
                              </p:par>
                            </p:childTnLst>
                          </p:cTn>
                        </p:par>
                      </p:childTnLst>
                    </p:cTn>
                  </p:par>
                  <p:par>
                    <p:cTn id="23" fill="hold" nodeType="clickPar">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2">
                                            <p:txEl>
                                              <p:pRg st="1" end="1"/>
                                            </p:txEl>
                                          </p:spTgt>
                                        </p:tgtEl>
                                        <p:attrNameLst>
                                          <p:attrName>style.visibility</p:attrName>
                                        </p:attrNameLst>
                                      </p:cBhvr>
                                      <p:to>
                                        <p:strVal val="visible"/>
                                      </p:to>
                                    </p:set>
                                    <p:animEffect transition="in" filter="blinds(horizontal)">
                                      <p:cBhvr>
                                        <p:cTn id="27"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4338" name="文本框 10" title=""/>
          <p:cNvSpPr/>
          <p:nvPr/>
        </p:nvSpPr>
        <p:spPr>
          <a:xfrm>
            <a:off x="695325" y="239713"/>
            <a:ext cx="7740650" cy="9248775"/>
          </a:xfrm>
          <a:prstGeom prst="rect">
            <a:avLst/>
          </a:prstGeom>
          <a:noFill/>
          <a:ln w="9525">
            <a:noFill/>
          </a:ln>
        </p:spPr>
        <p:txBody>
          <a:bodyPr wrap="square">
            <a:spAutoFit/>
          </a:bodyPr>
          <a:lstStyle/>
          <a:p>
            <a:pPr>
              <a:lnSpc>
                <a:spcPct val="100000"/>
              </a:lnSpc>
            </a:pPr>
            <a:r>
              <a:rPr lang="en-US" altLang="zh-CN" sz="59500" b="1">
                <a:solidFill>
                  <a:srgbClr val="D9D9D9"/>
                </a:solidFill>
                <a:latin typeface="Meiryo" pitchFamily="2" charset="-128"/>
                <a:ea typeface="Meiryo" pitchFamily="2" charset="-128"/>
                <a:sym typeface="Meiryo" pitchFamily="2" charset="-128"/>
              </a:rPr>
              <a:t>4</a:t>
            </a:r>
            <a:endParaRPr lang="zh-CN" altLang="en-US" sz="59500" b="1">
              <a:solidFill>
                <a:srgbClr val="D9D9D9"/>
              </a:solidFill>
              <a:latin typeface="Meiryo" pitchFamily="2" charset="-128"/>
              <a:ea typeface="Meiryo" pitchFamily="2" charset="-128"/>
              <a:sym typeface="Meiryo" pitchFamily="2" charset="-128"/>
            </a:endParaRPr>
          </a:p>
        </p:txBody>
      </p:sp>
      <p:sp>
        <p:nvSpPr>
          <p:cNvPr id="14339" name="任意多边形 24" title=""/>
          <p:cNvSpPr/>
          <p:nvPr/>
        </p:nvSpPr>
        <p:spPr>
          <a:xfrm flipH="1">
            <a:off x="8128000" y="0"/>
            <a:ext cx="4064000" cy="6858000"/>
          </a:xfrm>
          <a:custGeom>
            <a:gdLst>
              <a:gd name="txL" fmla="*/ 0 w 4064001"/>
              <a:gd name="txT" fmla="*/ 0 h 6857999"/>
              <a:gd name="txR" fmla="*/ 4064001 w 4064001"/>
              <a:gd name="txB" fmla="*/ 6857999 h 6857999"/>
            </a:gdLst>
            <a:cxnLst>
              <a:cxn ang="0">
                <a:pos x="0" y="0"/>
              </a:cxn>
              <a:cxn ang="0">
                <a:pos x="0" y="6857999"/>
              </a:cxn>
              <a:cxn ang="0">
                <a:pos x="2" y="6857999"/>
              </a:cxn>
              <a:cxn ang="0">
                <a:pos x="4064001" y="4572000"/>
              </a:cxn>
              <a:cxn ang="0">
                <a:pos x="2323124" y="2613513"/>
              </a:cxn>
              <a:cxn ang="0">
                <a:pos x="1" y="6855208"/>
              </a:cxn>
              <a:cxn ang="0">
                <a:pos x="1" y="1"/>
              </a:cxn>
            </a:cxnLst>
            <a:rect l="txL" t="txT" r="txR" b="txB"/>
            <a:pathLst>
              <a:path w="4064001" h="6857999">
                <a:moveTo>
                  <a:pt x="0" y="0"/>
                </a:moveTo>
                <a:lnTo>
                  <a:pt x="0" y="6857999"/>
                </a:lnTo>
                <a:lnTo>
                  <a:pt x="2" y="6857999"/>
                </a:lnTo>
                <a:lnTo>
                  <a:pt x="4064001" y="4572000"/>
                </a:lnTo>
                <a:lnTo>
                  <a:pt x="2323124" y="2613513"/>
                </a:lnTo>
                <a:lnTo>
                  <a:pt x="1" y="6855208"/>
                </a:lnTo>
                <a:lnTo>
                  <a:pt x="1" y="1"/>
                </a:lnTo>
                <a:close/>
              </a:path>
            </a:pathLst>
          </a:custGeom>
          <a:solidFill>
            <a:srgbClr val="9852B2"/>
          </a:solidFill>
          <a:ln w="12700" cap="flat" cmpd="sng">
            <a:solidFill>
              <a:srgbClr val="9852B2"/>
            </a:solidFill>
            <a:prstDash val="solid"/>
            <a:bevel/>
            <a:headEnd type="none" w="med" len="med"/>
            <a:tailEnd type="none" w="med" len="med"/>
          </a:ln>
        </p:spPr>
        <p:txBody>
          <a:bodyPr anchor="ctr" anchorCtr="0"/>
          <a:lstStyle/>
          <a:p>
            <a:pPr algn="ctr">
              <a:lnSpc>
                <a:spcPct val="100000"/>
              </a:lnSpc>
            </a:pPr>
            <a:endParaRPr>
              <a:solidFill>
                <a:srgbClr val="FFFFFF"/>
              </a:solidFill>
              <a:latin typeface="宋体" pitchFamily="2" charset="-122"/>
              <a:ea typeface="宋体" pitchFamily="2" charset="-122"/>
              <a:sym typeface="宋体" pitchFamily="2" charset="-122"/>
            </a:endParaRPr>
          </a:p>
        </p:txBody>
      </p:sp>
      <p:sp>
        <p:nvSpPr>
          <p:cNvPr id="14340" name="任意多边形 25" title=""/>
          <p:cNvSpPr/>
          <p:nvPr/>
        </p:nvSpPr>
        <p:spPr>
          <a:xfrm flipH="1">
            <a:off x="9869488" y="0"/>
            <a:ext cx="2322512" cy="6854825"/>
          </a:xfrm>
          <a:custGeom>
            <a:gdLst>
              <a:gd name="txL" fmla="*/ 0 w 2323123"/>
              <a:gd name="txT" fmla="*/ 0 h 6855207"/>
              <a:gd name="txR" fmla="*/ 2323123 w 2323123"/>
              <a:gd name="txB" fmla="*/ 6855207 h 6855207"/>
            </a:gdLst>
            <a:cxnLst>
              <a:cxn ang="0">
                <a:pos x="0" y="0"/>
              </a:cxn>
              <a:cxn ang="0">
                <a:pos x="0" y="6855207"/>
              </a:cxn>
              <a:cxn ang="0">
                <a:pos x="2323123" y="2613512"/>
              </a:cxn>
              <a:cxn ang="0">
                <a:pos x="3" y="2"/>
              </a:cxn>
            </a:cxnLst>
            <a:rect l="txL" t="txT" r="txR" b="txB"/>
            <a:pathLst>
              <a:path w="2323123" h="6855207">
                <a:moveTo>
                  <a:pt x="0" y="0"/>
                </a:moveTo>
                <a:lnTo>
                  <a:pt x="0" y="6855207"/>
                </a:lnTo>
                <a:lnTo>
                  <a:pt x="2323123" y="2613512"/>
                </a:lnTo>
                <a:lnTo>
                  <a:pt x="3" y="2"/>
                </a:lnTo>
                <a:close/>
              </a:path>
            </a:pathLst>
          </a:custGeom>
          <a:solidFill>
            <a:srgbClr val="A365BB"/>
          </a:solidFill>
          <a:ln w="12700" cap="flat" cmpd="sng">
            <a:solidFill>
              <a:srgbClr val="A365BB"/>
            </a:solidFill>
            <a:prstDash val="solid"/>
            <a:bevel/>
            <a:headEnd type="none" w="med" len="med"/>
            <a:tailEnd type="none" w="med" len="med"/>
          </a:ln>
        </p:spPr>
        <p:txBody>
          <a:bodyPr anchor="ctr" anchorCtr="0"/>
          <a:lstStyle/>
          <a:p>
            <a:pPr algn="ctr">
              <a:lnSpc>
                <a:spcPct val="100000"/>
              </a:lnSpc>
            </a:pPr>
            <a:endParaRPr>
              <a:solidFill>
                <a:srgbClr val="FFFFFF"/>
              </a:solidFill>
              <a:latin typeface="宋体" pitchFamily="2" charset="-122"/>
              <a:ea typeface="宋体" pitchFamily="2" charset="-122"/>
              <a:sym typeface="宋体" pitchFamily="2" charset="-122"/>
            </a:endParaRPr>
          </a:p>
        </p:txBody>
      </p:sp>
      <p:sp>
        <p:nvSpPr>
          <p:cNvPr id="14341" name="任意多边形 26" title=""/>
          <p:cNvSpPr/>
          <p:nvPr/>
        </p:nvSpPr>
        <p:spPr>
          <a:xfrm flipH="1">
            <a:off x="9321800" y="0"/>
            <a:ext cx="2870200" cy="2613025"/>
          </a:xfrm>
          <a:custGeom>
            <a:gdLst>
              <a:gd name="txL" fmla="*/ 0 w 2870255"/>
              <a:gd name="txT" fmla="*/ 0 h 2613510"/>
              <a:gd name="txR" fmla="*/ 2870255 w 2870255"/>
              <a:gd name="txB" fmla="*/ 2613510 h 2613510"/>
            </a:gdLst>
            <a:cxnLst>
              <a:cxn ang="0">
                <a:pos x="0" y="0"/>
              </a:cxn>
              <a:cxn ang="0">
                <a:pos x="2323120" y="2613510"/>
              </a:cxn>
              <a:cxn ang="0">
                <a:pos x="2870255" y="1614518"/>
              </a:cxn>
            </a:cxnLst>
            <a:rect l="txL" t="txT" r="txR" b="txB"/>
            <a:pathLst>
              <a:path w="2870255" h="2613510">
                <a:moveTo>
                  <a:pt x="0" y="0"/>
                </a:moveTo>
                <a:lnTo>
                  <a:pt x="2323120" y="2613510"/>
                </a:lnTo>
                <a:lnTo>
                  <a:pt x="2870255" y="1614518"/>
                </a:lnTo>
                <a:close/>
              </a:path>
            </a:pathLst>
          </a:custGeom>
          <a:solidFill>
            <a:srgbClr val="B789C9"/>
          </a:solidFill>
          <a:ln w="12700" cap="flat" cmpd="sng">
            <a:solidFill>
              <a:srgbClr val="B789C9"/>
            </a:solidFill>
            <a:prstDash val="solid"/>
            <a:bevel/>
            <a:headEnd type="none" w="med" len="med"/>
            <a:tailEnd type="none" w="med" len="med"/>
          </a:ln>
        </p:spPr>
        <p:txBody>
          <a:bodyPr anchor="ctr" anchorCtr="0"/>
          <a:lstStyle/>
          <a:p>
            <a:pPr algn="ctr">
              <a:lnSpc>
                <a:spcPct val="100000"/>
              </a:lnSpc>
            </a:pPr>
            <a:endParaRPr>
              <a:solidFill>
                <a:srgbClr val="FFFFFF"/>
              </a:solidFill>
              <a:latin typeface="宋体" pitchFamily="2" charset="-122"/>
              <a:ea typeface="宋体" pitchFamily="2" charset="-122"/>
              <a:sym typeface="宋体" pitchFamily="2" charset="-122"/>
            </a:endParaRPr>
          </a:p>
        </p:txBody>
      </p:sp>
      <p:sp>
        <p:nvSpPr>
          <p:cNvPr id="14342" name="任意多边形 27" title=""/>
          <p:cNvSpPr/>
          <p:nvPr/>
        </p:nvSpPr>
        <p:spPr>
          <a:xfrm flipH="1">
            <a:off x="6096000" y="1614488"/>
            <a:ext cx="6096000" cy="5243512"/>
          </a:xfrm>
          <a:custGeom>
            <a:gdLst>
              <a:gd name="txL" fmla="*/ 0 w 6096000"/>
              <a:gd name="txT" fmla="*/ 0 h 5243479"/>
              <a:gd name="txR" fmla="*/ 6096000 w 6096000"/>
              <a:gd name="txB" fmla="*/ 5243479 h 5243479"/>
            </a:gdLst>
            <a:cxnLst>
              <a:cxn ang="0">
                <a:pos x="2" y="5243478"/>
              </a:cxn>
              <a:cxn ang="0">
                <a:pos x="0" y="5243478"/>
              </a:cxn>
              <a:cxn ang="0">
                <a:pos x="0" y="5243479"/>
              </a:cxn>
              <a:cxn ang="0">
                <a:pos x="2870259" y="0"/>
              </a:cxn>
              <a:cxn ang="0">
                <a:pos x="2323124" y="998992"/>
              </a:cxn>
              <a:cxn ang="0">
                <a:pos x="4064001" y="2957479"/>
              </a:cxn>
              <a:cxn ang="0">
                <a:pos x="6096000" y="1814479"/>
              </a:cxn>
            </a:cxnLst>
            <a:rect l="txL" t="txT" r="txR" b="txB"/>
            <a:pathLst>
              <a:path w="6096000" h="5243479">
                <a:moveTo>
                  <a:pt x="2" y="5243478"/>
                </a:moveTo>
                <a:lnTo>
                  <a:pt x="0" y="5243478"/>
                </a:lnTo>
                <a:lnTo>
                  <a:pt x="0" y="5243479"/>
                </a:lnTo>
                <a:close/>
                <a:moveTo>
                  <a:pt x="2870259" y="0"/>
                </a:moveTo>
                <a:lnTo>
                  <a:pt x="2323124" y="998992"/>
                </a:lnTo>
                <a:lnTo>
                  <a:pt x="4064001" y="2957479"/>
                </a:lnTo>
                <a:lnTo>
                  <a:pt x="6096000" y="1814479"/>
                </a:lnTo>
                <a:close/>
              </a:path>
            </a:pathLst>
          </a:custGeom>
          <a:solidFill>
            <a:srgbClr val="A469BD"/>
          </a:solidFill>
          <a:ln w="12700" cap="flat" cmpd="sng">
            <a:solidFill>
              <a:srgbClr val="A469BD"/>
            </a:solidFill>
            <a:prstDash val="solid"/>
            <a:bevel/>
            <a:headEnd type="none" w="med" len="med"/>
            <a:tailEnd type="none" w="med" len="med"/>
          </a:ln>
        </p:spPr>
        <p:txBody>
          <a:bodyPr anchor="ctr" anchorCtr="0"/>
          <a:lstStyle/>
          <a:p>
            <a:pPr algn="ctr">
              <a:lnSpc>
                <a:spcPct val="100000"/>
              </a:lnSpc>
            </a:pPr>
            <a:endParaRPr>
              <a:solidFill>
                <a:srgbClr val="FFFFFF"/>
              </a:solidFill>
              <a:latin typeface="宋体" pitchFamily="2" charset="-122"/>
              <a:ea typeface="宋体" pitchFamily="2" charset="-122"/>
              <a:sym typeface="宋体" pitchFamily="2" charset="-122"/>
            </a:endParaRPr>
          </a:p>
        </p:txBody>
      </p:sp>
      <p:sp>
        <p:nvSpPr>
          <p:cNvPr id="14343" name="任意多边形 28" title=""/>
          <p:cNvSpPr/>
          <p:nvPr/>
        </p:nvSpPr>
        <p:spPr>
          <a:xfrm>
            <a:off x="6096000" y="4572000"/>
            <a:ext cx="6096000" cy="2286000"/>
          </a:xfrm>
          <a:custGeom>
            <a:gdLst>
              <a:gd name="txL" fmla="*/ 0 w 6095998"/>
              <a:gd name="txT" fmla="*/ 0 h 2285999"/>
              <a:gd name="txR" fmla="*/ 6095998 w 6095998"/>
              <a:gd name="txB" fmla="*/ 2285999 h 2285999"/>
            </a:gdLst>
            <a:cxnLst>
              <a:cxn ang="0">
                <a:pos x="2032000" y="0"/>
              </a:cxn>
              <a:cxn ang="0">
                <a:pos x="6095998" y="2285999"/>
              </a:cxn>
              <a:cxn ang="0">
                <a:pos x="0" y="2285999"/>
              </a:cxn>
            </a:cxnLst>
            <a:rect l="txL" t="txT" r="txR" b="txB"/>
            <a:pathLst>
              <a:path w="6095998" h="2285999">
                <a:moveTo>
                  <a:pt x="2032000" y="0"/>
                </a:moveTo>
                <a:lnTo>
                  <a:pt x="6095998" y="2285999"/>
                </a:lnTo>
                <a:lnTo>
                  <a:pt x="0" y="2285999"/>
                </a:lnTo>
                <a:close/>
              </a:path>
            </a:pathLst>
          </a:custGeom>
          <a:solidFill>
            <a:srgbClr val="8D44AD"/>
          </a:solidFill>
          <a:ln w="12700" cap="flat" cmpd="sng">
            <a:solidFill>
              <a:srgbClr val="8D44AD"/>
            </a:solidFill>
            <a:prstDash val="solid"/>
            <a:bevel/>
            <a:headEnd type="none" w="med" len="med"/>
            <a:tailEnd type="none" w="med" len="med"/>
          </a:ln>
        </p:spPr>
        <p:txBody>
          <a:bodyPr anchor="ctr" anchorCtr="0"/>
          <a:lstStyle/>
          <a:p>
            <a:pPr algn="ctr">
              <a:lnSpc>
                <a:spcPct val="100000"/>
              </a:lnSpc>
            </a:pPr>
            <a:endParaRPr>
              <a:solidFill>
                <a:srgbClr val="FFFFFF"/>
              </a:solidFill>
              <a:latin typeface="宋体" pitchFamily="2" charset="-122"/>
              <a:ea typeface="宋体" pitchFamily="2" charset="-122"/>
              <a:sym typeface="宋体" pitchFamily="2" charset="-122"/>
            </a:endParaRPr>
          </a:p>
        </p:txBody>
      </p:sp>
      <p:sp>
        <p:nvSpPr>
          <p:cNvPr id="14344" name="任意多边形 29" title=""/>
          <p:cNvSpPr/>
          <p:nvPr/>
        </p:nvSpPr>
        <p:spPr>
          <a:xfrm>
            <a:off x="0" y="3429000"/>
            <a:ext cx="12192000" cy="3429000"/>
          </a:xfrm>
          <a:custGeom>
            <a:gdLst>
              <a:gd name="txL" fmla="*/ 0 w 12192000"/>
              <a:gd name="txT" fmla="*/ 0 h 3429000"/>
              <a:gd name="txR" fmla="*/ 12192000 w 12192000"/>
              <a:gd name="txB" fmla="*/ 3429000 h 3429000"/>
            </a:gdLst>
            <a:cxnLst>
              <a:cxn ang="0">
                <a:pos x="6096000" y="0"/>
              </a:cxn>
              <a:cxn ang="0">
                <a:pos x="8128000" y="1143000"/>
              </a:cxn>
              <a:cxn ang="0">
                <a:pos x="6096000" y="3428999"/>
              </a:cxn>
              <a:cxn ang="0">
                <a:pos x="12191998" y="3428999"/>
              </a:cxn>
              <a:cxn ang="0">
                <a:pos x="12192000" y="3429000"/>
              </a:cxn>
              <a:cxn ang="0">
                <a:pos x="0" y="3429000"/>
              </a:cxn>
            </a:cxnLst>
            <a:rect l="txL" t="txT" r="txR" b="txB"/>
            <a:pathLst>
              <a:path w="12192000" h="3429000">
                <a:moveTo>
                  <a:pt x="6096000" y="0"/>
                </a:moveTo>
                <a:lnTo>
                  <a:pt x="8128000" y="1143000"/>
                </a:lnTo>
                <a:lnTo>
                  <a:pt x="6096000" y="3428999"/>
                </a:lnTo>
                <a:lnTo>
                  <a:pt x="12191998" y="3428999"/>
                </a:lnTo>
                <a:lnTo>
                  <a:pt x="12192000" y="3429000"/>
                </a:lnTo>
                <a:lnTo>
                  <a:pt x="0" y="3429000"/>
                </a:lnTo>
                <a:close/>
              </a:path>
            </a:pathLst>
          </a:custGeom>
          <a:solidFill>
            <a:srgbClr val="9958B4"/>
          </a:solidFill>
          <a:ln w="12700" cap="flat" cmpd="sng">
            <a:solidFill>
              <a:srgbClr val="9958B4"/>
            </a:solidFill>
            <a:prstDash val="solid"/>
            <a:bevel/>
            <a:headEnd type="none" w="med" len="med"/>
            <a:tailEnd type="none" w="med" len="med"/>
          </a:ln>
        </p:spPr>
        <p:txBody>
          <a:bodyPr anchor="ctr" anchorCtr="0"/>
          <a:lstStyle/>
          <a:p>
            <a:pPr algn="ctr">
              <a:lnSpc>
                <a:spcPct val="100000"/>
              </a:lnSpc>
            </a:pPr>
            <a:endParaRPr>
              <a:solidFill>
                <a:srgbClr val="FFFFFF"/>
              </a:solidFill>
              <a:latin typeface="宋体" pitchFamily="2" charset="-122"/>
              <a:ea typeface="宋体" pitchFamily="2" charset="-122"/>
              <a:sym typeface="宋体" pitchFamily="2" charset="-122"/>
            </a:endParaRPr>
          </a:p>
        </p:txBody>
      </p:sp>
      <p:sp>
        <p:nvSpPr>
          <p:cNvPr id="14346" name="文本框 12" title=""/>
          <p:cNvSpPr/>
          <p:nvPr/>
        </p:nvSpPr>
        <p:spPr>
          <a:xfrm>
            <a:off x="6245225" y="3657600"/>
            <a:ext cx="5610225" cy="768350"/>
          </a:xfrm>
          <a:prstGeom prst="rect">
            <a:avLst/>
          </a:prstGeom>
          <a:noFill/>
          <a:ln w="9525">
            <a:noFill/>
          </a:ln>
        </p:spPr>
        <p:txBody>
          <a:bodyPr wrap="square">
            <a:spAutoFit/>
          </a:bodyPr>
          <a:lstStyle/>
          <a:p>
            <a:pPr>
              <a:lnSpc>
                <a:spcPct val="100000"/>
              </a:lnSpc>
            </a:pPr>
            <a:r>
              <a:rPr lang="zh-CN" altLang="en-US" sz="4400" b="1">
                <a:solidFill>
                  <a:schemeClr val="bg1"/>
                </a:solidFill>
                <a:latin typeface="方正兰亭粗黑_GBK" charset="-122"/>
                <a:ea typeface="方正兰亭粗黑_GBK" charset="-122"/>
                <a:sym typeface="方正兰亭粗黑_GBK" charset="-122"/>
              </a:rPr>
              <a:t>课堂练习</a:t>
            </a:r>
          </a:p>
        </p:txBody>
      </p:sp>
    </p:spTree>
  </p:cSld>
  <p:clrMapOvr>
    <a:masterClrMapping/>
  </p:clrMapOvr>
  <p:transition/>
  <p:timing/>
</p:sld>
</file>

<file path=ppt/slides/slide2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5362" name="等腰三角形 15" title=""/>
          <p:cNvSpPr/>
          <p:nvPr/>
        </p:nvSpPr>
        <p:spPr>
          <a:xfrm>
            <a:off x="0" y="6443663"/>
            <a:ext cx="3060700" cy="414337"/>
          </a:xfrm>
          <a:prstGeom prst="triangle">
            <a:avLst>
              <a:gd name="adj" fmla="val 50000"/>
            </a:avLst>
          </a:prstGeom>
          <a:solidFill>
            <a:srgbClr val="D50D2A">
              <a:alpha val="50000"/>
            </a:srgbClr>
          </a:solidFill>
          <a:ln w="12700">
            <a:noFill/>
          </a:ln>
        </p:spPr>
        <p:txBody>
          <a:bodyPr anchor="ctr" anchorCtr="0"/>
          <a:lstStyle/>
          <a:p>
            <a:pPr algn="ctr">
              <a:lnSpc>
                <a:spcPct val="100000"/>
              </a:lnSpc>
            </a:pPr>
            <a:endParaRPr>
              <a:solidFill>
                <a:srgbClr val="FFFFFF"/>
              </a:solidFill>
              <a:latin typeface="宋体" pitchFamily="2" charset="-122"/>
              <a:ea typeface="宋体" pitchFamily="2" charset="-122"/>
              <a:sym typeface="宋体" pitchFamily="2" charset="-122"/>
            </a:endParaRPr>
          </a:p>
        </p:txBody>
      </p:sp>
      <p:sp>
        <p:nvSpPr>
          <p:cNvPr id="15363" name="等腰三角形 16" title=""/>
          <p:cNvSpPr/>
          <p:nvPr/>
        </p:nvSpPr>
        <p:spPr>
          <a:xfrm>
            <a:off x="9131300" y="6443663"/>
            <a:ext cx="3060700" cy="414337"/>
          </a:xfrm>
          <a:prstGeom prst="triangle">
            <a:avLst>
              <a:gd name="adj" fmla="val 50000"/>
            </a:avLst>
          </a:prstGeom>
          <a:solidFill>
            <a:srgbClr val="005596">
              <a:alpha val="50000"/>
            </a:srgbClr>
          </a:solidFill>
          <a:ln w="12700">
            <a:noFill/>
          </a:ln>
        </p:spPr>
        <p:txBody>
          <a:bodyPr anchor="ctr" anchorCtr="0"/>
          <a:lstStyle/>
          <a:p>
            <a:pPr algn="ctr">
              <a:lnSpc>
                <a:spcPct val="100000"/>
              </a:lnSpc>
            </a:pPr>
            <a:endParaRPr>
              <a:solidFill>
                <a:srgbClr val="FFFFFF"/>
              </a:solidFill>
              <a:latin typeface="宋体" pitchFamily="2" charset="-122"/>
              <a:ea typeface="宋体" pitchFamily="2" charset="-122"/>
              <a:sym typeface="宋体" pitchFamily="2" charset="-122"/>
            </a:endParaRPr>
          </a:p>
        </p:txBody>
      </p:sp>
      <p:sp>
        <p:nvSpPr>
          <p:cNvPr id="15364" name="等腰三角形 17" title=""/>
          <p:cNvSpPr/>
          <p:nvPr/>
        </p:nvSpPr>
        <p:spPr>
          <a:xfrm>
            <a:off x="2282825" y="6443663"/>
            <a:ext cx="3060700" cy="414337"/>
          </a:xfrm>
          <a:prstGeom prst="triangle">
            <a:avLst>
              <a:gd name="adj" fmla="val 50000"/>
            </a:avLst>
          </a:prstGeom>
          <a:solidFill>
            <a:srgbClr val="099F3B">
              <a:alpha val="50000"/>
            </a:srgbClr>
          </a:solidFill>
          <a:ln w="12700">
            <a:noFill/>
          </a:ln>
        </p:spPr>
        <p:txBody>
          <a:bodyPr anchor="ctr" anchorCtr="0"/>
          <a:lstStyle/>
          <a:p>
            <a:pPr algn="ctr">
              <a:lnSpc>
                <a:spcPct val="100000"/>
              </a:lnSpc>
            </a:pPr>
            <a:endParaRPr>
              <a:solidFill>
                <a:srgbClr val="FFFFFF"/>
              </a:solidFill>
              <a:latin typeface="宋体" pitchFamily="2" charset="-122"/>
              <a:ea typeface="宋体" pitchFamily="2" charset="-122"/>
              <a:sym typeface="宋体" pitchFamily="2" charset="-122"/>
            </a:endParaRPr>
          </a:p>
        </p:txBody>
      </p:sp>
      <p:sp>
        <p:nvSpPr>
          <p:cNvPr id="15365" name="等腰三角形 18" title=""/>
          <p:cNvSpPr/>
          <p:nvPr/>
        </p:nvSpPr>
        <p:spPr>
          <a:xfrm>
            <a:off x="4565650" y="6443663"/>
            <a:ext cx="3060700" cy="414337"/>
          </a:xfrm>
          <a:prstGeom prst="triangle">
            <a:avLst>
              <a:gd name="adj" fmla="val 50000"/>
            </a:avLst>
          </a:prstGeom>
          <a:solidFill>
            <a:srgbClr val="8D44AD">
              <a:alpha val="50000"/>
            </a:srgbClr>
          </a:solidFill>
          <a:ln w="12700">
            <a:noFill/>
          </a:ln>
        </p:spPr>
        <p:txBody>
          <a:bodyPr anchor="ctr" anchorCtr="0"/>
          <a:lstStyle/>
          <a:p>
            <a:pPr algn="ctr">
              <a:lnSpc>
                <a:spcPct val="100000"/>
              </a:lnSpc>
            </a:pPr>
            <a:endParaRPr>
              <a:solidFill>
                <a:srgbClr val="FFFFFF"/>
              </a:solidFill>
              <a:latin typeface="宋体" pitchFamily="2" charset="-122"/>
              <a:ea typeface="宋体" pitchFamily="2" charset="-122"/>
              <a:sym typeface="宋体" pitchFamily="2" charset="-122"/>
            </a:endParaRPr>
          </a:p>
        </p:txBody>
      </p:sp>
      <p:sp>
        <p:nvSpPr>
          <p:cNvPr id="15366" name="等腰三角形 19" title=""/>
          <p:cNvSpPr/>
          <p:nvPr/>
        </p:nvSpPr>
        <p:spPr>
          <a:xfrm>
            <a:off x="6848475" y="6443663"/>
            <a:ext cx="3060700" cy="414337"/>
          </a:xfrm>
          <a:prstGeom prst="triangle">
            <a:avLst>
              <a:gd name="adj" fmla="val 50000"/>
            </a:avLst>
          </a:prstGeom>
          <a:solidFill>
            <a:srgbClr val="CB5518">
              <a:alpha val="50000"/>
            </a:srgbClr>
          </a:solidFill>
          <a:ln w="12700">
            <a:noFill/>
          </a:ln>
        </p:spPr>
        <p:txBody>
          <a:bodyPr anchor="ctr" anchorCtr="0"/>
          <a:lstStyle/>
          <a:p>
            <a:pPr algn="ctr">
              <a:lnSpc>
                <a:spcPct val="100000"/>
              </a:lnSpc>
            </a:pPr>
            <a:endParaRPr>
              <a:solidFill>
                <a:srgbClr val="FFFFFF"/>
              </a:solidFill>
              <a:latin typeface="宋体" pitchFamily="2" charset="-122"/>
              <a:ea typeface="宋体" pitchFamily="2" charset="-122"/>
              <a:sym typeface="宋体" pitchFamily="2" charset="-122"/>
            </a:endParaRPr>
          </a:p>
        </p:txBody>
      </p:sp>
      <p:sp>
        <p:nvSpPr>
          <p:cNvPr id="3" name="矩形 2" title=""/>
          <p:cNvSpPr/>
          <p:nvPr/>
        </p:nvSpPr>
        <p:spPr>
          <a:xfrm>
            <a:off x="479376" y="828869"/>
            <a:ext cx="11233248" cy="2030095"/>
          </a:xfrm>
          <a:prstGeom prst="rect">
            <a:avLst/>
          </a:prstGeom>
        </p:spPr>
        <p:txBody>
          <a:bodyPr wrap="square">
            <a:spAutoFit/>
          </a:bodyPr>
          <a:lstStyle/>
          <a:p>
            <a:pPr algn="just">
              <a:lnSpc>
                <a:spcPct val="150000"/>
              </a:lnSpc>
              <a:spcAft>
                <a:spcPct val="0"/>
              </a:spcAft>
            </a:pPr>
            <a:r>
              <a:rPr lang="en-US" altLang="zh-CN" sz="2800" kern="100">
                <a:latin typeface="Times New Roman" panose="02020603050405020304" pitchFamily="18" charset="0"/>
                <a:ea typeface="+mn-ea"/>
                <a:cs typeface="Times New Roman" panose="02020603050405020304" pitchFamily="18" charset="0"/>
              </a:rPr>
              <a:t>1.</a:t>
            </a:r>
            <a:r>
              <a:rPr lang="zh-CN" altLang="zh-CN" sz="2800" kern="100">
                <a:latin typeface="Times New Roman" panose="02020603050405020304" pitchFamily="18" charset="0"/>
                <a:ea typeface="+mn-ea"/>
                <a:cs typeface="Times New Roman" panose="02020603050405020304" pitchFamily="18" charset="0"/>
              </a:rPr>
              <a:t>下列各组对象能构成集合的有</a:t>
            </a:r>
            <a:r>
              <a:rPr lang="en-US" altLang="zh-CN" sz="2800" kern="100">
                <a:latin typeface="Times New Roman" panose="02020603050405020304" pitchFamily="18" charset="0"/>
                <a:ea typeface="+mn-ea"/>
                <a:cs typeface="Times New Roman" panose="02020603050405020304" pitchFamily="18" charset="0"/>
              </a:rPr>
              <a:t>(        )</a:t>
            </a:r>
            <a:endParaRPr lang="zh-CN" altLang="zh-CN" sz="1050" kern="100">
              <a:latin typeface="Times New Roman" panose="02020603050405020304" pitchFamily="18" charset="0"/>
              <a:ea typeface="+mn-ea"/>
              <a:cs typeface="Times New Roman" panose="02020603050405020304" pitchFamily="18" charset="0"/>
            </a:endParaRPr>
          </a:p>
          <a:p>
            <a:pPr algn="just">
              <a:lnSpc>
                <a:spcPct val="150000"/>
              </a:lnSpc>
              <a:spcAft>
                <a:spcPct val="0"/>
              </a:spcAft>
            </a:pPr>
            <a:r>
              <a:rPr lang="en-US" altLang="zh-CN" sz="2800" kern="100">
                <a:latin typeface="Times New Roman" panose="02020603050405020304" pitchFamily="18" charset="0"/>
                <a:ea typeface="+mn-ea"/>
                <a:cs typeface="Times New Roman" panose="02020603050405020304" pitchFamily="18" charset="0"/>
              </a:rPr>
              <a:t>①</a:t>
            </a:r>
            <a:r>
              <a:rPr lang="zh-CN" altLang="zh-CN" sz="2800" kern="100">
                <a:latin typeface="Times New Roman" panose="02020603050405020304" pitchFamily="18" charset="0"/>
                <a:ea typeface="+mn-ea"/>
                <a:cs typeface="Times New Roman" panose="02020603050405020304" pitchFamily="18" charset="0"/>
              </a:rPr>
              <a:t>接近于</a:t>
            </a:r>
            <a:r>
              <a:rPr lang="en-US" altLang="zh-CN" sz="2800" kern="100">
                <a:latin typeface="Times New Roman" panose="02020603050405020304" pitchFamily="18" charset="0"/>
                <a:ea typeface="+mn-ea"/>
                <a:cs typeface="Times New Roman" panose="02020603050405020304" pitchFamily="18" charset="0"/>
              </a:rPr>
              <a:t>1</a:t>
            </a:r>
            <a:r>
              <a:rPr lang="zh-CN" altLang="zh-CN" sz="2800" kern="100">
                <a:latin typeface="Times New Roman" panose="02020603050405020304" pitchFamily="18" charset="0"/>
                <a:ea typeface="+mn-ea"/>
                <a:cs typeface="Times New Roman" panose="02020603050405020304" pitchFamily="18" charset="0"/>
              </a:rPr>
              <a:t>的所有正整数；</a:t>
            </a:r>
            <a:r>
              <a:rPr lang="en-US" altLang="zh-CN" sz="2800" kern="100">
                <a:latin typeface="Times New Roman" panose="02020603050405020304" pitchFamily="18" charset="0"/>
                <a:ea typeface="+mn-ea"/>
                <a:cs typeface="Times New Roman" panose="02020603050405020304" pitchFamily="18" charset="0"/>
              </a:rPr>
              <a:t>②</a:t>
            </a:r>
            <a:r>
              <a:rPr lang="zh-CN" altLang="zh-CN" sz="2800" kern="100">
                <a:latin typeface="Times New Roman" panose="02020603050405020304" pitchFamily="18" charset="0"/>
                <a:ea typeface="+mn-ea"/>
                <a:cs typeface="Times New Roman" panose="02020603050405020304" pitchFamily="18" charset="0"/>
              </a:rPr>
              <a:t>小于</a:t>
            </a:r>
            <a:r>
              <a:rPr lang="en-US" altLang="zh-CN" sz="2800" kern="100">
                <a:latin typeface="Times New Roman" panose="02020603050405020304" pitchFamily="18" charset="0"/>
                <a:ea typeface="+mn-ea"/>
                <a:cs typeface="Times New Roman" panose="02020603050405020304" pitchFamily="18" charset="0"/>
              </a:rPr>
              <a:t>0</a:t>
            </a:r>
            <a:r>
              <a:rPr lang="zh-CN" altLang="zh-CN" sz="2800" kern="100">
                <a:latin typeface="Times New Roman" panose="02020603050405020304" pitchFamily="18" charset="0"/>
                <a:ea typeface="+mn-ea"/>
                <a:cs typeface="Times New Roman" panose="02020603050405020304" pitchFamily="18" charset="0"/>
              </a:rPr>
              <a:t>的实数；</a:t>
            </a:r>
            <a:r>
              <a:rPr lang="en-US" altLang="zh-CN" sz="2800" kern="100">
                <a:latin typeface="Times New Roman" panose="02020603050405020304" pitchFamily="18" charset="0"/>
                <a:ea typeface="+mn-ea"/>
                <a:cs typeface="Times New Roman" panose="02020603050405020304" pitchFamily="18" charset="0"/>
              </a:rPr>
              <a:t>③(2 020,1)</a:t>
            </a:r>
            <a:r>
              <a:rPr lang="zh-CN" altLang="zh-CN" sz="2800" kern="100">
                <a:latin typeface="Times New Roman" panose="02020603050405020304" pitchFamily="18" charset="0"/>
                <a:ea typeface="+mn-ea"/>
                <a:cs typeface="Times New Roman" panose="02020603050405020304" pitchFamily="18" charset="0"/>
              </a:rPr>
              <a:t>与</a:t>
            </a:r>
            <a:r>
              <a:rPr lang="en-US" altLang="zh-CN" sz="2800" kern="100">
                <a:latin typeface="Times New Roman" panose="02020603050405020304" pitchFamily="18" charset="0"/>
                <a:ea typeface="+mn-ea"/>
                <a:cs typeface="Times New Roman" panose="02020603050405020304" pitchFamily="18" charset="0"/>
              </a:rPr>
              <a:t>(1,2 020).</a:t>
            </a:r>
            <a:endParaRPr lang="zh-CN" altLang="zh-CN" sz="1050" kern="100">
              <a:latin typeface="Times New Roman" panose="02020603050405020304" pitchFamily="18" charset="0"/>
              <a:ea typeface="+mn-ea"/>
              <a:cs typeface="Times New Roman" panose="02020603050405020304" pitchFamily="18" charset="0"/>
            </a:endParaRPr>
          </a:p>
          <a:p>
            <a:pPr algn="just">
              <a:lnSpc>
                <a:spcPct val="150000"/>
              </a:lnSpc>
              <a:spcAft>
                <a:spcPct val="0"/>
              </a:spcAft>
            </a:pPr>
            <a:r>
              <a:rPr lang="en-US" altLang="zh-CN" sz="2800" kern="100">
                <a:latin typeface="Times New Roman" panose="02020603050405020304" pitchFamily="18" charset="0"/>
                <a:ea typeface="+mn-ea"/>
                <a:cs typeface="Times New Roman" panose="02020603050405020304" pitchFamily="18" charset="0"/>
              </a:rPr>
              <a:t>A.1</a:t>
            </a:r>
            <a:r>
              <a:rPr lang="zh-CN" altLang="zh-CN" sz="2800" kern="100">
                <a:latin typeface="Times New Roman" panose="02020603050405020304" pitchFamily="18" charset="0"/>
                <a:ea typeface="+mn-ea"/>
                <a:cs typeface="Times New Roman" panose="02020603050405020304" pitchFamily="18" charset="0"/>
              </a:rPr>
              <a:t>组</a:t>
            </a:r>
            <a:r>
              <a:rPr lang="en-US" altLang="zh-CN" sz="2800" kern="100">
                <a:latin typeface="Times New Roman" panose="02020603050405020304" pitchFamily="18" charset="0"/>
                <a:ea typeface="+mn-ea"/>
                <a:cs typeface="Times New Roman" panose="02020603050405020304" pitchFamily="18" charset="0"/>
              </a:rPr>
              <a:t>          B.2</a:t>
            </a:r>
            <a:r>
              <a:rPr lang="zh-CN" altLang="zh-CN" sz="2800" kern="100">
                <a:latin typeface="Times New Roman" panose="02020603050405020304" pitchFamily="18" charset="0"/>
                <a:ea typeface="+mn-ea"/>
                <a:cs typeface="Times New Roman" panose="02020603050405020304" pitchFamily="18" charset="0"/>
              </a:rPr>
              <a:t>组</a:t>
            </a:r>
            <a:r>
              <a:rPr lang="en-US" altLang="zh-CN" sz="2800" kern="100">
                <a:latin typeface="Times New Roman" panose="02020603050405020304" pitchFamily="18" charset="0"/>
                <a:ea typeface="+mn-ea"/>
                <a:cs typeface="Times New Roman" panose="02020603050405020304" pitchFamily="18" charset="0"/>
              </a:rPr>
              <a:t>          C.3</a:t>
            </a:r>
            <a:r>
              <a:rPr lang="zh-CN" altLang="zh-CN" sz="2800" kern="100">
                <a:latin typeface="Times New Roman" panose="02020603050405020304" pitchFamily="18" charset="0"/>
                <a:ea typeface="+mn-ea"/>
                <a:cs typeface="Times New Roman" panose="02020603050405020304" pitchFamily="18" charset="0"/>
              </a:rPr>
              <a:t>组</a:t>
            </a:r>
            <a:r>
              <a:rPr lang="en-US" altLang="zh-CN" sz="2800" kern="100">
                <a:latin typeface="Times New Roman" panose="02020603050405020304" pitchFamily="18" charset="0"/>
                <a:ea typeface="+mn-ea"/>
                <a:cs typeface="Times New Roman" panose="02020603050405020304" pitchFamily="18" charset="0"/>
              </a:rPr>
              <a:t>          D.0</a:t>
            </a:r>
            <a:r>
              <a:rPr lang="zh-CN" altLang="zh-CN" sz="2800" kern="100">
                <a:latin typeface="Times New Roman" panose="02020603050405020304" pitchFamily="18" charset="0"/>
                <a:ea typeface="+mn-ea"/>
                <a:cs typeface="Times New Roman" panose="02020603050405020304" pitchFamily="18" charset="0"/>
              </a:rPr>
              <a:t>组</a:t>
            </a:r>
            <a:endParaRPr lang="zh-CN" altLang="zh-CN" sz="1050" kern="100">
              <a:effectLst/>
              <a:latin typeface="Times New Roman" panose="02020603050405020304" pitchFamily="18" charset="0"/>
              <a:ea typeface="+mn-ea"/>
              <a:cs typeface="Times New Roman" panose="02020603050405020304" pitchFamily="18" charset="0"/>
            </a:endParaRPr>
          </a:p>
        </p:txBody>
      </p:sp>
      <p:sp>
        <p:nvSpPr>
          <p:cNvPr id="6" name="矩形 5" title=""/>
          <p:cNvSpPr/>
          <p:nvPr/>
        </p:nvSpPr>
        <p:spPr>
          <a:xfrm>
            <a:off x="479376" y="3063668"/>
            <a:ext cx="11233248" cy="1949508"/>
          </a:xfrm>
          <a:prstGeom prst="rect">
            <a:avLst/>
          </a:prstGeom>
        </p:spPr>
        <p:txBody>
          <a:bodyPr wrap="square">
            <a:spAutoFit/>
          </a:bodyPr>
          <a:lstStyle/>
          <a:p>
            <a:pPr algn="just">
              <a:lnSpc>
                <a:spcPct val="150000"/>
              </a:lnSpc>
              <a:spcAft>
                <a:spcPct val="0"/>
              </a:spcAft>
            </a:pPr>
            <a:r>
              <a:rPr lang="zh-CN" altLang="zh-CN" sz="2800" b="1" kern="100">
                <a:solidFill>
                  <a:srgbClr val="C00000"/>
                </a:solidFill>
                <a:latin typeface="Times New Roman" panose="02020603050405020304" pitchFamily="18" charset="0"/>
                <a:ea typeface="微软雅黑" charset="-122"/>
                <a:cs typeface="Times New Roman" panose="02020603050405020304" pitchFamily="18" charset="0"/>
              </a:rPr>
              <a:t>解析</a:t>
            </a:r>
            <a:r>
              <a:rPr lang="zh-CN" altLang="zh-CN" sz="2800" kern="100">
                <a:solidFill>
                  <a:srgbClr val="C00000"/>
                </a:solidFill>
                <a:latin typeface="Times New Roman" panose="02020603050405020304" pitchFamily="18" charset="0"/>
                <a:ea typeface="微软雅黑" charset="-122"/>
                <a:cs typeface="Times New Roman" panose="02020603050405020304" pitchFamily="18" charset="0"/>
              </a:rPr>
              <a:t>　</a:t>
            </a:r>
            <a:r>
              <a:rPr lang="en-US" altLang="zh-CN" sz="2800" kern="100">
                <a:solidFill>
                  <a:srgbClr val="C00000"/>
                </a:solidFill>
                <a:latin typeface="宋体" pitchFamily="2" charset="-122"/>
                <a:ea typeface="黑体" panose="02010609060101010101" pitchFamily="49" charset="-122"/>
                <a:cs typeface="Times New Roman" panose="02020603050405020304" pitchFamily="18" charset="0"/>
              </a:rPr>
              <a:t>①</a:t>
            </a:r>
            <a:r>
              <a:rPr lang="zh-CN" altLang="zh-CN" sz="2800" kern="10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中接近于</a:t>
            </a:r>
            <a:r>
              <a:rPr lang="en-US" altLang="zh-CN" sz="2800" kern="100">
                <a:solidFill>
                  <a:srgbClr val="C00000"/>
                </a:solidFill>
                <a:latin typeface="Times New Roman" panose="02020603050405020304" pitchFamily="18" charset="0"/>
                <a:ea typeface="黑体" panose="02010609060101010101" pitchFamily="49" charset="-122"/>
                <a:cs typeface="Courier New" panose="02070309020205020404" pitchFamily="49" charset="0"/>
              </a:rPr>
              <a:t>1</a:t>
            </a:r>
            <a:r>
              <a:rPr lang="zh-CN" altLang="zh-CN" sz="2800" kern="10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的所有正整数标准不明确，故不能构成集合；</a:t>
            </a:r>
            <a:endParaRPr lang="en-US" altLang="zh-CN" sz="2800" kern="10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a:p>
            <a:pPr algn="just">
              <a:lnSpc>
                <a:spcPct val="150000"/>
              </a:lnSpc>
              <a:spcAft>
                <a:spcPct val="0"/>
              </a:spcAft>
            </a:pPr>
            <a:r>
              <a:rPr lang="en-US" altLang="zh-CN" sz="2800" kern="100">
                <a:solidFill>
                  <a:srgbClr val="C00000"/>
                </a:solidFill>
                <a:latin typeface="宋体" pitchFamily="2" charset="-122"/>
                <a:ea typeface="黑体" panose="02010609060101010101" pitchFamily="49" charset="-122"/>
                <a:cs typeface="Times New Roman" panose="02020603050405020304" pitchFamily="18" charset="0"/>
              </a:rPr>
              <a:t>②</a:t>
            </a:r>
            <a:r>
              <a:rPr lang="zh-CN" altLang="zh-CN" sz="2800" kern="10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中</a:t>
            </a:r>
            <a:r>
              <a:rPr lang="en-US" altLang="zh-CN" sz="2800" kern="100">
                <a:solidFill>
                  <a:srgbClr val="C00000"/>
                </a:solidFill>
                <a:latin typeface="宋体" pitchFamily="2" charset="-122"/>
                <a:ea typeface="方正中等线简体" panose="03000509000000000000" pitchFamily="65" charset="-122"/>
                <a:cs typeface="Times New Roman" panose="02020603050405020304" pitchFamily="18" charset="0"/>
              </a:rPr>
              <a:t>“</a:t>
            </a:r>
            <a:r>
              <a:rPr lang="zh-CN" altLang="zh-CN" sz="2800" kern="10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小于</a:t>
            </a:r>
            <a:r>
              <a:rPr lang="en-US" altLang="zh-CN" sz="2800" kern="100">
                <a:solidFill>
                  <a:srgbClr val="C00000"/>
                </a:solidFill>
                <a:latin typeface="Times New Roman" panose="02020603050405020304" pitchFamily="18" charset="0"/>
                <a:ea typeface="黑体" panose="02010609060101010101" pitchFamily="49" charset="-122"/>
                <a:cs typeface="Courier New" panose="02070309020205020404" pitchFamily="49" charset="0"/>
              </a:rPr>
              <a:t>0</a:t>
            </a:r>
            <a:r>
              <a:rPr lang="en-US" altLang="zh-CN" sz="2800" kern="100">
                <a:solidFill>
                  <a:srgbClr val="C00000"/>
                </a:solidFill>
                <a:latin typeface="宋体" pitchFamily="2" charset="-122"/>
                <a:ea typeface="方正中等线简体" panose="03000509000000000000" pitchFamily="65" charset="-122"/>
                <a:cs typeface="Times New Roman" panose="02020603050405020304" pitchFamily="18" charset="0"/>
              </a:rPr>
              <a:t>”</a:t>
            </a:r>
            <a:r>
              <a:rPr lang="zh-CN" altLang="zh-CN" sz="2800" kern="10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是一个明确的标准，能构成集合；</a:t>
            </a:r>
            <a:endParaRPr lang="en-US" altLang="zh-CN" sz="2800" kern="10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a:p>
            <a:pPr algn="just">
              <a:lnSpc>
                <a:spcPct val="150000"/>
              </a:lnSpc>
              <a:spcAft>
                <a:spcPct val="0"/>
              </a:spcAft>
            </a:pPr>
            <a:r>
              <a:rPr lang="en-US" altLang="zh-CN" sz="2800" kern="100">
                <a:solidFill>
                  <a:srgbClr val="C00000"/>
                </a:solidFill>
                <a:latin typeface="宋体" pitchFamily="2" charset="-122"/>
                <a:ea typeface="黑体" panose="02010609060101010101" pitchFamily="49" charset="-122"/>
                <a:cs typeface="Times New Roman" panose="02020603050405020304" pitchFamily="18" charset="0"/>
              </a:rPr>
              <a:t>③</a:t>
            </a:r>
            <a:r>
              <a:rPr lang="zh-CN" altLang="zh-CN" sz="2800" kern="10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中</a:t>
            </a:r>
            <a:r>
              <a:rPr lang="en-US" altLang="zh-CN" sz="2800" kern="100">
                <a:solidFill>
                  <a:srgbClr val="C00000"/>
                </a:solidFill>
                <a:latin typeface="Times New Roman" panose="02020603050405020304" pitchFamily="18" charset="0"/>
                <a:ea typeface="黑体" panose="02010609060101010101" pitchFamily="49" charset="-122"/>
                <a:cs typeface="Courier New" panose="02070309020205020404" pitchFamily="49" charset="0"/>
              </a:rPr>
              <a:t>(2 020,1)</a:t>
            </a:r>
            <a:r>
              <a:rPr lang="zh-CN" altLang="zh-CN" sz="2800" kern="10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与</a:t>
            </a:r>
            <a:r>
              <a:rPr lang="en-US" altLang="zh-CN" sz="2800" kern="100">
                <a:solidFill>
                  <a:srgbClr val="C00000"/>
                </a:solidFill>
                <a:latin typeface="Times New Roman" panose="02020603050405020304" pitchFamily="18" charset="0"/>
                <a:ea typeface="黑体" panose="02010609060101010101" pitchFamily="49" charset="-122"/>
                <a:cs typeface="Courier New" panose="02070309020205020404" pitchFamily="49" charset="0"/>
              </a:rPr>
              <a:t>(1,2 020)</a:t>
            </a:r>
            <a:r>
              <a:rPr lang="zh-CN" altLang="zh-CN" sz="2800" kern="10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是两个不同的数对，是确定的，能构成集合</a:t>
            </a:r>
            <a:r>
              <a:rPr lang="en-US" altLang="zh-CN" sz="2800" kern="100">
                <a:solidFill>
                  <a:srgbClr val="C00000"/>
                </a:solidFill>
                <a:latin typeface="Times New Roman" panose="02020603050405020304" pitchFamily="18" charset="0"/>
                <a:ea typeface="黑体" panose="02010609060101010101" pitchFamily="49" charset="-122"/>
                <a:cs typeface="Courier New" panose="02070309020205020404" pitchFamily="49" charset="0"/>
              </a:rPr>
              <a:t>.</a:t>
            </a:r>
            <a:endParaRPr lang="en-US" altLang="zh-CN" sz="2800" kern="100">
              <a:solidFill>
                <a:srgbClr val="C00000"/>
              </a:solidFill>
              <a:effectLst/>
              <a:latin typeface="Times New Roman" panose="02020603050405020304" pitchFamily="18" charset="0"/>
              <a:ea typeface="黑体" panose="02010609060101010101" pitchFamily="49" charset="-122"/>
              <a:cs typeface="Courier New" panose="02070309020205020404" pitchFamily="49" charset="0"/>
            </a:endParaRPr>
          </a:p>
        </p:txBody>
      </p:sp>
      <p:sp>
        <p:nvSpPr>
          <p:cNvPr id="2" name="矩形 1" title=""/>
          <p:cNvSpPr/>
          <p:nvPr/>
        </p:nvSpPr>
        <p:spPr>
          <a:xfrm>
            <a:off x="5735955" y="848995"/>
            <a:ext cx="702310" cy="737235"/>
          </a:xfrm>
          <a:prstGeom prst="rect">
            <a:avLst/>
          </a:prstGeom>
        </p:spPr>
        <p:txBody>
          <a:bodyPr wrap="square">
            <a:spAutoFit/>
          </a:bodyPr>
          <a:lstStyle/>
          <a:p>
            <a:pPr algn="just">
              <a:lnSpc>
                <a:spcPct val="150000"/>
              </a:lnSpc>
              <a:spcAft>
                <a:spcPct val="0"/>
              </a:spcAft>
            </a:pPr>
            <a:r>
              <a:rPr lang="en-US" altLang="zh-CN" sz="2800" b="1" kern="100">
                <a:solidFill>
                  <a:srgbClr val="C00000"/>
                </a:solidFill>
                <a:latin typeface="Times New Roman Bold" panose="02020603050405020304" charset="0"/>
                <a:ea typeface="黑体" panose="02010609060101010101" pitchFamily="49" charset="-122"/>
                <a:cs typeface="Times New Roman Bold" panose="02020603050405020304" charset="0"/>
              </a:rPr>
              <a:t>B</a:t>
            </a:r>
            <a:endParaRPr lang="en-US" altLang="zh-CN" sz="2800" kern="100">
              <a:solidFill>
                <a:srgbClr val="C00000"/>
              </a:solidFill>
              <a:effectLst/>
              <a:latin typeface="Times New Roman" panose="02020603050405020304" pitchFamily="18" charset="0"/>
              <a:ea typeface="黑体" panose="02010609060101010101" pitchFamily="49" charset="-122"/>
              <a:cs typeface="Courier New" panose="02070309020205020404"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nodeType="clickPar">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xEl>
                                              <p:pRg st="0" end="0"/>
                                            </p:txEl>
                                          </p:spTgt>
                                        </p:tgtEl>
                                        <p:attrNameLst>
                                          <p:attrName>style.visibility</p:attrName>
                                        </p:attrNameLst>
                                      </p:cBhvr>
                                      <p:to>
                                        <p:strVal val="visible"/>
                                      </p:to>
                                    </p:set>
                                    <p:animEffect transition="in" filter="blinds(horizontal)">
                                      <p:cBhvr>
                                        <p:cTn id="22"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5362" name="等腰三角形 15" title=""/>
          <p:cNvSpPr/>
          <p:nvPr/>
        </p:nvSpPr>
        <p:spPr>
          <a:xfrm>
            <a:off x="0" y="6443663"/>
            <a:ext cx="3060700" cy="414337"/>
          </a:xfrm>
          <a:prstGeom prst="triangle">
            <a:avLst>
              <a:gd name="adj" fmla="val 50000"/>
            </a:avLst>
          </a:prstGeom>
          <a:solidFill>
            <a:srgbClr val="D50D2A">
              <a:alpha val="50000"/>
            </a:srgbClr>
          </a:solidFill>
          <a:ln w="12700">
            <a:noFill/>
          </a:ln>
        </p:spPr>
        <p:txBody>
          <a:bodyPr anchor="ctr" anchorCtr="0"/>
          <a:lstStyle/>
          <a:p>
            <a:pPr algn="ctr">
              <a:lnSpc>
                <a:spcPct val="100000"/>
              </a:lnSpc>
            </a:pPr>
            <a:endParaRPr>
              <a:solidFill>
                <a:srgbClr val="FFFFFF"/>
              </a:solidFill>
              <a:latin typeface="宋体" pitchFamily="2" charset="-122"/>
              <a:ea typeface="宋体" pitchFamily="2" charset="-122"/>
              <a:sym typeface="宋体" pitchFamily="2" charset="-122"/>
            </a:endParaRPr>
          </a:p>
        </p:txBody>
      </p:sp>
      <p:sp>
        <p:nvSpPr>
          <p:cNvPr id="15363" name="等腰三角形 16" title=""/>
          <p:cNvSpPr/>
          <p:nvPr/>
        </p:nvSpPr>
        <p:spPr>
          <a:xfrm>
            <a:off x="9131300" y="6443663"/>
            <a:ext cx="3060700" cy="414337"/>
          </a:xfrm>
          <a:prstGeom prst="triangle">
            <a:avLst>
              <a:gd name="adj" fmla="val 50000"/>
            </a:avLst>
          </a:prstGeom>
          <a:solidFill>
            <a:srgbClr val="005596">
              <a:alpha val="50000"/>
            </a:srgbClr>
          </a:solidFill>
          <a:ln w="12700">
            <a:noFill/>
          </a:ln>
        </p:spPr>
        <p:txBody>
          <a:bodyPr anchor="ctr" anchorCtr="0"/>
          <a:lstStyle/>
          <a:p>
            <a:pPr algn="ctr">
              <a:lnSpc>
                <a:spcPct val="100000"/>
              </a:lnSpc>
            </a:pPr>
            <a:endParaRPr>
              <a:solidFill>
                <a:srgbClr val="FFFFFF"/>
              </a:solidFill>
              <a:latin typeface="宋体" pitchFamily="2" charset="-122"/>
              <a:ea typeface="宋体" pitchFamily="2" charset="-122"/>
              <a:sym typeface="宋体" pitchFamily="2" charset="-122"/>
            </a:endParaRPr>
          </a:p>
        </p:txBody>
      </p:sp>
      <p:sp>
        <p:nvSpPr>
          <p:cNvPr id="15364" name="等腰三角形 17" title=""/>
          <p:cNvSpPr/>
          <p:nvPr/>
        </p:nvSpPr>
        <p:spPr>
          <a:xfrm>
            <a:off x="2282825" y="6443663"/>
            <a:ext cx="3060700" cy="414337"/>
          </a:xfrm>
          <a:prstGeom prst="triangle">
            <a:avLst>
              <a:gd name="adj" fmla="val 50000"/>
            </a:avLst>
          </a:prstGeom>
          <a:solidFill>
            <a:srgbClr val="099F3B">
              <a:alpha val="50000"/>
            </a:srgbClr>
          </a:solidFill>
          <a:ln w="12700">
            <a:noFill/>
          </a:ln>
        </p:spPr>
        <p:txBody>
          <a:bodyPr anchor="ctr" anchorCtr="0"/>
          <a:lstStyle/>
          <a:p>
            <a:pPr algn="ctr">
              <a:lnSpc>
                <a:spcPct val="100000"/>
              </a:lnSpc>
            </a:pPr>
            <a:endParaRPr>
              <a:solidFill>
                <a:srgbClr val="FFFFFF"/>
              </a:solidFill>
              <a:latin typeface="宋体" pitchFamily="2" charset="-122"/>
              <a:ea typeface="宋体" pitchFamily="2" charset="-122"/>
              <a:sym typeface="宋体" pitchFamily="2" charset="-122"/>
            </a:endParaRPr>
          </a:p>
        </p:txBody>
      </p:sp>
      <p:sp>
        <p:nvSpPr>
          <p:cNvPr id="15365" name="等腰三角形 18" title=""/>
          <p:cNvSpPr/>
          <p:nvPr/>
        </p:nvSpPr>
        <p:spPr>
          <a:xfrm>
            <a:off x="4565650" y="6443663"/>
            <a:ext cx="3060700" cy="414337"/>
          </a:xfrm>
          <a:prstGeom prst="triangle">
            <a:avLst>
              <a:gd name="adj" fmla="val 50000"/>
            </a:avLst>
          </a:prstGeom>
          <a:solidFill>
            <a:srgbClr val="8D44AD">
              <a:alpha val="50000"/>
            </a:srgbClr>
          </a:solidFill>
          <a:ln w="12700">
            <a:noFill/>
          </a:ln>
        </p:spPr>
        <p:txBody>
          <a:bodyPr anchor="ctr" anchorCtr="0"/>
          <a:lstStyle/>
          <a:p>
            <a:pPr algn="ctr">
              <a:lnSpc>
                <a:spcPct val="100000"/>
              </a:lnSpc>
            </a:pPr>
            <a:endParaRPr>
              <a:solidFill>
                <a:srgbClr val="FFFFFF"/>
              </a:solidFill>
              <a:latin typeface="宋体" pitchFamily="2" charset="-122"/>
              <a:ea typeface="宋体" pitchFamily="2" charset="-122"/>
              <a:sym typeface="宋体" pitchFamily="2" charset="-122"/>
            </a:endParaRPr>
          </a:p>
        </p:txBody>
      </p:sp>
      <p:sp>
        <p:nvSpPr>
          <p:cNvPr id="15366" name="等腰三角形 19" title=""/>
          <p:cNvSpPr/>
          <p:nvPr/>
        </p:nvSpPr>
        <p:spPr>
          <a:xfrm>
            <a:off x="6848475" y="6443663"/>
            <a:ext cx="3060700" cy="414337"/>
          </a:xfrm>
          <a:prstGeom prst="triangle">
            <a:avLst>
              <a:gd name="adj" fmla="val 50000"/>
            </a:avLst>
          </a:prstGeom>
          <a:solidFill>
            <a:srgbClr val="CB5518">
              <a:alpha val="50000"/>
            </a:srgbClr>
          </a:solidFill>
          <a:ln w="12700">
            <a:noFill/>
          </a:ln>
        </p:spPr>
        <p:txBody>
          <a:bodyPr anchor="ctr" anchorCtr="0"/>
          <a:lstStyle/>
          <a:p>
            <a:pPr algn="ctr">
              <a:lnSpc>
                <a:spcPct val="100000"/>
              </a:lnSpc>
            </a:pPr>
            <a:endParaRPr>
              <a:solidFill>
                <a:srgbClr val="FFFFFF"/>
              </a:solidFill>
              <a:latin typeface="宋体" pitchFamily="2" charset="-122"/>
              <a:ea typeface="宋体" pitchFamily="2" charset="-122"/>
              <a:sym typeface="宋体" pitchFamily="2" charset="-122"/>
            </a:endParaRPr>
          </a:p>
        </p:txBody>
      </p:sp>
      <p:graphicFrame>
        <p:nvGraphicFramePr>
          <p:cNvPr id="2" name="对象 1" title=""/>
          <p:cNvGraphicFramePr>
            <a:graphicFrameLocks noChangeAspect="1"/>
          </p:cNvGraphicFramePr>
          <p:nvPr/>
        </p:nvGraphicFramePr>
        <p:xfrm>
          <a:off x="504695" y="1227718"/>
          <a:ext cx="8129588" cy="1092200"/>
        </p:xfrm>
        <a:graphic>
          <a:graphicData uri="http://schemas.openxmlformats.org/presentationml/2006/ole">
            <mc:AlternateContent>
              <mc:Choice xmlns:v="urn:schemas-microsoft-com:vml" Requires="v">
                <p:oleObj spid="_x0000_s1045" name="文档" r:id="rId2" imgW="8129270" imgH="1090930" progId="Word.Document.12">
                  <p:embed/>
                </p:oleObj>
              </mc:Choice>
              <mc:Fallback>
                <p:oleObj name="文档" r:id="rId2" imgW="8129270" imgH="1090930" progId="Word.Document.12">
                  <p:embed/>
                  <p:pic>
                    <p:nvPicPr>
                      <p:cNvPr id="0" name="OLE substitute image"/>
                      <p:cNvPicPr/>
                      <p:nvPr/>
                    </p:nvPicPr>
                    <p:blipFill>
                      <a:blip r:embed="rId3"/>
                      <a:stretch>
                        <a:fillRect/>
                      </a:stretch>
                    </p:blipFill>
                    <p:spPr>
                      <a:xfrm>
                        <a:off x="504695" y="1227718"/>
                        <a:ext cx="8129588" cy="1092200"/>
                      </a:xfrm>
                      <a:prstGeom prst="rect">
                        <a:avLst/>
                      </a:prstGeom>
                    </p:spPr>
                  </p:pic>
                </p:oleObj>
              </mc:Fallback>
            </mc:AlternateContent>
          </a:graphicData>
        </a:graphic>
      </p:graphicFrame>
      <p:sp>
        <p:nvSpPr>
          <p:cNvPr id="4" name="矩形 3" title=""/>
          <p:cNvSpPr/>
          <p:nvPr/>
        </p:nvSpPr>
        <p:spPr>
          <a:xfrm>
            <a:off x="396191" y="489054"/>
            <a:ext cx="8664624" cy="738664"/>
          </a:xfrm>
          <a:prstGeom prst="rect">
            <a:avLst/>
          </a:prstGeom>
        </p:spPr>
        <p:txBody>
          <a:bodyPr wrap="square">
            <a:spAutoFit/>
          </a:bodyPr>
          <a:lstStyle/>
          <a:p>
            <a:pPr algn="just">
              <a:lnSpc>
                <a:spcPct val="150000"/>
              </a:lnSpc>
              <a:spcAft>
                <a:spcPct val="0"/>
              </a:spcAft>
            </a:pPr>
            <a:r>
              <a:rPr lang="en-US" altLang="zh-CN" sz="2800" kern="100">
                <a:latin typeface="Times New Roman" panose="02020603050405020304" pitchFamily="18" charset="0"/>
                <a:ea typeface="+mn-ea"/>
                <a:cs typeface="Times New Roman" panose="02020603050405020304" pitchFamily="18" charset="0"/>
              </a:rPr>
              <a:t>2.</a:t>
            </a:r>
            <a:r>
              <a:rPr lang="zh-CN" altLang="zh-CN" sz="2800" kern="100">
                <a:latin typeface="Times New Roman" panose="02020603050405020304" pitchFamily="18" charset="0"/>
                <a:ea typeface="+mn-ea"/>
                <a:cs typeface="Times New Roman" panose="02020603050405020304" pitchFamily="18" charset="0"/>
              </a:rPr>
              <a:t>若</a:t>
            </a:r>
            <a:r>
              <a:rPr lang="en-US" altLang="zh-CN" sz="2800" i="1" kern="100">
                <a:latin typeface="Times New Roman" panose="02020603050405020304" pitchFamily="18" charset="0"/>
                <a:ea typeface="+mn-ea"/>
                <a:cs typeface="Times New Roman" panose="02020603050405020304" pitchFamily="18" charset="0"/>
              </a:rPr>
              <a:t>a</a:t>
            </a:r>
            <a:r>
              <a:rPr lang="zh-CN" altLang="zh-CN" sz="2800" kern="100">
                <a:latin typeface="Times New Roman" panose="02020603050405020304" pitchFamily="18" charset="0"/>
                <a:ea typeface="+mn-ea"/>
                <a:cs typeface="Times New Roman" panose="02020603050405020304" pitchFamily="18" charset="0"/>
              </a:rPr>
              <a:t>是</a:t>
            </a:r>
            <a:r>
              <a:rPr lang="en-US" altLang="zh-CN" sz="2800" b="1" kern="100">
                <a:latin typeface="Times New Roman" panose="02020603050405020304" pitchFamily="18" charset="0"/>
                <a:ea typeface="+mn-ea"/>
                <a:cs typeface="Times New Roman" panose="02020603050405020304" pitchFamily="18" charset="0"/>
              </a:rPr>
              <a:t>R</a:t>
            </a:r>
            <a:r>
              <a:rPr lang="zh-CN" altLang="zh-CN" sz="2800" kern="100">
                <a:latin typeface="Times New Roman" panose="02020603050405020304" pitchFamily="18" charset="0"/>
                <a:ea typeface="+mn-ea"/>
                <a:cs typeface="Times New Roman" panose="02020603050405020304" pitchFamily="18" charset="0"/>
              </a:rPr>
              <a:t>中的元素，但不是</a:t>
            </a:r>
            <a:r>
              <a:rPr lang="en-US" altLang="zh-CN" sz="2800" b="1" kern="100">
                <a:latin typeface="Times New Roman" panose="02020603050405020304" pitchFamily="18" charset="0"/>
                <a:ea typeface="+mn-ea"/>
                <a:cs typeface="Times New Roman" panose="02020603050405020304" pitchFamily="18" charset="0"/>
              </a:rPr>
              <a:t>Q</a:t>
            </a:r>
            <a:r>
              <a:rPr lang="zh-CN" altLang="zh-CN" sz="2800" kern="100">
                <a:latin typeface="Times New Roman" panose="02020603050405020304" pitchFamily="18" charset="0"/>
                <a:ea typeface="+mn-ea"/>
                <a:cs typeface="Times New Roman" panose="02020603050405020304" pitchFamily="18" charset="0"/>
              </a:rPr>
              <a:t>中的元素，则</a:t>
            </a:r>
            <a:r>
              <a:rPr lang="en-US" altLang="zh-CN" sz="2800" i="1" kern="100">
                <a:latin typeface="Times New Roman" panose="02020603050405020304" pitchFamily="18" charset="0"/>
                <a:ea typeface="+mn-ea"/>
                <a:cs typeface="Times New Roman" panose="02020603050405020304" pitchFamily="18" charset="0"/>
              </a:rPr>
              <a:t>a</a:t>
            </a:r>
            <a:r>
              <a:rPr lang="zh-CN" altLang="zh-CN" sz="2800" kern="100">
                <a:latin typeface="Times New Roman" panose="02020603050405020304" pitchFamily="18" charset="0"/>
                <a:ea typeface="+mn-ea"/>
                <a:cs typeface="Times New Roman" panose="02020603050405020304" pitchFamily="18" charset="0"/>
              </a:rPr>
              <a:t>可以是</a:t>
            </a:r>
            <a:r>
              <a:rPr lang="en-US" altLang="zh-CN" sz="2800" kern="100">
                <a:latin typeface="Times New Roman" panose="02020603050405020304" pitchFamily="18" charset="0"/>
                <a:ea typeface="+mn-ea"/>
                <a:cs typeface="Times New Roman" panose="02020603050405020304" pitchFamily="18" charset="0"/>
              </a:rPr>
              <a:t>(    )</a:t>
            </a:r>
            <a:endParaRPr lang="en-US" altLang="zh-CN" sz="2800" kern="100">
              <a:effectLst/>
              <a:latin typeface="Times New Roman" panose="02020603050405020304" pitchFamily="18" charset="0"/>
              <a:ea typeface="+mn-ea"/>
              <a:cs typeface="Times New Roman" panose="02020603050405020304" pitchFamily="18" charset="0"/>
            </a:endParaRPr>
          </a:p>
        </p:txBody>
      </p:sp>
      <p:sp>
        <p:nvSpPr>
          <p:cNvPr id="5" name="文本框 4" title=""/>
          <p:cNvSpPr txBox="1"/>
          <p:nvPr/>
        </p:nvSpPr>
        <p:spPr>
          <a:xfrm>
            <a:off x="8496300" y="669290"/>
            <a:ext cx="614680" cy="521970"/>
          </a:xfrm>
          <a:prstGeom prst="rect">
            <a:avLst/>
          </a:prstGeom>
          <a:noFill/>
        </p:spPr>
        <p:txBody>
          <a:bodyPr wrap="square" rtlCol="0">
            <a:spAutoFit/>
          </a:bodyPr>
          <a:lstStyle/>
          <a:p>
            <a:r>
              <a:rPr lang="en-US" altLang="zh-CN" sz="2800" b="1">
                <a:solidFill>
                  <a:srgbClr val="C00000"/>
                </a:solidFill>
                <a:latin typeface="Times New Roman Bold" panose="02020603050405020304" charset="0"/>
                <a:cs typeface="Times New Roman Bold" panose="02020603050405020304" charset="0"/>
              </a:rPr>
              <a:t>D</a:t>
            </a:r>
          </a:p>
        </p:txBody>
      </p:sp>
      <p:sp>
        <p:nvSpPr>
          <p:cNvPr id="7" name="矩形 6" title=""/>
          <p:cNvSpPr/>
          <p:nvPr/>
        </p:nvSpPr>
        <p:spPr>
          <a:xfrm>
            <a:off x="456516" y="3249459"/>
            <a:ext cx="11305256" cy="2030095"/>
          </a:xfrm>
          <a:prstGeom prst="rect">
            <a:avLst/>
          </a:prstGeom>
        </p:spPr>
        <p:txBody>
          <a:bodyPr wrap="square">
            <a:spAutoFit/>
          </a:bodyPr>
          <a:lstStyle/>
          <a:p>
            <a:pPr algn="just">
              <a:lnSpc>
                <a:spcPct val="150000"/>
              </a:lnSpc>
              <a:spcAft>
                <a:spcPct val="0"/>
              </a:spcAft>
            </a:pPr>
            <a:r>
              <a:rPr lang="en-US" altLang="zh-CN" sz="2800" kern="100">
                <a:latin typeface="Times New Roman" panose="02020603050405020304" pitchFamily="18" charset="0"/>
                <a:ea typeface="+mn-ea"/>
                <a:cs typeface="Times New Roman" panose="02020603050405020304" pitchFamily="18" charset="0"/>
              </a:rPr>
              <a:t>3.</a:t>
            </a:r>
            <a:r>
              <a:rPr lang="zh-CN" altLang="zh-CN" sz="2800" kern="100">
                <a:latin typeface="Times New Roman" panose="02020603050405020304" pitchFamily="18" charset="0"/>
                <a:ea typeface="+mn-ea"/>
                <a:cs typeface="Times New Roman" panose="02020603050405020304" pitchFamily="18" charset="0"/>
              </a:rPr>
              <a:t>已知集合</a:t>
            </a:r>
            <a:r>
              <a:rPr lang="en-US" altLang="zh-CN" sz="2800" i="1" kern="100">
                <a:latin typeface="Times New Roman" panose="02020603050405020304" pitchFamily="18" charset="0"/>
                <a:ea typeface="+mn-ea"/>
                <a:cs typeface="Times New Roman" panose="02020603050405020304" pitchFamily="18" charset="0"/>
              </a:rPr>
              <a:t>A</a:t>
            </a:r>
            <a:r>
              <a:rPr lang="zh-CN" altLang="zh-CN" sz="2800" kern="100">
                <a:latin typeface="Times New Roman" panose="02020603050405020304" pitchFamily="18" charset="0"/>
                <a:ea typeface="+mn-ea"/>
                <a:cs typeface="Times New Roman" panose="02020603050405020304" pitchFamily="18" charset="0"/>
              </a:rPr>
              <a:t>中的元素</a:t>
            </a:r>
            <a:r>
              <a:rPr lang="en-US" altLang="zh-CN" sz="2800" i="1" kern="100">
                <a:latin typeface="Times New Roman" panose="02020603050405020304" pitchFamily="18" charset="0"/>
                <a:ea typeface="+mn-ea"/>
                <a:cs typeface="Times New Roman" panose="02020603050405020304" pitchFamily="18" charset="0"/>
              </a:rPr>
              <a:t>x</a:t>
            </a:r>
            <a:r>
              <a:rPr lang="zh-CN" altLang="zh-CN" sz="2800" kern="100">
                <a:latin typeface="Times New Roman" panose="02020603050405020304" pitchFamily="18" charset="0"/>
                <a:ea typeface="+mn-ea"/>
                <a:cs typeface="Times New Roman" panose="02020603050405020304" pitchFamily="18" charset="0"/>
              </a:rPr>
              <a:t>满足</a:t>
            </a:r>
            <a:r>
              <a:rPr lang="en-US" altLang="zh-CN" sz="2800" i="1" kern="100">
                <a:latin typeface="Times New Roman" panose="02020603050405020304" pitchFamily="18" charset="0"/>
                <a:ea typeface="+mn-ea"/>
                <a:cs typeface="Times New Roman" panose="02020603050405020304" pitchFamily="18" charset="0"/>
              </a:rPr>
              <a:t>x</a:t>
            </a:r>
            <a:r>
              <a:rPr lang="zh-CN" altLang="zh-CN" sz="2800" kern="100">
                <a:latin typeface="Times New Roman" panose="02020603050405020304" pitchFamily="18" charset="0"/>
                <a:ea typeface="+mn-ea"/>
                <a:cs typeface="Times New Roman" panose="02020603050405020304" pitchFamily="18" charset="0"/>
              </a:rPr>
              <a:t>－</a:t>
            </a:r>
            <a:r>
              <a:rPr lang="en-US" altLang="zh-CN" sz="2800" kern="100">
                <a:latin typeface="Times New Roman" panose="02020603050405020304" pitchFamily="18" charset="0"/>
                <a:ea typeface="+mn-ea"/>
                <a:cs typeface="Times New Roman" panose="02020603050405020304" pitchFamily="18" charset="0"/>
              </a:rPr>
              <a:t>1&lt;     </a:t>
            </a:r>
            <a:r>
              <a:rPr lang="zh-CN" altLang="zh-CN" sz="2800" kern="100">
                <a:latin typeface="Times New Roman" panose="02020603050405020304" pitchFamily="18" charset="0"/>
                <a:ea typeface="+mn-ea"/>
                <a:cs typeface="Times New Roman" panose="02020603050405020304" pitchFamily="18" charset="0"/>
              </a:rPr>
              <a:t>，则下列各式正确的是</a:t>
            </a:r>
            <a:r>
              <a:rPr lang="en-US" altLang="zh-CN" sz="2800" kern="100">
                <a:latin typeface="Times New Roman" panose="02020603050405020304" pitchFamily="18" charset="0"/>
                <a:ea typeface="+mn-ea"/>
                <a:cs typeface="Times New Roman" panose="02020603050405020304" pitchFamily="18" charset="0"/>
              </a:rPr>
              <a:t>(     )</a:t>
            </a:r>
            <a:endParaRPr lang="zh-CN" altLang="zh-CN" sz="1050" kern="100">
              <a:latin typeface="Times New Roman" panose="02020603050405020304" pitchFamily="18" charset="0"/>
              <a:ea typeface="+mn-ea"/>
              <a:cs typeface="Times New Roman" panose="02020603050405020304" pitchFamily="18" charset="0"/>
            </a:endParaRPr>
          </a:p>
          <a:p>
            <a:pPr algn="just">
              <a:lnSpc>
                <a:spcPct val="150000"/>
              </a:lnSpc>
              <a:spcAft>
                <a:spcPct val="0"/>
              </a:spcAft>
            </a:pPr>
            <a:r>
              <a:rPr lang="en-US" altLang="zh-CN" sz="2800" kern="100">
                <a:latin typeface="Times New Roman" panose="02020603050405020304" pitchFamily="18" charset="0"/>
                <a:ea typeface="+mn-ea"/>
                <a:cs typeface="Times New Roman" panose="02020603050405020304" pitchFamily="18" charset="0"/>
              </a:rPr>
              <a:t>A.3∈</a:t>
            </a:r>
            <a:r>
              <a:rPr lang="en-US" altLang="zh-CN" sz="2800" i="1" kern="100">
                <a:latin typeface="Times New Roman" panose="02020603050405020304" pitchFamily="18" charset="0"/>
                <a:ea typeface="+mn-ea"/>
                <a:cs typeface="Times New Roman" panose="02020603050405020304" pitchFamily="18" charset="0"/>
              </a:rPr>
              <a:t>A</a:t>
            </a:r>
            <a:r>
              <a:rPr lang="zh-CN" altLang="zh-CN" sz="2800" kern="100">
                <a:latin typeface="Times New Roman" panose="02020603050405020304" pitchFamily="18" charset="0"/>
                <a:ea typeface="+mn-ea"/>
                <a:cs typeface="Times New Roman" panose="02020603050405020304" pitchFamily="18" charset="0"/>
              </a:rPr>
              <a:t>且－</a:t>
            </a:r>
            <a:r>
              <a:rPr lang="en-US" altLang="zh-CN" sz="2800" kern="100">
                <a:latin typeface="Times New Roman" panose="02020603050405020304" pitchFamily="18" charset="0"/>
                <a:ea typeface="+mn-ea"/>
                <a:cs typeface="Times New Roman" panose="02020603050405020304" pitchFamily="18" charset="0"/>
              </a:rPr>
              <a:t>3</a:t>
            </a:r>
            <a:r>
              <a:rPr lang="zh-CN" altLang="zh-CN" sz="2800" kern="100">
                <a:latin typeface="Times New Roman" panose="02020603050405020304" pitchFamily="18" charset="0"/>
                <a:ea typeface="+mn-ea"/>
                <a:cs typeface="Times New Roman" panose="02020603050405020304" pitchFamily="18" charset="0"/>
              </a:rPr>
              <a:t>∉</a:t>
            </a:r>
            <a:r>
              <a:rPr lang="en-US" altLang="zh-CN" sz="2800" i="1" kern="100">
                <a:latin typeface="Times New Roman" panose="02020603050405020304" pitchFamily="18" charset="0"/>
                <a:ea typeface="+mn-ea"/>
                <a:cs typeface="Times New Roman" panose="02020603050405020304" pitchFamily="18" charset="0"/>
              </a:rPr>
              <a:t>A</a:t>
            </a:r>
            <a:r>
              <a:rPr lang="en-US" altLang="zh-CN" sz="2800" kern="100">
                <a:latin typeface="Times New Roman" panose="02020603050405020304" pitchFamily="18" charset="0"/>
                <a:ea typeface="+mn-ea"/>
                <a:cs typeface="Times New Roman" panose="02020603050405020304" pitchFamily="18" charset="0"/>
              </a:rPr>
              <a:t>  			B.3∈</a:t>
            </a:r>
            <a:r>
              <a:rPr lang="en-US" altLang="zh-CN" sz="2800" i="1" kern="100">
                <a:latin typeface="Times New Roman" panose="02020603050405020304" pitchFamily="18" charset="0"/>
                <a:ea typeface="+mn-ea"/>
                <a:cs typeface="Times New Roman" panose="02020603050405020304" pitchFamily="18" charset="0"/>
              </a:rPr>
              <a:t>A</a:t>
            </a:r>
            <a:r>
              <a:rPr lang="zh-CN" altLang="zh-CN" sz="2800" kern="100">
                <a:latin typeface="Times New Roman" panose="02020603050405020304" pitchFamily="18" charset="0"/>
                <a:ea typeface="+mn-ea"/>
                <a:cs typeface="Times New Roman" panose="02020603050405020304" pitchFamily="18" charset="0"/>
              </a:rPr>
              <a:t>且－</a:t>
            </a:r>
            <a:r>
              <a:rPr lang="en-US" altLang="zh-CN" sz="2800" kern="100">
                <a:latin typeface="Times New Roman" panose="02020603050405020304" pitchFamily="18" charset="0"/>
                <a:ea typeface="+mn-ea"/>
                <a:cs typeface="Times New Roman" panose="02020603050405020304" pitchFamily="18" charset="0"/>
              </a:rPr>
              <a:t>3∈</a:t>
            </a:r>
            <a:r>
              <a:rPr lang="en-US" altLang="zh-CN" sz="2800" i="1" kern="100">
                <a:latin typeface="Times New Roman" panose="02020603050405020304" pitchFamily="18" charset="0"/>
                <a:ea typeface="+mn-ea"/>
                <a:cs typeface="Times New Roman" panose="02020603050405020304" pitchFamily="18" charset="0"/>
              </a:rPr>
              <a:t>A</a:t>
            </a:r>
            <a:endParaRPr lang="zh-CN" altLang="zh-CN" sz="1050" kern="100">
              <a:latin typeface="Times New Roman" panose="02020603050405020304" pitchFamily="18" charset="0"/>
              <a:ea typeface="+mn-ea"/>
              <a:cs typeface="Times New Roman" panose="02020603050405020304" pitchFamily="18" charset="0"/>
            </a:endParaRPr>
          </a:p>
          <a:p>
            <a:pPr algn="just">
              <a:lnSpc>
                <a:spcPct val="150000"/>
              </a:lnSpc>
              <a:spcAft>
                <a:spcPct val="0"/>
              </a:spcAft>
            </a:pPr>
            <a:r>
              <a:rPr lang="en-US" altLang="zh-CN" sz="2800" kern="100">
                <a:latin typeface="Times New Roman" panose="02020603050405020304" pitchFamily="18" charset="0"/>
                <a:ea typeface="+mn-ea"/>
                <a:cs typeface="Times New Roman" panose="02020603050405020304" pitchFamily="18" charset="0"/>
              </a:rPr>
              <a:t>C.3</a:t>
            </a:r>
            <a:r>
              <a:rPr lang="zh-CN" altLang="zh-CN" sz="2800" kern="100">
                <a:latin typeface="Times New Roman" panose="02020603050405020304" pitchFamily="18" charset="0"/>
                <a:ea typeface="+mn-ea"/>
                <a:cs typeface="Times New Roman" panose="02020603050405020304" pitchFamily="18" charset="0"/>
              </a:rPr>
              <a:t>∉</a:t>
            </a:r>
            <a:r>
              <a:rPr lang="en-US" altLang="zh-CN" sz="2800" i="1" kern="100">
                <a:latin typeface="Times New Roman" panose="02020603050405020304" pitchFamily="18" charset="0"/>
                <a:ea typeface="+mn-ea"/>
                <a:cs typeface="Times New Roman" panose="02020603050405020304" pitchFamily="18" charset="0"/>
              </a:rPr>
              <a:t>A</a:t>
            </a:r>
            <a:r>
              <a:rPr lang="zh-CN" altLang="zh-CN" sz="2800" kern="100">
                <a:latin typeface="Times New Roman" panose="02020603050405020304" pitchFamily="18" charset="0"/>
                <a:ea typeface="+mn-ea"/>
                <a:cs typeface="Times New Roman" panose="02020603050405020304" pitchFamily="18" charset="0"/>
              </a:rPr>
              <a:t>且－</a:t>
            </a:r>
            <a:r>
              <a:rPr lang="en-US" altLang="zh-CN" sz="2800" kern="100">
                <a:latin typeface="Times New Roman" panose="02020603050405020304" pitchFamily="18" charset="0"/>
                <a:ea typeface="+mn-ea"/>
                <a:cs typeface="Times New Roman" panose="02020603050405020304" pitchFamily="18" charset="0"/>
              </a:rPr>
              <a:t>3</a:t>
            </a:r>
            <a:r>
              <a:rPr lang="zh-CN" altLang="zh-CN" sz="2800" kern="100">
                <a:latin typeface="Times New Roman" panose="02020603050405020304" pitchFamily="18" charset="0"/>
                <a:ea typeface="+mn-ea"/>
                <a:cs typeface="Times New Roman" panose="02020603050405020304" pitchFamily="18" charset="0"/>
              </a:rPr>
              <a:t>∉</a:t>
            </a:r>
            <a:r>
              <a:rPr lang="en-US" altLang="zh-CN" sz="2800" i="1" kern="100">
                <a:latin typeface="Times New Roman" panose="02020603050405020304" pitchFamily="18" charset="0"/>
                <a:ea typeface="+mn-ea"/>
                <a:cs typeface="Times New Roman" panose="02020603050405020304" pitchFamily="18" charset="0"/>
              </a:rPr>
              <a:t>A</a:t>
            </a:r>
            <a:r>
              <a:rPr lang="en-US" altLang="zh-CN" sz="2800" kern="100">
                <a:latin typeface="Times New Roman" panose="02020603050405020304" pitchFamily="18" charset="0"/>
                <a:ea typeface="+mn-ea"/>
                <a:cs typeface="Times New Roman" panose="02020603050405020304" pitchFamily="18" charset="0"/>
              </a:rPr>
              <a:t>  			D.3</a:t>
            </a:r>
            <a:r>
              <a:rPr lang="zh-CN" altLang="zh-CN" sz="2800" kern="100">
                <a:latin typeface="Times New Roman" panose="02020603050405020304" pitchFamily="18" charset="0"/>
                <a:ea typeface="+mn-ea"/>
                <a:cs typeface="Times New Roman" panose="02020603050405020304" pitchFamily="18" charset="0"/>
              </a:rPr>
              <a:t>∉</a:t>
            </a:r>
            <a:r>
              <a:rPr lang="en-US" altLang="zh-CN" sz="2800" i="1" kern="100">
                <a:latin typeface="Times New Roman" panose="02020603050405020304" pitchFamily="18" charset="0"/>
                <a:ea typeface="+mn-ea"/>
                <a:cs typeface="Times New Roman" panose="02020603050405020304" pitchFamily="18" charset="0"/>
              </a:rPr>
              <a:t>A</a:t>
            </a:r>
            <a:r>
              <a:rPr lang="zh-CN" altLang="zh-CN" sz="2800" kern="100">
                <a:latin typeface="Times New Roman" panose="02020603050405020304" pitchFamily="18" charset="0"/>
                <a:ea typeface="+mn-ea"/>
                <a:cs typeface="Times New Roman" panose="02020603050405020304" pitchFamily="18" charset="0"/>
              </a:rPr>
              <a:t>且－</a:t>
            </a:r>
            <a:r>
              <a:rPr lang="en-US" altLang="zh-CN" sz="2800" kern="100">
                <a:latin typeface="Times New Roman" panose="02020603050405020304" pitchFamily="18" charset="0"/>
                <a:ea typeface="+mn-ea"/>
                <a:cs typeface="Times New Roman" panose="02020603050405020304" pitchFamily="18" charset="0"/>
              </a:rPr>
              <a:t>3∈</a:t>
            </a:r>
            <a:r>
              <a:rPr lang="en-US" altLang="zh-CN" sz="2800" i="1" kern="100">
                <a:latin typeface="Times New Roman" panose="02020603050405020304" pitchFamily="18" charset="0"/>
                <a:ea typeface="+mn-ea"/>
                <a:cs typeface="Times New Roman" panose="02020603050405020304" pitchFamily="18" charset="0"/>
              </a:rPr>
              <a:t>A</a:t>
            </a:r>
            <a:endParaRPr lang="zh-CN" altLang="zh-CN" sz="1050" kern="100">
              <a:effectLst/>
              <a:latin typeface="Times New Roman" panose="02020603050405020304" pitchFamily="18" charset="0"/>
              <a:ea typeface="+mn-ea"/>
              <a:cs typeface="Times New Roman" panose="02020603050405020304" pitchFamily="18" charset="0"/>
            </a:endParaRPr>
          </a:p>
        </p:txBody>
      </p:sp>
      <p:graphicFrame>
        <p:nvGraphicFramePr>
          <p:cNvPr id="9" name="对象 8" title=""/>
          <p:cNvGraphicFramePr>
            <a:graphicFrameLocks noChangeAspect="1"/>
          </p:cNvGraphicFramePr>
          <p:nvPr/>
        </p:nvGraphicFramePr>
        <p:xfrm>
          <a:off x="5649970" y="3339223"/>
          <a:ext cx="563562" cy="595312"/>
        </p:xfrm>
        <a:graphic>
          <a:graphicData uri="http://schemas.openxmlformats.org/presentationml/2006/ole">
            <mc:AlternateContent>
              <mc:Choice xmlns:v="urn:schemas-microsoft-com:vml" Requires="v">
                <p:oleObj spid="_x0000_s1046" name="文档" r:id="rId4" imgW="563880" imgH="595630" progId="Word.Document.12">
                  <p:embed/>
                </p:oleObj>
              </mc:Choice>
              <mc:Fallback>
                <p:oleObj name="文档" r:id="rId4" imgW="563880" imgH="595630" progId="Word.Document.12">
                  <p:embed/>
                  <p:pic>
                    <p:nvPicPr>
                      <p:cNvPr id="0" name="OLE substitute image"/>
                      <p:cNvPicPr/>
                      <p:nvPr/>
                    </p:nvPicPr>
                    <p:blipFill>
                      <a:blip r:embed="rId5"/>
                      <a:stretch>
                        <a:fillRect/>
                      </a:stretch>
                    </p:blipFill>
                    <p:spPr>
                      <a:xfrm>
                        <a:off x="5649970" y="3339223"/>
                        <a:ext cx="563562" cy="595312"/>
                      </a:xfrm>
                      <a:prstGeom prst="rect">
                        <a:avLst/>
                      </a:prstGeom>
                    </p:spPr>
                  </p:pic>
                </p:oleObj>
              </mc:Fallback>
            </mc:AlternateContent>
          </a:graphicData>
        </a:graphic>
      </p:graphicFrame>
      <p:sp>
        <p:nvSpPr>
          <p:cNvPr id="10" name="文本框 9" title=""/>
          <p:cNvSpPr txBox="1"/>
          <p:nvPr/>
        </p:nvSpPr>
        <p:spPr>
          <a:xfrm>
            <a:off x="9756140" y="3549015"/>
            <a:ext cx="614680" cy="521970"/>
          </a:xfrm>
          <a:prstGeom prst="rect">
            <a:avLst/>
          </a:prstGeom>
          <a:noFill/>
        </p:spPr>
        <p:txBody>
          <a:bodyPr wrap="square" rtlCol="0">
            <a:spAutoFit/>
          </a:bodyPr>
          <a:lstStyle/>
          <a:p>
            <a:r>
              <a:rPr lang="en-US" altLang="zh-CN" sz="2800" b="1">
                <a:solidFill>
                  <a:srgbClr val="C00000"/>
                </a:solidFill>
                <a:latin typeface="Times New Roman Bold" panose="02020603050405020304" charset="0"/>
                <a:cs typeface="Times New Roman Bold" panose="02020603050405020304" charset="0"/>
              </a:rPr>
              <a:t>D</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Lst>
  </p:timing>
</p:sld>
</file>

<file path=ppt/slides/slide2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5362" name="等腰三角形 15" title=""/>
          <p:cNvSpPr/>
          <p:nvPr/>
        </p:nvSpPr>
        <p:spPr>
          <a:xfrm>
            <a:off x="0" y="6443663"/>
            <a:ext cx="3060700" cy="414337"/>
          </a:xfrm>
          <a:prstGeom prst="triangle">
            <a:avLst>
              <a:gd name="adj" fmla="val 50000"/>
            </a:avLst>
          </a:prstGeom>
          <a:solidFill>
            <a:srgbClr val="D50D2A">
              <a:alpha val="50000"/>
            </a:srgbClr>
          </a:solidFill>
          <a:ln w="12700">
            <a:noFill/>
          </a:ln>
        </p:spPr>
        <p:txBody>
          <a:bodyPr anchor="ctr" anchorCtr="0"/>
          <a:lstStyle/>
          <a:p>
            <a:pPr algn="ctr">
              <a:lnSpc>
                <a:spcPct val="100000"/>
              </a:lnSpc>
            </a:pPr>
            <a:endParaRPr>
              <a:solidFill>
                <a:srgbClr val="FFFFFF"/>
              </a:solidFill>
              <a:latin typeface="宋体" pitchFamily="2" charset="-122"/>
              <a:ea typeface="宋体" pitchFamily="2" charset="-122"/>
              <a:sym typeface="宋体" pitchFamily="2" charset="-122"/>
            </a:endParaRPr>
          </a:p>
        </p:txBody>
      </p:sp>
      <p:sp>
        <p:nvSpPr>
          <p:cNvPr id="15363" name="等腰三角形 16" title=""/>
          <p:cNvSpPr/>
          <p:nvPr/>
        </p:nvSpPr>
        <p:spPr>
          <a:xfrm>
            <a:off x="9131300" y="6443663"/>
            <a:ext cx="3060700" cy="414337"/>
          </a:xfrm>
          <a:prstGeom prst="triangle">
            <a:avLst>
              <a:gd name="adj" fmla="val 50000"/>
            </a:avLst>
          </a:prstGeom>
          <a:solidFill>
            <a:srgbClr val="005596">
              <a:alpha val="50000"/>
            </a:srgbClr>
          </a:solidFill>
          <a:ln w="12700">
            <a:noFill/>
          </a:ln>
        </p:spPr>
        <p:txBody>
          <a:bodyPr anchor="ctr" anchorCtr="0"/>
          <a:lstStyle/>
          <a:p>
            <a:pPr algn="ctr">
              <a:lnSpc>
                <a:spcPct val="100000"/>
              </a:lnSpc>
            </a:pPr>
            <a:endParaRPr>
              <a:solidFill>
                <a:srgbClr val="FFFFFF"/>
              </a:solidFill>
              <a:latin typeface="宋体" pitchFamily="2" charset="-122"/>
              <a:ea typeface="宋体" pitchFamily="2" charset="-122"/>
              <a:sym typeface="宋体" pitchFamily="2" charset="-122"/>
            </a:endParaRPr>
          </a:p>
        </p:txBody>
      </p:sp>
      <p:sp>
        <p:nvSpPr>
          <p:cNvPr id="15364" name="等腰三角形 17" title=""/>
          <p:cNvSpPr/>
          <p:nvPr/>
        </p:nvSpPr>
        <p:spPr>
          <a:xfrm>
            <a:off x="2282825" y="6443663"/>
            <a:ext cx="3060700" cy="414337"/>
          </a:xfrm>
          <a:prstGeom prst="triangle">
            <a:avLst>
              <a:gd name="adj" fmla="val 50000"/>
            </a:avLst>
          </a:prstGeom>
          <a:solidFill>
            <a:srgbClr val="099F3B">
              <a:alpha val="50000"/>
            </a:srgbClr>
          </a:solidFill>
          <a:ln w="12700">
            <a:noFill/>
          </a:ln>
        </p:spPr>
        <p:txBody>
          <a:bodyPr anchor="ctr" anchorCtr="0"/>
          <a:lstStyle/>
          <a:p>
            <a:pPr algn="ctr">
              <a:lnSpc>
                <a:spcPct val="100000"/>
              </a:lnSpc>
            </a:pPr>
            <a:endParaRPr>
              <a:solidFill>
                <a:srgbClr val="FFFFFF"/>
              </a:solidFill>
              <a:latin typeface="宋体" pitchFamily="2" charset="-122"/>
              <a:ea typeface="宋体" pitchFamily="2" charset="-122"/>
              <a:sym typeface="宋体" pitchFamily="2" charset="-122"/>
            </a:endParaRPr>
          </a:p>
        </p:txBody>
      </p:sp>
      <p:sp>
        <p:nvSpPr>
          <p:cNvPr id="15365" name="等腰三角形 18" title=""/>
          <p:cNvSpPr/>
          <p:nvPr/>
        </p:nvSpPr>
        <p:spPr>
          <a:xfrm>
            <a:off x="4565650" y="6443663"/>
            <a:ext cx="3060700" cy="414337"/>
          </a:xfrm>
          <a:prstGeom prst="triangle">
            <a:avLst>
              <a:gd name="adj" fmla="val 50000"/>
            </a:avLst>
          </a:prstGeom>
          <a:solidFill>
            <a:srgbClr val="8D44AD">
              <a:alpha val="50000"/>
            </a:srgbClr>
          </a:solidFill>
          <a:ln w="12700">
            <a:noFill/>
          </a:ln>
        </p:spPr>
        <p:txBody>
          <a:bodyPr anchor="ctr" anchorCtr="0"/>
          <a:lstStyle/>
          <a:p>
            <a:pPr algn="ctr">
              <a:lnSpc>
                <a:spcPct val="100000"/>
              </a:lnSpc>
            </a:pPr>
            <a:endParaRPr>
              <a:solidFill>
                <a:srgbClr val="FFFFFF"/>
              </a:solidFill>
              <a:latin typeface="宋体" pitchFamily="2" charset="-122"/>
              <a:ea typeface="宋体" pitchFamily="2" charset="-122"/>
              <a:sym typeface="宋体" pitchFamily="2" charset="-122"/>
            </a:endParaRPr>
          </a:p>
        </p:txBody>
      </p:sp>
      <p:sp>
        <p:nvSpPr>
          <p:cNvPr id="15366" name="等腰三角形 19" title=""/>
          <p:cNvSpPr/>
          <p:nvPr/>
        </p:nvSpPr>
        <p:spPr>
          <a:xfrm>
            <a:off x="6848475" y="6443663"/>
            <a:ext cx="3060700" cy="414337"/>
          </a:xfrm>
          <a:prstGeom prst="triangle">
            <a:avLst>
              <a:gd name="adj" fmla="val 50000"/>
            </a:avLst>
          </a:prstGeom>
          <a:solidFill>
            <a:srgbClr val="CB5518">
              <a:alpha val="50000"/>
            </a:srgbClr>
          </a:solidFill>
          <a:ln w="12700">
            <a:noFill/>
          </a:ln>
        </p:spPr>
        <p:txBody>
          <a:bodyPr anchor="ctr" anchorCtr="0"/>
          <a:lstStyle/>
          <a:p>
            <a:pPr algn="ctr">
              <a:lnSpc>
                <a:spcPct val="100000"/>
              </a:lnSpc>
            </a:pPr>
            <a:endParaRPr>
              <a:solidFill>
                <a:srgbClr val="FFFFFF"/>
              </a:solidFill>
              <a:latin typeface="宋体" pitchFamily="2" charset="-122"/>
              <a:ea typeface="宋体" pitchFamily="2" charset="-122"/>
              <a:sym typeface="宋体" pitchFamily="2" charset="-122"/>
            </a:endParaRPr>
          </a:p>
        </p:txBody>
      </p:sp>
      <p:sp>
        <p:nvSpPr>
          <p:cNvPr id="3" name="矩形 2" title=""/>
          <p:cNvSpPr/>
          <p:nvPr/>
        </p:nvSpPr>
        <p:spPr>
          <a:xfrm>
            <a:off x="479376" y="836712"/>
            <a:ext cx="11305256" cy="2030095"/>
          </a:xfrm>
          <a:prstGeom prst="rect">
            <a:avLst/>
          </a:prstGeom>
        </p:spPr>
        <p:txBody>
          <a:bodyPr wrap="square">
            <a:spAutoFit/>
          </a:bodyPr>
          <a:lstStyle/>
          <a:p>
            <a:pPr algn="just">
              <a:lnSpc>
                <a:spcPct val="150000"/>
              </a:lnSpc>
              <a:spcAft>
                <a:spcPct val="0"/>
              </a:spcAft>
            </a:pPr>
            <a:r>
              <a:rPr lang="en-US" altLang="zh-CN" sz="2800" kern="100">
                <a:latin typeface="Times New Roman" panose="02020603050405020304" pitchFamily="18" charset="0"/>
                <a:ea typeface="+mn-ea"/>
                <a:cs typeface="Times New Roman" panose="02020603050405020304" pitchFamily="18" charset="0"/>
              </a:rPr>
              <a:t>4.</a:t>
            </a:r>
            <a:r>
              <a:rPr lang="zh-CN" altLang="zh-CN" sz="2800" kern="100">
                <a:latin typeface="Times New Roman" panose="02020603050405020304" pitchFamily="18" charset="0"/>
                <a:ea typeface="+mn-ea"/>
                <a:cs typeface="Times New Roman" panose="02020603050405020304" pitchFamily="18" charset="0"/>
              </a:rPr>
              <a:t>集合</a:t>
            </a:r>
            <a:r>
              <a:rPr lang="en-US" altLang="zh-CN" sz="2800" i="1" kern="100">
                <a:latin typeface="Times New Roman" panose="02020603050405020304" pitchFamily="18" charset="0"/>
                <a:ea typeface="+mn-ea"/>
                <a:cs typeface="Times New Roman" panose="02020603050405020304" pitchFamily="18" charset="0"/>
              </a:rPr>
              <a:t>A</a:t>
            </a:r>
            <a:r>
              <a:rPr lang="zh-CN" altLang="zh-CN" sz="2800" kern="100">
                <a:latin typeface="Times New Roman" panose="02020603050405020304" pitchFamily="18" charset="0"/>
                <a:ea typeface="+mn-ea"/>
                <a:cs typeface="Times New Roman" panose="02020603050405020304" pitchFamily="18" charset="0"/>
              </a:rPr>
              <a:t>中有三个元素</a:t>
            </a:r>
            <a:r>
              <a:rPr lang="en-US" altLang="zh-CN" sz="2800" kern="100">
                <a:latin typeface="Times New Roman" panose="02020603050405020304" pitchFamily="18" charset="0"/>
                <a:ea typeface="+mn-ea"/>
                <a:cs typeface="Times New Roman" panose="02020603050405020304" pitchFamily="18" charset="0"/>
              </a:rPr>
              <a:t>2,3,4</a:t>
            </a:r>
            <a:r>
              <a:rPr lang="zh-CN" altLang="zh-CN" sz="2800" kern="100">
                <a:latin typeface="Times New Roman" panose="02020603050405020304" pitchFamily="18" charset="0"/>
                <a:ea typeface="+mn-ea"/>
                <a:cs typeface="Times New Roman" panose="02020603050405020304" pitchFamily="18" charset="0"/>
              </a:rPr>
              <a:t>，集合</a:t>
            </a:r>
            <a:r>
              <a:rPr lang="en-US" altLang="zh-CN" sz="2800" i="1" kern="100">
                <a:latin typeface="Times New Roman" panose="02020603050405020304" pitchFamily="18" charset="0"/>
                <a:ea typeface="+mn-ea"/>
                <a:cs typeface="Times New Roman" panose="02020603050405020304" pitchFamily="18" charset="0"/>
              </a:rPr>
              <a:t>B</a:t>
            </a:r>
            <a:r>
              <a:rPr lang="zh-CN" altLang="zh-CN" sz="2800" kern="100">
                <a:latin typeface="Times New Roman" panose="02020603050405020304" pitchFamily="18" charset="0"/>
                <a:ea typeface="+mn-ea"/>
                <a:cs typeface="Times New Roman" panose="02020603050405020304" pitchFamily="18" charset="0"/>
              </a:rPr>
              <a:t>中有三个元素</a:t>
            </a:r>
            <a:r>
              <a:rPr lang="en-US" altLang="zh-CN" sz="2800" kern="100">
                <a:latin typeface="Times New Roman" panose="02020603050405020304" pitchFamily="18" charset="0"/>
                <a:ea typeface="+mn-ea"/>
                <a:cs typeface="Times New Roman" panose="02020603050405020304" pitchFamily="18" charset="0"/>
              </a:rPr>
              <a:t>2,4,6</a:t>
            </a:r>
            <a:r>
              <a:rPr lang="zh-CN" altLang="zh-CN" sz="2800" kern="100">
                <a:latin typeface="Times New Roman" panose="02020603050405020304" pitchFamily="18" charset="0"/>
                <a:ea typeface="+mn-ea"/>
                <a:cs typeface="Times New Roman" panose="02020603050405020304" pitchFamily="18" charset="0"/>
              </a:rPr>
              <a:t>，若</a:t>
            </a:r>
            <a:r>
              <a:rPr lang="en-US" altLang="zh-CN" sz="2800" i="1" kern="100" err="1">
                <a:latin typeface="Times New Roman" panose="02020603050405020304" pitchFamily="18" charset="0"/>
                <a:ea typeface="+mn-ea"/>
                <a:cs typeface="Times New Roman" panose="02020603050405020304" pitchFamily="18" charset="0"/>
              </a:rPr>
              <a:t>x</a:t>
            </a:r>
            <a:r>
              <a:rPr lang="en-US" altLang="zh-CN" sz="2800" kern="100" err="1">
                <a:latin typeface="Times New Roman" panose="02020603050405020304" pitchFamily="18" charset="0"/>
                <a:ea typeface="+mn-ea"/>
                <a:cs typeface="Times New Roman" panose="02020603050405020304" pitchFamily="18" charset="0"/>
              </a:rPr>
              <a:t>∈</a:t>
            </a:r>
            <a:r>
              <a:rPr lang="en-US" altLang="zh-CN" sz="2800" i="1" kern="100" err="1">
                <a:latin typeface="Times New Roman" panose="02020603050405020304" pitchFamily="18" charset="0"/>
                <a:ea typeface="+mn-ea"/>
                <a:cs typeface="Times New Roman" panose="02020603050405020304" pitchFamily="18" charset="0"/>
              </a:rPr>
              <a:t>A</a:t>
            </a:r>
            <a:r>
              <a:rPr lang="zh-CN" altLang="zh-CN" sz="2800" kern="100">
                <a:latin typeface="Times New Roman" panose="02020603050405020304" pitchFamily="18" charset="0"/>
                <a:ea typeface="+mn-ea"/>
                <a:cs typeface="Times New Roman" panose="02020603050405020304" pitchFamily="18" charset="0"/>
              </a:rPr>
              <a:t>且</a:t>
            </a:r>
            <a:r>
              <a:rPr lang="en-US" altLang="zh-CN" sz="2800" i="1" kern="100">
                <a:latin typeface="Times New Roman" panose="02020603050405020304" pitchFamily="18" charset="0"/>
                <a:ea typeface="+mn-ea"/>
                <a:cs typeface="Times New Roman" panose="02020603050405020304" pitchFamily="18" charset="0"/>
              </a:rPr>
              <a:t>x</a:t>
            </a:r>
            <a:r>
              <a:rPr lang="zh-CN" altLang="zh-CN" sz="2800" kern="100">
                <a:latin typeface="Times New Roman" panose="02020603050405020304" pitchFamily="18" charset="0"/>
                <a:ea typeface="+mn-ea"/>
                <a:cs typeface="Times New Roman" panose="02020603050405020304" pitchFamily="18" charset="0"/>
              </a:rPr>
              <a:t>∉</a:t>
            </a:r>
            <a:r>
              <a:rPr lang="en-US" altLang="zh-CN" sz="2800" i="1" kern="100">
                <a:latin typeface="Times New Roman" panose="02020603050405020304" pitchFamily="18" charset="0"/>
                <a:ea typeface="+mn-ea"/>
                <a:cs typeface="Times New Roman" panose="02020603050405020304" pitchFamily="18" charset="0"/>
              </a:rPr>
              <a:t>B</a:t>
            </a:r>
            <a:r>
              <a:rPr lang="zh-CN" altLang="zh-CN" sz="2800" kern="100">
                <a:latin typeface="Times New Roman" panose="02020603050405020304" pitchFamily="18" charset="0"/>
                <a:ea typeface="+mn-ea"/>
                <a:cs typeface="Times New Roman" panose="02020603050405020304" pitchFamily="18" charset="0"/>
              </a:rPr>
              <a:t>，则</a:t>
            </a:r>
            <a:r>
              <a:rPr lang="en-US" altLang="zh-CN" sz="2800" i="1" kern="100">
                <a:latin typeface="Times New Roman" panose="02020603050405020304" pitchFamily="18" charset="0"/>
                <a:ea typeface="+mn-ea"/>
                <a:cs typeface="Times New Roman" panose="02020603050405020304" pitchFamily="18" charset="0"/>
              </a:rPr>
              <a:t>x</a:t>
            </a:r>
            <a:r>
              <a:rPr lang="zh-CN" altLang="zh-CN" sz="2800" kern="100">
                <a:latin typeface="Times New Roman" panose="02020603050405020304" pitchFamily="18" charset="0"/>
                <a:ea typeface="+mn-ea"/>
                <a:cs typeface="Times New Roman" panose="02020603050405020304" pitchFamily="18" charset="0"/>
              </a:rPr>
              <a:t>等于</a:t>
            </a:r>
            <a:endParaRPr lang="zh-CN" altLang="zh-CN" sz="1050" kern="100">
              <a:latin typeface="Times New Roman" panose="02020603050405020304" pitchFamily="18" charset="0"/>
              <a:ea typeface="+mn-ea"/>
              <a:cs typeface="Times New Roman" panose="02020603050405020304" pitchFamily="18" charset="0"/>
            </a:endParaRPr>
          </a:p>
          <a:p>
            <a:pPr algn="just">
              <a:lnSpc>
                <a:spcPct val="150000"/>
              </a:lnSpc>
              <a:spcAft>
                <a:spcPct val="0"/>
              </a:spcAft>
            </a:pPr>
            <a:r>
              <a:rPr lang="en-US" altLang="zh-CN" sz="2800" kern="100">
                <a:latin typeface="Times New Roman" panose="02020603050405020304" pitchFamily="18" charset="0"/>
                <a:ea typeface="+mn-ea"/>
                <a:cs typeface="Times New Roman" panose="02020603050405020304" pitchFamily="18" charset="0"/>
              </a:rPr>
              <a:t>A.2           B.3          C.4          D.6</a:t>
            </a:r>
            <a:endParaRPr lang="zh-CN" altLang="zh-CN" sz="1050" kern="100">
              <a:effectLst/>
              <a:latin typeface="Times New Roman" panose="02020603050405020304" pitchFamily="18" charset="0"/>
              <a:ea typeface="+mn-ea"/>
              <a:cs typeface="Times New Roman" panose="02020603050405020304" pitchFamily="18" charset="0"/>
            </a:endParaRPr>
          </a:p>
        </p:txBody>
      </p:sp>
      <p:sp>
        <p:nvSpPr>
          <p:cNvPr id="28" name="TextBox 19" title=""/>
          <p:cNvSpPr txBox="1"/>
          <p:nvPr/>
        </p:nvSpPr>
        <p:spPr>
          <a:xfrm>
            <a:off x="2256272" y="1568925"/>
            <a:ext cx="756098" cy="583565"/>
          </a:xfrm>
          <a:prstGeom prst="rect">
            <a:avLst/>
          </a:prstGeom>
          <a:noFill/>
        </p:spPr>
        <p:txBody>
          <a:bodyPr wrap="square" rtlCol="0">
            <a:spAutoFit/>
          </a:bodyPr>
          <a:lstStyle/>
          <a:p>
            <a:pPr defTabSz="1219200"/>
            <a:r>
              <a:rPr lang="en-US" altLang="zh-CN" sz="3200" b="1">
                <a:solidFill>
                  <a:srgbClr val="C00000"/>
                </a:solidFill>
                <a:latin typeface="Times New Roman Bold" panose="02020603050405020304" charset="0"/>
                <a:ea typeface="华文细黑" panose="02010600040101010101" pitchFamily="2" charset="-122"/>
                <a:cs typeface="Times New Roman Bold" panose="02020603050405020304" charset="0"/>
              </a:rPr>
              <a:t>B</a:t>
            </a:r>
          </a:p>
        </p:txBody>
      </p:sp>
      <p:sp>
        <p:nvSpPr>
          <p:cNvPr id="5" name="矩形 4" title=""/>
          <p:cNvSpPr/>
          <p:nvPr/>
        </p:nvSpPr>
        <p:spPr>
          <a:xfrm>
            <a:off x="479376" y="3212976"/>
            <a:ext cx="11305256" cy="738664"/>
          </a:xfrm>
          <a:prstGeom prst="rect">
            <a:avLst/>
          </a:prstGeom>
        </p:spPr>
        <p:txBody>
          <a:bodyPr wrap="square">
            <a:spAutoFit/>
          </a:bodyPr>
          <a:lstStyle/>
          <a:p>
            <a:pPr algn="just">
              <a:lnSpc>
                <a:spcPct val="150000"/>
              </a:lnSpc>
              <a:spcAft>
                <a:spcPct val="0"/>
              </a:spcAft>
            </a:pPr>
            <a:r>
              <a:rPr lang="zh-CN" altLang="zh-CN" sz="2800" b="1" kern="100">
                <a:solidFill>
                  <a:srgbClr val="C00000"/>
                </a:solidFill>
                <a:latin typeface="Times New Roman" panose="02020603050405020304" pitchFamily="18" charset="0"/>
                <a:ea typeface="微软雅黑" charset="-122"/>
                <a:cs typeface="Times New Roman" panose="02020603050405020304" pitchFamily="18" charset="0"/>
              </a:rPr>
              <a:t>解析</a:t>
            </a:r>
            <a:r>
              <a:rPr lang="zh-CN" altLang="zh-CN" sz="2800" kern="100">
                <a:latin typeface="Times New Roman" panose="02020603050405020304" pitchFamily="18" charset="0"/>
                <a:ea typeface="微软雅黑" charset="-122"/>
                <a:cs typeface="Times New Roman" panose="02020603050405020304" pitchFamily="18" charset="0"/>
              </a:rPr>
              <a:t>　</a:t>
            </a:r>
            <a:r>
              <a:rPr lang="zh-CN" altLang="zh-CN" sz="2800" kern="100">
                <a:latin typeface="Times New Roman" panose="02020603050405020304" pitchFamily="18" charset="0"/>
                <a:ea typeface="黑体" panose="02010609060101010101" pitchFamily="49" charset="-122"/>
                <a:cs typeface="Times New Roman" panose="02020603050405020304" pitchFamily="18" charset="0"/>
              </a:rPr>
              <a:t>集合</a:t>
            </a:r>
            <a:r>
              <a:rPr lang="en-US" altLang="zh-CN" sz="2800" i="1" kern="100">
                <a:latin typeface="Times New Roman" panose="02020603050405020304" pitchFamily="18" charset="0"/>
                <a:ea typeface="黑体" panose="02010609060101010101" pitchFamily="49" charset="-122"/>
                <a:cs typeface="Courier New" panose="02070309020205020404" pitchFamily="49" charset="0"/>
              </a:rPr>
              <a:t>A</a:t>
            </a:r>
            <a:r>
              <a:rPr lang="zh-CN" altLang="zh-CN" sz="2800" kern="100">
                <a:latin typeface="Times New Roman" panose="02020603050405020304" pitchFamily="18" charset="0"/>
                <a:ea typeface="黑体" panose="02010609060101010101" pitchFamily="49" charset="-122"/>
                <a:cs typeface="Times New Roman" panose="02020603050405020304" pitchFamily="18" charset="0"/>
              </a:rPr>
              <a:t>中的元素</a:t>
            </a:r>
            <a:r>
              <a:rPr lang="en-US" altLang="zh-CN" sz="2800" kern="100">
                <a:latin typeface="Times New Roman" panose="02020603050405020304" pitchFamily="18" charset="0"/>
                <a:ea typeface="黑体" panose="02010609060101010101" pitchFamily="49" charset="-122"/>
                <a:cs typeface="Courier New" panose="02070309020205020404" pitchFamily="49" charset="0"/>
              </a:rPr>
              <a:t>3</a:t>
            </a:r>
            <a:r>
              <a:rPr lang="zh-CN" altLang="zh-CN" sz="2800" kern="100">
                <a:latin typeface="Times New Roman" panose="02020603050405020304" pitchFamily="18" charset="0"/>
                <a:ea typeface="黑体" panose="02010609060101010101" pitchFamily="49" charset="-122"/>
                <a:cs typeface="Times New Roman" panose="02020603050405020304" pitchFamily="18" charset="0"/>
              </a:rPr>
              <a:t>不在集合</a:t>
            </a:r>
            <a:r>
              <a:rPr lang="en-US" altLang="zh-CN" sz="2800" i="1" kern="100">
                <a:latin typeface="Times New Roman" panose="02020603050405020304" pitchFamily="18" charset="0"/>
                <a:ea typeface="黑体" panose="02010609060101010101" pitchFamily="49" charset="-122"/>
                <a:cs typeface="Courier New" panose="02070309020205020404" pitchFamily="49" charset="0"/>
              </a:rPr>
              <a:t>B</a:t>
            </a:r>
            <a:r>
              <a:rPr lang="zh-CN" altLang="zh-CN" sz="2800" kern="100">
                <a:latin typeface="Times New Roman" panose="02020603050405020304" pitchFamily="18" charset="0"/>
                <a:ea typeface="黑体" panose="02010609060101010101" pitchFamily="49" charset="-122"/>
                <a:cs typeface="Times New Roman" panose="02020603050405020304" pitchFamily="18" charset="0"/>
              </a:rPr>
              <a:t>中，且仅有这个元素符合题意</a:t>
            </a:r>
            <a:r>
              <a:rPr lang="en-US" altLang="zh-CN" sz="2800" kern="100">
                <a:latin typeface="Times New Roman" panose="02020603050405020304" pitchFamily="18" charset="0"/>
                <a:ea typeface="黑体" panose="02010609060101010101" pitchFamily="49" charset="-122"/>
                <a:cs typeface="Courier New" panose="02070309020205020404" pitchFamily="49" charset="0"/>
              </a:rPr>
              <a:t>.</a:t>
            </a:r>
            <a:endParaRPr lang="zh-CN" altLang="zh-CN" sz="1050" kern="100">
              <a:effectLst/>
              <a:latin typeface="宋体" pitchFamily="2" charset="-122"/>
              <a:ea typeface="宋体" pitchFamily="2" charset="-122"/>
              <a:cs typeface="Courier New" panose="02070309020205020404"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blinds(horizontal)">
                                      <p:cBhvr>
                                        <p:cTn id="7" dur="500"/>
                                        <p:tgtEl>
                                          <p:spTgt spid="28"/>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5" grpId="0"/>
    </p:bldLst>
  </p:timing>
</p:sld>
</file>

<file path=ppt/slides/slide2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5362" name="等腰三角形 15" title=""/>
          <p:cNvSpPr/>
          <p:nvPr/>
        </p:nvSpPr>
        <p:spPr>
          <a:xfrm>
            <a:off x="0" y="6443663"/>
            <a:ext cx="3060700" cy="414337"/>
          </a:xfrm>
          <a:prstGeom prst="triangle">
            <a:avLst>
              <a:gd name="adj" fmla="val 50000"/>
            </a:avLst>
          </a:prstGeom>
          <a:solidFill>
            <a:srgbClr val="D50D2A">
              <a:alpha val="50000"/>
            </a:srgbClr>
          </a:solidFill>
          <a:ln w="12700">
            <a:noFill/>
          </a:ln>
        </p:spPr>
        <p:txBody>
          <a:bodyPr anchor="ctr" anchorCtr="0"/>
          <a:lstStyle/>
          <a:p>
            <a:pPr algn="ctr">
              <a:lnSpc>
                <a:spcPct val="100000"/>
              </a:lnSpc>
            </a:pPr>
            <a:endParaRPr>
              <a:solidFill>
                <a:srgbClr val="FFFFFF"/>
              </a:solidFill>
              <a:latin typeface="宋体" pitchFamily="2" charset="-122"/>
              <a:ea typeface="宋体" pitchFamily="2" charset="-122"/>
              <a:sym typeface="宋体" pitchFamily="2" charset="-122"/>
            </a:endParaRPr>
          </a:p>
        </p:txBody>
      </p:sp>
      <p:sp>
        <p:nvSpPr>
          <p:cNvPr id="15363" name="等腰三角形 16" title=""/>
          <p:cNvSpPr/>
          <p:nvPr/>
        </p:nvSpPr>
        <p:spPr>
          <a:xfrm>
            <a:off x="9131300" y="6443663"/>
            <a:ext cx="3060700" cy="414337"/>
          </a:xfrm>
          <a:prstGeom prst="triangle">
            <a:avLst>
              <a:gd name="adj" fmla="val 50000"/>
            </a:avLst>
          </a:prstGeom>
          <a:solidFill>
            <a:srgbClr val="005596">
              <a:alpha val="50000"/>
            </a:srgbClr>
          </a:solidFill>
          <a:ln w="12700">
            <a:noFill/>
          </a:ln>
        </p:spPr>
        <p:txBody>
          <a:bodyPr anchor="ctr" anchorCtr="0"/>
          <a:lstStyle/>
          <a:p>
            <a:pPr algn="ctr">
              <a:lnSpc>
                <a:spcPct val="100000"/>
              </a:lnSpc>
            </a:pPr>
            <a:endParaRPr>
              <a:solidFill>
                <a:srgbClr val="FFFFFF"/>
              </a:solidFill>
              <a:latin typeface="宋体" pitchFamily="2" charset="-122"/>
              <a:ea typeface="宋体" pitchFamily="2" charset="-122"/>
              <a:sym typeface="宋体" pitchFamily="2" charset="-122"/>
            </a:endParaRPr>
          </a:p>
        </p:txBody>
      </p:sp>
      <p:sp>
        <p:nvSpPr>
          <p:cNvPr id="15364" name="等腰三角形 17" title=""/>
          <p:cNvSpPr/>
          <p:nvPr/>
        </p:nvSpPr>
        <p:spPr>
          <a:xfrm>
            <a:off x="2282825" y="6443663"/>
            <a:ext cx="3060700" cy="414337"/>
          </a:xfrm>
          <a:prstGeom prst="triangle">
            <a:avLst>
              <a:gd name="adj" fmla="val 50000"/>
            </a:avLst>
          </a:prstGeom>
          <a:solidFill>
            <a:srgbClr val="099F3B">
              <a:alpha val="50000"/>
            </a:srgbClr>
          </a:solidFill>
          <a:ln w="12700">
            <a:noFill/>
          </a:ln>
        </p:spPr>
        <p:txBody>
          <a:bodyPr anchor="ctr" anchorCtr="0"/>
          <a:lstStyle/>
          <a:p>
            <a:pPr algn="ctr">
              <a:lnSpc>
                <a:spcPct val="100000"/>
              </a:lnSpc>
            </a:pPr>
            <a:endParaRPr>
              <a:solidFill>
                <a:srgbClr val="FFFFFF"/>
              </a:solidFill>
              <a:latin typeface="宋体" pitchFamily="2" charset="-122"/>
              <a:ea typeface="宋体" pitchFamily="2" charset="-122"/>
              <a:sym typeface="宋体" pitchFamily="2" charset="-122"/>
            </a:endParaRPr>
          </a:p>
        </p:txBody>
      </p:sp>
      <p:sp>
        <p:nvSpPr>
          <p:cNvPr id="15365" name="等腰三角形 18" title=""/>
          <p:cNvSpPr/>
          <p:nvPr/>
        </p:nvSpPr>
        <p:spPr>
          <a:xfrm>
            <a:off x="4565650" y="6443663"/>
            <a:ext cx="3060700" cy="414337"/>
          </a:xfrm>
          <a:prstGeom prst="triangle">
            <a:avLst>
              <a:gd name="adj" fmla="val 50000"/>
            </a:avLst>
          </a:prstGeom>
          <a:solidFill>
            <a:srgbClr val="8D44AD">
              <a:alpha val="50000"/>
            </a:srgbClr>
          </a:solidFill>
          <a:ln w="12700">
            <a:noFill/>
          </a:ln>
        </p:spPr>
        <p:txBody>
          <a:bodyPr anchor="ctr" anchorCtr="0"/>
          <a:lstStyle/>
          <a:p>
            <a:pPr algn="ctr">
              <a:lnSpc>
                <a:spcPct val="100000"/>
              </a:lnSpc>
            </a:pPr>
            <a:endParaRPr>
              <a:solidFill>
                <a:srgbClr val="FFFFFF"/>
              </a:solidFill>
              <a:latin typeface="宋体" pitchFamily="2" charset="-122"/>
              <a:ea typeface="宋体" pitchFamily="2" charset="-122"/>
              <a:sym typeface="宋体" pitchFamily="2" charset="-122"/>
            </a:endParaRPr>
          </a:p>
        </p:txBody>
      </p:sp>
      <p:sp>
        <p:nvSpPr>
          <p:cNvPr id="15366" name="等腰三角形 19" title=""/>
          <p:cNvSpPr/>
          <p:nvPr/>
        </p:nvSpPr>
        <p:spPr>
          <a:xfrm>
            <a:off x="6848475" y="6443663"/>
            <a:ext cx="3060700" cy="414337"/>
          </a:xfrm>
          <a:prstGeom prst="triangle">
            <a:avLst>
              <a:gd name="adj" fmla="val 50000"/>
            </a:avLst>
          </a:prstGeom>
          <a:solidFill>
            <a:srgbClr val="CB5518">
              <a:alpha val="50000"/>
            </a:srgbClr>
          </a:solidFill>
          <a:ln w="12700">
            <a:noFill/>
          </a:ln>
        </p:spPr>
        <p:txBody>
          <a:bodyPr anchor="ctr" anchorCtr="0"/>
          <a:lstStyle/>
          <a:p>
            <a:pPr algn="ctr">
              <a:lnSpc>
                <a:spcPct val="100000"/>
              </a:lnSpc>
            </a:pPr>
            <a:endParaRPr>
              <a:solidFill>
                <a:srgbClr val="FFFFFF"/>
              </a:solidFill>
              <a:latin typeface="宋体" pitchFamily="2" charset="-122"/>
              <a:ea typeface="宋体" pitchFamily="2" charset="-122"/>
              <a:sym typeface="宋体" pitchFamily="2" charset="-122"/>
            </a:endParaRPr>
          </a:p>
        </p:txBody>
      </p:sp>
      <p:sp>
        <p:nvSpPr>
          <p:cNvPr id="4" name="矩形 3" title=""/>
          <p:cNvSpPr/>
          <p:nvPr/>
        </p:nvSpPr>
        <p:spPr>
          <a:xfrm>
            <a:off x="479376" y="1106160"/>
            <a:ext cx="11233248" cy="737235"/>
          </a:xfrm>
          <a:prstGeom prst="rect">
            <a:avLst/>
          </a:prstGeom>
        </p:spPr>
        <p:txBody>
          <a:bodyPr wrap="square">
            <a:spAutoFit/>
          </a:bodyPr>
          <a:lstStyle/>
          <a:p>
            <a:pPr algn="just">
              <a:lnSpc>
                <a:spcPct val="150000"/>
              </a:lnSpc>
              <a:spcAft>
                <a:spcPct val="0"/>
              </a:spcAft>
            </a:pPr>
            <a:r>
              <a:rPr lang="en-US" altLang="zh-CN" sz="2800" kern="100">
                <a:latin typeface="+mn-ea"/>
                <a:ea typeface="+mn-ea"/>
                <a:cs typeface="Courier New" panose="02070309020205020404" pitchFamily="49" charset="0"/>
              </a:rPr>
              <a:t>5.</a:t>
            </a:r>
            <a:r>
              <a:rPr lang="zh-CN" altLang="zh-CN" sz="2800" kern="100">
                <a:latin typeface="+mn-ea"/>
                <a:ea typeface="+mn-ea"/>
                <a:cs typeface="Times New Roman" panose="02020603050405020304" pitchFamily="18" charset="0"/>
              </a:rPr>
              <a:t>设由</a:t>
            </a:r>
            <a:r>
              <a:rPr lang="en-US" altLang="zh-CN" sz="2800" kern="100">
                <a:latin typeface="+mn-ea"/>
                <a:ea typeface="+mn-ea"/>
                <a:cs typeface="Courier New" panose="02070309020205020404" pitchFamily="49" charset="0"/>
              </a:rPr>
              <a:t>2,4,6</a:t>
            </a:r>
            <a:r>
              <a:rPr lang="zh-CN" altLang="zh-CN" sz="2800" kern="100">
                <a:latin typeface="+mn-ea"/>
                <a:ea typeface="+mn-ea"/>
                <a:cs typeface="Times New Roman" panose="02020603050405020304" pitchFamily="18" charset="0"/>
              </a:rPr>
              <a:t>构成的集合为</a:t>
            </a:r>
            <a:r>
              <a:rPr lang="en-US" altLang="zh-CN" sz="2800" i="1" kern="100">
                <a:latin typeface="+mn-ea"/>
                <a:ea typeface="+mn-ea"/>
                <a:cs typeface="Courier New" panose="02070309020205020404" pitchFamily="49" charset="0"/>
              </a:rPr>
              <a:t>A</a:t>
            </a:r>
            <a:r>
              <a:rPr lang="zh-CN" altLang="zh-CN" sz="2800" kern="100">
                <a:latin typeface="+mn-ea"/>
                <a:ea typeface="+mn-ea"/>
                <a:cs typeface="Times New Roman" panose="02020603050405020304" pitchFamily="18" charset="0"/>
              </a:rPr>
              <a:t>，若实数</a:t>
            </a:r>
            <a:r>
              <a:rPr lang="en-US" altLang="zh-CN" sz="2800" i="1" kern="100" err="1">
                <a:latin typeface="+mn-ea"/>
                <a:ea typeface="+mn-ea"/>
                <a:cs typeface="Courier New" panose="02070309020205020404" pitchFamily="49" charset="0"/>
              </a:rPr>
              <a:t>a</a:t>
            </a:r>
            <a:r>
              <a:rPr lang="en-US" altLang="zh-CN" sz="2800" kern="100" err="1">
                <a:latin typeface="+mn-ea"/>
                <a:ea typeface="+mn-ea"/>
                <a:cs typeface="Times New Roman" panose="02020603050405020304" pitchFamily="18" charset="0"/>
              </a:rPr>
              <a:t>∈</a:t>
            </a:r>
            <a:r>
              <a:rPr lang="en-US" altLang="zh-CN" sz="2800" i="1" kern="100" err="1">
                <a:latin typeface="+mn-ea"/>
                <a:ea typeface="+mn-ea"/>
                <a:cs typeface="Courier New" panose="02070309020205020404" pitchFamily="49" charset="0"/>
              </a:rPr>
              <a:t>A</a:t>
            </a:r>
            <a:r>
              <a:rPr lang="zh-CN" altLang="zh-CN" sz="2800" kern="100">
                <a:latin typeface="+mn-ea"/>
                <a:ea typeface="+mn-ea"/>
                <a:cs typeface="Times New Roman" panose="02020603050405020304" pitchFamily="18" charset="0"/>
              </a:rPr>
              <a:t>时，</a:t>
            </a:r>
            <a:r>
              <a:rPr lang="en-US" altLang="zh-CN" sz="2800" kern="100">
                <a:latin typeface="+mn-ea"/>
                <a:ea typeface="+mn-ea"/>
                <a:cs typeface="Courier New" panose="02070309020205020404" pitchFamily="49" charset="0"/>
              </a:rPr>
              <a:t>6</a:t>
            </a:r>
            <a:r>
              <a:rPr lang="zh-CN" altLang="zh-CN" sz="2800" kern="100">
                <a:latin typeface="+mn-ea"/>
                <a:ea typeface="+mn-ea"/>
                <a:cs typeface="Times New Roman" panose="02020603050405020304" pitchFamily="18" charset="0"/>
              </a:rPr>
              <a:t>－</a:t>
            </a:r>
            <a:r>
              <a:rPr lang="en-US" altLang="zh-CN" sz="2800" i="1" kern="100" err="1">
                <a:latin typeface="+mn-ea"/>
                <a:ea typeface="+mn-ea"/>
                <a:cs typeface="Courier New" panose="02070309020205020404" pitchFamily="49" charset="0"/>
              </a:rPr>
              <a:t>a</a:t>
            </a:r>
            <a:r>
              <a:rPr lang="en-US" altLang="zh-CN" sz="2800" kern="100" err="1">
                <a:latin typeface="+mn-ea"/>
                <a:ea typeface="+mn-ea"/>
                <a:cs typeface="Times New Roman" panose="02020603050405020304" pitchFamily="18" charset="0"/>
              </a:rPr>
              <a:t>∈</a:t>
            </a:r>
            <a:r>
              <a:rPr lang="en-US" altLang="zh-CN" sz="2800" i="1" kern="100" err="1">
                <a:latin typeface="+mn-ea"/>
                <a:ea typeface="+mn-ea"/>
                <a:cs typeface="Courier New" panose="02070309020205020404" pitchFamily="49" charset="0"/>
              </a:rPr>
              <a:t>A</a:t>
            </a:r>
            <a:r>
              <a:rPr lang="zh-CN" altLang="zh-CN" sz="2800" kern="100">
                <a:latin typeface="+mn-ea"/>
                <a:ea typeface="+mn-ea"/>
                <a:cs typeface="Times New Roman" panose="02020603050405020304" pitchFamily="18" charset="0"/>
              </a:rPr>
              <a:t>，则</a:t>
            </a:r>
            <a:r>
              <a:rPr lang="en-US" altLang="zh-CN" sz="2800" i="1" kern="100">
                <a:latin typeface="+mn-ea"/>
                <a:ea typeface="+mn-ea"/>
                <a:cs typeface="Courier New" panose="02070309020205020404" pitchFamily="49" charset="0"/>
              </a:rPr>
              <a:t>a</a:t>
            </a:r>
            <a:r>
              <a:rPr lang="zh-CN" altLang="zh-CN" sz="2800" kern="100">
                <a:latin typeface="+mn-ea"/>
                <a:ea typeface="+mn-ea"/>
                <a:cs typeface="Times New Roman" panose="02020603050405020304" pitchFamily="18" charset="0"/>
              </a:rPr>
              <a:t>＝</a:t>
            </a:r>
            <a:r>
              <a:rPr lang="en-US" altLang="zh-CN" sz="2800" kern="100">
                <a:latin typeface="+mn-ea"/>
                <a:ea typeface="+mn-ea"/>
                <a:cs typeface="Courier New" panose="02070309020205020404" pitchFamily="49" charset="0"/>
              </a:rPr>
              <a:t>______.</a:t>
            </a:r>
            <a:endParaRPr lang="zh-CN" altLang="zh-CN" sz="1050" kern="100">
              <a:effectLst/>
              <a:latin typeface="+mn-ea"/>
              <a:ea typeface="+mn-ea"/>
              <a:cs typeface="Courier New" panose="02070309020205020404" pitchFamily="49" charset="0"/>
            </a:endParaRPr>
          </a:p>
        </p:txBody>
      </p:sp>
      <p:sp>
        <p:nvSpPr>
          <p:cNvPr id="7" name="矩形 6" title=""/>
          <p:cNvSpPr/>
          <p:nvPr/>
        </p:nvSpPr>
        <p:spPr>
          <a:xfrm>
            <a:off x="10128448" y="1097732"/>
            <a:ext cx="902811" cy="664477"/>
          </a:xfrm>
          <a:prstGeom prst="rect">
            <a:avLst/>
          </a:prstGeom>
        </p:spPr>
        <p:txBody>
          <a:bodyPr wrap="none">
            <a:spAutoFit/>
          </a:bodyPr>
          <a:lstStyle/>
          <a:p>
            <a:pPr algn="just">
              <a:lnSpc>
                <a:spcPct val="150000"/>
              </a:lnSpc>
              <a:spcAft>
                <a:spcPct val="0"/>
              </a:spcAft>
            </a:pPr>
            <a:r>
              <a:rPr lang="en-US" altLang="zh-CN" sz="2800" kern="100">
                <a:solidFill>
                  <a:srgbClr val="C00000"/>
                </a:solidFill>
                <a:latin typeface="Times New Roman" panose="02020603050405020304" pitchFamily="18" charset="0"/>
                <a:ea typeface="方正中等线简体" panose="03000509000000000000" pitchFamily="65" charset="-122"/>
                <a:cs typeface="Courier New" panose="02070309020205020404" pitchFamily="49" charset="0"/>
              </a:rPr>
              <a:t>2</a:t>
            </a:r>
            <a:r>
              <a:rPr lang="zh-CN" altLang="zh-CN" sz="2800" kern="100">
                <a:solidFill>
                  <a:srgbClr val="C00000"/>
                </a:solidFill>
                <a:latin typeface="Times New Roman" panose="02020603050405020304" pitchFamily="18" charset="0"/>
                <a:ea typeface="方正中等线简体" panose="03000509000000000000" pitchFamily="65" charset="-122"/>
                <a:cs typeface="Times New Roman" panose="02020603050405020304" pitchFamily="18" charset="0"/>
              </a:rPr>
              <a:t>或</a:t>
            </a:r>
            <a:r>
              <a:rPr lang="en-US" altLang="zh-CN" sz="2800" kern="100">
                <a:solidFill>
                  <a:srgbClr val="C00000"/>
                </a:solidFill>
                <a:latin typeface="Times New Roman" panose="02020603050405020304" pitchFamily="18" charset="0"/>
                <a:ea typeface="方正中等线简体" panose="03000509000000000000" pitchFamily="65" charset="-122"/>
                <a:cs typeface="Courier New" panose="02070309020205020404" pitchFamily="49" charset="0"/>
              </a:rPr>
              <a:t>4</a:t>
            </a:r>
            <a:endParaRPr lang="zh-CN" altLang="zh-CN" sz="1050" kern="100">
              <a:effectLst/>
              <a:latin typeface="宋体" pitchFamily="2" charset="-122"/>
              <a:ea typeface="宋体" pitchFamily="2" charset="-122"/>
              <a:cs typeface="Courier New" panose="02070309020205020404" pitchFamily="49" charset="0"/>
            </a:endParaRPr>
          </a:p>
        </p:txBody>
      </p:sp>
      <p:sp>
        <p:nvSpPr>
          <p:cNvPr id="9" name="矩形 8" title=""/>
          <p:cNvSpPr/>
          <p:nvPr/>
        </p:nvSpPr>
        <p:spPr>
          <a:xfrm>
            <a:off x="479376" y="2335520"/>
            <a:ext cx="11233248" cy="2677656"/>
          </a:xfrm>
          <a:prstGeom prst="rect">
            <a:avLst/>
          </a:prstGeom>
        </p:spPr>
        <p:txBody>
          <a:bodyPr wrap="square">
            <a:spAutoFit/>
          </a:bodyPr>
          <a:lstStyle/>
          <a:p>
            <a:pPr algn="just">
              <a:lnSpc>
                <a:spcPct val="150000"/>
              </a:lnSpc>
              <a:spcAft>
                <a:spcPct val="0"/>
              </a:spcAft>
            </a:pPr>
            <a:r>
              <a:rPr lang="zh-CN" altLang="zh-CN" sz="2800" b="1" kern="100">
                <a:solidFill>
                  <a:srgbClr val="C00000"/>
                </a:solidFill>
                <a:latin typeface="Times New Roman" panose="02020603050405020304" pitchFamily="18" charset="0"/>
                <a:ea typeface="微软雅黑" charset="-122"/>
                <a:cs typeface="Times New Roman" panose="02020603050405020304" pitchFamily="18" charset="0"/>
              </a:rPr>
              <a:t>解析</a:t>
            </a:r>
            <a:r>
              <a:rPr lang="zh-CN" altLang="zh-CN" sz="2800" kern="100">
                <a:latin typeface="Times New Roman" panose="02020603050405020304" pitchFamily="18" charset="0"/>
                <a:ea typeface="微软雅黑" charset="-122"/>
                <a:cs typeface="Times New Roman" panose="02020603050405020304" pitchFamily="18" charset="0"/>
              </a:rPr>
              <a:t>　</a:t>
            </a:r>
            <a:r>
              <a:rPr lang="zh-CN" altLang="zh-CN" sz="2800" kern="100">
                <a:latin typeface="Times New Roman" panose="02020603050405020304" pitchFamily="18" charset="0"/>
                <a:ea typeface="黑体" panose="02010609060101010101" pitchFamily="49" charset="-122"/>
                <a:cs typeface="Times New Roman" panose="02020603050405020304" pitchFamily="18" charset="0"/>
              </a:rPr>
              <a:t>代入验证，若</a:t>
            </a:r>
            <a:r>
              <a:rPr lang="en-US" altLang="zh-CN" sz="2800" i="1" kern="100">
                <a:latin typeface="Times New Roman" panose="02020603050405020304" pitchFamily="18" charset="0"/>
                <a:ea typeface="黑体" panose="02010609060101010101" pitchFamily="49" charset="-122"/>
                <a:cs typeface="Courier New" panose="02070309020205020404" pitchFamily="49" charset="0"/>
              </a:rPr>
              <a:t>a</a:t>
            </a:r>
            <a:r>
              <a:rPr lang="zh-CN" altLang="zh-CN" sz="2800" kern="100">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kern="100">
                <a:latin typeface="Times New Roman" panose="02020603050405020304" pitchFamily="18" charset="0"/>
                <a:ea typeface="黑体" panose="02010609060101010101" pitchFamily="49" charset="-122"/>
                <a:cs typeface="Courier New" panose="02070309020205020404" pitchFamily="49" charset="0"/>
              </a:rPr>
              <a:t>2</a:t>
            </a:r>
            <a:r>
              <a:rPr lang="zh-CN" altLang="zh-CN" sz="2800" kern="100">
                <a:latin typeface="Times New Roman" panose="02020603050405020304" pitchFamily="18" charset="0"/>
                <a:ea typeface="黑体" panose="02010609060101010101" pitchFamily="49" charset="-122"/>
                <a:cs typeface="Times New Roman" panose="02020603050405020304" pitchFamily="18" charset="0"/>
              </a:rPr>
              <a:t>，则</a:t>
            </a:r>
            <a:r>
              <a:rPr lang="en-US" altLang="zh-CN" sz="2800" kern="100">
                <a:latin typeface="Times New Roman" panose="02020603050405020304" pitchFamily="18" charset="0"/>
                <a:ea typeface="黑体" panose="02010609060101010101" pitchFamily="49" charset="-122"/>
                <a:cs typeface="Courier New" panose="02070309020205020404" pitchFamily="49" charset="0"/>
              </a:rPr>
              <a:t>6</a:t>
            </a:r>
            <a:r>
              <a:rPr lang="zh-CN" altLang="zh-CN" sz="2800" kern="100">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kern="100">
                <a:latin typeface="Times New Roman" panose="02020603050405020304" pitchFamily="18" charset="0"/>
                <a:ea typeface="黑体" panose="02010609060101010101" pitchFamily="49" charset="-122"/>
                <a:cs typeface="Courier New" panose="02070309020205020404" pitchFamily="49" charset="0"/>
              </a:rPr>
              <a:t>2</a:t>
            </a:r>
            <a:r>
              <a:rPr lang="zh-CN" altLang="zh-CN" sz="2800" kern="100">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kern="100">
                <a:latin typeface="Times New Roman" panose="02020603050405020304" pitchFamily="18" charset="0"/>
                <a:ea typeface="黑体" panose="02010609060101010101" pitchFamily="49" charset="-122"/>
                <a:cs typeface="Courier New" panose="02070309020205020404" pitchFamily="49" charset="0"/>
              </a:rPr>
              <a:t>4</a:t>
            </a:r>
            <a:r>
              <a:rPr lang="en-US" altLang="zh-CN" sz="2800" kern="100">
                <a:latin typeface="宋体" pitchFamily="2" charset="-122"/>
                <a:ea typeface="黑体" panose="02010609060101010101" pitchFamily="49" charset="-122"/>
                <a:cs typeface="Times New Roman" panose="02020603050405020304" pitchFamily="18" charset="0"/>
              </a:rPr>
              <a:t>∈</a:t>
            </a:r>
            <a:r>
              <a:rPr lang="en-US" altLang="zh-CN" sz="2800" i="1" kern="100">
                <a:latin typeface="Times New Roman" panose="02020603050405020304" pitchFamily="18" charset="0"/>
                <a:ea typeface="黑体" panose="02010609060101010101" pitchFamily="49" charset="-122"/>
                <a:cs typeface="Courier New" panose="02070309020205020404" pitchFamily="49" charset="0"/>
              </a:rPr>
              <a:t>A</a:t>
            </a:r>
            <a:r>
              <a:rPr lang="zh-CN" altLang="zh-CN" sz="2800" kern="100">
                <a:latin typeface="Times New Roman" panose="02020603050405020304" pitchFamily="18" charset="0"/>
                <a:ea typeface="黑体" panose="02010609060101010101" pitchFamily="49" charset="-122"/>
                <a:cs typeface="Times New Roman" panose="02020603050405020304" pitchFamily="18" charset="0"/>
              </a:rPr>
              <a:t>，符合题意；</a:t>
            </a:r>
            <a:endParaRPr lang="en-US" altLang="zh-CN" sz="2800" kern="100">
              <a:latin typeface="Times New Roman" panose="02020603050405020304" pitchFamily="18" charset="0"/>
              <a:ea typeface="黑体" panose="02010609060101010101" pitchFamily="49" charset="-122"/>
              <a:cs typeface="Times New Roman" panose="02020603050405020304" pitchFamily="18" charset="0"/>
            </a:endParaRPr>
          </a:p>
          <a:p>
            <a:pPr algn="just">
              <a:lnSpc>
                <a:spcPct val="150000"/>
              </a:lnSpc>
              <a:spcAft>
                <a:spcPct val="0"/>
              </a:spcAft>
            </a:pPr>
            <a:r>
              <a:rPr lang="zh-CN" altLang="zh-CN" sz="2800" kern="100">
                <a:latin typeface="Times New Roman" panose="02020603050405020304" pitchFamily="18" charset="0"/>
                <a:ea typeface="黑体" panose="02010609060101010101" pitchFamily="49" charset="-122"/>
                <a:cs typeface="Times New Roman" panose="02020603050405020304" pitchFamily="18" charset="0"/>
              </a:rPr>
              <a:t>若</a:t>
            </a:r>
            <a:r>
              <a:rPr lang="en-US" altLang="zh-CN" sz="2800" i="1" kern="100">
                <a:latin typeface="Times New Roman" panose="02020603050405020304" pitchFamily="18" charset="0"/>
                <a:ea typeface="黑体" panose="02010609060101010101" pitchFamily="49" charset="-122"/>
                <a:cs typeface="Courier New" panose="02070309020205020404" pitchFamily="49" charset="0"/>
              </a:rPr>
              <a:t>a</a:t>
            </a:r>
            <a:r>
              <a:rPr lang="zh-CN" altLang="zh-CN" sz="2800" kern="100">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kern="100">
                <a:latin typeface="Times New Roman" panose="02020603050405020304" pitchFamily="18" charset="0"/>
                <a:ea typeface="黑体" panose="02010609060101010101" pitchFamily="49" charset="-122"/>
                <a:cs typeface="Courier New" panose="02070309020205020404" pitchFamily="49" charset="0"/>
              </a:rPr>
              <a:t>4</a:t>
            </a:r>
            <a:r>
              <a:rPr lang="zh-CN" altLang="zh-CN" sz="2800" kern="100">
                <a:latin typeface="Times New Roman" panose="02020603050405020304" pitchFamily="18" charset="0"/>
                <a:ea typeface="黑体" panose="02010609060101010101" pitchFamily="49" charset="-122"/>
                <a:cs typeface="Times New Roman" panose="02020603050405020304" pitchFamily="18" charset="0"/>
              </a:rPr>
              <a:t>，则</a:t>
            </a:r>
            <a:r>
              <a:rPr lang="en-US" altLang="zh-CN" sz="2800" kern="100">
                <a:latin typeface="Times New Roman" panose="02020603050405020304" pitchFamily="18" charset="0"/>
                <a:ea typeface="黑体" panose="02010609060101010101" pitchFamily="49" charset="-122"/>
                <a:cs typeface="Courier New" panose="02070309020205020404" pitchFamily="49" charset="0"/>
              </a:rPr>
              <a:t>6</a:t>
            </a:r>
            <a:r>
              <a:rPr lang="zh-CN" altLang="zh-CN" sz="2800" kern="100">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kern="100">
                <a:latin typeface="Times New Roman" panose="02020603050405020304" pitchFamily="18" charset="0"/>
                <a:ea typeface="黑体" panose="02010609060101010101" pitchFamily="49" charset="-122"/>
                <a:cs typeface="Courier New" panose="02070309020205020404" pitchFamily="49" charset="0"/>
              </a:rPr>
              <a:t>4</a:t>
            </a:r>
            <a:r>
              <a:rPr lang="zh-CN" altLang="zh-CN" sz="2800" kern="100">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kern="100">
                <a:latin typeface="Times New Roman" panose="02020603050405020304" pitchFamily="18" charset="0"/>
                <a:ea typeface="黑体" panose="02010609060101010101" pitchFamily="49" charset="-122"/>
                <a:cs typeface="Courier New" panose="02070309020205020404" pitchFamily="49" charset="0"/>
              </a:rPr>
              <a:t>2</a:t>
            </a:r>
            <a:r>
              <a:rPr lang="en-US" altLang="zh-CN" sz="2800" kern="100">
                <a:latin typeface="宋体" pitchFamily="2" charset="-122"/>
                <a:ea typeface="黑体" panose="02010609060101010101" pitchFamily="49" charset="-122"/>
                <a:cs typeface="Times New Roman" panose="02020603050405020304" pitchFamily="18" charset="0"/>
              </a:rPr>
              <a:t>∈</a:t>
            </a:r>
            <a:r>
              <a:rPr lang="en-US" altLang="zh-CN" sz="2800" i="1" kern="100">
                <a:latin typeface="Times New Roman" panose="02020603050405020304" pitchFamily="18" charset="0"/>
                <a:ea typeface="黑体" panose="02010609060101010101" pitchFamily="49" charset="-122"/>
                <a:cs typeface="Courier New" panose="02070309020205020404" pitchFamily="49" charset="0"/>
              </a:rPr>
              <a:t>A</a:t>
            </a:r>
            <a:r>
              <a:rPr lang="zh-CN" altLang="zh-CN" sz="2800" kern="100">
                <a:latin typeface="Times New Roman" panose="02020603050405020304" pitchFamily="18" charset="0"/>
                <a:ea typeface="黑体" panose="02010609060101010101" pitchFamily="49" charset="-122"/>
                <a:cs typeface="Times New Roman" panose="02020603050405020304" pitchFamily="18" charset="0"/>
              </a:rPr>
              <a:t>，符合题意；</a:t>
            </a:r>
            <a:endParaRPr lang="en-US" altLang="zh-CN" sz="2800" kern="100">
              <a:latin typeface="Times New Roman" panose="02020603050405020304" pitchFamily="18" charset="0"/>
              <a:ea typeface="黑体" panose="02010609060101010101" pitchFamily="49" charset="-122"/>
              <a:cs typeface="Times New Roman" panose="02020603050405020304" pitchFamily="18" charset="0"/>
            </a:endParaRPr>
          </a:p>
          <a:p>
            <a:pPr algn="just">
              <a:lnSpc>
                <a:spcPct val="150000"/>
              </a:lnSpc>
              <a:spcAft>
                <a:spcPct val="0"/>
              </a:spcAft>
            </a:pPr>
            <a:r>
              <a:rPr lang="zh-CN" altLang="zh-CN" sz="2800" kern="100">
                <a:latin typeface="Times New Roman" panose="02020603050405020304" pitchFamily="18" charset="0"/>
                <a:ea typeface="黑体" panose="02010609060101010101" pitchFamily="49" charset="-122"/>
                <a:cs typeface="Times New Roman" panose="02020603050405020304" pitchFamily="18" charset="0"/>
              </a:rPr>
              <a:t>若</a:t>
            </a:r>
            <a:r>
              <a:rPr lang="en-US" altLang="zh-CN" sz="2800" i="1" kern="100">
                <a:latin typeface="Times New Roman" panose="02020603050405020304" pitchFamily="18" charset="0"/>
                <a:ea typeface="黑体" panose="02010609060101010101" pitchFamily="49" charset="-122"/>
                <a:cs typeface="Courier New" panose="02070309020205020404" pitchFamily="49" charset="0"/>
              </a:rPr>
              <a:t>a</a:t>
            </a:r>
            <a:r>
              <a:rPr lang="zh-CN" altLang="zh-CN" sz="2800" kern="100">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kern="100">
                <a:latin typeface="Times New Roman" panose="02020603050405020304" pitchFamily="18" charset="0"/>
                <a:ea typeface="黑体" panose="02010609060101010101" pitchFamily="49" charset="-122"/>
                <a:cs typeface="Courier New" panose="02070309020205020404" pitchFamily="49" charset="0"/>
              </a:rPr>
              <a:t>6</a:t>
            </a:r>
            <a:r>
              <a:rPr lang="zh-CN" altLang="zh-CN" sz="2800" kern="100">
                <a:latin typeface="Times New Roman" panose="02020603050405020304" pitchFamily="18" charset="0"/>
                <a:ea typeface="黑体" panose="02010609060101010101" pitchFamily="49" charset="-122"/>
                <a:cs typeface="Times New Roman" panose="02020603050405020304" pitchFamily="18" charset="0"/>
              </a:rPr>
              <a:t>，则</a:t>
            </a:r>
            <a:r>
              <a:rPr lang="en-US" altLang="zh-CN" sz="2800" kern="100">
                <a:latin typeface="Times New Roman" panose="02020603050405020304" pitchFamily="18" charset="0"/>
                <a:ea typeface="黑体" panose="02010609060101010101" pitchFamily="49" charset="-122"/>
                <a:cs typeface="Courier New" panose="02070309020205020404" pitchFamily="49" charset="0"/>
              </a:rPr>
              <a:t>6</a:t>
            </a:r>
            <a:r>
              <a:rPr lang="zh-CN" altLang="zh-CN" sz="2800" kern="100">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kern="100">
                <a:latin typeface="Times New Roman" panose="02020603050405020304" pitchFamily="18" charset="0"/>
                <a:ea typeface="黑体" panose="02010609060101010101" pitchFamily="49" charset="-122"/>
                <a:cs typeface="Courier New" panose="02070309020205020404" pitchFamily="49" charset="0"/>
              </a:rPr>
              <a:t>6</a:t>
            </a:r>
            <a:r>
              <a:rPr lang="zh-CN" altLang="zh-CN" sz="2800" kern="100">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kern="100">
                <a:latin typeface="Times New Roman" panose="02020603050405020304" pitchFamily="18" charset="0"/>
                <a:ea typeface="黑体" panose="02010609060101010101" pitchFamily="49" charset="-122"/>
                <a:cs typeface="Courier New" panose="02070309020205020404" pitchFamily="49" charset="0"/>
              </a:rPr>
              <a:t>0</a:t>
            </a:r>
            <a:r>
              <a:rPr lang="zh-CN" altLang="zh-CN" sz="2800" kern="100">
                <a:latin typeface="宋体" pitchFamily="2" charset="-122"/>
                <a:ea typeface="MS Gothic" panose="020b0609070205080204" pitchFamily="49" charset="-128"/>
                <a:cs typeface="MS Gothic" panose="020b0609070205080204" pitchFamily="49" charset="-128"/>
              </a:rPr>
              <a:t>∉</a:t>
            </a:r>
            <a:r>
              <a:rPr lang="en-US" altLang="zh-CN" sz="2800" i="1" kern="100">
                <a:latin typeface="Times New Roman" panose="02020603050405020304" pitchFamily="18" charset="0"/>
                <a:ea typeface="黑体" panose="02010609060101010101" pitchFamily="49" charset="-122"/>
                <a:cs typeface="Courier New" panose="02070309020205020404" pitchFamily="49" charset="0"/>
              </a:rPr>
              <a:t>A</a:t>
            </a:r>
            <a:r>
              <a:rPr lang="zh-CN" altLang="zh-CN" sz="2800" kern="100">
                <a:latin typeface="Times New Roman" panose="02020603050405020304" pitchFamily="18" charset="0"/>
                <a:ea typeface="黑体" panose="02010609060101010101" pitchFamily="49" charset="-122"/>
                <a:cs typeface="Times New Roman" panose="02020603050405020304" pitchFamily="18" charset="0"/>
              </a:rPr>
              <a:t>，不符合题意，舍去</a:t>
            </a:r>
            <a:r>
              <a:rPr lang="en-US" altLang="zh-CN" sz="2800" kern="100">
                <a:latin typeface="Times New Roman" panose="02020603050405020304" pitchFamily="18" charset="0"/>
                <a:ea typeface="黑体" panose="02010609060101010101" pitchFamily="49" charset="-122"/>
                <a:cs typeface="Courier New" panose="02070309020205020404" pitchFamily="49" charset="0"/>
              </a:rPr>
              <a:t>.</a:t>
            </a:r>
          </a:p>
          <a:p>
            <a:pPr algn="just">
              <a:lnSpc>
                <a:spcPct val="150000"/>
              </a:lnSpc>
              <a:spcAft>
                <a:spcPct val="0"/>
              </a:spcAft>
            </a:pPr>
            <a:r>
              <a:rPr lang="zh-CN" altLang="zh-CN" sz="2800" kern="100">
                <a:latin typeface="Times New Roman" panose="02020603050405020304" pitchFamily="18" charset="0"/>
                <a:ea typeface="黑体" panose="02010609060101010101" pitchFamily="49" charset="-122"/>
                <a:cs typeface="Times New Roman" panose="02020603050405020304" pitchFamily="18" charset="0"/>
              </a:rPr>
              <a:t>所以</a:t>
            </a:r>
            <a:r>
              <a:rPr lang="en-US" altLang="zh-CN" sz="2800" i="1" kern="100">
                <a:latin typeface="Times New Roman" panose="02020603050405020304" pitchFamily="18" charset="0"/>
                <a:ea typeface="黑体" panose="02010609060101010101" pitchFamily="49" charset="-122"/>
                <a:cs typeface="Courier New" panose="02070309020205020404" pitchFamily="49" charset="0"/>
              </a:rPr>
              <a:t>a</a:t>
            </a:r>
            <a:r>
              <a:rPr lang="zh-CN" altLang="zh-CN" sz="2800" kern="100">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kern="100">
                <a:latin typeface="Times New Roman" panose="02020603050405020304" pitchFamily="18" charset="0"/>
                <a:ea typeface="黑体" panose="02010609060101010101" pitchFamily="49" charset="-122"/>
                <a:cs typeface="Courier New" panose="02070309020205020404" pitchFamily="49" charset="0"/>
              </a:rPr>
              <a:t>2</a:t>
            </a:r>
            <a:r>
              <a:rPr lang="zh-CN" altLang="zh-CN" sz="2800" kern="100">
                <a:latin typeface="Times New Roman" panose="02020603050405020304" pitchFamily="18" charset="0"/>
                <a:ea typeface="黑体" panose="02010609060101010101" pitchFamily="49" charset="-122"/>
                <a:cs typeface="Times New Roman" panose="02020603050405020304" pitchFamily="18" charset="0"/>
              </a:rPr>
              <a:t>或</a:t>
            </a:r>
            <a:r>
              <a:rPr lang="en-US" altLang="zh-CN" sz="2800" i="1" kern="100">
                <a:latin typeface="Times New Roman" panose="02020603050405020304" pitchFamily="18" charset="0"/>
                <a:ea typeface="黑体" panose="02010609060101010101" pitchFamily="49" charset="-122"/>
                <a:cs typeface="Courier New" panose="02070309020205020404" pitchFamily="49" charset="0"/>
              </a:rPr>
              <a:t>a</a:t>
            </a:r>
            <a:r>
              <a:rPr lang="zh-CN" altLang="zh-CN" sz="2800" kern="100">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kern="100">
                <a:latin typeface="Times New Roman" panose="02020603050405020304" pitchFamily="18" charset="0"/>
                <a:ea typeface="黑体" panose="02010609060101010101" pitchFamily="49" charset="-122"/>
                <a:cs typeface="Courier New" panose="02070309020205020404" pitchFamily="49" charset="0"/>
              </a:rPr>
              <a:t>4.</a:t>
            </a:r>
            <a:endParaRPr lang="zh-CN" altLang="zh-CN" sz="1050" kern="100">
              <a:effectLst/>
              <a:latin typeface="宋体" pitchFamily="2" charset="-122"/>
              <a:ea typeface="宋体" pitchFamily="2" charset="-122"/>
              <a:cs typeface="Courier New" panose="02070309020205020404"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blinds(horizontal)">
                                      <p:cBhvr>
                                        <p:cTn id="12" dur="500"/>
                                        <p:tgtEl>
                                          <p:spTgt spid="9">
                                            <p:txEl>
                                              <p:pRg st="0" end="0"/>
                                            </p:txEl>
                                          </p:spTgt>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Effect transition="in" filter="blinds(horizontal)">
                                      <p:cBhvr>
                                        <p:cTn id="17" dur="500"/>
                                        <p:tgtEl>
                                          <p:spTgt spid="9">
                                            <p:txEl>
                                              <p:pRg st="1" end="1"/>
                                            </p:txEl>
                                          </p:spTgt>
                                        </p:tgtEl>
                                      </p:cBhvr>
                                    </p:animEffect>
                                  </p:childTnLst>
                                </p:cTn>
                              </p:par>
                            </p:childTnLst>
                          </p:cTn>
                        </p:par>
                      </p:childTnLst>
                    </p:cTn>
                  </p:par>
                  <p:par>
                    <p:cTn id="18" fill="hold" nodeType="clickPar">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
                                            <p:txEl>
                                              <p:pRg st="2" end="2"/>
                                            </p:txEl>
                                          </p:spTgt>
                                        </p:tgtEl>
                                        <p:attrNameLst>
                                          <p:attrName>style.visibility</p:attrName>
                                        </p:attrNameLst>
                                      </p:cBhvr>
                                      <p:to>
                                        <p:strVal val="visible"/>
                                      </p:to>
                                    </p:set>
                                    <p:animEffect transition="in" filter="blinds(horizontal)">
                                      <p:cBhvr>
                                        <p:cTn id="22" dur="500"/>
                                        <p:tgtEl>
                                          <p:spTgt spid="9">
                                            <p:txEl>
                                              <p:pRg st="2" end="2"/>
                                            </p:txEl>
                                          </p:spTgt>
                                        </p:tgtEl>
                                      </p:cBhvr>
                                    </p:animEffect>
                                  </p:childTnLst>
                                </p:cTn>
                              </p:par>
                            </p:childTnLst>
                          </p:cTn>
                        </p:par>
                      </p:childTnLst>
                    </p:cTn>
                  </p:par>
                  <p:par>
                    <p:cTn id="23" fill="hold" nodeType="clickPar">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9">
                                            <p:txEl>
                                              <p:pRg st="3" end="3"/>
                                            </p:txEl>
                                          </p:spTgt>
                                        </p:tgtEl>
                                        <p:attrNameLst>
                                          <p:attrName>style.visibility</p:attrName>
                                        </p:attrNameLst>
                                      </p:cBhvr>
                                      <p:to>
                                        <p:strVal val="visible"/>
                                      </p:to>
                                    </p:set>
                                    <p:animEffect transition="in" filter="blinds(horizontal)">
                                      <p:cBhvr>
                                        <p:cTn id="27"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5362" name="等腰三角形 15" title=""/>
          <p:cNvSpPr/>
          <p:nvPr/>
        </p:nvSpPr>
        <p:spPr>
          <a:xfrm>
            <a:off x="0" y="6443663"/>
            <a:ext cx="3060700" cy="414337"/>
          </a:xfrm>
          <a:prstGeom prst="triangle">
            <a:avLst>
              <a:gd name="adj" fmla="val 50000"/>
            </a:avLst>
          </a:prstGeom>
          <a:solidFill>
            <a:srgbClr val="D50D2A">
              <a:alpha val="50000"/>
            </a:srgbClr>
          </a:solidFill>
          <a:ln w="12700">
            <a:noFill/>
          </a:ln>
        </p:spPr>
        <p:txBody>
          <a:bodyPr anchor="ctr" anchorCtr="0"/>
          <a:lstStyle/>
          <a:p>
            <a:pPr algn="ctr">
              <a:lnSpc>
                <a:spcPct val="100000"/>
              </a:lnSpc>
            </a:pPr>
            <a:endParaRPr>
              <a:solidFill>
                <a:srgbClr val="FFFFFF"/>
              </a:solidFill>
              <a:latin typeface="宋体" pitchFamily="2" charset="-122"/>
              <a:ea typeface="宋体" pitchFamily="2" charset="-122"/>
              <a:sym typeface="宋体" pitchFamily="2" charset="-122"/>
            </a:endParaRPr>
          </a:p>
        </p:txBody>
      </p:sp>
      <p:sp>
        <p:nvSpPr>
          <p:cNvPr id="15363" name="等腰三角形 16" title=""/>
          <p:cNvSpPr/>
          <p:nvPr/>
        </p:nvSpPr>
        <p:spPr>
          <a:xfrm>
            <a:off x="9131300" y="6443663"/>
            <a:ext cx="3060700" cy="414337"/>
          </a:xfrm>
          <a:prstGeom prst="triangle">
            <a:avLst>
              <a:gd name="adj" fmla="val 50000"/>
            </a:avLst>
          </a:prstGeom>
          <a:solidFill>
            <a:srgbClr val="005596">
              <a:alpha val="50000"/>
            </a:srgbClr>
          </a:solidFill>
          <a:ln w="12700">
            <a:noFill/>
          </a:ln>
        </p:spPr>
        <p:txBody>
          <a:bodyPr anchor="ctr" anchorCtr="0"/>
          <a:lstStyle/>
          <a:p>
            <a:pPr algn="ctr">
              <a:lnSpc>
                <a:spcPct val="100000"/>
              </a:lnSpc>
            </a:pPr>
            <a:endParaRPr>
              <a:solidFill>
                <a:srgbClr val="FFFFFF"/>
              </a:solidFill>
              <a:latin typeface="宋体" pitchFamily="2" charset="-122"/>
              <a:ea typeface="宋体" pitchFamily="2" charset="-122"/>
              <a:sym typeface="宋体" pitchFamily="2" charset="-122"/>
            </a:endParaRPr>
          </a:p>
        </p:txBody>
      </p:sp>
      <p:sp>
        <p:nvSpPr>
          <p:cNvPr id="15364" name="等腰三角形 17" title=""/>
          <p:cNvSpPr/>
          <p:nvPr/>
        </p:nvSpPr>
        <p:spPr>
          <a:xfrm>
            <a:off x="2282825" y="6443663"/>
            <a:ext cx="3060700" cy="414337"/>
          </a:xfrm>
          <a:prstGeom prst="triangle">
            <a:avLst>
              <a:gd name="adj" fmla="val 50000"/>
            </a:avLst>
          </a:prstGeom>
          <a:solidFill>
            <a:srgbClr val="099F3B">
              <a:alpha val="50000"/>
            </a:srgbClr>
          </a:solidFill>
          <a:ln w="12700">
            <a:noFill/>
          </a:ln>
        </p:spPr>
        <p:txBody>
          <a:bodyPr anchor="ctr" anchorCtr="0"/>
          <a:lstStyle/>
          <a:p>
            <a:pPr algn="ctr">
              <a:lnSpc>
                <a:spcPct val="100000"/>
              </a:lnSpc>
            </a:pPr>
            <a:endParaRPr>
              <a:solidFill>
                <a:srgbClr val="FFFFFF"/>
              </a:solidFill>
              <a:latin typeface="宋体" pitchFamily="2" charset="-122"/>
              <a:ea typeface="宋体" pitchFamily="2" charset="-122"/>
              <a:sym typeface="宋体" pitchFamily="2" charset="-122"/>
            </a:endParaRPr>
          </a:p>
        </p:txBody>
      </p:sp>
      <p:sp>
        <p:nvSpPr>
          <p:cNvPr id="15365" name="等腰三角形 18" title=""/>
          <p:cNvSpPr/>
          <p:nvPr/>
        </p:nvSpPr>
        <p:spPr>
          <a:xfrm>
            <a:off x="4565650" y="6443663"/>
            <a:ext cx="3060700" cy="414337"/>
          </a:xfrm>
          <a:prstGeom prst="triangle">
            <a:avLst>
              <a:gd name="adj" fmla="val 50000"/>
            </a:avLst>
          </a:prstGeom>
          <a:solidFill>
            <a:srgbClr val="8D44AD">
              <a:alpha val="50000"/>
            </a:srgbClr>
          </a:solidFill>
          <a:ln w="12700">
            <a:noFill/>
          </a:ln>
        </p:spPr>
        <p:txBody>
          <a:bodyPr anchor="ctr" anchorCtr="0"/>
          <a:lstStyle/>
          <a:p>
            <a:pPr algn="ctr">
              <a:lnSpc>
                <a:spcPct val="100000"/>
              </a:lnSpc>
            </a:pPr>
            <a:endParaRPr>
              <a:solidFill>
                <a:srgbClr val="FFFFFF"/>
              </a:solidFill>
              <a:latin typeface="宋体" pitchFamily="2" charset="-122"/>
              <a:ea typeface="宋体" pitchFamily="2" charset="-122"/>
              <a:sym typeface="宋体" pitchFamily="2" charset="-122"/>
            </a:endParaRPr>
          </a:p>
        </p:txBody>
      </p:sp>
      <p:sp>
        <p:nvSpPr>
          <p:cNvPr id="15366" name="等腰三角形 19" title=""/>
          <p:cNvSpPr/>
          <p:nvPr/>
        </p:nvSpPr>
        <p:spPr>
          <a:xfrm>
            <a:off x="6848475" y="6443663"/>
            <a:ext cx="3060700" cy="414337"/>
          </a:xfrm>
          <a:prstGeom prst="triangle">
            <a:avLst>
              <a:gd name="adj" fmla="val 50000"/>
            </a:avLst>
          </a:prstGeom>
          <a:solidFill>
            <a:srgbClr val="CB5518">
              <a:alpha val="50000"/>
            </a:srgbClr>
          </a:solidFill>
          <a:ln w="12700">
            <a:noFill/>
          </a:ln>
        </p:spPr>
        <p:txBody>
          <a:bodyPr anchor="ctr" anchorCtr="0"/>
          <a:lstStyle/>
          <a:p>
            <a:pPr algn="ctr">
              <a:lnSpc>
                <a:spcPct val="100000"/>
              </a:lnSpc>
            </a:pPr>
            <a:endParaRPr>
              <a:solidFill>
                <a:srgbClr val="FFFFFF"/>
              </a:solidFill>
              <a:latin typeface="宋体" pitchFamily="2" charset="-122"/>
              <a:ea typeface="宋体" pitchFamily="2" charset="-122"/>
              <a:sym typeface="宋体" pitchFamily="2" charset="-122"/>
            </a:endParaRPr>
          </a:p>
        </p:txBody>
      </p:sp>
      <p:sp>
        <p:nvSpPr>
          <p:cNvPr id="2" name="矩形 1" title=""/>
          <p:cNvSpPr/>
          <p:nvPr/>
        </p:nvSpPr>
        <p:spPr>
          <a:xfrm>
            <a:off x="479376" y="317678"/>
            <a:ext cx="11305256" cy="1383665"/>
          </a:xfrm>
          <a:prstGeom prst="rect">
            <a:avLst/>
          </a:prstGeom>
        </p:spPr>
        <p:txBody>
          <a:bodyPr wrap="square">
            <a:spAutoFit/>
          </a:bodyPr>
          <a:lstStyle/>
          <a:p>
            <a:pPr algn="just">
              <a:lnSpc>
                <a:spcPct val="150000"/>
              </a:lnSpc>
              <a:spcAft>
                <a:spcPct val="0"/>
              </a:spcAft>
            </a:pPr>
            <a:r>
              <a:rPr lang="en-US" altLang="zh-CN" sz="2800" kern="100" spc="-50">
                <a:latin typeface="+mn-ea"/>
                <a:ea typeface="+mn-ea"/>
                <a:cs typeface="Courier New" panose="02070309020205020404" pitchFamily="49" charset="0"/>
              </a:rPr>
              <a:t>6.</a:t>
            </a:r>
            <a:r>
              <a:rPr lang="zh-CN" altLang="zh-CN" sz="2800" kern="100" spc="-50">
                <a:latin typeface="+mn-ea"/>
                <a:ea typeface="+mn-ea"/>
                <a:cs typeface="Times New Roman" panose="02020603050405020304" pitchFamily="18" charset="0"/>
              </a:rPr>
              <a:t>若由</a:t>
            </a:r>
            <a:r>
              <a:rPr lang="en-US" altLang="zh-CN" sz="2800" i="1" kern="100" spc="-50">
                <a:latin typeface="+mn-ea"/>
                <a:ea typeface="+mn-ea"/>
                <a:cs typeface="Courier New" panose="02070309020205020404" pitchFamily="49" charset="0"/>
              </a:rPr>
              <a:t>a</a:t>
            </a:r>
            <a:r>
              <a:rPr lang="zh-CN" altLang="zh-CN" sz="2800" kern="100" spc="-50">
                <a:latin typeface="+mn-ea"/>
                <a:ea typeface="+mn-ea"/>
                <a:cs typeface="Times New Roman" panose="02020603050405020304" pitchFamily="18" charset="0"/>
              </a:rPr>
              <a:t>，</a:t>
            </a:r>
            <a:r>
              <a:rPr lang="en-US" altLang="zh-CN" sz="2800" kern="100" spc="-50">
                <a:latin typeface="+mn-ea"/>
                <a:ea typeface="+mn-ea"/>
                <a:cs typeface="Times New Roman" panose="02020603050405020304" pitchFamily="18" charset="0"/>
              </a:rPr>
              <a:t> </a:t>
            </a:r>
            <a:r>
              <a:rPr lang="zh-CN" altLang="zh-CN" sz="2800" kern="100" spc="-50">
                <a:latin typeface="+mn-ea"/>
                <a:ea typeface="+mn-ea"/>
                <a:cs typeface="Times New Roman" panose="02020603050405020304" pitchFamily="18" charset="0"/>
              </a:rPr>
              <a:t>，</a:t>
            </a:r>
            <a:r>
              <a:rPr lang="en-US" altLang="zh-CN" sz="2800" kern="100" spc="-50">
                <a:latin typeface="+mn-ea"/>
                <a:ea typeface="+mn-ea"/>
                <a:cs typeface="Courier New" panose="02070309020205020404" pitchFamily="49" charset="0"/>
              </a:rPr>
              <a:t>1</a:t>
            </a:r>
            <a:r>
              <a:rPr lang="zh-CN" altLang="zh-CN" sz="2800" kern="100" spc="-50">
                <a:latin typeface="+mn-ea"/>
                <a:ea typeface="+mn-ea"/>
                <a:cs typeface="Times New Roman" panose="02020603050405020304" pitchFamily="18" charset="0"/>
              </a:rPr>
              <a:t>组成的集合与由</a:t>
            </a:r>
            <a:r>
              <a:rPr lang="en-US" altLang="zh-CN" sz="2800" i="1" kern="100" spc="-50">
                <a:latin typeface="+mn-ea"/>
                <a:ea typeface="+mn-ea"/>
                <a:cs typeface="Courier New" panose="02070309020205020404" pitchFamily="49" charset="0"/>
              </a:rPr>
              <a:t>a</a:t>
            </a:r>
            <a:r>
              <a:rPr lang="en-US" altLang="zh-CN" sz="2800" kern="100" spc="-50" baseline="30000">
                <a:latin typeface="+mn-ea"/>
                <a:ea typeface="+mn-ea"/>
                <a:cs typeface="Courier New" panose="02070309020205020404" pitchFamily="49" charset="0"/>
              </a:rPr>
              <a:t>2</a:t>
            </a:r>
            <a:r>
              <a:rPr lang="zh-CN" altLang="zh-CN" sz="2800" kern="100" spc="-50">
                <a:latin typeface="+mn-ea"/>
                <a:ea typeface="+mn-ea"/>
                <a:cs typeface="Times New Roman" panose="02020603050405020304" pitchFamily="18" charset="0"/>
              </a:rPr>
              <a:t>，</a:t>
            </a:r>
            <a:r>
              <a:rPr lang="en-US" altLang="zh-CN" sz="2800" i="1" kern="100" spc="-50">
                <a:latin typeface="+mn-ea"/>
                <a:ea typeface="+mn-ea"/>
                <a:cs typeface="Courier New" panose="02070309020205020404" pitchFamily="49" charset="0"/>
              </a:rPr>
              <a:t>a</a:t>
            </a:r>
            <a:r>
              <a:rPr lang="zh-CN" altLang="zh-CN" sz="2800" kern="100" spc="-50">
                <a:latin typeface="+mn-ea"/>
                <a:ea typeface="+mn-ea"/>
                <a:cs typeface="Times New Roman" panose="02020603050405020304" pitchFamily="18" charset="0"/>
              </a:rPr>
              <a:t>＋</a:t>
            </a:r>
            <a:r>
              <a:rPr lang="en-US" altLang="zh-CN" sz="2800" i="1" kern="100" spc="-50">
                <a:latin typeface="+mn-ea"/>
                <a:ea typeface="+mn-ea"/>
                <a:cs typeface="Courier New" panose="02070309020205020404" pitchFamily="49" charset="0"/>
              </a:rPr>
              <a:t>b,</a:t>
            </a:r>
            <a:r>
              <a:rPr lang="en-US" altLang="zh-CN" sz="2800" kern="100" spc="-50">
                <a:latin typeface="+mn-ea"/>
                <a:ea typeface="+mn-ea"/>
                <a:cs typeface="Courier New" panose="02070309020205020404" pitchFamily="49" charset="0"/>
              </a:rPr>
              <a:t>0</a:t>
            </a:r>
            <a:r>
              <a:rPr lang="zh-CN" altLang="zh-CN" sz="2800" kern="100" spc="-50">
                <a:latin typeface="+mn-ea"/>
                <a:ea typeface="+mn-ea"/>
                <a:cs typeface="Times New Roman" panose="02020603050405020304" pitchFamily="18" charset="0"/>
              </a:rPr>
              <a:t>组成的集合相等，则</a:t>
            </a:r>
            <a:r>
              <a:rPr lang="en-US" altLang="zh-CN" sz="2800" i="1" kern="100" spc="-50">
                <a:latin typeface="+mn-ea"/>
                <a:ea typeface="+mn-ea"/>
                <a:cs typeface="Courier New" panose="02070309020205020404" pitchFamily="49" charset="0"/>
              </a:rPr>
              <a:t>a</a:t>
            </a:r>
            <a:r>
              <a:rPr lang="en-US" altLang="zh-CN" sz="2800" kern="100" spc="-50" baseline="30000">
                <a:latin typeface="+mn-ea"/>
                <a:ea typeface="+mn-ea"/>
                <a:cs typeface="Courier New" panose="02070309020205020404" pitchFamily="49" charset="0"/>
              </a:rPr>
              <a:t>2 023</a:t>
            </a:r>
            <a:r>
              <a:rPr lang="zh-CN" altLang="zh-CN" sz="2800" kern="100" spc="-50">
                <a:latin typeface="+mn-ea"/>
                <a:ea typeface="+mn-ea"/>
                <a:cs typeface="Times New Roman" panose="02020603050405020304" pitchFamily="18" charset="0"/>
              </a:rPr>
              <a:t>＋</a:t>
            </a:r>
            <a:r>
              <a:rPr lang="en-US" altLang="zh-CN" sz="2800" i="1" kern="100" spc="-50">
                <a:latin typeface="+mn-ea"/>
                <a:ea typeface="+mn-ea"/>
                <a:cs typeface="Courier New" panose="02070309020205020404" pitchFamily="49" charset="0"/>
              </a:rPr>
              <a:t>b</a:t>
            </a:r>
            <a:r>
              <a:rPr lang="en-US" altLang="zh-CN" sz="2800" kern="100" spc="-50" baseline="30000">
                <a:latin typeface="+mn-ea"/>
                <a:ea typeface="+mn-ea"/>
                <a:cs typeface="Courier New" panose="02070309020205020404" pitchFamily="49" charset="0"/>
              </a:rPr>
              <a:t>2 023</a:t>
            </a:r>
            <a:r>
              <a:rPr lang="zh-CN" altLang="zh-CN" sz="2800" kern="100">
                <a:latin typeface="+mn-ea"/>
                <a:ea typeface="+mn-ea"/>
                <a:cs typeface="Times New Roman" panose="02020603050405020304" pitchFamily="18" charset="0"/>
              </a:rPr>
              <a:t>的值为</a:t>
            </a:r>
            <a:r>
              <a:rPr lang="en-US" altLang="zh-CN" sz="2800" kern="100">
                <a:latin typeface="+mn-ea"/>
                <a:ea typeface="+mn-ea"/>
                <a:cs typeface="Courier New" panose="02070309020205020404" pitchFamily="49" charset="0"/>
              </a:rPr>
              <a:t>_____.</a:t>
            </a:r>
            <a:endParaRPr lang="zh-CN" altLang="zh-CN" sz="1050" kern="100">
              <a:effectLst/>
              <a:latin typeface="+mn-ea"/>
              <a:ea typeface="+mn-ea"/>
              <a:cs typeface="Courier New" panose="02070309020205020404" pitchFamily="49" charset="0"/>
            </a:endParaRPr>
          </a:p>
        </p:txBody>
      </p:sp>
      <p:sp>
        <p:nvSpPr>
          <p:cNvPr id="3" name="矩形 2" title=""/>
          <p:cNvSpPr/>
          <p:nvPr/>
        </p:nvSpPr>
        <p:spPr>
          <a:xfrm>
            <a:off x="1873557" y="1109766"/>
            <a:ext cx="478790" cy="521970"/>
          </a:xfrm>
          <a:prstGeom prst="rect">
            <a:avLst/>
          </a:prstGeom>
        </p:spPr>
        <p:txBody>
          <a:bodyPr wrap="none">
            <a:spAutoFit/>
          </a:bodyPr>
          <a:lstStyle/>
          <a:p>
            <a:r>
              <a:rPr lang="en-US" altLang="zh-CN" sz="2800" kern="100">
                <a:solidFill>
                  <a:srgbClr val="C00000"/>
                </a:solidFill>
                <a:latin typeface="Times New Roman" panose="02020603050405020304" pitchFamily="18" charset="0"/>
                <a:ea typeface="方正中等线简体" panose="03000509000000000000" pitchFamily="65" charset="-122"/>
              </a:rPr>
              <a:t>-1</a:t>
            </a:r>
            <a:endParaRPr lang="zh-CN" altLang="en-US"/>
          </a:p>
        </p:txBody>
      </p:sp>
      <p:graphicFrame>
        <p:nvGraphicFramePr>
          <p:cNvPr id="8" name="对象 7" title=""/>
          <p:cNvGraphicFramePr>
            <a:graphicFrameLocks noChangeAspect="1"/>
          </p:cNvGraphicFramePr>
          <p:nvPr/>
        </p:nvGraphicFramePr>
        <p:xfrm>
          <a:off x="2002390" y="260648"/>
          <a:ext cx="288925" cy="1009650"/>
        </p:xfrm>
        <a:graphic>
          <a:graphicData uri="http://schemas.openxmlformats.org/presentationml/2006/ole">
            <mc:AlternateContent>
              <mc:Choice xmlns:v="urn:schemas-microsoft-com:vml" Requires="v">
                <p:oleObj spid="_x0000_s1047" name="文档" r:id="rId2" imgW="289560" imgH="1010285" progId="Word.Document.12">
                  <p:embed/>
                </p:oleObj>
              </mc:Choice>
              <mc:Fallback>
                <p:oleObj name="文档" r:id="rId2" imgW="289560" imgH="1010285" progId="Word.Document.12">
                  <p:embed/>
                  <p:pic>
                    <p:nvPicPr>
                      <p:cNvPr id="0" name="OLE substitute image"/>
                      <p:cNvPicPr/>
                      <p:nvPr/>
                    </p:nvPicPr>
                    <p:blipFill>
                      <a:blip r:embed="rId3"/>
                      <a:stretch>
                        <a:fillRect/>
                      </a:stretch>
                    </p:blipFill>
                    <p:spPr>
                      <a:xfrm>
                        <a:off x="2002390" y="260648"/>
                        <a:ext cx="288925" cy="1009650"/>
                      </a:xfrm>
                      <a:prstGeom prst="rect">
                        <a:avLst/>
                      </a:prstGeom>
                    </p:spPr>
                  </p:pic>
                </p:oleObj>
              </mc:Fallback>
            </mc:AlternateContent>
          </a:graphicData>
        </a:graphic>
      </p:graphicFrame>
      <p:sp>
        <p:nvSpPr>
          <p:cNvPr id="10" name="矩形 9" title=""/>
          <p:cNvSpPr/>
          <p:nvPr/>
        </p:nvSpPr>
        <p:spPr>
          <a:xfrm>
            <a:off x="479376" y="1954698"/>
            <a:ext cx="8736632" cy="523220"/>
          </a:xfrm>
          <a:prstGeom prst="rect">
            <a:avLst/>
          </a:prstGeom>
        </p:spPr>
        <p:txBody>
          <a:bodyPr wrap="square">
            <a:spAutoFit/>
          </a:bodyPr>
          <a:lstStyle/>
          <a:p>
            <a:r>
              <a:rPr lang="zh-CN" altLang="zh-CN" sz="2800" b="1" kern="100">
                <a:solidFill>
                  <a:srgbClr val="C00000"/>
                </a:solidFill>
                <a:latin typeface="Times New Roman" panose="02020603050405020304" pitchFamily="18" charset="0"/>
                <a:ea typeface="微软雅黑" charset="-122"/>
                <a:cs typeface="Times New Roman" panose="02020603050405020304" pitchFamily="18" charset="0"/>
              </a:rPr>
              <a:t>解析</a:t>
            </a:r>
            <a:r>
              <a:rPr lang="zh-CN" altLang="zh-CN" sz="2800" kern="100">
                <a:latin typeface="Times New Roman" panose="02020603050405020304" pitchFamily="18" charset="0"/>
                <a:ea typeface="微软雅黑" charset="-122"/>
                <a:cs typeface="Times New Roman" panose="02020603050405020304" pitchFamily="18" charset="0"/>
              </a:rPr>
              <a:t>　</a:t>
            </a:r>
            <a:r>
              <a:rPr lang="zh-CN" altLang="zh-CN" sz="2800" kern="100">
                <a:latin typeface="Times New Roman" panose="02020603050405020304" pitchFamily="18" charset="0"/>
                <a:ea typeface="黑体" panose="02010609060101010101" pitchFamily="49" charset="-122"/>
                <a:cs typeface="Times New Roman" panose="02020603050405020304" pitchFamily="18" charset="0"/>
              </a:rPr>
              <a:t>由已知可得</a:t>
            </a:r>
            <a:r>
              <a:rPr lang="en-US" altLang="zh-CN" sz="2800" i="1" kern="100">
                <a:latin typeface="Times New Roman" panose="02020603050405020304" pitchFamily="18" charset="0"/>
                <a:ea typeface="黑体" panose="02010609060101010101" pitchFamily="49" charset="-122"/>
              </a:rPr>
              <a:t>a</a:t>
            </a:r>
            <a:r>
              <a:rPr lang="en-US" altLang="zh-CN" sz="2800" kern="100">
                <a:latin typeface="宋体" pitchFamily="2" charset="-122"/>
                <a:ea typeface="黑体" panose="02010609060101010101" pitchFamily="49" charset="-122"/>
                <a:cs typeface="Times New Roman" panose="02020603050405020304" pitchFamily="18" charset="0"/>
              </a:rPr>
              <a:t>≠</a:t>
            </a:r>
            <a:r>
              <a:rPr lang="en-US" altLang="zh-CN" sz="2800" kern="100">
                <a:latin typeface="Times New Roman" panose="02020603050405020304" pitchFamily="18" charset="0"/>
                <a:ea typeface="黑体" panose="02010609060101010101" pitchFamily="49" charset="-122"/>
              </a:rPr>
              <a:t>0</a:t>
            </a:r>
            <a:r>
              <a:rPr lang="zh-CN" altLang="zh-CN" sz="2800" kern="100">
                <a:latin typeface="Times New Roman" panose="02020603050405020304" pitchFamily="18" charset="0"/>
                <a:ea typeface="黑体" panose="02010609060101010101" pitchFamily="49" charset="-122"/>
                <a:cs typeface="Times New Roman" panose="02020603050405020304" pitchFamily="18" charset="0"/>
              </a:rPr>
              <a:t>，因为两集合相等，</a:t>
            </a:r>
            <a:endParaRPr lang="zh-CN" altLang="en-US"/>
          </a:p>
        </p:txBody>
      </p:sp>
      <p:graphicFrame>
        <p:nvGraphicFramePr>
          <p:cNvPr id="11" name="对象 10" title=""/>
          <p:cNvGraphicFramePr>
            <a:graphicFrameLocks noChangeAspect="1"/>
          </p:cNvGraphicFramePr>
          <p:nvPr/>
        </p:nvGraphicFramePr>
        <p:xfrm>
          <a:off x="524672" y="2549926"/>
          <a:ext cx="6405563" cy="1716087"/>
        </p:xfrm>
        <a:graphic>
          <a:graphicData uri="http://schemas.openxmlformats.org/presentationml/2006/ole">
            <mc:AlternateContent>
              <mc:Choice xmlns:v="urn:schemas-microsoft-com:vml" Requires="v">
                <p:oleObj spid="_x0000_s1048" name="文档" r:id="rId4" imgW="6405245" imgH="1715770" progId="Word.Document.12">
                  <p:embed/>
                </p:oleObj>
              </mc:Choice>
              <mc:Fallback>
                <p:oleObj name="文档" r:id="rId4" imgW="6405245" imgH="1715770" progId="Word.Document.12">
                  <p:embed/>
                  <p:pic>
                    <p:nvPicPr>
                      <p:cNvPr id="0" name="OLE substitute image"/>
                      <p:cNvPicPr/>
                      <p:nvPr/>
                    </p:nvPicPr>
                    <p:blipFill>
                      <a:blip r:embed="rId5"/>
                      <a:stretch>
                        <a:fillRect/>
                      </a:stretch>
                    </p:blipFill>
                    <p:spPr>
                      <a:xfrm>
                        <a:off x="524672" y="2549926"/>
                        <a:ext cx="6405563" cy="1716087"/>
                      </a:xfrm>
                      <a:prstGeom prst="rect">
                        <a:avLst/>
                      </a:prstGeom>
                    </p:spPr>
                  </p:pic>
                </p:oleObj>
              </mc:Fallback>
            </mc:AlternateContent>
          </a:graphicData>
        </a:graphic>
      </p:graphicFrame>
      <p:graphicFrame>
        <p:nvGraphicFramePr>
          <p:cNvPr id="13" name="对象 12" title=""/>
          <p:cNvGraphicFramePr>
            <a:graphicFrameLocks noChangeAspect="1"/>
          </p:cNvGraphicFramePr>
          <p:nvPr/>
        </p:nvGraphicFramePr>
        <p:xfrm>
          <a:off x="524672" y="4088511"/>
          <a:ext cx="6180137" cy="1190625"/>
        </p:xfrm>
        <a:graphic>
          <a:graphicData uri="http://schemas.openxmlformats.org/presentationml/2006/ole">
            <mc:AlternateContent>
              <mc:Choice xmlns:v="urn:schemas-microsoft-com:vml" Requires="v">
                <p:oleObj spid="_x0000_s1049" name="文档" r:id="rId6" imgW="6179820" imgH="1189990" progId="Word.Document.12">
                  <p:embed/>
                </p:oleObj>
              </mc:Choice>
              <mc:Fallback>
                <p:oleObj name="文档" r:id="rId6" imgW="6179820" imgH="1189990" progId="Word.Document.12">
                  <p:embed/>
                  <p:pic>
                    <p:nvPicPr>
                      <p:cNvPr id="0" name="OLE substitute image"/>
                      <p:cNvPicPr/>
                      <p:nvPr/>
                    </p:nvPicPr>
                    <p:blipFill>
                      <a:blip r:embed="rId7"/>
                      <a:stretch>
                        <a:fillRect/>
                      </a:stretch>
                    </p:blipFill>
                    <p:spPr>
                      <a:xfrm>
                        <a:off x="524672" y="4088511"/>
                        <a:ext cx="6180137" cy="1190625"/>
                      </a:xfrm>
                      <a:prstGeom prst="rect">
                        <a:avLst/>
                      </a:prstGeom>
                    </p:spPr>
                  </p:pic>
                </p:oleObj>
              </mc:Fallback>
            </mc:AlternateContent>
          </a:graphicData>
        </a:graphic>
      </p:graphicFrame>
      <p:sp>
        <p:nvSpPr>
          <p:cNvPr id="15" name="矩形 14" title=""/>
          <p:cNvSpPr/>
          <p:nvPr/>
        </p:nvSpPr>
        <p:spPr>
          <a:xfrm>
            <a:off x="576531" y="5229329"/>
            <a:ext cx="10585176" cy="1383665"/>
          </a:xfrm>
          <a:prstGeom prst="rect">
            <a:avLst/>
          </a:prstGeom>
        </p:spPr>
        <p:txBody>
          <a:bodyPr wrap="square">
            <a:spAutoFit/>
          </a:bodyPr>
          <a:lstStyle/>
          <a:p>
            <a:pPr algn="just">
              <a:lnSpc>
                <a:spcPct val="150000"/>
              </a:lnSpc>
              <a:spcAft>
                <a:spcPct val="0"/>
              </a:spcAft>
            </a:pPr>
            <a:r>
              <a:rPr lang="zh-CN" altLang="zh-CN" sz="2800" kern="100">
                <a:latin typeface="Times New Roman" panose="02020603050405020304" pitchFamily="18" charset="0"/>
                <a:ea typeface="黑体" panose="02010609060101010101" pitchFamily="49" charset="-122"/>
                <a:cs typeface="Times New Roman" panose="02020603050405020304" pitchFamily="18" charset="0"/>
              </a:rPr>
              <a:t>经检验，</a:t>
            </a:r>
            <a:r>
              <a:rPr lang="en-US" altLang="zh-CN" sz="2800" i="1" kern="100">
                <a:latin typeface="Times New Roman" panose="02020603050405020304" pitchFamily="18" charset="0"/>
                <a:ea typeface="黑体" panose="02010609060101010101" pitchFamily="49" charset="-122"/>
                <a:cs typeface="Courier New" panose="02070309020205020404" pitchFamily="49" charset="0"/>
              </a:rPr>
              <a:t>a</a:t>
            </a:r>
            <a:r>
              <a:rPr lang="zh-CN" altLang="zh-CN" sz="2800" kern="100">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kern="100">
                <a:latin typeface="Times New Roman" panose="02020603050405020304" pitchFamily="18" charset="0"/>
                <a:ea typeface="黑体" panose="02010609060101010101" pitchFamily="49" charset="-122"/>
                <a:cs typeface="Courier New" panose="02070309020205020404" pitchFamily="49" charset="0"/>
              </a:rPr>
              <a:t>1</a:t>
            </a:r>
            <a:r>
              <a:rPr lang="zh-CN" altLang="zh-CN" sz="2800" kern="100">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i="1" kern="100">
                <a:latin typeface="Times New Roman" panose="02020603050405020304" pitchFamily="18" charset="0"/>
                <a:ea typeface="黑体" panose="02010609060101010101" pitchFamily="49" charset="-122"/>
                <a:cs typeface="Courier New" panose="02070309020205020404" pitchFamily="49" charset="0"/>
              </a:rPr>
              <a:t>b</a:t>
            </a:r>
            <a:r>
              <a:rPr lang="zh-CN" altLang="zh-CN" sz="2800" kern="100">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kern="100">
                <a:latin typeface="Times New Roman" panose="02020603050405020304" pitchFamily="18" charset="0"/>
                <a:ea typeface="黑体" panose="02010609060101010101" pitchFamily="49" charset="-122"/>
                <a:cs typeface="Courier New" panose="02070309020205020404" pitchFamily="49" charset="0"/>
              </a:rPr>
              <a:t>0</a:t>
            </a:r>
            <a:r>
              <a:rPr lang="zh-CN" altLang="zh-CN" sz="2800" kern="100">
                <a:latin typeface="Times New Roman" panose="02020603050405020304" pitchFamily="18" charset="0"/>
                <a:ea typeface="黑体" panose="02010609060101010101" pitchFamily="49" charset="-122"/>
                <a:cs typeface="Times New Roman" panose="02020603050405020304" pitchFamily="18" charset="0"/>
              </a:rPr>
              <a:t>满足条件，</a:t>
            </a:r>
            <a:endParaRPr lang="zh-CN" altLang="zh-CN" sz="1050" kern="100">
              <a:latin typeface="宋体" pitchFamily="2" charset="-122"/>
              <a:ea typeface="宋体" pitchFamily="2" charset="-122"/>
              <a:cs typeface="Courier New" panose="02070309020205020404" pitchFamily="49" charset="0"/>
            </a:endParaRPr>
          </a:p>
          <a:p>
            <a:pPr algn="just">
              <a:lnSpc>
                <a:spcPct val="150000"/>
              </a:lnSpc>
              <a:spcAft>
                <a:spcPct val="0"/>
              </a:spcAft>
            </a:pPr>
            <a:r>
              <a:rPr lang="zh-CN" altLang="zh-CN" sz="2800" kern="100">
                <a:latin typeface="Times New Roman" panose="02020603050405020304" pitchFamily="18" charset="0"/>
                <a:ea typeface="黑体" panose="02010609060101010101" pitchFamily="49" charset="-122"/>
                <a:cs typeface="Times New Roman" panose="02020603050405020304" pitchFamily="18" charset="0"/>
              </a:rPr>
              <a:t>所以</a:t>
            </a:r>
            <a:r>
              <a:rPr lang="en-US" altLang="zh-CN" sz="2800" i="1" kern="100">
                <a:latin typeface="Times New Roman" panose="02020603050405020304" pitchFamily="18" charset="0"/>
                <a:ea typeface="黑体" panose="02010609060101010101" pitchFamily="49" charset="-122"/>
                <a:cs typeface="Courier New" panose="02070309020205020404" pitchFamily="49" charset="0"/>
              </a:rPr>
              <a:t>a</a:t>
            </a:r>
            <a:r>
              <a:rPr lang="en-US" altLang="zh-CN" sz="2800" kern="100" baseline="30000">
                <a:latin typeface="Times New Roman" panose="02020603050405020304" pitchFamily="18" charset="0"/>
                <a:ea typeface="黑体" panose="02010609060101010101" pitchFamily="49" charset="-122"/>
                <a:cs typeface="Courier New" panose="02070309020205020404" pitchFamily="49" charset="0"/>
              </a:rPr>
              <a:t>2 023</a:t>
            </a:r>
            <a:r>
              <a:rPr lang="zh-CN" altLang="zh-CN" sz="2800" kern="100">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i="1" kern="100">
                <a:latin typeface="Times New Roman" panose="02020603050405020304" pitchFamily="18" charset="0"/>
                <a:ea typeface="黑体" panose="02010609060101010101" pitchFamily="49" charset="-122"/>
                <a:cs typeface="Courier New" panose="02070309020205020404" pitchFamily="49" charset="0"/>
              </a:rPr>
              <a:t>b</a:t>
            </a:r>
            <a:r>
              <a:rPr lang="en-US" altLang="zh-CN" sz="2800" kern="100" baseline="30000">
                <a:latin typeface="Times New Roman" panose="02020603050405020304" pitchFamily="18" charset="0"/>
                <a:ea typeface="黑体" panose="02010609060101010101" pitchFamily="49" charset="-122"/>
                <a:cs typeface="Courier New" panose="02070309020205020404" pitchFamily="49" charset="0"/>
              </a:rPr>
              <a:t>2 023</a:t>
            </a:r>
            <a:r>
              <a:rPr lang="zh-CN" altLang="zh-CN" sz="2800" kern="100">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kern="100">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kern="100">
                <a:latin typeface="Times New Roman" panose="02020603050405020304" pitchFamily="18" charset="0"/>
                <a:ea typeface="黑体" panose="02010609060101010101" pitchFamily="49" charset="-122"/>
                <a:cs typeface="Courier New" panose="02070309020205020404" pitchFamily="49" charset="0"/>
              </a:rPr>
              <a:t>1.</a:t>
            </a:r>
            <a:endParaRPr lang="zh-CN" altLang="zh-CN" sz="1050" kern="100">
              <a:effectLst/>
              <a:latin typeface="宋体" pitchFamily="2" charset="-122"/>
              <a:ea typeface="宋体" pitchFamily="2" charset="-122"/>
              <a:cs typeface="Courier New" panose="02070309020205020404"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par>
                    <p:cTn id="18" fill="hold" nodeType="clickPar">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linds(horizontal)">
                                      <p:cBhvr>
                                        <p:cTn id="22" dur="500"/>
                                        <p:tgtEl>
                                          <p:spTgt spid="13"/>
                                        </p:tgtEl>
                                      </p:cBhvr>
                                    </p:animEffect>
                                  </p:childTnLst>
                                </p:cTn>
                              </p:par>
                            </p:childTnLst>
                          </p:cTn>
                        </p:par>
                      </p:childTnLst>
                    </p:cTn>
                  </p:par>
                  <p:par>
                    <p:cTn id="23" fill="hold" nodeType="clickPar">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5">
                                            <p:txEl>
                                              <p:pRg st="0" end="0"/>
                                            </p:txEl>
                                          </p:spTgt>
                                        </p:tgtEl>
                                        <p:attrNameLst>
                                          <p:attrName>style.visibility</p:attrName>
                                        </p:attrNameLst>
                                      </p:cBhvr>
                                      <p:to>
                                        <p:strVal val="visible"/>
                                      </p:to>
                                    </p:set>
                                    <p:animEffect transition="in" filter="blinds(horizontal)">
                                      <p:cBhvr>
                                        <p:cTn id="27" dur="500"/>
                                        <p:tgtEl>
                                          <p:spTgt spid="15">
                                            <p:txEl>
                                              <p:pRg st="0" end="0"/>
                                            </p:txEl>
                                          </p:spTgt>
                                        </p:tgtEl>
                                      </p:cBhvr>
                                    </p:animEffect>
                                  </p:childTnLst>
                                </p:cTn>
                              </p:par>
                            </p:childTnLst>
                          </p:cTn>
                        </p:par>
                      </p:childTnLst>
                    </p:cTn>
                  </p:par>
                  <p:par>
                    <p:cTn id="28" fill="hold" nodeType="clickPar">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5">
                                            <p:txEl>
                                              <p:pRg st="1" end="1"/>
                                            </p:txEl>
                                          </p:spTgt>
                                        </p:tgtEl>
                                        <p:attrNameLst>
                                          <p:attrName>style.visibility</p:attrName>
                                        </p:attrNameLst>
                                      </p:cBhvr>
                                      <p:to>
                                        <p:strVal val="visible"/>
                                      </p:to>
                                    </p:set>
                                    <p:animEffect transition="in" filter="blinds(horizontal)">
                                      <p:cBhvr>
                                        <p:cTn id="32" dur="500"/>
                                        <p:tgtEl>
                                          <p:spTgt spid="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p:bldLst>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5122" name="文本框 1" title=""/>
          <p:cNvSpPr/>
          <p:nvPr/>
        </p:nvSpPr>
        <p:spPr>
          <a:xfrm>
            <a:off x="695325" y="239713"/>
            <a:ext cx="7740650" cy="9248775"/>
          </a:xfrm>
          <a:prstGeom prst="rect">
            <a:avLst/>
          </a:prstGeom>
          <a:noFill/>
          <a:ln w="9525">
            <a:noFill/>
          </a:ln>
        </p:spPr>
        <p:txBody>
          <a:bodyPr wrap="square">
            <a:spAutoFit/>
          </a:bodyPr>
          <a:lstStyle/>
          <a:p>
            <a:pPr>
              <a:lnSpc>
                <a:spcPct val="100000"/>
              </a:lnSpc>
            </a:pPr>
            <a:r>
              <a:rPr lang="en-US" altLang="zh-CN" sz="59500" b="1">
                <a:solidFill>
                  <a:srgbClr val="D9D9D9"/>
                </a:solidFill>
                <a:latin typeface="Meiryo" pitchFamily="2" charset="-128"/>
                <a:ea typeface="Meiryo" pitchFamily="2" charset="-128"/>
                <a:sym typeface="Meiryo" pitchFamily="2" charset="-128"/>
              </a:rPr>
              <a:t>1</a:t>
            </a:r>
            <a:endParaRPr lang="zh-CN" altLang="en-US" sz="59500" b="1">
              <a:solidFill>
                <a:srgbClr val="D9D9D9"/>
              </a:solidFill>
              <a:latin typeface="Meiryo" pitchFamily="2" charset="-128"/>
              <a:ea typeface="Meiryo" pitchFamily="2" charset="-128"/>
              <a:sym typeface="Meiryo" pitchFamily="2" charset="-128"/>
            </a:endParaRPr>
          </a:p>
        </p:txBody>
      </p:sp>
      <p:sp>
        <p:nvSpPr>
          <p:cNvPr id="5123" name="任意多边形 24" title=""/>
          <p:cNvSpPr/>
          <p:nvPr/>
        </p:nvSpPr>
        <p:spPr>
          <a:xfrm flipH="1">
            <a:off x="8128000" y="0"/>
            <a:ext cx="4064000" cy="6858000"/>
          </a:xfrm>
          <a:custGeom>
            <a:gdLst>
              <a:gd name="txL" fmla="*/ 0 w 4064001"/>
              <a:gd name="txT" fmla="*/ 0 h 6857999"/>
              <a:gd name="txR" fmla="*/ 4064001 w 4064001"/>
              <a:gd name="txB" fmla="*/ 6857999 h 6857999"/>
            </a:gdLst>
            <a:cxnLst>
              <a:cxn ang="0">
                <a:pos x="0" y="0"/>
              </a:cxn>
              <a:cxn ang="0">
                <a:pos x="0" y="6857999"/>
              </a:cxn>
              <a:cxn ang="0">
                <a:pos x="2" y="6857999"/>
              </a:cxn>
              <a:cxn ang="0">
                <a:pos x="4064001" y="4572000"/>
              </a:cxn>
              <a:cxn ang="0">
                <a:pos x="2323124" y="2613513"/>
              </a:cxn>
              <a:cxn ang="0">
                <a:pos x="1" y="6855208"/>
              </a:cxn>
              <a:cxn ang="0">
                <a:pos x="1" y="1"/>
              </a:cxn>
            </a:cxnLst>
            <a:rect l="txL" t="txT" r="txR" b="txB"/>
            <a:pathLst>
              <a:path w="4064001" h="6857999">
                <a:moveTo>
                  <a:pt x="0" y="0"/>
                </a:moveTo>
                <a:lnTo>
                  <a:pt x="0" y="6857999"/>
                </a:lnTo>
                <a:lnTo>
                  <a:pt x="2" y="6857999"/>
                </a:lnTo>
                <a:lnTo>
                  <a:pt x="4064001" y="4572000"/>
                </a:lnTo>
                <a:lnTo>
                  <a:pt x="2323124" y="2613513"/>
                </a:lnTo>
                <a:lnTo>
                  <a:pt x="1" y="6855208"/>
                </a:lnTo>
                <a:lnTo>
                  <a:pt x="1" y="1"/>
                </a:lnTo>
                <a:close/>
              </a:path>
            </a:pathLst>
          </a:custGeom>
          <a:solidFill>
            <a:srgbClr val="0167B1"/>
          </a:solidFill>
          <a:ln w="12700" cap="flat" cmpd="sng">
            <a:solidFill>
              <a:srgbClr val="0167B1"/>
            </a:solidFill>
            <a:prstDash val="solid"/>
            <a:bevel/>
            <a:headEnd type="none" w="med" len="med"/>
            <a:tailEnd type="none" w="med" len="med"/>
          </a:ln>
        </p:spPr>
        <p:txBody>
          <a:bodyPr anchor="ctr" anchorCtr="0"/>
          <a:lstStyle/>
          <a:p>
            <a:pPr algn="ctr">
              <a:lnSpc>
                <a:spcPct val="100000"/>
              </a:lnSpc>
            </a:pPr>
            <a:endParaRPr>
              <a:solidFill>
                <a:srgbClr val="FFFFFF"/>
              </a:solidFill>
              <a:latin typeface="宋体" pitchFamily="2" charset="-122"/>
              <a:ea typeface="宋体" pitchFamily="2" charset="-122"/>
              <a:sym typeface="宋体" pitchFamily="2" charset="-122"/>
            </a:endParaRPr>
          </a:p>
        </p:txBody>
      </p:sp>
      <p:sp>
        <p:nvSpPr>
          <p:cNvPr id="5124" name="任意多边形 25" title=""/>
          <p:cNvSpPr/>
          <p:nvPr/>
        </p:nvSpPr>
        <p:spPr>
          <a:xfrm flipH="1">
            <a:off x="9869488" y="0"/>
            <a:ext cx="2322512" cy="6854825"/>
          </a:xfrm>
          <a:custGeom>
            <a:gdLst>
              <a:gd name="txL" fmla="*/ 0 w 2323123"/>
              <a:gd name="txT" fmla="*/ 0 h 6855207"/>
              <a:gd name="txR" fmla="*/ 2323123 w 2323123"/>
              <a:gd name="txB" fmla="*/ 6855207 h 6855207"/>
            </a:gdLst>
            <a:cxnLst>
              <a:cxn ang="0">
                <a:pos x="0" y="0"/>
              </a:cxn>
              <a:cxn ang="0">
                <a:pos x="0" y="6855207"/>
              </a:cxn>
              <a:cxn ang="0">
                <a:pos x="2323123" y="2613512"/>
              </a:cxn>
              <a:cxn ang="0">
                <a:pos x="3" y="2"/>
              </a:cxn>
            </a:cxnLst>
            <a:rect l="txL" t="txT" r="txR" b="txB"/>
            <a:pathLst>
              <a:path w="2323123" h="6855207">
                <a:moveTo>
                  <a:pt x="0" y="0"/>
                </a:moveTo>
                <a:lnTo>
                  <a:pt x="0" y="6855207"/>
                </a:lnTo>
                <a:lnTo>
                  <a:pt x="2323123" y="2613512"/>
                </a:lnTo>
                <a:lnTo>
                  <a:pt x="3" y="2"/>
                </a:lnTo>
                <a:close/>
              </a:path>
            </a:pathLst>
          </a:custGeom>
          <a:solidFill>
            <a:srgbClr val="006CB4"/>
          </a:solidFill>
          <a:ln w="12700" cap="flat" cmpd="sng">
            <a:solidFill>
              <a:srgbClr val="006CB4"/>
            </a:solidFill>
            <a:prstDash val="solid"/>
            <a:bevel/>
            <a:headEnd type="none" w="med" len="med"/>
            <a:tailEnd type="none" w="med" len="med"/>
          </a:ln>
        </p:spPr>
        <p:txBody>
          <a:bodyPr anchor="ctr" anchorCtr="0"/>
          <a:lstStyle/>
          <a:p>
            <a:pPr algn="ctr">
              <a:lnSpc>
                <a:spcPct val="100000"/>
              </a:lnSpc>
            </a:pPr>
            <a:endParaRPr>
              <a:solidFill>
                <a:srgbClr val="FFFFFF"/>
              </a:solidFill>
              <a:latin typeface="宋体" pitchFamily="2" charset="-122"/>
              <a:ea typeface="宋体" pitchFamily="2" charset="-122"/>
              <a:sym typeface="宋体" pitchFamily="2" charset="-122"/>
            </a:endParaRPr>
          </a:p>
        </p:txBody>
      </p:sp>
      <p:sp>
        <p:nvSpPr>
          <p:cNvPr id="5125" name="任意多边形 26" title=""/>
          <p:cNvSpPr/>
          <p:nvPr/>
        </p:nvSpPr>
        <p:spPr>
          <a:xfrm flipH="1">
            <a:off x="9321800" y="0"/>
            <a:ext cx="2870200" cy="2613025"/>
          </a:xfrm>
          <a:custGeom>
            <a:gdLst>
              <a:gd name="txL" fmla="*/ 0 w 2870255"/>
              <a:gd name="txT" fmla="*/ 0 h 2613510"/>
              <a:gd name="txR" fmla="*/ 2870255 w 2870255"/>
              <a:gd name="txB" fmla="*/ 2613510 h 2613510"/>
            </a:gdLst>
            <a:cxnLst>
              <a:cxn ang="0">
                <a:pos x="0" y="0"/>
              </a:cxn>
              <a:cxn ang="0">
                <a:pos x="2323120" y="2613510"/>
              </a:cxn>
              <a:cxn ang="0">
                <a:pos x="2870255" y="1614518"/>
              </a:cxn>
            </a:cxnLst>
            <a:rect l="txL" t="txT" r="txR" b="txB"/>
            <a:pathLst>
              <a:path w="2870255" h="2613510">
                <a:moveTo>
                  <a:pt x="0" y="0"/>
                </a:moveTo>
                <a:lnTo>
                  <a:pt x="2323120" y="2613510"/>
                </a:lnTo>
                <a:lnTo>
                  <a:pt x="2870255" y="1614518"/>
                </a:lnTo>
                <a:close/>
              </a:path>
            </a:pathLst>
          </a:custGeom>
          <a:solidFill>
            <a:srgbClr val="0B7BC3"/>
          </a:solidFill>
          <a:ln w="12700" cap="flat" cmpd="sng">
            <a:solidFill>
              <a:srgbClr val="0B7BC3"/>
            </a:solidFill>
            <a:prstDash val="solid"/>
            <a:bevel/>
            <a:headEnd type="none" w="med" len="med"/>
            <a:tailEnd type="none" w="med" len="med"/>
          </a:ln>
        </p:spPr>
        <p:txBody>
          <a:bodyPr anchor="ctr" anchorCtr="0"/>
          <a:lstStyle/>
          <a:p>
            <a:pPr algn="ctr">
              <a:lnSpc>
                <a:spcPct val="100000"/>
              </a:lnSpc>
            </a:pPr>
            <a:endParaRPr>
              <a:solidFill>
                <a:srgbClr val="FFFFFF"/>
              </a:solidFill>
              <a:latin typeface="宋体" pitchFamily="2" charset="-122"/>
              <a:ea typeface="宋体" pitchFamily="2" charset="-122"/>
              <a:sym typeface="宋体" pitchFamily="2" charset="-122"/>
            </a:endParaRPr>
          </a:p>
        </p:txBody>
      </p:sp>
      <p:sp>
        <p:nvSpPr>
          <p:cNvPr id="5126" name="任意多边形 27" title=""/>
          <p:cNvSpPr/>
          <p:nvPr/>
        </p:nvSpPr>
        <p:spPr>
          <a:xfrm flipH="1">
            <a:off x="6096000" y="1614488"/>
            <a:ext cx="6096000" cy="5243512"/>
          </a:xfrm>
          <a:custGeom>
            <a:gdLst>
              <a:gd name="txL" fmla="*/ 0 w 6096000"/>
              <a:gd name="txT" fmla="*/ 0 h 5243479"/>
              <a:gd name="txR" fmla="*/ 6096000 w 6096000"/>
              <a:gd name="txB" fmla="*/ 5243479 h 5243479"/>
            </a:gdLst>
            <a:cxnLst>
              <a:cxn ang="0">
                <a:pos x="2" y="5243478"/>
              </a:cxn>
              <a:cxn ang="0">
                <a:pos x="0" y="5243478"/>
              </a:cxn>
              <a:cxn ang="0">
                <a:pos x="0" y="5243479"/>
              </a:cxn>
              <a:cxn ang="0">
                <a:pos x="2870259" y="0"/>
              </a:cxn>
              <a:cxn ang="0">
                <a:pos x="2323124" y="998992"/>
              </a:cxn>
              <a:cxn ang="0">
                <a:pos x="4064001" y="2957479"/>
              </a:cxn>
              <a:cxn ang="0">
                <a:pos x="6096000" y="1814479"/>
              </a:cxn>
            </a:cxnLst>
            <a:rect l="txL" t="txT" r="txR" b="txB"/>
            <a:pathLst>
              <a:path w="6096000" h="5243479">
                <a:moveTo>
                  <a:pt x="2" y="5243478"/>
                </a:moveTo>
                <a:lnTo>
                  <a:pt x="0" y="5243478"/>
                </a:lnTo>
                <a:lnTo>
                  <a:pt x="0" y="5243479"/>
                </a:lnTo>
                <a:close/>
                <a:moveTo>
                  <a:pt x="2870259" y="0"/>
                </a:moveTo>
                <a:lnTo>
                  <a:pt x="2323124" y="998992"/>
                </a:lnTo>
                <a:lnTo>
                  <a:pt x="4064001" y="2957479"/>
                </a:lnTo>
                <a:lnTo>
                  <a:pt x="6096000" y="1814479"/>
                </a:lnTo>
                <a:close/>
              </a:path>
            </a:pathLst>
          </a:custGeom>
          <a:solidFill>
            <a:srgbClr val="0172BE"/>
          </a:solidFill>
          <a:ln w="12700" cap="flat" cmpd="sng">
            <a:solidFill>
              <a:srgbClr val="0172BE"/>
            </a:solidFill>
            <a:prstDash val="solid"/>
            <a:bevel/>
            <a:headEnd type="none" w="med" len="med"/>
            <a:tailEnd type="none" w="med" len="med"/>
          </a:ln>
        </p:spPr>
        <p:txBody>
          <a:bodyPr anchor="ctr" anchorCtr="0"/>
          <a:lstStyle/>
          <a:p>
            <a:pPr algn="ctr">
              <a:lnSpc>
                <a:spcPct val="100000"/>
              </a:lnSpc>
            </a:pPr>
            <a:endParaRPr>
              <a:solidFill>
                <a:srgbClr val="FFFFFF"/>
              </a:solidFill>
              <a:latin typeface="宋体" pitchFamily="2" charset="-122"/>
              <a:ea typeface="宋体" pitchFamily="2" charset="-122"/>
              <a:sym typeface="宋体" pitchFamily="2" charset="-122"/>
            </a:endParaRPr>
          </a:p>
        </p:txBody>
      </p:sp>
      <p:sp>
        <p:nvSpPr>
          <p:cNvPr id="5127" name="任意多边形 28" title=""/>
          <p:cNvSpPr/>
          <p:nvPr/>
        </p:nvSpPr>
        <p:spPr>
          <a:xfrm>
            <a:off x="6096000" y="4572000"/>
            <a:ext cx="6096000" cy="2286000"/>
          </a:xfrm>
          <a:custGeom>
            <a:gdLst>
              <a:gd name="txL" fmla="*/ 0 w 6095998"/>
              <a:gd name="txT" fmla="*/ 0 h 2285999"/>
              <a:gd name="txR" fmla="*/ 6095998 w 6095998"/>
              <a:gd name="txB" fmla="*/ 2285999 h 2285999"/>
            </a:gdLst>
            <a:cxnLst>
              <a:cxn ang="0">
                <a:pos x="2032000" y="0"/>
              </a:cxn>
              <a:cxn ang="0">
                <a:pos x="6095998" y="2285999"/>
              </a:cxn>
              <a:cxn ang="0">
                <a:pos x="0" y="2285999"/>
              </a:cxn>
            </a:cxnLst>
            <a:rect l="txL" t="txT" r="txR" b="txB"/>
            <a:pathLst>
              <a:path w="6095998" h="2285999">
                <a:moveTo>
                  <a:pt x="2032000" y="0"/>
                </a:moveTo>
                <a:lnTo>
                  <a:pt x="6095998" y="2285999"/>
                </a:lnTo>
                <a:lnTo>
                  <a:pt x="0" y="2285999"/>
                </a:lnTo>
                <a:close/>
              </a:path>
            </a:pathLst>
          </a:custGeom>
          <a:solidFill>
            <a:srgbClr val="005596"/>
          </a:solidFill>
          <a:ln w="12700">
            <a:noFill/>
          </a:ln>
        </p:spPr>
        <p:txBody>
          <a:bodyPr anchor="ctr" anchorCtr="0"/>
          <a:lstStyle/>
          <a:p>
            <a:pPr algn="ctr">
              <a:lnSpc>
                <a:spcPct val="100000"/>
              </a:lnSpc>
            </a:pPr>
            <a:endParaRPr>
              <a:solidFill>
                <a:srgbClr val="FFFFFF"/>
              </a:solidFill>
              <a:latin typeface="宋体" pitchFamily="2" charset="-122"/>
              <a:ea typeface="宋体" pitchFamily="2" charset="-122"/>
              <a:sym typeface="宋体" pitchFamily="2" charset="-122"/>
            </a:endParaRPr>
          </a:p>
        </p:txBody>
      </p:sp>
      <p:sp>
        <p:nvSpPr>
          <p:cNvPr id="5128" name="任意多边形 29" title=""/>
          <p:cNvSpPr/>
          <p:nvPr/>
        </p:nvSpPr>
        <p:spPr>
          <a:xfrm>
            <a:off x="0" y="3429000"/>
            <a:ext cx="12192000" cy="3429000"/>
          </a:xfrm>
          <a:custGeom>
            <a:gdLst>
              <a:gd name="txL" fmla="*/ 0 w 12192000"/>
              <a:gd name="txT" fmla="*/ 0 h 3429000"/>
              <a:gd name="txR" fmla="*/ 12192000 w 12192000"/>
              <a:gd name="txB" fmla="*/ 3429000 h 3429000"/>
            </a:gdLst>
            <a:cxnLst>
              <a:cxn ang="0">
                <a:pos x="6096000" y="0"/>
              </a:cxn>
              <a:cxn ang="0">
                <a:pos x="8128000" y="1143000"/>
              </a:cxn>
              <a:cxn ang="0">
                <a:pos x="6096000" y="3428999"/>
              </a:cxn>
              <a:cxn ang="0">
                <a:pos x="12191998" y="3428999"/>
              </a:cxn>
              <a:cxn ang="0">
                <a:pos x="12192000" y="3429000"/>
              </a:cxn>
              <a:cxn ang="0">
                <a:pos x="0" y="3429000"/>
              </a:cxn>
            </a:cxnLst>
            <a:rect l="txL" t="txT" r="txR" b="txB"/>
            <a:pathLst>
              <a:path w="12192000" h="3429000">
                <a:moveTo>
                  <a:pt x="6096000" y="0"/>
                </a:moveTo>
                <a:lnTo>
                  <a:pt x="8128000" y="1143000"/>
                </a:lnTo>
                <a:lnTo>
                  <a:pt x="6096000" y="3428999"/>
                </a:lnTo>
                <a:lnTo>
                  <a:pt x="12191998" y="3428999"/>
                </a:lnTo>
                <a:lnTo>
                  <a:pt x="12192000" y="3429000"/>
                </a:lnTo>
                <a:lnTo>
                  <a:pt x="0" y="3429000"/>
                </a:lnTo>
                <a:close/>
              </a:path>
            </a:pathLst>
          </a:custGeom>
          <a:solidFill>
            <a:srgbClr val="015FA5"/>
          </a:solidFill>
          <a:ln w="12700" cap="flat" cmpd="sng">
            <a:solidFill>
              <a:srgbClr val="015FA5"/>
            </a:solidFill>
            <a:prstDash val="solid"/>
            <a:bevel/>
            <a:headEnd type="none" w="med" len="med"/>
            <a:tailEnd type="none" w="med" len="med"/>
          </a:ln>
        </p:spPr>
        <p:txBody>
          <a:bodyPr anchor="ctr" anchorCtr="0"/>
          <a:lstStyle/>
          <a:p>
            <a:pPr algn="ctr">
              <a:lnSpc>
                <a:spcPct val="100000"/>
              </a:lnSpc>
            </a:pPr>
            <a:endParaRPr>
              <a:solidFill>
                <a:srgbClr val="FFFFFF"/>
              </a:solidFill>
              <a:latin typeface="宋体" pitchFamily="2" charset="-122"/>
              <a:ea typeface="宋体" pitchFamily="2" charset="-122"/>
              <a:sym typeface="宋体" pitchFamily="2" charset="-122"/>
            </a:endParaRPr>
          </a:p>
        </p:txBody>
      </p:sp>
      <p:sp>
        <p:nvSpPr>
          <p:cNvPr id="5130" name="文本框 13" title=""/>
          <p:cNvSpPr/>
          <p:nvPr/>
        </p:nvSpPr>
        <p:spPr>
          <a:xfrm>
            <a:off x="5795963" y="3657600"/>
            <a:ext cx="5670550" cy="768350"/>
          </a:xfrm>
          <a:prstGeom prst="rect">
            <a:avLst/>
          </a:prstGeom>
          <a:noFill/>
          <a:ln w="9525">
            <a:noFill/>
          </a:ln>
        </p:spPr>
        <p:txBody>
          <a:bodyPr wrap="square">
            <a:spAutoFit/>
          </a:bodyPr>
          <a:lstStyle/>
          <a:p>
            <a:pPr algn="r">
              <a:lnSpc>
                <a:spcPct val="100000"/>
              </a:lnSpc>
            </a:pPr>
            <a:r>
              <a:rPr lang="zh-CN" altLang="en-US" sz="4400" b="1">
                <a:solidFill>
                  <a:schemeClr val="bg1"/>
                </a:solidFill>
                <a:latin typeface="方正兰亭粗黑_GBK" charset="-122"/>
                <a:ea typeface="方正兰亭粗黑_GBK" charset="-122"/>
                <a:sym typeface="方正兰亭粗黑_GBK" charset="-122"/>
              </a:rPr>
              <a:t>新课导入</a:t>
            </a:r>
          </a:p>
        </p:txBody>
      </p:sp>
    </p:spTree>
  </p:cSld>
  <p:clrMapOvr>
    <a:masterClrMapping/>
  </p:clrMapOvr>
  <p:transition/>
  <p:timing/>
</p:sld>
</file>

<file path=ppt/slides/slide3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7410" name="文本框 10" title=""/>
          <p:cNvSpPr/>
          <p:nvPr/>
        </p:nvSpPr>
        <p:spPr>
          <a:xfrm>
            <a:off x="695325" y="239713"/>
            <a:ext cx="7740650" cy="9248775"/>
          </a:xfrm>
          <a:prstGeom prst="rect">
            <a:avLst/>
          </a:prstGeom>
          <a:noFill/>
          <a:ln w="9525">
            <a:noFill/>
          </a:ln>
        </p:spPr>
        <p:txBody>
          <a:bodyPr wrap="square">
            <a:spAutoFit/>
          </a:bodyPr>
          <a:lstStyle/>
          <a:p>
            <a:pPr>
              <a:lnSpc>
                <a:spcPct val="100000"/>
              </a:lnSpc>
            </a:pPr>
            <a:r>
              <a:rPr lang="en-US" altLang="zh-CN" sz="59500" b="1">
                <a:solidFill>
                  <a:srgbClr val="D9D9D9"/>
                </a:solidFill>
                <a:latin typeface="Meiryo" pitchFamily="2" charset="-128"/>
                <a:ea typeface="Meiryo" pitchFamily="2" charset="-128"/>
                <a:sym typeface="Meiryo" pitchFamily="2" charset="-128"/>
              </a:rPr>
              <a:t>5</a:t>
            </a:r>
            <a:endParaRPr lang="zh-CN" altLang="en-US" sz="59500" b="1">
              <a:solidFill>
                <a:srgbClr val="D9D9D9"/>
              </a:solidFill>
              <a:latin typeface="Meiryo" pitchFamily="2" charset="-128"/>
              <a:ea typeface="Meiryo" pitchFamily="2" charset="-128"/>
              <a:sym typeface="Meiryo" pitchFamily="2" charset="-128"/>
            </a:endParaRPr>
          </a:p>
        </p:txBody>
      </p:sp>
      <p:sp>
        <p:nvSpPr>
          <p:cNvPr id="17411" name="任意多边形 24" title=""/>
          <p:cNvSpPr/>
          <p:nvPr/>
        </p:nvSpPr>
        <p:spPr>
          <a:xfrm flipH="1">
            <a:off x="8128000" y="0"/>
            <a:ext cx="4064000" cy="6858000"/>
          </a:xfrm>
          <a:custGeom>
            <a:gdLst>
              <a:gd name="txL" fmla="*/ 0 w 4064001"/>
              <a:gd name="txT" fmla="*/ 0 h 6857999"/>
              <a:gd name="txR" fmla="*/ 4064001 w 4064001"/>
              <a:gd name="txB" fmla="*/ 6857999 h 6857999"/>
            </a:gdLst>
            <a:cxnLst>
              <a:cxn ang="0">
                <a:pos x="0" y="0"/>
              </a:cxn>
              <a:cxn ang="0">
                <a:pos x="0" y="6857999"/>
              </a:cxn>
              <a:cxn ang="0">
                <a:pos x="2" y="6857999"/>
              </a:cxn>
              <a:cxn ang="0">
                <a:pos x="4064001" y="4572000"/>
              </a:cxn>
              <a:cxn ang="0">
                <a:pos x="2323124" y="2613513"/>
              </a:cxn>
              <a:cxn ang="0">
                <a:pos x="1" y="6855208"/>
              </a:cxn>
              <a:cxn ang="0">
                <a:pos x="1" y="1"/>
              </a:cxn>
            </a:cxnLst>
            <a:rect l="txL" t="txT" r="txR" b="txB"/>
            <a:pathLst>
              <a:path w="4064001" h="6857999">
                <a:moveTo>
                  <a:pt x="0" y="0"/>
                </a:moveTo>
                <a:lnTo>
                  <a:pt x="0" y="6857999"/>
                </a:lnTo>
                <a:lnTo>
                  <a:pt x="2" y="6857999"/>
                </a:lnTo>
                <a:lnTo>
                  <a:pt x="4064001" y="4572000"/>
                </a:lnTo>
                <a:lnTo>
                  <a:pt x="2323124" y="2613513"/>
                </a:lnTo>
                <a:lnTo>
                  <a:pt x="1" y="6855208"/>
                </a:lnTo>
                <a:lnTo>
                  <a:pt x="1" y="1"/>
                </a:lnTo>
                <a:close/>
              </a:path>
            </a:pathLst>
          </a:custGeom>
          <a:solidFill>
            <a:srgbClr val="E81E34"/>
          </a:solidFill>
          <a:ln w="12700" cap="flat" cmpd="sng">
            <a:solidFill>
              <a:srgbClr val="E81E34"/>
            </a:solidFill>
            <a:prstDash val="solid"/>
            <a:bevel/>
            <a:headEnd type="none" w="med" len="med"/>
            <a:tailEnd type="none" w="med" len="med"/>
          </a:ln>
        </p:spPr>
        <p:txBody>
          <a:bodyPr anchor="ctr" anchorCtr="0"/>
          <a:lstStyle/>
          <a:p>
            <a:pPr algn="ctr">
              <a:lnSpc>
                <a:spcPct val="100000"/>
              </a:lnSpc>
            </a:pPr>
            <a:endParaRPr>
              <a:solidFill>
                <a:srgbClr val="FFFFFF"/>
              </a:solidFill>
              <a:latin typeface="宋体" pitchFamily="2" charset="-122"/>
              <a:ea typeface="宋体" pitchFamily="2" charset="-122"/>
              <a:sym typeface="宋体" pitchFamily="2" charset="-122"/>
            </a:endParaRPr>
          </a:p>
        </p:txBody>
      </p:sp>
      <p:sp>
        <p:nvSpPr>
          <p:cNvPr id="17412" name="任意多边形 25" title=""/>
          <p:cNvSpPr/>
          <p:nvPr/>
        </p:nvSpPr>
        <p:spPr>
          <a:xfrm flipH="1">
            <a:off x="9869488" y="0"/>
            <a:ext cx="2322512" cy="6854825"/>
          </a:xfrm>
          <a:custGeom>
            <a:gdLst>
              <a:gd name="txL" fmla="*/ 0 w 2323123"/>
              <a:gd name="txT" fmla="*/ 0 h 6855207"/>
              <a:gd name="txR" fmla="*/ 2323123 w 2323123"/>
              <a:gd name="txB" fmla="*/ 6855207 h 6855207"/>
            </a:gdLst>
            <a:cxnLst>
              <a:cxn ang="0">
                <a:pos x="0" y="0"/>
              </a:cxn>
              <a:cxn ang="0">
                <a:pos x="0" y="6855207"/>
              </a:cxn>
              <a:cxn ang="0">
                <a:pos x="2323123" y="2613512"/>
              </a:cxn>
              <a:cxn ang="0">
                <a:pos x="3" y="2"/>
              </a:cxn>
            </a:cxnLst>
            <a:rect l="txL" t="txT" r="txR" b="txB"/>
            <a:pathLst>
              <a:path w="2323123" h="6855207">
                <a:moveTo>
                  <a:pt x="0" y="0"/>
                </a:moveTo>
                <a:lnTo>
                  <a:pt x="0" y="6855207"/>
                </a:lnTo>
                <a:lnTo>
                  <a:pt x="2323123" y="2613512"/>
                </a:lnTo>
                <a:lnTo>
                  <a:pt x="3" y="2"/>
                </a:lnTo>
                <a:close/>
              </a:path>
            </a:pathLst>
          </a:custGeom>
          <a:solidFill>
            <a:srgbClr val="E83D43"/>
          </a:solidFill>
          <a:ln w="12700" cap="flat" cmpd="sng">
            <a:solidFill>
              <a:srgbClr val="E83D43"/>
            </a:solidFill>
            <a:prstDash val="solid"/>
            <a:bevel/>
            <a:headEnd type="none" w="med" len="med"/>
            <a:tailEnd type="none" w="med" len="med"/>
          </a:ln>
        </p:spPr>
        <p:txBody>
          <a:bodyPr anchor="ctr" anchorCtr="0"/>
          <a:lstStyle/>
          <a:p>
            <a:pPr algn="ctr">
              <a:lnSpc>
                <a:spcPct val="100000"/>
              </a:lnSpc>
            </a:pPr>
            <a:endParaRPr>
              <a:solidFill>
                <a:srgbClr val="FFFFFF"/>
              </a:solidFill>
              <a:latin typeface="宋体" pitchFamily="2" charset="-122"/>
              <a:ea typeface="宋体" pitchFamily="2" charset="-122"/>
              <a:sym typeface="宋体" pitchFamily="2" charset="-122"/>
            </a:endParaRPr>
          </a:p>
        </p:txBody>
      </p:sp>
      <p:sp>
        <p:nvSpPr>
          <p:cNvPr id="17413" name="任意多边形 26" title=""/>
          <p:cNvSpPr/>
          <p:nvPr/>
        </p:nvSpPr>
        <p:spPr>
          <a:xfrm flipH="1">
            <a:off x="9321800" y="0"/>
            <a:ext cx="2870200" cy="2613025"/>
          </a:xfrm>
          <a:custGeom>
            <a:gdLst>
              <a:gd name="txL" fmla="*/ 0 w 2870255"/>
              <a:gd name="txT" fmla="*/ 0 h 2613510"/>
              <a:gd name="txR" fmla="*/ 2870255 w 2870255"/>
              <a:gd name="txB" fmla="*/ 2613510 h 2613510"/>
            </a:gdLst>
            <a:cxnLst>
              <a:cxn ang="0">
                <a:pos x="0" y="0"/>
              </a:cxn>
              <a:cxn ang="0">
                <a:pos x="2323120" y="2613510"/>
              </a:cxn>
              <a:cxn ang="0">
                <a:pos x="2870255" y="1614518"/>
              </a:cxn>
            </a:cxnLst>
            <a:rect l="txL" t="txT" r="txR" b="txB"/>
            <a:pathLst>
              <a:path w="2870255" h="2613510">
                <a:moveTo>
                  <a:pt x="0" y="0"/>
                </a:moveTo>
                <a:lnTo>
                  <a:pt x="2323120" y="2613510"/>
                </a:lnTo>
                <a:lnTo>
                  <a:pt x="2870255" y="1614518"/>
                </a:lnTo>
                <a:close/>
              </a:path>
            </a:pathLst>
          </a:custGeom>
          <a:solidFill>
            <a:srgbClr val="EA605E"/>
          </a:solidFill>
          <a:ln w="12700" cap="flat" cmpd="sng">
            <a:solidFill>
              <a:srgbClr val="EA605E"/>
            </a:solidFill>
            <a:prstDash val="solid"/>
            <a:bevel/>
            <a:headEnd type="none" w="med" len="med"/>
            <a:tailEnd type="none" w="med" len="med"/>
          </a:ln>
        </p:spPr>
        <p:txBody>
          <a:bodyPr anchor="ctr" anchorCtr="0"/>
          <a:lstStyle/>
          <a:p>
            <a:pPr algn="ctr">
              <a:lnSpc>
                <a:spcPct val="100000"/>
              </a:lnSpc>
            </a:pPr>
            <a:endParaRPr>
              <a:solidFill>
                <a:srgbClr val="FFFFFF"/>
              </a:solidFill>
              <a:latin typeface="宋体" pitchFamily="2" charset="-122"/>
              <a:ea typeface="宋体" pitchFamily="2" charset="-122"/>
              <a:sym typeface="宋体" pitchFamily="2" charset="-122"/>
            </a:endParaRPr>
          </a:p>
        </p:txBody>
      </p:sp>
      <p:sp>
        <p:nvSpPr>
          <p:cNvPr id="17414" name="任意多边形 27" title=""/>
          <p:cNvSpPr/>
          <p:nvPr/>
        </p:nvSpPr>
        <p:spPr>
          <a:xfrm flipH="1">
            <a:off x="6096000" y="1614488"/>
            <a:ext cx="6096000" cy="5243512"/>
          </a:xfrm>
          <a:custGeom>
            <a:gdLst>
              <a:gd name="txL" fmla="*/ 0 w 6096000"/>
              <a:gd name="txT" fmla="*/ 0 h 5243479"/>
              <a:gd name="txR" fmla="*/ 6096000 w 6096000"/>
              <a:gd name="txB" fmla="*/ 5243479 h 5243479"/>
            </a:gdLst>
            <a:cxnLst>
              <a:cxn ang="0">
                <a:pos x="2" y="5243478"/>
              </a:cxn>
              <a:cxn ang="0">
                <a:pos x="0" y="5243478"/>
              </a:cxn>
              <a:cxn ang="0">
                <a:pos x="0" y="5243479"/>
              </a:cxn>
              <a:cxn ang="0">
                <a:pos x="2870259" y="0"/>
              </a:cxn>
              <a:cxn ang="0">
                <a:pos x="2323124" y="998992"/>
              </a:cxn>
              <a:cxn ang="0">
                <a:pos x="4064001" y="2957479"/>
              </a:cxn>
              <a:cxn ang="0">
                <a:pos x="6096000" y="1814479"/>
              </a:cxn>
            </a:cxnLst>
            <a:rect l="txL" t="txT" r="txR" b="txB"/>
            <a:pathLst>
              <a:path w="6096000" h="5243479">
                <a:moveTo>
                  <a:pt x="2" y="5243478"/>
                </a:moveTo>
                <a:lnTo>
                  <a:pt x="0" y="5243478"/>
                </a:lnTo>
                <a:lnTo>
                  <a:pt x="0" y="5243479"/>
                </a:lnTo>
                <a:close/>
                <a:moveTo>
                  <a:pt x="2870259" y="0"/>
                </a:moveTo>
                <a:lnTo>
                  <a:pt x="2323124" y="998992"/>
                </a:lnTo>
                <a:lnTo>
                  <a:pt x="4064001" y="2957479"/>
                </a:lnTo>
                <a:lnTo>
                  <a:pt x="6096000" y="1814479"/>
                </a:lnTo>
                <a:close/>
              </a:path>
            </a:pathLst>
          </a:custGeom>
          <a:solidFill>
            <a:srgbClr val="E83D43"/>
          </a:solidFill>
          <a:ln w="12700" cap="flat" cmpd="sng">
            <a:solidFill>
              <a:srgbClr val="E83D43"/>
            </a:solidFill>
            <a:prstDash val="solid"/>
            <a:bevel/>
            <a:headEnd type="none" w="med" len="med"/>
            <a:tailEnd type="none" w="med" len="med"/>
          </a:ln>
        </p:spPr>
        <p:txBody>
          <a:bodyPr anchor="ctr" anchorCtr="0"/>
          <a:lstStyle/>
          <a:p>
            <a:pPr algn="ctr">
              <a:lnSpc>
                <a:spcPct val="100000"/>
              </a:lnSpc>
            </a:pPr>
            <a:endParaRPr>
              <a:solidFill>
                <a:srgbClr val="FFFFFF"/>
              </a:solidFill>
              <a:latin typeface="宋体" pitchFamily="2" charset="-122"/>
              <a:ea typeface="宋体" pitchFamily="2" charset="-122"/>
              <a:sym typeface="宋体" pitchFamily="2" charset="-122"/>
            </a:endParaRPr>
          </a:p>
        </p:txBody>
      </p:sp>
      <p:sp>
        <p:nvSpPr>
          <p:cNvPr id="17415" name="任意多边形 28" title=""/>
          <p:cNvSpPr/>
          <p:nvPr/>
        </p:nvSpPr>
        <p:spPr>
          <a:xfrm>
            <a:off x="6096000" y="4572000"/>
            <a:ext cx="6096000" cy="2286000"/>
          </a:xfrm>
          <a:custGeom>
            <a:gdLst>
              <a:gd name="txL" fmla="*/ 0 w 6095998"/>
              <a:gd name="txT" fmla="*/ 0 h 2285999"/>
              <a:gd name="txR" fmla="*/ 6095998 w 6095998"/>
              <a:gd name="txB" fmla="*/ 2285999 h 2285999"/>
            </a:gdLst>
            <a:cxnLst>
              <a:cxn ang="0">
                <a:pos x="2032000" y="0"/>
              </a:cxn>
              <a:cxn ang="0">
                <a:pos x="6095998" y="2285999"/>
              </a:cxn>
              <a:cxn ang="0">
                <a:pos x="0" y="2285999"/>
              </a:cxn>
            </a:cxnLst>
            <a:rect l="txL" t="txT" r="txR" b="txB"/>
            <a:pathLst>
              <a:path w="6095998" h="2285999">
                <a:moveTo>
                  <a:pt x="2032000" y="0"/>
                </a:moveTo>
                <a:lnTo>
                  <a:pt x="6095998" y="2285999"/>
                </a:lnTo>
                <a:lnTo>
                  <a:pt x="0" y="2285999"/>
                </a:lnTo>
                <a:close/>
              </a:path>
            </a:pathLst>
          </a:custGeom>
          <a:solidFill>
            <a:srgbClr val="D50D2A"/>
          </a:solidFill>
          <a:ln w="12700" cap="flat" cmpd="sng">
            <a:solidFill>
              <a:srgbClr val="D50D2A"/>
            </a:solidFill>
            <a:prstDash val="solid"/>
            <a:bevel/>
            <a:headEnd type="none" w="med" len="med"/>
            <a:tailEnd type="none" w="med" len="med"/>
          </a:ln>
        </p:spPr>
        <p:txBody>
          <a:bodyPr anchor="ctr" anchorCtr="0"/>
          <a:lstStyle/>
          <a:p>
            <a:pPr algn="ctr">
              <a:lnSpc>
                <a:spcPct val="100000"/>
              </a:lnSpc>
            </a:pPr>
            <a:endParaRPr>
              <a:solidFill>
                <a:srgbClr val="FFFFFF"/>
              </a:solidFill>
              <a:latin typeface="宋体" pitchFamily="2" charset="-122"/>
              <a:ea typeface="宋体" pitchFamily="2" charset="-122"/>
              <a:sym typeface="宋体" pitchFamily="2" charset="-122"/>
            </a:endParaRPr>
          </a:p>
        </p:txBody>
      </p:sp>
      <p:sp>
        <p:nvSpPr>
          <p:cNvPr id="17416" name="任意多边形 29" title=""/>
          <p:cNvSpPr/>
          <p:nvPr/>
        </p:nvSpPr>
        <p:spPr>
          <a:xfrm>
            <a:off x="0" y="3429000"/>
            <a:ext cx="12192000" cy="3429000"/>
          </a:xfrm>
          <a:custGeom>
            <a:gdLst>
              <a:gd name="txL" fmla="*/ 0 w 12192000"/>
              <a:gd name="txT" fmla="*/ 0 h 3429000"/>
              <a:gd name="txR" fmla="*/ 12192000 w 12192000"/>
              <a:gd name="txB" fmla="*/ 3429000 h 3429000"/>
            </a:gdLst>
            <a:cxnLst>
              <a:cxn ang="0">
                <a:pos x="6096000" y="0"/>
              </a:cxn>
              <a:cxn ang="0">
                <a:pos x="8128000" y="1143000"/>
              </a:cxn>
              <a:cxn ang="0">
                <a:pos x="6096000" y="3428999"/>
              </a:cxn>
              <a:cxn ang="0">
                <a:pos x="12191998" y="3428999"/>
              </a:cxn>
              <a:cxn ang="0">
                <a:pos x="12192000" y="3429000"/>
              </a:cxn>
              <a:cxn ang="0">
                <a:pos x="0" y="3429000"/>
              </a:cxn>
            </a:cxnLst>
            <a:rect l="txL" t="txT" r="txR" b="txB"/>
            <a:pathLst>
              <a:path w="12192000" h="3429000">
                <a:moveTo>
                  <a:pt x="6096000" y="0"/>
                </a:moveTo>
                <a:lnTo>
                  <a:pt x="8128000" y="1143000"/>
                </a:lnTo>
                <a:lnTo>
                  <a:pt x="6096000" y="3428999"/>
                </a:lnTo>
                <a:lnTo>
                  <a:pt x="12191998" y="3428999"/>
                </a:lnTo>
                <a:lnTo>
                  <a:pt x="12192000" y="3429000"/>
                </a:lnTo>
                <a:lnTo>
                  <a:pt x="0" y="3429000"/>
                </a:lnTo>
                <a:close/>
              </a:path>
            </a:pathLst>
          </a:custGeom>
          <a:solidFill>
            <a:srgbClr val="E81E34"/>
          </a:solidFill>
          <a:ln w="12700" cap="flat" cmpd="sng">
            <a:solidFill>
              <a:srgbClr val="E81E34"/>
            </a:solidFill>
            <a:prstDash val="solid"/>
            <a:bevel/>
            <a:headEnd type="none" w="med" len="med"/>
            <a:tailEnd type="none" w="med" len="med"/>
          </a:ln>
        </p:spPr>
        <p:txBody>
          <a:bodyPr anchor="ctr" anchorCtr="0"/>
          <a:lstStyle/>
          <a:p>
            <a:pPr algn="ctr">
              <a:lnSpc>
                <a:spcPct val="100000"/>
              </a:lnSpc>
            </a:pPr>
            <a:endParaRPr>
              <a:solidFill>
                <a:srgbClr val="FFFFFF"/>
              </a:solidFill>
              <a:latin typeface="宋体" pitchFamily="2" charset="-122"/>
              <a:ea typeface="宋体" pitchFamily="2" charset="-122"/>
              <a:sym typeface="宋体" pitchFamily="2" charset="-122"/>
            </a:endParaRPr>
          </a:p>
        </p:txBody>
      </p:sp>
      <p:sp>
        <p:nvSpPr>
          <p:cNvPr id="17418" name="文本框 12" title=""/>
          <p:cNvSpPr/>
          <p:nvPr/>
        </p:nvSpPr>
        <p:spPr>
          <a:xfrm>
            <a:off x="6454775" y="3319463"/>
            <a:ext cx="5751513" cy="768350"/>
          </a:xfrm>
          <a:prstGeom prst="rect">
            <a:avLst/>
          </a:prstGeom>
          <a:noFill/>
          <a:ln w="9525">
            <a:noFill/>
          </a:ln>
        </p:spPr>
        <p:txBody>
          <a:bodyPr wrap="square">
            <a:spAutoFit/>
          </a:bodyPr>
          <a:lstStyle/>
          <a:p>
            <a:pPr>
              <a:lnSpc>
                <a:spcPct val="100000"/>
              </a:lnSpc>
            </a:pPr>
            <a:r>
              <a:rPr lang="zh-CN" altLang="en-US" sz="4400" b="1">
                <a:solidFill>
                  <a:schemeClr val="bg1"/>
                </a:solidFill>
                <a:latin typeface="方正兰亭粗黑_GBK" charset="-122"/>
                <a:ea typeface="方正兰亭粗黑_GBK" charset="-122"/>
                <a:sym typeface="方正兰亭粗黑_GBK" charset="-122"/>
              </a:rPr>
              <a:t>课堂小结</a:t>
            </a:r>
          </a:p>
        </p:txBody>
      </p:sp>
    </p:spTree>
  </p:cSld>
  <p:clrMapOvr>
    <a:masterClrMapping/>
  </p:clrMapOvr>
  <p:transition/>
  <p:timing/>
</p:sld>
</file>

<file path=ppt/slides/slide3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8434" name="等腰三角形 15" title=""/>
          <p:cNvSpPr/>
          <p:nvPr/>
        </p:nvSpPr>
        <p:spPr>
          <a:xfrm>
            <a:off x="0" y="6443663"/>
            <a:ext cx="3060700" cy="414337"/>
          </a:xfrm>
          <a:prstGeom prst="triangle">
            <a:avLst>
              <a:gd name="adj" fmla="val 50000"/>
            </a:avLst>
          </a:prstGeom>
          <a:solidFill>
            <a:srgbClr val="D50D2A">
              <a:alpha val="50000"/>
            </a:srgbClr>
          </a:solidFill>
          <a:ln w="12700">
            <a:noFill/>
          </a:ln>
        </p:spPr>
        <p:txBody>
          <a:bodyPr anchor="ctr" anchorCtr="0"/>
          <a:lstStyle/>
          <a:p>
            <a:pPr algn="ctr">
              <a:lnSpc>
                <a:spcPct val="100000"/>
              </a:lnSpc>
            </a:pPr>
            <a:endParaRPr>
              <a:solidFill>
                <a:srgbClr val="FFFFFF"/>
              </a:solidFill>
              <a:latin typeface="宋体" pitchFamily="2" charset="-122"/>
              <a:ea typeface="宋体" pitchFamily="2" charset="-122"/>
              <a:sym typeface="宋体" pitchFamily="2" charset="-122"/>
            </a:endParaRPr>
          </a:p>
        </p:txBody>
      </p:sp>
      <p:sp>
        <p:nvSpPr>
          <p:cNvPr id="18435" name="等腰三角形 16" title=""/>
          <p:cNvSpPr/>
          <p:nvPr/>
        </p:nvSpPr>
        <p:spPr>
          <a:xfrm>
            <a:off x="9131300" y="6443663"/>
            <a:ext cx="3060700" cy="414337"/>
          </a:xfrm>
          <a:prstGeom prst="triangle">
            <a:avLst>
              <a:gd name="adj" fmla="val 50000"/>
            </a:avLst>
          </a:prstGeom>
          <a:solidFill>
            <a:srgbClr val="005596">
              <a:alpha val="50000"/>
            </a:srgbClr>
          </a:solidFill>
          <a:ln w="12700">
            <a:noFill/>
          </a:ln>
        </p:spPr>
        <p:txBody>
          <a:bodyPr anchor="ctr" anchorCtr="0"/>
          <a:lstStyle/>
          <a:p>
            <a:pPr algn="ctr">
              <a:lnSpc>
                <a:spcPct val="100000"/>
              </a:lnSpc>
            </a:pPr>
            <a:endParaRPr>
              <a:solidFill>
                <a:srgbClr val="FFFFFF"/>
              </a:solidFill>
              <a:latin typeface="宋体" pitchFamily="2" charset="-122"/>
              <a:ea typeface="宋体" pitchFamily="2" charset="-122"/>
              <a:sym typeface="宋体" pitchFamily="2" charset="-122"/>
            </a:endParaRPr>
          </a:p>
        </p:txBody>
      </p:sp>
      <p:sp>
        <p:nvSpPr>
          <p:cNvPr id="18436" name="等腰三角形 17" title=""/>
          <p:cNvSpPr/>
          <p:nvPr/>
        </p:nvSpPr>
        <p:spPr>
          <a:xfrm>
            <a:off x="2282825" y="6443663"/>
            <a:ext cx="3060700" cy="414337"/>
          </a:xfrm>
          <a:prstGeom prst="triangle">
            <a:avLst>
              <a:gd name="adj" fmla="val 50000"/>
            </a:avLst>
          </a:prstGeom>
          <a:solidFill>
            <a:srgbClr val="099F3B">
              <a:alpha val="50000"/>
            </a:srgbClr>
          </a:solidFill>
          <a:ln w="12700">
            <a:noFill/>
          </a:ln>
        </p:spPr>
        <p:txBody>
          <a:bodyPr anchor="ctr" anchorCtr="0"/>
          <a:lstStyle/>
          <a:p>
            <a:pPr algn="ctr">
              <a:lnSpc>
                <a:spcPct val="100000"/>
              </a:lnSpc>
            </a:pPr>
            <a:endParaRPr>
              <a:solidFill>
                <a:srgbClr val="FFFFFF"/>
              </a:solidFill>
              <a:latin typeface="宋体" pitchFamily="2" charset="-122"/>
              <a:ea typeface="宋体" pitchFamily="2" charset="-122"/>
              <a:sym typeface="宋体" pitchFamily="2" charset="-122"/>
            </a:endParaRPr>
          </a:p>
        </p:txBody>
      </p:sp>
      <p:sp>
        <p:nvSpPr>
          <p:cNvPr id="18437" name="等腰三角形 18" title=""/>
          <p:cNvSpPr/>
          <p:nvPr/>
        </p:nvSpPr>
        <p:spPr>
          <a:xfrm>
            <a:off x="4565650" y="6443663"/>
            <a:ext cx="3060700" cy="414337"/>
          </a:xfrm>
          <a:prstGeom prst="triangle">
            <a:avLst>
              <a:gd name="adj" fmla="val 50000"/>
            </a:avLst>
          </a:prstGeom>
          <a:solidFill>
            <a:srgbClr val="8D44AD">
              <a:alpha val="50000"/>
            </a:srgbClr>
          </a:solidFill>
          <a:ln w="12700">
            <a:noFill/>
          </a:ln>
        </p:spPr>
        <p:txBody>
          <a:bodyPr anchor="ctr" anchorCtr="0"/>
          <a:lstStyle/>
          <a:p>
            <a:pPr algn="ctr">
              <a:lnSpc>
                <a:spcPct val="100000"/>
              </a:lnSpc>
            </a:pPr>
            <a:endParaRPr>
              <a:solidFill>
                <a:srgbClr val="FFFFFF"/>
              </a:solidFill>
              <a:latin typeface="宋体" pitchFamily="2" charset="-122"/>
              <a:ea typeface="宋体" pitchFamily="2" charset="-122"/>
              <a:sym typeface="宋体" pitchFamily="2" charset="-122"/>
            </a:endParaRPr>
          </a:p>
        </p:txBody>
      </p:sp>
      <p:sp>
        <p:nvSpPr>
          <p:cNvPr id="18438" name="等腰三角形 19" title=""/>
          <p:cNvSpPr/>
          <p:nvPr/>
        </p:nvSpPr>
        <p:spPr>
          <a:xfrm>
            <a:off x="6848475" y="6443663"/>
            <a:ext cx="3060700" cy="414337"/>
          </a:xfrm>
          <a:prstGeom prst="triangle">
            <a:avLst>
              <a:gd name="adj" fmla="val 50000"/>
            </a:avLst>
          </a:prstGeom>
          <a:solidFill>
            <a:srgbClr val="CB5518">
              <a:alpha val="50000"/>
            </a:srgbClr>
          </a:solidFill>
          <a:ln w="12700">
            <a:noFill/>
          </a:ln>
        </p:spPr>
        <p:txBody>
          <a:bodyPr anchor="ctr" anchorCtr="0"/>
          <a:lstStyle/>
          <a:p>
            <a:pPr algn="ctr">
              <a:lnSpc>
                <a:spcPct val="100000"/>
              </a:lnSpc>
            </a:pPr>
            <a:endParaRPr>
              <a:solidFill>
                <a:srgbClr val="FFFFFF"/>
              </a:solidFill>
              <a:latin typeface="宋体" pitchFamily="2" charset="-122"/>
              <a:ea typeface="宋体" pitchFamily="2" charset="-122"/>
              <a:sym typeface="宋体" pitchFamily="2" charset="-122"/>
            </a:endParaRPr>
          </a:p>
        </p:txBody>
      </p:sp>
      <p:sp>
        <p:nvSpPr>
          <p:cNvPr id="4" name="矩形 3" title=""/>
          <p:cNvSpPr/>
          <p:nvPr/>
        </p:nvSpPr>
        <p:spPr>
          <a:xfrm>
            <a:off x="1116281" y="1029647"/>
            <a:ext cx="10585176" cy="4523105"/>
          </a:xfrm>
          <a:prstGeom prst="rect">
            <a:avLst/>
          </a:prstGeom>
        </p:spPr>
        <p:txBody>
          <a:bodyPr wrap="square">
            <a:spAutoFit/>
          </a:bodyPr>
          <a:lstStyle/>
          <a:p>
            <a:pPr algn="just">
              <a:lnSpc>
                <a:spcPct val="150000"/>
              </a:lnSpc>
              <a:spcAft>
                <a:spcPct val="0"/>
              </a:spcAft>
            </a:pPr>
            <a:r>
              <a:rPr lang="en-US" altLang="zh-CN" sz="3200" kern="100">
                <a:latin typeface="+mn-ea"/>
                <a:ea typeface="+mn-ea"/>
                <a:cs typeface="Yuanti SC Regular" panose="02010600040101010101" charset="-122"/>
              </a:rPr>
              <a:t>1.</a:t>
            </a:r>
            <a:r>
              <a:rPr lang="zh-CN" altLang="zh-CN" sz="3200" kern="100">
                <a:latin typeface="+mn-ea"/>
                <a:ea typeface="+mn-ea"/>
                <a:cs typeface="Yuanti SC Regular" panose="02010600040101010101" charset="-122"/>
              </a:rPr>
              <a:t>知识清单：</a:t>
            </a:r>
          </a:p>
          <a:p>
            <a:pPr algn="just">
              <a:lnSpc>
                <a:spcPct val="150000"/>
              </a:lnSpc>
              <a:spcAft>
                <a:spcPct val="0"/>
              </a:spcAft>
            </a:pPr>
            <a:r>
              <a:rPr lang="en-US" altLang="zh-CN" sz="3200" kern="100">
                <a:latin typeface="+mn-ea"/>
                <a:ea typeface="+mn-ea"/>
                <a:cs typeface="Yuanti SC Regular" panose="02010600040101010101" charset="-122"/>
              </a:rPr>
              <a:t>(1)</a:t>
            </a:r>
            <a:r>
              <a:rPr lang="zh-CN" altLang="zh-CN" sz="3200" kern="100">
                <a:latin typeface="+mn-ea"/>
                <a:ea typeface="+mn-ea"/>
                <a:cs typeface="Yuanti SC Regular" panose="02010600040101010101" charset="-122"/>
              </a:rPr>
              <a:t>元素与集合的概念、元素与集合的关系</a:t>
            </a:r>
            <a:r>
              <a:rPr lang="en-US" altLang="zh-CN" sz="3200" kern="100">
                <a:latin typeface="+mn-ea"/>
                <a:ea typeface="+mn-ea"/>
                <a:cs typeface="Yuanti SC Regular" panose="02010600040101010101" charset="-122"/>
              </a:rPr>
              <a:t>.</a:t>
            </a:r>
            <a:endParaRPr lang="zh-CN" altLang="zh-CN" sz="3200" kern="100">
              <a:latin typeface="+mn-ea"/>
              <a:ea typeface="+mn-ea"/>
              <a:cs typeface="Yuanti SC Regular" panose="02010600040101010101" charset="-122"/>
            </a:endParaRPr>
          </a:p>
          <a:p>
            <a:pPr algn="just">
              <a:lnSpc>
                <a:spcPct val="150000"/>
              </a:lnSpc>
              <a:spcAft>
                <a:spcPct val="0"/>
              </a:spcAft>
            </a:pPr>
            <a:r>
              <a:rPr lang="en-US" altLang="zh-CN" sz="3200" kern="100">
                <a:latin typeface="+mn-ea"/>
                <a:ea typeface="+mn-ea"/>
                <a:cs typeface="Yuanti SC Regular" panose="02010600040101010101" charset="-122"/>
              </a:rPr>
              <a:t>(2)</a:t>
            </a:r>
            <a:r>
              <a:rPr lang="zh-CN" altLang="zh-CN" sz="3200" kern="100">
                <a:latin typeface="+mn-ea"/>
                <a:ea typeface="+mn-ea"/>
                <a:cs typeface="Yuanti SC Regular" panose="02010600040101010101" charset="-122"/>
              </a:rPr>
              <a:t>常用数集的表示</a:t>
            </a:r>
            <a:r>
              <a:rPr lang="en-US" altLang="zh-CN" sz="3200" kern="100">
                <a:latin typeface="+mn-ea"/>
                <a:ea typeface="+mn-ea"/>
                <a:cs typeface="Yuanti SC Regular" panose="02010600040101010101" charset="-122"/>
              </a:rPr>
              <a:t>.</a:t>
            </a:r>
            <a:endParaRPr lang="zh-CN" altLang="zh-CN" sz="3200" kern="100">
              <a:latin typeface="+mn-ea"/>
              <a:ea typeface="+mn-ea"/>
              <a:cs typeface="Yuanti SC Regular" panose="02010600040101010101" charset="-122"/>
            </a:endParaRPr>
          </a:p>
          <a:p>
            <a:pPr algn="just">
              <a:lnSpc>
                <a:spcPct val="150000"/>
              </a:lnSpc>
              <a:spcAft>
                <a:spcPct val="0"/>
              </a:spcAft>
            </a:pPr>
            <a:r>
              <a:rPr lang="en-US" altLang="zh-CN" sz="3200" kern="100">
                <a:latin typeface="+mn-ea"/>
                <a:ea typeface="+mn-ea"/>
                <a:cs typeface="Yuanti SC Regular" panose="02010600040101010101" charset="-122"/>
              </a:rPr>
              <a:t>(3)</a:t>
            </a:r>
            <a:r>
              <a:rPr lang="zh-CN" altLang="zh-CN" sz="3200" kern="100">
                <a:latin typeface="+mn-ea"/>
                <a:ea typeface="+mn-ea"/>
                <a:cs typeface="Yuanti SC Regular" panose="02010600040101010101" charset="-122"/>
              </a:rPr>
              <a:t>集合中元素的特性及应用</a:t>
            </a:r>
            <a:r>
              <a:rPr lang="en-US" altLang="zh-CN" sz="3200" kern="100">
                <a:latin typeface="+mn-ea"/>
                <a:ea typeface="+mn-ea"/>
                <a:cs typeface="Yuanti SC Regular" panose="02010600040101010101" charset="-122"/>
              </a:rPr>
              <a:t>.</a:t>
            </a:r>
            <a:endParaRPr lang="zh-CN" altLang="zh-CN" sz="3200" kern="100">
              <a:latin typeface="+mn-ea"/>
              <a:ea typeface="+mn-ea"/>
              <a:cs typeface="Yuanti SC Regular" panose="02010600040101010101" charset="-122"/>
            </a:endParaRPr>
          </a:p>
          <a:p>
            <a:pPr algn="just">
              <a:lnSpc>
                <a:spcPct val="150000"/>
              </a:lnSpc>
              <a:spcAft>
                <a:spcPct val="0"/>
              </a:spcAft>
            </a:pPr>
            <a:r>
              <a:rPr lang="en-US" altLang="zh-CN" sz="3200" kern="100">
                <a:latin typeface="+mn-ea"/>
                <a:ea typeface="+mn-ea"/>
                <a:cs typeface="Yuanti SC Regular" panose="02010600040101010101" charset="-122"/>
              </a:rPr>
              <a:t>2.</a:t>
            </a:r>
            <a:r>
              <a:rPr lang="zh-CN" altLang="zh-CN" sz="3200" kern="100">
                <a:latin typeface="+mn-ea"/>
                <a:ea typeface="+mn-ea"/>
                <a:cs typeface="Yuanti SC Regular" panose="02010600040101010101" charset="-122"/>
              </a:rPr>
              <a:t>方法归纳：分类讨论</a:t>
            </a:r>
            <a:r>
              <a:rPr lang="en-US" altLang="zh-CN" sz="3200" kern="100">
                <a:latin typeface="+mn-ea"/>
                <a:ea typeface="+mn-ea"/>
                <a:cs typeface="Yuanti SC Regular" panose="02010600040101010101" charset="-122"/>
              </a:rPr>
              <a:t>.</a:t>
            </a:r>
            <a:endParaRPr lang="zh-CN" altLang="zh-CN" sz="3200" kern="100">
              <a:latin typeface="+mn-ea"/>
              <a:ea typeface="+mn-ea"/>
              <a:cs typeface="Yuanti SC Regular" panose="02010600040101010101" charset="-122"/>
            </a:endParaRPr>
          </a:p>
          <a:p>
            <a:pPr algn="just">
              <a:lnSpc>
                <a:spcPct val="150000"/>
              </a:lnSpc>
              <a:spcAft>
                <a:spcPct val="0"/>
              </a:spcAft>
            </a:pPr>
            <a:r>
              <a:rPr lang="en-US" altLang="zh-CN" sz="3200" kern="100">
                <a:latin typeface="+mn-ea"/>
                <a:ea typeface="+mn-ea"/>
                <a:cs typeface="Yuanti SC Regular" panose="02010600040101010101" charset="-122"/>
              </a:rPr>
              <a:t>3.</a:t>
            </a:r>
            <a:r>
              <a:rPr lang="zh-CN" altLang="en-US" sz="3200" kern="100">
                <a:latin typeface="+mn-ea"/>
                <a:ea typeface="+mn-ea"/>
                <a:cs typeface="Yuanti SC Regular" panose="02010600040101010101" charset="-122"/>
              </a:rPr>
              <a:t>易错</a:t>
            </a:r>
            <a:r>
              <a:rPr lang="zh-CN" altLang="zh-CN" sz="3200" kern="100">
                <a:latin typeface="+mn-ea"/>
                <a:ea typeface="+mn-ea"/>
                <a:cs typeface="Yuanti SC Regular" panose="02010600040101010101" charset="-122"/>
              </a:rPr>
              <a:t>：忽视集合中元素的互异性</a:t>
            </a:r>
            <a:r>
              <a:rPr lang="en-US" altLang="zh-CN" sz="3200" kern="100">
                <a:latin typeface="+mn-ea"/>
                <a:ea typeface="+mn-ea"/>
                <a:cs typeface="Yuanti SC Regular" panose="02010600040101010101" charset="-122"/>
              </a:rPr>
              <a:t>.</a:t>
            </a:r>
            <a:endParaRPr lang="zh-CN" altLang="zh-CN" sz="3200" kern="100">
              <a:effectLst/>
              <a:latin typeface="+mn-ea"/>
              <a:ea typeface="+mn-ea"/>
              <a:cs typeface="Yuanti SC Regular" panose="02010600040101010101" charset="-122"/>
            </a:endParaRPr>
          </a:p>
        </p:txBody>
      </p:sp>
      <p:pic>
        <p:nvPicPr>
          <p:cNvPr id="2" name="Picture 2"/>
          <p:cNvPicPr>
            <a:picLocks noChangeAspect="1"/>
          </p:cNvPicPr>
          <p:nvPr/>
        </p:nvPicPr>
        <p:blipFill>
          <a:blip r:embed="rId2"/>
          <a:stretch>
            <a:fillRect/>
          </a:stretch>
        </p:blipFill>
        <p:spPr>
          <a:xfrm flipH="1">
            <a:off x="11087100" y="10731500"/>
            <a:ext cx="0" cy="0"/>
          </a:xfrm>
          <a:prstGeom prst="rect">
            <a:avLst/>
          </a:prstGeom>
          <a:ln>
            <a:noFill/>
          </a:ln>
        </p:spPr>
      </p:pic>
    </p:spTree>
  </p:cSld>
  <p:clrMapOvr>
    <a:masterClrMapping/>
  </p:clrMapOvr>
  <p:transition/>
  <p:timing/>
</p:sld>
</file>

<file path=ppt/slides/slide3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9458" name="任意多边形 18" title=""/>
          <p:cNvSpPr/>
          <p:nvPr/>
        </p:nvSpPr>
        <p:spPr>
          <a:xfrm>
            <a:off x="0" y="0"/>
            <a:ext cx="6096000" cy="6858000"/>
          </a:xfrm>
          <a:custGeom>
            <a:gdLst>
              <a:gd name="txL" fmla="*/ 0 w 6096000"/>
              <a:gd name="txT" fmla="*/ 0 h 6858000"/>
              <a:gd name="txR" fmla="*/ 6096000 w 6096000"/>
              <a:gd name="txB" fmla="*/ 6858000 h 6858000"/>
            </a:gdLst>
            <a:cxnLst>
              <a:cxn ang="0">
                <a:pos x="0" y="0"/>
              </a:cxn>
              <a:cxn ang="0">
                <a:pos x="6096000" y="3429000"/>
              </a:cxn>
              <a:cxn ang="0">
                <a:pos x="0" y="6858000"/>
              </a:cxn>
            </a:cxnLst>
            <a:rect l="txL" t="txT" r="txR" b="txB"/>
            <a:pathLst>
              <a:path w="6096000" h="6858000">
                <a:moveTo>
                  <a:pt x="0" y="0"/>
                </a:moveTo>
                <a:lnTo>
                  <a:pt x="6096000" y="3429000"/>
                </a:lnTo>
                <a:lnTo>
                  <a:pt x="0" y="6858000"/>
                </a:lnTo>
                <a:close/>
              </a:path>
            </a:pathLst>
          </a:custGeom>
          <a:solidFill>
            <a:srgbClr val="0082C0"/>
          </a:solidFill>
          <a:ln w="12700" cap="flat" cmpd="sng">
            <a:solidFill>
              <a:srgbClr val="0082C0"/>
            </a:solidFill>
            <a:prstDash val="solid"/>
            <a:bevel/>
            <a:headEnd type="none" w="med" len="med"/>
            <a:tailEnd type="none" w="med" len="med"/>
          </a:ln>
        </p:spPr>
        <p:txBody>
          <a:bodyPr anchor="ctr" anchorCtr="0"/>
          <a:lstStyle/>
          <a:p>
            <a:pPr algn="ctr">
              <a:lnSpc>
                <a:spcPct val="100000"/>
              </a:lnSpc>
            </a:pPr>
            <a:endParaRPr>
              <a:solidFill>
                <a:srgbClr val="FFFFFF"/>
              </a:solidFill>
              <a:latin typeface="宋体" pitchFamily="2" charset="-122"/>
              <a:ea typeface="宋体" pitchFamily="2" charset="-122"/>
              <a:sym typeface="宋体" pitchFamily="2" charset="-122"/>
            </a:endParaRPr>
          </a:p>
        </p:txBody>
      </p:sp>
      <p:sp>
        <p:nvSpPr>
          <p:cNvPr id="19459" name="任意多边形 22" title=""/>
          <p:cNvSpPr/>
          <p:nvPr/>
        </p:nvSpPr>
        <p:spPr>
          <a:xfrm rot="10800000">
            <a:off x="8439150" y="3175"/>
            <a:ext cx="3752850" cy="1612900"/>
          </a:xfrm>
          <a:custGeom>
            <a:gdLst>
              <a:gd name="txL" fmla="*/ 0 w 3753006"/>
              <a:gd name="txT" fmla="*/ 0 h 1613874"/>
              <a:gd name="txR" fmla="*/ 3753006 w 3753006"/>
              <a:gd name="txB" fmla="*/ 1613874 h 1613874"/>
            </a:gdLst>
            <a:cxnLst>
              <a:cxn ang="0">
                <a:pos x="3753006" y="1613874"/>
              </a:cxn>
              <a:cxn ang="0">
                <a:pos x="0" y="1613874"/>
              </a:cxn>
              <a:cxn ang="0">
                <a:pos x="0" y="1613873"/>
              </a:cxn>
              <a:cxn ang="0">
                <a:pos x="2869108" y="0"/>
              </a:cxn>
            </a:cxnLst>
            <a:rect l="txL" t="txT" r="txR" b="txB"/>
            <a:pathLst>
              <a:path w="3753005" h="1613874">
                <a:moveTo>
                  <a:pt x="3753006" y="1613874"/>
                </a:moveTo>
                <a:lnTo>
                  <a:pt x="0" y="1613874"/>
                </a:lnTo>
                <a:lnTo>
                  <a:pt x="0" y="1613873"/>
                </a:lnTo>
                <a:lnTo>
                  <a:pt x="2869108" y="0"/>
                </a:lnTo>
                <a:close/>
              </a:path>
            </a:pathLst>
          </a:custGeom>
          <a:solidFill>
            <a:srgbClr val="1EB3EB"/>
          </a:solidFill>
          <a:ln w="12700" cap="flat" cmpd="sng">
            <a:solidFill>
              <a:srgbClr val="1EB3EB"/>
            </a:solidFill>
            <a:prstDash val="solid"/>
            <a:bevel/>
            <a:headEnd type="none" w="med" len="med"/>
            <a:tailEnd type="none" w="med" len="med"/>
          </a:ln>
        </p:spPr>
        <p:txBody>
          <a:bodyPr anchor="ctr" anchorCtr="0"/>
          <a:lstStyle/>
          <a:p>
            <a:pPr algn="ctr">
              <a:lnSpc>
                <a:spcPct val="100000"/>
              </a:lnSpc>
            </a:pPr>
            <a:endParaRPr>
              <a:solidFill>
                <a:srgbClr val="FFFFFF"/>
              </a:solidFill>
              <a:latin typeface="宋体" pitchFamily="2" charset="-122"/>
              <a:ea typeface="宋体" pitchFamily="2" charset="-122"/>
              <a:sym typeface="宋体" pitchFamily="2" charset="-122"/>
            </a:endParaRPr>
          </a:p>
        </p:txBody>
      </p:sp>
      <p:sp>
        <p:nvSpPr>
          <p:cNvPr id="19460" name="任意多边形 23" title=""/>
          <p:cNvSpPr/>
          <p:nvPr/>
        </p:nvSpPr>
        <p:spPr>
          <a:xfrm rot="10800000">
            <a:off x="0" y="3175"/>
            <a:ext cx="12192000" cy="3429000"/>
          </a:xfrm>
          <a:custGeom>
            <a:gdLst>
              <a:gd name="txL" fmla="*/ 0 w 12192000"/>
              <a:gd name="txT" fmla="*/ 0 h 3429000"/>
              <a:gd name="txR" fmla="*/ 12192000 w 12192000"/>
              <a:gd name="txB" fmla="*/ 3429000 h 3429000"/>
            </a:gdLst>
            <a:cxnLst>
              <a:cxn ang="0">
                <a:pos x="1" y="3429000"/>
              </a:cxn>
              <a:cxn ang="0">
                <a:pos x="0" y="3429000"/>
              </a:cxn>
              <a:cxn ang="0">
                <a:pos x="1" y="3428999"/>
              </a:cxn>
              <a:cxn ang="0">
                <a:pos x="12192000" y="3429000"/>
              </a:cxn>
              <a:cxn ang="0">
                <a:pos x="3753007" y="3429000"/>
              </a:cxn>
              <a:cxn ang="0">
                <a:pos x="2869109" y="1815126"/>
              </a:cxn>
              <a:cxn ang="0">
                <a:pos x="6096000" y="0"/>
              </a:cxn>
            </a:cxnLst>
            <a:rect l="txL" t="txT" r="txR" b="txB"/>
            <a:pathLst>
              <a:path w="12192000" h="3429000">
                <a:moveTo>
                  <a:pt x="1" y="3429000"/>
                </a:moveTo>
                <a:lnTo>
                  <a:pt x="0" y="3429000"/>
                </a:lnTo>
                <a:lnTo>
                  <a:pt x="1" y="3428999"/>
                </a:lnTo>
                <a:close/>
                <a:moveTo>
                  <a:pt x="12192000" y="3429000"/>
                </a:moveTo>
                <a:lnTo>
                  <a:pt x="3753007" y="3429000"/>
                </a:lnTo>
                <a:lnTo>
                  <a:pt x="2869109" y="1815126"/>
                </a:lnTo>
                <a:lnTo>
                  <a:pt x="6096000" y="0"/>
                </a:lnTo>
                <a:close/>
              </a:path>
            </a:pathLst>
          </a:custGeom>
          <a:solidFill>
            <a:srgbClr val="009DE2"/>
          </a:solidFill>
          <a:ln w="12700" cap="flat" cmpd="sng">
            <a:solidFill>
              <a:srgbClr val="009DE2"/>
            </a:solidFill>
            <a:prstDash val="solid"/>
            <a:bevel/>
            <a:headEnd type="none" w="med" len="med"/>
            <a:tailEnd type="none" w="med" len="med"/>
          </a:ln>
        </p:spPr>
        <p:txBody>
          <a:bodyPr anchor="ctr" anchorCtr="0"/>
          <a:lstStyle/>
          <a:p>
            <a:pPr algn="ctr">
              <a:lnSpc>
                <a:spcPct val="100000"/>
              </a:lnSpc>
            </a:pPr>
            <a:endParaRPr>
              <a:solidFill>
                <a:srgbClr val="FFFFFF"/>
              </a:solidFill>
              <a:latin typeface="宋体" pitchFamily="2" charset="-122"/>
              <a:ea typeface="宋体" pitchFamily="2" charset="-122"/>
              <a:sym typeface="宋体" pitchFamily="2" charset="-122"/>
            </a:endParaRPr>
          </a:p>
        </p:txBody>
      </p:sp>
      <p:sp>
        <p:nvSpPr>
          <p:cNvPr id="19461" name="任意多边形 24" title=""/>
          <p:cNvSpPr/>
          <p:nvPr/>
        </p:nvSpPr>
        <p:spPr>
          <a:xfrm flipH="1">
            <a:off x="8128000" y="0"/>
            <a:ext cx="4064000" cy="6858000"/>
          </a:xfrm>
          <a:custGeom>
            <a:gdLst>
              <a:gd name="txL" fmla="*/ 0 w 4064001"/>
              <a:gd name="txT" fmla="*/ 0 h 6857999"/>
              <a:gd name="txR" fmla="*/ 4064001 w 4064001"/>
              <a:gd name="txB" fmla="*/ 6857999 h 6857999"/>
            </a:gdLst>
            <a:cxnLst>
              <a:cxn ang="0">
                <a:pos x="0" y="0"/>
              </a:cxn>
              <a:cxn ang="0">
                <a:pos x="0" y="6857999"/>
              </a:cxn>
              <a:cxn ang="0">
                <a:pos x="2" y="6857999"/>
              </a:cxn>
              <a:cxn ang="0">
                <a:pos x="4064001" y="4572000"/>
              </a:cxn>
              <a:cxn ang="0">
                <a:pos x="2323124" y="2613513"/>
              </a:cxn>
              <a:cxn ang="0">
                <a:pos x="1" y="6855208"/>
              </a:cxn>
              <a:cxn ang="0">
                <a:pos x="1" y="1"/>
              </a:cxn>
            </a:cxnLst>
            <a:rect l="txL" t="txT" r="txR" b="txB"/>
            <a:pathLst>
              <a:path w="4064001" h="6857999">
                <a:moveTo>
                  <a:pt x="0" y="0"/>
                </a:moveTo>
                <a:lnTo>
                  <a:pt x="0" y="6857999"/>
                </a:lnTo>
                <a:lnTo>
                  <a:pt x="2" y="6857999"/>
                </a:lnTo>
                <a:lnTo>
                  <a:pt x="4064001" y="4572000"/>
                </a:lnTo>
                <a:lnTo>
                  <a:pt x="2323124" y="2613513"/>
                </a:lnTo>
                <a:lnTo>
                  <a:pt x="1" y="6855208"/>
                </a:lnTo>
                <a:lnTo>
                  <a:pt x="1" y="1"/>
                </a:lnTo>
                <a:close/>
              </a:path>
            </a:pathLst>
          </a:custGeom>
          <a:solidFill>
            <a:srgbClr val="0167B1"/>
          </a:solidFill>
          <a:ln w="12700" cap="flat" cmpd="sng">
            <a:solidFill>
              <a:srgbClr val="0167B1"/>
            </a:solidFill>
            <a:prstDash val="solid"/>
            <a:bevel/>
            <a:headEnd type="none" w="med" len="med"/>
            <a:tailEnd type="none" w="med" len="med"/>
          </a:ln>
        </p:spPr>
        <p:txBody>
          <a:bodyPr anchor="ctr" anchorCtr="0"/>
          <a:lstStyle/>
          <a:p>
            <a:pPr algn="ctr">
              <a:lnSpc>
                <a:spcPct val="100000"/>
              </a:lnSpc>
            </a:pPr>
            <a:endParaRPr>
              <a:solidFill>
                <a:srgbClr val="FFFFFF"/>
              </a:solidFill>
              <a:latin typeface="宋体" pitchFamily="2" charset="-122"/>
              <a:ea typeface="宋体" pitchFamily="2" charset="-122"/>
              <a:sym typeface="宋体" pitchFamily="2" charset="-122"/>
            </a:endParaRPr>
          </a:p>
        </p:txBody>
      </p:sp>
      <p:sp>
        <p:nvSpPr>
          <p:cNvPr id="19462" name="任意多边形 25" title=""/>
          <p:cNvSpPr/>
          <p:nvPr/>
        </p:nvSpPr>
        <p:spPr>
          <a:xfrm flipH="1">
            <a:off x="9869488" y="0"/>
            <a:ext cx="2322512" cy="6854825"/>
          </a:xfrm>
          <a:custGeom>
            <a:gdLst>
              <a:gd name="txL" fmla="*/ 0 w 2323123"/>
              <a:gd name="txT" fmla="*/ 0 h 6855207"/>
              <a:gd name="txR" fmla="*/ 2323123 w 2323123"/>
              <a:gd name="txB" fmla="*/ 6855207 h 6855207"/>
            </a:gdLst>
            <a:cxnLst>
              <a:cxn ang="0">
                <a:pos x="0" y="0"/>
              </a:cxn>
              <a:cxn ang="0">
                <a:pos x="0" y="6855207"/>
              </a:cxn>
              <a:cxn ang="0">
                <a:pos x="2323123" y="2613512"/>
              </a:cxn>
              <a:cxn ang="0">
                <a:pos x="3" y="2"/>
              </a:cxn>
            </a:cxnLst>
            <a:rect l="txL" t="txT" r="txR" b="txB"/>
            <a:pathLst>
              <a:path w="2323123" h="6855207">
                <a:moveTo>
                  <a:pt x="0" y="0"/>
                </a:moveTo>
                <a:lnTo>
                  <a:pt x="0" y="6855207"/>
                </a:lnTo>
                <a:lnTo>
                  <a:pt x="2323123" y="2613512"/>
                </a:lnTo>
                <a:lnTo>
                  <a:pt x="3" y="2"/>
                </a:lnTo>
                <a:close/>
              </a:path>
            </a:pathLst>
          </a:custGeom>
          <a:solidFill>
            <a:srgbClr val="006CB4"/>
          </a:solidFill>
          <a:ln w="12700" cap="flat" cmpd="sng">
            <a:solidFill>
              <a:srgbClr val="006CB4"/>
            </a:solidFill>
            <a:prstDash val="solid"/>
            <a:bevel/>
            <a:headEnd type="none" w="med" len="med"/>
            <a:tailEnd type="none" w="med" len="med"/>
          </a:ln>
        </p:spPr>
        <p:txBody>
          <a:bodyPr anchor="ctr" anchorCtr="0"/>
          <a:lstStyle/>
          <a:p>
            <a:pPr algn="ctr">
              <a:lnSpc>
                <a:spcPct val="100000"/>
              </a:lnSpc>
            </a:pPr>
            <a:endParaRPr>
              <a:solidFill>
                <a:srgbClr val="FFFFFF"/>
              </a:solidFill>
              <a:latin typeface="宋体" pitchFamily="2" charset="-122"/>
              <a:ea typeface="宋体" pitchFamily="2" charset="-122"/>
              <a:sym typeface="宋体" pitchFamily="2" charset="-122"/>
            </a:endParaRPr>
          </a:p>
        </p:txBody>
      </p:sp>
      <p:sp>
        <p:nvSpPr>
          <p:cNvPr id="19463" name="任意多边形 26" title=""/>
          <p:cNvSpPr/>
          <p:nvPr/>
        </p:nvSpPr>
        <p:spPr>
          <a:xfrm flipH="1">
            <a:off x="9321800" y="0"/>
            <a:ext cx="2870200" cy="2613025"/>
          </a:xfrm>
          <a:custGeom>
            <a:gdLst>
              <a:gd name="txL" fmla="*/ 0 w 2870255"/>
              <a:gd name="txT" fmla="*/ 0 h 2613510"/>
              <a:gd name="txR" fmla="*/ 2870255 w 2870255"/>
              <a:gd name="txB" fmla="*/ 2613510 h 2613510"/>
            </a:gdLst>
            <a:cxnLst>
              <a:cxn ang="0">
                <a:pos x="0" y="0"/>
              </a:cxn>
              <a:cxn ang="0">
                <a:pos x="2323120" y="2613510"/>
              </a:cxn>
              <a:cxn ang="0">
                <a:pos x="2870255" y="1614518"/>
              </a:cxn>
            </a:cxnLst>
            <a:rect l="txL" t="txT" r="txR" b="txB"/>
            <a:pathLst>
              <a:path w="2870255" h="2613510">
                <a:moveTo>
                  <a:pt x="0" y="0"/>
                </a:moveTo>
                <a:lnTo>
                  <a:pt x="2323120" y="2613510"/>
                </a:lnTo>
                <a:lnTo>
                  <a:pt x="2870255" y="1614518"/>
                </a:lnTo>
                <a:close/>
              </a:path>
            </a:pathLst>
          </a:custGeom>
          <a:solidFill>
            <a:srgbClr val="0B7BC3"/>
          </a:solidFill>
          <a:ln w="12700" cap="flat" cmpd="sng">
            <a:solidFill>
              <a:srgbClr val="0B7BC3"/>
            </a:solidFill>
            <a:prstDash val="solid"/>
            <a:bevel/>
            <a:headEnd type="none" w="med" len="med"/>
            <a:tailEnd type="none" w="med" len="med"/>
          </a:ln>
        </p:spPr>
        <p:txBody>
          <a:bodyPr anchor="ctr" anchorCtr="0"/>
          <a:lstStyle/>
          <a:p>
            <a:pPr algn="ctr">
              <a:lnSpc>
                <a:spcPct val="100000"/>
              </a:lnSpc>
            </a:pPr>
            <a:endParaRPr>
              <a:solidFill>
                <a:srgbClr val="FFFFFF"/>
              </a:solidFill>
              <a:latin typeface="宋体" pitchFamily="2" charset="-122"/>
              <a:ea typeface="宋体" pitchFamily="2" charset="-122"/>
              <a:sym typeface="宋体" pitchFamily="2" charset="-122"/>
            </a:endParaRPr>
          </a:p>
        </p:txBody>
      </p:sp>
      <p:sp>
        <p:nvSpPr>
          <p:cNvPr id="19464" name="任意多边形 27" title=""/>
          <p:cNvSpPr/>
          <p:nvPr/>
        </p:nvSpPr>
        <p:spPr>
          <a:xfrm flipH="1">
            <a:off x="6096000" y="1614488"/>
            <a:ext cx="6096000" cy="5243512"/>
          </a:xfrm>
          <a:custGeom>
            <a:gdLst>
              <a:gd name="txL" fmla="*/ 0 w 6096000"/>
              <a:gd name="txT" fmla="*/ 0 h 5243479"/>
              <a:gd name="txR" fmla="*/ 6096000 w 6096000"/>
              <a:gd name="txB" fmla="*/ 5243479 h 5243479"/>
            </a:gdLst>
            <a:cxnLst>
              <a:cxn ang="0">
                <a:pos x="2" y="5243478"/>
              </a:cxn>
              <a:cxn ang="0">
                <a:pos x="0" y="5243478"/>
              </a:cxn>
              <a:cxn ang="0">
                <a:pos x="0" y="5243479"/>
              </a:cxn>
              <a:cxn ang="0">
                <a:pos x="2870259" y="0"/>
              </a:cxn>
              <a:cxn ang="0">
                <a:pos x="2323124" y="998992"/>
              </a:cxn>
              <a:cxn ang="0">
                <a:pos x="4064001" y="2957479"/>
              </a:cxn>
              <a:cxn ang="0">
                <a:pos x="6096000" y="1814479"/>
              </a:cxn>
            </a:cxnLst>
            <a:rect l="txL" t="txT" r="txR" b="txB"/>
            <a:pathLst>
              <a:path w="6096000" h="5243479">
                <a:moveTo>
                  <a:pt x="2" y="5243478"/>
                </a:moveTo>
                <a:lnTo>
                  <a:pt x="0" y="5243478"/>
                </a:lnTo>
                <a:lnTo>
                  <a:pt x="0" y="5243479"/>
                </a:lnTo>
                <a:close/>
                <a:moveTo>
                  <a:pt x="2870259" y="0"/>
                </a:moveTo>
                <a:lnTo>
                  <a:pt x="2323124" y="998992"/>
                </a:lnTo>
                <a:lnTo>
                  <a:pt x="4064001" y="2957479"/>
                </a:lnTo>
                <a:lnTo>
                  <a:pt x="6096000" y="1814479"/>
                </a:lnTo>
                <a:close/>
              </a:path>
            </a:pathLst>
          </a:custGeom>
          <a:solidFill>
            <a:srgbClr val="0172BE"/>
          </a:solidFill>
          <a:ln w="12700" cap="flat" cmpd="sng">
            <a:solidFill>
              <a:srgbClr val="0172BE"/>
            </a:solidFill>
            <a:prstDash val="solid"/>
            <a:bevel/>
            <a:headEnd type="none" w="med" len="med"/>
            <a:tailEnd type="none" w="med" len="med"/>
          </a:ln>
        </p:spPr>
        <p:txBody>
          <a:bodyPr anchor="ctr" anchorCtr="0"/>
          <a:lstStyle/>
          <a:p>
            <a:pPr algn="ctr">
              <a:lnSpc>
                <a:spcPct val="100000"/>
              </a:lnSpc>
            </a:pPr>
            <a:endParaRPr>
              <a:solidFill>
                <a:srgbClr val="FFFFFF"/>
              </a:solidFill>
              <a:latin typeface="宋体" pitchFamily="2" charset="-122"/>
              <a:ea typeface="宋体" pitchFamily="2" charset="-122"/>
              <a:sym typeface="宋体" pitchFamily="2" charset="-122"/>
            </a:endParaRPr>
          </a:p>
        </p:txBody>
      </p:sp>
      <p:sp>
        <p:nvSpPr>
          <p:cNvPr id="19465" name="任意多边形 28" title=""/>
          <p:cNvSpPr/>
          <p:nvPr/>
        </p:nvSpPr>
        <p:spPr>
          <a:xfrm>
            <a:off x="6096000" y="4572000"/>
            <a:ext cx="6096000" cy="2286000"/>
          </a:xfrm>
          <a:custGeom>
            <a:gdLst>
              <a:gd name="txL" fmla="*/ 0 w 6095998"/>
              <a:gd name="txT" fmla="*/ 0 h 2285999"/>
              <a:gd name="txR" fmla="*/ 6095998 w 6095998"/>
              <a:gd name="txB" fmla="*/ 2285999 h 2285999"/>
            </a:gdLst>
            <a:cxnLst>
              <a:cxn ang="0">
                <a:pos x="2032000" y="0"/>
              </a:cxn>
              <a:cxn ang="0">
                <a:pos x="6095998" y="2285999"/>
              </a:cxn>
              <a:cxn ang="0">
                <a:pos x="0" y="2285999"/>
              </a:cxn>
            </a:cxnLst>
            <a:rect l="txL" t="txT" r="txR" b="txB"/>
            <a:pathLst>
              <a:path w="6095998" h="2285999">
                <a:moveTo>
                  <a:pt x="2032000" y="0"/>
                </a:moveTo>
                <a:lnTo>
                  <a:pt x="6095998" y="2285999"/>
                </a:lnTo>
                <a:lnTo>
                  <a:pt x="0" y="2285999"/>
                </a:lnTo>
                <a:close/>
              </a:path>
            </a:pathLst>
          </a:custGeom>
          <a:solidFill>
            <a:srgbClr val="005596"/>
          </a:solidFill>
          <a:ln w="12700">
            <a:noFill/>
          </a:ln>
        </p:spPr>
        <p:txBody>
          <a:bodyPr anchor="ctr" anchorCtr="0"/>
          <a:lstStyle/>
          <a:p>
            <a:pPr algn="ctr">
              <a:lnSpc>
                <a:spcPct val="100000"/>
              </a:lnSpc>
            </a:pPr>
            <a:endParaRPr>
              <a:solidFill>
                <a:srgbClr val="FFFFFF"/>
              </a:solidFill>
              <a:latin typeface="宋体" pitchFamily="2" charset="-122"/>
              <a:ea typeface="宋体" pitchFamily="2" charset="-122"/>
              <a:sym typeface="宋体" pitchFamily="2" charset="-122"/>
            </a:endParaRPr>
          </a:p>
        </p:txBody>
      </p:sp>
      <p:sp>
        <p:nvSpPr>
          <p:cNvPr id="19466" name="任意多边形 29" title=""/>
          <p:cNvSpPr/>
          <p:nvPr/>
        </p:nvSpPr>
        <p:spPr>
          <a:xfrm>
            <a:off x="0" y="3429000"/>
            <a:ext cx="12192000" cy="3429000"/>
          </a:xfrm>
          <a:custGeom>
            <a:gdLst>
              <a:gd name="txL" fmla="*/ 0 w 12192000"/>
              <a:gd name="txT" fmla="*/ 0 h 3429000"/>
              <a:gd name="txR" fmla="*/ 12192000 w 12192000"/>
              <a:gd name="txB" fmla="*/ 3429000 h 3429000"/>
            </a:gdLst>
            <a:cxnLst>
              <a:cxn ang="0">
                <a:pos x="6096000" y="0"/>
              </a:cxn>
              <a:cxn ang="0">
                <a:pos x="8128000" y="1143000"/>
              </a:cxn>
              <a:cxn ang="0">
                <a:pos x="6096000" y="3428999"/>
              </a:cxn>
              <a:cxn ang="0">
                <a:pos x="12191998" y="3428999"/>
              </a:cxn>
              <a:cxn ang="0">
                <a:pos x="12192000" y="3429000"/>
              </a:cxn>
              <a:cxn ang="0">
                <a:pos x="0" y="3429000"/>
              </a:cxn>
            </a:cxnLst>
            <a:rect l="txL" t="txT" r="txR" b="txB"/>
            <a:pathLst>
              <a:path w="12192000" h="3429000">
                <a:moveTo>
                  <a:pt x="6096000" y="0"/>
                </a:moveTo>
                <a:lnTo>
                  <a:pt x="8128000" y="1143000"/>
                </a:lnTo>
                <a:lnTo>
                  <a:pt x="6096000" y="3428999"/>
                </a:lnTo>
                <a:lnTo>
                  <a:pt x="12191998" y="3428999"/>
                </a:lnTo>
                <a:lnTo>
                  <a:pt x="12192000" y="3429000"/>
                </a:lnTo>
                <a:lnTo>
                  <a:pt x="0" y="3429000"/>
                </a:lnTo>
                <a:close/>
              </a:path>
            </a:pathLst>
          </a:custGeom>
          <a:solidFill>
            <a:srgbClr val="015FA5"/>
          </a:solidFill>
          <a:ln w="12700" cap="flat" cmpd="sng">
            <a:solidFill>
              <a:srgbClr val="015FA5"/>
            </a:solidFill>
            <a:prstDash val="solid"/>
            <a:bevel/>
            <a:headEnd type="none" w="med" len="med"/>
            <a:tailEnd type="none" w="med" len="med"/>
          </a:ln>
        </p:spPr>
        <p:txBody>
          <a:bodyPr anchor="ctr" anchorCtr="0"/>
          <a:lstStyle/>
          <a:p>
            <a:pPr algn="ctr">
              <a:lnSpc>
                <a:spcPct val="100000"/>
              </a:lnSpc>
            </a:pPr>
            <a:endParaRPr>
              <a:solidFill>
                <a:srgbClr val="FFFFFF"/>
              </a:solidFill>
              <a:latin typeface="宋体" pitchFamily="2" charset="-122"/>
              <a:ea typeface="宋体" pitchFamily="2" charset="-122"/>
              <a:sym typeface="宋体" pitchFamily="2" charset="-122"/>
            </a:endParaRPr>
          </a:p>
        </p:txBody>
      </p:sp>
      <p:sp>
        <p:nvSpPr>
          <p:cNvPr id="19467" name="文本框 32" title=""/>
          <p:cNvSpPr/>
          <p:nvPr/>
        </p:nvSpPr>
        <p:spPr>
          <a:xfrm>
            <a:off x="1003300" y="1997075"/>
            <a:ext cx="10185400" cy="1736725"/>
          </a:xfrm>
          <a:prstGeom prst="rect">
            <a:avLst/>
          </a:prstGeom>
          <a:noFill/>
          <a:ln w="9525">
            <a:noFill/>
          </a:ln>
        </p:spPr>
        <p:txBody>
          <a:bodyPr wrap="square">
            <a:spAutoFit/>
          </a:bodyPr>
          <a:lstStyle/>
          <a:p>
            <a:pPr algn="ctr">
              <a:lnSpc>
                <a:spcPct val="100000"/>
              </a:lnSpc>
            </a:pPr>
            <a:r>
              <a:rPr lang="en-US" altLang="zh-CN" sz="5400">
                <a:solidFill>
                  <a:schemeClr val="bg1"/>
                </a:solidFill>
                <a:latin typeface="方正兰亭粗黑_GBK" charset="-122"/>
                <a:ea typeface="方正兰亭粗黑_GBK" charset="-122"/>
                <a:sym typeface="方正兰亭粗黑_GBK" charset="-122"/>
              </a:rPr>
              <a:t>Thank you for your attention</a:t>
            </a:r>
          </a:p>
        </p:txBody>
      </p:sp>
      <p:sp>
        <p:nvSpPr>
          <p:cNvPr id="2" name="文本框 1" title=""/>
          <p:cNvSpPr txBox="1"/>
          <p:nvPr/>
        </p:nvSpPr>
        <p:spPr>
          <a:xfrm>
            <a:off x="2196465" y="3488690"/>
            <a:ext cx="8615680" cy="583565"/>
          </a:xfrm>
          <a:prstGeom prst="rect">
            <a:avLst/>
          </a:prstGeom>
          <a:noFill/>
        </p:spPr>
        <p:txBody>
          <a:bodyPr wrap="square" rtlCol="0">
            <a:spAutoFit/>
          </a:bodyPr>
          <a:lstStyle/>
          <a:p>
            <a:r>
              <a:rPr lang="zh-CN" altLang="en-US" sz="3200" b="1">
                <a:solidFill>
                  <a:schemeClr val="bg1"/>
                </a:solidFill>
              </a:rPr>
              <a:t>回家作业：完成</a:t>
            </a:r>
            <a:r>
              <a:rPr lang="en-US" altLang="zh-CN" sz="3200" b="1">
                <a:solidFill>
                  <a:schemeClr val="bg1"/>
                </a:solidFill>
              </a:rPr>
              <a:t>1.1</a:t>
            </a:r>
            <a:r>
              <a:rPr lang="zh-CN" altLang="en-US" sz="3200" b="1">
                <a:solidFill>
                  <a:schemeClr val="bg1"/>
                </a:solidFill>
              </a:rPr>
              <a:t>集合分层练习（第一课时）</a:t>
            </a:r>
          </a:p>
        </p:txBody>
      </p:sp>
      <p:pic>
        <p:nvPicPr>
          <p:cNvPr id="15" name="Picture 7" title=""/>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186971" y="3174"/>
            <a:ext cx="2039937" cy="6048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6146" name="等腰三角形 15" title=""/>
          <p:cNvSpPr/>
          <p:nvPr/>
        </p:nvSpPr>
        <p:spPr>
          <a:xfrm>
            <a:off x="0" y="6443663"/>
            <a:ext cx="3060700" cy="414337"/>
          </a:xfrm>
          <a:prstGeom prst="triangle">
            <a:avLst>
              <a:gd name="adj" fmla="val 50000"/>
            </a:avLst>
          </a:prstGeom>
          <a:solidFill>
            <a:srgbClr val="D50D2A">
              <a:alpha val="50000"/>
            </a:srgbClr>
          </a:solidFill>
          <a:ln w="12700">
            <a:noFill/>
          </a:ln>
        </p:spPr>
        <p:txBody>
          <a:bodyPr anchor="ctr" anchorCtr="0"/>
          <a:lstStyle/>
          <a:p>
            <a:pPr algn="ctr">
              <a:lnSpc>
                <a:spcPct val="100000"/>
              </a:lnSpc>
            </a:pPr>
            <a:endParaRPr>
              <a:solidFill>
                <a:srgbClr val="FFFFFF"/>
              </a:solidFill>
              <a:latin typeface="宋体" pitchFamily="2" charset="-122"/>
              <a:ea typeface="宋体" pitchFamily="2" charset="-122"/>
              <a:sym typeface="宋体" pitchFamily="2" charset="-122"/>
            </a:endParaRPr>
          </a:p>
        </p:txBody>
      </p:sp>
      <p:sp>
        <p:nvSpPr>
          <p:cNvPr id="6147" name="等腰三角形 16" title=""/>
          <p:cNvSpPr/>
          <p:nvPr/>
        </p:nvSpPr>
        <p:spPr>
          <a:xfrm>
            <a:off x="9131300" y="6443663"/>
            <a:ext cx="3060700" cy="414337"/>
          </a:xfrm>
          <a:prstGeom prst="triangle">
            <a:avLst>
              <a:gd name="adj" fmla="val 50000"/>
            </a:avLst>
          </a:prstGeom>
          <a:solidFill>
            <a:srgbClr val="005596">
              <a:alpha val="50000"/>
            </a:srgbClr>
          </a:solidFill>
          <a:ln w="12700">
            <a:noFill/>
          </a:ln>
        </p:spPr>
        <p:txBody>
          <a:bodyPr anchor="ctr" anchorCtr="0"/>
          <a:lstStyle/>
          <a:p>
            <a:pPr algn="ctr">
              <a:lnSpc>
                <a:spcPct val="100000"/>
              </a:lnSpc>
            </a:pPr>
            <a:endParaRPr>
              <a:solidFill>
                <a:srgbClr val="FFFFFF"/>
              </a:solidFill>
              <a:latin typeface="宋体" pitchFamily="2" charset="-122"/>
              <a:ea typeface="宋体" pitchFamily="2" charset="-122"/>
              <a:sym typeface="宋体" pitchFamily="2" charset="-122"/>
            </a:endParaRPr>
          </a:p>
        </p:txBody>
      </p:sp>
      <p:sp>
        <p:nvSpPr>
          <p:cNvPr id="6148" name="等腰三角形 17" title=""/>
          <p:cNvSpPr/>
          <p:nvPr/>
        </p:nvSpPr>
        <p:spPr>
          <a:xfrm>
            <a:off x="2282825" y="6443663"/>
            <a:ext cx="3060700" cy="414337"/>
          </a:xfrm>
          <a:prstGeom prst="triangle">
            <a:avLst>
              <a:gd name="adj" fmla="val 50000"/>
            </a:avLst>
          </a:prstGeom>
          <a:solidFill>
            <a:srgbClr val="099F3B">
              <a:alpha val="50000"/>
            </a:srgbClr>
          </a:solidFill>
          <a:ln w="12700">
            <a:noFill/>
          </a:ln>
        </p:spPr>
        <p:txBody>
          <a:bodyPr anchor="ctr" anchorCtr="0"/>
          <a:lstStyle/>
          <a:p>
            <a:pPr algn="ctr">
              <a:lnSpc>
                <a:spcPct val="100000"/>
              </a:lnSpc>
            </a:pPr>
            <a:endParaRPr>
              <a:solidFill>
                <a:srgbClr val="FFFFFF"/>
              </a:solidFill>
              <a:latin typeface="宋体" pitchFamily="2" charset="-122"/>
              <a:ea typeface="宋体" pitchFamily="2" charset="-122"/>
              <a:sym typeface="宋体" pitchFamily="2" charset="-122"/>
            </a:endParaRPr>
          </a:p>
        </p:txBody>
      </p:sp>
      <p:sp>
        <p:nvSpPr>
          <p:cNvPr id="6149" name="等腰三角形 18" title=""/>
          <p:cNvSpPr/>
          <p:nvPr/>
        </p:nvSpPr>
        <p:spPr>
          <a:xfrm>
            <a:off x="4565650" y="6443663"/>
            <a:ext cx="3060700" cy="414337"/>
          </a:xfrm>
          <a:prstGeom prst="triangle">
            <a:avLst>
              <a:gd name="adj" fmla="val 50000"/>
            </a:avLst>
          </a:prstGeom>
          <a:solidFill>
            <a:srgbClr val="8D44AD">
              <a:alpha val="50000"/>
            </a:srgbClr>
          </a:solidFill>
          <a:ln w="12700">
            <a:noFill/>
          </a:ln>
        </p:spPr>
        <p:txBody>
          <a:bodyPr anchor="ctr" anchorCtr="0"/>
          <a:lstStyle/>
          <a:p>
            <a:pPr algn="ctr">
              <a:lnSpc>
                <a:spcPct val="100000"/>
              </a:lnSpc>
            </a:pPr>
            <a:endParaRPr>
              <a:solidFill>
                <a:srgbClr val="FFFFFF"/>
              </a:solidFill>
              <a:latin typeface="宋体" pitchFamily="2" charset="-122"/>
              <a:ea typeface="宋体" pitchFamily="2" charset="-122"/>
              <a:sym typeface="宋体" pitchFamily="2" charset="-122"/>
            </a:endParaRPr>
          </a:p>
        </p:txBody>
      </p:sp>
      <p:sp>
        <p:nvSpPr>
          <p:cNvPr id="6150" name="等腰三角形 19" title=""/>
          <p:cNvSpPr/>
          <p:nvPr/>
        </p:nvSpPr>
        <p:spPr>
          <a:xfrm>
            <a:off x="6848475" y="6443663"/>
            <a:ext cx="3060700" cy="414337"/>
          </a:xfrm>
          <a:prstGeom prst="triangle">
            <a:avLst>
              <a:gd name="adj" fmla="val 50000"/>
            </a:avLst>
          </a:prstGeom>
          <a:solidFill>
            <a:srgbClr val="CB5518">
              <a:alpha val="50000"/>
            </a:srgbClr>
          </a:solidFill>
          <a:ln w="12700">
            <a:noFill/>
          </a:ln>
        </p:spPr>
        <p:txBody>
          <a:bodyPr anchor="ctr" anchorCtr="0"/>
          <a:lstStyle/>
          <a:p>
            <a:pPr algn="ctr">
              <a:lnSpc>
                <a:spcPct val="100000"/>
              </a:lnSpc>
            </a:pPr>
            <a:endParaRPr>
              <a:solidFill>
                <a:srgbClr val="FFFFFF"/>
              </a:solidFill>
              <a:latin typeface="宋体" pitchFamily="2" charset="-122"/>
              <a:ea typeface="宋体" pitchFamily="2" charset="-122"/>
              <a:sym typeface="宋体" pitchFamily="2" charset="-122"/>
            </a:endParaRPr>
          </a:p>
        </p:txBody>
      </p:sp>
      <p:sp>
        <p:nvSpPr>
          <p:cNvPr id="6151" name="文本框 21" title=""/>
          <p:cNvSpPr/>
          <p:nvPr/>
        </p:nvSpPr>
        <p:spPr>
          <a:xfrm>
            <a:off x="516255" y="249238"/>
            <a:ext cx="5580063" cy="645160"/>
          </a:xfrm>
          <a:prstGeom prst="rect">
            <a:avLst/>
          </a:prstGeom>
          <a:noFill/>
          <a:ln w="9525">
            <a:noFill/>
          </a:ln>
        </p:spPr>
        <p:txBody>
          <a:bodyPr wrap="square">
            <a:spAutoFit/>
          </a:bodyPr>
          <a:lstStyle/>
          <a:p>
            <a:pPr>
              <a:lnSpc>
                <a:spcPct val="100000"/>
              </a:lnSpc>
            </a:pPr>
            <a:r>
              <a:rPr lang="zh-CN" altLang="en-US" sz="3600">
                <a:solidFill>
                  <a:srgbClr val="005596"/>
                </a:solidFill>
                <a:latin typeface="方正兰亭粗黑_GBK" charset="-122"/>
                <a:ea typeface="方正兰亭粗黑_GBK" charset="-122"/>
                <a:sym typeface="方正兰亭粗黑_GBK" charset="-122"/>
              </a:rPr>
              <a:t>新课导入</a:t>
            </a:r>
          </a:p>
        </p:txBody>
      </p:sp>
      <p:sp>
        <p:nvSpPr>
          <p:cNvPr id="2" name="文本框 1" title=""/>
          <p:cNvSpPr txBox="1"/>
          <p:nvPr/>
        </p:nvSpPr>
        <p:spPr>
          <a:xfrm>
            <a:off x="6390005" y="1569085"/>
            <a:ext cx="5504815" cy="953135"/>
          </a:xfrm>
          <a:prstGeom prst="rect">
            <a:avLst/>
          </a:prstGeom>
          <a:noFill/>
        </p:spPr>
        <p:txBody>
          <a:bodyPr wrap="square" rtlCol="0" anchor="t">
            <a:spAutoFit/>
          </a:bodyPr>
          <a:lstStyle/>
          <a:p>
            <a:r>
              <a:rPr lang="zh-CN" altLang="en-US" sz="2800"/>
              <a:t>试问这个通知的对象是全体的高一学生还是个别学生? </a:t>
            </a:r>
          </a:p>
        </p:txBody>
      </p:sp>
      <p:pic>
        <p:nvPicPr>
          <p:cNvPr id="3" name="图片 2" title=""/>
          <p:cNvPicPr>
            <a:picLocks noChangeAspect="1"/>
          </p:cNvPicPr>
          <p:nvPr/>
        </p:nvPicPr>
        <p:blipFill>
          <a:blip r:embed="rId2"/>
          <a:stretch>
            <a:fillRect/>
          </a:stretch>
        </p:blipFill>
        <p:spPr>
          <a:xfrm>
            <a:off x="96520" y="1600200"/>
            <a:ext cx="5821680" cy="3881120"/>
          </a:xfrm>
          <a:prstGeom prst="rect">
            <a:avLst/>
          </a:prstGeom>
        </p:spPr>
      </p:pic>
      <p:sp>
        <p:nvSpPr>
          <p:cNvPr id="4" name="文本框 3" title=""/>
          <p:cNvSpPr txBox="1"/>
          <p:nvPr>
            <p:custDataLst>
              <p:tags r:id="rId3"/>
            </p:custDataLst>
          </p:nvPr>
        </p:nvSpPr>
        <p:spPr>
          <a:xfrm>
            <a:off x="3576320" y="429260"/>
            <a:ext cx="6533515" cy="953135"/>
          </a:xfrm>
          <a:prstGeom prst="rect">
            <a:avLst/>
          </a:prstGeom>
          <a:noFill/>
        </p:spPr>
        <p:txBody>
          <a:bodyPr wrap="none" rtlCol="0" anchor="t">
            <a:spAutoFit/>
          </a:bodyPr>
          <a:lstStyle/>
          <a:p>
            <a:r>
              <a:rPr lang="zh-CN" altLang="en-US" sz="2800" b="1">
                <a:solidFill>
                  <a:srgbClr val="002060"/>
                </a:solidFill>
                <a:effectLst/>
                <a:sym typeface="+mn-ea"/>
              </a:rPr>
              <a:t>军训前学校通知:</a:t>
            </a:r>
            <a:r>
              <a:rPr lang="en-US" altLang="zh-CN" sz="2800" b="1">
                <a:solidFill>
                  <a:srgbClr val="002060"/>
                </a:solidFill>
                <a:effectLst/>
                <a:sym typeface="+mn-ea"/>
              </a:rPr>
              <a:t>9</a:t>
            </a:r>
            <a:r>
              <a:rPr lang="zh-CN" altLang="en-US" sz="2800" b="1">
                <a:solidFill>
                  <a:srgbClr val="002060"/>
                </a:solidFill>
                <a:effectLst/>
                <a:sym typeface="+mn-ea"/>
              </a:rPr>
              <a:t>月1</a:t>
            </a:r>
            <a:r>
              <a:rPr lang="en-US" altLang="zh-CN" sz="2800" b="1">
                <a:solidFill>
                  <a:srgbClr val="002060"/>
                </a:solidFill>
                <a:effectLst/>
                <a:sym typeface="+mn-ea"/>
              </a:rPr>
              <a:t>5</a:t>
            </a:r>
            <a:r>
              <a:rPr lang="zh-CN" altLang="en-US" sz="2800" b="1">
                <a:solidFill>
                  <a:srgbClr val="002060"/>
                </a:solidFill>
                <a:effectLst/>
                <a:sym typeface="+mn-ea"/>
              </a:rPr>
              <a:t>日8点,高一年级在</a:t>
            </a:r>
          </a:p>
          <a:p>
            <a:r>
              <a:rPr lang="zh-CN" altLang="en-US" sz="2800" b="1">
                <a:solidFill>
                  <a:srgbClr val="002060"/>
                </a:solidFill>
                <a:effectLst/>
                <a:sym typeface="+mn-ea"/>
              </a:rPr>
              <a:t>东方绿舟集合进行军训动员</a:t>
            </a:r>
          </a:p>
        </p:txBody>
      </p:sp>
      <p:sp>
        <p:nvSpPr>
          <p:cNvPr id="5" name="文本框 4" title=""/>
          <p:cNvSpPr txBox="1"/>
          <p:nvPr/>
        </p:nvSpPr>
        <p:spPr>
          <a:xfrm>
            <a:off x="6156325" y="2649220"/>
            <a:ext cx="5972175" cy="3969385"/>
          </a:xfrm>
          <a:prstGeom prst="rect">
            <a:avLst/>
          </a:prstGeom>
          <a:noFill/>
        </p:spPr>
        <p:txBody>
          <a:bodyPr wrap="square" rtlCol="0" anchor="t">
            <a:spAutoFit/>
          </a:bodyPr>
          <a:lstStyle/>
          <a:p>
            <a:pPr>
              <a:lnSpc>
                <a:spcPct val="150000"/>
              </a:lnSpc>
            </a:pPr>
            <a:r>
              <a:rPr lang="zh-CN" altLang="en-US" sz="2800">
                <a:sym typeface="+mn-ea"/>
              </a:rPr>
              <a:t>在这里,集合是我们常用的一个词语,我们感兴趣的是问题中某些特定(是高一而不是高二、高三)对象的总体,</a:t>
            </a:r>
          </a:p>
          <a:p>
            <a:pPr>
              <a:lnSpc>
                <a:spcPct val="150000"/>
              </a:lnSpc>
            </a:pPr>
            <a:r>
              <a:rPr lang="zh-CN" altLang="en-US" sz="2800">
                <a:sym typeface="+mn-ea"/>
              </a:rPr>
              <a:t>而不是个别的对象,为此,我们将学习一个新的概念——集合,即是一些研究对象的总体。</a:t>
            </a:r>
            <a:endParaRPr lang="zh-CN" altLang="en-US" sz="28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p:stCondLst>
                              <p:cond delay="0"/>
                            </p:stCondLst>
                            <p:childTnLst>
                              <p:par>
                                <p:cTn id="15" presetID="7"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0" fill="hold"/>
                                        <p:tgtEl>
                                          <p:spTgt spid="5"/>
                                        </p:tgtEl>
                                        <p:attrNameLst>
                                          <p:attrName>ppt_x</p:attrName>
                                        </p:attrNameLst>
                                      </p:cBhvr>
                                      <p:tavLst>
                                        <p:tav tm="0">
                                          <p:val>
                                            <p:strVal val="#ppt_x"/>
                                          </p:val>
                                        </p:tav>
                                        <p:tav tm="100000">
                                          <p:val>
                                            <p:strVal val="#ppt_x"/>
                                          </p:val>
                                        </p:tav>
                                      </p:tavLst>
                                    </p:anim>
                                    <p:anim calcmode="lin" valueType="num">
                                      <p:cBhvr additive="base">
                                        <p:cTn id="18" dur="5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Lst>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103" name="等腰三角形 23" title=""/>
          <p:cNvSpPr/>
          <p:nvPr/>
        </p:nvSpPr>
        <p:spPr>
          <a:xfrm rot="10800000">
            <a:off x="0" y="0"/>
            <a:ext cx="3060700" cy="414338"/>
          </a:xfrm>
          <a:prstGeom prst="triangle">
            <a:avLst>
              <a:gd name="adj" fmla="val 50000"/>
            </a:avLst>
          </a:prstGeom>
          <a:solidFill>
            <a:srgbClr val="D50D2A">
              <a:alpha val="50000"/>
            </a:srgbClr>
          </a:solidFill>
          <a:ln w="12700">
            <a:noFill/>
          </a:ln>
        </p:spPr>
        <p:txBody>
          <a:bodyPr anchor="ctr" anchorCtr="0"/>
          <a:lstStyle/>
          <a:p>
            <a:pPr algn="ctr">
              <a:lnSpc>
                <a:spcPct val="100000"/>
              </a:lnSpc>
            </a:pPr>
            <a:endParaRPr>
              <a:solidFill>
                <a:srgbClr val="FFFFFF"/>
              </a:solidFill>
              <a:latin typeface="宋体" pitchFamily="2" charset="-122"/>
              <a:ea typeface="宋体" pitchFamily="2" charset="-122"/>
              <a:sym typeface="宋体" pitchFamily="2" charset="-122"/>
            </a:endParaRPr>
          </a:p>
        </p:txBody>
      </p:sp>
      <p:sp>
        <p:nvSpPr>
          <p:cNvPr id="4104" name="等腰三角形 24" title=""/>
          <p:cNvSpPr/>
          <p:nvPr/>
        </p:nvSpPr>
        <p:spPr>
          <a:xfrm rot="10800000">
            <a:off x="9131300" y="0"/>
            <a:ext cx="3060700" cy="414338"/>
          </a:xfrm>
          <a:prstGeom prst="triangle">
            <a:avLst>
              <a:gd name="adj" fmla="val 50000"/>
            </a:avLst>
          </a:prstGeom>
          <a:solidFill>
            <a:srgbClr val="005596">
              <a:alpha val="50000"/>
            </a:srgbClr>
          </a:solidFill>
          <a:ln w="12700">
            <a:noFill/>
          </a:ln>
        </p:spPr>
        <p:txBody>
          <a:bodyPr anchor="ctr" anchorCtr="0"/>
          <a:lstStyle/>
          <a:p>
            <a:pPr algn="ctr">
              <a:lnSpc>
                <a:spcPct val="100000"/>
              </a:lnSpc>
            </a:pPr>
            <a:endParaRPr>
              <a:solidFill>
                <a:srgbClr val="FFFFFF"/>
              </a:solidFill>
              <a:latin typeface="宋体" pitchFamily="2" charset="-122"/>
              <a:ea typeface="宋体" pitchFamily="2" charset="-122"/>
              <a:sym typeface="宋体" pitchFamily="2" charset="-122"/>
            </a:endParaRPr>
          </a:p>
        </p:txBody>
      </p:sp>
      <p:sp>
        <p:nvSpPr>
          <p:cNvPr id="4105" name="等腰三角形 25" title=""/>
          <p:cNvSpPr/>
          <p:nvPr/>
        </p:nvSpPr>
        <p:spPr>
          <a:xfrm rot="10800000">
            <a:off x="2282825" y="0"/>
            <a:ext cx="3060700" cy="414338"/>
          </a:xfrm>
          <a:prstGeom prst="triangle">
            <a:avLst>
              <a:gd name="adj" fmla="val 50000"/>
            </a:avLst>
          </a:prstGeom>
          <a:solidFill>
            <a:srgbClr val="099F3B">
              <a:alpha val="50000"/>
            </a:srgbClr>
          </a:solidFill>
          <a:ln w="12700">
            <a:noFill/>
          </a:ln>
        </p:spPr>
        <p:txBody>
          <a:bodyPr anchor="ctr" anchorCtr="0"/>
          <a:lstStyle/>
          <a:p>
            <a:pPr algn="ctr">
              <a:lnSpc>
                <a:spcPct val="100000"/>
              </a:lnSpc>
            </a:pPr>
            <a:endParaRPr>
              <a:solidFill>
                <a:srgbClr val="FFFFFF"/>
              </a:solidFill>
              <a:latin typeface="宋体" pitchFamily="2" charset="-122"/>
              <a:ea typeface="宋体" pitchFamily="2" charset="-122"/>
              <a:sym typeface="宋体" pitchFamily="2" charset="-122"/>
            </a:endParaRPr>
          </a:p>
        </p:txBody>
      </p:sp>
      <p:sp>
        <p:nvSpPr>
          <p:cNvPr id="4106" name="等腰三角形 26" title=""/>
          <p:cNvSpPr/>
          <p:nvPr/>
        </p:nvSpPr>
        <p:spPr>
          <a:xfrm rot="10800000">
            <a:off x="4565650" y="0"/>
            <a:ext cx="3060700" cy="414338"/>
          </a:xfrm>
          <a:prstGeom prst="triangle">
            <a:avLst>
              <a:gd name="adj" fmla="val 50000"/>
            </a:avLst>
          </a:prstGeom>
          <a:solidFill>
            <a:srgbClr val="8D44AD">
              <a:alpha val="50000"/>
            </a:srgbClr>
          </a:solidFill>
          <a:ln w="12700">
            <a:noFill/>
          </a:ln>
        </p:spPr>
        <p:txBody>
          <a:bodyPr anchor="ctr" anchorCtr="0"/>
          <a:lstStyle/>
          <a:p>
            <a:pPr algn="ctr">
              <a:lnSpc>
                <a:spcPct val="100000"/>
              </a:lnSpc>
            </a:pPr>
            <a:endParaRPr>
              <a:solidFill>
                <a:srgbClr val="FFFFFF"/>
              </a:solidFill>
              <a:latin typeface="宋体" pitchFamily="2" charset="-122"/>
              <a:ea typeface="宋体" pitchFamily="2" charset="-122"/>
              <a:sym typeface="宋体" pitchFamily="2" charset="-122"/>
            </a:endParaRPr>
          </a:p>
        </p:txBody>
      </p:sp>
      <p:sp>
        <p:nvSpPr>
          <p:cNvPr id="4107" name="等腰三角形 27" title=""/>
          <p:cNvSpPr/>
          <p:nvPr/>
        </p:nvSpPr>
        <p:spPr>
          <a:xfrm rot="10800000">
            <a:off x="6848475" y="0"/>
            <a:ext cx="3060700" cy="414338"/>
          </a:xfrm>
          <a:prstGeom prst="triangle">
            <a:avLst>
              <a:gd name="adj" fmla="val 50000"/>
            </a:avLst>
          </a:prstGeom>
          <a:solidFill>
            <a:srgbClr val="CB5518">
              <a:alpha val="50000"/>
            </a:srgbClr>
          </a:solidFill>
          <a:ln w="12700">
            <a:noFill/>
          </a:ln>
        </p:spPr>
        <p:txBody>
          <a:bodyPr anchor="ctr" anchorCtr="0"/>
          <a:lstStyle/>
          <a:p>
            <a:pPr algn="ctr">
              <a:lnSpc>
                <a:spcPct val="100000"/>
              </a:lnSpc>
            </a:pPr>
            <a:endParaRPr>
              <a:solidFill>
                <a:srgbClr val="FFFFFF"/>
              </a:solidFill>
              <a:latin typeface="宋体" pitchFamily="2" charset="-122"/>
              <a:ea typeface="宋体" pitchFamily="2" charset="-122"/>
              <a:sym typeface="宋体" pitchFamily="2" charset="-122"/>
            </a:endParaRPr>
          </a:p>
        </p:txBody>
      </p:sp>
      <p:sp>
        <p:nvSpPr>
          <p:cNvPr id="3" name="矩形 2" title=""/>
          <p:cNvSpPr/>
          <p:nvPr/>
        </p:nvSpPr>
        <p:spPr>
          <a:xfrm>
            <a:off x="456814" y="668615"/>
            <a:ext cx="11305256" cy="3322955"/>
          </a:xfrm>
          <a:prstGeom prst="rect">
            <a:avLst/>
          </a:prstGeom>
        </p:spPr>
        <p:txBody>
          <a:bodyPr wrap="square">
            <a:spAutoFit/>
          </a:bodyPr>
          <a:lstStyle/>
          <a:p>
            <a:pPr algn="just">
              <a:lnSpc>
                <a:spcPct val="150000"/>
              </a:lnSpc>
              <a:spcAft>
                <a:spcPct val="0"/>
              </a:spcAft>
            </a:pPr>
            <a:r>
              <a:rPr lang="zh-CN" altLang="zh-CN" sz="2800" b="1" kern="100">
                <a:solidFill>
                  <a:srgbClr val="0000FF"/>
                </a:solidFill>
                <a:latin typeface="Times New Roman" panose="02020603050405020304" pitchFamily="18" charset="0"/>
                <a:ea typeface="+mn-ea"/>
                <a:cs typeface="Times New Roman" panose="02020603050405020304" pitchFamily="18" charset="0"/>
              </a:rPr>
              <a:t>思考</a:t>
            </a:r>
            <a:r>
              <a:rPr lang="zh-CN" altLang="zh-CN" sz="2800" kern="100">
                <a:latin typeface="Times New Roman" panose="02020603050405020304" pitchFamily="18" charset="0"/>
                <a:ea typeface="+mn-ea"/>
                <a:cs typeface="Times New Roman" panose="02020603050405020304" pitchFamily="18" charset="0"/>
              </a:rPr>
              <a:t>　我们常常需要把满足一定要求或具有一定特征的对象放在一起或归为一类。例如：</a:t>
            </a:r>
          </a:p>
          <a:p>
            <a:pPr algn="just">
              <a:lnSpc>
                <a:spcPct val="150000"/>
              </a:lnSpc>
              <a:spcAft>
                <a:spcPct val="0"/>
              </a:spcAft>
            </a:pPr>
            <a:r>
              <a:rPr lang="zh-CN" altLang="zh-CN" sz="2800" kern="100">
                <a:latin typeface="Times New Roman" panose="02020603050405020304" pitchFamily="18" charset="0"/>
                <a:ea typeface="+mn-ea"/>
                <a:cs typeface="Times New Roman" panose="02020603050405020304" pitchFamily="18" charset="0"/>
              </a:rPr>
              <a:t>（</a:t>
            </a:r>
            <a:r>
              <a:rPr lang="en-US" altLang="zh-CN" sz="2800" kern="100">
                <a:latin typeface="Times New Roman" panose="02020603050405020304" pitchFamily="18" charset="0"/>
                <a:ea typeface="+mn-ea"/>
                <a:cs typeface="Times New Roman" panose="02020603050405020304" pitchFamily="18" charset="0"/>
              </a:rPr>
              <a:t>1</a:t>
            </a:r>
            <a:r>
              <a:rPr lang="zh-CN" altLang="en-US" sz="2800" kern="100">
                <a:latin typeface="Times New Roman" panose="02020603050405020304" pitchFamily="18" charset="0"/>
                <a:ea typeface="+mn-ea"/>
                <a:cs typeface="Times New Roman" panose="02020603050405020304" pitchFamily="18" charset="0"/>
              </a:rPr>
              <a:t>）高一（</a:t>
            </a:r>
            <a:r>
              <a:rPr lang="en-US" altLang="zh-CN" sz="2800" kern="100">
                <a:latin typeface="Times New Roman" panose="02020603050405020304" pitchFamily="18" charset="0"/>
                <a:ea typeface="+mn-ea"/>
                <a:cs typeface="Times New Roman" panose="02020603050405020304" pitchFamily="18" charset="0"/>
              </a:rPr>
              <a:t>1</a:t>
            </a:r>
            <a:r>
              <a:rPr lang="zh-CN" altLang="en-US" sz="2800" kern="100">
                <a:latin typeface="Times New Roman" panose="02020603050405020304" pitchFamily="18" charset="0"/>
                <a:ea typeface="+mn-ea"/>
                <a:cs typeface="Times New Roman" panose="02020603050405020304" pitchFamily="18" charset="0"/>
              </a:rPr>
              <a:t>）班全体学生；</a:t>
            </a:r>
          </a:p>
          <a:p>
            <a:pPr algn="just">
              <a:lnSpc>
                <a:spcPct val="150000"/>
              </a:lnSpc>
              <a:spcAft>
                <a:spcPct val="0"/>
              </a:spcAft>
            </a:pPr>
            <a:r>
              <a:rPr lang="zh-CN" altLang="en-US" sz="2800" kern="100">
                <a:latin typeface="Times New Roman" panose="02020603050405020304" pitchFamily="18" charset="0"/>
                <a:ea typeface="+mn-ea"/>
                <a:cs typeface="Times New Roman" panose="02020603050405020304" pitchFamily="18" charset="0"/>
              </a:rPr>
              <a:t>（</a:t>
            </a:r>
            <a:r>
              <a:rPr lang="en-US" altLang="zh-CN" sz="2800" kern="100">
                <a:latin typeface="Times New Roman" panose="02020603050405020304" pitchFamily="18" charset="0"/>
                <a:ea typeface="+mn-ea"/>
                <a:cs typeface="Times New Roman" panose="02020603050405020304" pitchFamily="18" charset="0"/>
              </a:rPr>
              <a:t>2</a:t>
            </a:r>
            <a:r>
              <a:rPr lang="zh-CN" altLang="en-US" sz="2800" kern="100">
                <a:latin typeface="Times New Roman" panose="02020603050405020304" pitchFamily="18" charset="0"/>
                <a:ea typeface="+mn-ea"/>
                <a:cs typeface="Times New Roman" panose="02020603050405020304" pitchFamily="18" charset="0"/>
              </a:rPr>
              <a:t>）所有不大于</a:t>
            </a:r>
            <a:r>
              <a:rPr lang="en-US" altLang="zh-CN" sz="2800" kern="100">
                <a:latin typeface="Times New Roman" panose="02020603050405020304" pitchFamily="18" charset="0"/>
                <a:ea typeface="+mn-ea"/>
                <a:cs typeface="Times New Roman" panose="02020603050405020304" pitchFamily="18" charset="0"/>
              </a:rPr>
              <a:t>100</a:t>
            </a:r>
            <a:r>
              <a:rPr lang="zh-CN" altLang="en-US" sz="2800" kern="100">
                <a:latin typeface="Times New Roman" panose="02020603050405020304" pitchFamily="18" charset="0"/>
                <a:ea typeface="+mn-ea"/>
                <a:cs typeface="Times New Roman" panose="02020603050405020304" pitchFamily="18" charset="0"/>
              </a:rPr>
              <a:t>的自然数；</a:t>
            </a:r>
          </a:p>
          <a:p>
            <a:pPr algn="just">
              <a:lnSpc>
                <a:spcPct val="150000"/>
              </a:lnSpc>
              <a:spcAft>
                <a:spcPct val="0"/>
              </a:spcAft>
            </a:pPr>
            <a:r>
              <a:rPr lang="zh-CN" altLang="en-US" sz="2800" kern="100">
                <a:latin typeface="Times New Roman" panose="02020603050405020304" pitchFamily="18" charset="0"/>
                <a:ea typeface="+mn-ea"/>
                <a:cs typeface="Times New Roman" panose="02020603050405020304" pitchFamily="18" charset="0"/>
              </a:rPr>
              <a:t>（</a:t>
            </a:r>
            <a:r>
              <a:rPr lang="en-US" altLang="zh-CN" sz="2800" kern="100">
                <a:latin typeface="Times New Roman" panose="02020603050405020304" pitchFamily="18" charset="0"/>
                <a:ea typeface="+mn-ea"/>
                <a:cs typeface="Times New Roman" panose="02020603050405020304" pitchFamily="18" charset="0"/>
              </a:rPr>
              <a:t>3</a:t>
            </a:r>
            <a:r>
              <a:rPr lang="zh-CN" altLang="en-US" sz="2800" kern="100">
                <a:latin typeface="Times New Roman" panose="02020603050405020304" pitchFamily="18" charset="0"/>
                <a:ea typeface="+mn-ea"/>
                <a:cs typeface="Times New Roman" panose="02020603050405020304" pitchFamily="18" charset="0"/>
              </a:rPr>
              <a:t>）太阳系的所有行星</a:t>
            </a:r>
            <a:r>
              <a:rPr lang="en-US" altLang="zh-CN" sz="2800" kern="100">
                <a:latin typeface="Times New Roman" panose="02020603050405020304" pitchFamily="18" charset="0"/>
                <a:ea typeface="+mn-ea"/>
                <a:cs typeface="Times New Roman" panose="02020603050405020304" pitchFamily="18" charset="0"/>
              </a:rPr>
              <a:t>.</a:t>
            </a:r>
          </a:p>
        </p:txBody>
      </p:sp>
    </p:spTree>
  </p:cSld>
  <p:clrMapOvr>
    <a:masterClrMapping/>
  </p:clrMapOvr>
  <p:transition/>
  <p:timing/>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8194" name="文本框 10" title=""/>
          <p:cNvSpPr/>
          <p:nvPr/>
        </p:nvSpPr>
        <p:spPr>
          <a:xfrm>
            <a:off x="695325" y="239713"/>
            <a:ext cx="7740650" cy="9248775"/>
          </a:xfrm>
          <a:prstGeom prst="rect">
            <a:avLst/>
          </a:prstGeom>
          <a:noFill/>
          <a:ln w="9525">
            <a:noFill/>
          </a:ln>
        </p:spPr>
        <p:txBody>
          <a:bodyPr wrap="square">
            <a:spAutoFit/>
          </a:bodyPr>
          <a:lstStyle/>
          <a:p>
            <a:pPr>
              <a:lnSpc>
                <a:spcPct val="100000"/>
              </a:lnSpc>
            </a:pPr>
            <a:r>
              <a:rPr lang="en-US" altLang="zh-CN" sz="59500" b="1">
                <a:solidFill>
                  <a:srgbClr val="D9D9D9"/>
                </a:solidFill>
                <a:latin typeface="Meiryo" pitchFamily="2" charset="-128"/>
                <a:ea typeface="Meiryo" pitchFamily="2" charset="-128"/>
                <a:sym typeface="Meiryo" pitchFamily="2" charset="-128"/>
              </a:rPr>
              <a:t>2</a:t>
            </a:r>
            <a:endParaRPr lang="zh-CN" altLang="en-US" sz="59500" b="1">
              <a:solidFill>
                <a:srgbClr val="D9D9D9"/>
              </a:solidFill>
              <a:latin typeface="Meiryo" pitchFamily="2" charset="-128"/>
              <a:ea typeface="Meiryo" pitchFamily="2" charset="-128"/>
              <a:sym typeface="Meiryo" pitchFamily="2" charset="-128"/>
            </a:endParaRPr>
          </a:p>
        </p:txBody>
      </p:sp>
      <p:sp>
        <p:nvSpPr>
          <p:cNvPr id="8195" name="任意多边形 24" title=""/>
          <p:cNvSpPr/>
          <p:nvPr/>
        </p:nvSpPr>
        <p:spPr>
          <a:xfrm flipH="1">
            <a:off x="8128000" y="0"/>
            <a:ext cx="4064000" cy="6858000"/>
          </a:xfrm>
          <a:custGeom>
            <a:gdLst>
              <a:gd name="txL" fmla="*/ 0 w 4064001"/>
              <a:gd name="txT" fmla="*/ 0 h 6857999"/>
              <a:gd name="txR" fmla="*/ 4064001 w 4064001"/>
              <a:gd name="txB" fmla="*/ 6857999 h 6857999"/>
            </a:gdLst>
            <a:cxnLst>
              <a:cxn ang="0">
                <a:pos x="0" y="0"/>
              </a:cxn>
              <a:cxn ang="0">
                <a:pos x="0" y="6857999"/>
              </a:cxn>
              <a:cxn ang="0">
                <a:pos x="2" y="6857999"/>
              </a:cxn>
              <a:cxn ang="0">
                <a:pos x="4064001" y="4572000"/>
              </a:cxn>
              <a:cxn ang="0">
                <a:pos x="2323124" y="2613513"/>
              </a:cxn>
              <a:cxn ang="0">
                <a:pos x="1" y="6855208"/>
              </a:cxn>
              <a:cxn ang="0">
                <a:pos x="1" y="1"/>
              </a:cxn>
            </a:cxnLst>
            <a:rect l="txL" t="txT" r="txR" b="txB"/>
            <a:pathLst>
              <a:path w="4064001" h="6857999">
                <a:moveTo>
                  <a:pt x="0" y="0"/>
                </a:moveTo>
                <a:lnTo>
                  <a:pt x="0" y="6857999"/>
                </a:lnTo>
                <a:lnTo>
                  <a:pt x="2" y="6857999"/>
                </a:lnTo>
                <a:lnTo>
                  <a:pt x="4064001" y="4572000"/>
                </a:lnTo>
                <a:lnTo>
                  <a:pt x="2323124" y="2613513"/>
                </a:lnTo>
                <a:lnTo>
                  <a:pt x="1" y="6855208"/>
                </a:lnTo>
                <a:lnTo>
                  <a:pt x="1" y="1"/>
                </a:lnTo>
                <a:close/>
              </a:path>
            </a:pathLst>
          </a:custGeom>
          <a:solidFill>
            <a:srgbClr val="D46110"/>
          </a:solidFill>
          <a:ln w="12700" cap="flat" cmpd="sng">
            <a:solidFill>
              <a:srgbClr val="D46110"/>
            </a:solidFill>
            <a:prstDash val="solid"/>
            <a:bevel/>
            <a:headEnd type="none" w="med" len="med"/>
            <a:tailEnd type="none" w="med" len="med"/>
          </a:ln>
        </p:spPr>
        <p:txBody>
          <a:bodyPr anchor="ctr" anchorCtr="0"/>
          <a:lstStyle/>
          <a:p>
            <a:pPr algn="ctr">
              <a:lnSpc>
                <a:spcPct val="100000"/>
              </a:lnSpc>
            </a:pPr>
            <a:endParaRPr>
              <a:solidFill>
                <a:srgbClr val="FFFFFF"/>
              </a:solidFill>
              <a:latin typeface="宋体" pitchFamily="2" charset="-122"/>
              <a:ea typeface="宋体" pitchFamily="2" charset="-122"/>
              <a:sym typeface="宋体" pitchFamily="2" charset="-122"/>
            </a:endParaRPr>
          </a:p>
        </p:txBody>
      </p:sp>
      <p:sp>
        <p:nvSpPr>
          <p:cNvPr id="8196" name="任意多边形 25" title=""/>
          <p:cNvSpPr/>
          <p:nvPr/>
        </p:nvSpPr>
        <p:spPr>
          <a:xfrm flipH="1">
            <a:off x="9869488" y="0"/>
            <a:ext cx="2322512" cy="6854825"/>
          </a:xfrm>
          <a:custGeom>
            <a:gdLst>
              <a:gd name="txL" fmla="*/ 0 w 2323123"/>
              <a:gd name="txT" fmla="*/ 0 h 6855207"/>
              <a:gd name="txR" fmla="*/ 2323123 w 2323123"/>
              <a:gd name="txB" fmla="*/ 6855207 h 6855207"/>
            </a:gdLst>
            <a:cxnLst>
              <a:cxn ang="0">
                <a:pos x="0" y="0"/>
              </a:cxn>
              <a:cxn ang="0">
                <a:pos x="0" y="6855207"/>
              </a:cxn>
              <a:cxn ang="0">
                <a:pos x="2323123" y="2613512"/>
              </a:cxn>
              <a:cxn ang="0">
                <a:pos x="3" y="2"/>
              </a:cxn>
            </a:cxnLst>
            <a:rect l="txL" t="txT" r="txR" b="txB"/>
            <a:pathLst>
              <a:path w="2323123" h="6855207">
                <a:moveTo>
                  <a:pt x="0" y="0"/>
                </a:moveTo>
                <a:lnTo>
                  <a:pt x="0" y="6855207"/>
                </a:lnTo>
                <a:lnTo>
                  <a:pt x="2323123" y="2613512"/>
                </a:lnTo>
                <a:lnTo>
                  <a:pt x="3" y="2"/>
                </a:lnTo>
                <a:close/>
              </a:path>
            </a:pathLst>
          </a:custGeom>
          <a:solidFill>
            <a:srgbClr val="DE7108"/>
          </a:solidFill>
          <a:ln w="12700" cap="flat" cmpd="sng">
            <a:solidFill>
              <a:srgbClr val="DE7108"/>
            </a:solidFill>
            <a:prstDash val="solid"/>
            <a:bevel/>
            <a:headEnd type="none" w="med" len="med"/>
            <a:tailEnd type="none" w="med" len="med"/>
          </a:ln>
        </p:spPr>
        <p:txBody>
          <a:bodyPr anchor="ctr" anchorCtr="0"/>
          <a:lstStyle/>
          <a:p>
            <a:pPr algn="ctr">
              <a:lnSpc>
                <a:spcPct val="100000"/>
              </a:lnSpc>
            </a:pPr>
            <a:endParaRPr>
              <a:solidFill>
                <a:srgbClr val="FFFFFF"/>
              </a:solidFill>
              <a:latin typeface="宋体" pitchFamily="2" charset="-122"/>
              <a:ea typeface="宋体" pitchFamily="2" charset="-122"/>
              <a:sym typeface="宋体" pitchFamily="2" charset="-122"/>
            </a:endParaRPr>
          </a:p>
        </p:txBody>
      </p:sp>
      <p:sp>
        <p:nvSpPr>
          <p:cNvPr id="8197" name="任意多边形 26" title=""/>
          <p:cNvSpPr/>
          <p:nvPr/>
        </p:nvSpPr>
        <p:spPr>
          <a:xfrm flipH="1">
            <a:off x="9321800" y="0"/>
            <a:ext cx="2870200" cy="2613025"/>
          </a:xfrm>
          <a:custGeom>
            <a:gdLst>
              <a:gd name="txL" fmla="*/ 0 w 2870255"/>
              <a:gd name="txT" fmla="*/ 0 h 2613510"/>
              <a:gd name="txR" fmla="*/ 2870255 w 2870255"/>
              <a:gd name="txB" fmla="*/ 2613510 h 2613510"/>
            </a:gdLst>
            <a:cxnLst>
              <a:cxn ang="0">
                <a:pos x="0" y="0"/>
              </a:cxn>
              <a:cxn ang="0">
                <a:pos x="2323120" y="2613510"/>
              </a:cxn>
              <a:cxn ang="0">
                <a:pos x="2870255" y="1614518"/>
              </a:cxn>
            </a:cxnLst>
            <a:rect l="txL" t="txT" r="txR" b="txB"/>
            <a:pathLst>
              <a:path w="2870255" h="2613510">
                <a:moveTo>
                  <a:pt x="0" y="0"/>
                </a:moveTo>
                <a:lnTo>
                  <a:pt x="2323120" y="2613510"/>
                </a:lnTo>
                <a:lnTo>
                  <a:pt x="2870255" y="1614518"/>
                </a:lnTo>
                <a:close/>
              </a:path>
            </a:pathLst>
          </a:custGeom>
          <a:solidFill>
            <a:srgbClr val="E88705"/>
          </a:solidFill>
          <a:ln w="12700" cap="flat" cmpd="sng">
            <a:solidFill>
              <a:srgbClr val="E88705"/>
            </a:solidFill>
            <a:prstDash val="solid"/>
            <a:bevel/>
            <a:headEnd type="none" w="med" len="med"/>
            <a:tailEnd type="none" w="med" len="med"/>
          </a:ln>
        </p:spPr>
        <p:txBody>
          <a:bodyPr anchor="ctr" anchorCtr="0"/>
          <a:lstStyle/>
          <a:p>
            <a:pPr algn="ctr">
              <a:lnSpc>
                <a:spcPct val="100000"/>
              </a:lnSpc>
            </a:pPr>
            <a:endParaRPr>
              <a:solidFill>
                <a:srgbClr val="FFFFFF"/>
              </a:solidFill>
              <a:latin typeface="宋体" pitchFamily="2" charset="-122"/>
              <a:ea typeface="宋体" pitchFamily="2" charset="-122"/>
              <a:sym typeface="宋体" pitchFamily="2" charset="-122"/>
            </a:endParaRPr>
          </a:p>
        </p:txBody>
      </p:sp>
      <p:sp>
        <p:nvSpPr>
          <p:cNvPr id="8198" name="任意多边形 27" title=""/>
          <p:cNvSpPr/>
          <p:nvPr/>
        </p:nvSpPr>
        <p:spPr>
          <a:xfrm flipH="1">
            <a:off x="6096000" y="1614488"/>
            <a:ext cx="6096000" cy="5243512"/>
          </a:xfrm>
          <a:custGeom>
            <a:gdLst>
              <a:gd name="txL" fmla="*/ 0 w 6096000"/>
              <a:gd name="txT" fmla="*/ 0 h 5243479"/>
              <a:gd name="txR" fmla="*/ 6096000 w 6096000"/>
              <a:gd name="txB" fmla="*/ 5243479 h 5243479"/>
            </a:gdLst>
            <a:cxnLst>
              <a:cxn ang="0">
                <a:pos x="2" y="5243478"/>
              </a:cxn>
              <a:cxn ang="0">
                <a:pos x="0" y="5243478"/>
              </a:cxn>
              <a:cxn ang="0">
                <a:pos x="0" y="5243479"/>
              </a:cxn>
              <a:cxn ang="0">
                <a:pos x="2870259" y="0"/>
              </a:cxn>
              <a:cxn ang="0">
                <a:pos x="2323124" y="998992"/>
              </a:cxn>
              <a:cxn ang="0">
                <a:pos x="4064001" y="2957479"/>
              </a:cxn>
              <a:cxn ang="0">
                <a:pos x="6096000" y="1814479"/>
              </a:cxn>
            </a:cxnLst>
            <a:rect l="txL" t="txT" r="txR" b="txB"/>
            <a:pathLst>
              <a:path w="6096000" h="5243479">
                <a:moveTo>
                  <a:pt x="2" y="5243478"/>
                </a:moveTo>
                <a:lnTo>
                  <a:pt x="0" y="5243478"/>
                </a:lnTo>
                <a:lnTo>
                  <a:pt x="0" y="5243479"/>
                </a:lnTo>
                <a:close/>
                <a:moveTo>
                  <a:pt x="2870259" y="0"/>
                </a:moveTo>
                <a:lnTo>
                  <a:pt x="2323124" y="998992"/>
                </a:lnTo>
                <a:lnTo>
                  <a:pt x="4064001" y="2957479"/>
                </a:lnTo>
                <a:lnTo>
                  <a:pt x="6096000" y="1814479"/>
                </a:lnTo>
                <a:close/>
              </a:path>
            </a:pathLst>
          </a:custGeom>
          <a:solidFill>
            <a:srgbClr val="DD7007"/>
          </a:solidFill>
          <a:ln w="12700" cap="flat" cmpd="sng">
            <a:solidFill>
              <a:srgbClr val="DD7007"/>
            </a:solidFill>
            <a:prstDash val="solid"/>
            <a:bevel/>
            <a:headEnd type="none" w="med" len="med"/>
            <a:tailEnd type="none" w="med" len="med"/>
          </a:ln>
        </p:spPr>
        <p:txBody>
          <a:bodyPr anchor="ctr" anchorCtr="0"/>
          <a:lstStyle/>
          <a:p>
            <a:pPr algn="ctr">
              <a:lnSpc>
                <a:spcPct val="100000"/>
              </a:lnSpc>
            </a:pPr>
            <a:endParaRPr>
              <a:solidFill>
                <a:srgbClr val="FFFFFF"/>
              </a:solidFill>
              <a:latin typeface="宋体" pitchFamily="2" charset="-122"/>
              <a:ea typeface="宋体" pitchFamily="2" charset="-122"/>
              <a:sym typeface="宋体" pitchFamily="2" charset="-122"/>
            </a:endParaRPr>
          </a:p>
        </p:txBody>
      </p:sp>
      <p:sp>
        <p:nvSpPr>
          <p:cNvPr id="8199" name="任意多边形 28" title=""/>
          <p:cNvSpPr/>
          <p:nvPr/>
        </p:nvSpPr>
        <p:spPr>
          <a:xfrm>
            <a:off x="6096000" y="4572000"/>
            <a:ext cx="6096000" cy="2286000"/>
          </a:xfrm>
          <a:custGeom>
            <a:gdLst>
              <a:gd name="txL" fmla="*/ 0 w 6095998"/>
              <a:gd name="txT" fmla="*/ 0 h 2285999"/>
              <a:gd name="txR" fmla="*/ 6095998 w 6095998"/>
              <a:gd name="txB" fmla="*/ 2285999 h 2285999"/>
            </a:gdLst>
            <a:cxnLst>
              <a:cxn ang="0">
                <a:pos x="2032000" y="0"/>
              </a:cxn>
              <a:cxn ang="0">
                <a:pos x="6095998" y="2285999"/>
              </a:cxn>
              <a:cxn ang="0">
                <a:pos x="0" y="2285999"/>
              </a:cxn>
            </a:cxnLst>
            <a:rect l="txL" t="txT" r="txR" b="txB"/>
            <a:pathLst>
              <a:path w="6095998" h="2285999">
                <a:moveTo>
                  <a:pt x="2032000" y="0"/>
                </a:moveTo>
                <a:lnTo>
                  <a:pt x="6095998" y="2285999"/>
                </a:lnTo>
                <a:lnTo>
                  <a:pt x="0" y="2285999"/>
                </a:lnTo>
                <a:close/>
              </a:path>
            </a:pathLst>
          </a:custGeom>
          <a:solidFill>
            <a:srgbClr val="CB5518"/>
          </a:solidFill>
          <a:ln w="12700" cap="flat" cmpd="sng">
            <a:solidFill>
              <a:srgbClr val="CB5518"/>
            </a:solidFill>
            <a:prstDash val="solid"/>
            <a:bevel/>
            <a:headEnd type="none" w="med" len="med"/>
            <a:tailEnd type="none" w="med" len="med"/>
          </a:ln>
        </p:spPr>
        <p:txBody>
          <a:bodyPr anchor="ctr" anchorCtr="0"/>
          <a:lstStyle/>
          <a:p>
            <a:pPr algn="ctr">
              <a:lnSpc>
                <a:spcPct val="100000"/>
              </a:lnSpc>
            </a:pPr>
            <a:endParaRPr>
              <a:solidFill>
                <a:srgbClr val="FFFFFF"/>
              </a:solidFill>
              <a:latin typeface="宋体" pitchFamily="2" charset="-122"/>
              <a:ea typeface="宋体" pitchFamily="2" charset="-122"/>
              <a:sym typeface="宋体" pitchFamily="2" charset="-122"/>
            </a:endParaRPr>
          </a:p>
        </p:txBody>
      </p:sp>
      <p:sp>
        <p:nvSpPr>
          <p:cNvPr id="8200" name="任意多边形 29" title=""/>
          <p:cNvSpPr/>
          <p:nvPr/>
        </p:nvSpPr>
        <p:spPr>
          <a:xfrm>
            <a:off x="0" y="3429000"/>
            <a:ext cx="12192000" cy="3429000"/>
          </a:xfrm>
          <a:custGeom>
            <a:gdLst>
              <a:gd name="txL" fmla="*/ 0 w 12192000"/>
              <a:gd name="txT" fmla="*/ 0 h 3429000"/>
              <a:gd name="txR" fmla="*/ 12192000 w 12192000"/>
              <a:gd name="txB" fmla="*/ 3429000 h 3429000"/>
            </a:gdLst>
            <a:cxnLst>
              <a:cxn ang="0">
                <a:pos x="6096000" y="0"/>
              </a:cxn>
              <a:cxn ang="0">
                <a:pos x="8128000" y="1143000"/>
              </a:cxn>
              <a:cxn ang="0">
                <a:pos x="6096000" y="3428999"/>
              </a:cxn>
              <a:cxn ang="0">
                <a:pos x="12191998" y="3428999"/>
              </a:cxn>
              <a:cxn ang="0">
                <a:pos x="12192000" y="3429000"/>
              </a:cxn>
              <a:cxn ang="0">
                <a:pos x="0" y="3429000"/>
              </a:cxn>
            </a:cxnLst>
            <a:rect l="txL" t="txT" r="txR" b="txB"/>
            <a:pathLst>
              <a:path w="12192000" h="3429000">
                <a:moveTo>
                  <a:pt x="6096000" y="0"/>
                </a:moveTo>
                <a:lnTo>
                  <a:pt x="8128000" y="1143000"/>
                </a:lnTo>
                <a:lnTo>
                  <a:pt x="6096000" y="3428999"/>
                </a:lnTo>
                <a:lnTo>
                  <a:pt x="12191998" y="3428999"/>
                </a:lnTo>
                <a:lnTo>
                  <a:pt x="12192000" y="3429000"/>
                </a:lnTo>
                <a:lnTo>
                  <a:pt x="0" y="3429000"/>
                </a:lnTo>
                <a:close/>
              </a:path>
            </a:pathLst>
          </a:custGeom>
          <a:solidFill>
            <a:srgbClr val="D56211"/>
          </a:solidFill>
          <a:ln w="12700" cap="flat" cmpd="sng">
            <a:solidFill>
              <a:srgbClr val="D56211"/>
            </a:solidFill>
            <a:prstDash val="solid"/>
            <a:bevel/>
            <a:headEnd type="none" w="med" len="med"/>
            <a:tailEnd type="none" w="med" len="med"/>
          </a:ln>
        </p:spPr>
        <p:txBody>
          <a:bodyPr anchor="ctr" anchorCtr="0"/>
          <a:lstStyle/>
          <a:p>
            <a:pPr algn="ctr">
              <a:lnSpc>
                <a:spcPct val="100000"/>
              </a:lnSpc>
            </a:pPr>
            <a:endParaRPr>
              <a:solidFill>
                <a:srgbClr val="FFFFFF"/>
              </a:solidFill>
              <a:latin typeface="宋体" pitchFamily="2" charset="-122"/>
              <a:ea typeface="宋体" pitchFamily="2" charset="-122"/>
              <a:sym typeface="宋体" pitchFamily="2" charset="-122"/>
            </a:endParaRPr>
          </a:p>
        </p:txBody>
      </p:sp>
      <p:sp>
        <p:nvSpPr>
          <p:cNvPr id="8202" name="文本框 12" title=""/>
          <p:cNvSpPr/>
          <p:nvPr/>
        </p:nvSpPr>
        <p:spPr>
          <a:xfrm>
            <a:off x="6245225" y="3657600"/>
            <a:ext cx="5010150" cy="768350"/>
          </a:xfrm>
          <a:prstGeom prst="rect">
            <a:avLst/>
          </a:prstGeom>
          <a:noFill/>
          <a:ln w="9525">
            <a:noFill/>
          </a:ln>
        </p:spPr>
        <p:txBody>
          <a:bodyPr wrap="square">
            <a:spAutoFit/>
          </a:bodyPr>
          <a:lstStyle/>
          <a:p>
            <a:pPr>
              <a:lnSpc>
                <a:spcPct val="100000"/>
              </a:lnSpc>
            </a:pPr>
            <a:r>
              <a:rPr lang="zh-CN" altLang="en-US" sz="4400" b="1">
                <a:solidFill>
                  <a:schemeClr val="bg1"/>
                </a:solidFill>
                <a:latin typeface="方正兰亭粗黑_GBK" charset="-122"/>
                <a:ea typeface="方正兰亭粗黑_GBK" charset="-122"/>
                <a:sym typeface="方正兰亭粗黑_GBK" charset="-122"/>
              </a:rPr>
              <a:t>知识梳理</a:t>
            </a:r>
          </a:p>
        </p:txBody>
      </p:sp>
    </p:spTree>
  </p:cSld>
  <p:clrMapOvr>
    <a:masterClrMapping/>
  </p:clrMapOvr>
  <p:transition/>
  <p:timing/>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9218" name="等腰三角形 15" title=""/>
          <p:cNvSpPr/>
          <p:nvPr/>
        </p:nvSpPr>
        <p:spPr>
          <a:xfrm>
            <a:off x="0" y="6443663"/>
            <a:ext cx="3060700" cy="414337"/>
          </a:xfrm>
          <a:prstGeom prst="triangle">
            <a:avLst>
              <a:gd name="adj" fmla="val 50000"/>
            </a:avLst>
          </a:prstGeom>
          <a:solidFill>
            <a:srgbClr val="D50D2A">
              <a:alpha val="50000"/>
            </a:srgbClr>
          </a:solidFill>
          <a:ln w="12700">
            <a:noFill/>
          </a:ln>
        </p:spPr>
        <p:txBody>
          <a:bodyPr anchor="ctr" anchorCtr="0"/>
          <a:lstStyle/>
          <a:p>
            <a:pPr algn="ctr">
              <a:lnSpc>
                <a:spcPct val="100000"/>
              </a:lnSpc>
            </a:pPr>
            <a:endParaRPr>
              <a:solidFill>
                <a:srgbClr val="FFFFFF"/>
              </a:solidFill>
              <a:latin typeface="宋体" pitchFamily="2" charset="-122"/>
              <a:ea typeface="宋体" pitchFamily="2" charset="-122"/>
              <a:sym typeface="宋体" pitchFamily="2" charset="-122"/>
            </a:endParaRPr>
          </a:p>
        </p:txBody>
      </p:sp>
      <p:sp>
        <p:nvSpPr>
          <p:cNvPr id="9219" name="等腰三角形 16" title=""/>
          <p:cNvSpPr/>
          <p:nvPr/>
        </p:nvSpPr>
        <p:spPr>
          <a:xfrm>
            <a:off x="9131300" y="6443663"/>
            <a:ext cx="3060700" cy="414337"/>
          </a:xfrm>
          <a:prstGeom prst="triangle">
            <a:avLst>
              <a:gd name="adj" fmla="val 50000"/>
            </a:avLst>
          </a:prstGeom>
          <a:solidFill>
            <a:srgbClr val="005596">
              <a:alpha val="50000"/>
            </a:srgbClr>
          </a:solidFill>
          <a:ln w="12700">
            <a:noFill/>
          </a:ln>
        </p:spPr>
        <p:txBody>
          <a:bodyPr anchor="ctr" anchorCtr="0"/>
          <a:lstStyle/>
          <a:p>
            <a:pPr algn="ctr">
              <a:lnSpc>
                <a:spcPct val="100000"/>
              </a:lnSpc>
            </a:pPr>
            <a:endParaRPr>
              <a:solidFill>
                <a:srgbClr val="FFFFFF"/>
              </a:solidFill>
              <a:latin typeface="宋体" pitchFamily="2" charset="-122"/>
              <a:ea typeface="宋体" pitchFamily="2" charset="-122"/>
              <a:sym typeface="宋体" pitchFamily="2" charset="-122"/>
            </a:endParaRPr>
          </a:p>
        </p:txBody>
      </p:sp>
      <p:sp>
        <p:nvSpPr>
          <p:cNvPr id="9220" name="等腰三角形 17" title=""/>
          <p:cNvSpPr/>
          <p:nvPr/>
        </p:nvSpPr>
        <p:spPr>
          <a:xfrm>
            <a:off x="2282825" y="6443663"/>
            <a:ext cx="3060700" cy="414337"/>
          </a:xfrm>
          <a:prstGeom prst="triangle">
            <a:avLst>
              <a:gd name="adj" fmla="val 50000"/>
            </a:avLst>
          </a:prstGeom>
          <a:solidFill>
            <a:srgbClr val="099F3B">
              <a:alpha val="50000"/>
            </a:srgbClr>
          </a:solidFill>
          <a:ln w="12700">
            <a:noFill/>
          </a:ln>
        </p:spPr>
        <p:txBody>
          <a:bodyPr anchor="ctr" anchorCtr="0"/>
          <a:lstStyle/>
          <a:p>
            <a:pPr algn="ctr">
              <a:lnSpc>
                <a:spcPct val="100000"/>
              </a:lnSpc>
            </a:pPr>
            <a:endParaRPr>
              <a:solidFill>
                <a:srgbClr val="FFFFFF"/>
              </a:solidFill>
              <a:latin typeface="宋体" pitchFamily="2" charset="-122"/>
              <a:ea typeface="宋体" pitchFamily="2" charset="-122"/>
              <a:sym typeface="宋体" pitchFamily="2" charset="-122"/>
            </a:endParaRPr>
          </a:p>
        </p:txBody>
      </p:sp>
      <p:sp>
        <p:nvSpPr>
          <p:cNvPr id="9221" name="等腰三角形 18" title=""/>
          <p:cNvSpPr/>
          <p:nvPr/>
        </p:nvSpPr>
        <p:spPr>
          <a:xfrm>
            <a:off x="4565650" y="6443663"/>
            <a:ext cx="3060700" cy="414337"/>
          </a:xfrm>
          <a:prstGeom prst="triangle">
            <a:avLst>
              <a:gd name="adj" fmla="val 50000"/>
            </a:avLst>
          </a:prstGeom>
          <a:solidFill>
            <a:srgbClr val="8D44AD">
              <a:alpha val="50000"/>
            </a:srgbClr>
          </a:solidFill>
          <a:ln w="12700">
            <a:noFill/>
          </a:ln>
        </p:spPr>
        <p:txBody>
          <a:bodyPr anchor="ctr" anchorCtr="0"/>
          <a:lstStyle/>
          <a:p>
            <a:pPr algn="ctr">
              <a:lnSpc>
                <a:spcPct val="100000"/>
              </a:lnSpc>
            </a:pPr>
            <a:endParaRPr>
              <a:solidFill>
                <a:srgbClr val="FFFFFF"/>
              </a:solidFill>
              <a:latin typeface="宋体" pitchFamily="2" charset="-122"/>
              <a:ea typeface="宋体" pitchFamily="2" charset="-122"/>
              <a:sym typeface="宋体" pitchFamily="2" charset="-122"/>
            </a:endParaRPr>
          </a:p>
        </p:txBody>
      </p:sp>
      <p:sp>
        <p:nvSpPr>
          <p:cNvPr id="9222" name="等腰三角形 19" title=""/>
          <p:cNvSpPr/>
          <p:nvPr/>
        </p:nvSpPr>
        <p:spPr>
          <a:xfrm>
            <a:off x="6848475" y="6443663"/>
            <a:ext cx="3060700" cy="414337"/>
          </a:xfrm>
          <a:prstGeom prst="triangle">
            <a:avLst>
              <a:gd name="adj" fmla="val 50000"/>
            </a:avLst>
          </a:prstGeom>
          <a:solidFill>
            <a:srgbClr val="CB5518">
              <a:alpha val="50000"/>
            </a:srgbClr>
          </a:solidFill>
          <a:ln w="12700">
            <a:noFill/>
          </a:ln>
        </p:spPr>
        <p:txBody>
          <a:bodyPr anchor="ctr" anchorCtr="0"/>
          <a:lstStyle/>
          <a:p>
            <a:pPr algn="ctr">
              <a:lnSpc>
                <a:spcPct val="100000"/>
              </a:lnSpc>
            </a:pPr>
            <a:endParaRPr>
              <a:solidFill>
                <a:srgbClr val="FFFFFF"/>
              </a:solidFill>
              <a:latin typeface="宋体" pitchFamily="2" charset="-122"/>
              <a:ea typeface="宋体" pitchFamily="2" charset="-122"/>
              <a:sym typeface="宋体" pitchFamily="2" charset="-122"/>
            </a:endParaRPr>
          </a:p>
        </p:txBody>
      </p:sp>
      <p:sp>
        <p:nvSpPr>
          <p:cNvPr id="9223" name="文本框 21" title=""/>
          <p:cNvSpPr/>
          <p:nvPr/>
        </p:nvSpPr>
        <p:spPr>
          <a:xfrm>
            <a:off x="876300" y="728663"/>
            <a:ext cx="5580063" cy="645160"/>
          </a:xfrm>
          <a:prstGeom prst="rect">
            <a:avLst/>
          </a:prstGeom>
          <a:noFill/>
          <a:ln w="9525">
            <a:noFill/>
          </a:ln>
        </p:spPr>
        <p:txBody>
          <a:bodyPr wrap="square">
            <a:spAutoFit/>
          </a:bodyPr>
          <a:lstStyle/>
          <a:p>
            <a:pPr>
              <a:lnSpc>
                <a:spcPct val="100000"/>
              </a:lnSpc>
            </a:pPr>
            <a:r>
              <a:rPr lang="zh-CN" altLang="zh-CN" sz="3600" b="1">
                <a:solidFill>
                  <a:srgbClr val="000000"/>
                </a:solidFill>
                <a:sym typeface="+mn-ea"/>
              </a:rPr>
              <a:t>元素与集合的概念</a:t>
            </a:r>
            <a:endParaRPr lang="zh-CN" altLang="en-US" sz="3600">
              <a:solidFill>
                <a:srgbClr val="CB5518"/>
              </a:solidFill>
              <a:latin typeface="方正兰亭粗黑_GBK" charset="-122"/>
              <a:ea typeface="方正兰亭粗黑_GBK" charset="-122"/>
              <a:sym typeface="方正兰亭粗黑_GBK" charset="-122"/>
            </a:endParaRPr>
          </a:p>
        </p:txBody>
      </p:sp>
      <p:sp>
        <p:nvSpPr>
          <p:cNvPr id="4" name="矩形 3" title=""/>
          <p:cNvSpPr/>
          <p:nvPr/>
        </p:nvSpPr>
        <p:spPr>
          <a:xfrm>
            <a:off x="396191" y="1723420"/>
            <a:ext cx="11305256" cy="2919095"/>
          </a:xfrm>
          <a:prstGeom prst="rect">
            <a:avLst/>
          </a:prstGeom>
        </p:spPr>
        <p:txBody>
          <a:bodyPr wrap="square">
            <a:spAutoFit/>
          </a:bodyPr>
          <a:lstStyle/>
          <a:p>
            <a:pPr algn="just">
              <a:lnSpc>
                <a:spcPct val="150000"/>
              </a:lnSpc>
              <a:spcAft>
                <a:spcPct val="0"/>
              </a:spcAft>
            </a:pPr>
            <a:r>
              <a:rPr lang="en-US" altLang="zh-CN" sz="2800" kern="100">
                <a:latin typeface="Times New Roman" panose="02020603050405020304" pitchFamily="18" charset="0"/>
                <a:ea typeface="+mn-ea"/>
                <a:cs typeface="Times New Roman" panose="02020603050405020304" pitchFamily="18" charset="0"/>
                <a:sym typeface="+mn-ea"/>
              </a:rPr>
              <a:t>1.</a:t>
            </a:r>
            <a:r>
              <a:rPr lang="zh-CN" altLang="zh-CN" sz="2800" kern="100">
                <a:latin typeface="Times New Roman" panose="02020603050405020304" pitchFamily="18" charset="0"/>
                <a:ea typeface="+mn-ea"/>
                <a:cs typeface="Times New Roman" panose="02020603050405020304" pitchFamily="18" charset="0"/>
                <a:sym typeface="+mn-ea"/>
              </a:rPr>
              <a:t>集合：把一些</a:t>
            </a:r>
            <a:r>
              <a:rPr lang="en-US" altLang="zh-CN" sz="2800" u="sng" kern="100">
                <a:latin typeface="Times New Roman" panose="02020603050405020304" pitchFamily="18" charset="0"/>
                <a:ea typeface="+mn-ea"/>
                <a:cs typeface="Times New Roman" panose="02020603050405020304" pitchFamily="18" charset="0"/>
                <a:sym typeface="+mn-ea"/>
              </a:rPr>
              <a:t>                    </a:t>
            </a:r>
            <a:r>
              <a:rPr lang="zh-CN" altLang="zh-CN" sz="2800" kern="100">
                <a:latin typeface="Times New Roman" panose="02020603050405020304" pitchFamily="18" charset="0"/>
                <a:ea typeface="+mn-ea"/>
                <a:cs typeface="Times New Roman" panose="02020603050405020304" pitchFamily="18" charset="0"/>
                <a:sym typeface="+mn-ea"/>
              </a:rPr>
              <a:t>的全体叫做集合</a:t>
            </a:r>
            <a:r>
              <a:rPr lang="en-US" altLang="zh-CN" sz="2800" kern="100">
                <a:latin typeface="Times New Roman" panose="02020603050405020304" pitchFamily="18" charset="0"/>
                <a:ea typeface="+mn-ea"/>
                <a:cs typeface="Times New Roman" panose="02020603050405020304" pitchFamily="18" charset="0"/>
                <a:sym typeface="+mn-ea"/>
              </a:rPr>
              <a:t>(set)(</a:t>
            </a:r>
            <a:r>
              <a:rPr lang="zh-CN" altLang="zh-CN" sz="2800" kern="100">
                <a:latin typeface="Times New Roman" panose="02020603050405020304" pitchFamily="18" charset="0"/>
                <a:ea typeface="+mn-ea"/>
                <a:cs typeface="Times New Roman" panose="02020603050405020304" pitchFamily="18" charset="0"/>
                <a:sym typeface="+mn-ea"/>
              </a:rPr>
              <a:t>简称为</a:t>
            </a:r>
            <a:r>
              <a:rPr lang="en-US" altLang="zh-CN" sz="2800" u="sng" kern="100">
                <a:latin typeface="Times New Roman" panose="02020603050405020304" pitchFamily="18" charset="0"/>
                <a:ea typeface="+mn-ea"/>
                <a:cs typeface="Times New Roman" panose="02020603050405020304" pitchFamily="18" charset="0"/>
                <a:sym typeface="+mn-ea"/>
              </a:rPr>
              <a:t>      </a:t>
            </a:r>
            <a:r>
              <a:rPr lang="en-US" altLang="zh-CN" sz="2800" kern="100">
                <a:latin typeface="Times New Roman" panose="02020603050405020304" pitchFamily="18" charset="0"/>
                <a:ea typeface="+mn-ea"/>
                <a:cs typeface="Times New Roman" panose="02020603050405020304" pitchFamily="18" charset="0"/>
                <a:sym typeface="+mn-ea"/>
              </a:rPr>
              <a:t>)</a:t>
            </a:r>
            <a:r>
              <a:rPr lang="zh-CN" altLang="zh-CN" sz="2800" kern="100">
                <a:latin typeface="Times New Roman" panose="02020603050405020304" pitchFamily="18" charset="0"/>
                <a:ea typeface="+mn-ea"/>
                <a:cs typeface="Times New Roman" panose="02020603050405020304" pitchFamily="18" charset="0"/>
                <a:sym typeface="+mn-ea"/>
              </a:rPr>
              <a:t>，常用大写拉丁字母</a:t>
            </a:r>
            <a:r>
              <a:rPr lang="en-US" altLang="zh-CN" sz="2800" i="1" u="sng" kern="100">
                <a:latin typeface="Times New Roman" panose="02020603050405020304" pitchFamily="18" charset="0"/>
                <a:ea typeface="+mn-ea"/>
                <a:cs typeface="Times New Roman" panose="02020603050405020304" pitchFamily="18" charset="0"/>
                <a:sym typeface="+mn-ea"/>
              </a:rPr>
              <a:t>                          </a:t>
            </a:r>
            <a:r>
              <a:rPr lang="zh-CN" altLang="zh-CN" sz="2800" kern="100">
                <a:latin typeface="Times New Roman" panose="02020603050405020304" pitchFamily="18" charset="0"/>
                <a:ea typeface="+mn-ea"/>
                <a:cs typeface="Times New Roman" panose="02020603050405020304" pitchFamily="18" charset="0"/>
                <a:sym typeface="+mn-ea"/>
              </a:rPr>
              <a:t>表示</a:t>
            </a:r>
            <a:r>
              <a:rPr lang="en-US" altLang="zh-CN" sz="2800" kern="100">
                <a:latin typeface="Times New Roman" panose="02020603050405020304" pitchFamily="18" charset="0"/>
                <a:ea typeface="+mn-ea"/>
                <a:cs typeface="Times New Roman" panose="02020603050405020304" pitchFamily="18" charset="0"/>
                <a:sym typeface="+mn-ea"/>
              </a:rPr>
              <a:t>.</a:t>
            </a:r>
            <a:endParaRPr lang="zh-CN" altLang="zh-CN" sz="2800" kern="100">
              <a:latin typeface="Times New Roman" panose="02020603050405020304" pitchFamily="18" charset="0"/>
              <a:ea typeface="+mn-ea"/>
              <a:cs typeface="Times New Roman" panose="02020603050405020304" pitchFamily="18" charset="0"/>
            </a:endParaRPr>
          </a:p>
          <a:p>
            <a:pPr algn="just">
              <a:lnSpc>
                <a:spcPct val="150000"/>
              </a:lnSpc>
              <a:spcAft>
                <a:spcPct val="0"/>
              </a:spcAft>
            </a:pPr>
            <a:r>
              <a:rPr lang="en-US" altLang="zh-CN" sz="2800" kern="100">
                <a:latin typeface="Times New Roman" panose="02020603050405020304" pitchFamily="18" charset="0"/>
                <a:ea typeface="+mn-ea"/>
                <a:cs typeface="Times New Roman" panose="02020603050405020304" pitchFamily="18" charset="0"/>
              </a:rPr>
              <a:t>2.</a:t>
            </a:r>
            <a:r>
              <a:rPr lang="zh-CN" altLang="zh-CN" sz="2800" kern="100">
                <a:latin typeface="Times New Roman" panose="02020603050405020304" pitchFamily="18" charset="0"/>
                <a:ea typeface="+mn-ea"/>
                <a:cs typeface="Times New Roman" panose="02020603050405020304" pitchFamily="18" charset="0"/>
              </a:rPr>
              <a:t>元素：一般地，集合所含的</a:t>
            </a:r>
            <a:r>
              <a:rPr lang="en-US" altLang="zh-CN" sz="2800" u="sng" kern="100">
                <a:latin typeface="Times New Roman" panose="02020603050405020304" pitchFamily="18" charset="0"/>
                <a:ea typeface="+mn-ea"/>
                <a:cs typeface="Times New Roman" panose="02020603050405020304" pitchFamily="18" charset="0"/>
              </a:rPr>
              <a:t>                  </a:t>
            </a:r>
            <a:r>
              <a:rPr lang="zh-CN" altLang="zh-CN" sz="2800" kern="100">
                <a:latin typeface="Times New Roman" panose="02020603050405020304" pitchFamily="18" charset="0"/>
                <a:ea typeface="+mn-ea"/>
                <a:cs typeface="Times New Roman" panose="02020603050405020304" pitchFamily="18" charset="0"/>
              </a:rPr>
              <a:t>称为该集合的</a:t>
            </a:r>
            <a:r>
              <a:rPr lang="zh-CN" altLang="zh-CN" sz="2800" kern="100">
                <a:solidFill>
                  <a:srgbClr val="C00000"/>
                </a:solidFill>
                <a:latin typeface="Times New Roman" panose="02020603050405020304" pitchFamily="18" charset="0"/>
                <a:ea typeface="+mn-ea"/>
                <a:cs typeface="Times New Roman" panose="02020603050405020304" pitchFamily="18" charset="0"/>
              </a:rPr>
              <a:t>元素</a:t>
            </a:r>
            <a:r>
              <a:rPr lang="en-US" altLang="zh-CN" sz="2800" kern="100">
                <a:latin typeface="Times New Roman" panose="02020603050405020304" pitchFamily="18" charset="0"/>
                <a:ea typeface="+mn-ea"/>
                <a:cs typeface="Times New Roman" panose="02020603050405020304" pitchFamily="18" charset="0"/>
              </a:rPr>
              <a:t>(element)</a:t>
            </a:r>
            <a:r>
              <a:rPr lang="zh-CN" altLang="zh-CN" sz="2800" kern="100">
                <a:latin typeface="Times New Roman" panose="02020603050405020304" pitchFamily="18" charset="0"/>
                <a:ea typeface="+mn-ea"/>
                <a:cs typeface="Times New Roman" panose="02020603050405020304" pitchFamily="18" charset="0"/>
              </a:rPr>
              <a:t>，常用小写拉丁字母</a:t>
            </a:r>
            <a:r>
              <a:rPr lang="en-US" altLang="zh-CN" sz="2800" i="1" u="sng" kern="100">
                <a:latin typeface="Times New Roman" panose="02020603050405020304" pitchFamily="18" charset="0"/>
                <a:ea typeface="+mn-ea"/>
                <a:cs typeface="Times New Roman" panose="02020603050405020304" pitchFamily="18" charset="0"/>
              </a:rPr>
              <a:t>    ______________</a:t>
            </a:r>
            <a:r>
              <a:rPr lang="zh-CN" altLang="zh-CN" sz="2800" kern="100">
                <a:latin typeface="Times New Roman" panose="02020603050405020304" pitchFamily="18" charset="0"/>
                <a:ea typeface="+mn-ea"/>
                <a:cs typeface="Times New Roman" panose="02020603050405020304" pitchFamily="18" charset="0"/>
              </a:rPr>
              <a:t>表示</a:t>
            </a:r>
            <a:r>
              <a:rPr lang="en-US" altLang="zh-CN" sz="2800" kern="100">
                <a:latin typeface="Times New Roman" panose="02020603050405020304" pitchFamily="18" charset="0"/>
                <a:ea typeface="+mn-ea"/>
                <a:cs typeface="Times New Roman" panose="02020603050405020304" pitchFamily="18" charset="0"/>
              </a:rPr>
              <a:t>.</a:t>
            </a:r>
            <a:endParaRPr lang="zh-CN" altLang="zh-CN" sz="1050" kern="100">
              <a:latin typeface="Times New Roman" panose="02020603050405020304" pitchFamily="18" charset="0"/>
              <a:ea typeface="+mn-ea"/>
              <a:cs typeface="Times New Roman" panose="02020603050405020304" pitchFamily="18" charset="0"/>
            </a:endParaRPr>
          </a:p>
          <a:p>
            <a:pPr algn="just">
              <a:lnSpc>
                <a:spcPct val="150000"/>
              </a:lnSpc>
              <a:spcAft>
                <a:spcPct val="0"/>
              </a:spcAft>
            </a:pPr>
            <a:endParaRPr lang="zh-CN" altLang="zh-CN" sz="1050" kern="100">
              <a:effectLst/>
              <a:latin typeface="Times New Roman" panose="02020603050405020304" pitchFamily="18" charset="0"/>
              <a:ea typeface="+mn-ea"/>
              <a:cs typeface="Times New Roman" panose="02020603050405020304" pitchFamily="18" charset="0"/>
            </a:endParaRPr>
          </a:p>
        </p:txBody>
      </p:sp>
      <p:sp>
        <p:nvSpPr>
          <p:cNvPr id="3" name="矩形 2" title=""/>
          <p:cNvSpPr/>
          <p:nvPr/>
        </p:nvSpPr>
        <p:spPr>
          <a:xfrm>
            <a:off x="5076096" y="3129205"/>
            <a:ext cx="1605280" cy="521970"/>
          </a:xfrm>
          <a:prstGeom prst="rect">
            <a:avLst/>
          </a:prstGeom>
        </p:spPr>
        <p:txBody>
          <a:bodyPr wrap="none">
            <a:spAutoFit/>
          </a:bodyPr>
          <a:lstStyle/>
          <a:p>
            <a:r>
              <a:rPr lang="zh-CN" altLang="zh-CN" sz="2800" kern="100">
                <a:solidFill>
                  <a:srgbClr val="C00000"/>
                </a:solidFill>
                <a:latin typeface="方正中等线简体" panose="03000509000000000000" pitchFamily="65" charset="-122"/>
                <a:ea typeface="方正中等线简体" panose="03000509000000000000" pitchFamily="65" charset="-122"/>
                <a:cs typeface="Times New Roman" panose="02020603050405020304" pitchFamily="18" charset="0"/>
              </a:rPr>
              <a:t>各个对象</a:t>
            </a:r>
            <a:endParaRPr lang="zh-CN" altLang="en-US" sz="2800" kern="100">
              <a:solidFill>
                <a:srgbClr val="C00000"/>
              </a:solidFill>
              <a:latin typeface="方正中等线简体" panose="03000509000000000000" pitchFamily="65" charset="-122"/>
              <a:ea typeface="方正中等线简体" panose="03000509000000000000" pitchFamily="65" charset="-122"/>
              <a:cs typeface="Times New Roman" panose="02020603050405020304" pitchFamily="18" charset="0"/>
            </a:endParaRPr>
          </a:p>
        </p:txBody>
      </p:sp>
      <p:sp>
        <p:nvSpPr>
          <p:cNvPr id="7" name="矩形 6" title=""/>
          <p:cNvSpPr/>
          <p:nvPr/>
        </p:nvSpPr>
        <p:spPr>
          <a:xfrm>
            <a:off x="3279597" y="3789029"/>
            <a:ext cx="2138727" cy="523220"/>
          </a:xfrm>
          <a:prstGeom prst="rect">
            <a:avLst/>
          </a:prstGeom>
        </p:spPr>
        <p:txBody>
          <a:bodyPr wrap="none">
            <a:spAutoFit/>
          </a:bodyPr>
          <a:lstStyle/>
          <a:p>
            <a:r>
              <a:rPr lang="en-US" altLang="zh-CN" sz="2800" i="1" kern="100">
                <a:solidFill>
                  <a:srgbClr val="C00000"/>
                </a:solidFill>
                <a:latin typeface="Times New Roman" panose="02020603050405020304" pitchFamily="18" charset="0"/>
                <a:ea typeface="方正中等线简体" panose="03000509000000000000" pitchFamily="65" charset="-122"/>
                <a:cs typeface="Courier New" panose="02070309020205020404" pitchFamily="49" charset="0"/>
              </a:rPr>
              <a:t>a</a:t>
            </a:r>
            <a:r>
              <a:rPr lang="zh-CN" altLang="zh-CN" sz="2800" kern="100">
                <a:solidFill>
                  <a:srgbClr val="C00000"/>
                </a:solidFill>
                <a:latin typeface="Times New Roman" panose="02020603050405020304" pitchFamily="18" charset="0"/>
                <a:ea typeface="方正中等线简体" panose="03000509000000000000" pitchFamily="65" charset="-122"/>
                <a:cs typeface="Times New Roman" panose="02020603050405020304" pitchFamily="18" charset="0"/>
              </a:rPr>
              <a:t>，</a:t>
            </a:r>
            <a:r>
              <a:rPr lang="en-US" altLang="zh-CN" sz="2800" i="1" kern="100">
                <a:solidFill>
                  <a:srgbClr val="C00000"/>
                </a:solidFill>
                <a:latin typeface="Times New Roman" panose="02020603050405020304" pitchFamily="18" charset="0"/>
                <a:ea typeface="方正中等线简体" panose="03000509000000000000" pitchFamily="65" charset="-122"/>
                <a:cs typeface="Courier New" panose="02070309020205020404" pitchFamily="49" charset="0"/>
              </a:rPr>
              <a:t>b</a:t>
            </a:r>
            <a:r>
              <a:rPr lang="zh-CN" altLang="zh-CN" sz="2800" kern="100">
                <a:solidFill>
                  <a:srgbClr val="C00000"/>
                </a:solidFill>
                <a:latin typeface="Times New Roman" panose="02020603050405020304" pitchFamily="18" charset="0"/>
                <a:ea typeface="方正中等线简体" panose="03000509000000000000" pitchFamily="65" charset="-122"/>
                <a:cs typeface="Times New Roman" panose="02020603050405020304" pitchFamily="18" charset="0"/>
              </a:rPr>
              <a:t>，</a:t>
            </a:r>
            <a:r>
              <a:rPr lang="en-US" altLang="zh-CN" sz="2800" i="1" kern="100">
                <a:solidFill>
                  <a:srgbClr val="C00000"/>
                </a:solidFill>
                <a:latin typeface="Times New Roman" panose="02020603050405020304" pitchFamily="18" charset="0"/>
                <a:ea typeface="方正中等线简体" panose="03000509000000000000" pitchFamily="65" charset="-122"/>
                <a:cs typeface="Courier New" panose="02070309020205020404" pitchFamily="49" charset="0"/>
              </a:rPr>
              <a:t>c</a:t>
            </a:r>
            <a:r>
              <a:rPr lang="zh-CN" altLang="zh-CN" sz="2800" kern="100">
                <a:solidFill>
                  <a:srgbClr val="C00000"/>
                </a:solidFill>
                <a:latin typeface="Times New Roman" panose="02020603050405020304" pitchFamily="18" charset="0"/>
                <a:ea typeface="方正中等线简体" panose="03000509000000000000" pitchFamily="65" charset="-122"/>
                <a:cs typeface="Times New Roman" panose="02020603050405020304" pitchFamily="18" charset="0"/>
              </a:rPr>
              <a:t>，</a:t>
            </a:r>
            <a:r>
              <a:rPr lang="en-US" altLang="zh-CN" sz="2800" kern="100">
                <a:solidFill>
                  <a:srgbClr val="C00000"/>
                </a:solidFill>
                <a:latin typeface="宋体" pitchFamily="2" charset="-122"/>
                <a:ea typeface="方正中等线简体" panose="03000509000000000000" pitchFamily="65" charset="-122"/>
                <a:cs typeface="Times New Roman" panose="02020603050405020304" pitchFamily="18" charset="0"/>
              </a:rPr>
              <a:t>…</a:t>
            </a:r>
            <a:endParaRPr lang="zh-CN" altLang="en-US">
              <a:solidFill>
                <a:srgbClr val="C00000"/>
              </a:solidFill>
            </a:endParaRPr>
          </a:p>
        </p:txBody>
      </p:sp>
      <p:sp>
        <p:nvSpPr>
          <p:cNvPr id="10" name="矩形 9" title=""/>
          <p:cNvSpPr/>
          <p:nvPr/>
        </p:nvSpPr>
        <p:spPr>
          <a:xfrm>
            <a:off x="2914292" y="1808812"/>
            <a:ext cx="1960880" cy="521970"/>
          </a:xfrm>
          <a:prstGeom prst="rect">
            <a:avLst/>
          </a:prstGeom>
        </p:spPr>
        <p:txBody>
          <a:bodyPr wrap="none">
            <a:spAutoFit/>
          </a:bodyPr>
          <a:lstStyle/>
          <a:p>
            <a:r>
              <a:rPr lang="zh-CN" altLang="en-US" sz="2800" kern="100">
                <a:solidFill>
                  <a:srgbClr val="C00000"/>
                </a:solidFill>
                <a:latin typeface="方正中等线简体" panose="03000509000000000000" pitchFamily="65" charset="-122"/>
                <a:ea typeface="方正中等线简体" panose="03000509000000000000" pitchFamily="65" charset="-122"/>
                <a:cs typeface="Times New Roman" panose="02020603050405020304" pitchFamily="18" charset="0"/>
              </a:rPr>
              <a:t>确定的对象</a:t>
            </a:r>
          </a:p>
        </p:txBody>
      </p:sp>
      <p:sp>
        <p:nvSpPr>
          <p:cNvPr id="12" name="矩形 11" title=""/>
          <p:cNvSpPr/>
          <p:nvPr/>
        </p:nvSpPr>
        <p:spPr>
          <a:xfrm>
            <a:off x="9096428" y="1869076"/>
            <a:ext cx="543739" cy="523220"/>
          </a:xfrm>
          <a:prstGeom prst="rect">
            <a:avLst/>
          </a:prstGeom>
        </p:spPr>
        <p:txBody>
          <a:bodyPr wrap="none">
            <a:spAutoFit/>
          </a:bodyPr>
          <a:lstStyle/>
          <a:p>
            <a:r>
              <a:rPr lang="zh-CN" altLang="zh-CN" sz="2800" kern="100">
                <a:solidFill>
                  <a:srgbClr val="C00000"/>
                </a:solidFill>
                <a:latin typeface="方正中等线简体" panose="03000509000000000000" pitchFamily="65" charset="-122"/>
                <a:ea typeface="方正中等线简体" panose="03000509000000000000" pitchFamily="65" charset="-122"/>
                <a:cs typeface="Times New Roman" panose="02020603050405020304" pitchFamily="18" charset="0"/>
              </a:rPr>
              <a:t>集</a:t>
            </a:r>
            <a:endParaRPr lang="zh-CN" altLang="en-US" sz="2800" kern="100">
              <a:solidFill>
                <a:srgbClr val="C00000"/>
              </a:solidFill>
              <a:latin typeface="方正中等线简体" panose="03000509000000000000" pitchFamily="65" charset="-122"/>
              <a:ea typeface="方正中等线简体" panose="03000509000000000000" pitchFamily="65" charset="-122"/>
              <a:cs typeface="Times New Roman" panose="02020603050405020304" pitchFamily="18" charset="0"/>
            </a:endParaRPr>
          </a:p>
        </p:txBody>
      </p:sp>
      <p:sp>
        <p:nvSpPr>
          <p:cNvPr id="14" name="矩形 13" title=""/>
          <p:cNvSpPr/>
          <p:nvPr/>
        </p:nvSpPr>
        <p:spPr>
          <a:xfrm>
            <a:off x="2135845" y="2469038"/>
            <a:ext cx="2299027" cy="523220"/>
          </a:xfrm>
          <a:prstGeom prst="rect">
            <a:avLst/>
          </a:prstGeom>
        </p:spPr>
        <p:txBody>
          <a:bodyPr wrap="none">
            <a:spAutoFit/>
          </a:bodyPr>
          <a:lstStyle/>
          <a:p>
            <a:r>
              <a:rPr lang="en-US" altLang="zh-CN" sz="2800" i="1" kern="100">
                <a:solidFill>
                  <a:srgbClr val="C00000"/>
                </a:solidFill>
                <a:latin typeface="Times New Roman" panose="02020603050405020304" pitchFamily="18" charset="0"/>
                <a:ea typeface="方正中等线简体" panose="03000509000000000000" pitchFamily="65" charset="-122"/>
                <a:cs typeface="Courier New" panose="02070309020205020404" pitchFamily="49" charset="0"/>
              </a:rPr>
              <a:t>A</a:t>
            </a:r>
            <a:r>
              <a:rPr lang="zh-CN" altLang="zh-CN" sz="2800" kern="100">
                <a:solidFill>
                  <a:srgbClr val="C00000"/>
                </a:solidFill>
                <a:latin typeface="Times New Roman" panose="02020603050405020304" pitchFamily="18" charset="0"/>
                <a:ea typeface="方正中等线简体" panose="03000509000000000000" pitchFamily="65" charset="-122"/>
                <a:cs typeface="Times New Roman" panose="02020603050405020304" pitchFamily="18" charset="0"/>
              </a:rPr>
              <a:t>，</a:t>
            </a:r>
            <a:r>
              <a:rPr lang="en-US" altLang="zh-CN" sz="2800" i="1" kern="100">
                <a:solidFill>
                  <a:srgbClr val="C00000"/>
                </a:solidFill>
                <a:latin typeface="Times New Roman" panose="02020603050405020304" pitchFamily="18" charset="0"/>
                <a:ea typeface="方正中等线简体" panose="03000509000000000000" pitchFamily="65" charset="-122"/>
                <a:cs typeface="Courier New" panose="02070309020205020404" pitchFamily="49" charset="0"/>
              </a:rPr>
              <a:t>B</a:t>
            </a:r>
            <a:r>
              <a:rPr lang="zh-CN" altLang="zh-CN" sz="2800" kern="100">
                <a:solidFill>
                  <a:srgbClr val="C00000"/>
                </a:solidFill>
                <a:latin typeface="Times New Roman" panose="02020603050405020304" pitchFamily="18" charset="0"/>
                <a:ea typeface="方正中等线简体" panose="03000509000000000000" pitchFamily="65" charset="-122"/>
                <a:cs typeface="Times New Roman" panose="02020603050405020304" pitchFamily="18" charset="0"/>
              </a:rPr>
              <a:t>，</a:t>
            </a:r>
            <a:r>
              <a:rPr lang="en-US" altLang="zh-CN" sz="2800" i="1" kern="100">
                <a:solidFill>
                  <a:srgbClr val="C00000"/>
                </a:solidFill>
                <a:latin typeface="Times New Roman" panose="02020603050405020304" pitchFamily="18" charset="0"/>
                <a:ea typeface="方正中等线简体" panose="03000509000000000000" pitchFamily="65" charset="-122"/>
                <a:cs typeface="Courier New" panose="02070309020205020404" pitchFamily="49" charset="0"/>
              </a:rPr>
              <a:t>C</a:t>
            </a:r>
            <a:r>
              <a:rPr lang="zh-CN" altLang="zh-CN" sz="2800" kern="100">
                <a:solidFill>
                  <a:srgbClr val="C00000"/>
                </a:solidFill>
                <a:latin typeface="Times New Roman" panose="02020603050405020304" pitchFamily="18" charset="0"/>
                <a:ea typeface="方正中等线简体" panose="03000509000000000000" pitchFamily="65" charset="-122"/>
                <a:cs typeface="Times New Roman" panose="02020603050405020304" pitchFamily="18" charset="0"/>
              </a:rPr>
              <a:t>，</a:t>
            </a:r>
            <a:r>
              <a:rPr lang="en-US" altLang="zh-CN" sz="2800" kern="100">
                <a:solidFill>
                  <a:srgbClr val="C00000"/>
                </a:solidFill>
                <a:latin typeface="宋体" pitchFamily="2" charset="-122"/>
                <a:ea typeface="方正中等线简体" panose="03000509000000000000" pitchFamily="65" charset="-122"/>
                <a:cs typeface="Times New Roman" panose="02020603050405020304" pitchFamily="18" charset="0"/>
              </a:rPr>
              <a:t>…</a:t>
            </a:r>
            <a:endParaRPr lang="zh-CN" altLang="en-US">
              <a:solidFill>
                <a:srgbClr val="C0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childTnLst>
                          </p:cTn>
                        </p:par>
                      </p:childTnLst>
                    </p:cTn>
                  </p:par>
                  <p:par>
                    <p:cTn id="11" fill="hold" nodeType="clickPar">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linds(horizontal)">
                                      <p:cBhvr>
                                        <p:cTn id="15" dur="500"/>
                                        <p:tgtEl>
                                          <p:spTgt spid="10"/>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blinds(horizontal)">
                                      <p:cBhvr>
                                        <p:cTn id="18" dur="500"/>
                                        <p:tgtEl>
                                          <p:spTgt spid="12"/>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blinds(horizontal)">
                                      <p:cBhvr>
                                        <p:cTn id="2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10" grpId="0"/>
      <p:bldP spid="12" grpId="0"/>
      <p:bldP spid="14" grpId="0"/>
    </p:bldLst>
  </p:timing>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9218" name="等腰三角形 15" title=""/>
          <p:cNvSpPr/>
          <p:nvPr/>
        </p:nvSpPr>
        <p:spPr>
          <a:xfrm>
            <a:off x="0" y="6443663"/>
            <a:ext cx="3060700" cy="414337"/>
          </a:xfrm>
          <a:prstGeom prst="triangle">
            <a:avLst>
              <a:gd name="adj" fmla="val 50000"/>
            </a:avLst>
          </a:prstGeom>
          <a:solidFill>
            <a:srgbClr val="D50D2A">
              <a:alpha val="50000"/>
            </a:srgbClr>
          </a:solidFill>
          <a:ln w="12700">
            <a:noFill/>
          </a:ln>
        </p:spPr>
        <p:txBody>
          <a:bodyPr anchor="ctr" anchorCtr="0"/>
          <a:lstStyle/>
          <a:p>
            <a:pPr algn="ctr">
              <a:lnSpc>
                <a:spcPct val="100000"/>
              </a:lnSpc>
            </a:pPr>
            <a:endParaRPr>
              <a:solidFill>
                <a:srgbClr val="FFFFFF"/>
              </a:solidFill>
              <a:latin typeface="宋体" pitchFamily="2" charset="-122"/>
              <a:ea typeface="宋体" pitchFamily="2" charset="-122"/>
              <a:sym typeface="宋体" pitchFamily="2" charset="-122"/>
            </a:endParaRPr>
          </a:p>
        </p:txBody>
      </p:sp>
      <p:sp>
        <p:nvSpPr>
          <p:cNvPr id="9219" name="等腰三角形 16" title=""/>
          <p:cNvSpPr/>
          <p:nvPr/>
        </p:nvSpPr>
        <p:spPr>
          <a:xfrm>
            <a:off x="9131300" y="6443663"/>
            <a:ext cx="3060700" cy="414337"/>
          </a:xfrm>
          <a:prstGeom prst="triangle">
            <a:avLst>
              <a:gd name="adj" fmla="val 50000"/>
            </a:avLst>
          </a:prstGeom>
          <a:solidFill>
            <a:srgbClr val="005596">
              <a:alpha val="50000"/>
            </a:srgbClr>
          </a:solidFill>
          <a:ln w="12700">
            <a:noFill/>
          </a:ln>
        </p:spPr>
        <p:txBody>
          <a:bodyPr anchor="ctr" anchorCtr="0"/>
          <a:lstStyle/>
          <a:p>
            <a:pPr algn="ctr">
              <a:lnSpc>
                <a:spcPct val="100000"/>
              </a:lnSpc>
            </a:pPr>
            <a:endParaRPr>
              <a:solidFill>
                <a:srgbClr val="FFFFFF"/>
              </a:solidFill>
              <a:latin typeface="宋体" pitchFamily="2" charset="-122"/>
              <a:ea typeface="宋体" pitchFamily="2" charset="-122"/>
              <a:sym typeface="宋体" pitchFamily="2" charset="-122"/>
            </a:endParaRPr>
          </a:p>
        </p:txBody>
      </p:sp>
      <p:sp>
        <p:nvSpPr>
          <p:cNvPr id="9220" name="等腰三角形 17" title=""/>
          <p:cNvSpPr/>
          <p:nvPr/>
        </p:nvSpPr>
        <p:spPr>
          <a:xfrm>
            <a:off x="2282825" y="6443663"/>
            <a:ext cx="3060700" cy="414337"/>
          </a:xfrm>
          <a:prstGeom prst="triangle">
            <a:avLst>
              <a:gd name="adj" fmla="val 50000"/>
            </a:avLst>
          </a:prstGeom>
          <a:solidFill>
            <a:srgbClr val="099F3B">
              <a:alpha val="50000"/>
            </a:srgbClr>
          </a:solidFill>
          <a:ln w="12700">
            <a:noFill/>
          </a:ln>
        </p:spPr>
        <p:txBody>
          <a:bodyPr anchor="ctr" anchorCtr="0"/>
          <a:lstStyle/>
          <a:p>
            <a:pPr algn="ctr">
              <a:lnSpc>
                <a:spcPct val="100000"/>
              </a:lnSpc>
            </a:pPr>
            <a:endParaRPr>
              <a:solidFill>
                <a:srgbClr val="FFFFFF"/>
              </a:solidFill>
              <a:latin typeface="宋体" pitchFamily="2" charset="-122"/>
              <a:ea typeface="宋体" pitchFamily="2" charset="-122"/>
              <a:sym typeface="宋体" pitchFamily="2" charset="-122"/>
            </a:endParaRPr>
          </a:p>
        </p:txBody>
      </p:sp>
      <p:sp>
        <p:nvSpPr>
          <p:cNvPr id="9221" name="等腰三角形 18" title=""/>
          <p:cNvSpPr/>
          <p:nvPr/>
        </p:nvSpPr>
        <p:spPr>
          <a:xfrm>
            <a:off x="4565650" y="6443663"/>
            <a:ext cx="3060700" cy="414337"/>
          </a:xfrm>
          <a:prstGeom prst="triangle">
            <a:avLst>
              <a:gd name="adj" fmla="val 50000"/>
            </a:avLst>
          </a:prstGeom>
          <a:solidFill>
            <a:srgbClr val="8D44AD">
              <a:alpha val="50000"/>
            </a:srgbClr>
          </a:solidFill>
          <a:ln w="12700">
            <a:noFill/>
          </a:ln>
        </p:spPr>
        <p:txBody>
          <a:bodyPr anchor="ctr" anchorCtr="0"/>
          <a:lstStyle/>
          <a:p>
            <a:pPr algn="ctr">
              <a:lnSpc>
                <a:spcPct val="100000"/>
              </a:lnSpc>
            </a:pPr>
            <a:endParaRPr>
              <a:solidFill>
                <a:srgbClr val="FFFFFF"/>
              </a:solidFill>
              <a:latin typeface="宋体" pitchFamily="2" charset="-122"/>
              <a:ea typeface="宋体" pitchFamily="2" charset="-122"/>
              <a:sym typeface="宋体" pitchFamily="2" charset="-122"/>
            </a:endParaRPr>
          </a:p>
        </p:txBody>
      </p:sp>
      <p:sp>
        <p:nvSpPr>
          <p:cNvPr id="9222" name="等腰三角形 19" title=""/>
          <p:cNvSpPr/>
          <p:nvPr/>
        </p:nvSpPr>
        <p:spPr>
          <a:xfrm>
            <a:off x="6848475" y="6443663"/>
            <a:ext cx="3060700" cy="414337"/>
          </a:xfrm>
          <a:prstGeom prst="triangle">
            <a:avLst>
              <a:gd name="adj" fmla="val 50000"/>
            </a:avLst>
          </a:prstGeom>
          <a:solidFill>
            <a:srgbClr val="CB5518">
              <a:alpha val="50000"/>
            </a:srgbClr>
          </a:solidFill>
          <a:ln w="12700">
            <a:noFill/>
          </a:ln>
        </p:spPr>
        <p:txBody>
          <a:bodyPr anchor="ctr" anchorCtr="0"/>
          <a:lstStyle/>
          <a:p>
            <a:pPr algn="ctr">
              <a:lnSpc>
                <a:spcPct val="100000"/>
              </a:lnSpc>
            </a:pPr>
            <a:endParaRPr>
              <a:solidFill>
                <a:srgbClr val="FFFFFF"/>
              </a:solidFill>
              <a:latin typeface="宋体" pitchFamily="2" charset="-122"/>
              <a:ea typeface="宋体" pitchFamily="2" charset="-122"/>
              <a:sym typeface="宋体" pitchFamily="2" charset="-122"/>
            </a:endParaRPr>
          </a:p>
        </p:txBody>
      </p:sp>
      <p:sp>
        <p:nvSpPr>
          <p:cNvPr id="9223" name="文本框 21" title=""/>
          <p:cNvSpPr/>
          <p:nvPr/>
        </p:nvSpPr>
        <p:spPr>
          <a:xfrm>
            <a:off x="876300" y="728663"/>
            <a:ext cx="5580063" cy="645160"/>
          </a:xfrm>
          <a:prstGeom prst="rect">
            <a:avLst/>
          </a:prstGeom>
          <a:noFill/>
          <a:ln w="9525">
            <a:noFill/>
          </a:ln>
        </p:spPr>
        <p:txBody>
          <a:bodyPr wrap="square">
            <a:spAutoFit/>
          </a:bodyPr>
          <a:lstStyle/>
          <a:p>
            <a:pPr>
              <a:lnSpc>
                <a:spcPct val="100000"/>
              </a:lnSpc>
              <a:spcAft>
                <a:spcPct val="0"/>
              </a:spcAft>
            </a:pPr>
            <a:r>
              <a:rPr lang="zh-CN" altLang="en-US" sz="3600" b="1">
                <a:solidFill>
                  <a:srgbClr val="000000"/>
                </a:solidFill>
                <a:sym typeface="+mn-ea"/>
              </a:rPr>
              <a:t>元素与集合的关系</a:t>
            </a:r>
            <a:endParaRPr lang="zh-CN" altLang="en-US" sz="3600">
              <a:solidFill>
                <a:srgbClr val="CB5518"/>
              </a:solidFill>
              <a:latin typeface="方正兰亭粗黑_GBK" charset="-122"/>
              <a:ea typeface="方正兰亭粗黑_GBK" charset="-122"/>
              <a:sym typeface="方正兰亭粗黑_GBK" charset="-122"/>
            </a:endParaRPr>
          </a:p>
        </p:txBody>
      </p:sp>
      <p:graphicFrame>
        <p:nvGraphicFramePr>
          <p:cNvPr id="2" name="表格 1" title=""/>
          <p:cNvGraphicFramePr>
            <a:graphicFrameLocks noGrp="1"/>
          </p:cNvGraphicFramePr>
          <p:nvPr>
            <p:custDataLst>
              <p:tags r:id="rId2"/>
            </p:custDataLst>
            <p:extLst>
              <p:ext uri="{D42A27DB-BD31-4B8C-83A1-F6EECF244321}">
                <p14:modId xmlns:p14="http://schemas.microsoft.com/office/powerpoint/2010/main" val="783174992"/>
              </p:ext>
            </p:extLst>
          </p:nvPr>
        </p:nvGraphicFramePr>
        <p:xfrm>
          <a:off x="471222" y="1484784"/>
          <a:ext cx="11277898" cy="4351437"/>
        </p:xfrm>
        <a:graphic>
          <a:graphicData uri="http://schemas.openxmlformats.org/drawingml/2006/table">
            <a:tbl>
              <a:tblPr/>
              <a:tblGrid>
                <a:gridCol w="1609185">
                  <a:extLst>
                    <a:ext uri="{9D8B030D-6E8A-4147-A177-3AD203B41FA5}">
                      <a16:colId xmlns:a16="http://schemas.microsoft.com/office/drawing/2014/main" val="20000"/>
                    </a:ext>
                  </a:extLst>
                </a:gridCol>
                <a:gridCol w="1310997">
                  <a:extLst>
                    <a:ext uri="{9D8B030D-6E8A-4147-A177-3AD203B41FA5}">
                      <a16:colId xmlns:a16="http://schemas.microsoft.com/office/drawing/2014/main" val="20001"/>
                    </a:ext>
                  </a:extLst>
                </a:gridCol>
                <a:gridCol w="4490234">
                  <a:extLst>
                    <a:ext uri="{9D8B030D-6E8A-4147-A177-3AD203B41FA5}">
                      <a16:colId xmlns:a16="http://schemas.microsoft.com/office/drawing/2014/main" val="20002"/>
                    </a:ext>
                  </a:extLst>
                </a:gridCol>
                <a:gridCol w="1454722">
                  <a:extLst>
                    <a:ext uri="{9D8B030D-6E8A-4147-A177-3AD203B41FA5}">
                      <a16:colId xmlns:a16="http://schemas.microsoft.com/office/drawing/2014/main" val="20003"/>
                    </a:ext>
                  </a:extLst>
                </a:gridCol>
                <a:gridCol w="2412760">
                  <a:extLst>
                    <a:ext uri="{9D8B030D-6E8A-4147-A177-3AD203B41FA5}">
                      <a16:colId xmlns:a16="http://schemas.microsoft.com/office/drawing/2014/main" val="20004"/>
                    </a:ext>
                  </a:extLst>
                </a:gridCol>
              </a:tblGrid>
              <a:tr h="815975">
                <a:tc>
                  <a:txBody>
                    <a:bodyPr vert="horz" wrap="square"/>
                    <a:lstStyle/>
                    <a:p>
                      <a:pPr algn="ctr">
                        <a:lnSpc>
                          <a:spcPct val="150000"/>
                        </a:lnSpc>
                        <a:spcAft>
                          <a:spcPct val="0"/>
                        </a:spcAft>
                      </a:pPr>
                      <a:r>
                        <a:rPr lang="zh-CN" sz="2800" kern="100" baseline="0">
                          <a:effectLst/>
                          <a:latin typeface="Times New Roman" panose="02020603050405020304" pitchFamily="18" charset="0"/>
                          <a:ea typeface="+mn-ea"/>
                          <a:cs typeface="Times New Roman" panose="02020603050405020304" pitchFamily="18" charset="0"/>
                        </a:rPr>
                        <a:t>知识点</a:t>
                      </a:r>
                    </a:p>
                  </a:txBody>
                  <a:tcPr marL="29138" marR="2913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p>
                      <a:pPr algn="ctr">
                        <a:lnSpc>
                          <a:spcPct val="150000"/>
                        </a:lnSpc>
                        <a:spcAft>
                          <a:spcPct val="0"/>
                        </a:spcAft>
                      </a:pPr>
                      <a:r>
                        <a:rPr lang="zh-CN" sz="2800" kern="100" baseline="0">
                          <a:effectLst/>
                          <a:latin typeface="Times New Roman" panose="02020603050405020304" pitchFamily="18" charset="0"/>
                          <a:ea typeface="+mn-ea"/>
                          <a:cs typeface="Times New Roman" panose="02020603050405020304" pitchFamily="18" charset="0"/>
                        </a:rPr>
                        <a:t>关系</a:t>
                      </a:r>
                    </a:p>
                  </a:txBody>
                  <a:tcPr marL="29138" marR="2913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p>
                      <a:pPr algn="ctr">
                        <a:lnSpc>
                          <a:spcPct val="150000"/>
                        </a:lnSpc>
                        <a:spcAft>
                          <a:spcPct val="0"/>
                        </a:spcAft>
                      </a:pPr>
                      <a:r>
                        <a:rPr lang="zh-CN" sz="2800" kern="100" baseline="0">
                          <a:effectLst/>
                          <a:latin typeface="Times New Roman" panose="02020603050405020304" pitchFamily="18" charset="0"/>
                          <a:ea typeface="+mn-ea"/>
                          <a:cs typeface="Times New Roman" panose="02020603050405020304" pitchFamily="18" charset="0"/>
                        </a:rPr>
                        <a:t>概念</a:t>
                      </a:r>
                    </a:p>
                  </a:txBody>
                  <a:tcPr marL="29138" marR="2913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p>
                      <a:pPr algn="ctr">
                        <a:lnSpc>
                          <a:spcPct val="150000"/>
                        </a:lnSpc>
                        <a:spcAft>
                          <a:spcPct val="0"/>
                        </a:spcAft>
                      </a:pPr>
                      <a:r>
                        <a:rPr lang="zh-CN" sz="2800" kern="100" baseline="0">
                          <a:effectLst/>
                          <a:latin typeface="Times New Roman" panose="02020603050405020304" pitchFamily="18" charset="0"/>
                          <a:ea typeface="+mn-ea"/>
                          <a:cs typeface="Times New Roman" panose="02020603050405020304" pitchFamily="18" charset="0"/>
                        </a:rPr>
                        <a:t>记法</a:t>
                      </a:r>
                    </a:p>
                  </a:txBody>
                  <a:tcPr marL="29138" marR="2913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p>
                      <a:pPr algn="ctr">
                        <a:lnSpc>
                          <a:spcPct val="150000"/>
                        </a:lnSpc>
                        <a:spcAft>
                          <a:spcPct val="0"/>
                        </a:spcAft>
                      </a:pPr>
                      <a:r>
                        <a:rPr lang="zh-CN" sz="2800" kern="100" baseline="0">
                          <a:effectLst/>
                          <a:latin typeface="Times New Roman" panose="02020603050405020304" pitchFamily="18" charset="0"/>
                          <a:ea typeface="+mn-ea"/>
                          <a:cs typeface="Times New Roman" panose="02020603050405020304" pitchFamily="18" charset="0"/>
                        </a:rPr>
                        <a:t>读法</a:t>
                      </a:r>
                    </a:p>
                  </a:txBody>
                  <a:tcPr marL="29138" marR="2913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631752">
                <a:tc rowSpan="2">
                  <a:txBody>
                    <a:bodyPr vert="horz" wrap="square"/>
                    <a:lstStyle/>
                    <a:p>
                      <a:pPr algn="l">
                        <a:lnSpc>
                          <a:spcPct val="150000"/>
                        </a:lnSpc>
                        <a:spcAft>
                          <a:spcPct val="0"/>
                        </a:spcAft>
                      </a:pPr>
                      <a:r>
                        <a:rPr lang="zh-CN" sz="2800" kern="100" baseline="0">
                          <a:effectLst/>
                          <a:latin typeface="Times New Roman" panose="02020603050405020304" pitchFamily="18" charset="0"/>
                          <a:ea typeface="+mn-ea"/>
                          <a:cs typeface="Times New Roman" panose="02020603050405020304" pitchFamily="18" charset="0"/>
                        </a:rPr>
                        <a:t>元素与集合的关系</a:t>
                      </a:r>
                    </a:p>
                  </a:txBody>
                  <a:tcPr marL="29138" marR="2913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p>
                      <a:pPr algn="ctr">
                        <a:lnSpc>
                          <a:spcPct val="150000"/>
                        </a:lnSpc>
                        <a:spcAft>
                          <a:spcPct val="0"/>
                        </a:spcAft>
                      </a:pPr>
                      <a:r>
                        <a:rPr lang="zh-CN" sz="2800" kern="100" baseline="0">
                          <a:effectLst/>
                          <a:latin typeface="Times New Roman" panose="02020603050405020304" pitchFamily="18" charset="0"/>
                          <a:ea typeface="+mn-ea"/>
                          <a:cs typeface="Times New Roman" panose="02020603050405020304" pitchFamily="18" charset="0"/>
                        </a:rPr>
                        <a:t>属于</a:t>
                      </a:r>
                    </a:p>
                  </a:txBody>
                  <a:tcPr marL="29138" marR="2913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p>
                      <a:pPr marL="71755" algn="l">
                        <a:lnSpc>
                          <a:spcPct val="150000"/>
                        </a:lnSpc>
                        <a:spcAft>
                          <a:spcPct val="0"/>
                        </a:spcAft>
                      </a:pPr>
                      <a:r>
                        <a:rPr lang="zh-CN" sz="2800" kern="100" baseline="0">
                          <a:effectLst/>
                          <a:latin typeface="Times New Roman" panose="02020603050405020304" pitchFamily="18" charset="0"/>
                          <a:ea typeface="+mn-ea"/>
                          <a:cs typeface="Times New Roman" panose="02020603050405020304" pitchFamily="18" charset="0"/>
                        </a:rPr>
                        <a:t>如果</a:t>
                      </a:r>
                      <a:r>
                        <a:rPr lang="en-US" sz="2800" i="1" u="sng" kern="100" baseline="0">
                          <a:effectLst/>
                          <a:latin typeface="Times New Roman" panose="02020603050405020304" pitchFamily="18" charset="0"/>
                          <a:ea typeface="+mn-ea"/>
                          <a:cs typeface="Times New Roman" panose="02020603050405020304" pitchFamily="18" charset="0"/>
                        </a:rPr>
                        <a:t>                                  </a:t>
                      </a:r>
                      <a:r>
                        <a:rPr lang="zh-CN" sz="2800" kern="100" baseline="0">
                          <a:effectLst/>
                          <a:latin typeface="Times New Roman" panose="02020603050405020304" pitchFamily="18" charset="0"/>
                          <a:ea typeface="+mn-ea"/>
                          <a:cs typeface="Times New Roman" panose="02020603050405020304" pitchFamily="18" charset="0"/>
                        </a:rPr>
                        <a:t>，就说</a:t>
                      </a:r>
                      <a:r>
                        <a:rPr lang="en-US" sz="2800" i="1" kern="100" baseline="0">
                          <a:effectLst/>
                          <a:latin typeface="Times New Roman" panose="02020603050405020304" pitchFamily="18" charset="0"/>
                          <a:ea typeface="+mn-ea"/>
                          <a:cs typeface="Times New Roman" panose="02020603050405020304" pitchFamily="18" charset="0"/>
                        </a:rPr>
                        <a:t>a</a:t>
                      </a:r>
                      <a:r>
                        <a:rPr lang="zh-CN" sz="2800" kern="100" baseline="0">
                          <a:effectLst/>
                          <a:latin typeface="Times New Roman" panose="02020603050405020304" pitchFamily="18" charset="0"/>
                          <a:ea typeface="+mn-ea"/>
                          <a:cs typeface="Times New Roman" panose="02020603050405020304" pitchFamily="18" charset="0"/>
                        </a:rPr>
                        <a:t>属于集合</a:t>
                      </a:r>
                      <a:r>
                        <a:rPr lang="en-US" sz="2800" i="1" kern="100" baseline="0">
                          <a:effectLst/>
                          <a:latin typeface="Times New Roman" panose="02020603050405020304" pitchFamily="18" charset="0"/>
                          <a:ea typeface="+mn-ea"/>
                          <a:cs typeface="Times New Roman" panose="02020603050405020304" pitchFamily="18" charset="0"/>
                        </a:rPr>
                        <a:t>A</a:t>
                      </a:r>
                      <a:endParaRPr lang="zh-CN" sz="2800" kern="100" baseline="0">
                        <a:effectLst/>
                        <a:latin typeface="Times New Roman" panose="02020603050405020304" pitchFamily="18" charset="0"/>
                        <a:ea typeface="+mn-ea"/>
                        <a:cs typeface="Times New Roman" panose="02020603050405020304" pitchFamily="18" charset="0"/>
                      </a:endParaRPr>
                    </a:p>
                  </a:txBody>
                  <a:tcPr marL="29138" marR="2913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p>
                      <a:pPr algn="ctr">
                        <a:lnSpc>
                          <a:spcPct val="150000"/>
                        </a:lnSpc>
                        <a:spcAft>
                          <a:spcPct val="0"/>
                        </a:spcAft>
                      </a:pPr>
                      <a:r>
                        <a:rPr lang="en-US" altLang="zh-CN" sz="2800" i="1" u="sng" kern="100" baseline="0">
                          <a:effectLst/>
                          <a:latin typeface="Times New Roman" panose="02020603050405020304" pitchFamily="18" charset="0"/>
                          <a:ea typeface="+mn-ea"/>
                          <a:cs typeface="Times New Roman" panose="02020603050405020304" pitchFamily="18" charset="0"/>
                        </a:rPr>
                        <a:t>_____</a:t>
                      </a:r>
                      <a:endParaRPr lang="zh-CN" sz="2800" kern="100" baseline="0">
                        <a:effectLst/>
                        <a:latin typeface="Times New Roman" panose="02020603050405020304" pitchFamily="18" charset="0"/>
                        <a:ea typeface="+mn-ea"/>
                        <a:cs typeface="Times New Roman" panose="02020603050405020304" pitchFamily="18" charset="0"/>
                      </a:endParaRPr>
                    </a:p>
                  </a:txBody>
                  <a:tcPr marL="29138" marR="2913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p>
                      <a:pPr algn="ctr">
                        <a:lnSpc>
                          <a:spcPct val="150000"/>
                        </a:lnSpc>
                        <a:spcAft>
                          <a:spcPct val="0"/>
                        </a:spcAft>
                      </a:pPr>
                      <a:r>
                        <a:rPr lang="en-US" sz="2800" kern="100" baseline="0">
                          <a:effectLst/>
                          <a:latin typeface="Times New Roman" panose="02020603050405020304" pitchFamily="18" charset="0"/>
                          <a:ea typeface="+mn-ea"/>
                          <a:cs typeface="Times New Roman" panose="02020603050405020304" pitchFamily="18" charset="0"/>
                        </a:rPr>
                        <a:t>“</a:t>
                      </a:r>
                      <a:r>
                        <a:rPr lang="en-US" sz="2800" i="1" kern="100" baseline="0">
                          <a:effectLst/>
                          <a:latin typeface="Times New Roman" panose="02020603050405020304" pitchFamily="18" charset="0"/>
                          <a:ea typeface="+mn-ea"/>
                          <a:cs typeface="Times New Roman" panose="02020603050405020304" pitchFamily="18" charset="0"/>
                        </a:rPr>
                        <a:t>a</a:t>
                      </a:r>
                      <a:r>
                        <a:rPr lang="zh-CN" sz="2800" kern="100" baseline="0">
                          <a:effectLst/>
                          <a:latin typeface="Times New Roman" panose="02020603050405020304" pitchFamily="18" charset="0"/>
                          <a:ea typeface="+mn-ea"/>
                          <a:cs typeface="Times New Roman" panose="02020603050405020304" pitchFamily="18" charset="0"/>
                        </a:rPr>
                        <a:t>属于</a:t>
                      </a:r>
                      <a:r>
                        <a:rPr lang="en-US" sz="2800" i="1" kern="100" baseline="0">
                          <a:effectLst/>
                          <a:latin typeface="Times New Roman" panose="02020603050405020304" pitchFamily="18" charset="0"/>
                          <a:ea typeface="+mn-ea"/>
                          <a:cs typeface="Times New Roman" panose="02020603050405020304" pitchFamily="18" charset="0"/>
                        </a:rPr>
                        <a:t>A</a:t>
                      </a:r>
                      <a:r>
                        <a:rPr lang="en-US" sz="2800" kern="100" baseline="0">
                          <a:effectLst/>
                          <a:latin typeface="Times New Roman" panose="02020603050405020304" pitchFamily="18" charset="0"/>
                          <a:ea typeface="+mn-ea"/>
                          <a:cs typeface="Times New Roman" panose="02020603050405020304" pitchFamily="18" charset="0"/>
                        </a:rPr>
                        <a:t>”</a:t>
                      </a:r>
                      <a:endParaRPr lang="zh-CN" sz="2800" kern="100" baseline="0">
                        <a:effectLst/>
                        <a:latin typeface="Times New Roman" panose="02020603050405020304" pitchFamily="18" charset="0"/>
                        <a:ea typeface="+mn-ea"/>
                        <a:cs typeface="Times New Roman" panose="02020603050405020304" pitchFamily="18" charset="0"/>
                      </a:endParaRPr>
                    </a:p>
                  </a:txBody>
                  <a:tcPr marL="29138" marR="2913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903710">
                <a:tc vMerge="1">
                  <a:txBody>
                    <a:bodyPr vert="horz" wrap="square"/>
                    <a:lstStyle/>
                    <a:p>
                      <a:endParaRPr lang="zh-CN"/>
                    </a:p>
                  </a:txBody>
                  <a:tcPr/>
                </a:tc>
                <a:tc>
                  <a:txBody>
                    <a:bodyPr vert="horz" wrap="square"/>
                    <a:lstStyle/>
                    <a:p>
                      <a:pPr algn="ctr">
                        <a:lnSpc>
                          <a:spcPct val="150000"/>
                        </a:lnSpc>
                        <a:spcAft>
                          <a:spcPct val="0"/>
                        </a:spcAft>
                      </a:pPr>
                      <a:r>
                        <a:rPr lang="zh-CN" sz="2800" kern="100" baseline="0">
                          <a:effectLst/>
                          <a:latin typeface="Times New Roman" panose="02020603050405020304" pitchFamily="18" charset="0"/>
                          <a:ea typeface="+mn-ea"/>
                          <a:cs typeface="Times New Roman" panose="02020603050405020304" pitchFamily="18" charset="0"/>
                        </a:rPr>
                        <a:t>不属于</a:t>
                      </a:r>
                    </a:p>
                  </a:txBody>
                  <a:tcPr marL="29138" marR="2913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p>
                      <a:pPr marL="71755" algn="l">
                        <a:lnSpc>
                          <a:spcPct val="150000"/>
                        </a:lnSpc>
                        <a:spcAft>
                          <a:spcPct val="0"/>
                        </a:spcAft>
                      </a:pPr>
                      <a:r>
                        <a:rPr lang="zh-CN" sz="2800" kern="100" baseline="0">
                          <a:effectLst/>
                          <a:latin typeface="Times New Roman" panose="02020603050405020304" pitchFamily="18" charset="0"/>
                          <a:ea typeface="+mn-ea"/>
                          <a:cs typeface="Times New Roman" panose="02020603050405020304" pitchFamily="18" charset="0"/>
                        </a:rPr>
                        <a:t>如果</a:t>
                      </a:r>
                      <a:r>
                        <a:rPr lang="en-US" sz="2800" i="1" u="sng" kern="100" baseline="0">
                          <a:effectLst/>
                          <a:latin typeface="Times New Roman" panose="02020603050405020304" pitchFamily="18" charset="0"/>
                          <a:ea typeface="+mn-ea"/>
                          <a:cs typeface="Times New Roman" panose="02020603050405020304" pitchFamily="18" charset="0"/>
                        </a:rPr>
                        <a:t>                                      </a:t>
                      </a:r>
                      <a:r>
                        <a:rPr lang="zh-CN" sz="2800" kern="100" baseline="0">
                          <a:effectLst/>
                          <a:latin typeface="Times New Roman" panose="02020603050405020304" pitchFamily="18" charset="0"/>
                          <a:ea typeface="+mn-ea"/>
                          <a:cs typeface="Times New Roman" panose="02020603050405020304" pitchFamily="18" charset="0"/>
                        </a:rPr>
                        <a:t>，就说</a:t>
                      </a:r>
                      <a:r>
                        <a:rPr lang="en-US" sz="2800" i="1" kern="100" baseline="0">
                          <a:effectLst/>
                          <a:latin typeface="Times New Roman" panose="02020603050405020304" pitchFamily="18" charset="0"/>
                          <a:ea typeface="+mn-ea"/>
                          <a:cs typeface="Times New Roman" panose="02020603050405020304" pitchFamily="18" charset="0"/>
                        </a:rPr>
                        <a:t>a</a:t>
                      </a:r>
                      <a:r>
                        <a:rPr lang="zh-CN" sz="2800" kern="100" baseline="0">
                          <a:effectLst/>
                          <a:latin typeface="Times New Roman" panose="02020603050405020304" pitchFamily="18" charset="0"/>
                          <a:ea typeface="+mn-ea"/>
                          <a:cs typeface="Times New Roman" panose="02020603050405020304" pitchFamily="18" charset="0"/>
                        </a:rPr>
                        <a:t>不属于集合</a:t>
                      </a:r>
                      <a:r>
                        <a:rPr lang="en-US" sz="2800" i="1" kern="100" baseline="0">
                          <a:effectLst/>
                          <a:latin typeface="Times New Roman" panose="02020603050405020304" pitchFamily="18" charset="0"/>
                          <a:ea typeface="+mn-ea"/>
                          <a:cs typeface="Times New Roman" panose="02020603050405020304" pitchFamily="18" charset="0"/>
                        </a:rPr>
                        <a:t>A</a:t>
                      </a:r>
                      <a:endParaRPr lang="zh-CN" sz="2800" kern="100" baseline="0">
                        <a:effectLst/>
                        <a:latin typeface="Times New Roman" panose="02020603050405020304" pitchFamily="18" charset="0"/>
                        <a:ea typeface="+mn-ea"/>
                        <a:cs typeface="Times New Roman" panose="02020603050405020304" pitchFamily="18" charset="0"/>
                      </a:endParaRPr>
                    </a:p>
                  </a:txBody>
                  <a:tcPr marL="29138" marR="2913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p>
                      <a:pPr algn="ctr">
                        <a:lnSpc>
                          <a:spcPct val="150000"/>
                        </a:lnSpc>
                        <a:spcAft>
                          <a:spcPct val="0"/>
                        </a:spcAft>
                      </a:pPr>
                      <a:r>
                        <a:rPr lang="en-US" sz="2800" i="1" u="sng" kern="100" baseline="0">
                          <a:effectLst/>
                          <a:latin typeface="Times New Roman" panose="02020603050405020304" pitchFamily="18" charset="0"/>
                          <a:ea typeface="+mn-ea"/>
                          <a:cs typeface="Times New Roman" panose="02020603050405020304" pitchFamily="18" charset="0"/>
                        </a:rPr>
                        <a:t> _____</a:t>
                      </a:r>
                      <a:endParaRPr lang="zh-CN" sz="2800" kern="100" baseline="0">
                        <a:effectLst/>
                        <a:latin typeface="Times New Roman" panose="02020603050405020304" pitchFamily="18" charset="0"/>
                        <a:ea typeface="+mn-ea"/>
                        <a:cs typeface="Times New Roman" panose="02020603050405020304" pitchFamily="18" charset="0"/>
                      </a:endParaRPr>
                    </a:p>
                  </a:txBody>
                  <a:tcPr marL="29138" marR="2913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p>
                      <a:pPr algn="ctr">
                        <a:lnSpc>
                          <a:spcPct val="150000"/>
                        </a:lnSpc>
                        <a:spcAft>
                          <a:spcPct val="0"/>
                        </a:spcAft>
                      </a:pPr>
                      <a:r>
                        <a:rPr lang="en-US" sz="2800" kern="100" baseline="0">
                          <a:effectLst/>
                          <a:latin typeface="Times New Roman" panose="02020603050405020304" pitchFamily="18" charset="0"/>
                          <a:ea typeface="+mn-ea"/>
                          <a:cs typeface="Times New Roman" panose="02020603050405020304" pitchFamily="18" charset="0"/>
                        </a:rPr>
                        <a:t>“</a:t>
                      </a:r>
                      <a:r>
                        <a:rPr lang="en-US" sz="2800" i="1" kern="100" baseline="0">
                          <a:effectLst/>
                          <a:latin typeface="Times New Roman" panose="02020603050405020304" pitchFamily="18" charset="0"/>
                          <a:ea typeface="+mn-ea"/>
                          <a:cs typeface="Times New Roman" panose="02020603050405020304" pitchFamily="18" charset="0"/>
                        </a:rPr>
                        <a:t>a</a:t>
                      </a:r>
                      <a:r>
                        <a:rPr lang="zh-CN" sz="2800" kern="100" baseline="0">
                          <a:effectLst/>
                          <a:latin typeface="Times New Roman" panose="02020603050405020304" pitchFamily="18" charset="0"/>
                          <a:ea typeface="+mn-ea"/>
                          <a:cs typeface="Times New Roman" panose="02020603050405020304" pitchFamily="18" charset="0"/>
                        </a:rPr>
                        <a:t>不属于</a:t>
                      </a:r>
                      <a:r>
                        <a:rPr lang="en-US" sz="2800" i="1" kern="100" baseline="0">
                          <a:effectLst/>
                          <a:latin typeface="Times New Roman" panose="02020603050405020304" pitchFamily="18" charset="0"/>
                          <a:ea typeface="+mn-ea"/>
                          <a:cs typeface="Times New Roman" panose="02020603050405020304" pitchFamily="18" charset="0"/>
                        </a:rPr>
                        <a:t>A</a:t>
                      </a:r>
                      <a:r>
                        <a:rPr lang="en-US" sz="2800" kern="100" baseline="0">
                          <a:effectLst/>
                          <a:latin typeface="Times New Roman" panose="02020603050405020304" pitchFamily="18" charset="0"/>
                          <a:ea typeface="+mn-ea"/>
                          <a:cs typeface="Times New Roman" panose="02020603050405020304" pitchFamily="18" charset="0"/>
                        </a:rPr>
                        <a:t>”</a:t>
                      </a:r>
                      <a:endParaRPr lang="zh-CN" sz="2800" kern="100" baseline="0">
                        <a:effectLst/>
                        <a:latin typeface="Times New Roman" panose="02020603050405020304" pitchFamily="18" charset="0"/>
                        <a:ea typeface="+mn-ea"/>
                        <a:cs typeface="Times New Roman" panose="02020603050405020304" pitchFamily="18" charset="0"/>
                      </a:endParaRPr>
                    </a:p>
                  </a:txBody>
                  <a:tcPr marL="29138" marR="2913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5" name="矩形 4" title=""/>
          <p:cNvSpPr/>
          <p:nvPr/>
        </p:nvSpPr>
        <p:spPr>
          <a:xfrm>
            <a:off x="4151784" y="2591114"/>
            <a:ext cx="3097323" cy="523220"/>
          </a:xfrm>
          <a:prstGeom prst="rect">
            <a:avLst/>
          </a:prstGeom>
        </p:spPr>
        <p:txBody>
          <a:bodyPr wrap="none">
            <a:spAutoFit/>
          </a:bodyPr>
          <a:lstStyle/>
          <a:p>
            <a:r>
              <a:rPr lang="en-US" altLang="zh-CN" sz="2800" i="1" kern="100">
                <a:solidFill>
                  <a:srgbClr val="C00000"/>
                </a:solidFill>
                <a:latin typeface="Times New Roman" panose="02020603050405020304" pitchFamily="18" charset="0"/>
                <a:ea typeface="方正中等线简体" panose="03000509000000000000" pitchFamily="65" charset="-122"/>
                <a:cs typeface="Courier New" panose="02070309020205020404" pitchFamily="49" charset="0"/>
              </a:rPr>
              <a:t>a</a:t>
            </a:r>
            <a:r>
              <a:rPr lang="zh-CN" altLang="en-US" sz="2800" kern="100">
                <a:solidFill>
                  <a:srgbClr val="C00000"/>
                </a:solidFill>
                <a:latin typeface="Times New Roman" panose="02020603050405020304" pitchFamily="18" charset="0"/>
                <a:ea typeface="方正中等线简体" panose="03000509000000000000" pitchFamily="65" charset="-122"/>
                <a:cs typeface="Times New Roman" panose="02020603050405020304" pitchFamily="18" charset="0"/>
              </a:rPr>
              <a:t>是集合</a:t>
            </a:r>
            <a:r>
              <a:rPr lang="en-US" altLang="zh-CN" sz="2800" i="1" kern="100">
                <a:solidFill>
                  <a:srgbClr val="C00000"/>
                </a:solidFill>
                <a:latin typeface="Times New Roman" panose="02020603050405020304" pitchFamily="18" charset="0"/>
                <a:ea typeface="方正中等线简体" panose="03000509000000000000" pitchFamily="65" charset="-122"/>
                <a:cs typeface="Courier New" panose="02070309020205020404" pitchFamily="49" charset="0"/>
              </a:rPr>
              <a:t>A</a:t>
            </a:r>
            <a:r>
              <a:rPr lang="zh-CN" altLang="en-US" sz="2800" kern="100">
                <a:solidFill>
                  <a:srgbClr val="C00000"/>
                </a:solidFill>
                <a:latin typeface="Times New Roman" panose="02020603050405020304" pitchFamily="18" charset="0"/>
                <a:ea typeface="方正中等线简体" panose="03000509000000000000" pitchFamily="65" charset="-122"/>
                <a:cs typeface="Times New Roman" panose="02020603050405020304" pitchFamily="18" charset="0"/>
              </a:rPr>
              <a:t>中的元素</a:t>
            </a:r>
            <a:endParaRPr lang="zh-CN" altLang="en-US">
              <a:solidFill>
                <a:srgbClr val="C00000"/>
              </a:solidFill>
            </a:endParaRPr>
          </a:p>
        </p:txBody>
      </p:sp>
      <p:sp>
        <p:nvSpPr>
          <p:cNvPr id="8" name="矩形 7" title=""/>
          <p:cNvSpPr/>
          <p:nvPr/>
        </p:nvSpPr>
        <p:spPr>
          <a:xfrm>
            <a:off x="8165441" y="2916066"/>
            <a:ext cx="942887" cy="523220"/>
          </a:xfrm>
          <a:prstGeom prst="rect">
            <a:avLst/>
          </a:prstGeom>
        </p:spPr>
        <p:txBody>
          <a:bodyPr wrap="none">
            <a:spAutoFit/>
          </a:bodyPr>
          <a:lstStyle/>
          <a:p>
            <a:r>
              <a:rPr lang="en-US" altLang="zh-CN" sz="2800" i="1" kern="100" err="1">
                <a:solidFill>
                  <a:srgbClr val="C00000"/>
                </a:solidFill>
                <a:latin typeface="Times New Roman" panose="02020603050405020304" pitchFamily="18" charset="0"/>
                <a:ea typeface="方正中等线简体" panose="03000509000000000000" pitchFamily="65" charset="-122"/>
                <a:cs typeface="Courier New" panose="02070309020205020404" pitchFamily="49" charset="0"/>
              </a:rPr>
              <a:t>a</a:t>
            </a:r>
            <a:r>
              <a:rPr lang="en-US" altLang="zh-CN" sz="2800" kern="100" err="1">
                <a:solidFill>
                  <a:srgbClr val="C00000"/>
                </a:solidFill>
                <a:latin typeface="宋体" pitchFamily="2" charset="-122"/>
                <a:ea typeface="方正中等线简体" panose="03000509000000000000" pitchFamily="65" charset="-122"/>
                <a:cs typeface="Times New Roman" panose="02020603050405020304" pitchFamily="18" charset="0"/>
              </a:rPr>
              <a:t>∈</a:t>
            </a:r>
            <a:r>
              <a:rPr lang="en-US" altLang="zh-CN" sz="2800" i="1" kern="100" err="1">
                <a:solidFill>
                  <a:srgbClr val="C00000"/>
                </a:solidFill>
                <a:latin typeface="Times New Roman" panose="02020603050405020304" pitchFamily="18" charset="0"/>
                <a:ea typeface="方正中等线简体" panose="03000509000000000000" pitchFamily="65" charset="-122"/>
                <a:cs typeface="Courier New" panose="02070309020205020404" pitchFamily="49" charset="0"/>
              </a:rPr>
              <a:t>A</a:t>
            </a:r>
            <a:endParaRPr lang="zh-CN" altLang="en-US">
              <a:solidFill>
                <a:srgbClr val="C00000"/>
              </a:solidFill>
            </a:endParaRPr>
          </a:p>
        </p:txBody>
      </p:sp>
      <p:sp>
        <p:nvSpPr>
          <p:cNvPr id="6" name="矩形 5" title=""/>
          <p:cNvSpPr/>
          <p:nvPr/>
        </p:nvSpPr>
        <p:spPr>
          <a:xfrm>
            <a:off x="4169540" y="4346924"/>
            <a:ext cx="3456395" cy="523220"/>
          </a:xfrm>
          <a:prstGeom prst="rect">
            <a:avLst/>
          </a:prstGeom>
        </p:spPr>
        <p:txBody>
          <a:bodyPr wrap="none">
            <a:spAutoFit/>
          </a:bodyPr>
          <a:lstStyle/>
          <a:p>
            <a:r>
              <a:rPr lang="en-US" altLang="zh-CN" sz="2800" i="1" kern="100">
                <a:solidFill>
                  <a:srgbClr val="C00000"/>
                </a:solidFill>
                <a:latin typeface="Times New Roman" panose="02020603050405020304" pitchFamily="18" charset="0"/>
                <a:ea typeface="方正中等线简体" panose="03000509000000000000" pitchFamily="65" charset="-122"/>
                <a:cs typeface="Courier New" panose="02070309020205020404" pitchFamily="49" charset="0"/>
              </a:rPr>
              <a:t>a</a:t>
            </a:r>
            <a:r>
              <a:rPr lang="zh-CN" altLang="en-US" sz="2800" kern="100">
                <a:solidFill>
                  <a:srgbClr val="C00000"/>
                </a:solidFill>
                <a:latin typeface="Times New Roman" panose="02020603050405020304" pitchFamily="18" charset="0"/>
                <a:ea typeface="方正中等线简体" panose="03000509000000000000" pitchFamily="65" charset="-122"/>
                <a:cs typeface="Times New Roman" panose="02020603050405020304" pitchFamily="18" charset="0"/>
              </a:rPr>
              <a:t>不是集合</a:t>
            </a:r>
            <a:r>
              <a:rPr lang="en-US" altLang="zh-CN" sz="2800" i="1" kern="100">
                <a:solidFill>
                  <a:srgbClr val="C00000"/>
                </a:solidFill>
                <a:latin typeface="Times New Roman" panose="02020603050405020304" pitchFamily="18" charset="0"/>
                <a:ea typeface="方正中等线简体" panose="03000509000000000000" pitchFamily="65" charset="-122"/>
                <a:cs typeface="Courier New" panose="02070309020205020404" pitchFamily="49" charset="0"/>
              </a:rPr>
              <a:t>A</a:t>
            </a:r>
            <a:r>
              <a:rPr lang="zh-CN" altLang="en-US" sz="2800" kern="100">
                <a:solidFill>
                  <a:srgbClr val="C00000"/>
                </a:solidFill>
                <a:latin typeface="Times New Roman" panose="02020603050405020304" pitchFamily="18" charset="0"/>
                <a:ea typeface="方正中等线简体" panose="03000509000000000000" pitchFamily="65" charset="-122"/>
                <a:cs typeface="Times New Roman" panose="02020603050405020304" pitchFamily="18" charset="0"/>
              </a:rPr>
              <a:t>中的元素</a:t>
            </a:r>
            <a:endParaRPr lang="zh-CN" altLang="en-US">
              <a:solidFill>
                <a:srgbClr val="C00000"/>
              </a:solidFill>
            </a:endParaRPr>
          </a:p>
        </p:txBody>
      </p:sp>
      <p:sp>
        <p:nvSpPr>
          <p:cNvPr id="11" name="矩形 10" title=""/>
          <p:cNvSpPr/>
          <p:nvPr/>
        </p:nvSpPr>
        <p:spPr>
          <a:xfrm>
            <a:off x="8228625" y="4706192"/>
            <a:ext cx="763351" cy="523220"/>
          </a:xfrm>
          <a:prstGeom prst="rect">
            <a:avLst/>
          </a:prstGeom>
        </p:spPr>
        <p:txBody>
          <a:bodyPr wrap="none">
            <a:spAutoFit/>
          </a:bodyPr>
          <a:lstStyle/>
          <a:p>
            <a:r>
              <a:rPr lang="en-US" altLang="zh-CN" sz="2800" i="1" kern="100">
                <a:solidFill>
                  <a:srgbClr val="C00000"/>
                </a:solidFill>
                <a:latin typeface="Times New Roman" panose="02020603050405020304" pitchFamily="18" charset="0"/>
                <a:ea typeface="方正中等线简体" panose="03000509000000000000" pitchFamily="65" charset="-122"/>
                <a:cs typeface="Courier New" panose="02070309020205020404" pitchFamily="49" charset="0"/>
              </a:rPr>
              <a:t>a</a:t>
            </a:r>
            <a:r>
              <a:rPr lang="zh-CN" altLang="en-US" sz="2800" kern="100">
                <a:solidFill>
                  <a:srgbClr val="C00000"/>
                </a:solidFill>
                <a:latin typeface="宋体" pitchFamily="2" charset="-122"/>
                <a:ea typeface="MS Gothic" panose="020b0609070205080204" pitchFamily="49" charset="-128"/>
                <a:cs typeface="MS Gothic" panose="020b0609070205080204" pitchFamily="49" charset="-128"/>
              </a:rPr>
              <a:t>∉</a:t>
            </a:r>
            <a:r>
              <a:rPr lang="en-US" altLang="zh-CN" sz="2800" i="1" kern="100">
                <a:solidFill>
                  <a:srgbClr val="C00000"/>
                </a:solidFill>
                <a:latin typeface="Times New Roman" panose="02020603050405020304" pitchFamily="18" charset="0"/>
                <a:ea typeface="方正中等线简体" panose="03000509000000000000" pitchFamily="65" charset="-122"/>
                <a:cs typeface="Courier New" panose="02070309020205020404" pitchFamily="49" charset="0"/>
              </a:rPr>
              <a:t>A</a:t>
            </a:r>
            <a:endParaRPr lang="zh-CN" altLang="en-US">
              <a:solidFill>
                <a:srgbClr val="C0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par>
                    <p:cTn id="11" fill="hold" nodeType="clickPar">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linds(horizontal)">
                                      <p:cBhvr>
                                        <p:cTn id="1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6" grpId="0"/>
      <p:bldP spid="11" grpId="0"/>
    </p:bldLst>
  </p:timing>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0243" name="任意多边形 22" title=""/>
          <p:cNvSpPr/>
          <p:nvPr/>
        </p:nvSpPr>
        <p:spPr>
          <a:xfrm rot="10800000">
            <a:off x="10316845" y="3175"/>
            <a:ext cx="1875155" cy="847725"/>
          </a:xfrm>
          <a:custGeom>
            <a:gdLst>
              <a:gd name="txL" fmla="*/ 0 w 3753006"/>
              <a:gd name="txT" fmla="*/ 0 h 1613874"/>
              <a:gd name="txR" fmla="*/ 3753006 w 3753006"/>
              <a:gd name="txB" fmla="*/ 1613874 h 1613874"/>
            </a:gdLst>
            <a:cxnLst>
              <a:cxn ang="0">
                <a:pos x="3753006" y="1613874"/>
              </a:cxn>
              <a:cxn ang="0">
                <a:pos x="0" y="1613874"/>
              </a:cxn>
              <a:cxn ang="0">
                <a:pos x="0" y="1613873"/>
              </a:cxn>
              <a:cxn ang="0">
                <a:pos x="2869108" y="0"/>
              </a:cxn>
            </a:cxnLst>
            <a:rect l="txL" t="txT" r="txR" b="txB"/>
            <a:pathLst>
              <a:path w="3753005" h="1613874">
                <a:moveTo>
                  <a:pt x="3753006" y="1613874"/>
                </a:moveTo>
                <a:lnTo>
                  <a:pt x="0" y="1613874"/>
                </a:lnTo>
                <a:lnTo>
                  <a:pt x="0" y="1613873"/>
                </a:lnTo>
                <a:lnTo>
                  <a:pt x="2869108" y="0"/>
                </a:lnTo>
                <a:close/>
              </a:path>
            </a:pathLst>
          </a:custGeom>
          <a:solidFill>
            <a:srgbClr val="D8E164"/>
          </a:solidFill>
          <a:ln w="12700" cap="flat" cmpd="sng">
            <a:solidFill>
              <a:srgbClr val="D8E164"/>
            </a:solidFill>
            <a:prstDash val="solid"/>
            <a:bevel/>
            <a:headEnd type="none" w="med" len="med"/>
            <a:tailEnd type="none" w="med" len="med"/>
          </a:ln>
        </p:spPr>
        <p:txBody>
          <a:bodyPr anchor="ctr" anchorCtr="0"/>
          <a:lstStyle/>
          <a:p>
            <a:pPr algn="ctr">
              <a:lnSpc>
                <a:spcPct val="100000"/>
              </a:lnSpc>
            </a:pPr>
            <a:endParaRPr>
              <a:solidFill>
                <a:srgbClr val="FFFFFF"/>
              </a:solidFill>
              <a:latin typeface="宋体" pitchFamily="2" charset="-122"/>
              <a:ea typeface="宋体" pitchFamily="2" charset="-122"/>
              <a:sym typeface="宋体" pitchFamily="2" charset="-122"/>
            </a:endParaRPr>
          </a:p>
        </p:txBody>
      </p:sp>
      <p:sp>
        <p:nvSpPr>
          <p:cNvPr id="10244" name="任意多边形 23" title=""/>
          <p:cNvSpPr/>
          <p:nvPr/>
        </p:nvSpPr>
        <p:spPr>
          <a:xfrm rot="10800000">
            <a:off x="0" y="3175"/>
            <a:ext cx="3941445" cy="654050"/>
          </a:xfrm>
          <a:custGeom>
            <a:gdLst>
              <a:gd name="txL" fmla="*/ 0 w 12192000"/>
              <a:gd name="txT" fmla="*/ 0 h 3429000"/>
              <a:gd name="txR" fmla="*/ 12192000 w 12192000"/>
              <a:gd name="txB" fmla="*/ 3429000 h 3429000"/>
            </a:gdLst>
            <a:cxnLst>
              <a:cxn ang="0">
                <a:pos x="1" y="3429000"/>
              </a:cxn>
              <a:cxn ang="0">
                <a:pos x="0" y="3429000"/>
              </a:cxn>
              <a:cxn ang="0">
                <a:pos x="1" y="3428999"/>
              </a:cxn>
              <a:cxn ang="0">
                <a:pos x="12192000" y="3429000"/>
              </a:cxn>
              <a:cxn ang="0">
                <a:pos x="3753007" y="3429000"/>
              </a:cxn>
              <a:cxn ang="0">
                <a:pos x="2869109" y="1815126"/>
              </a:cxn>
              <a:cxn ang="0">
                <a:pos x="6096000" y="0"/>
              </a:cxn>
            </a:cxnLst>
            <a:rect l="txL" t="txT" r="txR" b="txB"/>
            <a:pathLst>
              <a:path w="12192000" h="3429000">
                <a:moveTo>
                  <a:pt x="1" y="3429000"/>
                </a:moveTo>
                <a:lnTo>
                  <a:pt x="0" y="3429000"/>
                </a:lnTo>
                <a:lnTo>
                  <a:pt x="1" y="3428999"/>
                </a:lnTo>
                <a:close/>
                <a:moveTo>
                  <a:pt x="12192000" y="3429000"/>
                </a:moveTo>
                <a:lnTo>
                  <a:pt x="3753007" y="3429000"/>
                </a:lnTo>
                <a:lnTo>
                  <a:pt x="2869109" y="1815126"/>
                </a:lnTo>
                <a:lnTo>
                  <a:pt x="6096000" y="0"/>
                </a:lnTo>
                <a:close/>
              </a:path>
            </a:pathLst>
          </a:custGeom>
          <a:solidFill>
            <a:srgbClr val="B2D138"/>
          </a:solidFill>
          <a:ln w="12700" cap="flat" cmpd="sng">
            <a:solidFill>
              <a:srgbClr val="B2D138"/>
            </a:solidFill>
            <a:prstDash val="solid"/>
            <a:bevel/>
            <a:headEnd type="none" w="med" len="med"/>
            <a:tailEnd type="none" w="med" len="med"/>
          </a:ln>
        </p:spPr>
        <p:txBody>
          <a:bodyPr anchor="ctr" anchorCtr="0"/>
          <a:lstStyle/>
          <a:p>
            <a:pPr algn="ctr">
              <a:lnSpc>
                <a:spcPct val="100000"/>
              </a:lnSpc>
            </a:pPr>
            <a:endParaRPr>
              <a:solidFill>
                <a:srgbClr val="FFFFFF"/>
              </a:solidFill>
              <a:latin typeface="宋体" pitchFamily="2" charset="-122"/>
              <a:ea typeface="宋体" pitchFamily="2" charset="-122"/>
              <a:sym typeface="宋体" pitchFamily="2" charset="-122"/>
            </a:endParaRPr>
          </a:p>
        </p:txBody>
      </p:sp>
      <p:sp>
        <p:nvSpPr>
          <p:cNvPr id="4" name="矩形 3" title=""/>
          <p:cNvSpPr/>
          <p:nvPr/>
        </p:nvSpPr>
        <p:spPr>
          <a:xfrm>
            <a:off x="455712" y="1036410"/>
            <a:ext cx="11328920" cy="1303177"/>
          </a:xfrm>
          <a:prstGeom prst="rect">
            <a:avLst/>
          </a:prstGeom>
        </p:spPr>
        <p:txBody>
          <a:bodyPr wrap="square">
            <a:spAutoFit/>
          </a:bodyPr>
          <a:lstStyle/>
          <a:p>
            <a:pPr algn="just">
              <a:lnSpc>
                <a:spcPct val="150000"/>
              </a:lnSpc>
              <a:spcAft>
                <a:spcPct val="0"/>
              </a:spcAft>
            </a:pPr>
            <a:r>
              <a:rPr lang="zh-CN" altLang="zh-CN" sz="2800" b="1" kern="100">
                <a:solidFill>
                  <a:srgbClr val="0000FF"/>
                </a:solidFill>
                <a:latin typeface="Times New Roman" panose="02020603050405020304" pitchFamily="18" charset="0"/>
                <a:ea typeface="+mn-ea"/>
                <a:cs typeface="Times New Roman" panose="02020603050405020304" pitchFamily="18" charset="0"/>
              </a:rPr>
              <a:t>思考</a:t>
            </a:r>
            <a:r>
              <a:rPr lang="zh-CN" altLang="zh-CN" sz="2800" kern="100">
                <a:latin typeface="Times New Roman" panose="02020603050405020304" pitchFamily="18" charset="0"/>
                <a:ea typeface="+mn-ea"/>
                <a:cs typeface="Times New Roman" panose="02020603050405020304" pitchFamily="18" charset="0"/>
              </a:rPr>
              <a:t>　设集合</a:t>
            </a:r>
            <a:r>
              <a:rPr lang="en-US" altLang="zh-CN" sz="2800" i="1" kern="100">
                <a:latin typeface="Times New Roman" panose="02020603050405020304" pitchFamily="18" charset="0"/>
                <a:ea typeface="+mn-ea"/>
                <a:cs typeface="Times New Roman" panose="02020603050405020304" pitchFamily="18" charset="0"/>
              </a:rPr>
              <a:t>A</a:t>
            </a:r>
            <a:r>
              <a:rPr lang="zh-CN" altLang="zh-CN" sz="2800" kern="100">
                <a:latin typeface="Times New Roman" panose="02020603050405020304" pitchFamily="18" charset="0"/>
                <a:ea typeface="+mn-ea"/>
                <a:cs typeface="Times New Roman" panose="02020603050405020304" pitchFamily="18" charset="0"/>
              </a:rPr>
              <a:t>表示由数</a:t>
            </a:r>
            <a:r>
              <a:rPr lang="en-US" altLang="zh-CN" sz="2800" kern="100">
                <a:latin typeface="Times New Roman" panose="02020603050405020304" pitchFamily="18" charset="0"/>
                <a:ea typeface="+mn-ea"/>
                <a:cs typeface="Times New Roman" panose="02020603050405020304" pitchFamily="18" charset="0"/>
              </a:rPr>
              <a:t>1</a:t>
            </a:r>
            <a:r>
              <a:rPr lang="zh-CN" altLang="en-US" sz="2800" kern="100">
                <a:latin typeface="Times New Roman" panose="02020603050405020304" pitchFamily="18" charset="0"/>
                <a:ea typeface="+mn-ea"/>
                <a:cs typeface="Times New Roman" panose="02020603050405020304" pitchFamily="18" charset="0"/>
              </a:rPr>
              <a:t>、</a:t>
            </a:r>
            <a:r>
              <a:rPr lang="en-US" altLang="zh-CN" sz="2800" kern="100">
                <a:latin typeface="Times New Roman" panose="02020603050405020304" pitchFamily="18" charset="0"/>
                <a:ea typeface="+mn-ea"/>
                <a:cs typeface="Times New Roman" panose="02020603050405020304" pitchFamily="18" charset="0"/>
              </a:rPr>
              <a:t>3</a:t>
            </a:r>
            <a:r>
              <a:rPr lang="zh-CN" altLang="en-US" sz="2800" kern="100">
                <a:latin typeface="Times New Roman" panose="02020603050405020304" pitchFamily="18" charset="0"/>
                <a:ea typeface="+mn-ea"/>
                <a:cs typeface="Times New Roman" panose="02020603050405020304" pitchFamily="18" charset="0"/>
              </a:rPr>
              <a:t>、</a:t>
            </a:r>
            <a:r>
              <a:rPr lang="en-US" altLang="zh-CN" sz="2800" kern="100">
                <a:latin typeface="Times New Roman" panose="02020603050405020304" pitchFamily="18" charset="0"/>
                <a:ea typeface="+mn-ea"/>
                <a:cs typeface="Times New Roman" panose="02020603050405020304" pitchFamily="18" charset="0"/>
              </a:rPr>
              <a:t>5</a:t>
            </a:r>
            <a:r>
              <a:rPr lang="zh-CN" altLang="en-US" sz="2800" kern="100">
                <a:latin typeface="Times New Roman" panose="02020603050405020304" pitchFamily="18" charset="0"/>
                <a:ea typeface="+mn-ea"/>
                <a:cs typeface="Times New Roman" panose="02020603050405020304" pitchFamily="18" charset="0"/>
              </a:rPr>
              <a:t>、</a:t>
            </a:r>
            <a:r>
              <a:rPr lang="en-US" altLang="zh-CN" sz="2800" kern="100">
                <a:latin typeface="Times New Roman" panose="02020603050405020304" pitchFamily="18" charset="0"/>
                <a:ea typeface="+mn-ea"/>
                <a:cs typeface="Times New Roman" panose="02020603050405020304" pitchFamily="18" charset="0"/>
              </a:rPr>
              <a:t>7</a:t>
            </a:r>
            <a:r>
              <a:rPr lang="zh-CN" altLang="en-US" sz="2800" kern="100">
                <a:latin typeface="Times New Roman" panose="02020603050405020304" pitchFamily="18" charset="0"/>
                <a:ea typeface="+mn-ea"/>
                <a:cs typeface="Times New Roman" panose="02020603050405020304" pitchFamily="18" charset="0"/>
              </a:rPr>
              <a:t>、</a:t>
            </a:r>
            <a:r>
              <a:rPr lang="en-US" altLang="zh-CN" sz="2800" kern="100">
                <a:latin typeface="Times New Roman" panose="02020603050405020304" pitchFamily="18" charset="0"/>
                <a:ea typeface="+mn-ea"/>
                <a:cs typeface="Times New Roman" panose="02020603050405020304" pitchFamily="18" charset="0"/>
              </a:rPr>
              <a:t>9</a:t>
            </a:r>
            <a:r>
              <a:rPr lang="zh-CN" altLang="en-US" sz="2800" kern="100">
                <a:latin typeface="Times New Roman" panose="02020603050405020304" pitchFamily="18" charset="0"/>
                <a:ea typeface="+mn-ea"/>
                <a:cs typeface="Times New Roman" panose="02020603050405020304" pitchFamily="18" charset="0"/>
              </a:rPr>
              <a:t>组成的集合</a:t>
            </a:r>
            <a:r>
              <a:rPr lang="zh-CN" altLang="zh-CN" sz="2800" kern="100">
                <a:latin typeface="Times New Roman" panose="02020603050405020304" pitchFamily="18" charset="0"/>
                <a:ea typeface="+mn-ea"/>
                <a:cs typeface="Times New Roman" panose="02020603050405020304" pitchFamily="18" charset="0"/>
              </a:rPr>
              <a:t>，</a:t>
            </a:r>
            <a:r>
              <a:rPr lang="en-US" altLang="zh-CN" sz="2800" kern="100">
                <a:latin typeface="Times New Roman" panose="02020603050405020304" pitchFamily="18" charset="0"/>
                <a:ea typeface="+mn-ea"/>
                <a:cs typeface="Times New Roman" panose="02020603050405020304" pitchFamily="18" charset="0"/>
              </a:rPr>
              <a:t>3,4</a:t>
            </a:r>
            <a:r>
              <a:rPr lang="zh-CN" altLang="zh-CN" sz="2800" kern="100">
                <a:latin typeface="Times New Roman" panose="02020603050405020304" pitchFamily="18" charset="0"/>
                <a:ea typeface="+mn-ea"/>
                <a:cs typeface="Times New Roman" panose="02020603050405020304" pitchFamily="18" charset="0"/>
              </a:rPr>
              <a:t>这两个元素与集合</a:t>
            </a:r>
            <a:r>
              <a:rPr lang="en-US" altLang="zh-CN" sz="2800" i="1" kern="100">
                <a:latin typeface="Times New Roman" panose="02020603050405020304" pitchFamily="18" charset="0"/>
                <a:ea typeface="+mn-ea"/>
                <a:cs typeface="Times New Roman" panose="02020603050405020304" pitchFamily="18" charset="0"/>
              </a:rPr>
              <a:t>A</a:t>
            </a:r>
            <a:r>
              <a:rPr lang="zh-CN" altLang="zh-CN" sz="2800" kern="100">
                <a:latin typeface="Times New Roman" panose="02020603050405020304" pitchFamily="18" charset="0"/>
                <a:ea typeface="+mn-ea"/>
                <a:cs typeface="Times New Roman" panose="02020603050405020304" pitchFamily="18" charset="0"/>
              </a:rPr>
              <a:t>有什么关系？如何用数学语言表示？</a:t>
            </a:r>
            <a:endParaRPr lang="zh-CN" altLang="zh-CN" sz="1050" kern="100">
              <a:effectLst/>
              <a:latin typeface="Times New Roman" panose="02020603050405020304" pitchFamily="18" charset="0"/>
              <a:ea typeface="+mn-ea"/>
              <a:cs typeface="Times New Roman" panose="02020603050405020304" pitchFamily="18" charset="0"/>
            </a:endParaRPr>
          </a:p>
        </p:txBody>
      </p:sp>
      <p:sp>
        <p:nvSpPr>
          <p:cNvPr id="6" name="矩形 5" title=""/>
          <p:cNvSpPr/>
          <p:nvPr/>
        </p:nvSpPr>
        <p:spPr>
          <a:xfrm>
            <a:off x="455712" y="2420888"/>
            <a:ext cx="11328920" cy="1303177"/>
          </a:xfrm>
          <a:prstGeom prst="rect">
            <a:avLst/>
          </a:prstGeom>
        </p:spPr>
        <p:txBody>
          <a:bodyPr wrap="square">
            <a:spAutoFit/>
          </a:bodyPr>
          <a:lstStyle/>
          <a:p>
            <a:pPr algn="just">
              <a:lnSpc>
                <a:spcPct val="150000"/>
              </a:lnSpc>
              <a:spcAft>
                <a:spcPct val="0"/>
              </a:spcAft>
            </a:pPr>
            <a:r>
              <a:rPr lang="zh-CN" altLang="zh-CN" sz="2800" b="1" kern="100">
                <a:solidFill>
                  <a:srgbClr val="0000FF"/>
                </a:solidFill>
                <a:latin typeface="Times New Roman" panose="02020603050405020304" pitchFamily="18" charset="0"/>
                <a:ea typeface="微软雅黑" charset="-122"/>
                <a:cs typeface="Times New Roman" panose="02020603050405020304" pitchFamily="18" charset="0"/>
              </a:rPr>
              <a:t>答案</a:t>
            </a:r>
            <a:r>
              <a:rPr lang="zh-CN" altLang="zh-CN" sz="2800" kern="100">
                <a:latin typeface="Times New Roman" panose="02020603050405020304" pitchFamily="18" charset="0"/>
                <a:ea typeface="微软雅黑" charset="-122"/>
                <a:cs typeface="Times New Roman" panose="02020603050405020304" pitchFamily="18" charset="0"/>
              </a:rPr>
              <a:t>　</a:t>
            </a:r>
            <a:r>
              <a:rPr lang="en-US" altLang="zh-CN" sz="2800" kern="100">
                <a:solidFill>
                  <a:srgbClr val="C00000"/>
                </a:solidFill>
                <a:latin typeface="Times New Roman" panose="02020603050405020304" pitchFamily="18" charset="0"/>
                <a:ea typeface="黑体" panose="02010609060101010101" pitchFamily="49" charset="-122"/>
                <a:cs typeface="Courier New" panose="02070309020205020404" pitchFamily="49" charset="0"/>
              </a:rPr>
              <a:t>3</a:t>
            </a:r>
            <a:r>
              <a:rPr lang="zh-CN" altLang="zh-CN" sz="2800" kern="10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是集合</a:t>
            </a:r>
            <a:r>
              <a:rPr lang="en-US" altLang="zh-CN" sz="2800" i="1" kern="100">
                <a:solidFill>
                  <a:srgbClr val="C00000"/>
                </a:solidFill>
                <a:latin typeface="Times New Roman" panose="02020603050405020304" pitchFamily="18" charset="0"/>
                <a:ea typeface="黑体" panose="02010609060101010101" pitchFamily="49" charset="-122"/>
                <a:cs typeface="Courier New" panose="02070309020205020404" pitchFamily="49" charset="0"/>
              </a:rPr>
              <a:t>A</a:t>
            </a:r>
            <a:r>
              <a:rPr lang="zh-CN" altLang="zh-CN" sz="2800" kern="10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中的元素，即</a:t>
            </a:r>
            <a:r>
              <a:rPr lang="en-US" altLang="zh-CN" sz="2800" kern="100">
                <a:solidFill>
                  <a:srgbClr val="C00000"/>
                </a:solidFill>
                <a:latin typeface="Times New Roman" panose="02020603050405020304" pitchFamily="18" charset="0"/>
                <a:ea typeface="黑体" panose="02010609060101010101" pitchFamily="49" charset="-122"/>
                <a:cs typeface="Courier New" panose="02070309020205020404" pitchFamily="49" charset="0"/>
              </a:rPr>
              <a:t>3</a:t>
            </a:r>
            <a:r>
              <a:rPr lang="zh-CN" altLang="zh-CN" sz="2800" kern="10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属于集合</a:t>
            </a:r>
            <a:r>
              <a:rPr lang="en-US" altLang="zh-CN" sz="2800" i="1" kern="100">
                <a:solidFill>
                  <a:srgbClr val="C00000"/>
                </a:solidFill>
                <a:latin typeface="Times New Roman" panose="02020603050405020304" pitchFamily="18" charset="0"/>
                <a:ea typeface="黑体" panose="02010609060101010101" pitchFamily="49" charset="-122"/>
                <a:cs typeface="Courier New" panose="02070309020205020404" pitchFamily="49" charset="0"/>
              </a:rPr>
              <a:t>A</a:t>
            </a:r>
            <a:r>
              <a:rPr lang="zh-CN" altLang="zh-CN" sz="2800" kern="10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，记作</a:t>
            </a:r>
            <a:r>
              <a:rPr lang="en-US" altLang="zh-CN" sz="2800" kern="100">
                <a:solidFill>
                  <a:srgbClr val="C00000"/>
                </a:solidFill>
                <a:latin typeface="Times New Roman" panose="02020603050405020304" pitchFamily="18" charset="0"/>
                <a:ea typeface="黑体" panose="02010609060101010101" pitchFamily="49" charset="-122"/>
                <a:cs typeface="Courier New" panose="02070309020205020404" pitchFamily="49" charset="0"/>
              </a:rPr>
              <a:t>3</a:t>
            </a:r>
            <a:r>
              <a:rPr lang="en-US" altLang="zh-CN" sz="2800" kern="100">
                <a:solidFill>
                  <a:srgbClr val="C00000"/>
                </a:solidFill>
                <a:latin typeface="宋体" pitchFamily="2" charset="-122"/>
                <a:ea typeface="黑体" panose="02010609060101010101" pitchFamily="49" charset="-122"/>
                <a:cs typeface="Times New Roman" panose="02020603050405020304" pitchFamily="18" charset="0"/>
              </a:rPr>
              <a:t>∈</a:t>
            </a:r>
            <a:r>
              <a:rPr lang="en-US" altLang="zh-CN" sz="2800" i="1" kern="100">
                <a:solidFill>
                  <a:srgbClr val="C00000"/>
                </a:solidFill>
                <a:latin typeface="Times New Roman" panose="02020603050405020304" pitchFamily="18" charset="0"/>
                <a:ea typeface="黑体" panose="02010609060101010101" pitchFamily="49" charset="-122"/>
                <a:cs typeface="Courier New" panose="02070309020205020404" pitchFamily="49" charset="0"/>
              </a:rPr>
              <a:t>A</a:t>
            </a:r>
            <a:r>
              <a:rPr lang="zh-CN" altLang="zh-CN" sz="2800" kern="10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800" kern="10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a:p>
            <a:pPr algn="just">
              <a:lnSpc>
                <a:spcPct val="150000"/>
              </a:lnSpc>
              <a:spcAft>
                <a:spcPct val="0"/>
              </a:spcAft>
            </a:pPr>
            <a:r>
              <a:rPr lang="en-US" altLang="zh-CN" sz="2800" kern="100">
                <a:solidFill>
                  <a:srgbClr val="C00000"/>
                </a:solidFill>
                <a:latin typeface="Times New Roman" panose="02020603050405020304" pitchFamily="18" charset="0"/>
                <a:ea typeface="黑体" panose="02010609060101010101" pitchFamily="49" charset="-122"/>
                <a:cs typeface="Courier New" panose="02070309020205020404" pitchFamily="49" charset="0"/>
              </a:rPr>
              <a:t>4</a:t>
            </a:r>
            <a:r>
              <a:rPr lang="zh-CN" altLang="zh-CN" sz="2800" kern="10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不是集合</a:t>
            </a:r>
            <a:r>
              <a:rPr lang="en-US" altLang="zh-CN" sz="2800" i="1" kern="100">
                <a:solidFill>
                  <a:srgbClr val="C00000"/>
                </a:solidFill>
                <a:latin typeface="Times New Roman" panose="02020603050405020304" pitchFamily="18" charset="0"/>
                <a:ea typeface="黑体" panose="02010609060101010101" pitchFamily="49" charset="-122"/>
                <a:cs typeface="Courier New" panose="02070309020205020404" pitchFamily="49" charset="0"/>
              </a:rPr>
              <a:t>A</a:t>
            </a:r>
            <a:r>
              <a:rPr lang="zh-CN" altLang="zh-CN" sz="2800" kern="10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中的元素，即</a:t>
            </a:r>
            <a:r>
              <a:rPr lang="en-US" altLang="zh-CN" sz="2800" kern="100">
                <a:solidFill>
                  <a:srgbClr val="C00000"/>
                </a:solidFill>
                <a:latin typeface="Times New Roman" panose="02020603050405020304" pitchFamily="18" charset="0"/>
                <a:ea typeface="黑体" panose="02010609060101010101" pitchFamily="49" charset="-122"/>
                <a:cs typeface="Courier New" panose="02070309020205020404" pitchFamily="49" charset="0"/>
              </a:rPr>
              <a:t>4</a:t>
            </a:r>
            <a:r>
              <a:rPr lang="zh-CN" altLang="zh-CN" sz="2800" kern="10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不属于集合</a:t>
            </a:r>
            <a:r>
              <a:rPr lang="en-US" altLang="zh-CN" sz="2800" i="1" kern="100">
                <a:solidFill>
                  <a:srgbClr val="C00000"/>
                </a:solidFill>
                <a:latin typeface="Times New Roman" panose="02020603050405020304" pitchFamily="18" charset="0"/>
                <a:ea typeface="黑体" panose="02010609060101010101" pitchFamily="49" charset="-122"/>
                <a:cs typeface="Courier New" panose="02070309020205020404" pitchFamily="49" charset="0"/>
              </a:rPr>
              <a:t>A</a:t>
            </a:r>
            <a:r>
              <a:rPr lang="zh-CN" altLang="zh-CN" sz="2800" kern="10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，记作</a:t>
            </a:r>
            <a:r>
              <a:rPr lang="en-US" altLang="zh-CN" sz="2800" kern="100">
                <a:solidFill>
                  <a:srgbClr val="C00000"/>
                </a:solidFill>
                <a:latin typeface="Times New Roman" panose="02020603050405020304" pitchFamily="18" charset="0"/>
                <a:ea typeface="黑体" panose="02010609060101010101" pitchFamily="49" charset="-122"/>
                <a:cs typeface="Courier New" panose="02070309020205020404" pitchFamily="49" charset="0"/>
              </a:rPr>
              <a:t>4</a:t>
            </a:r>
            <a:r>
              <a:rPr lang="en-US" altLang="zh-CN" sz="2800" kern="100">
                <a:solidFill>
                  <a:srgbClr val="C00000"/>
                </a:solidFill>
                <a:latin typeface="MS Mincho" panose="02020609040205080304" pitchFamily="49" charset="-128"/>
                <a:ea typeface="黑体" panose="02010609060101010101" pitchFamily="49" charset="-122"/>
                <a:cs typeface="MS Mincho" panose="02020609040205080304" pitchFamily="49" charset="-128"/>
              </a:rPr>
              <a:t>∉</a:t>
            </a:r>
            <a:r>
              <a:rPr lang="en-US" altLang="zh-CN" sz="2800" i="1" kern="100">
                <a:solidFill>
                  <a:srgbClr val="C00000"/>
                </a:solidFill>
                <a:latin typeface="Times New Roman" panose="02020603050405020304" pitchFamily="18" charset="0"/>
                <a:ea typeface="黑体" panose="02010609060101010101" pitchFamily="49" charset="-122"/>
                <a:cs typeface="Courier New" panose="02070309020205020404" pitchFamily="49" charset="0"/>
              </a:rPr>
              <a:t>A</a:t>
            </a:r>
            <a:r>
              <a:rPr lang="en-US" altLang="zh-CN" sz="2800" kern="100">
                <a:solidFill>
                  <a:srgbClr val="C00000"/>
                </a:solidFill>
                <a:latin typeface="Times New Roman" panose="02020603050405020304" pitchFamily="18" charset="0"/>
                <a:ea typeface="黑体" panose="02010609060101010101" pitchFamily="49" charset="-122"/>
                <a:cs typeface="Courier New" panose="02070309020205020404" pitchFamily="49" charset="0"/>
              </a:rPr>
              <a:t>.</a:t>
            </a:r>
            <a:endParaRPr lang="zh-CN" altLang="zh-CN" sz="1050" kern="100">
              <a:effectLst/>
              <a:latin typeface="宋体" pitchFamily="2" charset="-122"/>
              <a:ea typeface="宋体" pitchFamily="2" charset="-122"/>
              <a:cs typeface="Courier New" panose="02070309020205020404"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BEAUTIFY_FLAG" val="#wm#"/>
  <p:tag name="KSO_WM_DYNAMICNUM_SPEED" val="3"/>
  <p:tag name="KSO_WM_UNIT_DIAGRAM_MODELTYPE" val="dynamicNum"/>
  <p:tag name="KSO_WM_UNIT_DYNMNUM_DGM_ANIMTYPE" val="5"/>
  <p:tag name="KSO_WM_UNIT_DYNMNUM_TYPE" val="1"/>
  <p:tag name="KSO_WM_UNIT_INDEX" val="1687933342793_1_1"/>
  <p:tag name="KSO_WM_UNIT_TYPE" val="ζ_h_f"/>
</p:tagLst>
</file>

<file path=ppt/tags/tag2.xml><?xml version="1.0" encoding="utf-8"?>
<p:tagLst xmlns:p="http://schemas.openxmlformats.org/presentationml/2006/main">
  <p:tag name="KSO_WM_UNIT_TABLE_BEAUTIFY" val="smartTable{a31495bb-22e5-4069-b39b-889b7fa05339}"/>
</p:tagLst>
</file>

<file path=ppt/tags/tag3.xml><?xml version="1.0" encoding="utf-8"?>
<p:tagLst xmlns:p="http://schemas.openxmlformats.org/presentationml/2006/main">
  <p:tag name="KSO_WM_UNIT_TABLE_BEAUTIFY" val="smartTable{5d57dd51-89e8-4b60-867c-1cfbb2219e54}"/>
</p:tagLst>
</file>

<file path=ppt/tags/tag4.xml><?xml version="1.0" encoding="utf-8"?>
<p:tagLst xmlns:p="http://schemas.openxmlformats.org/presentationml/2006/main">
  <p:tag name="KSO_WM_UNIT_TABLE_BEAUTIFY" val="smartTable{c64cee7a-9bf5-433e-90e9-b5feb82bda9e}"/>
</p:tagLst>
</file>

<file path=ppt/tags/tag5.xml><?xml version="1.0" encoding="utf-8"?>
<p:tagLst xmlns:p="http://schemas.openxmlformats.org/presentationml/2006/main">
  <p:tag name="AS_OS" val="Unix 3.10 unknown"/>
  <p:tag name="AS_RELEASE_DATE" val="2023.03.31"/>
  <p:tag name="AS_TITLE" val="Aspose.Slides for Java"/>
  <p:tag name="AS_VERSION" val="23.3"/>
</p:tagLst>
</file>

<file path=ppt/theme/theme1.xml><?xml version="1.0" encoding="utf-8"?>
<a:theme xmlns:r="http://schemas.openxmlformats.org/officeDocument/2006/relationships"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fontScheme name="">
      <a:majorFont>
        <a:latin typeface="Calibri Light"/>
        <a:ea typeface="宋体"/>
        <a:cs typeface="Arial"/>
      </a:majorFont>
      <a:minorFont>
        <a:latin typeface="Calibri"/>
        <a:ea typeface="宋体"/>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vt="http://schemas.openxmlformats.org/officeDocument/2006/docPropsVTypes" xmlns="http://schemas.openxmlformats.org/officeDocument/2006/extended-properties">
  <Company>学科网</Company>
  <Paragraphs>157</Paragraphs>
  <Slides>32</Slides>
  <Notes>0</Notes>
  <TotalTime>0</TotalTime>
  <HiddenSlides>0</HiddenSlides>
  <MMClips>0</MMClips>
  <ScaleCrop>0</ScaleCrop>
  <HeadingPairs>
    <vt:vector baseType="variant" size="6">
      <vt:variant>
        <vt:lpstr>Fonts used</vt:lpstr>
      </vt:variant>
      <vt:variant>
        <vt:i4>17</vt:i4>
      </vt:variant>
      <vt:variant>
        <vt:lpstr>Theme</vt:lpstr>
      </vt:variant>
      <vt:variant>
        <vt:i4>1</vt:i4>
      </vt:variant>
      <vt:variant>
        <vt:lpstr>Slide Titles</vt:lpstr>
      </vt:variant>
      <vt:variant>
        <vt:i4>32</vt:i4>
      </vt:variant>
    </vt:vector>
  </HeadingPairs>
  <TitlesOfParts>
    <vt:vector baseType="lpstr" size="50">
      <vt:lpstr>Arial</vt:lpstr>
      <vt:lpstr>Calibri Light</vt:lpstr>
      <vt:lpstr>宋体</vt:lpstr>
      <vt:lpstr>Calibri</vt:lpstr>
      <vt:lpstr>方正兰亭粗黑_GBK</vt:lpstr>
      <vt:lpstr>微软雅黑 Light</vt:lpstr>
      <vt:lpstr>Times New Roman</vt:lpstr>
      <vt:lpstr>方正中等线简体</vt:lpstr>
      <vt:lpstr>Meiryo</vt:lpstr>
      <vt:lpstr>Courier New</vt:lpstr>
      <vt:lpstr>MS Gothic</vt:lpstr>
      <vt:lpstr>微软雅黑</vt:lpstr>
      <vt:lpstr>黑体</vt:lpstr>
      <vt:lpstr>MS Mincho</vt:lpstr>
      <vt:lpstr>Times New Roman Bold</vt:lpstr>
      <vt:lpstr>华文细黑</vt:lpstr>
      <vt:lpstr>Yuanti SC Regular</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0</LinksUpToDate>
  <SharedDoc>0</SharedDoc>
  <HyperlinksChanged>0</HyperlinksChanged>
  <Application>Aspose.Slides for Java</Application>
  <AppVersion>23.0300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dc:creator>rbm.xkw.com</dc:creator>
  <cp:revision>1</cp:revision>
  <cp:lastPrinted>2023-06-29T15:57:44.584</cp:lastPrinted>
  <dcterms:created xsi:type="dcterms:W3CDTF">2023-06-29T15:57:44Z</dcterms:created>
  <dcterms:modified xsi:type="dcterms:W3CDTF">2023-06-29T07:57:44Z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album">
    <vt:lpwstr>rbm.xkw.com</vt:lpwstr>
  </property>
  <property fmtid="{D5CDD505-2E9C-101B-9397-08002B2CF9AE}" pid="3" name="author">
    <vt:lpwstr>rbm.xkw.com</vt:lpwstr>
  </property>
  <property fmtid="{D5CDD505-2E9C-101B-9397-08002B2CF9AE}" pid="4" name="company">
    <vt:lpwstr>学科网</vt:lpwstr>
  </property>
  <property fmtid="{D5CDD505-2E9C-101B-9397-08002B2CF9AE}" pid="5" name="copyright">
    <vt:lpwstr>学科网版权所有</vt:lpwstr>
  </property>
</Properties>
</file>