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284" r:id="rId6"/>
    <p:sldId id="275" r:id="rId7"/>
    <p:sldId id="285" r:id="rId8"/>
    <p:sldId id="338" r:id="rId9"/>
    <p:sldId id="313" r:id="rId10"/>
    <p:sldId id="271" r:id="rId11"/>
    <p:sldId id="436" r:id="rId12"/>
    <p:sldId id="311" r:id="rId13"/>
    <p:sldId id="276" r:id="rId14"/>
    <p:sldId id="281" r:id="rId15"/>
    <p:sldId id="385" r:id="rId16"/>
    <p:sldId id="317" r:id="rId17"/>
    <p:sldId id="443" r:id="rId18"/>
    <p:sldId id="318" r:id="rId19"/>
    <p:sldId id="437" r:id="rId20"/>
    <p:sldId id="438" r:id="rId21"/>
    <p:sldId id="277" r:id="rId22"/>
    <p:sldId id="447" r:id="rId23"/>
    <p:sldId id="448" r:id="rId24"/>
    <p:sldId id="449" r:id="rId25"/>
    <p:sldId id="434" r:id="rId26"/>
    <p:sldId id="435" r:id="rId27"/>
    <p:sldId id="456" r:id="rId28"/>
    <p:sldId id="457" r:id="rId29"/>
    <p:sldId id="458" r:id="rId30"/>
    <p:sldId id="459" r:id="rId31"/>
    <p:sldId id="278" r:id="rId32"/>
    <p:sldId id="283" r:id="rId33"/>
    <p:sldId id="286" r:id="rId34"/>
  </p:sldIdLst>
  <p:sldSz cx="12192000" cy="6858000"/>
  <p:notesSz cx="6858000" cy="9144000"/>
  <p:custDataLst>
    <p:tags r:id="rId3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-108" y="-222"/>
      </p:cViewPr>
      <p:guideLst>
        <p:guide orient="horz" pos="22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tags" Target="tags/tag43.xml" /><Relationship Id="rId36" Type="http://schemas.openxmlformats.org/officeDocument/2006/relationships/presProps" Target="presProps.xml" /><Relationship Id="rId37" Type="http://schemas.openxmlformats.org/officeDocument/2006/relationships/viewProps" Target="viewProps.xml" /><Relationship Id="rId38" Type="http://schemas.openxmlformats.org/officeDocument/2006/relationships/theme" Target="theme/theme1.xml" /><Relationship Id="rId39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Relationship Id="rId2" Type="http://schemas.openxmlformats.org/officeDocument/2006/relationships/image" Target="../media/image29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1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emf" /><Relationship Id="rId2" Type="http://schemas.openxmlformats.org/officeDocument/2006/relationships/image" Target="../media/image33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9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Relationship Id="rId2" Type="http://schemas.openxmlformats.org/officeDocument/2006/relationships/image" Target="../media/image15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Relationship Id="rId3" Type="http://schemas.openxmlformats.org/officeDocument/2006/relationships/image" Target="../media/image19.emf" /><Relationship Id="rId4" Type="http://schemas.openxmlformats.org/officeDocument/2006/relationships/image" Target="../media/image20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2023/8/31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2023/8/31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2023/8/31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2023/8/31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2023/8/31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2023/8/31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2023/8/31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2023/8/31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2023/8/31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2023/8/31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2023/8/31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>2023/8/31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.xml" /><Relationship Id="rId3" Type="http://schemas.openxmlformats.org/officeDocument/2006/relationships/tags" Target="../tags/tag5.xml" /><Relationship Id="rId4" Type="http://schemas.openxmlformats.org/officeDocument/2006/relationships/tags" Target="../tags/tag6.xml" /><Relationship Id="rId5" Type="http://schemas.openxmlformats.org/officeDocument/2006/relationships/tags" Target="../tags/tag7.xml" /><Relationship Id="rId6" Type="http://schemas.openxmlformats.org/officeDocument/2006/relationships/tags" Target="../tags/tag8.xml" /><Relationship Id="rId7" Type="http://schemas.openxmlformats.org/officeDocument/2006/relationships/tags" Target="../tags/tag9.xml" /><Relationship Id="rId8" Type="http://schemas.openxmlformats.org/officeDocument/2006/relationships/tags" Target="../tags/tag10.xml" /><Relationship Id="rId9" Type="http://schemas.openxmlformats.org/officeDocument/2006/relationships/tags" Target="../tags/tag1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image" Target="../media/image7.png" /><Relationship Id="rId5" Type="http://schemas.openxmlformats.org/officeDocument/2006/relationships/tags" Target="../tags/tag14.xml" /><Relationship Id="rId6" Type="http://schemas.openxmlformats.org/officeDocument/2006/relationships/tags" Target="../tags/tag15.xml" /><Relationship Id="rId7" Type="http://schemas.openxmlformats.org/officeDocument/2006/relationships/image" Target="../media/image8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Relationship Id="rId3" Type="http://schemas.openxmlformats.org/officeDocument/2006/relationships/tags" Target="../tags/tag16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package" Target="../embeddings/Microsoft_Word_Document1.docx" TargetMode="Internal" /><Relationship Id="rId5" Type="http://schemas.openxmlformats.org/officeDocument/2006/relationships/image" Target="../media/image10.emf" /><Relationship Id="rId6" Type="http://schemas.openxmlformats.org/officeDocument/2006/relationships/oleObject" Target="../embeddings/oleObject2.bin" /><Relationship Id="rId7" Type="http://schemas.openxmlformats.org/officeDocument/2006/relationships/tags" Target="../tags/tag19.xml" /><Relationship Id="rId8" Type="http://schemas.openxmlformats.org/officeDocument/2006/relationships/vmlDrawing" Target="../drawings/vmlDrawing2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0.xml" /><Relationship Id="rId3" Type="http://schemas.openxmlformats.org/officeDocument/2006/relationships/image" Target="../media/image11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5.emf" /><Relationship Id="rId11" Type="http://schemas.openxmlformats.org/officeDocument/2006/relationships/tags" Target="../tags/tag25.xml" /><Relationship Id="rId12" Type="http://schemas.openxmlformats.org/officeDocument/2006/relationships/oleObject" Target="../embeddings/oleObject4.bin" /><Relationship Id="rId13" Type="http://schemas.openxmlformats.org/officeDocument/2006/relationships/tags" Target="../tags/tag26.xml" /><Relationship Id="rId14" Type="http://schemas.openxmlformats.org/officeDocument/2006/relationships/vmlDrawing" Target="../drawings/vmlDrawing3.vml" /><Relationship Id="rId2" Type="http://schemas.openxmlformats.org/officeDocument/2006/relationships/tags" Target="../tags/tag21.xml" /><Relationship Id="rId3" Type="http://schemas.openxmlformats.org/officeDocument/2006/relationships/tags" Target="../tags/tag22.xml" /><Relationship Id="rId4" Type="http://schemas.openxmlformats.org/officeDocument/2006/relationships/package" Target="../embeddings/Microsoft_Word_Document2.docx" TargetMode="Internal" /><Relationship Id="rId5" Type="http://schemas.openxmlformats.org/officeDocument/2006/relationships/image" Target="../media/image14.emf" /><Relationship Id="rId6" Type="http://schemas.openxmlformats.org/officeDocument/2006/relationships/tags" Target="../tags/tag23.xml" /><Relationship Id="rId7" Type="http://schemas.openxmlformats.org/officeDocument/2006/relationships/tags" Target="../tags/tag24.xml" /><Relationship Id="rId8" Type="http://schemas.openxmlformats.org/officeDocument/2006/relationships/package" Target="../embeddings/Microsoft_Word_Document3.docx" TargetMode="Internal" /><Relationship Id="rId9" Type="http://schemas.openxmlformats.org/officeDocument/2006/relationships/oleObject" Target="../embeddings/oleObject3.bin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oleObject" Target="../embeddings/Microsoft_Word_97_-_2003_Document2.doc" TargetMode="Internal" /><Relationship Id="rId5" Type="http://schemas.openxmlformats.org/officeDocument/2006/relationships/oleObject" Target="../embeddings/oleObject5.bin" /><Relationship Id="rId6" Type="http://schemas.openxmlformats.org/officeDocument/2006/relationships/image" Target="../media/image16.emf" /><Relationship Id="rId7" Type="http://schemas.openxmlformats.org/officeDocument/2006/relationships/vmlDrawing" Target="../drawings/vmlDrawing4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Microsoft_Word_Document6.docx" TargetMode="Internal" /><Relationship Id="rId11" Type="http://schemas.openxmlformats.org/officeDocument/2006/relationships/oleObject" Target="../embeddings/oleObject7.bin" /><Relationship Id="rId12" Type="http://schemas.openxmlformats.org/officeDocument/2006/relationships/image" Target="../media/image19.emf" /><Relationship Id="rId13" Type="http://schemas.openxmlformats.org/officeDocument/2006/relationships/tags" Target="../tags/tag32.xml" /><Relationship Id="rId14" Type="http://schemas.openxmlformats.org/officeDocument/2006/relationships/oleObject" Target="../embeddings/oleObject8.bin" /><Relationship Id="rId15" Type="http://schemas.openxmlformats.org/officeDocument/2006/relationships/tags" Target="../tags/tag33.xml" /><Relationship Id="rId16" Type="http://schemas.openxmlformats.org/officeDocument/2006/relationships/package" Target="../embeddings/Microsoft_Word_Document7.docx" TargetMode="Internal" /><Relationship Id="rId17" Type="http://schemas.openxmlformats.org/officeDocument/2006/relationships/oleObject" Target="../embeddings/oleObject9.bin" /><Relationship Id="rId18" Type="http://schemas.openxmlformats.org/officeDocument/2006/relationships/image" Target="../media/image20.emf" /><Relationship Id="rId19" Type="http://schemas.openxmlformats.org/officeDocument/2006/relationships/vmlDrawing" Target="../drawings/vmlDrawing5.vml" /><Relationship Id="rId2" Type="http://schemas.openxmlformats.org/officeDocument/2006/relationships/tags" Target="../tags/tag29.xml" /><Relationship Id="rId3" Type="http://schemas.openxmlformats.org/officeDocument/2006/relationships/package" Target="../embeddings/Microsoft_Word_Document4.docx" TargetMode="Internal" /><Relationship Id="rId4" Type="http://schemas.openxmlformats.org/officeDocument/2006/relationships/image" Target="../media/image17.emf" /><Relationship Id="rId5" Type="http://schemas.openxmlformats.org/officeDocument/2006/relationships/tags" Target="../tags/tag30.xml" /><Relationship Id="rId6" Type="http://schemas.openxmlformats.org/officeDocument/2006/relationships/package" Target="../embeddings/Microsoft_Word_Document5.docx" TargetMode="Internal" /><Relationship Id="rId7" Type="http://schemas.openxmlformats.org/officeDocument/2006/relationships/image" Target="../media/image18.emf" /><Relationship Id="rId8" Type="http://schemas.openxmlformats.org/officeDocument/2006/relationships/oleObject" Target="../embeddings/oleObject6.bin" /><Relationship Id="rId9" Type="http://schemas.openxmlformats.org/officeDocument/2006/relationships/tags" Target="../tags/tag3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6.vml" /><Relationship Id="rId2" Type="http://schemas.openxmlformats.org/officeDocument/2006/relationships/tags" Target="../tags/tag34.xml" /><Relationship Id="rId3" Type="http://schemas.openxmlformats.org/officeDocument/2006/relationships/package" Target="../embeddings/Microsoft_Word_Document8.docx" TargetMode="Internal" /><Relationship Id="rId4" Type="http://schemas.openxmlformats.org/officeDocument/2006/relationships/image" Target="../media/image21.emf" /><Relationship Id="rId5" Type="http://schemas.openxmlformats.org/officeDocument/2006/relationships/oleObject" Target="../embeddings/oleObject10.bin" /><Relationship Id="rId6" Type="http://schemas.openxmlformats.org/officeDocument/2006/relationships/tags" Target="../tags/tag35.xml" /><Relationship Id="rId7" Type="http://schemas.openxmlformats.org/officeDocument/2006/relationships/package" Target="../embeddings/Microsoft_Word_Document9.docx" TargetMode="Internal" /><Relationship Id="rId8" Type="http://schemas.openxmlformats.org/officeDocument/2006/relationships/oleObject" Target="../embeddings/oleObject11.bin" /><Relationship Id="rId9" Type="http://schemas.openxmlformats.org/officeDocument/2006/relationships/image" Target="../media/image22.e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41.xml" /><Relationship Id="rId11" Type="http://schemas.openxmlformats.org/officeDocument/2006/relationships/vmlDrawing" Target="../drawings/vmlDrawing7.v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package" Target="../embeddings/Microsoft_Word_Document10.docx" TargetMode="Internal" /><Relationship Id="rId5" Type="http://schemas.openxmlformats.org/officeDocument/2006/relationships/image" Target="../media/image23.emf" /><Relationship Id="rId6" Type="http://schemas.openxmlformats.org/officeDocument/2006/relationships/tags" Target="../tags/tag38.xml" /><Relationship Id="rId7" Type="http://schemas.openxmlformats.org/officeDocument/2006/relationships/tags" Target="../tags/tag39.xml" /><Relationship Id="rId8" Type="http://schemas.openxmlformats.org/officeDocument/2006/relationships/tags" Target="../tags/tag40.xml" /><Relationship Id="rId9" Type="http://schemas.openxmlformats.org/officeDocument/2006/relationships/oleObject" Target="../embeddings/oleObject12.bin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11.docx" TargetMode="Internal" /><Relationship Id="rId3" Type="http://schemas.openxmlformats.org/officeDocument/2006/relationships/oleObject" Target="../embeddings/oleObject13.bin" /><Relationship Id="rId4" Type="http://schemas.openxmlformats.org/officeDocument/2006/relationships/image" Target="../media/image24.emf" /><Relationship Id="rId5" Type="http://schemas.openxmlformats.org/officeDocument/2006/relationships/package" Target="../embeddings/Microsoft_Word_Document12.docx" TargetMode="Internal" /><Relationship Id="rId6" Type="http://schemas.openxmlformats.org/officeDocument/2006/relationships/oleObject" Target="../embeddings/oleObject14.bin" /><Relationship Id="rId7" Type="http://schemas.openxmlformats.org/officeDocument/2006/relationships/image" Target="../media/image25.emf" /><Relationship Id="rId8" Type="http://schemas.openxmlformats.org/officeDocument/2006/relationships/vmlDrawing" Target="../drawings/vmlDrawing8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13.docx" TargetMode="Internal" /><Relationship Id="rId3" Type="http://schemas.openxmlformats.org/officeDocument/2006/relationships/oleObject" Target="../embeddings/oleObject15.bin" /><Relationship Id="rId4" Type="http://schemas.openxmlformats.org/officeDocument/2006/relationships/image" Target="../media/image26.emf" /><Relationship Id="rId5" Type="http://schemas.openxmlformats.org/officeDocument/2006/relationships/package" Target="../embeddings/Microsoft_Word_Document14.docx" TargetMode="Internal" /><Relationship Id="rId6" Type="http://schemas.openxmlformats.org/officeDocument/2006/relationships/oleObject" Target="../embeddings/oleObject16.bin" /><Relationship Id="rId7" Type="http://schemas.openxmlformats.org/officeDocument/2006/relationships/image" Target="../media/image27.emf" /><Relationship Id="rId8" Type="http://schemas.openxmlformats.org/officeDocument/2006/relationships/vmlDrawing" Target="../drawings/vmlDrawing9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15.docx" TargetMode="Internal" /><Relationship Id="rId3" Type="http://schemas.openxmlformats.org/officeDocument/2006/relationships/oleObject" Target="../embeddings/oleObject17.bin" /><Relationship Id="rId4" Type="http://schemas.openxmlformats.org/officeDocument/2006/relationships/image" Target="../media/image28.emf" /><Relationship Id="rId5" Type="http://schemas.openxmlformats.org/officeDocument/2006/relationships/package" Target="../embeddings/Microsoft_Word_Document16.docx" TargetMode="Internal" /><Relationship Id="rId6" Type="http://schemas.openxmlformats.org/officeDocument/2006/relationships/oleObject" Target="../embeddings/oleObject18.bin" /><Relationship Id="rId7" Type="http://schemas.openxmlformats.org/officeDocument/2006/relationships/image" Target="../media/image29.emf" /><Relationship Id="rId8" Type="http://schemas.openxmlformats.org/officeDocument/2006/relationships/vmlDrawing" Target="../drawings/vmlDrawing10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17.docx" TargetMode="Internal" /><Relationship Id="rId3" Type="http://schemas.openxmlformats.org/officeDocument/2006/relationships/oleObject" Target="../embeddings/oleObject19.bin" /><Relationship Id="rId4" Type="http://schemas.openxmlformats.org/officeDocument/2006/relationships/image" Target="../media/image30.emf" /><Relationship Id="rId5" Type="http://schemas.openxmlformats.org/officeDocument/2006/relationships/package" Target="../embeddings/Microsoft_Word_Document18.docx" TargetMode="Internal" /><Relationship Id="rId6" Type="http://schemas.openxmlformats.org/officeDocument/2006/relationships/oleObject" Target="../embeddings/oleObject20.bin" /><Relationship Id="rId7" Type="http://schemas.openxmlformats.org/officeDocument/2006/relationships/image" Target="../media/image31.emf" /><Relationship Id="rId8" Type="http://schemas.openxmlformats.org/officeDocument/2006/relationships/vmlDrawing" Target="../drawings/vmlDrawing11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19.docx" TargetMode="Internal" /><Relationship Id="rId3" Type="http://schemas.openxmlformats.org/officeDocument/2006/relationships/oleObject" Target="../embeddings/oleObject21.bin" /><Relationship Id="rId4" Type="http://schemas.openxmlformats.org/officeDocument/2006/relationships/image" Target="../media/image32.emf" /><Relationship Id="rId5" Type="http://schemas.openxmlformats.org/officeDocument/2006/relationships/package" Target="../embeddings/Microsoft_Word_Document20.docx" TargetMode="Internal" /><Relationship Id="rId6" Type="http://schemas.openxmlformats.org/officeDocument/2006/relationships/oleObject" Target="../embeddings/oleObject22.bin" /><Relationship Id="rId7" Type="http://schemas.openxmlformats.org/officeDocument/2006/relationships/image" Target="../media/image33.emf" /><Relationship Id="rId8" Type="http://schemas.openxmlformats.org/officeDocument/2006/relationships/vmlDrawing" Target="../drawings/vmlDrawing12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21.docx" TargetMode="Internal" /><Relationship Id="rId3" Type="http://schemas.openxmlformats.org/officeDocument/2006/relationships/oleObject" Target="../embeddings/oleObject23.bin" /><Relationship Id="rId4" Type="http://schemas.openxmlformats.org/officeDocument/2006/relationships/image" Target="../media/image34.emf" /><Relationship Id="rId5" Type="http://schemas.openxmlformats.org/officeDocument/2006/relationships/package" Target="../embeddings/Microsoft_Word_Document22.docx" TargetMode="Internal" /><Relationship Id="rId6" Type="http://schemas.openxmlformats.org/officeDocument/2006/relationships/oleObject" Target="../embeddings/oleObject24.bin" /><Relationship Id="rId7" Type="http://schemas.openxmlformats.org/officeDocument/2006/relationships/image" Target="../media/image35.emf" /><Relationship Id="rId8" Type="http://schemas.openxmlformats.org/officeDocument/2006/relationships/vmlDrawing" Target="../drawings/vmlDrawing13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23.docx" TargetMode="Internal" /><Relationship Id="rId3" Type="http://schemas.openxmlformats.org/officeDocument/2006/relationships/oleObject" Target="../embeddings/oleObject25.bin" /><Relationship Id="rId4" Type="http://schemas.openxmlformats.org/officeDocument/2006/relationships/image" Target="../media/image36.emf" /><Relationship Id="rId5" Type="http://schemas.openxmlformats.org/officeDocument/2006/relationships/package" Target="../embeddings/Microsoft_Word_Document24.docx" TargetMode="Internal" /><Relationship Id="rId6" Type="http://schemas.openxmlformats.org/officeDocument/2006/relationships/oleObject" Target="../embeddings/oleObject26.bin" /><Relationship Id="rId7" Type="http://schemas.openxmlformats.org/officeDocument/2006/relationships/image" Target="../media/image37.emf" /><Relationship Id="rId8" Type="http://schemas.openxmlformats.org/officeDocument/2006/relationships/vmlDrawing" Target="../drawings/vmlDrawing14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25.docx" TargetMode="Internal" /><Relationship Id="rId3" Type="http://schemas.openxmlformats.org/officeDocument/2006/relationships/oleObject" Target="../embeddings/oleObject27.bin" /><Relationship Id="rId4" Type="http://schemas.openxmlformats.org/officeDocument/2006/relationships/image" Target="../media/image38.emf" /><Relationship Id="rId5" Type="http://schemas.openxmlformats.org/officeDocument/2006/relationships/package" Target="../embeddings/Microsoft_Word_Document26.docx" TargetMode="Internal" /><Relationship Id="rId6" Type="http://schemas.openxmlformats.org/officeDocument/2006/relationships/oleObject" Target="../embeddings/oleObject28.bin" /><Relationship Id="rId7" Type="http://schemas.openxmlformats.org/officeDocument/2006/relationships/image" Target="../media/image39.emf" /><Relationship Id="rId8" Type="http://schemas.openxmlformats.org/officeDocument/2006/relationships/vmlDrawing" Target="../drawings/vmlDrawing15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2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Relationship Id="rId3" Type="http://schemas.openxmlformats.org/officeDocument/2006/relationships/oleObject" Target="../embeddings/Microsoft_Word_97_-_2003_Document1.doc" TargetMode="Internal" /><Relationship Id="rId4" Type="http://schemas.openxmlformats.org/officeDocument/2006/relationships/oleObject" Target="../embeddings/oleObject1.bin" /><Relationship Id="rId5" Type="http://schemas.openxmlformats.org/officeDocument/2006/relationships/image" Target="../media/image5.emf" /><Relationship Id="rId6" Type="http://schemas.openxmlformats.org/officeDocument/2006/relationships/vmlDrawing" Target="../drawings/vmlDrawing1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Relationship Id="rId3" Type="http://schemas.openxmlformats.org/officeDocument/2006/relationships/tags" Target="../tags/tag2.xml" /><Relationship Id="rId4" Type="http://schemas.openxmlformats.org/officeDocument/2006/relationships/tags" Target="../tags/tag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006340" y="4268470"/>
            <a:ext cx="3767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章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等式与不等式</a:t>
            </a: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388"/>
            <a:ext cx="3503613" cy="13335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2905125" y="2649538"/>
            <a:ext cx="3519488" cy="13335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1956435" y="1604645"/>
            <a:ext cx="73653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2.1 等式与不等式的性质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316845" y="3175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 rot="10800000">
            <a:off x="0" y="3175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43623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不等式的性质</a:t>
            </a:r>
          </a:p>
        </p:txBody>
      </p:sp>
      <p:sp>
        <p:nvSpPr>
          <p:cNvPr id="1772546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18542" y="608962"/>
            <a:ext cx="12431554" cy="624591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均为实数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：传递性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如果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＞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，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＞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c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，那么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____________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：加法性质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，那么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：乘法性质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，那么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那么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_________.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：同向可加性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，那么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____________________.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：同向可乘性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，那么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________________.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：可乘方性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，那么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________________________.</a:t>
            </a:r>
          </a:p>
        </p:txBody>
      </p:sp>
      <p:sp>
        <p:nvSpPr>
          <p:cNvPr id="1772549" name="Rectangle 5" title="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96343" y="1449226"/>
            <a:ext cx="12319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0"/>
              <a:t>　</a:t>
            </a:r>
            <a:endParaRPr lang="zh-CN" altLang="en-US" sz="2800" b="0" i="1"/>
          </a:p>
        </p:txBody>
      </p:sp>
      <p:sp>
        <p:nvSpPr>
          <p:cNvPr id="1772551" name="Rectangle 7" title="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36357" y="2169069"/>
            <a:ext cx="20262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0"/>
              <a:t>.</a:t>
            </a:r>
            <a:endParaRPr lang="en-US" altLang="zh-CN" sz="2800" b="0" i="1"/>
          </a:p>
        </p:txBody>
      </p:sp>
      <p:sp>
        <p:nvSpPr>
          <p:cNvPr id="1772552" name="Rectangle 8" title="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76223" y="3184621"/>
            <a:ext cx="15697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en-US" sz="28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2553" name="Rectangle 9" title="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76332" y="3909553"/>
            <a:ext cx="15697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en-US" sz="28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2554" name="Rectangle 10" title="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36195" y="4506308"/>
            <a:ext cx="23044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en-US" sz="28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2555" name="Rectangle 11" title="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35783" y="5349035"/>
            <a:ext cx="15894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1772556" name="Rectangle 12" title="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96595" y="6057556"/>
            <a:ext cx="35725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B5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i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≥2)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7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7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316845" y="3175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 rot="10800000">
            <a:off x="0" y="3175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43623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不等式的性质</a:t>
            </a:r>
          </a:p>
        </p:txBody>
      </p:sp>
      <mc:AlternateContent>
        <mc:Choice Requires="a14">
          <p:sp>
            <p:nvSpPr>
              <p:cNvPr id="1772546" name="Rectangle 2" title=""/>
              <p:cNvSpPr>
                <a:spLocks noGrp="1" noChangeArrowheads="1"/>
              </p:cNvSpPr>
              <p:nvPr>
                <p:ph idx="4294967295"/>
                <p:custDataLst>
                  <p:tags r:id="rId2"/>
                </p:custDataLst>
              </p:nvPr>
            </p:nvSpPr>
            <p:spPr>
              <a:xfrm>
                <a:off x="276022" y="1089022"/>
                <a:ext cx="12431554" cy="624591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均为实数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altLang="zh-CN" sz="28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7</a:t>
                </a:r>
                <a:r>
                  <a:rPr lang="zh-CN" altLang="en-US" sz="28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：可开方性</a:t>
                </a:r>
                <a:r>
                  <a: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如果</a:t>
                </a:r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a</a:t>
                </a:r>
                <a:r>
                  <a: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＞</a:t>
                </a:r>
                <a:r>
                  <a:rPr lang="en-US" altLang="zh-CN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b</a:t>
                </a:r>
                <a:r>
                  <a: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＞</a:t>
                </a: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0</a:t>
                </a:r>
                <a:r>
                  <a: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，那么</a:t>
                </a: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________________________.</a:t>
                </a:r>
                <a:r>
                  <a:rPr lang="en-US" altLang="zh-CN" sz="28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altLang="zh-CN" sz="2800" b="1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8: 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如果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＞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＞</a:t>
                </a: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，那么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__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&gt;</m:t>
                      </m:r>
                      <m:f>
                        <m:fPr>
                          <m:type m:val="bar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_&gt;0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</a:t>
                </a:r>
                <a:endParaRPr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endPara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725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  <p:custDataLst>
                  <p:tags r:id="rId3"/>
                </p:custDataLst>
              </p:nvPr>
            </p:nvSpPr>
            <p:spPr>
              <a:xfrm>
                <a:off x="276022" y="1089022"/>
                <a:ext cx="12431554" cy="6245918"/>
              </a:xfrm>
              <a:prstGeom prst="rect">
                <a:avLst/>
              </a:prstGeom>
              <a:blipFill rotWithShape="1">
                <a:blip r:embed="rId4"/>
                <a:stretch>
                  <a:fillRect l="-3" t="-10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Rectangle 12" title="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496240" y="1869731"/>
                <a:ext cx="3961130" cy="532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FB564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dir="2700000" dist="35921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deg>
                        <m:e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𝒂</m:t>
                          </m:r>
                        </m:e>
                      </m:rad>
                    </m:oMath>
                  </m:oMathPara>
                </a14:m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＞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𝒏</m:t>
                          </m:r>
                        </m:deg>
                        <m:e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</m:rad>
                    </m:oMath>
                  </m:oMathPara>
                </a14:m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∈N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≥2)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</a:p>
            </p:txBody>
          </p:sp>
        </mc:Choice>
        <mc:Fallback>
          <p:sp>
            <p:nvSpPr>
              <p:cNvPr id="3" name="Rectangle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496240" y="1869731"/>
                <a:ext cx="3961130" cy="532130"/>
              </a:xfrm>
              <a:prstGeom prst="rect">
                <a:avLst/>
              </a:prstGeom>
              <a:blipFill rotWithShape="1">
                <a:blip r:embed="rId7"/>
                <a:stretch>
                  <a:fillRect l="-8" t="-55" r="-184" b="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FB564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dir="2700000" dist="35921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96520" y="920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3600" b="1">
                <a:solidFill>
                  <a:schemeClr val="accent6"/>
                </a:solidFill>
                <a:sym typeface="+mn-ea"/>
              </a:rPr>
              <a:t>重要定理</a:t>
            </a:r>
          </a:p>
        </p:txBody>
      </p:sp>
      <p:pic>
        <p:nvPicPr>
          <p:cNvPr id="2" name="图片 1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6005" y="1629410"/>
            <a:ext cx="9715500" cy="168465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等式的性质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对于实数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，下列命题中的真命题是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zh-CN" sz="2800" kern="1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800" kern="1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75792" y="2098874"/>
          <a:ext cx="4949825" cy="32146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4" imgW="4949825" imgH="3216910" progId="Word.Document.12">
                  <p:embed/>
                </p:oleObj>
              </mc:Choice>
              <mc:Fallback>
                <p:oleObj name="文档" r:id="rId4" imgW="4949825" imgH="321691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5792" y="2098874"/>
                        <a:ext cx="4949825" cy="321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9" title=""/>
          <p:cNvSpPr txBox="1"/>
          <p:nvPr>
            <p:custDataLst>
              <p:tags r:id="rId7"/>
            </p:custDataLst>
          </p:nvPr>
        </p:nvSpPr>
        <p:spPr>
          <a:xfrm>
            <a:off x="318392" y="4482470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方程（组）的解（解集）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r>
              <a:rPr lang="zh-CN" altLang="zh-CN" sz="3200" b="1" kern="10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对于实数</a:t>
            </a:r>
            <a:r>
              <a:rPr lang="en-US" altLang="zh-CN" sz="3200" b="1" i="1" kern="10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kern="10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i="1" kern="10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kern="10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i="1" kern="10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kern="10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，求关于</a:t>
            </a:r>
            <a:r>
              <a:rPr lang="en-US" altLang="zh-CN" sz="3200" b="1" i="1" kern="10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kern="10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的方程</a:t>
            </a:r>
            <a:r>
              <a:rPr lang="en-US" altLang="zh-CN" sz="3200" b="1" i="1" kern="10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ax=b</a:t>
            </a:r>
            <a:r>
              <a:rPr lang="zh-CN" altLang="en-US" sz="3200" b="1" kern="10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的解集</a:t>
            </a:r>
            <a:r>
              <a:rPr lang="en-US" altLang="zh-CN" sz="3200" b="1" kern="100"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.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2076450" y="2289175"/>
                <a:ext cx="6792595" cy="2493645"/>
              </a:xfrm>
              <a:prstGeom prst="rect">
                <a:avLst/>
              </a:prstGeom>
            </p:spPr>
            <p:txBody>
              <a:bodyPr wrap="square">
                <a:spAutoFit/>
                <a:extLst>
                  <a:ext uri="{4A0BC546-FE56-4ADE-93B0-CB8AF2F6F144}">
                    <wpsdc:textFrameExt xmlns:wpsdc="http://www.wps.cn/officeDocument/2022/drawingmlCustomData" type="text"/>
                  </a:ext>
                </a:extLst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解：当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≠0</a:t>
                </a:r>
                <a:r>
                  <a:rPr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时，解集为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 m:val="}"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box>
                            <m:boxPr>
                              <m:noBreak m:val="off"/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;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时，解集为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;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≠0</a:t>
                </a:r>
                <a:r>
                  <a:rPr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时，解集为空集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32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∅.</m:t>
                      </m:r>
                    </m:oMath>
                  </m:oMathPara>
                </a14:m>
                <a:endPara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2289175"/>
                <a:ext cx="6792595" cy="24936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韦达定理</a:t>
            </a: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685165" y="1329055"/>
                <a:ext cx="10821670" cy="1134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zh-CN" sz="3200" b="1" kern="10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例</a:t>
                </a:r>
                <a:r>
                  <a:rPr lang="en-US" altLang="zh-CN" sz="3200" b="1" kern="10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3  </a:t>
                </a:r>
                <a:r>
                  <a:rPr lang="zh-CN" altLang="en-US" sz="3200" b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已知方程</a:t>
                </a:r>
                <a:r>
                  <a:rPr lang="en-US" altLang="zh-CN" sz="3200" b="1" i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="1" kern="100" baseline="300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b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3200" b="1" i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-3=0</a:t>
                </a:r>
                <a:r>
                  <a:rPr lang="zh-CN" altLang="en-US" sz="3200" b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的两个根为</a:t>
                </a:r>
                <a:r>
                  <a:rPr lang="en-US" altLang="zh-CN" sz="3200" b="1" i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="1" kern="100" baseline="-250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3200" b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、</a:t>
                </a:r>
                <a:r>
                  <a:rPr lang="en-US" altLang="zh-CN" sz="3200" b="1" i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b="1" kern="100" baseline="-250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3200" b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，求下列各式的值：</a:t>
                </a:r>
              </a:p>
              <a:p>
                <a:r>
                  <a:rPr lang="zh-CN" altLang="en-US" sz="3200" b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 sz="3200" b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3200" b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m:rPr>
                              <m:sty m:val="bi"/>
                            </m:r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𝟏</m:t>
                          </m:r>
                        </m:sub>
                        <m:sup>
                          <m:r>
                            <m:rPr>
                              <m:sty m:val="bi"/>
                            </m:r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sup>
                      </m:sSubSup>
                      <m:sSub>
                        <m:sSubPr>
                          <m:ctrl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r>
                  <a:rPr lang="en-US" altLang="zh-CN" sz="3200" b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m:rPr>
                              <m:sty m:val="bi"/>
                            </m:r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sub>
                        <m:sup>
                          <m:r>
                            <m:rPr>
                              <m:sty m:val="bi"/>
                            </m:r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sup>
                      </m:sSubSup>
                      <m:sSub>
                        <m:sSubPr>
                          <m:ctrl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r>
                  <a:rPr lang="en-US" altLang="zh-CN" sz="3200" b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;          (2)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3200" b="1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3200" b="1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sty m:val="bi"/>
                            </m:rPr>
                            <a:rPr lang="en-US" altLang="zh-CN" sz="3200" b="1" i="1" kern="100" smtClean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1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3200" b="1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3200" b="1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altLang="zh-CN" sz="3200" b="1" kern="10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65" y="1329055"/>
                <a:ext cx="10821670" cy="1134110"/>
              </a:xfrm>
              <a:prstGeom prst="rect">
                <a:avLst/>
              </a:prstGeom>
              <a:blipFill rotWithShape="1">
                <a:blip r:embed="rId2"/>
                <a:stretch>
                  <a:fillRect t="-4927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996315" y="2658110"/>
                <a:ext cx="9973310" cy="3076575"/>
              </a:xfrm>
              <a:prstGeom prst="rect">
                <a:avLst/>
              </a:prstGeom>
            </p:spPr>
            <p:txBody>
              <a:bodyPr wrap="square">
                <a:spAutoFit/>
                <a:extLst>
                  <a:ext uri="{4A0BC546-FE56-4ADE-93B0-CB8AF2F6F144}">
                    <wpsdc:textFrameExt xmlns:wpsdc="http://www.wps.cn/officeDocument/2022/drawingmlCustomData" type="text"/>
                  </a:ext>
                </a:extLst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解：由韦达定理，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r>
                  <a:rPr lang="en-US" altLang="zh-CN" sz="280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800" b="1" i="1" kern="100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幼圆" panose="02010509060101010101" charset="-122"/>
                          <a:cs typeface="Cambria Math" panose="02040503050406030204" charset="0"/>
                          <a:sym typeface="+mn-ea"/>
                        </a:rPr>
                        <m:t>=−</m:t>
                      </m:r>
                      <m:r>
                        <m:rPr>
                          <m:sty m:val="bi"/>
                        </m:rPr>
                        <a:rPr lang="en-US" altLang="zh-CN" sz="2800" b="1" i="1" kern="100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幼圆" panose="02010509060101010101" charset="-122"/>
                          <a:cs typeface="Cambria Math" panose="02040503050406030204" charset="0"/>
                          <a:sym typeface="+mn-ea"/>
                        </a:rPr>
                        <m:t>𝟏</m:t>
                      </m:r>
                      <m:r>
                        <m:rPr>
                          <m:sty m:val="bi"/>
                        </m:rPr>
                        <a:rPr lang="en-US" altLang="zh-CN" sz="2800" b="1" i="1" kern="100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幼圆" panose="02010509060101010101" charset="-122"/>
                          <a:cs typeface="Cambria Math" panose="02040503050406030204" charset="0"/>
                          <a:sym typeface="+mn-ea"/>
                        </a:rPr>
                        <m:t>，</m:t>
                      </m:r>
                      <m:sSub>
                        <m:sSubPr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��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sub>
                      </m:sSub>
                      <m:r>
                        <m:rPr>
                          <m:sty m:val="bi"/>
                        </m:rPr>
                        <a:rPr lang="en-US" altLang="zh-CN" sz="2800" b="1" i="1" kern="100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幼圆" panose="02010509060101010101" charset="-122"/>
                          <a:cs typeface="Cambria Math" panose="02040503050406030204" charset="0"/>
                          <a:sym typeface="+mn-ea"/>
                        </a:rPr>
                        <m:t>=−</m:t>
                      </m:r>
                      <m:r>
                        <m:rPr>
                          <m:sty m:val="bi"/>
                        </m:rPr>
                        <a:rPr lang="en-US" altLang="zh-CN" sz="2800" b="1" i="1" kern="100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幼圆" panose="02010509060101010101" charset="-122"/>
                          <a:cs typeface="Cambria Math" panose="02040503050406030204" charset="0"/>
                          <a:sym typeface="+mn-ea"/>
                        </a:rPr>
                        <m:t>𝟑</m:t>
                      </m:r>
                      <m:r>
                        <m:rPr>
                          <m:sty m:val="bi"/>
                        </m:rPr>
                        <a:rPr lang="en-US" altLang="zh-CN" sz="2800" b="1" i="1" kern="100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幼圆" panose="02010509060101010101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m:rPr>
                          <m:sty m:val="bi"/>
                        </m:rPr>
                        <a:rPr lang="zh-CN" altLang="en-US" sz="2800" b="1" i="1" kern="100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于是</m:t>
                      </m:r>
                    </m:oMath>
                  </m:oMathPara>
                </a14:m>
                <a:endParaRPr lang="zh-CN" altLang="en-US" sz="2800" b="1" i="1" kern="100" smtClean="0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  <a:p>
                <a:pPr marL="0" lvl="0" indent="0" algn="l">
                  <a:lnSpc>
                    <a:spcPct val="150000"/>
                  </a:lnSpc>
                  <a:buNone/>
                </a:pPr>
                <a:r>
                  <a:rPr lang="zh-CN" altLang="en-US" sz="2800" b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en-US" altLang="zh-CN" sz="2800" b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2800" b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𝟏</m:t>
                          </m:r>
                        </m:sub>
                        <m:sup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r>
                  <a:rPr lang="en-US" altLang="zh-CN" sz="2800" b="1" kern="1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幼圆" panose="020105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sub>
                        <m:sup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r>
                  <a:rPr lang="en-US" altLang="zh-CN" sz="2800" b="1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r>
                  <a:rPr lang="zh-CN" altLang="en-US" sz="2800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（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r>
                  <a:rPr lang="en-US" altLang="zh-CN" sz="2800">
                    <a:solidFill>
                      <a:srgbClr val="FF0000"/>
                    </a:solidFill>
                    <a:ea typeface="微软雅黑" panose="020b0503020204020204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r>
                  <a:rPr lang="zh-CN" altLang="en-US" sz="2800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）</a:t>
                </a:r>
                <a:r>
                  <a:rPr lang="en-US" altLang="zh-CN" sz="2800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=-3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幼圆" panose="02010509060101010101" charset="-122"/>
                          <a:cs typeface="Cambria Math" panose="02040503050406030204" charset="0"/>
                          <a:sym typeface="+mn-ea"/>
                        </a:rPr>
                        <m:t>×</m:t>
                      </m:r>
                      <m:r>
                        <a:rPr lang="en-US" altLang="zh-CN" sz="2800" i="1" kern="100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幼圆" panose="02010509060101010101" charset="-122"/>
                          <a:cs typeface="Cambria Math" panose="02040503050406030204" charset="0"/>
                          <a:sym typeface="+mn-ea"/>
                        </a:rPr>
                        <m:t>（</m:t>
                      </m:r>
                      <m:r>
                        <a:rPr lang="en-US" altLang="zh-CN" sz="2800" i="1" kern="100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幼圆" panose="02010509060101010101" charset="-122"/>
                          <a:cs typeface="Cambria Math" panose="02040503050406030204" charset="0"/>
                          <a:sym typeface="+mn-ea"/>
                        </a:rPr>
                        <m:t>−1</m:t>
                      </m:r>
                      <m:r>
                        <a:rPr lang="en-US" altLang="zh-CN" sz="2800" i="1" kern="100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幼圆" panose="02010509060101010101" charset="-122"/>
                          <a:cs typeface="Cambria Math" panose="02040503050406030204" charset="0"/>
                          <a:sym typeface="+mn-ea"/>
                        </a:rPr>
                        <m:t>）</m:t>
                      </m:r>
                    </m:oMath>
                  </m:oMathPara>
                </a14:m>
                <a:r>
                  <a:rPr lang="en-US" altLang="zh-CN" sz="2800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=3.</a:t>
                </a:r>
              </a:p>
              <a:p>
                <a:pPr marL="0" lvl="0" indent="0" algn="l">
                  <a:lnSpc>
                    <a:spcPct val="150000"/>
                  </a:lnSpc>
                  <a:buNone/>
                </a:pPr>
                <a:r>
                  <a:rPr lang="zh-CN" altLang="en-US" sz="2800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en-US" altLang="zh-CN" sz="2800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2</a:t>
                </a:r>
                <a:r>
                  <a:rPr lang="zh-CN" altLang="en-US" sz="2800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altLang="zh-CN" sz="2800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80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幼圆" panose="020105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幼圆" panose="020105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��</m:t>
                                  </m:r>
                                </m:e>
                                <m:sub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幼圆" panose="020105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sty m:val="bi"/>
                                </m:r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幼圆" panose="020105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幼圆" panose="020105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幼圆" panose="020105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r>
                  <a:rPr lang="en-US" altLang="zh-CN" sz="2800" kern="100" baseline="300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2</a:t>
                </a:r>
                <a:r>
                  <a:rPr lang="en-US" altLang="zh-CN" sz="2800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800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幼圆" panose="020105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1" i="1" kern="10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幼圆" panose="02010509060101010101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sz="2800" b="1" i="1" kern="10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幼圆" panose="02010509060101010101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sz="2800" b="1" i="1" kern="10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幼圆" panose="02010509060101010101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幼圆" panose="020105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800" b="1" i="1" kern="10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幼圆" panose="02010509060101010101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sz="2800" b="1" i="1" kern="10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幼圆" panose="02010509060101010101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sz="2800" b="1" i="1" kern="10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幼圆" panose="02010509060101010101" charset="-122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𝟒</m:t>
                          </m:r>
                          <m:sSub>
                            <m:sSubPr>
                              <m:ctrl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sz="2800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幼圆" panose="020105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zh-CN" sz="2800" b="1" i="1" kern="100" smtClean="0">
                  <a:solidFill>
                    <a:srgbClr val="FF0000"/>
                  </a:solidFill>
                  <a:latin typeface="Cambria Math" panose="02040503050406030204" charset="0"/>
                  <a:ea typeface="幼圆" panose="02010509060101010101" charset="-122"/>
                  <a:cs typeface="Cambria Math" panose="02040503050406030204" charset="0"/>
                  <a:sym typeface="+mn-ea"/>
                </a:endParaRPr>
              </a:p>
              <a:p>
                <a:pPr marL="0" lvl="0" indent="0" algn="l">
                  <a:lnSpc>
                    <a:spcPct val="150000"/>
                  </a:lnSpc>
                  <a:buNone/>
                </a:pPr>
                <a:r>
                  <a:rPr lang="en-US" altLang="zh-CN" sz="2800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en-US" altLang="zh-CN" sz="2800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幼圆" panose="020105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幼圆" panose="020105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−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幼圆" panose="02010509060101010101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𝟒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×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（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𝟑</m:t>
                          </m:r>
                          <m:r>
                            <m:rPr>
                              <m:sty m:val="bi"/>
                            </m:rPr>
                            <a:rPr lang="en-US" altLang="zh-CN" sz="28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  <m:t>）</m:t>
                          </m:r>
                        </m:e>
                      </m:rad>
                    </m:oMath>
                  </m:oMathPara>
                </a14:m>
                <a:r>
                  <a:rPr lang="en-US" altLang="zh-CN" sz="2800" kern="100" smtClean="0">
                    <a:solidFill>
                      <a:srgbClr val="FF0000"/>
                    </a:solidFill>
                    <a:latin typeface="Cambria Math" panose="02040503050406030204" charset="0"/>
                    <a:ea typeface="幼圆" panose="02010509060101010101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 kern="100" smtClean="0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幼圆" panose="020105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US" altLang="zh-CN" sz="2800" kern="100" smtClean="0">
                  <a:solidFill>
                    <a:srgbClr val="FF0000"/>
                  </a:solidFill>
                  <a:latin typeface="Cambria Math" panose="02040503050406030204" charset="0"/>
                  <a:ea typeface="幼圆" panose="020105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15" y="2658110"/>
                <a:ext cx="9973310" cy="30765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不等式的性质</a:t>
            </a: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给出下列命题：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7" name="对象 16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23875" y="1781944"/>
          <a:ext cx="77724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4" imgW="7778750" imgH="1146175" progId="Word.Document.12">
                  <p:embed/>
                </p:oleObj>
              </mc:Choice>
              <mc:Fallback>
                <p:oleObj name="文档" r:id="rId4" imgW="7778750" imgH="11461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5" y="1781944"/>
                        <a:ext cx="77724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title=""/>
          <p:cNvSpPr/>
          <p:nvPr>
            <p:custDataLst>
              <p:tags r:id="rId6"/>
            </p:custDataLst>
          </p:nvPr>
        </p:nvSpPr>
        <p:spPr>
          <a:xfrm>
            <a:off x="399667" y="2511404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若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d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d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4" name="对象 13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23875" y="3222104"/>
          <a:ext cx="77724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8" imgW="7778750" imgH="1147445" progId="Word.Document.12">
                  <p:embed/>
                </p:oleObj>
              </mc:Choice>
              <mc:Fallback>
                <p:oleObj name="文档" r:id="rId8" imgW="7778750" imgH="114744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3875" y="3222104"/>
                        <a:ext cx="77724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 title=""/>
          <p:cNvSpPr/>
          <p:nvPr>
            <p:custDataLst>
              <p:tags r:id="rId11"/>
            </p:custDataLst>
          </p:nvPr>
        </p:nvSpPr>
        <p:spPr>
          <a:xfrm>
            <a:off x="399667" y="40792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其中真命题的序号是</a:t>
            </a:r>
            <a:r>
              <a:rPr lang="en-US" altLang="zh-CN" sz="2800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________.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13"/>
            </p:custDataLst>
          </p:nvPr>
        </p:nvSpPr>
        <p:spPr>
          <a:xfrm>
            <a:off x="3875946" y="4134271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①③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比大小</a:t>
            </a: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，比较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的大小．</a:t>
            </a:r>
          </a:p>
        </p:txBody>
      </p:sp>
      <p:graphicFrame>
        <p:nvGraphicFramePr>
          <p:cNvPr id="1809419" name="Object 1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56124" y="1989572"/>
          <a:ext cx="9773412" cy="46638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Document" r:id="rId4" imgW="8086090" imgH="3889375" progId="Word.Document.8">
                  <p:embed/>
                </p:oleObj>
              </mc:Choice>
              <mc:Fallback>
                <p:oleObj name="Document" r:id="rId4" imgW="8086090" imgH="38893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6124" y="1989572"/>
                        <a:ext cx="9773412" cy="4663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不等式的证明</a:t>
            </a: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36240" y="1029028"/>
          <a:ext cx="8609330" cy="10020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3" imgW="8610600" imgH="1003300" progId="Word.Document.12">
                  <p:embed/>
                </p:oleObj>
              </mc:Choice>
              <mc:Fallback>
                <p:oleObj name="文档" r:id="rId3" imgW="86106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240" y="1029028"/>
                        <a:ext cx="8609330" cy="100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20470" y="1929026"/>
          <a:ext cx="10791825" cy="1028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6" imgW="10805160" imgH="1028700" progId="Word.Document.12">
                  <p:embed/>
                </p:oleObj>
              </mc:Choice>
              <mc:Fallback>
                <p:oleObj name="文档" r:id="rId6" imgW="10805160" imgH="1028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0470" y="1929026"/>
                        <a:ext cx="10791825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224166" y="2998083"/>
          <a:ext cx="6581775" cy="1019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10" imgW="6588125" imgH="1025525" progId="Word.Document.12">
                  <p:embed/>
                </p:oleObj>
              </mc:Choice>
              <mc:Fallback>
                <p:oleObj name="文档" r:id="rId10" imgW="6588125" imgH="102552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4166" y="2998083"/>
                        <a:ext cx="658177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 title=""/>
          <p:cNvSpPr/>
          <p:nvPr>
            <p:custDataLst>
              <p:tags r:id="rId13"/>
            </p:custDataLst>
          </p:nvPr>
        </p:nvSpPr>
        <p:spPr>
          <a:xfrm>
            <a:off x="1145052" y="4010225"/>
            <a:ext cx="11237936" cy="13031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∵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∴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c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c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2" name="对象 11" title="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224166" y="5374347"/>
          <a:ext cx="6581775" cy="1019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16" imgW="6588125" imgH="1027430" progId="Word.Document.12">
                  <p:embed/>
                </p:oleObj>
              </mc:Choice>
              <mc:Fallback>
                <p:oleObj name="文档" r:id="rId16" imgW="6588125" imgH="10274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24166" y="5374347"/>
                        <a:ext cx="658177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 smtClean="0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学习</a:t>
            </a: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任务</a:t>
            </a: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09530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</a:p>
        </p:txBody>
      </p:sp>
      <p:sp>
        <p:nvSpPr>
          <p:cNvPr id="4111" name="矩形 32" title=""/>
          <p:cNvSpPr/>
          <p:nvPr/>
        </p:nvSpPr>
        <p:spPr>
          <a:xfrm>
            <a:off x="3155633" y="2469198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</a:p>
        </p:txBody>
      </p:sp>
      <p:sp>
        <p:nvSpPr>
          <p:cNvPr id="4112" name="矩形 33" title=""/>
          <p:cNvSpPr/>
          <p:nvPr/>
        </p:nvSpPr>
        <p:spPr>
          <a:xfrm>
            <a:off x="3155633" y="4269105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</a:p>
        </p:txBody>
      </p:sp>
      <p:sp>
        <p:nvSpPr>
          <p:cNvPr id="4115" name="矩形 39" title=""/>
          <p:cNvSpPr/>
          <p:nvPr/>
        </p:nvSpPr>
        <p:spPr>
          <a:xfrm>
            <a:off x="4235768" y="924560"/>
            <a:ext cx="6673850" cy="737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回顾等式与等式的性质，会求解方程的解</a:t>
            </a:r>
            <a:r>
              <a:rPr lang="en-US" altLang="zh-CN" sz="2800" kern="100" smtClean="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.</a:t>
            </a:r>
            <a:endParaRPr lang="en-US" altLang="zh-CN" sz="2800" kern="10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4116070" y="2318385"/>
            <a:ext cx="803592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回顾一元二次方程的解集，理解根与系数的关系，</a:t>
            </a:r>
            <a:b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</a:br>
            <a: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会使用根与系数的关系求代数式的值</a:t>
            </a:r>
            <a:r>
              <a:rPr lang="en-US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.</a:t>
            </a:r>
            <a:endParaRPr lang="zh-CN" altLang="zh-CN" sz="1050" kern="100">
              <a:effectLst/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295775" y="4289425"/>
            <a:ext cx="969645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了解不等式与不等式的性质，会比较数或式子</a:t>
            </a:r>
            <a:b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</a:br>
            <a: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的大小、会使用不等式的性质证明不等式或</a:t>
            </a:r>
            <a:b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</a:br>
            <a:r>
              <a:rPr lang="zh-CN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解决范围问题</a:t>
            </a:r>
            <a:r>
              <a:rPr lang="en-US"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.</a:t>
            </a:r>
            <a:endParaRPr lang="zh-CN" altLang="zh-CN" sz="1050" kern="100">
              <a:effectLst/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利用不等式的性质求代数式的取值范围</a:t>
            </a:r>
          </a:p>
        </p:txBody>
      </p:sp>
      <p:graphicFrame>
        <p:nvGraphicFramePr>
          <p:cNvPr id="36866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16610" y="1089025"/>
          <a:ext cx="11483340" cy="20364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3" imgW="11677650" imgH="2076450" progId="Word.Document.12">
                  <p:embed/>
                </p:oleObj>
              </mc:Choice>
              <mc:Fallback>
                <p:oleObj r:id="rId3" imgW="11677650" imgH="2076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610" y="1089025"/>
                        <a:ext cx="11483340" cy="2036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296035" y="3249296"/>
          <a:ext cx="11483340" cy="27171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7" imgW="11645900" imgH="2768600" progId="Word.Document.12">
                  <p:embed/>
                </p:oleObj>
              </mc:Choice>
              <mc:Fallback>
                <p:oleObj r:id="rId7" imgW="11645900" imgH="2768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6035" y="3249296"/>
                        <a:ext cx="11483340" cy="2717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500544" y="774229"/>
            <a:ext cx="11190913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用不等号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或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&lt;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填空：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，那么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</a:t>
            </a:r>
            <a:r>
              <a:rPr lang="en-US" altLang="zh-CN" sz="2800" kern="100" err="1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</a:t>
            </a:r>
            <a:r>
              <a:rPr lang="en-US" altLang="zh-CN" sz="2800" i="1" kern="100" err="1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&lt;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&lt;0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，那么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ac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</a:t>
            </a:r>
            <a:r>
              <a:rPr lang="en-US" altLang="zh-CN" sz="2800" i="1" kern="100" err="1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bd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04342" y="2879576"/>
          <a:ext cx="9058275" cy="2133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4" imgW="9070975" imgH="2132330" progId="Word.Document.12">
                  <p:embed/>
                </p:oleObj>
              </mc:Choice>
              <mc:Fallback>
                <p:oleObj name="文档" r:id="rId4" imgW="9070975" imgH="21323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4342" y="2879576"/>
                        <a:ext cx="9058275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title=""/>
          <p:cNvSpPr/>
          <p:nvPr>
            <p:custDataLst>
              <p:tags r:id="rId6"/>
            </p:custDataLst>
          </p:nvPr>
        </p:nvSpPr>
        <p:spPr>
          <a:xfrm>
            <a:off x="5123767" y="1575842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&gt;</a:t>
            </a:r>
            <a:endParaRPr lang="zh-CN" altLang="en-US"/>
          </a:p>
        </p:txBody>
      </p:sp>
      <p:sp>
        <p:nvSpPr>
          <p:cNvPr id="11" name="矩形 10" title=""/>
          <p:cNvSpPr/>
          <p:nvPr>
            <p:custDataLst>
              <p:tags r:id="rId7"/>
            </p:custDataLst>
          </p:nvPr>
        </p:nvSpPr>
        <p:spPr>
          <a:xfrm>
            <a:off x="5474282" y="2248183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&lt;</a:t>
            </a:r>
            <a:endParaRPr lang="zh-CN" altLang="en-US"/>
          </a:p>
        </p:txBody>
      </p:sp>
      <p:sp>
        <p:nvSpPr>
          <p:cNvPr id="13" name="矩形 12" title=""/>
          <p:cNvSpPr/>
          <p:nvPr>
            <p:custDataLst>
              <p:tags r:id="rId8"/>
            </p:custDataLst>
          </p:nvPr>
        </p:nvSpPr>
        <p:spPr>
          <a:xfrm>
            <a:off x="4314850" y="3074179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&lt;</a:t>
            </a:r>
            <a:endParaRPr lang="zh-CN" altLang="en-US"/>
          </a:p>
        </p:txBody>
      </p:sp>
      <p:sp>
        <p:nvSpPr>
          <p:cNvPr id="14" name="矩形 13" title=""/>
          <p:cNvSpPr/>
          <p:nvPr>
            <p:custDataLst>
              <p:tags r:id="rId10"/>
            </p:custDataLst>
          </p:nvPr>
        </p:nvSpPr>
        <p:spPr>
          <a:xfrm>
            <a:off x="4566753" y="4254882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&lt;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7" name="对象 16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995998" y="728663"/>
          <a:ext cx="9605645" cy="17341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2" imgW="6648450" imgH="1200150" progId="Word.Document.12">
                  <p:embed/>
                </p:oleObj>
              </mc:Choice>
              <mc:Fallback>
                <p:oleObj r:id="rId2" imgW="664845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998" y="728663"/>
                        <a:ext cx="9605645" cy="173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214245" y="2288858"/>
          <a:ext cx="8387715" cy="34728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5" imgW="5276850" imgH="2184400" progId="Word.Document.12">
                  <p:embed/>
                </p:oleObj>
              </mc:Choice>
              <mc:Fallback>
                <p:oleObj r:id="rId5" imgW="527685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14245" y="2288858"/>
                        <a:ext cx="8387715" cy="3472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116330" y="909320"/>
          <a:ext cx="10330180" cy="2476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2" imgW="6648450" imgH="1593850" progId="Word.Document.12">
                  <p:embed/>
                </p:oleObj>
              </mc:Choice>
              <mc:Fallback>
                <p:oleObj r:id="rId2" imgW="664845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330" y="909320"/>
                        <a:ext cx="10330180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236345" y="2788920"/>
          <a:ext cx="9431020" cy="39382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5" imgW="6648450" imgH="2774950" progId="Word.Document.12">
                  <p:embed/>
                </p:oleObj>
              </mc:Choice>
              <mc:Fallback>
                <p:oleObj r:id="rId5" imgW="6648450" imgH="2774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6345" y="2788920"/>
                        <a:ext cx="9431020" cy="3938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516255" y="909320"/>
          <a:ext cx="11498580" cy="10433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2" imgW="6648450" imgH="603250" progId="Word.Document.12">
                  <p:embed/>
                </p:oleObj>
              </mc:Choice>
              <mc:Fallback>
                <p:oleObj r:id="rId2" imgW="66484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909320"/>
                        <a:ext cx="11498580" cy="104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365125" y="1764348"/>
          <a:ext cx="11649710" cy="31381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5" imgW="6648450" imgH="1790700" progId="Word.Document.12">
                  <p:embed/>
                </p:oleObj>
              </mc:Choice>
              <mc:Fallback>
                <p:oleObj r:id="rId5" imgW="66484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125" y="1764348"/>
                        <a:ext cx="11649710" cy="313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76225" y="608965"/>
          <a:ext cx="11652250" cy="1057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2" imgW="6648450" imgH="603250" progId="Word.Document.12">
                  <p:embed/>
                </p:oleObj>
              </mc:Choice>
              <mc:Fallback>
                <p:oleObj r:id="rId2" imgW="66484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25" y="608965"/>
                        <a:ext cx="1165225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996315" y="2108835"/>
          <a:ext cx="10321290" cy="2781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5" imgW="6648450" imgH="1790700" progId="Word.Document.12">
                  <p:embed/>
                </p:oleObj>
              </mc:Choice>
              <mc:Fallback>
                <p:oleObj r:id="rId5" imgW="66484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6315" y="2108835"/>
                        <a:ext cx="10321290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576580" y="728980"/>
          <a:ext cx="11103610" cy="10077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2" imgW="6648450" imgH="603250" progId="Word.Document.12">
                  <p:embed/>
                </p:oleObj>
              </mc:Choice>
              <mc:Fallback>
                <p:oleObj r:id="rId2" imgW="66484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80" y="728980"/>
                        <a:ext cx="11103610" cy="1007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136140" y="2052320"/>
          <a:ext cx="8113395" cy="27533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5" imgW="5276850" imgH="1790700" progId="Word.Document.12">
                  <p:embed/>
                </p:oleObj>
              </mc:Choice>
              <mc:Fallback>
                <p:oleObj r:id="rId5" imgW="52768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6140" y="2052320"/>
                        <a:ext cx="8113395" cy="275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756285" y="368935"/>
          <a:ext cx="10634345" cy="22345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2" imgW="6648450" imgH="1397000" progId="Word.Document.12">
                  <p:embed/>
                </p:oleObj>
              </mc:Choice>
              <mc:Fallback>
                <p:oleObj r:id="rId2" imgW="664845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285" y="368935"/>
                        <a:ext cx="10634345" cy="223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116330" y="2468880"/>
          <a:ext cx="9785350" cy="37947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5" imgW="6648450" imgH="2578100" progId="Word.Document.12">
                  <p:embed/>
                </p:oleObj>
              </mc:Choice>
              <mc:Fallback>
                <p:oleObj r:id="rId5" imgW="6648450" imgH="2578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330" y="2468880"/>
                        <a:ext cx="9785350" cy="379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16535" y="368935"/>
          <a:ext cx="11379200" cy="10325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2" imgW="6648450" imgH="603250" progId="Word.Document.12">
                  <p:embed/>
                </p:oleObj>
              </mc:Choice>
              <mc:Fallback>
                <p:oleObj r:id="rId2" imgW="66484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535" y="368935"/>
                        <a:ext cx="11379200" cy="1032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656080" y="1329055"/>
          <a:ext cx="9530080" cy="51155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r:id="rId5" imgW="6648450" imgH="3568700" progId="Word.Document.12">
                  <p:embed/>
                </p:oleObj>
              </mc:Choice>
              <mc:Fallback>
                <p:oleObj r:id="rId5" imgW="6648450" imgH="3568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6080" y="1329055"/>
                        <a:ext cx="9530080" cy="511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36270" y="608965"/>
          <a:ext cx="10644505" cy="9658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r:id="rId2" imgW="6648450" imgH="603250" progId="Word.Document.12">
                  <p:embed/>
                </p:oleObj>
              </mc:Choice>
              <mc:Fallback>
                <p:oleObj r:id="rId2" imgW="66484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270" y="608965"/>
                        <a:ext cx="10644505" cy="96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596390" y="1449070"/>
          <a:ext cx="10583545" cy="44176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5" imgW="6648450" imgH="2774950" progId="Word.Document.12">
                  <p:embed/>
                </p:oleObj>
              </mc:Choice>
              <mc:Fallback>
                <p:oleObj r:id="rId5" imgW="6648450" imgH="2774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6390" y="1449070"/>
                        <a:ext cx="10583545" cy="441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516506" y="909608"/>
            <a:ext cx="11392669" cy="45523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知识清单：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等式的性质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不等式的性质及其应用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(3)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韦达定理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(4)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比较大小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(5)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重要不等式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方法归纳：作差法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3.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常见误区：注意不等式性质的单向性或双向性，即每条性质是否具有可逆性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lang="en-US" altLang="zh-CN" sz="3200" b="1">
                <a:solidFill>
                  <a:schemeClr val="bg1"/>
                </a:solidFill>
              </a:rPr>
              <a:t>2.1</a:t>
            </a:r>
            <a:r>
              <a:rPr lang="zh-CN" altLang="en-US" sz="3200" b="1">
                <a:solidFill>
                  <a:schemeClr val="bg1"/>
                </a:solidFill>
              </a:rPr>
              <a:t>集合分层练习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236345" y="1268730"/>
            <a:ext cx="957897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latin typeface="+mn-ea"/>
                <a:cs typeface="+mn-ea"/>
                <a:sym typeface="+mn-ea"/>
              </a:rPr>
              <a:t>大家知道，相等关系与不等关系是数学中、也是日常生活中最基本的关系</a:t>
            </a:r>
            <a:r>
              <a:rPr lang="en-US" altLang="zh-CN" sz="2800" b="1" kern="100">
                <a:latin typeface="+mn-ea"/>
                <a:cs typeface="+mn-ea"/>
                <a:sym typeface="+mn-ea"/>
              </a:rPr>
              <a:t>.</a:t>
            </a:r>
            <a:r>
              <a:rPr lang="zh-CN" altLang="zh-CN" sz="2800" b="1" kern="100">
                <a:latin typeface="+mn-ea"/>
                <a:cs typeface="+mn-ea"/>
                <a:sym typeface="+mn-ea"/>
              </a:rPr>
              <a:t>比如说：长与短、远与近的比较；比如说：同学们之间高与矮、轻与重的比较；比如说：国家人口的多少、面积的大小的比较；再比如说：新冠疫情传播速度的快与慢的比较</a:t>
            </a:r>
            <a:r>
              <a:rPr lang="en-US" altLang="zh-CN" sz="2800" b="1" kern="100">
                <a:latin typeface="+mn-ea"/>
                <a:cs typeface="+mn-ea"/>
                <a:sym typeface="+mn-ea"/>
              </a:rPr>
              <a:t>.</a:t>
            </a:r>
            <a:r>
              <a:rPr lang="zh-CN" altLang="zh-CN" sz="2800" b="1" kern="100">
                <a:latin typeface="+mn-ea"/>
                <a:cs typeface="+mn-ea"/>
                <a:sym typeface="+mn-ea"/>
              </a:rPr>
              <a:t>正所谓：</a:t>
            </a:r>
            <a:r>
              <a:rPr lang="en-US" altLang="zh-CN" sz="2800" b="1" kern="100">
                <a:latin typeface="+mn-ea"/>
                <a:cs typeface="+mn-ea"/>
                <a:sym typeface="+mn-ea"/>
              </a:rPr>
              <a:t>“</a:t>
            </a:r>
            <a:r>
              <a:rPr lang="zh-CN" altLang="zh-CN" sz="2800" b="1" kern="100">
                <a:latin typeface="+mn-ea"/>
                <a:cs typeface="+mn-ea"/>
                <a:sym typeface="+mn-ea"/>
              </a:rPr>
              <a:t>横看成岭侧成峰，远近高低各不同</a:t>
            </a:r>
            <a:r>
              <a:rPr lang="en-US" altLang="zh-CN" sz="2800" b="1" kern="100">
                <a:latin typeface="+mn-ea"/>
                <a:cs typeface="+mn-ea"/>
                <a:sym typeface="+mn-ea"/>
              </a:rPr>
              <a:t>”.</a:t>
            </a:r>
            <a:endParaRPr lang="zh-CN" altLang="en-US" sz="2800" b="1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6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1" name="文本框 21" title=""/>
          <p:cNvSpPr/>
          <p:nvPr/>
        </p:nvSpPr>
        <p:spPr>
          <a:xfrm>
            <a:off x="516255" y="24923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05596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粗黑_GBK" charset="-122"/>
              </a:rPr>
              <a:t>新课导入</a:t>
            </a:r>
          </a:p>
        </p:txBody>
      </p:sp>
      <p:sp>
        <p:nvSpPr>
          <p:cNvPr id="4" name="矩形 3" title=""/>
          <p:cNvSpPr/>
          <p:nvPr/>
        </p:nvSpPr>
        <p:spPr>
          <a:xfrm>
            <a:off x="520166" y="753085"/>
            <a:ext cx="11223676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pc="-1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　</a:t>
            </a:r>
            <a:r>
              <a:rPr lang="zh-CN" altLang="zh-CN" sz="2800" b="1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生活中，我们经常看到下列标志，你知道它们的意思吗？你能用一个数学式子表示下列关系吗？</a:t>
            </a:r>
            <a:endParaRPr lang="zh-CN" altLang="zh-CN" sz="2800" b="1" kern="1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26018" name="Picture 2" title="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742" y="2058669"/>
            <a:ext cx="3831810" cy="290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 title=""/>
          <p:cNvSpPr/>
          <p:nvPr/>
        </p:nvSpPr>
        <p:spPr>
          <a:xfrm>
            <a:off x="520166" y="2193245"/>
            <a:ext cx="112236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提示　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最低限速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50 km/h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C00000"/>
                </a:solidFill>
                <a:latin typeface="Book Antiqua" panose="02040602050305030304" pitchFamily="18" charset="0"/>
                <a:ea typeface="黑体" panose="02010609060101010101" charset="-122"/>
                <a:cs typeface="Times New Roman" panose="02020603050405020304" pitchFamily="18" charset="0"/>
              </a:rPr>
              <a:t>v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≥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50</a:t>
            </a:r>
            <a:r>
              <a:rPr lang="zh-CN" altLang="zh-CN" sz="2800" kern="1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；</a:t>
            </a:r>
            <a:endParaRPr lang="en-US" altLang="zh-CN" sz="2800" kern="10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限制质量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10 t,0&lt;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ω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10</a:t>
            </a:r>
            <a:r>
              <a:rPr lang="zh-CN" altLang="zh-CN" sz="2800" kern="1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；</a:t>
            </a:r>
            <a:endParaRPr lang="en-US" altLang="zh-CN" sz="2800" kern="10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③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限制高度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3.5 m,0&lt;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h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3.5</a:t>
            </a:r>
            <a:r>
              <a:rPr lang="zh-CN" altLang="zh-CN" sz="2800" kern="1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；</a:t>
            </a:r>
            <a:endParaRPr lang="en-US" altLang="zh-CN" sz="2800" kern="10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④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限制宽度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3 m,0&lt;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；</a:t>
            </a:r>
            <a:endParaRPr lang="en-US" altLang="zh-CN" sz="2800" kern="10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⑤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时间范围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7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30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10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00,7.5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≤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t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10.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636500" y="118364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016500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等式及其性质</a:t>
            </a:r>
          </a:p>
        </p:txBody>
      </p:sp>
      <p:graphicFrame>
        <p:nvGraphicFramePr>
          <p:cNvPr id="1771533" name="Object 1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76375" y="969010"/>
          <a:ext cx="9649460" cy="63703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3" imgW="7410450" imgH="5435600" progId="Word.Document.8">
                  <p:embed/>
                </p:oleObj>
              </mc:Choice>
              <mc:Fallback>
                <p:oleObj name="Document" r:id="rId3" imgW="7410450" imgH="5435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375" y="969010"/>
                        <a:ext cx="9649460" cy="637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836420" y="1569085"/>
            <a:ext cx="8563610" cy="15684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含有未知数的等式成为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方程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.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使得方程两端相等的未知数的值，称为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方程的解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或者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方程的根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.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pic>
        <p:nvPicPr>
          <p:cNvPr id="3" name="图片 2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6330" y="909320"/>
            <a:ext cx="10598785" cy="2061210"/>
          </a:xfrm>
          <a:prstGeom prst="rect">
            <a:avLst/>
          </a:prstGeom>
        </p:spPr>
      </p:pic>
      <p:sp>
        <p:nvSpPr>
          <p:cNvPr id="9223" name="文本框 21" title=""/>
          <p:cNvSpPr/>
          <p:nvPr>
            <p:custDataLst>
              <p:tags r:id="rId4"/>
            </p:custDataLst>
          </p:nvPr>
        </p:nvSpPr>
        <p:spPr>
          <a:xfrm>
            <a:off x="5016500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韦达定理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97</Paragraphs>
  <Slides>33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baseType="lpstr" size="54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Yuanti SC Regular</vt:lpstr>
      <vt:lpstr>Meiryo</vt:lpstr>
      <vt:lpstr>微软雅黑</vt:lpstr>
      <vt:lpstr>Times New Roman</vt:lpstr>
      <vt:lpstr>黑体</vt:lpstr>
      <vt:lpstr>Courier New</vt:lpstr>
      <vt:lpstr>Book Antiqua</vt:lpstr>
      <vt:lpstr>华文细黑</vt:lpstr>
      <vt:lpstr>幼圆</vt:lpstr>
      <vt:lpstr>Cambria Math</vt:lpstr>
      <vt:lpstr>MS Mincho</vt:lpstr>
      <vt:lpstr>方正中等线简体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2023-08-31T13:33:56.214</cp:lastPrinted>
  <dcterms:created xsi:type="dcterms:W3CDTF">2023-08-31T13:33:56Z</dcterms:created>
  <dcterms:modified xsi:type="dcterms:W3CDTF">2023-08-31T05:33:56Z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