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p:sldMasterIdLst>
    <p:sldMasterId id="2147483648" r:id="rId1"/>
  </p:sldMasterIdLst>
  <p:sldIdLst>
    <p:sldId id="269" r:id="rId2"/>
    <p:sldId id="280" r:id="rId3"/>
    <p:sldId id="274" r:id="rId4"/>
    <p:sldId id="298" r:id="rId5"/>
    <p:sldId id="275" r:id="rId6"/>
    <p:sldId id="285" r:id="rId7"/>
    <p:sldId id="313" r:id="rId8"/>
    <p:sldId id="311" r:id="rId9"/>
    <p:sldId id="463" r:id="rId10"/>
    <p:sldId id="276" r:id="rId11"/>
    <p:sldId id="281" r:id="rId12"/>
    <p:sldId id="385" r:id="rId13"/>
    <p:sldId id="317" r:id="rId14"/>
    <p:sldId id="469" r:id="rId15"/>
    <p:sldId id="471" r:id="rId16"/>
    <p:sldId id="443" r:id="rId17"/>
    <p:sldId id="472" r:id="rId18"/>
    <p:sldId id="473" r:id="rId19"/>
    <p:sldId id="474" r:id="rId20"/>
    <p:sldId id="318" r:id="rId21"/>
    <p:sldId id="476" r:id="rId22"/>
    <p:sldId id="437" r:id="rId23"/>
    <p:sldId id="277" r:id="rId24"/>
    <p:sldId id="447" r:id="rId25"/>
    <p:sldId id="464" r:id="rId26"/>
    <p:sldId id="465" r:id="rId27"/>
    <p:sldId id="466" r:id="rId28"/>
    <p:sldId id="467" r:id="rId29"/>
    <p:sldId id="468" r:id="rId30"/>
    <p:sldId id="479" r:id="rId31"/>
    <p:sldId id="278" r:id="rId32"/>
    <p:sldId id="283" r:id="rId33"/>
    <p:sldId id="286" r:id="rId34"/>
  </p:sldIdLst>
  <p:sldSz cx="12192000" cy="6858000"/>
  <p:notesSz cx="6858000" cy="9144000"/>
  <p:custDataLst>
    <p:tags r:id="rId35"/>
  </p:custDataLst>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2220" userDrawn="1">
          <p15:clr>
            <a:srgbClr val="A4A3A4"/>
          </p15:clr>
        </p15:guide>
        <p15:guide id="2" pos="3840" userDrawn="1">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720"/>
  </p:normalViewPr>
  <p:slideViewPr>
    <p:cSldViewPr showGuides="1">
      <p:cViewPr varScale="1">
        <p:scale>
          <a:sx n="102" d="100"/>
          <a:sy n="102" d="100"/>
        </p:scale>
        <p:origin x="-108" y="-222"/>
      </p:cViewPr>
      <p:guideLst>
        <p:guide orient="horz" pos="2220"/>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59998" cy="5999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tags" Target="tags/tag53.xml" /><Relationship Id="rId36" Type="http://schemas.openxmlformats.org/officeDocument/2006/relationships/presProps" Target="presProps.xml" /><Relationship Id="rId37" Type="http://schemas.openxmlformats.org/officeDocument/2006/relationships/viewProps" Target="viewProps.xml" /><Relationship Id="rId38" Type="http://schemas.openxmlformats.org/officeDocument/2006/relationships/theme" Target="theme/theme1.xml" /><Relationship Id="rId39" Type="http://schemas.openxmlformats.org/officeDocument/2006/relationships/tableStyles" Target="tableStyles.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image" Target="../media/image9.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28.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29.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30.emf" /><Relationship Id="rId2" Type="http://schemas.openxmlformats.org/officeDocument/2006/relationships/image" Target="../media/image31.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32.emf" /><Relationship Id="rId2" Type="http://schemas.openxmlformats.org/officeDocument/2006/relationships/image" Target="../media/image33.emf" /><Relationship Id="rId3" Type="http://schemas.openxmlformats.org/officeDocument/2006/relationships/image" Target="../media/image34.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1.emf" /><Relationship Id="rId2" Type="http://schemas.openxmlformats.org/officeDocument/2006/relationships/image" Target="../media/image12.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3.emf" /><Relationship Id="rId2" Type="http://schemas.openxmlformats.org/officeDocument/2006/relationships/image" Target="../media/image14.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18.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19.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0.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23.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24.emf" /><Relationship Id="rId2" Type="http://schemas.openxmlformats.org/officeDocument/2006/relationships/image" Target="../media/image25.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26.emf" /><Relationship Id="rId2" Type="http://schemas.openxmlformats.org/officeDocument/2006/relationships/image" Target="../media/image27.emf"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1">
              <a:rPr lang="zh-CN" altLang="en-US"/>
              <a:t>2023/9/18</a:t>
            </a:fld>
            <a:endParaRPr lang="zh-CN" altLang="en-US">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t>‹#›</a:t>
            </a:fld>
            <a:endParaRPr lang="zh-CN" altLang="en-US">
              <a:ea typeface="宋体" panose="02010600030101010101" pitchFamily="2" charset="-122"/>
            </a:endParaRPr>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a:t>2023/9/18</a:t>
            </a:fld>
            <a:endParaRPr lang="zh-CN" altLang="en-US">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t>‹#›</a:t>
            </a:fld>
            <a:endParaRPr lang="zh-CN" altLang="en-US">
              <a:ea typeface="宋体" panose="02010600030101010101" pitchFamily="2" charset="-122"/>
            </a:endParaRPr>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版">
    <p:spTree>
      <p:nvGrpSpPr>
        <p:cNvPr id="1" name=""/>
        <p:cNvGrpSpPr/>
        <p:nvPr/>
      </p:nvGrpSpPr>
      <p:grpSpPr>
        <a:xfrm>
          <a:off x="0" y="0"/>
          <a: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a:t>2023/9/18</a:t>
            </a:fld>
            <a:endParaRPr lang="zh-CN" altLang="en-US">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t>‹#›</a:t>
            </a:fld>
            <a:endParaRPr lang="zh-CN" altLang="en-US">
              <a:ea typeface="宋体" panose="02010600030101010101" pitchFamily="2" charset="-122"/>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a:t>2023/9/18</a:t>
            </a:fld>
            <a:endParaRPr lang="zh-CN" altLang="en-US">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t>‹#›</a:t>
            </a:fld>
            <a:endParaRPr lang="zh-CN" altLang="en-US">
              <a:ea typeface="宋体" panose="02010600030101010101" pitchFamily="2" charset="-122"/>
            </a:endParaRPr>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a:t>2023/9/18</a:t>
            </a:fld>
            <a:endParaRPr lang="zh-CN" altLang="en-US">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t>‹#›</a:t>
            </a:fld>
            <a:endParaRPr lang="zh-CN" altLang="en-US">
              <a:ea typeface="宋体" panose="02010600030101010101" pitchFamily="2" charset="-122"/>
            </a:endParaRPr>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1">
              <a:rPr lang="zh-CN" altLang="en-US"/>
              <a:t>2023/9/18</a:t>
            </a:fld>
            <a:endParaRPr lang="zh-CN" altLang="en-US">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t>‹#›</a:t>
            </a:fld>
            <a:endParaRPr lang="zh-CN" altLang="en-US">
              <a:ea typeface="宋体" panose="02010600030101010101" pitchFamily="2" charset="-122"/>
            </a:endParaRPr>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fld id="{BB962C8B-B14F-4D97-AF65-F5344CB8AC3E}" type="datetime1">
              <a:rPr lang="zh-CN" altLang="en-US"/>
              <a:t>2023/9/18</a:t>
            </a:fld>
            <a:endParaRPr lang="zh-CN" altLang="en-US">
              <a:ea typeface="宋体" panose="02010600030101010101" pitchFamily="2" charset="-122"/>
            </a:endParaRPr>
          </a:p>
        </p:txBody>
      </p:sp>
      <p:sp>
        <p:nvSpPr>
          <p:cNvPr id="8" name="页脚占位符 7"/>
          <p:cNvSpPr>
            <a:spLocks noGrp="1"/>
          </p:cNvSpPr>
          <p:nvPr>
            <p:ph type="ftr" sz="quarter" idx="11"/>
          </p:nvPr>
        </p:nvSpPr>
        <p:spPr/>
        <p:txBody>
          <a:bodyPr/>
          <a:lstStyle/>
          <a:p>
            <a:pPr lvl="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t>‹#›</a:t>
            </a:fld>
            <a:endParaRPr lang="zh-CN" altLang="en-US">
              <a:ea typeface="宋体" panose="02010600030101010101" pitchFamily="2" charset="-122"/>
            </a:endParaRPr>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fld id="{BB962C8B-B14F-4D97-AF65-F5344CB8AC3E}" type="datetime1">
              <a:rPr lang="zh-CN" altLang="en-US"/>
              <a:t>2023/9/18</a:t>
            </a:fld>
            <a:endParaRPr lang="zh-CN" altLang="en-US">
              <a:ea typeface="宋体" panose="02010600030101010101" pitchFamily="2" charset="-122"/>
            </a:endParaRPr>
          </a:p>
        </p:txBody>
      </p:sp>
      <p:sp>
        <p:nvSpPr>
          <p:cNvPr id="4" name="页脚占位符 3"/>
          <p:cNvSpPr>
            <a:spLocks noGrp="1"/>
          </p:cNvSpPr>
          <p:nvPr>
            <p:ph type="ftr" sz="quarter" idx="11"/>
          </p:nvPr>
        </p:nvSpPr>
        <p:spPr/>
        <p:txBody>
          <a:bodyPr/>
          <a:lstStyle/>
          <a:p>
            <a:pPr lvl="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t>‹#›</a:t>
            </a:fld>
            <a:endParaRPr lang="zh-CN" altLang="en-US">
              <a:ea typeface="宋体" panose="02010600030101010101" pitchFamily="2" charset="-122"/>
            </a:endParaRPr>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p>
            <a:pPr lvl="0"/>
            <a:fld id="{BB962C8B-B14F-4D97-AF65-F5344CB8AC3E}" type="datetime1">
              <a:rPr lang="zh-CN" altLang="en-US"/>
              <a:t>2023/9/18</a:t>
            </a:fld>
            <a:endParaRPr lang="zh-CN" altLang="en-US">
              <a:ea typeface="宋体" panose="02010600030101010101" pitchFamily="2" charset="-122"/>
            </a:endParaRPr>
          </a:p>
        </p:txBody>
      </p:sp>
      <p:sp>
        <p:nvSpPr>
          <p:cNvPr id="3" name="页脚占位符 2"/>
          <p:cNvSpPr>
            <a:spLocks noGrp="1"/>
          </p:cNvSpPr>
          <p:nvPr>
            <p:ph type="ftr" sz="quarter" idx="11"/>
          </p:nvPr>
        </p:nvSpPr>
        <p:spPr/>
        <p:txBody>
          <a:bodyPr/>
          <a:lstStyle/>
          <a:p>
            <a:pPr lvl="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t>‹#›</a:t>
            </a:fld>
            <a:endParaRPr lang="zh-CN" altLang="en-US">
              <a:ea typeface="宋体" panose="02010600030101010101" pitchFamily="2" charset="-122"/>
            </a:endParaRPr>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a:t>2023/9/18</a:t>
            </a:fld>
            <a:endParaRPr lang="zh-CN" altLang="en-US">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t>‹#›</a:t>
            </a:fld>
            <a:endParaRPr lang="zh-CN" altLang="en-US">
              <a:ea typeface="宋体" panose="02010600030101010101" pitchFamily="2" charset="-122"/>
            </a:endParaRPr>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a:t>2023/9/18</a:t>
            </a:fld>
            <a:endParaRPr lang="zh-CN" altLang="en-US">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t>‹#›</a:t>
            </a:fld>
            <a:endParaRPr lang="zh-CN" altLang="en-US">
              <a:ea typeface="宋体" panose="02010600030101010101" pitchFamily="2" charset="-122"/>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image" Target="file:///D:\qq&#25991;&#20214;\712321467\Image\C2C\Image2\%7b75232B38-A165-1FB7-499C-2E1C792CACB5%7d.png" TargetMode="External" /><Relationship Id="rId13" Type="http://schemas.openxmlformats.org/officeDocument/2006/relationships/image" Target="../media/image1.png" /><Relationship Id="rId14"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alpha val="100000"/>
          </a:schemeClr>
        </a:solidFill>
        <a:effectLst/>
      </p:bgPr>
    </p:bg>
    <p:spTree>
      <p:nvGrpSpPr>
        <p:cNvPr id="1" name=""/>
        <p:cNvGrpSpPr/>
        <p:nvPr/>
      </p:nvGrpSpPr>
      <p:grpSpPr>
        <a:xfrm>
          <a:off x="0" y="0"/>
          <a: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anchor="ctr" anchorCtr="0">
            <a:normAutofit/>
          </a:bodyP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p:cNvSpPr>
          <p:nvPr>
            <p:ph type="dt" sz="half" idx="2"/>
          </p:nvPr>
        </p:nvSpPr>
        <p:spPr>
          <a:xfrm>
            <a:off x="838200" y="6356350"/>
            <a:ext cx="2743200" cy="365125"/>
          </a:xfrm>
          <a:prstGeom prst="rect">
            <a:avLst/>
          </a:prstGeom>
          <a:noFill/>
          <a:ln w="9525">
            <a:noFill/>
          </a:ln>
        </p:spPr>
        <p:txBody>
          <a:bodyPr vert="horz" anchor="ctr" anchorCtr="0"/>
          <a:lstStyle>
            <a:lvl1pPr algn="l">
              <a:defRPr sz="1200">
                <a:solidFill>
                  <a:srgbClr val="898989"/>
                </a:solidFill>
                <a:ea typeface="宋体" panose="02010600030101010101" pitchFamily="2" charset="-122"/>
              </a:defRPr>
            </a:lvl1pPr>
          </a:lstStyle>
          <a:p>
            <a:pPr lvl="0"/>
            <a:fld id="{BB962C8B-B14F-4D97-AF65-F5344CB8AC3E}" type="datetime1">
              <a:rPr lang="zh-CN" altLang="en-US"/>
              <a:t>2023/9/18</a:t>
            </a:fld>
            <a:endParaRPr lang="zh-CN" altLang="en-US">
              <a:ea typeface="宋体" panose="02010600030101010101" pitchFamily="2" charset="-122"/>
            </a:endParaRPr>
          </a:p>
        </p:txBody>
      </p:sp>
      <p:sp>
        <p:nvSpPr>
          <p:cNvPr id="1029" name="页脚占位符 4"/>
          <p:cNvSpPr>
            <a:spLocks noGrp="1"/>
          </p:cNvSpPr>
          <p:nvPr>
            <p:ph type="ftr" sz="quarter" idx="3"/>
          </p:nvPr>
        </p:nvSpPr>
        <p:spPr>
          <a:xfrm>
            <a:off x="4038600" y="6356350"/>
            <a:ext cx="4114800" cy="365125"/>
          </a:xfrm>
          <a:prstGeom prst="rect">
            <a:avLst/>
          </a:prstGeom>
          <a:noFill/>
          <a:ln w="9525">
            <a:noFill/>
          </a:ln>
        </p:spPr>
        <p:txBody>
          <a:bodyPr vert="horz" anchor="ctr" anchorCtr="0"/>
          <a:lstStyle>
            <a:lvl1pPr algn="ctr">
              <a:defRPr sz="1200">
                <a:solidFill>
                  <a:srgbClr val="898989"/>
                </a:solidFill>
                <a:ea typeface="宋体" panose="02010600030101010101" pitchFamily="2" charset="-122"/>
              </a:defRPr>
            </a:lvl1pPr>
          </a:lstStyle>
          <a:p>
            <a:pPr lvl="0"/>
            <a:endParaRPr/>
          </a:p>
        </p:txBody>
      </p:sp>
      <p:sp>
        <p:nvSpPr>
          <p:cNvPr id="1030" name="灯片编号占位符 5"/>
          <p:cNvSpPr>
            <a:spLocks noGrp="1"/>
          </p:cNvSpPr>
          <p:nvPr>
            <p:ph type="sldNum" sz="quarter" idx="4"/>
          </p:nvPr>
        </p:nvSpPr>
        <p:spPr>
          <a:xfrm>
            <a:off x="8610600" y="6356350"/>
            <a:ext cx="2743200" cy="365125"/>
          </a:xfrm>
          <a:prstGeom prst="rect">
            <a:avLst/>
          </a:prstGeom>
          <a:noFill/>
          <a:ln w="9525">
            <a:noFill/>
          </a:ln>
        </p:spPr>
        <p:txBody>
          <a:bodyPr vert="horz" anchor="ctr" anchorCtr="0"/>
          <a:lstStyle>
            <a:lvl1pPr algn="r">
              <a:defRPr sz="1200">
                <a:solidFill>
                  <a:srgbClr val="898989"/>
                </a:solidFill>
                <a:ea typeface="宋体" panose="02010600030101010101" pitchFamily="2" charset="-122"/>
              </a:defRPr>
            </a:lvl1pPr>
          </a:lstStyle>
          <a:p>
            <a:pPr lvl="0"/>
            <a:fld id="{9A0DB2DC-4C9A-4742-B13C-FB6460FD3503}" type="slidenum">
              <a:rPr lang="zh-CN" altLang="en-US"/>
              <a:t>‹#›</a:t>
            </a:fld>
            <a:endParaRPr lang="zh-CN" altLang="en-US">
              <a:ea typeface="宋体" panose="02010600030101010101" pitchFamily="2" charset="-122"/>
            </a:endParaRPr>
          </a:p>
        </p:txBody>
      </p:sp>
      <p:pic>
        <p:nvPicPr>
          <p:cNvPr id="1031" name="图片 1073743875" descr="学科网 zxxk.com" title=""/>
          <p:cNvPicPr>
            <a:picLocks noChangeAspect="1"/>
          </p:cNvPicPr>
          <p:nvPr/>
        </p:nvPicPr>
        <p:blipFill>
          <a:blip r:embed="rId13" r:link="rId12"/>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marL="914400" lvl="0" indent="-914400" algn="l" eaLnBrk="1" latinLnBrk="0" hangingPunct="1">
        <a:lnSpc>
          <a:spcPct val="90000"/>
        </a:lnSpc>
        <a:spcBef>
          <a:spcPct val="0"/>
        </a:spcBef>
        <a:buNone/>
        <a:defRPr sz="4400" kern="1200">
          <a:solidFill>
            <a:schemeClr val="tx1"/>
          </a:solidFill>
          <a:latin typeface="+mj-lt"/>
          <a:ea typeface="+mj-ea"/>
          <a:cs typeface="+mj-cs"/>
          <a:sym typeface="Calibri Light"/>
        </a:defRPr>
      </a:lvl1pPr>
    </p:titleStyle>
    <p:bodyStyle>
      <a:lvl1pPr marL="228600" lvl="0" indent="-228600" algn="l" defTabSz="914400" eaLnBrk="1" fontAlgn="base"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sym typeface="Calibri"/>
        </a:defRPr>
      </a:lvl1pPr>
      <a:lvl2pPr marL="685800" lvl="1" indent="-228600" algn="l" defTabSz="914400" eaLnBrk="1" fontAlgn="base" latinLnBrk="0" hangingPunct="1">
        <a:lnSpc>
          <a:spcPct val="90000"/>
        </a:lnSpc>
        <a:spcBef>
          <a:spcPts val="500"/>
        </a:spcBef>
        <a:buFont typeface="Arial" panose="020b0604020202020204" pitchFamily="34" charset="0"/>
        <a:buChar char="•"/>
        <a:defRPr sz="2400" kern="1200">
          <a:solidFill>
            <a:schemeClr val="tx1"/>
          </a:solidFill>
          <a:latin typeface="Calibri"/>
          <a:ea typeface="宋体" panose="02010600030101010101" pitchFamily="2" charset="-122"/>
          <a:cs typeface="+mn-cs"/>
          <a:sym typeface="Calibri"/>
        </a:defRPr>
      </a:lvl2pPr>
      <a:lvl3pPr marL="1143000" lvl="2" indent="-228600" algn="l" defTabSz="914400" eaLnBrk="1" fontAlgn="base" latinLnBrk="0" hangingPunct="1">
        <a:lnSpc>
          <a:spcPct val="90000"/>
        </a:lnSpc>
        <a:spcBef>
          <a:spcPts val="500"/>
        </a:spcBef>
        <a:buFont typeface="Arial" panose="020b0604020202020204" pitchFamily="34" charset="0"/>
        <a:buChar char="•"/>
        <a:defRPr sz="2000" kern="1200">
          <a:solidFill>
            <a:schemeClr val="tx1"/>
          </a:solidFill>
          <a:latin typeface="Calibri"/>
          <a:ea typeface="宋体" panose="02010600030101010101" pitchFamily="2" charset="-122"/>
          <a:cs typeface="+mn-cs"/>
          <a:sym typeface="Calibri"/>
        </a:defRPr>
      </a:lvl3pPr>
      <a:lvl4pPr marL="1600200" lvl="3"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anose="02010600030101010101" pitchFamily="2" charset="-122"/>
          <a:cs typeface="+mn-cs"/>
          <a:sym typeface="Calibri"/>
        </a:defRPr>
      </a:lvl4pPr>
      <a:lvl5pPr marL="2057400" lvl="4"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anose="02010600030101010101" pitchFamily="2" charset="-122"/>
          <a:cs typeface="+mn-cs"/>
          <a:sym typeface="Calibri"/>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anose="02010600030101010101" pitchFamily="2" charset="-122"/>
          <a:cs typeface="+mn-cs"/>
          <a:sym typeface="Calibri"/>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anose="02010600030101010101" pitchFamily="2" charset="-122"/>
          <a:cs typeface="+mn-cs"/>
          <a:sym typeface="Calibri"/>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anose="02010600030101010101" pitchFamily="2" charset="-122"/>
          <a:cs typeface="+mn-cs"/>
          <a:sym typeface="Calibri"/>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anose="02010600030101010101" pitchFamily="2" charset="-122"/>
          <a:cs typeface="+mn-cs"/>
          <a:sym typeface="Calibri"/>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16.xml" /><Relationship Id="rId3" Type="http://schemas.openxmlformats.org/officeDocument/2006/relationships/package" Target="../embeddings/Microsoft_Word_Document3.docx" TargetMode="Internal" /><Relationship Id="rId4" Type="http://schemas.openxmlformats.org/officeDocument/2006/relationships/oleObject" Target="../embeddings/oleObject3.bin" /><Relationship Id="rId5" Type="http://schemas.openxmlformats.org/officeDocument/2006/relationships/image" Target="../media/image11.emf" /><Relationship Id="rId6" Type="http://schemas.openxmlformats.org/officeDocument/2006/relationships/package" Target="../embeddings/Microsoft_Word_Document4.docx" TargetMode="Internal" /><Relationship Id="rId7" Type="http://schemas.openxmlformats.org/officeDocument/2006/relationships/oleObject" Target="../embeddings/oleObject4.bin" /><Relationship Id="rId8" Type="http://schemas.openxmlformats.org/officeDocument/2006/relationships/image" Target="../media/image12.emf" /><Relationship Id="rId9" Type="http://schemas.openxmlformats.org/officeDocument/2006/relationships/vmlDrawing" Target="../drawings/vmlDrawing2.v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17.xml" /><Relationship Id="rId3" Type="http://schemas.openxmlformats.org/officeDocument/2006/relationships/package" Target="../embeddings/Microsoft_Word_Document5.docx" TargetMode="Internal" /><Relationship Id="rId4" Type="http://schemas.openxmlformats.org/officeDocument/2006/relationships/oleObject" Target="../embeddings/oleObject5.bin" /><Relationship Id="rId5" Type="http://schemas.openxmlformats.org/officeDocument/2006/relationships/image" Target="../media/image13.emf" /><Relationship Id="rId6" Type="http://schemas.openxmlformats.org/officeDocument/2006/relationships/package" Target="../embeddings/Microsoft_Word_Document6.docx" TargetMode="Internal" /><Relationship Id="rId7" Type="http://schemas.openxmlformats.org/officeDocument/2006/relationships/oleObject" Target="../embeddings/oleObject6.bin" /><Relationship Id="rId8" Type="http://schemas.openxmlformats.org/officeDocument/2006/relationships/image" Target="../media/image14.emf" /><Relationship Id="rId9" Type="http://schemas.openxmlformats.org/officeDocument/2006/relationships/vmlDrawing" Target="../drawings/vmlDrawing3.v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18.xml" /><Relationship Id="rId3" Type="http://schemas.openxmlformats.org/officeDocument/2006/relationships/image" Target="../media/image15.png" /><Relationship Id="rId4" Type="http://schemas.openxmlformats.org/officeDocument/2006/relationships/tags" Target="../tags/tag19.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6.png" /><Relationship Id="rId3" Type="http://schemas.openxmlformats.org/officeDocument/2006/relationships/image" Target="../media/image17.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20.xml" /><Relationship Id="rId3" Type="http://schemas.openxmlformats.org/officeDocument/2006/relationships/package" Target="../embeddings/Microsoft_Word_Document7.docx" TargetMode="Internal" /><Relationship Id="rId4" Type="http://schemas.openxmlformats.org/officeDocument/2006/relationships/oleObject" Target="../embeddings/oleObject7.bin" /><Relationship Id="rId5" Type="http://schemas.openxmlformats.org/officeDocument/2006/relationships/image" Target="../media/image18.emf" /><Relationship Id="rId6" Type="http://schemas.openxmlformats.org/officeDocument/2006/relationships/vmlDrawing" Target="../drawings/vmlDrawing4.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21.xml" /><Relationship Id="rId3" Type="http://schemas.openxmlformats.org/officeDocument/2006/relationships/package" Target="../embeddings/Microsoft_Word_Document8.docx" TargetMode="Internal" /><Relationship Id="rId4" Type="http://schemas.openxmlformats.org/officeDocument/2006/relationships/oleObject" Target="../embeddings/oleObject8.bin" /><Relationship Id="rId5" Type="http://schemas.openxmlformats.org/officeDocument/2006/relationships/image" Target="../media/image19.emf" /><Relationship Id="rId6" Type="http://schemas.openxmlformats.org/officeDocument/2006/relationships/vmlDrawing" Target="../drawings/vmlDrawing5.v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22.xml" /><Relationship Id="rId3" Type="http://schemas.openxmlformats.org/officeDocument/2006/relationships/package" Target="../embeddings/Microsoft_Word_Document9.docx" TargetMode="Internal" /><Relationship Id="rId4" Type="http://schemas.openxmlformats.org/officeDocument/2006/relationships/oleObject" Target="../embeddings/oleObject9.bin" /><Relationship Id="rId5" Type="http://schemas.openxmlformats.org/officeDocument/2006/relationships/image" Target="../media/image20.emf" /><Relationship Id="rId6" Type="http://schemas.openxmlformats.org/officeDocument/2006/relationships/vmlDrawing" Target="../drawings/vmlDrawing6.v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1.png" /><Relationship Id="rId3" Type="http://schemas.openxmlformats.org/officeDocument/2006/relationships/tags" Target="../tags/tag23.xml" /><Relationship Id="rId4" Type="http://schemas.openxmlformats.org/officeDocument/2006/relationships/tags" Target="../tags/tag24.xml" /><Relationship Id="rId5" Type="http://schemas.openxmlformats.org/officeDocument/2006/relationships/tags" Target="../tags/tag25.xml" /><Relationship Id="rId6" Type="http://schemas.openxmlformats.org/officeDocument/2006/relationships/image" Target="../media/image22.png" /><Relationship Id="rId7" Type="http://schemas.openxmlformats.org/officeDocument/2006/relationships/tags" Target="../tags/tag26.xml" /><Relationship Id="rId8" Type="http://schemas.openxmlformats.org/officeDocument/2006/relationships/tags" Target="../tags/tag27.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1.xml" /><Relationship Id="rId3" Type="http://schemas.openxmlformats.org/officeDocument/2006/relationships/tags" Target="../tags/tag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28.xml" /><Relationship Id="rId3" Type="http://schemas.openxmlformats.org/officeDocument/2006/relationships/package" Target="../embeddings/Microsoft_Word_Document10.docx" TargetMode="Internal" /><Relationship Id="rId4" Type="http://schemas.openxmlformats.org/officeDocument/2006/relationships/oleObject" Target="../embeddings/oleObject10.bin" /><Relationship Id="rId5" Type="http://schemas.openxmlformats.org/officeDocument/2006/relationships/image" Target="../media/image23.emf" /><Relationship Id="rId6" Type="http://schemas.openxmlformats.org/officeDocument/2006/relationships/vmlDrawing" Target="../drawings/vmlDrawing7.v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vmlDrawing" Target="../drawings/vmlDrawing8.vml" /><Relationship Id="rId2" Type="http://schemas.openxmlformats.org/officeDocument/2006/relationships/tags" Target="../tags/tag29.xml" /><Relationship Id="rId3" Type="http://schemas.openxmlformats.org/officeDocument/2006/relationships/tags" Target="../tags/tag30.xml" /><Relationship Id="rId4" Type="http://schemas.openxmlformats.org/officeDocument/2006/relationships/package" Target="../embeddings/Microsoft_Word_Document11.docx" TargetMode="Internal" /><Relationship Id="rId5" Type="http://schemas.openxmlformats.org/officeDocument/2006/relationships/oleObject" Target="../embeddings/oleObject11.bin" /><Relationship Id="rId6" Type="http://schemas.openxmlformats.org/officeDocument/2006/relationships/image" Target="../media/image24.emf" /><Relationship Id="rId7" Type="http://schemas.openxmlformats.org/officeDocument/2006/relationships/package" Target="../embeddings/Microsoft_Word_Document12.docx" TargetMode="Internal" /><Relationship Id="rId8" Type="http://schemas.openxmlformats.org/officeDocument/2006/relationships/oleObject" Target="../embeddings/oleObject12.bin" /><Relationship Id="rId9" Type="http://schemas.openxmlformats.org/officeDocument/2006/relationships/image" Target="../media/image25.emf"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31.xml" /><Relationship Id="rId3" Type="http://schemas.openxmlformats.org/officeDocument/2006/relationships/package" Target="../embeddings/Microsoft_Word_Document13.docx" TargetMode="Internal" /><Relationship Id="rId4" Type="http://schemas.openxmlformats.org/officeDocument/2006/relationships/oleObject" Target="../embeddings/oleObject13.bin" /><Relationship Id="rId5" Type="http://schemas.openxmlformats.org/officeDocument/2006/relationships/image" Target="../media/image26.emf" /><Relationship Id="rId6" Type="http://schemas.openxmlformats.org/officeDocument/2006/relationships/package" Target="../embeddings/Microsoft_Word_Document14.docx" TargetMode="Internal" /><Relationship Id="rId7" Type="http://schemas.openxmlformats.org/officeDocument/2006/relationships/oleObject" Target="../embeddings/oleObject14.bin" /><Relationship Id="rId8" Type="http://schemas.openxmlformats.org/officeDocument/2006/relationships/image" Target="../media/image27.emf" /><Relationship Id="rId9" Type="http://schemas.openxmlformats.org/officeDocument/2006/relationships/vmlDrawing" Target="../drawings/vmlDrawing9.v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32.xml" /><Relationship Id="rId3" Type="http://schemas.openxmlformats.org/officeDocument/2006/relationships/tags" Target="../tags/tag33.xml" /><Relationship Id="rId4" Type="http://schemas.openxmlformats.org/officeDocument/2006/relationships/tags" Target="../tags/tag34.xml" /><Relationship Id="rId5" Type="http://schemas.openxmlformats.org/officeDocument/2006/relationships/package" Target="../embeddings/Microsoft_Word_Document15.docx" TargetMode="Internal" /><Relationship Id="rId6" Type="http://schemas.openxmlformats.org/officeDocument/2006/relationships/image" Target="../media/image28.emf" /><Relationship Id="rId7" Type="http://schemas.openxmlformats.org/officeDocument/2006/relationships/oleObject" Target="../embeddings/oleObject15.bin" /><Relationship Id="rId8" Type="http://schemas.openxmlformats.org/officeDocument/2006/relationships/tags" Target="../tags/tag35.xml" /><Relationship Id="rId9" Type="http://schemas.openxmlformats.org/officeDocument/2006/relationships/vmlDrawing" Target="../drawings/vmlDrawing10.v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36.xml" /><Relationship Id="rId3" Type="http://schemas.openxmlformats.org/officeDocument/2006/relationships/tags" Target="../tags/tag37.xml" /><Relationship Id="rId4" Type="http://schemas.openxmlformats.org/officeDocument/2006/relationships/tags" Target="../tags/tag38.xml" /><Relationship Id="rId5" Type="http://schemas.openxmlformats.org/officeDocument/2006/relationships/package" Target="../embeddings/Microsoft_Word_Document16.docx" TargetMode="Internal" /><Relationship Id="rId6" Type="http://schemas.openxmlformats.org/officeDocument/2006/relationships/oleObject" Target="../embeddings/oleObject16.bin" /><Relationship Id="rId7" Type="http://schemas.openxmlformats.org/officeDocument/2006/relationships/image" Target="../media/image29.emf" /><Relationship Id="rId8" Type="http://schemas.openxmlformats.org/officeDocument/2006/relationships/vmlDrawing" Target="../drawings/vmlDrawing11.v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39.xml" /><Relationship Id="rId3" Type="http://schemas.openxmlformats.org/officeDocument/2006/relationships/tags" Target="../tags/tag40.xml" /><Relationship Id="rId4" Type="http://schemas.openxmlformats.org/officeDocument/2006/relationships/tags" Target="../tags/tag41.xml" /><Relationship Id="rId5" Type="http://schemas.openxmlformats.org/officeDocument/2006/relationships/tags" Target="../tags/tag42.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43.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oleObject" Target="../embeddings/oleObject18.bin" /><Relationship Id="rId11" Type="http://schemas.openxmlformats.org/officeDocument/2006/relationships/image" Target="../media/image31.emf" /><Relationship Id="rId12" Type="http://schemas.openxmlformats.org/officeDocument/2006/relationships/vmlDrawing" Target="../drawings/vmlDrawing12.vml" /><Relationship Id="rId2" Type="http://schemas.openxmlformats.org/officeDocument/2006/relationships/tags" Target="../tags/tag44.xml" /><Relationship Id="rId3" Type="http://schemas.openxmlformats.org/officeDocument/2006/relationships/tags" Target="../tags/tag45.xml" /><Relationship Id="rId4" Type="http://schemas.openxmlformats.org/officeDocument/2006/relationships/package" Target="../embeddings/Microsoft_Word_Document17.docx" TargetMode="Internal" /><Relationship Id="rId5" Type="http://schemas.openxmlformats.org/officeDocument/2006/relationships/image" Target="../media/image30.emf" /><Relationship Id="rId6" Type="http://schemas.openxmlformats.org/officeDocument/2006/relationships/tags" Target="../tags/tag46.xml" /><Relationship Id="rId7" Type="http://schemas.openxmlformats.org/officeDocument/2006/relationships/oleObject" Target="../embeddings/oleObject17.bin" /><Relationship Id="rId8" Type="http://schemas.openxmlformats.org/officeDocument/2006/relationships/tags" Target="../tags/tag47.xml" /><Relationship Id="rId9" Type="http://schemas.openxmlformats.org/officeDocument/2006/relationships/package" Target="../embeddings/Microsoft_Word_Document18.docx" TargetMode="Interna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oleObject" Target="../embeddings/oleObject20.bin" /><Relationship Id="rId11" Type="http://schemas.openxmlformats.org/officeDocument/2006/relationships/tags" Target="../tags/tag51.xml" /><Relationship Id="rId12" Type="http://schemas.openxmlformats.org/officeDocument/2006/relationships/package" Target="../embeddings/Microsoft_Word_Document21.docx" TargetMode="Internal" /><Relationship Id="rId13" Type="http://schemas.openxmlformats.org/officeDocument/2006/relationships/oleObject" Target="../embeddings/oleObject21.bin" /><Relationship Id="rId14" Type="http://schemas.openxmlformats.org/officeDocument/2006/relationships/image" Target="../media/image34.emf" /><Relationship Id="rId15" Type="http://schemas.openxmlformats.org/officeDocument/2006/relationships/vmlDrawing" Target="../drawings/vmlDrawing13.vml" /><Relationship Id="rId2" Type="http://schemas.openxmlformats.org/officeDocument/2006/relationships/tags" Target="../tags/tag48.xml" /><Relationship Id="rId3" Type="http://schemas.openxmlformats.org/officeDocument/2006/relationships/tags" Target="../tags/tag49.xml" /><Relationship Id="rId4" Type="http://schemas.openxmlformats.org/officeDocument/2006/relationships/package" Target="../embeddings/Microsoft_Word_Document19.docx" TargetMode="Internal" /><Relationship Id="rId5" Type="http://schemas.openxmlformats.org/officeDocument/2006/relationships/image" Target="../media/image32.emf" /><Relationship Id="rId6" Type="http://schemas.openxmlformats.org/officeDocument/2006/relationships/tags" Target="../tags/tag50.xml" /><Relationship Id="rId7" Type="http://schemas.openxmlformats.org/officeDocument/2006/relationships/oleObject" Target="../embeddings/oleObject19.bin" /><Relationship Id="rId8" Type="http://schemas.openxmlformats.org/officeDocument/2006/relationships/package" Target="../embeddings/Microsoft_Word_Document20.docx" TargetMode="Internal" /><Relationship Id="rId9" Type="http://schemas.openxmlformats.org/officeDocument/2006/relationships/image" Target="../media/image33.emf"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52.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3.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png" /><Relationship Id="rId3" Type="http://schemas.openxmlformats.org/officeDocument/2006/relationships/tags" Target="../tags/tag4.xml" /><Relationship Id="rId4" Type="http://schemas.openxmlformats.org/officeDocument/2006/relationships/image" Target="../media/image4.png" /><Relationship Id="rId5" Type="http://schemas.openxmlformats.org/officeDocument/2006/relationships/tags" Target="../tags/tag5.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8.png" /><Relationship Id="rId11" Type="http://schemas.openxmlformats.org/officeDocument/2006/relationships/tags" Target="../tags/tag10.xml" /><Relationship Id="rId12" Type="http://schemas.openxmlformats.org/officeDocument/2006/relationships/tags" Target="../tags/tag11.xml" /><Relationship Id="rId13" Type="http://schemas.openxmlformats.org/officeDocument/2006/relationships/oleObject" Target="../embeddings/oleObject1.bin" /><Relationship Id="rId14" Type="http://schemas.openxmlformats.org/officeDocument/2006/relationships/tags" Target="../tags/tag12.xml" /><Relationship Id="rId15" Type="http://schemas.openxmlformats.org/officeDocument/2006/relationships/tags" Target="../tags/tag13.xml" /><Relationship Id="rId16" Type="http://schemas.openxmlformats.org/officeDocument/2006/relationships/tags" Target="../tags/tag14.xml" /><Relationship Id="rId17" Type="http://schemas.openxmlformats.org/officeDocument/2006/relationships/package" Target="../embeddings/Microsoft_Word_Document2.docx" TargetMode="Internal" /><Relationship Id="rId18" Type="http://schemas.openxmlformats.org/officeDocument/2006/relationships/image" Target="../media/image9.emf" /><Relationship Id="rId19" Type="http://schemas.openxmlformats.org/officeDocument/2006/relationships/oleObject" Target="../embeddings/oleObject2.bin" /><Relationship Id="rId2" Type="http://schemas.openxmlformats.org/officeDocument/2006/relationships/tags" Target="../tags/tag6.xml" /><Relationship Id="rId20" Type="http://schemas.openxmlformats.org/officeDocument/2006/relationships/tags" Target="../tags/tag15.xml" /><Relationship Id="rId21" Type="http://schemas.openxmlformats.org/officeDocument/2006/relationships/vmlDrawing" Target="../drawings/vmlDrawing1.vml" /><Relationship Id="rId3" Type="http://schemas.openxmlformats.org/officeDocument/2006/relationships/tags" Target="../tags/tag7.xml" /><Relationship Id="rId4" Type="http://schemas.openxmlformats.org/officeDocument/2006/relationships/package" Target="../embeddings/Microsoft_Word_Document1.docx" TargetMode="Internal" /><Relationship Id="rId5" Type="http://schemas.openxmlformats.org/officeDocument/2006/relationships/image" Target="../media/image5.emf" /><Relationship Id="rId6" Type="http://schemas.openxmlformats.org/officeDocument/2006/relationships/image" Target="../media/image6.png" /><Relationship Id="rId7" Type="http://schemas.openxmlformats.org/officeDocument/2006/relationships/tags" Target="../tags/tag8.xml" /><Relationship Id="rId8" Type="http://schemas.openxmlformats.org/officeDocument/2006/relationships/image" Target="../media/image7.png" /><Relationship Id="rId9" Type="http://schemas.openxmlformats.org/officeDocument/2006/relationships/tags" Target="../tags/tag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074" name="任意多边形 18" title=""/>
          <p:cNvSpPr/>
          <p:nvPr/>
        </p:nvSpPr>
        <p:spPr>
          <a:xfrm>
            <a:off x="0" y="0"/>
            <a:ext cx="6096000" cy="6858000"/>
          </a:xfrm>
          <a:custGeom>
            <a:gdLst>
              <a:gd name="txL" fmla="*/ 0 w 6096000"/>
              <a:gd name="txT" fmla="*/ 0 h 6858000"/>
              <a:gd name="txR" fmla="*/ 6096000 w 6096000"/>
              <a:gd name="txB" fmla="*/ 6858000 h 6858000"/>
            </a:gdLst>
            <a:cxnLst>
              <a:cxn ang="0">
                <a:pos x="0" y="0"/>
              </a:cxn>
              <a:cxn ang="0">
                <a:pos x="6096000" y="3429000"/>
              </a:cxn>
              <a:cxn ang="0">
                <a:pos x="0" y="6858000"/>
              </a:cxn>
            </a:cxnLst>
            <a:rect l="txL" t="txT" r="txR" b="txB"/>
            <a:pathLst>
              <a:path w="6096000" h="6858000">
                <a:moveTo>
                  <a:pt x="0" y="0"/>
                </a:moveTo>
                <a:lnTo>
                  <a:pt x="6096000" y="3429000"/>
                </a:lnTo>
                <a:lnTo>
                  <a:pt x="0" y="6858000"/>
                </a:lnTo>
                <a:close/>
              </a:path>
            </a:pathLst>
          </a:custGeom>
          <a:solidFill>
            <a:srgbClr val="0082C0"/>
          </a:solidFill>
          <a:ln w="12700" cap="flat" cmpd="sng">
            <a:solidFill>
              <a:srgbClr val="0082C0"/>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75" name="任意多边形 22" title=""/>
          <p:cNvSpPr/>
          <p:nvPr/>
        </p:nvSpPr>
        <p:spPr>
          <a:xfrm rot="10800000">
            <a:off x="8439150" y="3175"/>
            <a:ext cx="3752850" cy="1612900"/>
          </a:xfrm>
          <a:custGeom>
            <a:gdLst>
              <a:gd name="txL" fmla="*/ 0 w 3753006"/>
              <a:gd name="txT" fmla="*/ 0 h 1613874"/>
              <a:gd name="txR" fmla="*/ 3753006 w 3753006"/>
              <a:gd name="txB" fmla="*/ 1613874 h 1613874"/>
            </a:gdLst>
            <a:cxnLst>
              <a:cxn ang="0">
                <a:pos x="3753006" y="1613874"/>
              </a:cxn>
              <a:cxn ang="0">
                <a:pos x="0" y="1613874"/>
              </a:cxn>
              <a:cxn ang="0">
                <a:pos x="0" y="1613873"/>
              </a:cxn>
              <a:cxn ang="0">
                <a:pos x="2869108" y="0"/>
              </a:cxn>
            </a:cxnLst>
            <a:rect l="txL" t="txT" r="txR" b="txB"/>
            <a:pathLst>
              <a:path w="3753005" h="1613874">
                <a:moveTo>
                  <a:pt x="3753006" y="1613874"/>
                </a:moveTo>
                <a:lnTo>
                  <a:pt x="0" y="1613874"/>
                </a:lnTo>
                <a:lnTo>
                  <a:pt x="0" y="1613873"/>
                </a:lnTo>
                <a:lnTo>
                  <a:pt x="2869108" y="0"/>
                </a:lnTo>
                <a:close/>
              </a:path>
            </a:pathLst>
          </a:custGeom>
          <a:solidFill>
            <a:srgbClr val="1EB3EB"/>
          </a:solidFill>
          <a:ln w="12700" cap="flat" cmpd="sng">
            <a:solidFill>
              <a:srgbClr val="1EB3EB"/>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76" name="任意多边形 23" title=""/>
          <p:cNvSpPr/>
          <p:nvPr/>
        </p:nvSpPr>
        <p:spPr>
          <a:xfrm rot="10800000">
            <a:off x="0" y="3175"/>
            <a:ext cx="12192000" cy="3429000"/>
          </a:xfrm>
          <a:custGeom>
            <a:gdLst>
              <a:gd name="txL" fmla="*/ 0 w 12192000"/>
              <a:gd name="txT" fmla="*/ 0 h 3429000"/>
              <a:gd name="txR" fmla="*/ 12192000 w 12192000"/>
              <a:gd name="txB" fmla="*/ 3429000 h 3429000"/>
            </a:gdLst>
            <a:cxnLst>
              <a:cxn ang="0">
                <a:pos x="1" y="3429000"/>
              </a:cxn>
              <a:cxn ang="0">
                <a:pos x="0" y="3429000"/>
              </a:cxn>
              <a:cxn ang="0">
                <a:pos x="1" y="3428999"/>
              </a:cxn>
              <a:cxn ang="0">
                <a:pos x="12192000" y="3429000"/>
              </a:cxn>
              <a:cxn ang="0">
                <a:pos x="3753007" y="3429000"/>
              </a:cxn>
              <a:cxn ang="0">
                <a:pos x="2869109" y="1815126"/>
              </a:cxn>
              <a:cxn ang="0">
                <a:pos x="6096000" y="0"/>
              </a:cxn>
            </a:cxnLst>
            <a:rect l="txL" t="txT" r="txR" b="txB"/>
            <a:pathLst>
              <a:path w="12192000" h="3429000">
                <a:moveTo>
                  <a:pt x="1" y="3429000"/>
                </a:moveTo>
                <a:lnTo>
                  <a:pt x="0" y="3429000"/>
                </a:lnTo>
                <a:lnTo>
                  <a:pt x="1" y="3428999"/>
                </a:lnTo>
                <a:close/>
                <a:moveTo>
                  <a:pt x="12192000" y="3429000"/>
                </a:moveTo>
                <a:lnTo>
                  <a:pt x="3753007" y="3429000"/>
                </a:lnTo>
                <a:lnTo>
                  <a:pt x="2869109" y="1815126"/>
                </a:lnTo>
                <a:lnTo>
                  <a:pt x="6096000" y="0"/>
                </a:lnTo>
                <a:close/>
              </a:path>
            </a:pathLst>
          </a:custGeom>
          <a:solidFill>
            <a:srgbClr val="009DE2"/>
          </a:solidFill>
          <a:ln w="12700" cap="flat" cmpd="sng">
            <a:solidFill>
              <a:srgbClr val="009DE2"/>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77"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0167B1"/>
          </a:solidFill>
          <a:ln w="12700" cap="flat" cmpd="sng">
            <a:solidFill>
              <a:srgbClr val="0167B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78"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006CB4"/>
          </a:solidFill>
          <a:ln w="12700" cap="flat" cmpd="sng">
            <a:solidFill>
              <a:srgbClr val="006CB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79"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0B7BC3"/>
          </a:solidFill>
          <a:ln w="12700" cap="flat" cmpd="sng">
            <a:solidFill>
              <a:srgbClr val="0B7BC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80"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0172BE"/>
          </a:solidFill>
          <a:ln w="12700" cap="flat" cmpd="sng">
            <a:solidFill>
              <a:srgbClr val="0172BE"/>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81"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005596"/>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82"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015FA5"/>
          </a:solidFill>
          <a:ln w="12700" cap="flat" cmpd="sng">
            <a:solidFill>
              <a:srgbClr val="015FA5"/>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 name="文本框 3" title=""/>
          <p:cNvSpPr txBox="1"/>
          <p:nvPr/>
        </p:nvSpPr>
        <p:spPr>
          <a:xfrm>
            <a:off x="5006340" y="4268470"/>
            <a:ext cx="3767455" cy="521970"/>
          </a:xfrm>
          <a:prstGeom prst="rect">
            <a:avLst/>
          </a:prstGeom>
          <a:noFill/>
        </p:spPr>
        <p:txBody>
          <a:bodyPr wrap="square" rtlCol="0">
            <a:spAutoFit/>
          </a:bodyPr>
          <a:lstStyle/>
          <a:p>
            <a:r>
              <a:rPr lang="zh-CN" altLang="en-US" sz="2800" b="1">
                <a:solidFill>
                  <a:schemeClr val="bg1"/>
                </a:solidFill>
              </a:rPr>
              <a:t>第</a:t>
            </a:r>
            <a:r>
              <a:rPr lang="en-US" altLang="zh-CN" sz="2800" b="1">
                <a:solidFill>
                  <a:schemeClr val="bg1"/>
                </a:solidFill>
              </a:rPr>
              <a:t>2</a:t>
            </a:r>
            <a:r>
              <a:rPr lang="zh-CN" altLang="en-US" sz="2800" b="1">
                <a:solidFill>
                  <a:schemeClr val="bg1"/>
                </a:solidFill>
              </a:rPr>
              <a:t>章</a:t>
            </a:r>
            <a:r>
              <a:rPr lang="en-US" altLang="zh-CN" sz="2800" b="1">
                <a:solidFill>
                  <a:schemeClr val="bg1"/>
                </a:solidFill>
              </a:rPr>
              <a:t> </a:t>
            </a:r>
            <a:r>
              <a:rPr lang="zh-CN" altLang="en-US" sz="2800" b="1">
                <a:solidFill>
                  <a:schemeClr val="bg1"/>
                </a:solidFill>
              </a:rPr>
              <a:t>等式与不等式</a:t>
            </a:r>
          </a:p>
        </p:txBody>
      </p:sp>
      <p:sp>
        <p:nvSpPr>
          <p:cNvPr id="6" name="文本框 5" title=""/>
          <p:cNvSpPr txBox="1"/>
          <p:nvPr/>
        </p:nvSpPr>
        <p:spPr>
          <a:xfrm>
            <a:off x="4217670" y="5132070"/>
            <a:ext cx="4556125" cy="521970"/>
          </a:xfrm>
          <a:prstGeom prst="rect">
            <a:avLst/>
          </a:prstGeom>
          <a:noFill/>
        </p:spPr>
        <p:txBody>
          <a:bodyPr wrap="square" rtlCol="0">
            <a:prstTxWarp prst="textDoubleWave1">
              <a:avLst/>
            </a:prstTxWarp>
            <a:spAutoFit/>
          </a:bodyPr>
          <a:lstStyle/>
          <a:p>
            <a:r>
              <a:rPr lang="zh-CN" altLang="en-US" sz="2800" b="1">
                <a:solidFill>
                  <a:schemeClr val="bg1"/>
                </a:solidFill>
              </a:rPr>
              <a:t>沪教版</a:t>
            </a:r>
            <a:r>
              <a:rPr lang="zh-CN" altLang="en-US" sz="2800" b="1">
                <a:solidFill>
                  <a:srgbClr val="00B050"/>
                </a:solidFill>
              </a:rPr>
              <a:t>（</a:t>
            </a:r>
            <a:r>
              <a:rPr lang="en-US" altLang="zh-CN" sz="2800" b="1">
                <a:solidFill>
                  <a:srgbClr val="00B050"/>
                </a:solidFill>
              </a:rPr>
              <a:t>2020</a:t>
            </a:r>
            <a:r>
              <a:rPr lang="zh-CN" altLang="en-US" sz="2800" b="1">
                <a:solidFill>
                  <a:srgbClr val="00B050"/>
                </a:solidFill>
              </a:rPr>
              <a:t>）</a:t>
            </a:r>
            <a:r>
              <a:rPr lang="zh-CN" altLang="en-US" sz="2800" b="1">
                <a:solidFill>
                  <a:srgbClr val="C00000"/>
                </a:solidFill>
              </a:rPr>
              <a:t>必修</a:t>
            </a:r>
            <a:r>
              <a:rPr lang="zh-CN" altLang="en-US" sz="2800" b="1">
                <a:solidFill>
                  <a:srgbClr val="FFC000"/>
                </a:solidFill>
              </a:rPr>
              <a:t>第一册</a:t>
            </a:r>
          </a:p>
        </p:txBody>
      </p:sp>
      <p:grpSp>
        <p:nvGrpSpPr>
          <p:cNvPr id="3" name="组合 10" title=""/>
          <p:cNvGrpSpPr/>
          <p:nvPr/>
        </p:nvGrpSpPr>
        <p:grpSpPr>
          <a:xfrm>
            <a:off x="3399790" y="1322705"/>
            <a:ext cx="6346190" cy="85090"/>
            <a:chExt cx="3502347" cy="133691"/>
          </a:xfrm>
        </p:grpSpPr>
        <p:sp>
          <p:nvSpPr>
            <p:cNvPr id="5" name="直接连接符 2"/>
            <p:cNvSpPr/>
            <p:nvPr/>
          </p:nvSpPr>
          <p:spPr>
            <a:xfrm>
              <a:off x="116664" y="66846"/>
              <a:ext cx="3385683" cy="1"/>
            </a:xfrm>
            <a:prstGeom prst="line">
              <a:avLst/>
            </a:prstGeom>
            <a:ln w="9525" cap="flat" cmpd="sng">
              <a:solidFill>
                <a:schemeClr val="bg1"/>
              </a:solidFill>
              <a:prstDash val="solid"/>
              <a:bevel/>
              <a:headEnd type="none" w="med" len="med"/>
              <a:tailEnd type="none" w="med" len="med"/>
            </a:ln>
          </p:spPr>
          <p:txBody>
            <a:bodyPr/>
            <a:lstStyle/>
            <a:p/>
          </p:txBody>
        </p:sp>
        <p:sp>
          <p:nvSpPr>
            <p:cNvPr id="7" name="椭圆 8"/>
            <p:cNvSpPr/>
            <p:nvPr/>
          </p:nvSpPr>
          <p:spPr>
            <a:xfrm>
              <a:off x="0" y="0"/>
              <a:ext cx="133691" cy="133691"/>
            </a:xfrm>
            <a:prstGeom prst="ellipse">
              <a:avLst/>
            </a:prstGeom>
            <a:solidFill>
              <a:schemeClr val="bg1"/>
            </a:solidFill>
            <a:ln w="25400" cap="flat" cmpd="sng">
              <a:solidFill>
                <a:schemeClr val="bg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8" name="组合 11" title=""/>
          <p:cNvGrpSpPr/>
          <p:nvPr/>
        </p:nvGrpSpPr>
        <p:grpSpPr>
          <a:xfrm>
            <a:off x="697865" y="3542030"/>
            <a:ext cx="5737860" cy="76200"/>
            <a:chExt cx="3519374" cy="133691"/>
          </a:xfrm>
        </p:grpSpPr>
        <p:sp>
          <p:nvSpPr>
            <p:cNvPr id="9" name="直接连接符 5"/>
            <p:cNvSpPr/>
            <p:nvPr/>
          </p:nvSpPr>
          <p:spPr>
            <a:xfrm>
              <a:off x="0" y="66846"/>
              <a:ext cx="3385683" cy="1"/>
            </a:xfrm>
            <a:prstGeom prst="line">
              <a:avLst/>
            </a:prstGeom>
            <a:ln w="9525" cap="flat" cmpd="sng">
              <a:solidFill>
                <a:schemeClr val="bg1"/>
              </a:solidFill>
              <a:prstDash val="solid"/>
              <a:bevel/>
              <a:headEnd type="none" w="med" len="med"/>
              <a:tailEnd type="none" w="med" len="med"/>
            </a:ln>
          </p:spPr>
          <p:txBody>
            <a:bodyPr/>
            <a:lstStyle/>
            <a:p/>
          </p:txBody>
        </p:sp>
        <p:sp>
          <p:nvSpPr>
            <p:cNvPr id="10" name="椭圆 9"/>
            <p:cNvSpPr/>
            <p:nvPr/>
          </p:nvSpPr>
          <p:spPr>
            <a:xfrm>
              <a:off x="3385683" y="0"/>
              <a:ext cx="133691" cy="133691"/>
            </a:xfrm>
            <a:prstGeom prst="ellipse">
              <a:avLst/>
            </a:prstGeom>
            <a:solidFill>
              <a:schemeClr val="bg1"/>
            </a:solidFill>
            <a:ln w="25400" cap="flat" cmpd="sng">
              <a:solidFill>
                <a:schemeClr val="bg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文本框 1" title=""/>
          <p:cNvSpPr txBox="1"/>
          <p:nvPr/>
        </p:nvSpPr>
        <p:spPr>
          <a:xfrm>
            <a:off x="36195" y="1737995"/>
            <a:ext cx="11696065" cy="1568450"/>
          </a:xfrm>
          <a:prstGeom prst="rect">
            <a:avLst/>
          </a:prstGeom>
          <a:noFill/>
        </p:spPr>
        <p:txBody>
          <a:bodyPr wrap="square" rtlCol="0">
            <a:spAutoFit/>
            <a:scene3d>
              <a:camera prst="orthographicFront"/>
              <a:lightRig rig="threePt" dir="t"/>
            </a:scene3d>
          </a:bodyPr>
          <a:lstStyle/>
          <a:p>
            <a:pPr algn="ctr"/>
            <a:r>
              <a:rPr lang="en-US" altLang="zh-CN" sz="4000">
                <a:ln w="9525">
                  <a:solidFill>
                    <a:schemeClr val="bg1"/>
                  </a:solidFill>
                  <a:prstDash val="solid"/>
                </a:ln>
                <a:solidFill>
                  <a:schemeClr val="tx1"/>
                </a:solidFill>
                <a:effectLst>
                  <a:outerShdw blurRad="12700" dist="38100" dir="2700000" algn="tl" rotWithShape="0">
                    <a:schemeClr val="bg1">
                      <a:lumMod val="50000"/>
                      <a:lumMod val="50000"/>
                    </a:schemeClr>
                  </a:outerShdw>
                </a:effectLst>
              </a:rPr>
              <a:t> </a:t>
            </a:r>
            <a:r>
              <a:rPr lang="zh-CN" altLang="en-US" sz="4800">
                <a:ln w="9525">
                  <a:solidFill>
                    <a:schemeClr val="bg1"/>
                  </a:solidFill>
                  <a:prstDash val="solid"/>
                </a:ln>
                <a:solidFill>
                  <a:schemeClr val="tx1"/>
                </a:solidFill>
                <a:effectLst>
                  <a:outerShdw blurRad="12700" dist="38100" dir="2700000" algn="tl" rotWithShape="0">
                    <a:schemeClr val="bg1">
                      <a:lumMod val="50000"/>
                      <a:lumMod val="50000"/>
                    </a:schemeClr>
                  </a:outerShdw>
                </a:effectLst>
              </a:rPr>
              <a:t>2.</a:t>
            </a:r>
            <a:r>
              <a:rPr lang="en-US" altLang="zh-CN" sz="4800">
                <a:ln w="9525">
                  <a:solidFill>
                    <a:schemeClr val="bg1"/>
                  </a:solidFill>
                  <a:prstDash val="solid"/>
                </a:ln>
                <a:solidFill>
                  <a:schemeClr val="tx1"/>
                </a:solidFill>
                <a:effectLst>
                  <a:outerShdw blurRad="12700" dist="38100" dir="2700000" algn="tl" rotWithShape="0">
                    <a:schemeClr val="bg1">
                      <a:lumMod val="50000"/>
                      <a:lumMod val="50000"/>
                    </a:schemeClr>
                  </a:outerShdw>
                </a:effectLst>
              </a:rPr>
              <a:t>2.1</a:t>
            </a:r>
            <a:r>
              <a:rPr lang="zh-CN" altLang="en-US" sz="4800">
                <a:ln w="9525">
                  <a:solidFill>
                    <a:schemeClr val="bg1"/>
                  </a:solidFill>
                  <a:prstDash val="solid"/>
                </a:ln>
                <a:solidFill>
                  <a:schemeClr val="tx1"/>
                </a:solidFill>
                <a:effectLst>
                  <a:outerShdw blurRad="12700" dist="38100" dir="2700000" algn="tl" rotWithShape="0">
                    <a:schemeClr val="bg1">
                      <a:lumMod val="50000"/>
                      <a:lumMod val="50000"/>
                    </a:schemeClr>
                  </a:outerShdw>
                </a:effectLst>
              </a:rPr>
              <a:t>一元一次不等式（组）的求解</a:t>
            </a:r>
          </a:p>
          <a:p>
            <a:pPr algn="ctr"/>
            <a:r>
              <a:rPr lang="en-US" altLang="zh-CN" sz="4800">
                <a:ln w="9525">
                  <a:solidFill>
                    <a:schemeClr val="bg1"/>
                  </a:solidFill>
                  <a:prstDash val="solid"/>
                </a:ln>
                <a:solidFill>
                  <a:schemeClr val="tx1"/>
                </a:solidFill>
                <a:effectLst>
                  <a:outerShdw blurRad="12700" dist="38100" dir="2700000" algn="tl" rotWithShape="0">
                    <a:schemeClr val="bg1">
                      <a:lumMod val="50000"/>
                      <a:lumMod val="50000"/>
                    </a:schemeClr>
                  </a:outerShdw>
                </a:effectLst>
              </a:rPr>
              <a:t>2.2.2</a:t>
            </a:r>
            <a:r>
              <a:rPr lang="zh-CN" altLang="en-US" sz="4800">
                <a:ln w="9525">
                  <a:solidFill>
                    <a:schemeClr val="bg1"/>
                  </a:solidFill>
                  <a:prstDash val="solid"/>
                </a:ln>
                <a:solidFill>
                  <a:schemeClr val="tx1"/>
                </a:solidFill>
                <a:effectLst>
                  <a:outerShdw blurRad="12700" dist="38100" dir="2700000" algn="tl" rotWithShape="0">
                    <a:schemeClr val="bg1">
                      <a:lumMod val="50000"/>
                      <a:lumMod val="50000"/>
                    </a:schemeClr>
                  </a:outerShdw>
                </a:effectLst>
              </a:rPr>
              <a:t>一元二次不等式的求解</a:t>
            </a:r>
          </a:p>
        </p:txBody>
      </p:sp>
      <p:pic>
        <p:nvPicPr>
          <p:cNvPr id="14" name="Picture 7" titl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495" y="69215"/>
            <a:ext cx="2900680" cy="859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p:tgtEl>
                                          <p:spTgt spid="3"/>
                                        </p:tgtEl>
                                        <p:attrNameLst>
                                          <p:attrName>ppt_x</p:attrName>
                                        </p:attrNameLst>
                                      </p:cBhvr>
                                      <p:tavLst>
                                        <p:tav tm="0">
                                          <p:val>
                                            <p:strVal val="#ppt_x+#ppt_w*1.125000"/>
                                          </p:val>
                                        </p:tav>
                                        <p:tav tm="100000">
                                          <p:val>
                                            <p:strVal val="#ppt_x"/>
                                          </p:val>
                                        </p:tav>
                                      </p:tavLst>
                                    </p:anim>
                                    <p:animEffect filter="wipe(left)">
                                      <p:cBhvr>
                                        <p:cTn id="8" dur="300"/>
                                        <p:tgtEl>
                                          <p:spTgt spid="3"/>
                                        </p:tgtEl>
                                      </p:cBhvr>
                                    </p:animEffect>
                                  </p:childTnLst>
                                </p:cTn>
                              </p:par>
                              <p:par>
                                <p:cTn id="9" presetID="2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filter="wipe(left)">
                                      <p:cBhvr>
                                        <p:cTn id="11"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266" name="文本框 10" title=""/>
          <p:cNvSpPr/>
          <p:nvPr/>
        </p:nvSpPr>
        <p:spPr>
          <a:xfrm>
            <a:off x="695325" y="239713"/>
            <a:ext cx="7740650" cy="9248775"/>
          </a:xfrm>
          <a:prstGeom prst="rect">
            <a:avLst/>
          </a:prstGeom>
          <a:noFill/>
          <a:ln w="9525">
            <a:noFill/>
          </a:ln>
        </p:spPr>
        <p:txBody>
          <a:bodyPr wrap="square">
            <a:spAutoFit/>
          </a:bodyPr>
          <a:lstStyle/>
          <a:p>
            <a:pPr>
              <a:lnSpc>
                <a:spcPct val="100000"/>
              </a:lnSpc>
            </a:pPr>
            <a:r>
              <a:rPr lang="en-US" altLang="zh-CN" sz="59500" b="1">
                <a:solidFill>
                  <a:srgbClr val="D9D9D9"/>
                </a:solidFill>
                <a:latin typeface="Meiryo" pitchFamily="2" charset="-128"/>
                <a:ea typeface="Meiryo" pitchFamily="2" charset="-128"/>
                <a:sym typeface="Meiryo" pitchFamily="2" charset="-128"/>
              </a:rPr>
              <a:t>3</a:t>
            </a:r>
            <a:endParaRPr lang="zh-CN" altLang="en-US" sz="59500" b="1">
              <a:solidFill>
                <a:srgbClr val="D9D9D9"/>
              </a:solidFill>
              <a:latin typeface="Meiryo" pitchFamily="2" charset="-128"/>
              <a:ea typeface="Meiryo" pitchFamily="2" charset="-128"/>
              <a:sym typeface="Meiryo" pitchFamily="2" charset="-128"/>
            </a:endParaRPr>
          </a:p>
        </p:txBody>
      </p:sp>
      <p:sp>
        <p:nvSpPr>
          <p:cNvPr id="11267"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2CA933"/>
          </a:solidFill>
          <a:ln w="12700" cap="flat" cmpd="sng">
            <a:solidFill>
              <a:srgbClr val="2CA93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68"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4FB231"/>
          </a:solidFill>
          <a:ln w="12700" cap="flat" cmpd="sng">
            <a:solidFill>
              <a:srgbClr val="4FB23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69"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87C033"/>
          </a:solidFill>
          <a:ln w="12700" cap="flat" cmpd="sng">
            <a:solidFill>
              <a:srgbClr val="87C03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0"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67B732"/>
          </a:solidFill>
          <a:ln w="12700" cap="flat" cmpd="sng">
            <a:solidFill>
              <a:srgbClr val="67B732"/>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1"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099F3B"/>
          </a:solidFill>
          <a:ln w="12700" cap="flat" cmpd="sng">
            <a:solidFill>
              <a:srgbClr val="099F3B"/>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2"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1DAA3A"/>
          </a:solidFill>
          <a:ln w="12700" cap="flat" cmpd="sng">
            <a:solidFill>
              <a:srgbClr val="1DAA3A"/>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4" name="文本框 12" title=""/>
          <p:cNvSpPr/>
          <p:nvPr/>
        </p:nvSpPr>
        <p:spPr>
          <a:xfrm>
            <a:off x="6245225" y="3657600"/>
            <a:ext cx="5543550" cy="768350"/>
          </a:xfrm>
          <a:prstGeom prst="rect">
            <a:avLst/>
          </a:prstGeom>
          <a:noFill/>
          <a:ln w="9525">
            <a:noFill/>
          </a:ln>
        </p:spPr>
        <p:txBody>
          <a:bodyPr wrap="square">
            <a:spAutoFit/>
          </a:bodyPr>
          <a:lstStyle/>
          <a:p>
            <a:pPr>
              <a:lnSpc>
                <a:spcPct val="100000"/>
              </a:lnSpc>
            </a:pPr>
            <a:r>
              <a:rPr lang="zh-CN" altLang="en-US" sz="4400">
                <a:solidFill>
                  <a:schemeClr val="bg1"/>
                </a:solidFill>
                <a:latin typeface="Yuanti SC Regular" panose="02010600040101010101" charset="-122"/>
                <a:ea typeface="Yuanti SC Regular" panose="02010600040101010101" charset="-122"/>
                <a:sym typeface="方正兰亭粗黑_GBK" charset="-122"/>
              </a:rPr>
              <a:t>题型总结</a:t>
            </a:r>
          </a:p>
        </p:txBody>
      </p:sp>
      <p:pic>
        <p:nvPicPr>
          <p:cNvPr id="2" name="Picture 2"/>
          <p:cNvPicPr>
            <a:picLocks noChangeAspect="1"/>
          </p:cNvPicPr>
          <p:nvPr/>
        </p:nvPicPr>
        <p:blipFill>
          <a:blip r:embed="rId2"/>
          <a:stretch>
            <a:fillRect/>
          </a:stretch>
        </p:blipFill>
        <p:spPr>
          <a:xfrm flipH="1">
            <a:off x="10604500" y="11620500"/>
            <a:ext cx="0" cy="0"/>
          </a:xfrm>
          <a:prstGeom prst="rect">
            <a:avLst/>
          </a:prstGeom>
          <a:ln>
            <a:noFill/>
          </a:ln>
        </p:spPr>
      </p:pic>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5" name="文本框 21" title=""/>
          <p:cNvSpPr/>
          <p:nvPr/>
        </p:nvSpPr>
        <p:spPr>
          <a:xfrm>
            <a:off x="456565" y="248920"/>
            <a:ext cx="9317355"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题型一</a:t>
            </a:r>
            <a:r>
              <a:rPr lang="en-US" altLang="zh-CN"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 </a:t>
            </a: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一元一次不等式的解法</a:t>
            </a:r>
          </a:p>
        </p:txBody>
      </p:sp>
      <p:sp>
        <p:nvSpPr>
          <p:cNvPr id="2" name="Hexin Shape 2" title=""/>
          <p:cNvSpPr/>
          <p:nvPr/>
        </p:nvSpPr>
        <p:spPr>
          <a:xfrm>
            <a:off x="276352" y="368845"/>
            <a:ext cx="11402568" cy="1077976"/>
          </a:xfrm>
          <a:prstGeom prst="rect">
            <a:avLst/>
          </a:prstGeom>
          <a:noFill/>
        </p:spPr>
        <p:txBody>
          <a:bodyPr wrap="square" lIns="0" tIns="0" rIns="0" bIns="0" rtlCol="0" anchor="t"/>
          <a:lstStyle/>
          <a:p>
            <a:pPr algn="l" latinLnBrk="1">
              <a:lnSpc>
                <a:spcPct val="120000"/>
              </a:lnSpc>
            </a:pPr>
            <a:endParaRPr lang="en-US" altLang="zh-CN" sz="3200"/>
          </a:p>
        </p:txBody>
      </p:sp>
      <p:sp>
        <p:nvSpPr>
          <p:cNvPr id="9" name="矩形 8" title=""/>
          <p:cNvSpPr/>
          <p:nvPr>
            <p:custDataLst>
              <p:tags r:id="rId2"/>
            </p:custDataLst>
          </p:nvPr>
        </p:nvSpPr>
        <p:spPr>
          <a:xfrm>
            <a:off x="477032" y="692696"/>
            <a:ext cx="11237936" cy="737235"/>
          </a:xfrm>
          <a:prstGeom prst="rect">
            <a:avLst/>
          </a:prstGeom>
        </p:spPr>
        <p:txBody>
          <a:bodyPr>
            <a:spAutoFit/>
          </a:bodyPr>
          <a:lstStyle/>
          <a:p>
            <a:pPr algn="just">
              <a:lnSpc>
                <a:spcPct val="150000"/>
              </a:lnSpc>
              <a:spcAft>
                <a:spcPct val="0"/>
              </a:spcAft>
            </a:pPr>
            <a:r>
              <a:rPr lang="zh-CN" altLang="zh-CN" sz="2800" b="1" kern="100" smtClean="0">
                <a:solidFill>
                  <a:srgbClr val="0000FF"/>
                </a:solidFill>
                <a:latin typeface="Times New Roman" panose="02020603050405020304" pitchFamily="18" charset="0"/>
                <a:cs typeface="Times New Roman" panose="02020603050405020304" pitchFamily="18" charset="0"/>
              </a:rPr>
              <a:t>例</a:t>
            </a:r>
            <a:r>
              <a:rPr lang="en-US" altLang="zh-CN" sz="2800" b="1" kern="100" smtClean="0">
                <a:solidFill>
                  <a:srgbClr val="0000FF"/>
                </a:solidFill>
                <a:latin typeface="Times New Roman" panose="02020603050405020304" pitchFamily="18" charset="0"/>
                <a:cs typeface="Times New Roman" panose="02020603050405020304" pitchFamily="18" charset="0"/>
              </a:rPr>
              <a:t>1</a:t>
            </a:r>
            <a:r>
              <a:rPr lang="zh-CN" altLang="zh-CN" sz="2800" b="1" kern="100" smtClean="0">
                <a:solidFill>
                  <a:srgbClr val="0000FF"/>
                </a:solidFill>
                <a:latin typeface="Times New Roman" panose="02020603050405020304" pitchFamily="18" charset="0"/>
                <a:cs typeface="Times New Roman" panose="02020603050405020304" pitchFamily="18" charset="0"/>
              </a:rPr>
              <a:t>　</a:t>
            </a:r>
            <a:endParaRPr lang="zh-CN" altLang="zh-CN" sz="2800" kern="100">
              <a:effectLst/>
              <a:latin typeface="Times New Roman" panose="02020603050405020304" pitchFamily="18" charset="0"/>
              <a:cs typeface="Times New Roman" panose="02020603050405020304" pitchFamily="18" charset="0"/>
            </a:endParaRPr>
          </a:p>
        </p:txBody>
      </p:sp>
      <p:graphicFrame>
        <p:nvGraphicFramePr>
          <p:cNvPr id="13" name="对象 12" title="">
            <a:hlinkClick action="ppaction://ole?verb=0"/>
          </p:cNvPr>
          <p:cNvGraphicFramePr>
            <a:graphicFrameLocks noChangeAspect="1"/>
          </p:cNvGraphicFramePr>
          <p:nvPr/>
        </p:nvGraphicFramePr>
        <p:xfrm>
          <a:off x="1176020" y="848995"/>
          <a:ext cx="9772650" cy="1993900"/>
        </p:xfrm>
        <a:graphic>
          <a:graphicData uri="http://schemas.openxmlformats.org/presentationml/2006/ole">
            <mc:AlternateContent>
              <mc:Choice xmlns:v="urn:schemas-microsoft-com:vml" Requires="v">
                <p:oleObj spid="_x0000_s1040" r:id="rId3" imgW="9772650" imgH="1993900" progId="Word.Document.12">
                  <p:embed/>
                </p:oleObj>
              </mc:Choice>
              <mc:Fallback>
                <p:oleObj r:id="rId3" imgW="9772650" imgH="1993900" progId="Word.Document.12">
                  <p:embed/>
                  <p:pic>
                    <p:nvPicPr>
                      <p:cNvPr id="0" name="OLE substitute image"/>
                      <p:cNvPicPr/>
                      <p:nvPr/>
                    </p:nvPicPr>
                    <p:blipFill>
                      <a:blip r:embed="rId5"/>
                      <a:stretch>
                        <a:fillRect/>
                      </a:stretch>
                    </p:blipFill>
                    <p:spPr>
                      <a:xfrm>
                        <a:off x="1176020" y="848995"/>
                        <a:ext cx="9772650" cy="1993900"/>
                      </a:xfrm>
                      <a:prstGeom prst="rect">
                        <a:avLst/>
                      </a:prstGeom>
                    </p:spPr>
                  </p:pic>
                </p:oleObj>
              </mc:Fallback>
            </mc:AlternateContent>
          </a:graphicData>
        </a:graphic>
      </p:graphicFrame>
      <p:sp>
        <p:nvSpPr>
          <p:cNvPr id="14" name="文本框 13" title=""/>
          <p:cNvSpPr txBox="1"/>
          <p:nvPr/>
        </p:nvSpPr>
        <p:spPr>
          <a:xfrm>
            <a:off x="10180320" y="894080"/>
            <a:ext cx="768350" cy="521970"/>
          </a:xfrm>
          <a:prstGeom prst="rect">
            <a:avLst/>
          </a:prstGeom>
        </p:spPr>
        <p:txBody>
          <a:bodyPr wrap="square">
            <a:spAutoFit/>
            <a:extLst>
              <a:ext uri="{4A0BC546-FE56-4ADE-93B0-CB8AF2F6F144}">
                <wpsdc:textFrameExt xmlns:wpsdc="http://www.wps.cn/officeDocument/2022/drawingmlCustomData" type="text"/>
              </a:ext>
            </a:extLst>
          </a:bodyPr>
          <a:lstStyle/>
          <a:p>
            <a:pPr algn="l"/>
            <a:r>
              <a:rPr lang="en-US" altLang="zh-CN" sz="2800" b="1">
                <a:solidFill>
                  <a:srgbClr val="FF0000"/>
                </a:solidFill>
                <a:latin typeface="Times New Roman" panose="02020603050405020304" pitchFamily="18" charset="0"/>
                <a:ea typeface="微软雅黑" panose="020b0503020204020204" charset="-122"/>
                <a:cs typeface="Times New Roman" panose="02020603050405020304" pitchFamily="18" charset="0"/>
              </a:rPr>
              <a:t>C</a:t>
            </a:r>
          </a:p>
        </p:txBody>
      </p:sp>
      <p:graphicFrame>
        <p:nvGraphicFramePr>
          <p:cNvPr id="15" name="对象 14" title="">
            <a:hlinkClick action="ppaction://ole?verb=0"/>
          </p:cNvPr>
          <p:cNvGraphicFramePr>
            <a:graphicFrameLocks noChangeAspect="1"/>
          </p:cNvGraphicFramePr>
          <p:nvPr/>
        </p:nvGraphicFramePr>
        <p:xfrm>
          <a:off x="1176020" y="2769235"/>
          <a:ext cx="9772650" cy="3175000"/>
        </p:xfrm>
        <a:graphic>
          <a:graphicData uri="http://schemas.openxmlformats.org/presentationml/2006/ole">
            <mc:AlternateContent>
              <mc:Choice xmlns:v="urn:schemas-microsoft-com:vml" Requires="v">
                <p:oleObj spid="_x0000_s1041" r:id="rId6" imgW="9772650" imgH="3175000" progId="Word.Document.12">
                  <p:embed/>
                </p:oleObj>
              </mc:Choice>
              <mc:Fallback>
                <p:oleObj r:id="rId6" imgW="9772650" imgH="3175000" progId="Word.Document.12">
                  <p:embed/>
                  <p:pic>
                    <p:nvPicPr>
                      <p:cNvPr id="0" name="OLE substitute image"/>
                      <p:cNvPicPr/>
                      <p:nvPr/>
                    </p:nvPicPr>
                    <p:blipFill>
                      <a:blip r:embed="rId8"/>
                      <a:stretch>
                        <a:fillRect/>
                      </a:stretch>
                    </p:blipFill>
                    <p:spPr>
                      <a:xfrm>
                        <a:off x="1176020" y="2769235"/>
                        <a:ext cx="9772650" cy="3175000"/>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arn(inVertical)">
                                      <p:cBhvr>
                                        <p:cTn id="7" dur="500"/>
                                        <p:tgtEl>
                                          <p:spTgt spid="14">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5" name="文本框 21" title=""/>
          <p:cNvSpPr/>
          <p:nvPr/>
        </p:nvSpPr>
        <p:spPr>
          <a:xfrm>
            <a:off x="576580" y="309245"/>
            <a:ext cx="11177905"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题型二</a:t>
            </a:r>
            <a:r>
              <a:rPr lang="en-US" altLang="zh-CN"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 </a:t>
            </a: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一元一次不等式方程组的解法</a:t>
            </a:r>
          </a:p>
        </p:txBody>
      </p:sp>
      <p:sp>
        <p:nvSpPr>
          <p:cNvPr id="2" name="Hexin Shape 2" title=""/>
          <p:cNvSpPr/>
          <p:nvPr/>
        </p:nvSpPr>
        <p:spPr>
          <a:xfrm>
            <a:off x="276352" y="368845"/>
            <a:ext cx="11402568" cy="1077976"/>
          </a:xfrm>
          <a:prstGeom prst="rect">
            <a:avLst/>
          </a:prstGeom>
          <a:noFill/>
        </p:spPr>
        <p:txBody>
          <a:bodyPr wrap="square" lIns="0" tIns="0" rIns="0" bIns="0" rtlCol="0" anchor="t"/>
          <a:lstStyle/>
          <a:p>
            <a:pPr algn="l" latinLnBrk="1">
              <a:lnSpc>
                <a:spcPct val="120000"/>
              </a:lnSpc>
            </a:pPr>
            <a:endParaRPr lang="en-US" altLang="zh-CN" sz="3200"/>
          </a:p>
        </p:txBody>
      </p:sp>
      <p:sp>
        <p:nvSpPr>
          <p:cNvPr id="9" name="矩形 8" title=""/>
          <p:cNvSpPr/>
          <p:nvPr>
            <p:custDataLst>
              <p:tags r:id="rId2"/>
            </p:custDataLst>
          </p:nvPr>
        </p:nvSpPr>
        <p:spPr>
          <a:xfrm>
            <a:off x="516402" y="968921"/>
            <a:ext cx="11237936" cy="829945"/>
          </a:xfrm>
          <a:prstGeom prst="rect">
            <a:avLst/>
          </a:prstGeom>
        </p:spPr>
        <p:txBody>
          <a:bodyPr>
            <a:spAutoFit/>
          </a:bodyPr>
          <a:lstStyle/>
          <a:p>
            <a:pPr algn="just">
              <a:lnSpc>
                <a:spcPct val="150000"/>
              </a:lnSpc>
              <a:spcAft>
                <a:spcPct val="0"/>
              </a:spcAft>
            </a:pPr>
            <a:r>
              <a:rPr lang="zh-CN"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rPr>
              <a:t>例</a:t>
            </a:r>
            <a:r>
              <a:rPr lang="en-US"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rPr>
              <a:t>2</a:t>
            </a:r>
            <a:endParaRPr lang="zh-CN" altLang="zh-CN" sz="3200" b="1" kern="100">
              <a:effectLst/>
              <a:latin typeface="Times New Roman" panose="02020603050405020304" pitchFamily="18" charset="0"/>
              <a:ea typeface="幼圆" panose="02010509060101010101" charset="-122"/>
              <a:cs typeface="Times New Roman" panose="02020603050405020304" pitchFamily="18" charset="0"/>
            </a:endParaRPr>
          </a:p>
        </p:txBody>
      </p:sp>
      <p:graphicFrame>
        <p:nvGraphicFramePr>
          <p:cNvPr id="5" name="对象 4" title="">
            <a:hlinkClick action="ppaction://ole?verb=0"/>
          </p:cNvPr>
          <p:cNvGraphicFramePr>
            <a:graphicFrameLocks noChangeAspect="1"/>
          </p:cNvGraphicFramePr>
          <p:nvPr/>
        </p:nvGraphicFramePr>
        <p:xfrm>
          <a:off x="1356360" y="909320"/>
          <a:ext cx="9772650" cy="1397000"/>
        </p:xfrm>
        <a:graphic>
          <a:graphicData uri="http://schemas.openxmlformats.org/presentationml/2006/ole">
            <mc:AlternateContent>
              <mc:Choice xmlns:v="urn:schemas-microsoft-com:vml" Requires="v">
                <p:oleObj spid="_x0000_s1042" r:id="rId3" imgW="9772650" imgH="1397000" progId="Word.Document.12">
                  <p:embed/>
                </p:oleObj>
              </mc:Choice>
              <mc:Fallback>
                <p:oleObj r:id="rId3" imgW="9772650" imgH="1397000" progId="Word.Document.12">
                  <p:embed/>
                  <p:pic>
                    <p:nvPicPr>
                      <p:cNvPr id="0" name="OLE substitute image"/>
                      <p:cNvPicPr/>
                      <p:nvPr/>
                    </p:nvPicPr>
                    <p:blipFill>
                      <a:blip r:embed="rId5"/>
                      <a:stretch>
                        <a:fillRect/>
                      </a:stretch>
                    </p:blipFill>
                    <p:spPr>
                      <a:xfrm>
                        <a:off x="1356360" y="909320"/>
                        <a:ext cx="9772650" cy="1397000"/>
                      </a:xfrm>
                      <a:prstGeom prst="rect">
                        <a:avLst/>
                      </a:prstGeom>
                    </p:spPr>
                  </p:pic>
                </p:oleObj>
              </mc:Fallback>
            </mc:AlternateContent>
          </a:graphicData>
        </a:graphic>
      </p:graphicFrame>
      <p:graphicFrame>
        <p:nvGraphicFramePr>
          <p:cNvPr id="7" name="对象 6" title="">
            <a:hlinkClick action="ppaction://ole?verb=0"/>
          </p:cNvPr>
          <p:cNvGraphicFramePr>
            <a:graphicFrameLocks noChangeAspect="1"/>
          </p:cNvGraphicFramePr>
          <p:nvPr/>
        </p:nvGraphicFramePr>
        <p:xfrm>
          <a:off x="1176020" y="2169160"/>
          <a:ext cx="8500110" cy="3965575"/>
        </p:xfrm>
        <a:graphic>
          <a:graphicData uri="http://schemas.openxmlformats.org/presentationml/2006/ole">
            <mc:AlternateContent>
              <mc:Choice xmlns:v="urn:schemas-microsoft-com:vml" Requires="v">
                <p:oleObj spid="_x0000_s1043" r:id="rId6" imgW="9772650" imgH="4559300" progId="Word.Document.12">
                  <p:embed/>
                </p:oleObj>
              </mc:Choice>
              <mc:Fallback>
                <p:oleObj r:id="rId6" imgW="9772650" imgH="4559300" progId="Word.Document.12">
                  <p:embed/>
                  <p:pic>
                    <p:nvPicPr>
                      <p:cNvPr id="0" name="OLE substitute image"/>
                      <p:cNvPicPr/>
                      <p:nvPr/>
                    </p:nvPicPr>
                    <p:blipFill>
                      <a:blip r:embed="rId8"/>
                      <a:stretch>
                        <a:fillRect/>
                      </a:stretch>
                    </p:blipFill>
                    <p:spPr>
                      <a:xfrm>
                        <a:off x="1176020" y="2169160"/>
                        <a:ext cx="8500110" cy="3965575"/>
                      </a:xfrm>
                      <a:prstGeom prst="rect">
                        <a:avLst/>
                      </a:prstGeom>
                    </p:spPr>
                  </p:pic>
                </p:oleObj>
              </mc:Fallback>
            </mc:AlternateContent>
          </a:graphicData>
        </a:graphic>
      </p:graphicFrame>
      <p:sp>
        <p:nvSpPr>
          <p:cNvPr id="8" name="文本框 7" title=""/>
          <p:cNvSpPr txBox="1"/>
          <p:nvPr/>
        </p:nvSpPr>
        <p:spPr>
          <a:xfrm>
            <a:off x="7449185" y="1218565"/>
            <a:ext cx="1682115" cy="521970"/>
          </a:xfrm>
          <a:prstGeom prst="rect">
            <a:avLst/>
          </a:prstGeom>
          <a:noFill/>
        </p:spPr>
        <p:txBody>
          <a:bodyPr wrap="square" rtlCol="0">
            <a:spAutoFit/>
          </a:bodyPr>
          <a:lstStyle/>
          <a:p>
            <a:r>
              <a:rPr lang="en-US" altLang="zh-CN" sz="2800">
                <a:solidFill>
                  <a:srgbClr val="FF0000"/>
                </a:solidFill>
                <a:latin typeface="Times New Roman" panose="02020603050405020304" pitchFamily="18" charset="0"/>
                <a:cs typeface="Times New Roman" panose="02020603050405020304" pitchFamily="18" charset="0"/>
              </a:rPr>
              <a:t>[-4</a:t>
            </a:r>
            <a:r>
              <a:rPr lang="zh-CN" altLang="en-US" sz="2800">
                <a:solidFill>
                  <a:srgbClr val="FF0000"/>
                </a:solidFill>
                <a:latin typeface="Times New Roman" panose="02020603050405020304" pitchFamily="18" charset="0"/>
                <a:cs typeface="Times New Roman" panose="02020603050405020304" pitchFamily="18" charset="0"/>
              </a:rPr>
              <a:t>，</a:t>
            </a:r>
            <a:r>
              <a:rPr lang="en-US" altLang="zh-CN" sz="2800">
                <a:solidFill>
                  <a:srgbClr val="FF0000"/>
                </a:solidFill>
                <a:latin typeface="Times New Roman" panose="02020603050405020304" pitchFamily="18" charset="0"/>
                <a:cs typeface="Times New Roman" panose="02020603050405020304" pitchFamily="18" charset="0"/>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5" name="文本框 21" title=""/>
          <p:cNvSpPr/>
          <p:nvPr/>
        </p:nvSpPr>
        <p:spPr>
          <a:xfrm>
            <a:off x="576580" y="488950"/>
            <a:ext cx="7907655"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题型三</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 </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一元二次不等式的解法</a:t>
            </a:r>
          </a:p>
        </p:txBody>
      </p:sp>
      <p:sp>
        <p:nvSpPr>
          <p:cNvPr id="4" name="文本框 3" title=""/>
          <p:cNvSpPr txBox="1"/>
          <p:nvPr/>
        </p:nvSpPr>
        <p:spPr>
          <a:xfrm>
            <a:off x="685165" y="1329055"/>
            <a:ext cx="10821670" cy="1076325"/>
          </a:xfrm>
          <a:prstGeom prst="rect">
            <a:avLst/>
          </a:prstGeom>
          <a:noFill/>
        </p:spPr>
        <p:txBody>
          <a:bodyPr wrap="square" rtlCol="0" anchor="t">
            <a:spAutoFit/>
          </a:bodyPr>
          <a:lstStyle/>
          <a:p>
            <a:r>
              <a:rPr lang="zh-CN"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sym typeface="+mn-ea"/>
              </a:rPr>
              <a:t>例</a:t>
            </a:r>
            <a:r>
              <a:rPr lang="en-US"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sym typeface="+mn-ea"/>
              </a:rPr>
              <a:t>3</a:t>
            </a:r>
            <a:r>
              <a:rPr lang="en-US" altLang="zh-CN" sz="3200" kern="100">
                <a:latin typeface="Times New Roman" panose="02020603050405020304" pitchFamily="18" charset="0"/>
                <a:ea typeface="方正中等线简体" panose="03000509000000000000" pitchFamily="65" charset="-122"/>
                <a:sym typeface="+mn-ea"/>
              </a:rPr>
              <a:t>(1)(2</a:t>
            </a:r>
            <a:r>
              <a:rPr lang="zh-CN" altLang="zh-CN" sz="3200" kern="100">
                <a:latin typeface="Times New Roman" panose="02020603050405020304" pitchFamily="18" charset="0"/>
                <a:ea typeface="方正中等线简体" panose="03000509000000000000" pitchFamily="65" charset="-122"/>
                <a:cs typeface="Times New Roman" panose="02020603050405020304" pitchFamily="18" charset="0"/>
                <a:sym typeface="+mn-ea"/>
              </a:rPr>
              <a:t>－</a:t>
            </a:r>
            <a:r>
              <a:rPr lang="en-US" altLang="zh-CN" sz="3200" i="1" kern="100">
                <a:latin typeface="Times New Roman" panose="02020603050405020304" pitchFamily="18" charset="0"/>
                <a:ea typeface="方正中等线简体" panose="03000509000000000000" pitchFamily="65" charset="-122"/>
                <a:sym typeface="+mn-ea"/>
              </a:rPr>
              <a:t>x</a:t>
            </a:r>
            <a:r>
              <a:rPr lang="en-US" altLang="zh-CN" sz="3200" kern="100">
                <a:latin typeface="Times New Roman" panose="02020603050405020304" pitchFamily="18" charset="0"/>
                <a:ea typeface="方正中等线简体" panose="03000509000000000000" pitchFamily="65" charset="-122"/>
                <a:sym typeface="+mn-ea"/>
              </a:rPr>
              <a:t>)(</a:t>
            </a:r>
            <a:r>
              <a:rPr lang="en-US" altLang="zh-CN" sz="3200" i="1" kern="100">
                <a:latin typeface="Times New Roman" panose="02020603050405020304" pitchFamily="18" charset="0"/>
                <a:ea typeface="方正中等线简体" panose="03000509000000000000" pitchFamily="65" charset="-122"/>
                <a:sym typeface="+mn-ea"/>
              </a:rPr>
              <a:t>x</a:t>
            </a:r>
            <a:r>
              <a:rPr lang="zh-CN" altLang="zh-CN" sz="3200" kern="100">
                <a:latin typeface="Times New Roman" panose="02020603050405020304" pitchFamily="18" charset="0"/>
                <a:ea typeface="方正中等线简体" panose="03000509000000000000" pitchFamily="65" charset="-122"/>
                <a:cs typeface="Times New Roman" panose="02020603050405020304" pitchFamily="18" charset="0"/>
                <a:sym typeface="+mn-ea"/>
              </a:rPr>
              <a:t>＋</a:t>
            </a:r>
            <a:r>
              <a:rPr lang="en-US" altLang="zh-CN" sz="3200" kern="100">
                <a:latin typeface="Times New Roman" panose="02020603050405020304" pitchFamily="18" charset="0"/>
                <a:ea typeface="方正中等线简体" panose="03000509000000000000" pitchFamily="65" charset="-122"/>
                <a:sym typeface="+mn-ea"/>
              </a:rPr>
              <a:t>3)&lt;0</a:t>
            </a:r>
            <a:r>
              <a:rPr lang="zh-CN" altLang="en-US" sz="3200" kern="100">
                <a:latin typeface="Times New Roman" panose="02020603050405020304" pitchFamily="18" charset="0"/>
                <a:ea typeface="方正中等线简体" panose="03000509000000000000" pitchFamily="65" charset="-122"/>
                <a:sym typeface="+mn-ea"/>
              </a:rPr>
              <a:t>；</a:t>
            </a:r>
            <a:endParaRPr lang="en-US" altLang="zh-CN" sz="3200"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r>
              <a:rPr lang="en-US"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sym typeface="+mn-ea"/>
              </a:rPr>
              <a:t> </a:t>
            </a:r>
            <a:endParaRPr lang="en-US" altLang="zh-CN" sz="3200" b="1" kern="100" smtClean="0">
              <a:solidFill>
                <a:schemeClr val="tx1"/>
              </a:solidFill>
              <a:latin typeface="Times New Roman" panose="02020603050405020304" pitchFamily="18" charset="0"/>
              <a:ea typeface="幼圆" panose="02010509060101010101" charset="-122"/>
              <a:cs typeface="Times New Roman" panose="02020603050405020304" pitchFamily="18" charset="0"/>
              <a:sym typeface="+mn-ea"/>
            </a:endParaRPr>
          </a:p>
        </p:txBody>
      </p:sp>
      <p:sp>
        <p:nvSpPr>
          <p:cNvPr id="3" name="矩形 2" title=""/>
          <p:cNvSpPr/>
          <p:nvPr/>
        </p:nvSpPr>
        <p:spPr>
          <a:xfrm>
            <a:off x="2076450" y="2109470"/>
            <a:ext cx="8465185" cy="2676525"/>
          </a:xfrm>
          <a:prstGeom prst="rect">
            <a:avLst/>
          </a:prstGeom>
        </p:spPr>
        <p:txBody>
          <a:bodyPr wrap="square">
            <a:spAutoFit/>
          </a:bodyPr>
          <a:lstStyle/>
          <a:p>
            <a:pPr algn="just">
              <a:lnSpc>
                <a:spcPct val="200000"/>
              </a:lnSpc>
              <a:spcAft>
                <a:spcPct val="0"/>
              </a:spcAft>
            </a:pP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解　原不等式可化为</a:t>
            </a:r>
            <a:r>
              <a:rPr lang="en-US"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800" i="1" kern="100">
                <a:solidFill>
                  <a:srgbClr val="FF0000"/>
                </a:solidFill>
                <a:latin typeface="Times New Roman" panose="02020603050405020304" pitchFamily="18" charset="0"/>
                <a:ea typeface="微软雅黑" panose="020b0503020204020204" charset="-122"/>
                <a:cs typeface="Times New Roman" panose="02020603050405020304" pitchFamily="18" charset="0"/>
              </a:rPr>
              <a:t>x</a:t>
            </a: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2)(</a:t>
            </a:r>
            <a:r>
              <a:rPr lang="en-US" altLang="zh-CN" sz="2800" i="1" kern="100">
                <a:solidFill>
                  <a:srgbClr val="FF0000"/>
                </a:solidFill>
                <a:latin typeface="Times New Roman" panose="02020603050405020304" pitchFamily="18" charset="0"/>
                <a:ea typeface="微软雅黑" panose="020b0503020204020204" charset="-122"/>
                <a:cs typeface="Times New Roman" panose="02020603050405020304" pitchFamily="18" charset="0"/>
              </a:rPr>
              <a:t>x</a:t>
            </a: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3)&gt;0.</a:t>
            </a:r>
            <a:endParaRPr lang="zh-CN" altLang="zh-CN" sz="1050" kern="100">
              <a:solidFill>
                <a:srgbClr val="FF0000"/>
              </a:solidFill>
              <a:latin typeface="Times New Roman" panose="02020603050405020304" pitchFamily="18" charset="0"/>
              <a:ea typeface="微软雅黑" panose="020b0503020204020204" charset="-122"/>
              <a:cs typeface="Times New Roman" panose="02020603050405020304" pitchFamily="18" charset="0"/>
            </a:endParaRPr>
          </a:p>
          <a:p>
            <a:pPr algn="just">
              <a:lnSpc>
                <a:spcPct val="200000"/>
              </a:lnSpc>
              <a:spcAft>
                <a:spcPct val="0"/>
              </a:spcAft>
            </a:pP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方程</a:t>
            </a:r>
            <a:r>
              <a:rPr lang="en-US"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800" i="1" kern="100">
                <a:solidFill>
                  <a:srgbClr val="FF0000"/>
                </a:solidFill>
                <a:latin typeface="Times New Roman" panose="02020603050405020304" pitchFamily="18" charset="0"/>
                <a:ea typeface="微软雅黑" panose="020b0503020204020204" charset="-122"/>
                <a:cs typeface="Times New Roman" panose="02020603050405020304" pitchFamily="18" charset="0"/>
              </a:rPr>
              <a:t>x</a:t>
            </a: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2)(</a:t>
            </a:r>
            <a:r>
              <a:rPr lang="en-US" altLang="zh-CN" sz="2800" i="1" kern="100">
                <a:solidFill>
                  <a:srgbClr val="FF0000"/>
                </a:solidFill>
                <a:latin typeface="Times New Roman" panose="02020603050405020304" pitchFamily="18" charset="0"/>
                <a:ea typeface="微软雅黑" panose="020b0503020204020204" charset="-122"/>
                <a:cs typeface="Times New Roman" panose="02020603050405020304" pitchFamily="18" charset="0"/>
              </a:rPr>
              <a:t>x</a:t>
            </a: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3)</a:t>
            </a: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0</a:t>
            </a: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的两根为</a:t>
            </a:r>
            <a:r>
              <a:rPr lang="en-US" altLang="zh-CN" sz="2800" i="1" kern="100">
                <a:solidFill>
                  <a:srgbClr val="FF0000"/>
                </a:solidFill>
                <a:latin typeface="Times New Roman" panose="02020603050405020304" pitchFamily="18" charset="0"/>
                <a:ea typeface="微软雅黑" panose="020b0503020204020204" charset="-122"/>
                <a:cs typeface="Times New Roman" panose="02020603050405020304" pitchFamily="18" charset="0"/>
              </a:rPr>
              <a:t>x</a:t>
            </a:r>
            <a:r>
              <a:rPr lang="en-US" altLang="zh-CN" sz="2800" kern="100" baseline="-25000">
                <a:solidFill>
                  <a:srgbClr val="FF0000"/>
                </a:solidFill>
                <a:latin typeface="Times New Roman" panose="02020603050405020304" pitchFamily="18" charset="0"/>
                <a:ea typeface="微软雅黑" panose="020b0503020204020204" charset="-122"/>
                <a:cs typeface="Times New Roman" panose="02020603050405020304" pitchFamily="18" charset="0"/>
              </a:rPr>
              <a:t>1</a:t>
            </a: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2</a:t>
            </a: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800" i="1" kern="100">
                <a:solidFill>
                  <a:srgbClr val="FF0000"/>
                </a:solidFill>
                <a:latin typeface="Times New Roman" panose="02020603050405020304" pitchFamily="18" charset="0"/>
                <a:ea typeface="微软雅黑" panose="020b0503020204020204" charset="-122"/>
                <a:cs typeface="Times New Roman" panose="02020603050405020304" pitchFamily="18" charset="0"/>
              </a:rPr>
              <a:t>x</a:t>
            </a:r>
            <a:r>
              <a:rPr lang="en-US" altLang="zh-CN" sz="2800" kern="100" baseline="-25000">
                <a:solidFill>
                  <a:srgbClr val="FF0000"/>
                </a:solidFill>
                <a:latin typeface="Times New Roman" panose="02020603050405020304" pitchFamily="18" charset="0"/>
                <a:ea typeface="微软雅黑" panose="020b0503020204020204" charset="-122"/>
                <a:cs typeface="Times New Roman" panose="02020603050405020304" pitchFamily="18" charset="0"/>
              </a:rPr>
              <a:t>2</a:t>
            </a: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3.</a:t>
            </a:r>
            <a:endParaRPr lang="zh-CN" altLang="zh-CN" sz="1050" kern="100">
              <a:solidFill>
                <a:srgbClr val="FF0000"/>
              </a:solidFill>
              <a:latin typeface="Times New Roman" panose="02020603050405020304" pitchFamily="18" charset="0"/>
              <a:ea typeface="微软雅黑" panose="020b0503020204020204" charset="-122"/>
              <a:cs typeface="Times New Roman" panose="02020603050405020304" pitchFamily="18" charset="0"/>
            </a:endParaRPr>
          </a:p>
          <a:p>
            <a:pPr algn="just">
              <a:lnSpc>
                <a:spcPct val="200000"/>
              </a:lnSpc>
              <a:spcAft>
                <a:spcPct val="0"/>
              </a:spcAft>
            </a:pPr>
            <a:r>
              <a:rPr lang="zh-CN" altLang="zh-CN" sz="2800" kern="100" smtClean="0">
                <a:solidFill>
                  <a:srgbClr val="FF0000"/>
                </a:solidFill>
                <a:latin typeface="Times New Roman" panose="02020603050405020304" pitchFamily="18" charset="0"/>
                <a:ea typeface="微软雅黑" panose="020b0503020204020204" charset="-122"/>
                <a:cs typeface="Times New Roman" panose="02020603050405020304" pitchFamily="18" charset="0"/>
              </a:rPr>
              <a:t>原</a:t>
            </a: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不等式的解集为</a:t>
            </a:r>
            <a:r>
              <a:rPr lang="en-US"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800" i="1" kern="100" err="1">
                <a:solidFill>
                  <a:srgbClr val="FF0000"/>
                </a:solidFill>
                <a:latin typeface="Times New Roman" panose="02020603050405020304" pitchFamily="18" charset="0"/>
                <a:ea typeface="微软雅黑" panose="020b0503020204020204" charset="-122"/>
                <a:cs typeface="Times New Roman" panose="02020603050405020304" pitchFamily="18" charset="0"/>
              </a:rPr>
              <a:t>x</a:t>
            </a:r>
            <a:r>
              <a:rPr lang="en-US" altLang="zh-CN" sz="2800" kern="100" err="1">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800" i="1" kern="100" err="1">
                <a:solidFill>
                  <a:srgbClr val="FF0000"/>
                </a:solidFill>
                <a:latin typeface="Times New Roman" panose="02020603050405020304" pitchFamily="18" charset="0"/>
                <a:ea typeface="微软雅黑" panose="020b0503020204020204" charset="-122"/>
                <a:cs typeface="Times New Roman" panose="02020603050405020304" pitchFamily="18" charset="0"/>
              </a:rPr>
              <a:t>x</a:t>
            </a:r>
            <a:r>
              <a:rPr lang="en-US"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&lt;</a:t>
            </a: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3</a:t>
            </a: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或</a:t>
            </a:r>
            <a:r>
              <a:rPr lang="en-US" altLang="zh-CN" sz="2800" i="1" kern="100">
                <a:solidFill>
                  <a:srgbClr val="FF0000"/>
                </a:solidFill>
                <a:latin typeface="Times New Roman" panose="02020603050405020304" pitchFamily="18" charset="0"/>
                <a:ea typeface="微软雅黑" panose="020b0503020204020204" charset="-122"/>
                <a:cs typeface="Times New Roman" panose="02020603050405020304" pitchFamily="18" charset="0"/>
              </a:rPr>
              <a:t>x</a:t>
            </a:r>
            <a:r>
              <a:rPr lang="en-US"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&gt;2}.</a:t>
            </a:r>
            <a:endParaRPr lang="en-US" altLang="zh-CN" sz="2800" kern="100">
              <a:solidFill>
                <a:srgbClr val="FF0000"/>
              </a:solidFill>
              <a:effectLst/>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5" name="文本框 21" title=""/>
          <p:cNvSpPr/>
          <p:nvPr/>
        </p:nvSpPr>
        <p:spPr>
          <a:xfrm>
            <a:off x="576580" y="488950"/>
            <a:ext cx="7907655"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题型三</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 </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一元二次不等式的解法</a:t>
            </a:r>
          </a:p>
        </p:txBody>
      </p:sp>
      <p:sp>
        <p:nvSpPr>
          <p:cNvPr id="4" name="文本框 3" title=""/>
          <p:cNvSpPr txBox="1"/>
          <p:nvPr/>
        </p:nvSpPr>
        <p:spPr>
          <a:xfrm>
            <a:off x="685165" y="1329055"/>
            <a:ext cx="10821670" cy="1076325"/>
          </a:xfrm>
          <a:prstGeom prst="rect">
            <a:avLst/>
          </a:prstGeom>
          <a:noFill/>
        </p:spPr>
        <p:txBody>
          <a:bodyPr wrap="square" rtlCol="0" anchor="t">
            <a:spAutoFit/>
          </a:bodyPr>
          <a:lstStyle/>
          <a:p>
            <a:r>
              <a:rPr lang="zh-CN"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sym typeface="+mn-ea"/>
              </a:rPr>
              <a:t>例</a:t>
            </a:r>
            <a:r>
              <a:rPr lang="en-US"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sym typeface="+mn-ea"/>
              </a:rPr>
              <a:t>3</a:t>
            </a:r>
            <a:r>
              <a:rPr lang="en-US" altLang="zh-CN" sz="3200" kern="100">
                <a:latin typeface="Times New Roman" panose="02020603050405020304" pitchFamily="18" charset="0"/>
                <a:ea typeface="方正中等线简体" panose="03000509000000000000" pitchFamily="65" charset="-122"/>
                <a:cs typeface="Courier New" panose="02070309020205020404" pitchFamily="49" charset="0"/>
                <a:sym typeface="+mn-ea"/>
              </a:rPr>
              <a:t>(2)</a:t>
            </a:r>
            <a:r>
              <a:rPr lang="zh-CN" altLang="zh-CN" sz="3200" kern="100">
                <a:latin typeface="Times New Roman" panose="02020603050405020304" pitchFamily="18" charset="0"/>
                <a:ea typeface="方正中等线简体" panose="03000509000000000000" pitchFamily="65" charset="-122"/>
                <a:cs typeface="Times New Roman" panose="02020603050405020304" pitchFamily="18" charset="0"/>
                <a:sym typeface="+mn-ea"/>
              </a:rPr>
              <a:t>－</a:t>
            </a:r>
            <a:r>
              <a:rPr lang="en-US" altLang="zh-CN" sz="3200" kern="100">
                <a:latin typeface="Times New Roman" panose="02020603050405020304" pitchFamily="18" charset="0"/>
                <a:ea typeface="方正中等线简体" panose="03000509000000000000" pitchFamily="65" charset="-122"/>
                <a:cs typeface="Courier New" panose="02070309020205020404" pitchFamily="49" charset="0"/>
                <a:sym typeface="+mn-ea"/>
              </a:rPr>
              <a:t>2</a:t>
            </a:r>
            <a:r>
              <a:rPr lang="en-US" altLang="zh-CN" sz="3200" i="1" kern="100">
                <a:latin typeface="Times New Roman" panose="02020603050405020304" pitchFamily="18" charset="0"/>
                <a:ea typeface="方正中等线简体" panose="03000509000000000000" pitchFamily="65" charset="-122"/>
                <a:cs typeface="Courier New" panose="02070309020205020404" pitchFamily="49" charset="0"/>
                <a:sym typeface="+mn-ea"/>
              </a:rPr>
              <a:t>x</a:t>
            </a:r>
            <a:r>
              <a:rPr lang="en-US" altLang="zh-CN" sz="3200" kern="100" baseline="30000">
                <a:latin typeface="Times New Roman" panose="02020603050405020304" pitchFamily="18" charset="0"/>
                <a:ea typeface="方正中等线简体" panose="03000509000000000000" pitchFamily="65" charset="-122"/>
                <a:cs typeface="Courier New" panose="02070309020205020404" pitchFamily="49" charset="0"/>
                <a:sym typeface="+mn-ea"/>
              </a:rPr>
              <a:t>2</a:t>
            </a:r>
            <a:r>
              <a:rPr lang="zh-CN" altLang="zh-CN" sz="3200" kern="100">
                <a:latin typeface="Times New Roman" panose="02020603050405020304" pitchFamily="18" charset="0"/>
                <a:ea typeface="方正中等线简体" panose="03000509000000000000" pitchFamily="65" charset="-122"/>
                <a:cs typeface="Times New Roman" panose="02020603050405020304" pitchFamily="18" charset="0"/>
                <a:sym typeface="+mn-ea"/>
              </a:rPr>
              <a:t>＋</a:t>
            </a:r>
            <a:r>
              <a:rPr lang="en-US" altLang="zh-CN" sz="3200" i="1" kern="100">
                <a:latin typeface="Times New Roman" panose="02020603050405020304" pitchFamily="18" charset="0"/>
                <a:ea typeface="方正中等线简体" panose="03000509000000000000" pitchFamily="65" charset="-122"/>
                <a:cs typeface="Courier New" panose="02070309020205020404" pitchFamily="49" charset="0"/>
                <a:sym typeface="+mn-ea"/>
              </a:rPr>
              <a:t>x</a:t>
            </a:r>
            <a:r>
              <a:rPr lang="zh-CN" altLang="zh-CN" sz="3200" kern="100">
                <a:latin typeface="Times New Roman" panose="02020603050405020304" pitchFamily="18" charset="0"/>
                <a:ea typeface="方正中等线简体" panose="03000509000000000000" pitchFamily="65" charset="-122"/>
                <a:cs typeface="Times New Roman" panose="02020603050405020304" pitchFamily="18" charset="0"/>
                <a:sym typeface="+mn-ea"/>
              </a:rPr>
              <a:t>－</a:t>
            </a:r>
            <a:r>
              <a:rPr lang="en-US" altLang="zh-CN" sz="3200" kern="100">
                <a:latin typeface="Times New Roman" panose="02020603050405020304" pitchFamily="18" charset="0"/>
                <a:ea typeface="方正中等线简体" panose="03000509000000000000" pitchFamily="65" charset="-122"/>
                <a:cs typeface="Courier New" panose="02070309020205020404" pitchFamily="49" charset="0"/>
                <a:sym typeface="+mn-ea"/>
              </a:rPr>
              <a:t>6&lt;0</a:t>
            </a:r>
            <a:r>
              <a:rPr lang="zh-CN" altLang="zh-CN" sz="3200" kern="100">
                <a:latin typeface="Times New Roman" panose="02020603050405020304" pitchFamily="18" charset="0"/>
                <a:ea typeface="方正中等线简体" panose="03000509000000000000" pitchFamily="65" charset="-122"/>
                <a:cs typeface="Times New Roman" panose="02020603050405020304" pitchFamily="18" charset="0"/>
                <a:sym typeface="+mn-ea"/>
              </a:rPr>
              <a:t>；</a:t>
            </a:r>
            <a:endParaRPr lang="zh-CN" altLang="zh-CN" sz="3200" kern="100">
              <a:effectLst/>
              <a:latin typeface="宋体" panose="02010600030101010101" pitchFamily="2" charset="-122"/>
              <a:ea typeface="宋体" panose="02010600030101010101" pitchFamily="2" charset="-122"/>
              <a:cs typeface="Courier New" panose="02070309020205020404" pitchFamily="49" charset="0"/>
            </a:endParaRPr>
          </a:p>
          <a:p>
            <a:endParaRPr lang="en-US" altLang="zh-CN" sz="3200" b="1" kern="100" smtClean="0">
              <a:solidFill>
                <a:schemeClr val="tx1"/>
              </a:solidFill>
              <a:latin typeface="Times New Roman" panose="02020603050405020304" pitchFamily="18" charset="0"/>
              <a:ea typeface="幼圆" panose="02010509060101010101" charset="-122"/>
              <a:cs typeface="Times New Roman" panose="02020603050405020304" pitchFamily="18" charset="0"/>
              <a:sym typeface="+mn-ea"/>
            </a:endParaRPr>
          </a:p>
        </p:txBody>
      </p:sp>
      <p:sp>
        <p:nvSpPr>
          <p:cNvPr id="11" name="矩形 10" title=""/>
          <p:cNvSpPr/>
          <p:nvPr>
            <p:custDataLst>
              <p:tags r:id="rId2"/>
            </p:custDataLst>
          </p:nvPr>
        </p:nvSpPr>
        <p:spPr>
          <a:xfrm>
            <a:off x="532667" y="2399744"/>
            <a:ext cx="8463424" cy="3323987"/>
          </a:xfrm>
          <a:prstGeom prst="rect">
            <a:avLst/>
          </a:prstGeom>
        </p:spPr>
        <p:txBody>
          <a:bodyPr wrap="square">
            <a:spAutoFit/>
          </a:bodyPr>
          <a:lstStyle/>
          <a:p>
            <a:pPr algn="just">
              <a:lnSpc>
                <a:spcPct val="150000"/>
              </a:lnSpc>
              <a:spcAft>
                <a:spcPct val="0"/>
              </a:spcAft>
            </a:pPr>
            <a:r>
              <a:rPr lang="zh-CN" altLang="zh-CN" sz="2800" kern="100">
                <a:solidFill>
                  <a:srgbClr val="FF0000"/>
                </a:solidFill>
                <a:effectLst/>
                <a:latin typeface="Times New Roman" panose="02020603050405020304" pitchFamily="18" charset="0"/>
                <a:ea typeface="微软雅黑" panose="020b0503020204020204" charset="-122"/>
                <a:cs typeface="Times New Roman" panose="02020603050405020304" pitchFamily="18" charset="0"/>
              </a:rPr>
              <a:t>解　</a:t>
            </a:r>
            <a:r>
              <a:rPr lang="zh-CN" altLang="zh-CN" sz="2800" kern="100">
                <a:solidFill>
                  <a:srgbClr val="FF0000"/>
                </a:solidFill>
                <a:effectLst/>
                <a:latin typeface="Times New Roman" panose="02020603050405020304" pitchFamily="18" charset="0"/>
                <a:ea typeface="黑体" panose="02010609060101010101" charset="-122"/>
                <a:cs typeface="Times New Roman" panose="02020603050405020304" pitchFamily="18" charset="0"/>
              </a:rPr>
              <a:t>原不等式可化为</a:t>
            </a:r>
            <a:r>
              <a:rPr lang="en-US" altLang="zh-CN" sz="2800"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2</a:t>
            </a:r>
            <a:r>
              <a:rPr lang="en-US" altLang="zh-CN" sz="2800" i="1"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x</a:t>
            </a:r>
            <a:r>
              <a:rPr lang="en-US" altLang="zh-CN" sz="2800" kern="100" baseline="30000">
                <a:solidFill>
                  <a:srgbClr val="FF0000"/>
                </a:solidFill>
                <a:effectLst/>
                <a:latin typeface="Times New Roman" panose="02020603050405020304" pitchFamily="18" charset="0"/>
                <a:ea typeface="黑体" panose="02010609060101010101" charset="-122"/>
                <a:cs typeface="Courier New" panose="02070309020205020404" pitchFamily="49" charset="0"/>
              </a:rPr>
              <a:t>2</a:t>
            </a:r>
            <a:r>
              <a:rPr lang="zh-CN" altLang="zh-CN" sz="2800" kern="100">
                <a:solidFill>
                  <a:srgbClr val="FF0000"/>
                </a:solidFill>
                <a:effectLst/>
                <a:latin typeface="Times New Roman" panose="02020603050405020304" pitchFamily="18" charset="0"/>
                <a:ea typeface="黑体" panose="02010609060101010101" charset="-122"/>
                <a:cs typeface="Times New Roman" panose="02020603050405020304" pitchFamily="18" charset="0"/>
              </a:rPr>
              <a:t>－</a:t>
            </a:r>
            <a:r>
              <a:rPr lang="en-US" altLang="zh-CN" sz="2800" i="1"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x</a:t>
            </a:r>
            <a:r>
              <a:rPr lang="zh-CN" altLang="zh-CN" sz="2800" kern="100">
                <a:solidFill>
                  <a:srgbClr val="FF0000"/>
                </a:solidFill>
                <a:effectLst/>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6&gt;0.</a:t>
            </a:r>
            <a:endParaRPr lang="zh-CN" altLang="zh-CN" sz="1050" kern="100">
              <a:solidFill>
                <a:srgbClr val="FF0000"/>
              </a:solidFill>
              <a:effectLst/>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zh-CN" altLang="zh-CN" sz="2800" kern="100" spc="-100">
                <a:solidFill>
                  <a:srgbClr val="FF0000"/>
                </a:solidFill>
                <a:effectLst/>
                <a:latin typeface="Times New Roman" panose="02020603050405020304" pitchFamily="18" charset="0"/>
                <a:ea typeface="黑体" panose="02010609060101010101" charset="-122"/>
                <a:cs typeface="Times New Roman" panose="02020603050405020304" pitchFamily="18" charset="0"/>
              </a:rPr>
              <a:t>因为方程</a:t>
            </a:r>
            <a:r>
              <a:rPr lang="en-US" altLang="zh-CN" sz="2800" kern="100" spc="-100">
                <a:solidFill>
                  <a:srgbClr val="FF0000"/>
                </a:solidFill>
                <a:effectLst/>
                <a:latin typeface="Times New Roman" panose="02020603050405020304" pitchFamily="18" charset="0"/>
                <a:ea typeface="黑体" panose="02010609060101010101" charset="-122"/>
                <a:cs typeface="Courier New" panose="02070309020205020404" pitchFamily="49" charset="0"/>
              </a:rPr>
              <a:t>2</a:t>
            </a:r>
            <a:r>
              <a:rPr lang="en-US" altLang="zh-CN" sz="2800" i="1" kern="100" spc="-100">
                <a:solidFill>
                  <a:srgbClr val="FF0000"/>
                </a:solidFill>
                <a:effectLst/>
                <a:latin typeface="Times New Roman" panose="02020603050405020304" pitchFamily="18" charset="0"/>
                <a:ea typeface="黑体" panose="02010609060101010101" charset="-122"/>
                <a:cs typeface="Courier New" panose="02070309020205020404" pitchFamily="49" charset="0"/>
              </a:rPr>
              <a:t>x</a:t>
            </a:r>
            <a:r>
              <a:rPr lang="en-US" altLang="zh-CN" sz="2800" kern="100" spc="-100" baseline="30000">
                <a:solidFill>
                  <a:srgbClr val="FF0000"/>
                </a:solidFill>
                <a:effectLst/>
                <a:latin typeface="Times New Roman" panose="02020603050405020304" pitchFamily="18" charset="0"/>
                <a:ea typeface="黑体" panose="02010609060101010101" charset="-122"/>
                <a:cs typeface="Courier New" panose="02070309020205020404" pitchFamily="49" charset="0"/>
              </a:rPr>
              <a:t>2</a:t>
            </a:r>
            <a:r>
              <a:rPr lang="zh-CN" altLang="zh-CN" sz="2800" kern="100" spc="-100">
                <a:solidFill>
                  <a:srgbClr val="FF0000"/>
                </a:solidFill>
                <a:effectLst/>
                <a:latin typeface="Times New Roman" panose="02020603050405020304" pitchFamily="18" charset="0"/>
                <a:ea typeface="黑体" panose="02010609060101010101" charset="-122"/>
                <a:cs typeface="Times New Roman" panose="02020603050405020304" pitchFamily="18" charset="0"/>
              </a:rPr>
              <a:t>－</a:t>
            </a:r>
            <a:r>
              <a:rPr lang="en-US" altLang="zh-CN" sz="2800" i="1" kern="100" spc="-100">
                <a:solidFill>
                  <a:srgbClr val="FF0000"/>
                </a:solidFill>
                <a:effectLst/>
                <a:latin typeface="Times New Roman" panose="02020603050405020304" pitchFamily="18" charset="0"/>
                <a:ea typeface="黑体" panose="02010609060101010101" charset="-122"/>
                <a:cs typeface="Courier New" panose="02070309020205020404" pitchFamily="49" charset="0"/>
              </a:rPr>
              <a:t>x</a:t>
            </a:r>
            <a:r>
              <a:rPr lang="zh-CN" altLang="zh-CN" sz="2800" kern="100" spc="-100">
                <a:solidFill>
                  <a:srgbClr val="FF0000"/>
                </a:solidFill>
                <a:effectLst/>
                <a:latin typeface="Times New Roman" panose="02020603050405020304" pitchFamily="18" charset="0"/>
                <a:ea typeface="黑体" panose="02010609060101010101" charset="-122"/>
                <a:cs typeface="Times New Roman" panose="02020603050405020304" pitchFamily="18" charset="0"/>
              </a:rPr>
              <a:t>＋</a:t>
            </a:r>
            <a:r>
              <a:rPr lang="en-US" altLang="zh-CN" sz="2800" kern="100" spc="-100">
                <a:solidFill>
                  <a:srgbClr val="FF0000"/>
                </a:solidFill>
                <a:effectLst/>
                <a:latin typeface="Times New Roman" panose="02020603050405020304" pitchFamily="18" charset="0"/>
                <a:ea typeface="黑体" panose="02010609060101010101" charset="-122"/>
                <a:cs typeface="Courier New" panose="02070309020205020404" pitchFamily="49" charset="0"/>
              </a:rPr>
              <a:t>6</a:t>
            </a:r>
            <a:r>
              <a:rPr lang="zh-CN" altLang="zh-CN" sz="2800" kern="100" spc="-100">
                <a:solidFill>
                  <a:srgbClr val="FF0000"/>
                </a:solidFill>
                <a:effectLst/>
                <a:latin typeface="Times New Roman" panose="02020603050405020304" pitchFamily="18" charset="0"/>
                <a:ea typeface="黑体" panose="02010609060101010101" charset="-122"/>
                <a:cs typeface="Times New Roman" panose="02020603050405020304" pitchFamily="18" charset="0"/>
              </a:rPr>
              <a:t>＝</a:t>
            </a:r>
            <a:r>
              <a:rPr lang="en-US" altLang="zh-CN" sz="2800" kern="100" spc="-100">
                <a:solidFill>
                  <a:srgbClr val="FF0000"/>
                </a:solidFill>
                <a:effectLst/>
                <a:latin typeface="Times New Roman" panose="02020603050405020304" pitchFamily="18" charset="0"/>
                <a:ea typeface="黑体" panose="02010609060101010101" charset="-122"/>
                <a:cs typeface="Courier New" panose="02070309020205020404" pitchFamily="49" charset="0"/>
              </a:rPr>
              <a:t>0</a:t>
            </a:r>
            <a:r>
              <a:rPr lang="zh-CN" altLang="zh-CN" sz="2800" kern="100" spc="-100">
                <a:solidFill>
                  <a:srgbClr val="FF0000"/>
                </a:solidFill>
                <a:effectLst/>
                <a:latin typeface="Times New Roman" panose="02020603050405020304" pitchFamily="18" charset="0"/>
                <a:ea typeface="黑体" panose="02010609060101010101" charset="-122"/>
                <a:cs typeface="Times New Roman" panose="02020603050405020304" pitchFamily="18" charset="0"/>
              </a:rPr>
              <a:t>的判别式</a:t>
            </a:r>
            <a:r>
              <a:rPr lang="en-US" altLang="zh-CN" sz="2800" i="1" kern="100" spc="-100">
                <a:solidFill>
                  <a:srgbClr val="FF0000"/>
                </a:solidFill>
                <a:effectLst/>
                <a:latin typeface="Times New Roman" panose="02020603050405020304" pitchFamily="18" charset="0"/>
                <a:ea typeface="黑体" panose="02010609060101010101" charset="-122"/>
                <a:cs typeface="Courier New" panose="02070309020205020404" pitchFamily="49" charset="0"/>
              </a:rPr>
              <a:t>Δ</a:t>
            </a:r>
            <a:r>
              <a:rPr lang="zh-CN" altLang="zh-CN" sz="2800" kern="100" spc="-100">
                <a:solidFill>
                  <a:srgbClr val="FF0000"/>
                </a:solidFill>
                <a:effectLst/>
                <a:latin typeface="Times New Roman" panose="02020603050405020304" pitchFamily="18" charset="0"/>
                <a:ea typeface="黑体" panose="02010609060101010101" charset="-122"/>
                <a:cs typeface="Times New Roman" panose="02020603050405020304" pitchFamily="18" charset="0"/>
              </a:rPr>
              <a:t>＝</a:t>
            </a:r>
            <a:r>
              <a:rPr lang="en-US" altLang="zh-CN" sz="2800" kern="100" spc="-100">
                <a:solidFill>
                  <a:srgbClr val="FF0000"/>
                </a:solidFill>
                <a:effectLst/>
                <a:latin typeface="Times New Roman" panose="02020603050405020304" pitchFamily="18" charset="0"/>
                <a:ea typeface="黑体" panose="02010609060101010101" charset="-122"/>
                <a:cs typeface="Courier New" panose="02070309020205020404" pitchFamily="49" charset="0"/>
              </a:rPr>
              <a:t>(</a:t>
            </a:r>
            <a:r>
              <a:rPr lang="zh-CN" altLang="zh-CN" sz="2800" kern="100" spc="-100">
                <a:solidFill>
                  <a:srgbClr val="FF0000"/>
                </a:solidFill>
                <a:effectLst/>
                <a:latin typeface="Times New Roman" panose="02020603050405020304" pitchFamily="18" charset="0"/>
                <a:ea typeface="黑体" panose="02010609060101010101" charset="-122"/>
                <a:cs typeface="Times New Roman" panose="02020603050405020304" pitchFamily="18" charset="0"/>
              </a:rPr>
              <a:t>－</a:t>
            </a:r>
            <a:r>
              <a:rPr lang="en-US" altLang="zh-CN" sz="2800" kern="100" spc="-100">
                <a:solidFill>
                  <a:srgbClr val="FF0000"/>
                </a:solidFill>
                <a:effectLst/>
                <a:latin typeface="Times New Roman" panose="02020603050405020304" pitchFamily="18" charset="0"/>
                <a:ea typeface="黑体" panose="02010609060101010101" charset="-122"/>
                <a:cs typeface="Courier New" panose="02070309020205020404" pitchFamily="49" charset="0"/>
              </a:rPr>
              <a:t>1)</a:t>
            </a:r>
            <a:r>
              <a:rPr lang="en-US" altLang="zh-CN" sz="2800" kern="100" spc="-100" baseline="30000">
                <a:solidFill>
                  <a:srgbClr val="FF0000"/>
                </a:solidFill>
                <a:effectLst/>
                <a:latin typeface="Times New Roman" panose="02020603050405020304" pitchFamily="18" charset="0"/>
                <a:ea typeface="黑体" panose="02010609060101010101" charset="-122"/>
                <a:cs typeface="Courier New" panose="02070309020205020404" pitchFamily="49" charset="0"/>
              </a:rPr>
              <a:t>2</a:t>
            </a:r>
            <a:r>
              <a:rPr lang="zh-CN" altLang="zh-CN" sz="2800" kern="100" spc="-100">
                <a:solidFill>
                  <a:srgbClr val="FF0000"/>
                </a:solidFill>
                <a:effectLst/>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4</a:t>
            </a:r>
            <a:r>
              <a:rPr lang="en-US" altLang="zh-CN" sz="2800" kern="100">
                <a:solidFill>
                  <a:srgbClr val="FF0000"/>
                </a:solidFill>
                <a:effectLst/>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800"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2</a:t>
            </a:r>
            <a:r>
              <a:rPr lang="en-US" altLang="zh-CN" sz="2800" kern="100">
                <a:solidFill>
                  <a:srgbClr val="FF0000"/>
                </a:solidFill>
                <a:effectLst/>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800"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6&lt;0</a:t>
            </a:r>
            <a:r>
              <a:rPr lang="zh-CN" altLang="zh-CN" sz="2800" kern="100" smtClean="0">
                <a:solidFill>
                  <a:srgbClr val="FF0000"/>
                </a:solidFill>
                <a:effectLst/>
                <a:latin typeface="Times New Roman" panose="02020603050405020304" pitchFamily="18" charset="0"/>
                <a:ea typeface="黑体" panose="02010609060101010101" charset="-122"/>
                <a:cs typeface="Times New Roman" panose="02020603050405020304" pitchFamily="18" charset="0"/>
              </a:rPr>
              <a:t>，</a:t>
            </a:r>
            <a:endParaRPr lang="en-US" altLang="zh-CN" sz="2800" kern="100" smtClean="0">
              <a:solidFill>
                <a:srgbClr val="FF0000"/>
              </a:solidFill>
              <a:effectLst/>
              <a:latin typeface="Times New Roman" panose="02020603050405020304" pitchFamily="18" charset="0"/>
              <a:ea typeface="黑体" panose="02010609060101010101" charset="-122"/>
              <a:cs typeface="Times New Roman" panose="02020603050405020304" pitchFamily="18" charset="0"/>
            </a:endParaRPr>
          </a:p>
          <a:p>
            <a:pPr algn="just">
              <a:lnSpc>
                <a:spcPct val="150000"/>
              </a:lnSpc>
              <a:spcAft>
                <a:spcPct val="0"/>
              </a:spcAft>
            </a:pPr>
            <a:r>
              <a:rPr lang="zh-CN" altLang="zh-CN" sz="2800" kern="100" smtClean="0">
                <a:solidFill>
                  <a:srgbClr val="FF0000"/>
                </a:solidFill>
                <a:effectLst/>
                <a:latin typeface="Times New Roman" panose="02020603050405020304" pitchFamily="18" charset="0"/>
                <a:ea typeface="黑体" panose="02010609060101010101" charset="-122"/>
                <a:cs typeface="Times New Roman" panose="02020603050405020304" pitchFamily="18" charset="0"/>
              </a:rPr>
              <a:t>所以</a:t>
            </a:r>
            <a:r>
              <a:rPr lang="zh-CN" altLang="zh-CN" sz="2800" kern="100">
                <a:solidFill>
                  <a:srgbClr val="FF0000"/>
                </a:solidFill>
                <a:effectLst/>
                <a:latin typeface="Times New Roman" panose="02020603050405020304" pitchFamily="18" charset="0"/>
                <a:ea typeface="黑体" panose="02010609060101010101" charset="-122"/>
                <a:cs typeface="Times New Roman" panose="02020603050405020304" pitchFamily="18" charset="0"/>
              </a:rPr>
              <a:t>函数</a:t>
            </a:r>
            <a:r>
              <a:rPr lang="en-US" altLang="zh-CN" sz="2800" i="1"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y</a:t>
            </a:r>
            <a:r>
              <a:rPr lang="zh-CN" altLang="zh-CN" sz="2800" kern="100">
                <a:solidFill>
                  <a:srgbClr val="FF0000"/>
                </a:solidFill>
                <a:effectLst/>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2</a:t>
            </a:r>
            <a:r>
              <a:rPr lang="en-US" altLang="zh-CN" sz="2800" i="1"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x</a:t>
            </a:r>
            <a:r>
              <a:rPr lang="en-US" altLang="zh-CN" sz="2800" kern="100" baseline="30000">
                <a:solidFill>
                  <a:srgbClr val="FF0000"/>
                </a:solidFill>
                <a:effectLst/>
                <a:latin typeface="Times New Roman" panose="02020603050405020304" pitchFamily="18" charset="0"/>
                <a:ea typeface="黑体" panose="02010609060101010101" charset="-122"/>
                <a:cs typeface="Courier New" panose="02070309020205020404" pitchFamily="49" charset="0"/>
              </a:rPr>
              <a:t>2</a:t>
            </a:r>
            <a:r>
              <a:rPr lang="zh-CN" altLang="zh-CN" sz="2800" kern="100">
                <a:solidFill>
                  <a:srgbClr val="FF0000"/>
                </a:solidFill>
                <a:effectLst/>
                <a:latin typeface="Times New Roman" panose="02020603050405020304" pitchFamily="18" charset="0"/>
                <a:ea typeface="黑体" panose="02010609060101010101" charset="-122"/>
                <a:cs typeface="Times New Roman" panose="02020603050405020304" pitchFamily="18" charset="0"/>
              </a:rPr>
              <a:t>－</a:t>
            </a:r>
            <a:r>
              <a:rPr lang="en-US" altLang="zh-CN" sz="2800" i="1"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x</a:t>
            </a:r>
            <a:r>
              <a:rPr lang="zh-CN" altLang="zh-CN" sz="2800" kern="100">
                <a:solidFill>
                  <a:srgbClr val="FF0000"/>
                </a:solidFill>
                <a:effectLst/>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6</a:t>
            </a:r>
            <a:r>
              <a:rPr lang="zh-CN" altLang="zh-CN" sz="2800" kern="100">
                <a:solidFill>
                  <a:srgbClr val="FF0000"/>
                </a:solidFill>
                <a:effectLst/>
                <a:latin typeface="Times New Roman" panose="02020603050405020304" pitchFamily="18" charset="0"/>
                <a:ea typeface="黑体" panose="02010609060101010101" charset="-122"/>
                <a:cs typeface="Times New Roman" panose="02020603050405020304" pitchFamily="18" charset="0"/>
              </a:rPr>
              <a:t>的图象开口向上，与</a:t>
            </a:r>
            <a:r>
              <a:rPr lang="en-US" altLang="zh-CN" sz="2800" i="1"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x</a:t>
            </a:r>
            <a:r>
              <a:rPr lang="zh-CN" altLang="zh-CN" sz="2800" kern="100">
                <a:solidFill>
                  <a:srgbClr val="FF0000"/>
                </a:solidFill>
                <a:effectLst/>
                <a:latin typeface="Times New Roman" panose="02020603050405020304" pitchFamily="18" charset="0"/>
                <a:ea typeface="黑体" panose="02010609060101010101" charset="-122"/>
                <a:cs typeface="Times New Roman" panose="02020603050405020304" pitchFamily="18" charset="0"/>
              </a:rPr>
              <a:t>轴无交点</a:t>
            </a:r>
            <a:r>
              <a:rPr lang="en-US" altLang="zh-CN" sz="2800"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a:t>
            </a:r>
            <a:r>
              <a:rPr lang="zh-CN" altLang="zh-CN" sz="2800" kern="100">
                <a:solidFill>
                  <a:srgbClr val="FF0000"/>
                </a:solidFill>
                <a:effectLst/>
                <a:latin typeface="Times New Roman" panose="02020603050405020304" pitchFamily="18" charset="0"/>
                <a:ea typeface="黑体" panose="02010609060101010101" charset="-122"/>
                <a:cs typeface="Times New Roman" panose="02020603050405020304" pitchFamily="18" charset="0"/>
              </a:rPr>
              <a:t>如图所示</a:t>
            </a:r>
            <a:r>
              <a:rPr lang="en-US" altLang="zh-CN" sz="2800" kern="100" smtClean="0">
                <a:solidFill>
                  <a:srgbClr val="FF0000"/>
                </a:solidFill>
                <a:effectLst/>
                <a:latin typeface="Times New Roman" panose="02020603050405020304" pitchFamily="18" charset="0"/>
                <a:ea typeface="黑体" panose="02010609060101010101" charset="-122"/>
                <a:cs typeface="Courier New" panose="02070309020205020404" pitchFamily="49" charset="0"/>
              </a:rPr>
              <a:t>).</a:t>
            </a:r>
          </a:p>
          <a:p>
            <a:pPr algn="just">
              <a:lnSpc>
                <a:spcPct val="150000"/>
              </a:lnSpc>
              <a:spcAft>
                <a:spcPct val="0"/>
              </a:spcAft>
            </a:pPr>
            <a:r>
              <a:rPr lang="zh-CN" altLang="zh-CN" sz="2800" kern="100" smtClean="0">
                <a:solidFill>
                  <a:srgbClr val="FF0000"/>
                </a:solidFill>
                <a:effectLst/>
                <a:latin typeface="Times New Roman" panose="02020603050405020304" pitchFamily="18" charset="0"/>
                <a:ea typeface="黑体" panose="02010609060101010101" charset="-122"/>
                <a:cs typeface="Times New Roman" panose="02020603050405020304" pitchFamily="18" charset="0"/>
              </a:rPr>
              <a:t>观察</a:t>
            </a:r>
            <a:r>
              <a:rPr lang="zh-CN" altLang="zh-CN" sz="2800" kern="100">
                <a:solidFill>
                  <a:srgbClr val="FF0000"/>
                </a:solidFill>
                <a:effectLst/>
                <a:latin typeface="Times New Roman" panose="02020603050405020304" pitchFamily="18" charset="0"/>
                <a:ea typeface="黑体" panose="02010609060101010101" charset="-122"/>
                <a:cs typeface="Times New Roman" panose="02020603050405020304" pitchFamily="18" charset="0"/>
              </a:rPr>
              <a:t>图象可得，原不等式的解集为</a:t>
            </a:r>
            <a:r>
              <a:rPr lang="en-US" altLang="zh-CN" sz="2800" b="1"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R</a:t>
            </a:r>
            <a:r>
              <a:rPr lang="en-US" altLang="zh-CN" sz="2800" kern="100">
                <a:solidFill>
                  <a:srgbClr val="FF0000"/>
                </a:solidFill>
                <a:effectLst/>
                <a:latin typeface="Times New Roman" panose="02020603050405020304" pitchFamily="18" charset="0"/>
                <a:ea typeface="黑体" panose="02010609060101010101" charset="-122"/>
                <a:cs typeface="Courier New" panose="02070309020205020404" pitchFamily="49" charset="0"/>
              </a:rPr>
              <a:t>.</a:t>
            </a:r>
          </a:p>
        </p:txBody>
      </p:sp>
      <p:pic>
        <p:nvPicPr>
          <p:cNvPr id="802817" name="Picture 1" title=""/>
          <p:cNvPicPr>
            <a:picLocks noChangeAspect="1" noChangeArrowheads="1"/>
          </p:cNvPicPr>
          <p:nvPr>
            <p:custDataLst>
              <p:tags r:id="rId4"/>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996090" y="2786910"/>
            <a:ext cx="2663245" cy="2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p:cTn id="22" dur="500"/>
                                        <p:tgtEl>
                                          <p:spTgt spid="11">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02817"/>
                                        </p:tgtEl>
                                        <p:attrNameLst>
                                          <p:attrName>style.visibility</p:attrName>
                                        </p:attrNameLst>
                                      </p:cBhvr>
                                      <p:to>
                                        <p:strVal val="visible"/>
                                      </p:to>
                                    </p:set>
                                    <p:animEffect transition="in" filter="blinds(horizontal)">
                                      <p:cBhvr>
                                        <p:cTn id="25" dur="500"/>
                                        <p:tgtEl>
                                          <p:spTgt spid="802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5" name="文本框 21" title=""/>
          <p:cNvSpPr/>
          <p:nvPr/>
        </p:nvSpPr>
        <p:spPr>
          <a:xfrm>
            <a:off x="576580" y="488950"/>
            <a:ext cx="7907655"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题型三</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 </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一元二次不等式的解法</a:t>
            </a:r>
          </a:p>
        </p:txBody>
      </p:sp>
      <mc:AlternateContent>
        <mc:Choice Requires="a14">
          <p:sp>
            <p:nvSpPr>
              <p:cNvPr id="4" name="文本框 3" title=""/>
              <p:cNvSpPr txBox="1"/>
              <p:nvPr/>
            </p:nvSpPr>
            <p:spPr>
              <a:xfrm>
                <a:off x="685165" y="1329055"/>
                <a:ext cx="10821670" cy="1398905"/>
              </a:xfrm>
              <a:prstGeom prst="rect">
                <a:avLst/>
              </a:prstGeom>
              <a:noFill/>
            </p:spPr>
            <p:txBody>
              <a:bodyPr wrap="square" rtlCol="0" anchor="t">
                <a:spAutoFit/>
              </a:bodyPr>
              <a:lstStyle/>
              <a:p>
                <a:r>
                  <a:rPr lang="zh-CN"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sym typeface="+mn-ea"/>
                  </a:rPr>
                  <a:t>例</a:t>
                </a:r>
                <a:r>
                  <a:rPr lang="en-US"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sym typeface="+mn-ea"/>
                  </a:rPr>
                  <a:t>3</a:t>
                </a:r>
                <a:r>
                  <a:rPr lang="en-US" altLang="zh-CN" sz="3200" kern="100">
                    <a:latin typeface="Times New Roman" panose="02020603050405020304" pitchFamily="18" charset="0"/>
                    <a:ea typeface="微软雅黑" panose="020b0503020204020204" charset="-122"/>
                    <a:cs typeface="Courier New" panose="02070309020205020404" pitchFamily="49" charset="0"/>
                    <a:sym typeface="+mn-ea"/>
                  </a:rPr>
                  <a:t>(3)</a:t>
                </a:r>
                <a14:m>
                  <m:oMathPara>
                    <m:oMathParaPr>
                      <m:jc/>
                    </m:oMathParaPr>
                    <m:oMath>
                      <m:d>
                        <m:dPr>
                          <m:begChr m:val="{"/>
                          <m:sepChr m:val="|"/>
                          <m:endChr/>
                          <m:grow m:val="on"/>
                          <m:shp m:val="centered"/>
                          <m:ctrlPr>
                            <a:rPr lang="en-US" altLang="zh-CN" sz="3200" i="1" kern="100">
                              <a:latin typeface="Cambria Math" panose="02040503050406030204"/>
                              <a:ea typeface="微软雅黑"/>
                              <a:cs typeface="Cambria Math" panose="02040503050406030204" charset="0"/>
                              <a:sym typeface="+mn-ea"/>
                            </a:rPr>
                          </m:ctrlPr>
                        </m:dPr>
                        <m:e>
                          <m:eqArr>
                            <m:eqArrPr>
                              <m:maxDist m:val="off"/>
                              <m:objDist m:val="off"/>
                              <m:rSpRule m:val="0"/>
                              <m:rSp m:val="0"/>
                              <m:ctrlPr>
                                <a:rPr lang="en-US" altLang="zh-CN" sz="3200" i="1" kern="100">
                                  <a:latin typeface="Cambria Math" panose="02040503050406030204"/>
                                  <a:ea typeface="微软雅黑"/>
                                  <a:cs typeface="Cambria Math" panose="02040503050406030204" charset="0"/>
                                  <a:sym typeface="+mn-ea"/>
                                </a:rPr>
                              </m:ctrlPr>
                            </m:eqArrPr>
                            <m:e>
                              <m:r>
                                <a:rPr lang="en-US" altLang="zh-CN" sz="3200" i="1" kern="100">
                                  <a:latin typeface="Cambria Math" panose="02040503050406030204"/>
                                  <a:ea typeface="微软雅黑"/>
                                  <a:cs typeface="Cambria Math" panose="02040503050406030204" charset="0"/>
                                  <a:sym typeface="+mn-ea"/>
                                </a:rPr>
                                <m:t>𝑥</m:t>
                              </m:r>
                              <m:r>
                                <a:rPr lang="en-US" altLang="zh-CN" sz="3200" i="1" kern="100">
                                  <a:latin typeface="Cambria Math" panose="02040503050406030204"/>
                                  <a:ea typeface="微软雅黑"/>
                                  <a:cs typeface="Cambria Math" panose="02040503050406030204" charset="0"/>
                                  <a:sym typeface="+mn-ea"/>
                                </a:rPr>
                                <m:t>−3&gt;0</m:t>
                              </m:r>
                            </m:e>
                            <m:e>
                              <m:r>
                                <m:rPr>
                                  <m:sty m:val="p"/>
                                </m:rPr>
                                <a:rPr lang="zh-CN" altLang="zh-CN" sz="3200" kern="100">
                                  <a:latin typeface="Cambria Math" panose="02040503050406030204"/>
                                  <a:ea typeface="微软雅黑"/>
                                  <a:cs typeface="Times New Roman" panose="02020603050405020304" pitchFamily="18" charset="0"/>
                                  <a:sym typeface="+mn-ea"/>
                                </a:rPr>
                                <m:t>－</m:t>
                              </m:r>
                              <m:r>
                                <a:rPr lang="en-US" altLang="zh-CN" sz="3200" i="1" kern="100">
                                  <a:latin typeface="Cambria Math" panose="02040503050406030204"/>
                                  <a:ea typeface="微软雅黑"/>
                                  <a:cs typeface="Courier New" panose="02070309020205020404" pitchFamily="49" charset="0"/>
                                  <a:sym typeface="+mn-ea"/>
                                </a:rPr>
                                <m:t>𝑥</m:t>
                              </m:r>
                              <m:r>
                                <m:rPr>
                                  <m:sty m:val="p"/>
                                </m:rPr>
                                <a:rPr lang="en-US" altLang="zh-CN" sz="3200" kern="100" baseline="30000">
                                  <a:latin typeface="Cambria Math" panose="02040503050406030204"/>
                                  <a:ea typeface="微软雅黑"/>
                                  <a:cs typeface="Courier New" panose="02070309020205020404" pitchFamily="49" charset="0"/>
                                  <a:sym typeface="+mn-ea"/>
                                </a:rPr>
                                <m:t>2</m:t>
                              </m:r>
                              <m:r>
                                <m:rPr>
                                  <m:sty m:val="p"/>
                                </m:rPr>
                                <a:rPr lang="zh-CN" altLang="zh-CN" sz="3200" kern="100">
                                  <a:latin typeface="Cambria Math" panose="02040503050406030204"/>
                                  <a:ea typeface="微软雅黑"/>
                                  <a:cs typeface="Times New Roman" panose="02020603050405020304" pitchFamily="18" charset="0"/>
                                  <a:sym typeface="+mn-ea"/>
                                </a:rPr>
                                <m:t>＋</m:t>
                              </m:r>
                              <m:r>
                                <a:rPr lang="en-US" altLang="zh-CN" sz="3200" i="1" kern="100">
                                  <a:latin typeface="Cambria Math" panose="02040503050406030204"/>
                                  <a:ea typeface="微软雅黑"/>
                                  <a:cs typeface="Courier New" panose="02070309020205020404" pitchFamily="49" charset="0"/>
                                  <a:sym typeface="+mn-ea"/>
                                </a:rPr>
                                <m:t>5</m:t>
                              </m:r>
                              <m:r>
                                <a:rPr lang="en-US" altLang="zh-CN" sz="3200" i="1" kern="100">
                                  <a:latin typeface="Cambria Math" panose="02040503050406030204"/>
                                  <a:ea typeface="微软雅黑"/>
                                  <a:cs typeface="Courier New" panose="02070309020205020404" pitchFamily="49" charset="0"/>
                                  <a:sym typeface="+mn-ea"/>
                                </a:rPr>
                                <m:t>𝑥</m:t>
                              </m:r>
                              <m:r>
                                <a:rPr lang="en-US" altLang="zh-CN" sz="3200" i="1" kern="100">
                                  <a:latin typeface="Cambria Math" panose="02040503050406030204"/>
                                  <a:ea typeface="微软雅黑"/>
                                  <a:cs typeface="Courier New" panose="02070309020205020404" pitchFamily="49" charset="0"/>
                                  <a:sym typeface="+mn-ea"/>
                                </a:rPr>
                                <m:t>+</m:t>
                              </m:r>
                              <m:r>
                                <m:rPr>
                                  <m:sty m:val="p"/>
                                </m:rPr>
                                <a:rPr lang="en-US" altLang="zh-CN" sz="3200" kern="100">
                                  <a:latin typeface="Cambria Math" panose="02040503050406030204"/>
                                  <a:ea typeface="微软雅黑"/>
                                  <a:cs typeface="Courier New" panose="02070309020205020404" pitchFamily="49" charset="0"/>
                                  <a:sym typeface="+mn-ea"/>
                                </a:rPr>
                                <m:t>6&gt;0</m:t>
                              </m:r>
                              <m:r>
                                <m:rPr>
                                  <m:sty m:val="b"/>
                                </m:rPr>
                                <a:rPr lang="en-US" altLang="zh-CN" sz="3200" b="1" kern="100" smtClean="0">
                                  <a:solidFill>
                                    <a:schemeClr val="tx1"/>
                                  </a:solidFill>
                                  <a:latin typeface="Cambria Math" panose="02040503050406030204"/>
                                  <a:ea typeface="幼圆" panose="02010509060101010101" charset="-122"/>
                                  <a:cs typeface="Times New Roman" panose="02020603050405020304" pitchFamily="18" charset="0"/>
                                  <a:sym typeface="+mn-ea"/>
                                </a:rPr>
                                <m:t> </m:t>
                              </m:r>
                            </m:e>
                          </m:eqArr>
                        </m:e>
                      </m:d>
                    </m:oMath>
                  </m:oMathPara>
                </a14:m>
                <a:endParaRPr lang="en-US" altLang="zh-CN" sz="3200" i="1" kern="100">
                  <a:latin typeface="Cambria Math" panose="02040503050406030204" charset="0"/>
                  <a:ea typeface="微软雅黑" panose="020b0503020204020204" charset="-122"/>
                  <a:cs typeface="Cambria Math" panose="02040503050406030204" charset="0"/>
                  <a:sym typeface="+mn-ea"/>
                </a:endParaRPr>
              </a:p>
              <a:p>
                <a:endParaRPr lang="en-US" altLang="zh-CN" sz="3200" b="1" kern="100" smtClean="0">
                  <a:solidFill>
                    <a:schemeClr val="tx1"/>
                  </a:solidFill>
                  <a:latin typeface="Times New Roman" panose="02020603050405020304" pitchFamily="18" charset="0"/>
                  <a:ea typeface="幼圆" panose="02010509060101010101" charset="-122"/>
                  <a:cs typeface="Times New Roman" panose="02020603050405020304" pitchFamily="18" charset="0"/>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685165" y="1329055"/>
                <a:ext cx="10821670" cy="1398905"/>
              </a:xfrm>
              <a:prstGeom prst="rect">
                <a:avLst/>
              </a:prstGeom>
              <a:blipFill rotWithShape="1">
                <a:blip r:embed="rId2"/>
                <a:stretch>
                  <a:fillRect t="-3995"/>
                </a:stretch>
              </a:blipFill>
            </p:spPr>
            <p:txBody>
              <a:bodyPr/>
              <a:lstStyle/>
              <a:p>
                <a:r>
                  <a:rPr lang="zh-CN" altLang="en-US">
                    <a:noFill/>
                  </a:rPr>
                  <a:t> </a:t>
                </a:r>
              </a:p>
            </p:txBody>
          </p:sp>
        </mc:Fallback>
      </mc:AlternateContent>
      <mc:AlternateContent>
        <mc:Choice Requires="a14">
          <p:sp>
            <p:nvSpPr>
              <p:cNvPr id="14" name="矩形 13" title=""/>
              <p:cNvSpPr/>
              <p:nvPr/>
            </p:nvSpPr>
            <p:spPr>
              <a:xfrm>
                <a:off x="1235961" y="2469346"/>
                <a:ext cx="11392669" cy="2241550"/>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zh-CN" altLang="zh-CN" b="1" kern="100">
                    <a:solidFill>
                      <a:srgbClr val="FF0000"/>
                    </a:solidFill>
                    <a:latin typeface="微软雅黑" panose="020b0503020204020204" charset="-122"/>
                    <a:ea typeface="微软雅黑" panose="020b0503020204020204" charset="-122"/>
                    <a:cs typeface="微软雅黑" panose="020b0503020204020204" charset="-122"/>
                  </a:rPr>
                  <a:t>解　原不等式组等价于</a:t>
                </a:r>
                <a14:m>
                  <m:oMathPara>
                    <m:oMathParaPr>
                      <m:jc/>
                    </m:oMathParaPr>
                    <m:oMath>
                      <m:d>
                        <m:dPr>
                          <m:begChr m:val="{"/>
                          <m:sepChr m:val="|"/>
                          <m:endChr/>
                          <m:grow m:val="on"/>
                          <m:shp m:val="centered"/>
                          <m:ctrlPr>
                            <a:rPr lang="en-US" altLang="zh-CN" b="1" i="1" kern="100">
                              <a:solidFill>
                                <a:srgbClr val="FF0000"/>
                              </a:solidFill>
                              <a:latin typeface="Cambria Math" panose="02040503050406030204"/>
                              <a:ea typeface="微软雅黑"/>
                              <a:cs typeface="Cambria Math" panose="02040503050406030204" charset="0"/>
                            </a:rPr>
                          </m:ctrlPr>
                        </m:dPr>
                        <m:e>
                          <m:eqArr>
                            <m:eqArrPr>
                              <m:maxDist m:val="off"/>
                              <m:objDist m:val="off"/>
                              <m:rSpRule m:val="0"/>
                              <m:rSp m:val="0"/>
                              <m:ctrlPr>
                                <a:rPr lang="en-US" altLang="zh-CN" b="1" i="1" kern="100">
                                  <a:solidFill>
                                    <a:srgbClr val="FF0000"/>
                                  </a:solidFill>
                                  <a:latin typeface="Cambria Math" panose="02040503050406030204"/>
                                  <a:ea typeface="微软雅黑"/>
                                  <a:cs typeface="Cambria Math" panose="02040503050406030204" charset="0"/>
                                </a:rPr>
                              </m:ctrlPr>
                            </m:eqArrPr>
                            <m:e>
                              <m:r>
                                <m:rPr>
                                  <m:sty m:val="bi"/>
                                </m:rPr>
                                <a:rPr lang="en-US" altLang="zh-CN" b="1" i="1" kern="100">
                                  <a:solidFill>
                                    <a:srgbClr val="FF0000"/>
                                  </a:solidFill>
                                  <a:latin typeface="Cambria Math" panose="02040503050406030204"/>
                                  <a:ea typeface="微软雅黑"/>
                                  <a:cs typeface="Cambria Math" panose="02040503050406030204" charset="0"/>
                                </a:rPr>
                                <m:t>𝒙</m:t>
                              </m:r>
                              <m:r>
                                <m:rPr>
                                  <m:sty m:val="bi"/>
                                </m:rPr>
                                <a:rPr lang="en-US" altLang="zh-CN" b="1" i="1" kern="100">
                                  <a:solidFill>
                                    <a:srgbClr val="FF0000"/>
                                  </a:solidFill>
                                  <a:latin typeface="Cambria Math" panose="02040503050406030204"/>
                                  <a:ea typeface="MS Mincho" charset="0"/>
                                  <a:cs typeface="Cambria Math" panose="02040503050406030204" charset="0"/>
                                </a:rPr>
                                <m:t>&gt;</m:t>
                              </m:r>
                              <m:r>
                                <m:rPr>
                                  <m:sty m:val="bi"/>
                                </m:rPr>
                                <a:rPr lang="en-US" altLang="zh-CN" b="1" i="1" kern="100">
                                  <a:solidFill>
                                    <a:srgbClr val="FF0000"/>
                                  </a:solidFill>
                                  <a:latin typeface="Cambria Math" panose="02040503050406030204"/>
                                  <a:ea typeface="微软雅黑"/>
                                  <a:cs typeface="Cambria Math" panose="02040503050406030204" charset="0"/>
                                </a:rPr>
                                <m:t>𝟑</m:t>
                              </m:r>
                            </m:e>
                            <m:e>
                              <m:r>
                                <m:rPr>
                                  <m:sty m:val="bi"/>
                                </m:rPr>
                                <a:rPr lang="en-US" altLang="zh-CN" b="1" i="1" kern="100">
                                  <a:solidFill>
                                    <a:srgbClr val="FF0000"/>
                                  </a:solidFill>
                                  <a:latin typeface="Cambria Math" panose="02040503050406030204"/>
                                  <a:ea typeface="MS Mincho" charset="0"/>
                                  <a:cs typeface="Cambria Math" panose="02040503050406030204" charset="0"/>
                                </a:rPr>
                                <m:t>(</m:t>
                              </m:r>
                              <m:r>
                                <m:rPr>
                                  <m:sty m:val="bi"/>
                                </m:rPr>
                                <a:rPr lang="en-US" altLang="zh-CN" b="1" i="1" kern="100">
                                  <a:solidFill>
                                    <a:srgbClr val="FF0000"/>
                                  </a:solidFill>
                                  <a:latin typeface="Cambria Math" panose="02040503050406030204"/>
                                  <a:ea typeface="微软雅黑"/>
                                  <a:cs typeface="Cambria Math" panose="02040503050406030204" charset="0"/>
                                </a:rPr>
                                <m:t>𝒙</m:t>
                              </m:r>
                              <m:r>
                                <m:rPr>
                                  <m:sty m:val="bi"/>
                                </m:rPr>
                                <a:rPr lang="en-US" altLang="zh-CN" b="1" i="1" kern="100">
                                  <a:solidFill>
                                    <a:srgbClr val="FF0000"/>
                                  </a:solidFill>
                                  <a:latin typeface="Cambria Math" panose="02040503050406030204"/>
                                  <a:ea typeface="微软雅黑"/>
                                  <a:cs typeface="Cambria Math" panose="02040503050406030204" charset="0"/>
                                </a:rPr>
                                <m:t>−</m:t>
                              </m:r>
                              <m:r>
                                <m:rPr>
                                  <m:sty m:val="bi"/>
                                </m:rPr>
                                <a:rPr lang="en-US" altLang="zh-CN" b="1" i="1" kern="100">
                                  <a:solidFill>
                                    <a:srgbClr val="FF0000"/>
                                  </a:solidFill>
                                  <a:latin typeface="Cambria Math" panose="02040503050406030204"/>
                                  <a:ea typeface="微软雅黑"/>
                                  <a:cs typeface="Cambria Math" panose="02040503050406030204" charset="0"/>
                                </a:rPr>
                                <m:t>𝟔</m:t>
                              </m:r>
                              <m:r>
                                <m:rPr>
                                  <m:sty m:val="bi"/>
                                </m:rPr>
                                <a:rPr lang="en-US" altLang="zh-CN" b="1" i="1" kern="100">
                                  <a:solidFill>
                                    <a:srgbClr val="FF0000"/>
                                  </a:solidFill>
                                  <a:latin typeface="Cambria Math" panose="02040503050406030204"/>
                                  <a:ea typeface="MS Mincho" charset="0"/>
                                  <a:cs typeface="Cambria Math" panose="02040503050406030204" charset="0"/>
                                </a:rPr>
                                <m:t>)(</m:t>
                              </m:r>
                              <m:r>
                                <m:rPr>
                                  <m:sty m:val="bi"/>
                                </m:rPr>
                                <a:rPr lang="en-US" altLang="zh-CN" b="1" i="1" kern="100">
                                  <a:solidFill>
                                    <a:srgbClr val="FF0000"/>
                                  </a:solidFill>
                                  <a:latin typeface="Cambria Math" panose="02040503050406030204"/>
                                  <a:ea typeface="微软雅黑"/>
                                  <a:cs typeface="Cambria Math" panose="02040503050406030204" charset="0"/>
                                </a:rPr>
                                <m:t>𝒙</m:t>
                              </m:r>
                              <m:r>
                                <m:rPr>
                                  <m:sty m:val="bi"/>
                                </m:rPr>
                                <a:rPr lang="en-US" altLang="zh-CN" b="1" i="1" kern="100">
                                  <a:solidFill>
                                    <a:srgbClr val="FF0000"/>
                                  </a:solidFill>
                                  <a:latin typeface="Cambria Math" panose="02040503050406030204"/>
                                  <a:ea typeface="MS Mincho" charset="0"/>
                                  <a:cs typeface="Cambria Math" panose="02040503050406030204" charset="0"/>
                                </a:rPr>
                                <m:t>+</m:t>
                              </m:r>
                              <m:r>
                                <m:rPr>
                                  <m:sty m:val="bi"/>
                                </m:rPr>
                                <a:rPr lang="en-US" altLang="zh-CN" b="1" i="1" kern="100">
                                  <a:solidFill>
                                    <a:srgbClr val="FF0000"/>
                                  </a:solidFill>
                                  <a:latin typeface="Cambria Math" panose="02040503050406030204"/>
                                  <a:ea typeface="微软雅黑"/>
                                  <a:cs typeface="Cambria Math" panose="02040503050406030204" charset="0"/>
                                </a:rPr>
                                <m:t>𝟏</m:t>
                              </m:r>
                              <m:r>
                                <m:rPr>
                                  <m:sty m:val="bi"/>
                                </m:rPr>
                                <a:rPr lang="en-US" altLang="zh-CN" b="1" i="1" kern="100">
                                  <a:solidFill>
                                    <a:srgbClr val="FF0000"/>
                                  </a:solidFill>
                                  <a:latin typeface="Cambria Math" panose="02040503050406030204"/>
                                  <a:ea typeface="MS Mincho" charset="0"/>
                                  <a:cs typeface="Cambria Math" panose="02040503050406030204" charset="0"/>
                                </a:rPr>
                                <m:t>)&lt;</m:t>
                              </m:r>
                              <m:r>
                                <m:rPr>
                                  <m:sty m:val="bi"/>
                                </m:rPr>
                                <a:rPr lang="en-US" altLang="zh-CN" b="1" i="1" kern="100">
                                  <a:solidFill>
                                    <a:srgbClr val="FF0000"/>
                                  </a:solidFill>
                                  <a:latin typeface="Cambria Math" panose="02040503050406030204"/>
                                  <a:ea typeface="微软雅黑"/>
                                  <a:cs typeface="Cambria Math" panose="02040503050406030204" charset="0"/>
                                </a:rPr>
                                <m:t>𝟎</m:t>
                              </m:r>
                            </m:e>
                          </m:eqArr>
                        </m:e>
                      </m:d>
                      <m:r>
                        <m:rPr>
                          <m:sty m:val="bi"/>
                        </m:rPr>
                        <a:rPr lang="en-US" altLang="zh-CN" b="1" i="1" kern="100">
                          <a:solidFill>
                            <a:srgbClr val="FF0000"/>
                          </a:solidFill>
                          <a:latin typeface="Cambria Math" panose="02040503050406030204"/>
                          <a:ea typeface="MS Mincho" charset="0"/>
                          <a:cs typeface="Cambria Math" panose="02040503050406030204" charset="0"/>
                        </a:rPr>
                        <m:t>,</m:t>
                      </m:r>
                      <m:r>
                        <m:rPr>
                          <m:sty m:val="bi"/>
                        </m:rPr>
                        <a:rPr lang="zh-CN" altLang="en-US" b="1" i="1" kern="100">
                          <a:solidFill>
                            <a:srgbClr val="FF0000"/>
                          </a:solidFill>
                          <a:latin typeface="Cambria Math" panose="02040503050406030204"/>
                          <a:ea typeface="MS Mincho" charset="0"/>
                          <a:cs typeface="Cambria Math" panose="02040503050406030204" charset="0"/>
                        </a:rPr>
                        <m:t>即</m:t>
                      </m:r>
                      <m:d>
                        <m:dPr>
                          <m:begChr m:val="{"/>
                          <m:sepChr m:val="|"/>
                          <m:endChr/>
                          <m:grow m:val="on"/>
                          <m:shp m:val="centered"/>
                          <m:ctrlPr>
                            <a:rPr lang="en-US" altLang="zh-CN" b="1" i="1" kern="100">
                              <a:solidFill>
                                <a:srgbClr val="FF0000"/>
                              </a:solidFill>
                              <a:latin typeface="Cambria Math" panose="02040503050406030204"/>
                              <a:ea typeface="微软雅黑"/>
                              <a:cs typeface="Cambria Math" panose="02040503050406030204" charset="0"/>
                            </a:rPr>
                          </m:ctrlPr>
                        </m:dPr>
                        <m:e>
                          <m:eqArr>
                            <m:eqArrPr>
                              <m:maxDist m:val="off"/>
                              <m:objDist m:val="off"/>
                              <m:rSpRule m:val="0"/>
                              <m:rSp m:val="0"/>
                              <m:ctrlPr>
                                <a:rPr lang="en-US" altLang="zh-CN" b="1" i="1" kern="100">
                                  <a:solidFill>
                                    <a:srgbClr val="FF0000"/>
                                  </a:solidFill>
                                  <a:latin typeface="Cambria Math" panose="02040503050406030204"/>
                                  <a:ea typeface="微软雅黑"/>
                                  <a:cs typeface="Cambria Math" panose="02040503050406030204" charset="0"/>
                                </a:rPr>
                              </m:ctrlPr>
                            </m:eqArrPr>
                            <m:e>
                              <m:r>
                                <m:rPr>
                                  <m:sty m:val="bi"/>
                                </m:rPr>
                                <a:rPr lang="en-US" altLang="zh-CN" b="1" i="1" kern="100">
                                  <a:solidFill>
                                    <a:srgbClr val="FF0000"/>
                                  </a:solidFill>
                                  <a:latin typeface="Cambria Math" panose="02040503050406030204"/>
                                  <a:ea typeface="微软雅黑"/>
                                  <a:cs typeface="Cambria Math" panose="02040503050406030204" charset="0"/>
                                </a:rPr>
                                <m:t>𝒙</m:t>
                              </m:r>
                              <m:r>
                                <m:rPr>
                                  <m:sty m:val="bi"/>
                                </m:rPr>
                                <a:rPr lang="en-US" altLang="zh-CN" b="1" i="1" kern="100">
                                  <a:solidFill>
                                    <a:srgbClr val="FF0000"/>
                                  </a:solidFill>
                                  <a:latin typeface="Cambria Math" panose="02040503050406030204"/>
                                  <a:ea typeface="MS Mincho" charset="0"/>
                                  <a:cs typeface="Cambria Math" panose="02040503050406030204" charset="0"/>
                                </a:rPr>
                                <m:t>&gt;</m:t>
                              </m:r>
                              <m:r>
                                <m:rPr>
                                  <m:sty m:val="bi"/>
                                </m:rPr>
                                <a:rPr lang="en-US" altLang="zh-CN" b="1" i="1" kern="100">
                                  <a:solidFill>
                                    <a:srgbClr val="FF0000"/>
                                  </a:solidFill>
                                  <a:latin typeface="Cambria Math" panose="02040503050406030204"/>
                                  <a:ea typeface="微软雅黑"/>
                                  <a:cs typeface="Cambria Math" panose="02040503050406030204" charset="0"/>
                                </a:rPr>
                                <m:t>𝟑</m:t>
                              </m:r>
                            </m:e>
                            <m:e>
                              <m:r>
                                <m:rPr>
                                  <m:sty m:val="bi"/>
                                </m:rPr>
                                <a:rPr lang="en-US" altLang="zh-CN" b="1" i="1" kern="100">
                                  <a:solidFill>
                                    <a:srgbClr val="FF0000"/>
                                  </a:solidFill>
                                  <a:latin typeface="Cambria Math" panose="02040503050406030204"/>
                                  <a:ea typeface="微软雅黑"/>
                                  <a:cs typeface="Cambria Math" panose="02040503050406030204" charset="0"/>
                                </a:rPr>
                                <m:t>−</m:t>
                              </m:r>
                              <m:r>
                                <m:rPr>
                                  <m:sty m:val="bi"/>
                                </m:rPr>
                                <a:rPr lang="en-US" altLang="zh-CN" b="1" i="1" kern="100">
                                  <a:solidFill>
                                    <a:srgbClr val="FF0000"/>
                                  </a:solidFill>
                                  <a:latin typeface="Cambria Math" panose="02040503050406030204"/>
                                  <a:ea typeface="微软雅黑"/>
                                  <a:cs typeface="Cambria Math" panose="02040503050406030204" charset="0"/>
                                </a:rPr>
                                <m:t>𝟏</m:t>
                              </m:r>
                              <m:r>
                                <m:rPr>
                                  <m:sty m:val="bi"/>
                                </m:rPr>
                                <a:rPr lang="en-US" altLang="zh-CN" b="1" i="1" kern="100">
                                  <a:solidFill>
                                    <a:srgbClr val="FF0000"/>
                                  </a:solidFill>
                                  <a:latin typeface="Cambria Math" panose="02040503050406030204"/>
                                  <a:ea typeface="MS Mincho" charset="0"/>
                                  <a:cs typeface="Cambria Math" panose="02040503050406030204" charset="0"/>
                                </a:rPr>
                                <m:t>&lt;</m:t>
                              </m:r>
                              <m:r>
                                <m:rPr>
                                  <m:sty m:val="bi"/>
                                </m:rPr>
                                <a:rPr lang="en-US" altLang="zh-CN" b="1" i="1" kern="100">
                                  <a:solidFill>
                                    <a:srgbClr val="FF0000"/>
                                  </a:solidFill>
                                  <a:latin typeface="Cambria Math" panose="02040503050406030204"/>
                                  <a:ea typeface="微软雅黑"/>
                                  <a:cs typeface="Cambria Math" panose="02040503050406030204" charset="0"/>
                                </a:rPr>
                                <m:t>𝒙</m:t>
                              </m:r>
                              <m:r>
                                <m:rPr>
                                  <m:sty m:val="bi"/>
                                </m:rPr>
                                <a:rPr lang="en-US" altLang="zh-CN" b="1" i="1" kern="100">
                                  <a:solidFill>
                                    <a:srgbClr val="FF0000"/>
                                  </a:solidFill>
                                  <a:latin typeface="Cambria Math" panose="02040503050406030204"/>
                                  <a:ea typeface="MS Mincho" charset="0"/>
                                  <a:cs typeface="Cambria Math" panose="02040503050406030204" charset="0"/>
                                </a:rPr>
                                <m:t>&lt;</m:t>
                              </m:r>
                              <m:r>
                                <m:rPr>
                                  <m:sty m:val="bi"/>
                                </m:rPr>
                                <a:rPr lang="en-US" altLang="zh-CN" b="1" i="1" kern="100">
                                  <a:solidFill>
                                    <a:srgbClr val="FF0000"/>
                                  </a:solidFill>
                                  <a:latin typeface="Cambria Math" panose="02040503050406030204"/>
                                  <a:ea typeface="微软雅黑"/>
                                  <a:cs typeface="Cambria Math" panose="02040503050406030204" charset="0"/>
                                </a:rPr>
                                <m:t>𝟔</m:t>
                              </m:r>
                            </m:e>
                          </m:eqArr>
                        </m:e>
                      </m:d>
                      <m:r>
                        <m:rPr>
                          <m:sty m:val="bi"/>
                        </m:rPr>
                        <a:rPr lang="en-US" altLang="zh-CN" b="1" i="1" kern="100">
                          <a:solidFill>
                            <a:srgbClr val="FF0000"/>
                          </a:solidFill>
                          <a:latin typeface="Cambria Math" panose="02040503050406030204"/>
                          <a:ea typeface="MS Mincho" charset="0"/>
                          <a:cs typeface="Cambria Math" panose="02040503050406030204" charset="0"/>
                        </a:rPr>
                        <m:t>,</m:t>
                      </m:r>
                    </m:oMath>
                  </m:oMathPara>
                </a14:m>
                <a:endParaRPr lang="zh-CN" altLang="zh-CN" b="1" kern="100">
                  <a:solidFill>
                    <a:srgbClr val="FF0000"/>
                  </a:solidFill>
                  <a:latin typeface="微软雅黑" panose="020b0503020204020204" charset="-122"/>
                  <a:ea typeface="微软雅黑" panose="020b0503020204020204" charset="-122"/>
                  <a:cs typeface="微软雅黑" panose="020b0503020204020204" charset="-122"/>
                </a:endParaRPr>
              </a:p>
              <a:p>
                <a:pPr algn="just">
                  <a:lnSpc>
                    <a:spcPct val="150000"/>
                  </a:lnSpc>
                  <a:spcAft>
                    <a:spcPct val="0"/>
                  </a:spcAft>
                </a:pPr>
                <a:r>
                  <a:rPr lang="zh-CN" altLang="en-US" b="1" kern="100">
                    <a:solidFill>
                      <a:srgbClr val="FF0000"/>
                    </a:solidFill>
                    <a:latin typeface="微软雅黑" panose="020b0503020204020204" charset="-122"/>
                    <a:ea typeface="微软雅黑" panose="020b0503020204020204" charset="-122"/>
                    <a:cs typeface="微软雅黑" panose="020b0503020204020204" charset="-122"/>
                  </a:rPr>
                  <a:t>其解集为</a:t>
                </a:r>
                <a:r>
                  <a:rPr lang="en-US" altLang="zh-CN" b="1" kern="100">
                    <a:solidFill>
                      <a:srgbClr val="FF0000"/>
                    </a:solidFill>
                    <a:latin typeface="微软雅黑" panose="020b0503020204020204" charset="-122"/>
                    <a:ea typeface="微软雅黑" panose="020b0503020204020204" charset="-122"/>
                    <a:cs typeface="微软雅黑" panose="020b0503020204020204" charset="-122"/>
                  </a:rPr>
                  <a:t>3&lt;</a:t>
                </a:r>
                <a:r>
                  <a:rPr lang="en-US" altLang="zh-CN" b="1" i="1" kern="100">
                    <a:solidFill>
                      <a:srgbClr val="FF0000"/>
                    </a:solidFill>
                    <a:latin typeface="微软雅黑" panose="020b0503020204020204" charset="-122"/>
                    <a:ea typeface="微软雅黑" panose="020b0503020204020204" charset="-122"/>
                    <a:cs typeface="微软雅黑" panose="020b0503020204020204" charset="-122"/>
                  </a:rPr>
                  <a:t>x</a:t>
                </a:r>
                <a:r>
                  <a:rPr lang="en-US" altLang="zh-CN" b="1" kern="100">
                    <a:solidFill>
                      <a:srgbClr val="FF0000"/>
                    </a:solidFill>
                    <a:latin typeface="微软雅黑" panose="020b0503020204020204" charset="-122"/>
                    <a:ea typeface="微软雅黑" panose="020b0503020204020204" charset="-122"/>
                    <a:cs typeface="微软雅黑" panose="020b0503020204020204" charset="-122"/>
                  </a:rPr>
                  <a:t>&lt;6.</a:t>
                </a:r>
                <a:endParaRPr lang="zh-CN" altLang="zh-CN" sz="1050" b="1" kern="100">
                  <a:solidFill>
                    <a:srgbClr val="FF0000"/>
                  </a:solidFill>
                  <a:latin typeface="微软雅黑" panose="020b0503020204020204" charset="-122"/>
                  <a:ea typeface="微软雅黑" panose="020b0503020204020204" charset="-122"/>
                  <a:cs typeface="微软雅黑" panose="020b0503020204020204" charset="-122"/>
                </a:endParaRPr>
              </a:p>
              <a:p>
                <a:pPr algn="just">
                  <a:lnSpc>
                    <a:spcPct val="150000"/>
                  </a:lnSpc>
                  <a:spcAft>
                    <a:spcPct val="0"/>
                  </a:spcAft>
                </a:pPr>
                <a:r>
                  <a:rPr lang="zh-CN" altLang="zh-CN" b="1" kern="100" smtClean="0">
                    <a:solidFill>
                      <a:srgbClr val="FF0000"/>
                    </a:solidFill>
                    <a:latin typeface="微软雅黑" panose="020b0503020204020204" charset="-122"/>
                    <a:ea typeface="微软雅黑" panose="020b0503020204020204" charset="-122"/>
                    <a:cs typeface="微软雅黑" panose="020b0503020204020204" charset="-122"/>
                  </a:rPr>
                  <a:t>得</a:t>
                </a:r>
                <a:r>
                  <a:rPr lang="zh-CN" altLang="zh-CN" b="1" kern="100">
                    <a:solidFill>
                      <a:srgbClr val="FF0000"/>
                    </a:solidFill>
                    <a:latin typeface="微软雅黑" panose="020b0503020204020204" charset="-122"/>
                    <a:ea typeface="微软雅黑" panose="020b0503020204020204" charset="-122"/>
                    <a:cs typeface="微软雅黑" panose="020b0503020204020204" charset="-122"/>
                  </a:rPr>
                  <a:t>原不等式的解集为</a:t>
                </a:r>
                <a:r>
                  <a:rPr lang="en-US" altLang="zh-CN" b="1" kern="100">
                    <a:solidFill>
                      <a:srgbClr val="FF0000"/>
                    </a:solidFill>
                    <a:latin typeface="微软雅黑" panose="020b0503020204020204" charset="-122"/>
                    <a:ea typeface="微软雅黑" panose="020b0503020204020204" charset="-122"/>
                    <a:cs typeface="微软雅黑" panose="020b0503020204020204" charset="-122"/>
                  </a:rPr>
                  <a:t>(3,6).</a:t>
                </a:r>
                <a:endParaRPr lang="en-US" altLang="zh-CN" sz="1050" b="1" kern="100">
                  <a:solidFill>
                    <a:srgbClr val="FF0000"/>
                  </a:solidFill>
                  <a:effectLst/>
                  <a:latin typeface="微软雅黑" panose="020b0503020204020204" charset="-122"/>
                  <a:ea typeface="微软雅黑" panose="020b0503020204020204" charset="-122"/>
                  <a:cs typeface="微软雅黑" panose="020b0503020204020204" charset="-122"/>
                </a:endParaRPr>
              </a:p>
            </p:txBody>
          </p:sp>
        </mc:Choice>
        <mc:Fallback>
          <p:sp>
            <p:nvSpPr>
              <p:cNvPr id="14" name="矩形 13"/>
              <p:cNvSpPr>
                <a:spLocks noRot="1" noChangeAspect="1" noMove="1" noResize="1" noEditPoints="1" noAdjustHandles="1" noChangeArrowheads="1" noChangeShapeType="1" noTextEdit="1"/>
              </p:cNvSpPr>
              <p:nvPr/>
            </p:nvSpPr>
            <p:spPr>
              <a:xfrm>
                <a:off x="1235961" y="2469346"/>
                <a:ext cx="11392669" cy="2241550"/>
              </a:xfrm>
              <a:prstGeom prst="rect">
                <a:avLst/>
              </a:prstGeom>
              <a:blipFill rotWithShape="1">
                <a:blip r:embed="rId3"/>
                <a:stretch>
                  <a:fillRect l="-2" t="-21" r="3" b="21"/>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strips(downLeft)">
                                      <p:cBhvr>
                                        <p:cTn id="7" dur="500"/>
                                        <p:tgtEl>
                                          <p:spTgt spid="14">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strips(downLeft)">
                                      <p:cBhvr>
                                        <p:cTn id="10" dur="500"/>
                                        <p:tgtEl>
                                          <p:spTgt spid="14">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strips(downLeft)">
                                      <p:cBhvr>
                                        <p:cTn id="13"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5" name="文本框 21" title=""/>
          <p:cNvSpPr/>
          <p:nvPr/>
        </p:nvSpPr>
        <p:spPr>
          <a:xfrm>
            <a:off x="516255" y="300355"/>
            <a:ext cx="9710420"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题型四</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 </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含参数的一元二次不等式的解法</a:t>
            </a:r>
          </a:p>
        </p:txBody>
      </p:sp>
      <p:sp>
        <p:nvSpPr>
          <p:cNvPr id="16" name="矩形 15" title=""/>
          <p:cNvSpPr/>
          <p:nvPr>
            <p:custDataLst>
              <p:tags r:id="rId2"/>
            </p:custDataLst>
          </p:nvPr>
        </p:nvSpPr>
        <p:spPr>
          <a:xfrm>
            <a:off x="396240" y="789305"/>
            <a:ext cx="10360025" cy="766445"/>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zh-CN" altLang="zh-CN" sz="2800" b="1" kern="100">
                <a:solidFill>
                  <a:srgbClr val="0000FF"/>
                </a:solidFill>
                <a:latin typeface="Times New Roman" panose="02020603050405020304" pitchFamily="18" charset="0"/>
                <a:ea typeface="+mj-ea"/>
                <a:cs typeface="Times New Roman" panose="02020603050405020304" pitchFamily="18" charset="0"/>
              </a:rPr>
              <a:t>例</a:t>
            </a:r>
            <a:r>
              <a:rPr lang="en-US" altLang="zh-CN" sz="2800" b="1" kern="100">
                <a:solidFill>
                  <a:srgbClr val="0000FF"/>
                </a:solidFill>
                <a:latin typeface="Times New Roman" panose="02020603050405020304" pitchFamily="18" charset="0"/>
                <a:ea typeface="+mj-ea"/>
                <a:cs typeface="Times New Roman" panose="02020603050405020304" pitchFamily="18" charset="0"/>
              </a:rPr>
              <a:t>4(1)</a:t>
            </a:r>
            <a:r>
              <a:rPr lang="zh-CN" altLang="en-US" sz="2800" b="1" smtClean="0">
                <a:latin typeface="Times New Roman" panose="02020603050405020304" pitchFamily="18" charset="0"/>
                <a:ea typeface="宋体" panose="02010600030101010101" pitchFamily="2" charset="-122"/>
                <a:cs typeface="Times New Roman" panose="02020603050405020304" pitchFamily="18" charset="0"/>
                <a:sym typeface="+mn-ea"/>
              </a:rPr>
              <a:t>解关于</a:t>
            </a:r>
            <a:r>
              <a:rPr lang="en-US" sz="2800" b="1" i="1" smtClean="0">
                <a:latin typeface="Times New Roman" panose="02020603050405020304" pitchFamily="18" charset="0"/>
                <a:ea typeface="宋体" panose="02010600030101010101" pitchFamily="2" charset="-122"/>
                <a:cs typeface="Times New Roman" panose="02020603050405020304" pitchFamily="18" charset="0"/>
                <a:sym typeface="+mn-ea"/>
              </a:rPr>
              <a:t>x</a:t>
            </a:r>
            <a:r>
              <a:rPr lang="zh-CN" altLang="en-US" sz="2800" b="1" smtClean="0">
                <a:latin typeface="Times New Roman" panose="02020603050405020304" pitchFamily="18" charset="0"/>
                <a:ea typeface="宋体" panose="02010600030101010101" pitchFamily="2" charset="-122"/>
                <a:cs typeface="Times New Roman" panose="02020603050405020304" pitchFamily="18" charset="0"/>
                <a:sym typeface="+mn-ea"/>
              </a:rPr>
              <a:t>的不等式</a:t>
            </a:r>
            <a:r>
              <a:rPr lang="en-US" sz="2800" b="1" smtClean="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800" b="1" i="1" smtClean="0">
                <a:latin typeface="Times New Roman" panose="02020603050405020304" pitchFamily="18" charset="0"/>
                <a:ea typeface="宋体" panose="02010600030101010101" pitchFamily="2" charset="-122"/>
                <a:cs typeface="Times New Roman" panose="02020603050405020304" pitchFamily="18" charset="0"/>
                <a:sym typeface="+mn-ea"/>
              </a:rPr>
              <a:t>x</a:t>
            </a:r>
            <a:r>
              <a:rPr lang="en-US" sz="2800" b="1" baseline="30000" smtClean="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sz="2800" b="1" smtClean="0">
                <a:latin typeface="Times New Roman" panose="02020603050405020304" pitchFamily="18" charset="0"/>
                <a:ea typeface="宋体" panose="02010600030101010101" pitchFamily="2" charset="-122"/>
                <a:cs typeface="Times New Roman" panose="02020603050405020304" pitchFamily="18" charset="0"/>
                <a:sym typeface="+mn-ea"/>
              </a:rPr>
              <a:t>-(3</a:t>
            </a:r>
            <a:r>
              <a:rPr lang="en-US" sz="2800" b="1" i="1" smtClean="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800" b="1" smtClean="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sz="2800" b="1" i="1" smtClean="0">
                <a:latin typeface="Times New Roman" panose="02020603050405020304" pitchFamily="18" charset="0"/>
                <a:ea typeface="宋体" panose="02010600030101010101" pitchFamily="2" charset="-122"/>
                <a:cs typeface="Times New Roman" panose="02020603050405020304" pitchFamily="18" charset="0"/>
                <a:sym typeface="+mn-ea"/>
              </a:rPr>
              <a:t>x</a:t>
            </a:r>
            <a:r>
              <a:rPr lang="en-US" sz="2800" b="1" smtClean="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sz="2800" b="1" i="1" smtClean="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800" b="1" smtClean="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800" b="1" i="1" smtClean="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800" b="1" smtClean="0">
                <a:latin typeface="Times New Roman" panose="02020603050405020304" pitchFamily="18" charset="0"/>
                <a:ea typeface="宋体" panose="02010600030101010101" pitchFamily="2" charset="-122"/>
                <a:cs typeface="Times New Roman" panose="02020603050405020304" pitchFamily="18" charset="0"/>
                <a:sym typeface="+mn-ea"/>
              </a:rPr>
              <a:t>+1)&lt;0(</a:t>
            </a:r>
            <a:r>
              <a:rPr lang="en-US" sz="2800" b="1" i="1" smtClean="0">
                <a:latin typeface="Times New Roman" panose="02020603050405020304" pitchFamily="18" charset="0"/>
                <a:ea typeface="宋体" panose="02010600030101010101" pitchFamily="2" charset="-122"/>
                <a:cs typeface="Times New Roman" panose="02020603050405020304" pitchFamily="18" charset="0"/>
                <a:sym typeface="+mn-ea"/>
              </a:rPr>
              <a:t>a</a:t>
            </a:r>
            <a:r>
              <a:rPr lang="zh-CN" altLang="en-US" sz="2800" b="1" smtClean="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800" b="1" i="1" smtClean="0">
                <a:latin typeface="Times New Roman" panose="02020603050405020304" pitchFamily="18" charset="0"/>
                <a:ea typeface="宋体" panose="02010600030101010101" pitchFamily="2" charset="-122"/>
                <a:cs typeface="Times New Roman" panose="02020603050405020304" pitchFamily="18" charset="0"/>
                <a:sym typeface="+mn-ea"/>
              </a:rPr>
              <a:t>R</a:t>
            </a:r>
            <a:r>
              <a:rPr lang="en-US" sz="2800" b="1" smtClean="0">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zh-CN" sz="2800"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Object 3" title=""/>
          <p:cNvGraphicFramePr>
            <a:graphicFrameLocks noChangeAspect="1"/>
          </p:cNvGraphicFramePr>
          <p:nvPr/>
        </p:nvGraphicFramePr>
        <p:xfrm>
          <a:off x="1804035" y="1689100"/>
          <a:ext cx="9779000" cy="5353685"/>
        </p:xfrm>
        <a:graphic>
          <a:graphicData uri="http://schemas.openxmlformats.org/presentationml/2006/ole">
            <mc:AlternateContent>
              <mc:Choice xmlns:v="urn:schemas-microsoft-com:vml" Requires="v">
                <p:oleObj spid="_x0000_s1044" name="文档" r:id="rId3" imgW="9772650" imgH="5353050" progId="Word.Document.12">
                  <p:embed/>
                </p:oleObj>
              </mc:Choice>
              <mc:Fallback>
                <p:oleObj name="文档" r:id="rId3" imgW="9772650" imgH="5353050" progId="Word.Document.12">
                  <p:embed/>
                  <p:pic>
                    <p:nvPicPr>
                      <p:cNvPr id="0" name="OLE substitute image"/>
                      <p:cNvPicPr/>
                      <p:nvPr/>
                    </p:nvPicPr>
                    <p:blipFill>
                      <a:blip r:embed="rId5"/>
                      <a:stretch>
                        <a:fillRect/>
                      </a:stretch>
                    </p:blipFill>
                    <p:spPr>
                      <a:xfrm>
                        <a:off x="1804035" y="1689100"/>
                        <a:ext cx="9779000" cy="5353685"/>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5" name="文本框 21" title=""/>
          <p:cNvSpPr/>
          <p:nvPr/>
        </p:nvSpPr>
        <p:spPr>
          <a:xfrm>
            <a:off x="516255" y="300355"/>
            <a:ext cx="9710420"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题型四</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 </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含参数的一元二次不等式的解法</a:t>
            </a:r>
          </a:p>
        </p:txBody>
      </p:sp>
      <p:sp>
        <p:nvSpPr>
          <p:cNvPr id="16" name="矩形 15" title=""/>
          <p:cNvSpPr/>
          <p:nvPr>
            <p:custDataLst>
              <p:tags r:id="rId2"/>
            </p:custDataLst>
          </p:nvPr>
        </p:nvSpPr>
        <p:spPr>
          <a:xfrm>
            <a:off x="407035" y="728980"/>
            <a:ext cx="9819640" cy="766445"/>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zh-CN" altLang="zh-CN" sz="2800" b="1" kern="100">
                <a:solidFill>
                  <a:srgbClr val="0000FF"/>
                </a:solidFill>
                <a:latin typeface="Times New Roman" panose="02020603050405020304" pitchFamily="18" charset="0"/>
                <a:ea typeface="+mj-ea"/>
                <a:cs typeface="Times New Roman" panose="02020603050405020304" pitchFamily="18" charset="0"/>
              </a:rPr>
              <a:t>例</a:t>
            </a:r>
            <a:r>
              <a:rPr lang="en-US" altLang="zh-CN" sz="2800" b="1" kern="100">
                <a:solidFill>
                  <a:srgbClr val="0000FF"/>
                </a:solidFill>
                <a:latin typeface="Times New Roman" panose="02020603050405020304" pitchFamily="18" charset="0"/>
                <a:ea typeface="+mj-ea"/>
                <a:cs typeface="Times New Roman" panose="02020603050405020304" pitchFamily="18" charset="0"/>
              </a:rPr>
              <a:t>4(2)</a:t>
            </a:r>
            <a:r>
              <a:rPr lang="zh-CN" altLang="zh-CN" sz="2800" kern="100">
                <a:latin typeface="Times New Roman" panose="02020603050405020304" pitchFamily="18" charset="0"/>
                <a:ea typeface="微软雅黑" panose="020b0503020204020204" charset="-122"/>
                <a:cs typeface="Times New Roman" panose="02020603050405020304" pitchFamily="18" charset="0"/>
              </a:rPr>
              <a:t>　</a:t>
            </a:r>
            <a:r>
              <a:rPr lang="zh-CN" altLang="en-US" sz="2800" b="1" smtClean="0">
                <a:latin typeface="Times New Roman" panose="02020603050405020304" pitchFamily="18" charset="0"/>
                <a:cs typeface="Times New Roman" panose="02020603050405020304" pitchFamily="18" charset="0"/>
                <a:sym typeface="+mn-ea"/>
              </a:rPr>
              <a:t>解关于</a:t>
            </a:r>
            <a:r>
              <a:rPr lang="en-US" sz="2800" b="1" i="1" smtClean="0">
                <a:latin typeface="Times New Roman" panose="02020603050405020304" pitchFamily="18" charset="0"/>
                <a:cs typeface="Times New Roman" panose="02020603050405020304" pitchFamily="18" charset="0"/>
                <a:sym typeface="+mn-ea"/>
              </a:rPr>
              <a:t>x</a:t>
            </a:r>
            <a:r>
              <a:rPr lang="zh-CN" altLang="en-US" sz="2800" b="1" smtClean="0">
                <a:latin typeface="Times New Roman" panose="02020603050405020304" pitchFamily="18" charset="0"/>
                <a:cs typeface="Times New Roman" panose="02020603050405020304" pitchFamily="18" charset="0"/>
                <a:sym typeface="+mn-ea"/>
              </a:rPr>
              <a:t>的不等式</a:t>
            </a:r>
            <a:r>
              <a:rPr lang="en-US" sz="2800" b="1" smtClean="0">
                <a:latin typeface="Times New Roman" panose="02020603050405020304" pitchFamily="18" charset="0"/>
                <a:cs typeface="Times New Roman" panose="02020603050405020304" pitchFamily="18" charset="0"/>
                <a:sym typeface="+mn-ea"/>
              </a:rPr>
              <a:t>:</a:t>
            </a:r>
            <a:r>
              <a:rPr lang="en-US" sz="2800" b="1" i="1" smtClean="0">
                <a:latin typeface="Times New Roman" panose="02020603050405020304" pitchFamily="18" charset="0"/>
                <a:cs typeface="Times New Roman" panose="02020603050405020304" pitchFamily="18" charset="0"/>
                <a:sym typeface="+mn-ea"/>
              </a:rPr>
              <a:t>ax</a:t>
            </a:r>
            <a:r>
              <a:rPr lang="en-US" sz="2800" b="1" baseline="30000" smtClean="0">
                <a:latin typeface="Times New Roman" panose="02020603050405020304" pitchFamily="18" charset="0"/>
                <a:cs typeface="Times New Roman" panose="02020603050405020304" pitchFamily="18" charset="0"/>
                <a:sym typeface="+mn-ea"/>
              </a:rPr>
              <a:t>2</a:t>
            </a:r>
            <a:r>
              <a:rPr lang="en-US" sz="2800" b="1" smtClean="0">
                <a:latin typeface="Times New Roman" panose="02020603050405020304" pitchFamily="18" charset="0"/>
                <a:cs typeface="Times New Roman" panose="02020603050405020304" pitchFamily="18" charset="0"/>
                <a:sym typeface="+mn-ea"/>
              </a:rPr>
              <a:t>-2</a:t>
            </a:r>
            <a:r>
              <a:rPr lang="zh-CN" altLang="en-US" sz="2800" b="1" smtClean="0">
                <a:latin typeface="Times New Roman" panose="02020603050405020304" pitchFamily="18" charset="0"/>
                <a:cs typeface="Times New Roman" panose="02020603050405020304" pitchFamily="18" charset="0"/>
                <a:sym typeface="+mn-ea"/>
              </a:rPr>
              <a:t>≥</a:t>
            </a:r>
            <a:r>
              <a:rPr lang="en-US" sz="2800" b="1" smtClean="0">
                <a:latin typeface="Times New Roman" panose="02020603050405020304" pitchFamily="18" charset="0"/>
                <a:cs typeface="Times New Roman" panose="02020603050405020304" pitchFamily="18" charset="0"/>
                <a:sym typeface="+mn-ea"/>
              </a:rPr>
              <a:t>2</a:t>
            </a:r>
            <a:r>
              <a:rPr lang="en-US" sz="2800" b="1" i="1" smtClean="0">
                <a:latin typeface="Times New Roman" panose="02020603050405020304" pitchFamily="18" charset="0"/>
                <a:cs typeface="Times New Roman" panose="02020603050405020304" pitchFamily="18" charset="0"/>
                <a:sym typeface="+mn-ea"/>
              </a:rPr>
              <a:t>x</a:t>
            </a:r>
            <a:r>
              <a:rPr lang="en-US" sz="2800" b="1" smtClean="0">
                <a:latin typeface="Times New Roman" panose="02020603050405020304" pitchFamily="18" charset="0"/>
                <a:cs typeface="Times New Roman" panose="02020603050405020304" pitchFamily="18" charset="0"/>
                <a:sym typeface="+mn-ea"/>
              </a:rPr>
              <a:t>-</a:t>
            </a:r>
            <a:r>
              <a:rPr lang="en-US" sz="2800" b="1" i="1" smtClean="0">
                <a:latin typeface="Times New Roman" panose="02020603050405020304" pitchFamily="18" charset="0"/>
                <a:cs typeface="Times New Roman" panose="02020603050405020304" pitchFamily="18" charset="0"/>
                <a:sym typeface="+mn-ea"/>
              </a:rPr>
              <a:t>ax</a:t>
            </a:r>
            <a:r>
              <a:rPr lang="en-US" sz="2800" b="1" smtClean="0">
                <a:latin typeface="Times New Roman" panose="02020603050405020304" pitchFamily="18" charset="0"/>
                <a:cs typeface="Times New Roman" panose="02020603050405020304" pitchFamily="18" charset="0"/>
                <a:sym typeface="+mn-ea"/>
              </a:rPr>
              <a:t>(</a:t>
            </a:r>
            <a:r>
              <a:rPr lang="en-US" sz="2800" b="1" i="1" smtClean="0">
                <a:latin typeface="Times New Roman" panose="02020603050405020304" pitchFamily="18" charset="0"/>
                <a:cs typeface="Times New Roman" panose="02020603050405020304" pitchFamily="18" charset="0"/>
                <a:sym typeface="+mn-ea"/>
              </a:rPr>
              <a:t>a</a:t>
            </a:r>
            <a:r>
              <a:rPr lang="zh-CN" altLang="en-US" sz="2800" b="1" smtClean="0">
                <a:latin typeface="Times New Roman" panose="02020603050405020304" pitchFamily="18" charset="0"/>
                <a:cs typeface="Times New Roman" panose="02020603050405020304" pitchFamily="18" charset="0"/>
                <a:sym typeface="+mn-ea"/>
              </a:rPr>
              <a:t>∈</a:t>
            </a:r>
            <a:r>
              <a:rPr lang="en-US" sz="2800" b="1" i="1" smtClean="0">
                <a:latin typeface="Times New Roman" panose="02020603050405020304" pitchFamily="18" charset="0"/>
                <a:ea typeface="黑体" panose="02010609060101010101" charset="-122"/>
                <a:cs typeface="Times New Roman" panose="02020603050405020304" pitchFamily="18" charset="0"/>
                <a:sym typeface="+mn-ea"/>
              </a:rPr>
              <a:t>R</a:t>
            </a:r>
            <a:r>
              <a:rPr lang="en-US" sz="2800" b="1" smtClean="0">
                <a:latin typeface="Times New Roman" panose="02020603050405020304" pitchFamily="18" charset="0"/>
                <a:cs typeface="Times New Roman" panose="02020603050405020304" pitchFamily="18" charset="0"/>
                <a:sym typeface="+mn-ea"/>
              </a:rPr>
              <a:t>).</a:t>
            </a:r>
            <a:endParaRPr lang="zh-CN" altLang="zh-CN" sz="2800"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6" name="Object 33" title=""/>
          <p:cNvGraphicFramePr>
            <a:graphicFrameLocks noChangeAspect="1"/>
          </p:cNvGraphicFramePr>
          <p:nvPr/>
        </p:nvGraphicFramePr>
        <p:xfrm>
          <a:off x="1296035" y="1449070"/>
          <a:ext cx="10492740" cy="5104130"/>
        </p:xfrm>
        <a:graphic>
          <a:graphicData uri="http://schemas.openxmlformats.org/presentationml/2006/ole">
            <mc:AlternateContent>
              <mc:Choice xmlns:v="urn:schemas-microsoft-com:vml" Requires="v">
                <p:oleObj spid="_x0000_s1045" name="文档" r:id="rId3" imgW="9772650" imgH="4756150" progId="Word.Document.12">
                  <p:embed/>
                </p:oleObj>
              </mc:Choice>
              <mc:Fallback>
                <p:oleObj name="文档" r:id="rId3" imgW="9772650" imgH="4756150" progId="Word.Document.12">
                  <p:embed/>
                  <p:pic>
                    <p:nvPicPr>
                      <p:cNvPr id="0" name="OLE substitute image"/>
                      <p:cNvPicPr/>
                      <p:nvPr/>
                    </p:nvPicPr>
                    <p:blipFill>
                      <a:blip r:embed="rId5"/>
                      <a:stretch>
                        <a:fillRect/>
                      </a:stretch>
                    </p:blipFill>
                    <p:spPr>
                      <a:xfrm>
                        <a:off x="1296035" y="1449070"/>
                        <a:ext cx="10492740" cy="510413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5" name="文本框 21" title=""/>
          <p:cNvSpPr/>
          <p:nvPr/>
        </p:nvSpPr>
        <p:spPr>
          <a:xfrm>
            <a:off x="516255" y="300355"/>
            <a:ext cx="9710420"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题型四</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 </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含参数的一元二次不等式的解法</a:t>
            </a:r>
          </a:p>
        </p:txBody>
      </p:sp>
      <p:sp>
        <p:nvSpPr>
          <p:cNvPr id="16" name="矩形 15" title=""/>
          <p:cNvSpPr/>
          <p:nvPr>
            <p:custDataLst>
              <p:tags r:id="rId2"/>
            </p:custDataLst>
          </p:nvPr>
        </p:nvSpPr>
        <p:spPr>
          <a:xfrm>
            <a:off x="516255" y="669290"/>
            <a:ext cx="8430895" cy="766445"/>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zh-CN" altLang="zh-CN" sz="2800" b="1" kern="100">
                <a:solidFill>
                  <a:srgbClr val="0000FF"/>
                </a:solidFill>
                <a:latin typeface="Times New Roman" panose="02020603050405020304" pitchFamily="18" charset="0"/>
                <a:ea typeface="+mj-ea"/>
                <a:cs typeface="Times New Roman" panose="02020603050405020304" pitchFamily="18" charset="0"/>
              </a:rPr>
              <a:t>例</a:t>
            </a:r>
            <a:r>
              <a:rPr lang="en-US" altLang="zh-CN" sz="2800" b="1" kern="100">
                <a:solidFill>
                  <a:srgbClr val="0000FF"/>
                </a:solidFill>
                <a:latin typeface="Times New Roman" panose="02020603050405020304" pitchFamily="18" charset="0"/>
                <a:ea typeface="+mj-ea"/>
                <a:cs typeface="Times New Roman" panose="02020603050405020304" pitchFamily="18" charset="0"/>
              </a:rPr>
              <a:t>4</a:t>
            </a:r>
            <a:r>
              <a:rPr lang="en-US" sz="2800" b="1" kern="100">
                <a:latin typeface="Times New Roman" panose="02020603050405020304" pitchFamily="18" charset="0"/>
                <a:ea typeface="微软雅黑" panose="020b0503020204020204" charset="-122"/>
                <a:cs typeface="Times New Roman" panose="02020603050405020304" pitchFamily="18" charset="0"/>
              </a:rPr>
              <a:t>(3)</a:t>
            </a:r>
            <a:r>
              <a:rPr lang="zh-CN" altLang="en-US" sz="2800" b="1" smtClean="0">
                <a:latin typeface="Times New Roman" panose="02020603050405020304" pitchFamily="18" charset="0"/>
                <a:cs typeface="Times New Roman" panose="02020603050405020304" pitchFamily="18" charset="0"/>
                <a:sym typeface="+mn-ea"/>
              </a:rPr>
              <a:t>解关于</a:t>
            </a:r>
            <a:r>
              <a:rPr lang="en-US" sz="2800" b="1" i="1" smtClean="0">
                <a:latin typeface="Times New Roman" panose="02020603050405020304" pitchFamily="18" charset="0"/>
                <a:cs typeface="Times New Roman" panose="02020603050405020304" pitchFamily="18" charset="0"/>
                <a:sym typeface="+mn-ea"/>
              </a:rPr>
              <a:t>x</a:t>
            </a:r>
            <a:r>
              <a:rPr lang="zh-CN" altLang="en-US" sz="2800" b="1" smtClean="0">
                <a:latin typeface="Times New Roman" panose="02020603050405020304" pitchFamily="18" charset="0"/>
                <a:cs typeface="Times New Roman" panose="02020603050405020304" pitchFamily="18" charset="0"/>
                <a:sym typeface="+mn-ea"/>
              </a:rPr>
              <a:t>的不等式</a:t>
            </a:r>
            <a:r>
              <a:rPr lang="en-US" sz="2800" b="1" smtClean="0">
                <a:latin typeface="Times New Roman" panose="02020603050405020304" pitchFamily="18" charset="0"/>
                <a:cs typeface="Times New Roman" panose="02020603050405020304" pitchFamily="18" charset="0"/>
                <a:sym typeface="+mn-ea"/>
              </a:rPr>
              <a:t>:</a:t>
            </a:r>
            <a:r>
              <a:rPr lang="en-US" sz="2800" b="1" i="1" smtClean="0">
                <a:latin typeface="Times New Roman" panose="02020603050405020304" pitchFamily="18" charset="0"/>
                <a:cs typeface="Times New Roman" panose="02020603050405020304" pitchFamily="18" charset="0"/>
                <a:sym typeface="+mn-ea"/>
              </a:rPr>
              <a:t>x</a:t>
            </a:r>
            <a:r>
              <a:rPr lang="en-US" sz="2800" b="1" baseline="30000" smtClean="0">
                <a:latin typeface="Times New Roman" panose="02020603050405020304" pitchFamily="18" charset="0"/>
                <a:cs typeface="Times New Roman" panose="02020603050405020304" pitchFamily="18" charset="0"/>
                <a:sym typeface="+mn-ea"/>
              </a:rPr>
              <a:t>2</a:t>
            </a:r>
            <a:r>
              <a:rPr lang="en-US" sz="2800" b="1" smtClean="0">
                <a:latin typeface="Times New Roman" panose="02020603050405020304" pitchFamily="18" charset="0"/>
                <a:cs typeface="Times New Roman" panose="02020603050405020304" pitchFamily="18" charset="0"/>
                <a:sym typeface="+mn-ea"/>
              </a:rPr>
              <a:t>-2</a:t>
            </a:r>
            <a:r>
              <a:rPr lang="en-US" sz="2800" b="1" i="1" smtClean="0">
                <a:latin typeface="Times New Roman" panose="02020603050405020304" pitchFamily="18" charset="0"/>
                <a:cs typeface="Times New Roman" panose="02020603050405020304" pitchFamily="18" charset="0"/>
                <a:sym typeface="+mn-ea"/>
              </a:rPr>
              <a:t>ax</a:t>
            </a:r>
            <a:r>
              <a:rPr lang="en-US" sz="2800" b="1" smtClean="0">
                <a:latin typeface="Times New Roman" panose="02020603050405020304" pitchFamily="18" charset="0"/>
                <a:cs typeface="Times New Roman" panose="02020603050405020304" pitchFamily="18" charset="0"/>
                <a:sym typeface="+mn-ea"/>
              </a:rPr>
              <a:t>+2</a:t>
            </a:r>
            <a:r>
              <a:rPr lang="zh-CN" altLang="en-US" sz="2800" b="1" smtClean="0">
                <a:latin typeface="Times New Roman" panose="02020603050405020304" pitchFamily="18" charset="0"/>
                <a:cs typeface="Times New Roman" panose="02020603050405020304" pitchFamily="18" charset="0"/>
                <a:sym typeface="+mn-ea"/>
              </a:rPr>
              <a:t>≤</a:t>
            </a:r>
            <a:r>
              <a:rPr lang="en-US" sz="2800" b="1" smtClean="0">
                <a:latin typeface="Times New Roman" panose="02020603050405020304" pitchFamily="18" charset="0"/>
                <a:cs typeface="Times New Roman" panose="02020603050405020304" pitchFamily="18" charset="0"/>
                <a:sym typeface="+mn-ea"/>
              </a:rPr>
              <a:t>0.</a:t>
            </a:r>
            <a:endParaRPr lang="en-US" sz="2800"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6" name="Object 33" title=""/>
          <p:cNvGraphicFramePr>
            <a:graphicFrameLocks noChangeAspect="1"/>
          </p:cNvGraphicFramePr>
          <p:nvPr/>
        </p:nvGraphicFramePr>
        <p:xfrm>
          <a:off x="1056640" y="1149350"/>
          <a:ext cx="10876915" cy="5739130"/>
        </p:xfrm>
        <a:graphic>
          <a:graphicData uri="http://schemas.openxmlformats.org/presentationml/2006/ole">
            <mc:AlternateContent>
              <mc:Choice xmlns:v="urn:schemas-microsoft-com:vml" Requires="v">
                <p:oleObj spid="_x0000_s1046" name="文档" r:id="rId3" imgW="9772650" imgH="5156200" progId="Word.Document.12">
                  <p:embed/>
                </p:oleObj>
              </mc:Choice>
              <mc:Fallback>
                <p:oleObj name="文档" r:id="rId3" imgW="9772650" imgH="5156200" progId="Word.Document.12">
                  <p:embed/>
                  <p:pic>
                    <p:nvPicPr>
                      <p:cNvPr id="0" name="OLE substitute image"/>
                      <p:cNvPicPr/>
                      <p:nvPr/>
                    </p:nvPicPr>
                    <p:blipFill>
                      <a:blip r:embed="rId5"/>
                      <a:stretch>
                        <a:fillRect/>
                      </a:stretch>
                    </p:blipFill>
                    <p:spPr>
                      <a:xfrm>
                        <a:off x="1056640" y="1149350"/>
                        <a:ext cx="10876915" cy="573913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sz="2800">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5" name="文本框 21" title=""/>
          <p:cNvSpPr/>
          <p:nvPr/>
        </p:nvSpPr>
        <p:spPr>
          <a:xfrm>
            <a:off x="516255" y="300355"/>
            <a:ext cx="9710420"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题型四</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 </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含参数的一元二次不等式的解法</a:t>
            </a:r>
          </a:p>
        </p:txBody>
      </p:sp>
      <p:grpSp>
        <p:nvGrpSpPr>
          <p:cNvPr id="4" name="组合 3" title=""/>
          <p:cNvGrpSpPr/>
          <p:nvPr/>
        </p:nvGrpSpPr>
        <p:grpSpPr>
          <a:xfrm>
            <a:off x="455921" y="1089070"/>
            <a:ext cx="1092200" cy="1193800"/>
            <a:chOff x="10641672" y="2415034"/>
            <a:chExt cx="1092200" cy="1193800"/>
          </a:xfrm>
        </p:grpSpPr>
        <p:pic>
          <p:nvPicPr>
            <p:cNvPr id="5" name="Picture 17" descr="D:\Teliss_Tong\Copy\定期备份\工作备份\！PPT图片及版面资源\06-PPT精选插图\04-图标\红色坎肩.png"/>
            <p:cNvPicPr>
              <a:picLocks noChangeAspect="1" noChangeArrowheads="1"/>
            </p:cNvPicPr>
            <p:nvPr>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10641672" y="2415034"/>
              <a:ext cx="1092200" cy="1193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7"/>
            <p:cNvSpPr>
              <a:spLocks noChangeArrowheads="1"/>
            </p:cNvSpPr>
            <p:nvPr>
              <p:custDataLst>
                <p:tags r:id="rId4"/>
              </p:custDataLst>
            </p:nvPr>
          </p:nvSpPr>
          <p:spPr bwMode="auto">
            <a:xfrm>
              <a:off x="10761627" y="2595602"/>
              <a:ext cx="720080" cy="829945"/>
            </a:xfrm>
            <a:prstGeom prst="rect">
              <a:avLst/>
            </a:prstGeom>
            <a:noFill/>
            <a:ln w="9525">
              <a:noFill/>
              <a:miter lim="800000"/>
            </a:ln>
            <a:effectLst/>
          </p:spPr>
          <p:txBody>
            <a:bodyPr wrap="square">
              <a:spAutoFit/>
            </a:bodyPr>
            <a:lstStyle/>
            <a:p>
              <a:pPr>
                <a:lnSpc>
                  <a:spcPct val="120000"/>
                </a:lnSpc>
                <a:defRPr/>
              </a:pPr>
              <a:r>
                <a:rPr lang="zh-CN" altLang="en-US" sz="2000" b="1" smtClean="0">
                  <a:solidFill>
                    <a:schemeClr val="bg1"/>
                  </a:solidFill>
                  <a:latin typeface="微软雅黑" panose="020b0503020204020204" charset="-122"/>
                  <a:ea typeface="微软雅黑" panose="020b0503020204020204" charset="-122"/>
                </a:rPr>
                <a:t>方法总结</a:t>
              </a:r>
            </a:p>
          </p:txBody>
        </p:sp>
      </p:grpSp>
      <p:sp>
        <p:nvSpPr>
          <p:cNvPr id="8" name="矩形 7" title=""/>
          <p:cNvSpPr/>
          <p:nvPr>
            <p:custDataLst>
              <p:tags r:id="rId5"/>
            </p:custDataLst>
          </p:nvPr>
        </p:nvSpPr>
        <p:spPr>
          <a:xfrm>
            <a:off x="1595944" y="909469"/>
            <a:ext cx="9771608" cy="607834"/>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zh-CN" altLang="zh-CN" kern="100">
                <a:latin typeface="Times New Roman" panose="02020603050405020304" pitchFamily="18" charset="0"/>
                <a:ea typeface="微软雅黑" panose="020b0503020204020204" charset="-122"/>
                <a:cs typeface="Times New Roman" panose="02020603050405020304" pitchFamily="18" charset="0"/>
              </a:rPr>
              <a:t>解含参数的一元二次不等式的步骤</a:t>
            </a:r>
            <a:endParaRPr lang="zh-CN" altLang="zh-CN" sz="1050" kern="100">
              <a:effectLst/>
              <a:latin typeface="宋体" panose="02010600030101010101" pitchFamily="2" charset="-122"/>
              <a:ea typeface="宋体" panose="02010600030101010101" pitchFamily="2" charset="-122"/>
              <a:cs typeface="Courier New" panose="02070309020205020404" pitchFamily="49" charset="0"/>
            </a:endParaRPr>
          </a:p>
        </p:txBody>
      </p:sp>
      <p:pic>
        <p:nvPicPr>
          <p:cNvPr id="209922" name="Picture 2" title=""/>
          <p:cNvPicPr>
            <a:picLocks noChangeAspect="1" noChangeArrowheads="1"/>
          </p:cNvPicPr>
          <p:nvPr>
            <p:custDataLst>
              <p:tags r:id="rId7"/>
            </p:custDataLst>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035935" y="1449070"/>
            <a:ext cx="5111750" cy="4163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title=""/>
          <p:cNvSpPr/>
          <p:nvPr>
            <p:custDataLst>
              <p:tags r:id="rId8"/>
            </p:custDataLst>
          </p:nvPr>
        </p:nvSpPr>
        <p:spPr>
          <a:xfrm>
            <a:off x="500380" y="5349240"/>
            <a:ext cx="10902315" cy="1228090"/>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zh-CN" altLang="zh-CN" kern="100">
                <a:latin typeface="Times New Roman" panose="02020603050405020304" pitchFamily="18" charset="0"/>
                <a:ea typeface="微软雅黑" panose="020b0503020204020204" charset="-122"/>
                <a:cs typeface="Times New Roman" panose="02020603050405020304" pitchFamily="18" charset="0"/>
              </a:rPr>
              <a:t>提醒：对应方程的根优先考虑用因式分解确定，分解不开时再求判别式</a:t>
            </a:r>
            <a:r>
              <a:rPr lang="en-US" altLang="zh-CN" i="1" kern="100">
                <a:latin typeface="Times New Roman" panose="02020603050405020304" pitchFamily="18" charset="0"/>
                <a:ea typeface="微软雅黑" panose="020b0503020204020204" charset="-122"/>
                <a:cs typeface="Courier New" panose="02070309020205020404" pitchFamily="49" charset="0"/>
              </a:rPr>
              <a:t>Δ</a:t>
            </a:r>
            <a:r>
              <a:rPr lang="zh-CN" altLang="zh-CN" kern="100">
                <a:latin typeface="Times New Roman" panose="02020603050405020304" pitchFamily="18" charset="0"/>
                <a:ea typeface="微软雅黑" panose="020b0503020204020204" charset="-122"/>
                <a:cs typeface="Times New Roman" panose="02020603050405020304" pitchFamily="18" charset="0"/>
              </a:rPr>
              <a:t>，用求根公式计算</a:t>
            </a:r>
            <a:r>
              <a:rPr lang="en-US" altLang="zh-CN" kern="100">
                <a:latin typeface="Times New Roman" panose="02020603050405020304" pitchFamily="18" charset="0"/>
                <a:ea typeface="微软雅黑" panose="020b0503020204020204" charset="-122"/>
                <a:cs typeface="Courier New" panose="02070309020205020404" pitchFamily="49" charset="0"/>
              </a:rPr>
              <a:t>.</a:t>
            </a:r>
            <a:endParaRPr lang="zh-CN" altLang="zh-CN" sz="1050" kern="100">
              <a:effectLst/>
              <a:latin typeface="宋体" panose="02010600030101010101" pitchFamily="2" charset="-122"/>
              <a:ea typeface="宋体" panose="02010600030101010101" pitchFamily="2" charset="-122"/>
              <a:cs typeface="Courier New" panose="02070309020205020404" pitchFamily="49" charset="0"/>
            </a:endParaRP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098"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099"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0"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1"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2"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3" name="等腰三角形 23" title=""/>
          <p:cNvSpPr/>
          <p:nvPr/>
        </p:nvSpPr>
        <p:spPr>
          <a:xfrm rot="10800000">
            <a:off x="0" y="0"/>
            <a:ext cx="3060700" cy="414338"/>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4" name="等腰三角形 24" title=""/>
          <p:cNvSpPr/>
          <p:nvPr/>
        </p:nvSpPr>
        <p:spPr>
          <a:xfrm rot="10800000">
            <a:off x="9131300" y="0"/>
            <a:ext cx="3060700" cy="414338"/>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5" name="等腰三角形 25" title=""/>
          <p:cNvSpPr/>
          <p:nvPr/>
        </p:nvSpPr>
        <p:spPr>
          <a:xfrm rot="10800000">
            <a:off x="2282825" y="0"/>
            <a:ext cx="3060700" cy="414338"/>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6" name="等腰三角形 26" title=""/>
          <p:cNvSpPr/>
          <p:nvPr/>
        </p:nvSpPr>
        <p:spPr>
          <a:xfrm rot="10800000">
            <a:off x="4565650" y="0"/>
            <a:ext cx="3060700" cy="414338"/>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7" name="等腰三角形 27" title=""/>
          <p:cNvSpPr/>
          <p:nvPr/>
        </p:nvSpPr>
        <p:spPr>
          <a:xfrm rot="10800000">
            <a:off x="6848475" y="0"/>
            <a:ext cx="3060700" cy="414338"/>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8" name="文本框 28" title=""/>
          <p:cNvSpPr/>
          <p:nvPr/>
        </p:nvSpPr>
        <p:spPr>
          <a:xfrm>
            <a:off x="575945" y="2047875"/>
            <a:ext cx="1258570" cy="3587115"/>
          </a:xfrm>
          <a:prstGeom prst="rect">
            <a:avLst/>
          </a:prstGeom>
          <a:noFill/>
          <a:ln w="9525">
            <a:noFill/>
          </a:ln>
        </p:spPr>
        <p:txBody>
          <a:bodyPr wrap="square">
            <a:noAutofit/>
          </a:bodyPr>
          <a:lstStyle/>
          <a:p>
            <a:pPr algn="ctr">
              <a:lnSpc>
                <a:spcPct val="100000"/>
              </a:lnSpc>
            </a:pPr>
            <a:r>
              <a:rPr lang="zh-CN" altLang="en-US" sz="4800" b="1">
                <a:solidFill>
                  <a:srgbClr val="757070"/>
                </a:solidFill>
                <a:latin typeface="Yuanti SC Bold" panose="02010600040101010101" charset="-122"/>
                <a:ea typeface="Yuanti SC Bold" panose="02010600040101010101" charset="-122"/>
                <a:cs typeface="Yuanti SC Bold" panose="02010600040101010101" charset="-122"/>
                <a:sym typeface="方正兰亭粗黑_GBK" charset="-122"/>
              </a:rPr>
              <a:t> 学习任务</a:t>
            </a:r>
          </a:p>
        </p:txBody>
      </p:sp>
      <p:sp>
        <p:nvSpPr>
          <p:cNvPr id="4109" name="直接连接符 30" title=""/>
          <p:cNvSpPr/>
          <p:nvPr/>
        </p:nvSpPr>
        <p:spPr>
          <a:xfrm flipH="1">
            <a:off x="2556510" y="608648"/>
            <a:ext cx="0" cy="5340350"/>
          </a:xfrm>
          <a:prstGeom prst="line">
            <a:avLst/>
          </a:prstGeom>
          <a:ln w="38100" cap="flat" cmpd="sng">
            <a:solidFill>
              <a:schemeClr val="accent1"/>
            </a:solidFill>
            <a:prstDash val="solid"/>
            <a:bevel/>
            <a:headEnd type="none" w="med" len="med"/>
            <a:tailEnd type="none" w="med" len="med"/>
          </a:ln>
        </p:spPr>
        <p:txBody>
          <a:bodyPr/>
          <a:lstStyle/>
          <a:p/>
        </p:txBody>
      </p:sp>
      <p:sp>
        <p:nvSpPr>
          <p:cNvPr id="4110" name="矩形 31" title=""/>
          <p:cNvSpPr/>
          <p:nvPr/>
        </p:nvSpPr>
        <p:spPr>
          <a:xfrm>
            <a:off x="3060383" y="788988"/>
            <a:ext cx="720725" cy="720725"/>
          </a:xfrm>
          <a:prstGeom prst="rect">
            <a:avLst/>
          </a:prstGeom>
          <a:noFill/>
          <a:ln w="12700" cap="flat" cmpd="sng">
            <a:solidFill>
              <a:srgbClr val="005596"/>
            </a:solidFill>
            <a:prstDash val="solid"/>
            <a:bevel/>
            <a:headEnd type="none" w="med" len="med"/>
            <a:tailEnd type="none" w="med" len="med"/>
          </a:ln>
        </p:spPr>
        <p:txBody>
          <a:bodyPr anchor="ctr" anchorCtr="0"/>
          <a:lstStyle/>
          <a:p>
            <a:pPr algn="ctr">
              <a:lnSpc>
                <a:spcPct val="100000"/>
              </a:lnSpc>
            </a:pPr>
            <a:r>
              <a:rPr lang="en-US" altLang="zh-CN" sz="2800">
                <a:solidFill>
                  <a:srgbClr val="005596"/>
                </a:solidFill>
                <a:latin typeface="Times New Roman Regular" panose="02020603050405020304" charset="0"/>
                <a:ea typeface="宋体" panose="02010600030101010101" pitchFamily="2" charset="-122"/>
                <a:cs typeface="Times New Roman Regular" panose="02020603050405020304" charset="0"/>
                <a:sym typeface="微软雅黑 Light" panose="020b0502040204020203" pitchFamily="2" charset="-122"/>
              </a:rPr>
              <a:t>1</a:t>
            </a:r>
          </a:p>
        </p:txBody>
      </p:sp>
      <p:sp>
        <p:nvSpPr>
          <p:cNvPr id="4111" name="矩形 32" title=""/>
          <p:cNvSpPr/>
          <p:nvPr/>
        </p:nvSpPr>
        <p:spPr>
          <a:xfrm>
            <a:off x="3095943" y="2108518"/>
            <a:ext cx="720725" cy="720725"/>
          </a:xfrm>
          <a:prstGeom prst="rect">
            <a:avLst/>
          </a:prstGeom>
          <a:noFill/>
          <a:ln w="12700" cap="flat" cmpd="sng">
            <a:solidFill>
              <a:srgbClr val="005596"/>
            </a:solidFill>
            <a:prstDash val="solid"/>
            <a:bevel/>
            <a:headEnd type="none" w="med" len="med"/>
            <a:tailEnd type="none" w="med" len="med"/>
          </a:ln>
        </p:spPr>
        <p:txBody>
          <a:bodyPr anchor="ctr" anchorCtr="0"/>
          <a:lstStyle/>
          <a:p>
            <a:pPr algn="ctr">
              <a:lnSpc>
                <a:spcPct val="100000"/>
              </a:lnSpc>
            </a:pPr>
            <a:r>
              <a:rPr lang="en-US" altLang="zh-CN" sz="2800">
                <a:solidFill>
                  <a:srgbClr val="005596"/>
                </a:solidFill>
                <a:latin typeface="Times New Roman Regular" panose="02020603050405020304" charset="0"/>
                <a:ea typeface="宋体" panose="02010600030101010101" pitchFamily="2" charset="-122"/>
                <a:cs typeface="Times New Roman Regular" panose="02020603050405020304" charset="0"/>
                <a:sym typeface="微软雅黑 Light" panose="020b0502040204020203" pitchFamily="2" charset="-122"/>
              </a:rPr>
              <a:t>2</a:t>
            </a:r>
          </a:p>
        </p:txBody>
      </p:sp>
      <p:sp>
        <p:nvSpPr>
          <p:cNvPr id="4112" name="矩形 33" title=""/>
          <p:cNvSpPr/>
          <p:nvPr/>
        </p:nvSpPr>
        <p:spPr>
          <a:xfrm>
            <a:off x="3095943" y="3616960"/>
            <a:ext cx="720725" cy="719138"/>
          </a:xfrm>
          <a:prstGeom prst="rect">
            <a:avLst/>
          </a:prstGeom>
          <a:noFill/>
          <a:ln w="12700" cap="flat" cmpd="sng">
            <a:solidFill>
              <a:srgbClr val="005596"/>
            </a:solidFill>
            <a:prstDash val="solid"/>
            <a:bevel/>
            <a:headEnd type="none" w="med" len="med"/>
            <a:tailEnd type="none" w="med" len="med"/>
          </a:ln>
        </p:spPr>
        <p:txBody>
          <a:bodyPr anchor="ctr" anchorCtr="0"/>
          <a:lstStyle/>
          <a:p>
            <a:pPr algn="ctr">
              <a:lnSpc>
                <a:spcPct val="100000"/>
              </a:lnSpc>
            </a:pPr>
            <a:r>
              <a:rPr lang="en-US" altLang="zh-CN" sz="2800">
                <a:solidFill>
                  <a:srgbClr val="005596"/>
                </a:solidFill>
                <a:latin typeface="Times New Roman Regular" panose="02020603050405020304" charset="0"/>
                <a:ea typeface="宋体" panose="02010600030101010101" pitchFamily="2" charset="-122"/>
                <a:cs typeface="Times New Roman Regular" panose="02020603050405020304" charset="0"/>
                <a:sym typeface="微软雅黑 Light" panose="020b0502040204020203" pitchFamily="2" charset="-122"/>
              </a:rPr>
              <a:t>3</a:t>
            </a:r>
          </a:p>
        </p:txBody>
      </p:sp>
      <p:sp>
        <p:nvSpPr>
          <p:cNvPr id="4115" name="矩形 39" title=""/>
          <p:cNvSpPr/>
          <p:nvPr/>
        </p:nvSpPr>
        <p:spPr>
          <a:xfrm>
            <a:off x="3876358" y="606425"/>
            <a:ext cx="7828280" cy="737235"/>
          </a:xfrm>
          <a:prstGeom prst="rect">
            <a:avLst/>
          </a:prstGeom>
          <a:noFill/>
          <a:ln w="9525">
            <a:noFill/>
          </a:ln>
        </p:spPr>
        <p:txBody>
          <a:bodyPr wrap="none">
            <a:spAutoFit/>
          </a:bodyPr>
          <a:lstStyle/>
          <a:p>
            <a:pPr algn="just">
              <a:lnSpc>
                <a:spcPct val="150000"/>
              </a:lnSpc>
              <a:spcAft>
                <a:spcPct val="0"/>
              </a:spcAft>
            </a:pPr>
            <a:r>
              <a:rPr lang="zh-CN" altLang="zh-CN" sz="2800" kern="100">
                <a:latin typeface="Yuanti SC Regular" panose="02010600040101010101" charset="-122"/>
                <a:ea typeface="Yuanti SC Regular" panose="02010600040101010101" charset="-122"/>
                <a:cs typeface="Yuanti SC Regular" panose="02010600040101010101" charset="-122"/>
                <a:sym typeface="+mn-ea"/>
              </a:rPr>
              <a:t>回顾一元一次不等式与一元一次不等式组的解法</a:t>
            </a:r>
            <a:r>
              <a:rPr lang="en-US" altLang="zh-CN" sz="2800" kern="100" smtClean="0">
                <a:latin typeface="Yuanti SC Regular" panose="02010600040101010101" charset="-122"/>
                <a:ea typeface="Yuanti SC Regular" panose="02010600040101010101" charset="-122"/>
                <a:cs typeface="Yuanti SC Regular" panose="02010600040101010101" charset="-122"/>
                <a:sym typeface="+mn-ea"/>
              </a:rPr>
              <a:t>.</a:t>
            </a:r>
            <a:endParaRPr lang="en-US" altLang="zh-CN" sz="2800" kern="100">
              <a:latin typeface="Times New Roman Regular" panose="02020603050405020304" charset="0"/>
              <a:ea typeface="宋体" panose="02010600030101010101" pitchFamily="2" charset="-122"/>
              <a:cs typeface="Times New Roman Regular" panose="02020603050405020304" charset="0"/>
              <a:sym typeface="+mn-ea"/>
            </a:endParaRPr>
          </a:p>
        </p:txBody>
      </p:sp>
      <p:sp>
        <p:nvSpPr>
          <p:cNvPr id="3" name="矩形 2" title=""/>
          <p:cNvSpPr/>
          <p:nvPr/>
        </p:nvSpPr>
        <p:spPr>
          <a:xfrm>
            <a:off x="4056380" y="1809115"/>
            <a:ext cx="8035925" cy="1383665"/>
          </a:xfrm>
          <a:prstGeom prst="rect">
            <a:avLst/>
          </a:prstGeom>
        </p:spPr>
        <p:txBody>
          <a:bodyPr wrap="square">
            <a:spAutoFit/>
          </a:bodyPr>
          <a:lstStyle/>
          <a:p>
            <a:pPr algn="l">
              <a:lnSpc>
                <a:spcPct val="150000"/>
              </a:lnSpc>
              <a:spcAft>
                <a:spcPct val="0"/>
              </a:spcAft>
            </a:pPr>
            <a:r>
              <a:rPr lang="zh-CN" altLang="zh-CN" sz="2800" kern="100">
                <a:latin typeface="Yuanti SC Regular" panose="02010600040101010101" charset="-122"/>
                <a:ea typeface="Yuanti SC Regular" panose="02010600040101010101" charset="-122"/>
                <a:cs typeface="Yuanti SC Regular" panose="02010600040101010101" charset="-122"/>
              </a:rPr>
              <a:t>理解一元二次不等式的概念，二次函数与一元二次方程、一元二次不等式之间的关系</a:t>
            </a:r>
            <a:r>
              <a:rPr lang="en-US" altLang="zh-CN" sz="2800" kern="100">
                <a:latin typeface="Yuanti SC Regular" panose="02010600040101010101" charset="-122"/>
                <a:ea typeface="Yuanti SC Regular" panose="02010600040101010101" charset="-122"/>
                <a:cs typeface="Yuanti SC Regular" panose="02010600040101010101" charset="-122"/>
              </a:rPr>
              <a:t>.</a:t>
            </a:r>
            <a:endParaRPr lang="zh-CN" altLang="zh-CN" sz="1050" kern="100">
              <a:effectLst/>
              <a:latin typeface="Yuanti SC Regular" panose="02010600040101010101" charset="-122"/>
              <a:ea typeface="Yuanti SC Regular" panose="02010600040101010101" charset="-122"/>
              <a:cs typeface="Yuanti SC Regular" panose="02010600040101010101" charset="-122"/>
            </a:endParaRPr>
          </a:p>
        </p:txBody>
      </p:sp>
      <p:sp>
        <p:nvSpPr>
          <p:cNvPr id="2" name="矩形 1" title=""/>
          <p:cNvSpPr/>
          <p:nvPr/>
        </p:nvSpPr>
        <p:spPr>
          <a:xfrm>
            <a:off x="4043680" y="3368675"/>
            <a:ext cx="9696450" cy="1383665"/>
          </a:xfrm>
          <a:prstGeom prst="rect">
            <a:avLst/>
          </a:prstGeom>
        </p:spPr>
        <p:txBody>
          <a:bodyPr wrap="square">
            <a:spAutoFit/>
          </a:bodyPr>
          <a:lstStyle/>
          <a:p>
            <a:pPr algn="l">
              <a:lnSpc>
                <a:spcPct val="150000"/>
              </a:lnSpc>
              <a:spcAft>
                <a:spcPct val="0"/>
              </a:spcAft>
            </a:pPr>
            <a:r>
              <a:rPr lang="zh-CN" altLang="zh-CN" sz="2800" kern="100">
                <a:latin typeface="Yuanti SC Regular" panose="02010600040101010101" charset="-122"/>
                <a:ea typeface="Yuanti SC Regular" panose="02010600040101010101" charset="-122"/>
                <a:cs typeface="Yuanti SC Regular" panose="02010600040101010101" charset="-122"/>
              </a:rPr>
              <a:t>掌握一元二次不等式的解法，并理解一元二次</a:t>
            </a:r>
          </a:p>
          <a:p>
            <a:pPr algn="l">
              <a:lnSpc>
                <a:spcPct val="150000"/>
              </a:lnSpc>
              <a:spcAft>
                <a:spcPct val="0"/>
              </a:spcAft>
            </a:pPr>
            <a:r>
              <a:rPr lang="zh-CN" altLang="zh-CN" sz="2800" kern="100">
                <a:latin typeface="Yuanti SC Regular" panose="02010600040101010101" charset="-122"/>
                <a:ea typeface="Yuanti SC Regular" panose="02010600040101010101" charset="-122"/>
                <a:cs typeface="Yuanti SC Regular" panose="02010600040101010101" charset="-122"/>
              </a:rPr>
              <a:t>不等式的应用</a:t>
            </a:r>
            <a:r>
              <a:rPr lang="en-US" altLang="zh-CN" sz="2800" kern="100">
                <a:latin typeface="Yuanti SC Regular" panose="02010600040101010101" charset="-122"/>
                <a:ea typeface="Yuanti SC Regular" panose="02010600040101010101" charset="-122"/>
                <a:cs typeface="Yuanti SC Regular" panose="02010600040101010101" charset="-122"/>
              </a:rPr>
              <a:t>.</a:t>
            </a:r>
            <a:endParaRPr lang="zh-CN" altLang="zh-CN" sz="1050" kern="100">
              <a:effectLst/>
              <a:latin typeface="Yuanti SC Regular" panose="02010600040101010101" charset="-122"/>
              <a:ea typeface="Yuanti SC Regular" panose="02010600040101010101" charset="-122"/>
              <a:cs typeface="Yuanti SC Regular" panose="02010600040101010101" charset="-122"/>
            </a:endParaRPr>
          </a:p>
        </p:txBody>
      </p:sp>
      <p:sp>
        <p:nvSpPr>
          <p:cNvPr id="4" name="文本框 3" title=""/>
          <p:cNvSpPr txBox="1"/>
          <p:nvPr/>
        </p:nvSpPr>
        <p:spPr>
          <a:xfrm>
            <a:off x="4046220" y="1805940"/>
            <a:ext cx="309880" cy="368300"/>
          </a:xfrm>
          <a:prstGeom prst="rect">
            <a:avLst/>
          </a:prstGeom>
          <a:noFill/>
        </p:spPr>
        <p:txBody>
          <a:bodyPr wrap="none" rtlCol="0">
            <a:spAutoFit/>
          </a:bodyPr>
          <a:lstStyle/>
          <a:p>
            <a:endParaRPr lang="zh-CN" altLang="en-US"/>
          </a:p>
        </p:txBody>
      </p:sp>
      <p:sp>
        <p:nvSpPr>
          <p:cNvPr id="5" name="矩形 33" title=""/>
          <p:cNvSpPr/>
          <p:nvPr>
            <p:custDataLst>
              <p:tags r:id="rId2"/>
            </p:custDataLst>
          </p:nvPr>
        </p:nvSpPr>
        <p:spPr>
          <a:xfrm>
            <a:off x="3095943" y="4928870"/>
            <a:ext cx="720725" cy="719138"/>
          </a:xfrm>
          <a:prstGeom prst="rect">
            <a:avLst/>
          </a:prstGeom>
          <a:noFill/>
          <a:ln w="12700" cap="flat" cmpd="sng">
            <a:solidFill>
              <a:srgbClr val="005596"/>
            </a:solidFill>
            <a:prstDash val="solid"/>
            <a:bevel/>
            <a:headEnd type="none" w="med" len="med"/>
            <a:tailEnd type="none" w="med" len="med"/>
          </a:ln>
        </p:spPr>
        <p:txBody>
          <a:bodyPr anchor="ctr" anchorCtr="0"/>
          <a:lstStyle/>
          <a:p>
            <a:pPr algn="ctr">
              <a:lnSpc>
                <a:spcPct val="100000"/>
              </a:lnSpc>
            </a:pPr>
            <a:r>
              <a:rPr lang="en-US" altLang="zh-CN" sz="2800">
                <a:solidFill>
                  <a:srgbClr val="005596"/>
                </a:solidFill>
                <a:latin typeface="Times New Roman Regular" panose="02020603050405020304" charset="0"/>
                <a:ea typeface="宋体" panose="02010600030101010101" pitchFamily="2" charset="-122"/>
                <a:cs typeface="Times New Roman Regular" panose="02020603050405020304" charset="0"/>
                <a:sym typeface="微软雅黑 Light" panose="020b0502040204020203" pitchFamily="2" charset="-122"/>
              </a:rPr>
              <a:t>4</a:t>
            </a:r>
          </a:p>
        </p:txBody>
      </p:sp>
      <p:sp>
        <p:nvSpPr>
          <p:cNvPr id="6" name="矩形 5" title=""/>
          <p:cNvSpPr/>
          <p:nvPr>
            <p:custDataLst>
              <p:tags r:id="rId3"/>
            </p:custDataLst>
          </p:nvPr>
        </p:nvSpPr>
        <p:spPr>
          <a:xfrm>
            <a:off x="3936365" y="4869180"/>
            <a:ext cx="9696450" cy="737235"/>
          </a:xfrm>
          <a:prstGeom prst="rect">
            <a:avLst/>
          </a:prstGeom>
        </p:spPr>
        <p:txBody>
          <a:bodyPr wrap="square">
            <a:spAutoFit/>
          </a:bodyPr>
          <a:lstStyle/>
          <a:p>
            <a:pPr algn="l">
              <a:lnSpc>
                <a:spcPct val="150000"/>
              </a:lnSpc>
              <a:spcAft>
                <a:spcPct val="0"/>
              </a:spcAft>
            </a:pPr>
            <a:r>
              <a:rPr lang="zh-CN" altLang="zh-CN" sz="2800" kern="100">
                <a:latin typeface="Yuanti SC Regular" panose="02010600040101010101" charset="-122"/>
                <a:ea typeface="Yuanti SC Regular" panose="02010600040101010101" charset="-122"/>
                <a:cs typeface="Yuanti SC Regular" panose="02010600040101010101" charset="-122"/>
              </a:rPr>
              <a:t>通过解不等式，体会数形结合、分类讨论的思想方法</a:t>
            </a:r>
            <a:r>
              <a:rPr lang="en-US" altLang="zh-CN" sz="2800" kern="100">
                <a:latin typeface="Yuanti SC Regular" panose="02010600040101010101" charset="-122"/>
                <a:ea typeface="Yuanti SC Regular" panose="02010600040101010101" charset="-122"/>
                <a:cs typeface="Yuanti SC Regular" panose="02010600040101010101" charset="-122"/>
              </a:rPr>
              <a:t>.</a:t>
            </a:r>
            <a:endParaRPr lang="zh-CN" altLang="zh-CN" sz="1050" kern="100">
              <a:effectLst/>
              <a:latin typeface="Yuanti SC Regular" panose="02010600040101010101" charset="-122"/>
              <a:ea typeface="Yuanti SC Regular" panose="02010600040101010101" charset="-122"/>
              <a:cs typeface="Yuanti SC Regular" panose="02010600040101010101" charset="-122"/>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5" name="文本框 21" title=""/>
          <p:cNvSpPr/>
          <p:nvPr/>
        </p:nvSpPr>
        <p:spPr>
          <a:xfrm>
            <a:off x="756285" y="429260"/>
            <a:ext cx="7285355"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题型五</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 </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三个</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二次</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的应用</a:t>
            </a:r>
          </a:p>
        </p:txBody>
      </p:sp>
      <p:sp>
        <p:nvSpPr>
          <p:cNvPr id="1809410" name="Rectangle 2" title=""/>
          <p:cNvSpPr>
            <a:spLocks noGrp="1" noChangeArrowheads="1"/>
          </p:cNvSpPr>
          <p:nvPr>
            <p:ph idx="4294967295"/>
            <p:custDataLst>
              <p:tags r:id="rId2"/>
            </p:custDataLst>
          </p:nvPr>
        </p:nvSpPr>
        <p:spPr>
          <a:xfrm>
            <a:off x="190500" y="1124585"/>
            <a:ext cx="11262360" cy="802640"/>
          </a:xfrm>
          <a:prstGeom prst="rect">
            <a:avLst/>
          </a:prstGeom>
          <a:noFill/>
          <a:extLst>
            <a:ext uri="{91240B29-F687-4F45-9708-019B960494DF}">
              <a14:hiddenLine xmlns:a14="http://schemas.microsoft.com/office/drawing/2010/main" w="9525">
                <a:solidFill>
                  <a:srgbClr val="000000"/>
                </a:solidFill>
                <a:prstDash val="lgDash"/>
                <a:miter lim="800000"/>
                <a:headEnd/>
                <a:tailEnd/>
              </a14:hiddenLine>
            </a:ext>
          </a:extLst>
        </p:spPr>
        <p:txBody>
          <a:bodyPr>
            <a:normAutofit fontScale="25000"/>
          </a:bodyPr>
          <a:lstStyle/>
          <a:p>
            <a:pPr marL="0" indent="0" algn="l">
              <a:lnSpc>
                <a:spcPct val="150000"/>
              </a:lnSpc>
              <a:buNone/>
              <a:tabLst>
                <a:tab pos="1882775"/>
                <a:tab pos="5465445"/>
                <a:tab pos="10226675"/>
              </a:tabLst>
            </a:pPr>
            <a:r>
              <a:rPr lang="zh-CN" altLang="en-US" sz="11200" b="1" smtClean="0">
                <a:solidFill>
                  <a:srgbClr val="0000FF"/>
                </a:solidFill>
                <a:latin typeface="Times New Roman" panose="02020603050405020304" pitchFamily="18" charset="0"/>
                <a:ea typeface="黑体" panose="02010609060101010101" charset="-122"/>
                <a:cs typeface="Times New Roman" panose="02020603050405020304" pitchFamily="18" charset="0"/>
              </a:rPr>
              <a:t>例</a:t>
            </a:r>
            <a:r>
              <a:rPr lang="en-US" altLang="zh-CN" sz="11200" b="1" smtClean="0">
                <a:solidFill>
                  <a:srgbClr val="0000FF"/>
                </a:solidFill>
                <a:latin typeface="Times New Roman" panose="02020603050405020304" pitchFamily="18" charset="0"/>
                <a:ea typeface="黑体" panose="02010609060101010101" charset="-122"/>
                <a:cs typeface="Times New Roman" panose="02020603050405020304" pitchFamily="18" charset="0"/>
              </a:rPr>
              <a:t>5</a:t>
            </a:r>
            <a:r>
              <a:rPr lang="zh-CN" altLang="en-US" sz="11200" b="1" smtClean="0">
                <a:solidFill>
                  <a:srgbClr val="0000FF"/>
                </a:solidFill>
                <a:latin typeface="Times New Roman" panose="02020603050405020304" pitchFamily="18" charset="0"/>
                <a:ea typeface="黑体" panose="02010609060101010101" charset="-122"/>
                <a:cs typeface="Times New Roman" panose="02020603050405020304" pitchFamily="18" charset="0"/>
              </a:rPr>
              <a:t>（</a:t>
            </a:r>
            <a:r>
              <a:rPr lang="en-US" altLang="zh-CN" sz="11200" b="1" smtClean="0">
                <a:solidFill>
                  <a:srgbClr val="0000FF"/>
                </a:solidFill>
                <a:latin typeface="Times New Roman" panose="02020603050405020304" pitchFamily="18" charset="0"/>
                <a:ea typeface="黑体" panose="02010609060101010101" charset="-122"/>
                <a:cs typeface="Times New Roman" panose="02020603050405020304" pitchFamily="18" charset="0"/>
              </a:rPr>
              <a:t>1</a:t>
            </a:r>
            <a:r>
              <a:rPr lang="zh-CN" altLang="en-US" sz="11200" b="1" smtClean="0">
                <a:solidFill>
                  <a:srgbClr val="0000FF"/>
                </a:solidFill>
                <a:latin typeface="Times New Roman" panose="02020603050405020304" pitchFamily="18" charset="0"/>
                <a:ea typeface="黑体" panose="02010609060101010101" charset="-122"/>
                <a:cs typeface="Times New Roman" panose="02020603050405020304" pitchFamily="18" charset="0"/>
              </a:rPr>
              <a:t>）</a:t>
            </a:r>
            <a:r>
              <a:rPr lang="zh-CN" altLang="en-US" sz="11200" b="1" smtClean="0">
                <a:latin typeface="Times New Roman" panose="02020603050405020304" pitchFamily="18" charset="0"/>
                <a:cs typeface="Times New Roman" panose="02020603050405020304" pitchFamily="18" charset="0"/>
                <a:sym typeface="+mn-ea"/>
              </a:rPr>
              <a:t>若不等式</a:t>
            </a:r>
            <a:r>
              <a:rPr lang="en-US" sz="11200" b="1" i="1" smtClean="0">
                <a:latin typeface="Times New Roman" panose="02020603050405020304" pitchFamily="18" charset="0"/>
                <a:cs typeface="Times New Roman" panose="02020603050405020304" pitchFamily="18" charset="0"/>
                <a:sym typeface="+mn-ea"/>
              </a:rPr>
              <a:t>x</a:t>
            </a:r>
            <a:r>
              <a:rPr lang="en-US" sz="11200" b="1" baseline="30000" smtClean="0">
                <a:latin typeface="Times New Roman" panose="02020603050405020304" pitchFamily="18" charset="0"/>
                <a:cs typeface="Times New Roman" panose="02020603050405020304" pitchFamily="18" charset="0"/>
                <a:sym typeface="+mn-ea"/>
              </a:rPr>
              <a:t>2</a:t>
            </a:r>
            <a:r>
              <a:rPr lang="en-US" sz="11200" b="1" smtClean="0">
                <a:latin typeface="Times New Roman" panose="02020603050405020304" pitchFamily="18" charset="0"/>
                <a:cs typeface="Times New Roman" panose="02020603050405020304" pitchFamily="18" charset="0"/>
                <a:sym typeface="+mn-ea"/>
              </a:rPr>
              <a:t>+</a:t>
            </a:r>
            <a:r>
              <a:rPr lang="en-US" sz="11200" b="1" i="1" smtClean="0">
                <a:latin typeface="Times New Roman" panose="02020603050405020304" pitchFamily="18" charset="0"/>
                <a:cs typeface="Times New Roman" panose="02020603050405020304" pitchFamily="18" charset="0"/>
                <a:sym typeface="+mn-ea"/>
              </a:rPr>
              <a:t>bx</a:t>
            </a:r>
            <a:r>
              <a:rPr lang="en-US" sz="11200" b="1" smtClean="0">
                <a:latin typeface="Times New Roman" panose="02020603050405020304" pitchFamily="18" charset="0"/>
                <a:cs typeface="Times New Roman" panose="02020603050405020304" pitchFamily="18" charset="0"/>
                <a:sym typeface="+mn-ea"/>
              </a:rPr>
              <a:t>+</a:t>
            </a:r>
            <a:r>
              <a:rPr lang="en-US" sz="11200" b="1" i="1" smtClean="0">
                <a:latin typeface="Times New Roman" panose="02020603050405020304" pitchFamily="18" charset="0"/>
                <a:cs typeface="Times New Roman" panose="02020603050405020304" pitchFamily="18" charset="0"/>
                <a:sym typeface="+mn-ea"/>
              </a:rPr>
              <a:t>c</a:t>
            </a:r>
            <a:r>
              <a:rPr lang="en-US" sz="11200" b="1" smtClean="0">
                <a:latin typeface="Times New Roman" panose="02020603050405020304" pitchFamily="18" charset="0"/>
                <a:cs typeface="Times New Roman" panose="02020603050405020304" pitchFamily="18" charset="0"/>
                <a:sym typeface="+mn-ea"/>
              </a:rPr>
              <a:t>&lt;0</a:t>
            </a:r>
            <a:r>
              <a:rPr lang="zh-CN" altLang="en-US" sz="11200" b="1" smtClean="0">
                <a:latin typeface="Times New Roman" panose="02020603050405020304" pitchFamily="18" charset="0"/>
                <a:cs typeface="Times New Roman" panose="02020603050405020304" pitchFamily="18" charset="0"/>
                <a:sym typeface="+mn-ea"/>
              </a:rPr>
              <a:t>的解集为</a:t>
            </a:r>
            <a:r>
              <a:rPr lang="en-US" sz="11200" b="1" smtClean="0">
                <a:latin typeface="Times New Roman" panose="02020603050405020304" pitchFamily="18" charset="0"/>
                <a:cs typeface="Times New Roman" panose="02020603050405020304" pitchFamily="18" charset="0"/>
                <a:sym typeface="+mn-ea"/>
              </a:rPr>
              <a:t>{</a:t>
            </a:r>
            <a:r>
              <a:rPr lang="en-US" sz="11200" b="1" i="1" smtClean="0">
                <a:latin typeface="Times New Roman" panose="02020603050405020304" pitchFamily="18" charset="0"/>
                <a:cs typeface="Times New Roman" panose="02020603050405020304" pitchFamily="18" charset="0"/>
                <a:sym typeface="+mn-ea"/>
              </a:rPr>
              <a:t>x</a:t>
            </a:r>
            <a:r>
              <a:rPr lang="en-US" sz="11200" b="1" smtClean="0">
                <a:latin typeface="Times New Roman" panose="02020603050405020304" pitchFamily="18" charset="0"/>
                <a:cs typeface="Times New Roman" panose="02020603050405020304" pitchFamily="18" charset="0"/>
                <a:sym typeface="+mn-ea"/>
              </a:rPr>
              <a:t>|-2&lt;</a:t>
            </a:r>
            <a:r>
              <a:rPr lang="en-US" sz="11200" b="1" i="1" smtClean="0">
                <a:latin typeface="Times New Roman" panose="02020603050405020304" pitchFamily="18" charset="0"/>
                <a:cs typeface="Times New Roman" panose="02020603050405020304" pitchFamily="18" charset="0"/>
                <a:sym typeface="+mn-ea"/>
              </a:rPr>
              <a:t>x</a:t>
            </a:r>
            <a:r>
              <a:rPr lang="en-US" sz="11200" b="1" smtClean="0">
                <a:latin typeface="Times New Roman" panose="02020603050405020304" pitchFamily="18" charset="0"/>
                <a:cs typeface="Times New Roman" panose="02020603050405020304" pitchFamily="18" charset="0"/>
                <a:sym typeface="+mn-ea"/>
              </a:rPr>
              <a:t>&lt;3},</a:t>
            </a:r>
            <a:r>
              <a:rPr lang="zh-CN" altLang="en-US" sz="11200" b="1" smtClean="0">
                <a:latin typeface="Times New Roman" panose="02020603050405020304" pitchFamily="18" charset="0"/>
                <a:cs typeface="Times New Roman" panose="02020603050405020304" pitchFamily="18" charset="0"/>
                <a:sym typeface="+mn-ea"/>
              </a:rPr>
              <a:t>则</a:t>
            </a:r>
            <a:r>
              <a:rPr lang="en-US" sz="11200" b="1" i="1" smtClean="0">
                <a:latin typeface="Times New Roman" panose="02020603050405020304" pitchFamily="18" charset="0"/>
                <a:cs typeface="Times New Roman" panose="02020603050405020304" pitchFamily="18" charset="0"/>
                <a:sym typeface="+mn-ea"/>
              </a:rPr>
              <a:t>b</a:t>
            </a:r>
            <a:r>
              <a:rPr lang="en-US" sz="11200" b="1" smtClean="0">
                <a:latin typeface="Times New Roman" panose="02020603050405020304" pitchFamily="18" charset="0"/>
                <a:cs typeface="Times New Roman" panose="02020603050405020304" pitchFamily="18" charset="0"/>
                <a:sym typeface="+mn-ea"/>
              </a:rPr>
              <a:t>-2</a:t>
            </a:r>
            <a:r>
              <a:rPr lang="en-US" sz="11200" b="1" i="1" smtClean="0">
                <a:latin typeface="Times New Roman" panose="02020603050405020304" pitchFamily="18" charset="0"/>
                <a:cs typeface="Times New Roman" panose="02020603050405020304" pitchFamily="18" charset="0"/>
                <a:sym typeface="+mn-ea"/>
              </a:rPr>
              <a:t>c</a:t>
            </a:r>
            <a:r>
              <a:rPr lang="zh-CN" altLang="en-US" sz="11200" b="1" smtClean="0">
                <a:latin typeface="Times New Roman" panose="02020603050405020304" pitchFamily="18" charset="0"/>
                <a:cs typeface="Times New Roman" panose="02020603050405020304" pitchFamily="18" charset="0"/>
                <a:sym typeface="+mn-ea"/>
              </a:rPr>
              <a:t>的值为</a:t>
            </a:r>
            <a:r>
              <a:rPr lang="en-US" sz="11200" b="1" smtClean="0">
                <a:latin typeface="Times New Roman" panose="02020603050405020304" pitchFamily="18" charset="0"/>
                <a:cs typeface="Times New Roman" panose="02020603050405020304" pitchFamily="18" charset="0"/>
                <a:sym typeface="+mn-ea"/>
              </a:rPr>
              <a:t>(</a:t>
            </a:r>
            <a:r>
              <a:rPr lang="zh-CN" altLang="en-US" sz="11200" b="1" smtClean="0">
                <a:latin typeface="Times New Roman" panose="02020603050405020304" pitchFamily="18" charset="0"/>
                <a:cs typeface="Times New Roman" panose="02020603050405020304" pitchFamily="18" charset="0"/>
                <a:sym typeface="+mn-ea"/>
              </a:rPr>
              <a:t>　　</a:t>
            </a:r>
            <a:r>
              <a:rPr lang="en-US" sz="11200" b="1" smtClean="0">
                <a:latin typeface="Times New Roman" panose="02020603050405020304" pitchFamily="18" charset="0"/>
                <a:cs typeface="Times New Roman" panose="02020603050405020304" pitchFamily="18" charset="0"/>
                <a:sym typeface="+mn-ea"/>
              </a:rPr>
              <a:t>)</a:t>
            </a:r>
            <a:endParaRPr lang="zh-CN" altLang="en-US" sz="11200" b="1" smtClean="0">
              <a:latin typeface="Times New Roman" panose="02020603050405020304" pitchFamily="18" charset="0"/>
              <a:cs typeface="Times New Roman" panose="02020603050405020304" pitchFamily="18" charset="0"/>
            </a:endParaRPr>
          </a:p>
          <a:p>
            <a:pPr marL="0" indent="0" algn="l">
              <a:lnSpc>
                <a:spcPct val="150000"/>
              </a:lnSpc>
              <a:buNone/>
              <a:tabLst>
                <a:tab pos="1882775"/>
                <a:tab pos="5465445"/>
                <a:tab pos="10226675"/>
              </a:tabLst>
            </a:pPr>
            <a:r>
              <a:rPr lang="en-US" sz="11200" b="1" smtClean="0">
                <a:latin typeface="Times New Roman" panose="02020603050405020304" pitchFamily="18" charset="0"/>
                <a:cs typeface="Times New Roman" panose="02020603050405020304" pitchFamily="18" charset="0"/>
                <a:sym typeface="+mn-ea"/>
              </a:rPr>
              <a:t>(A)11	(B)13                  (C)-11                     (D)-13</a:t>
            </a:r>
            <a:endParaRPr lang="zh-CN" altLang="en-US" sz="11200" b="1" smtClean="0">
              <a:latin typeface="Times New Roman" panose="02020603050405020304" pitchFamily="18" charset="0"/>
              <a:cs typeface="Times New Roman" panose="02020603050405020304" pitchFamily="18" charset="0"/>
            </a:endParaRPr>
          </a:p>
          <a:p>
            <a:pPr marL="0" indent="0" algn="l">
              <a:lnSpc>
                <a:spcPct val="150000"/>
              </a:lnSpc>
              <a:buNone/>
              <a:tabLst>
                <a:tab pos="1882775"/>
                <a:tab pos="5465445"/>
                <a:tab pos="10226675"/>
              </a:tabLst>
            </a:pPr>
            <a:r>
              <a:rPr lang="en-US" altLang="zh-CN" sz="28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Object 3" title=""/>
          <p:cNvGraphicFramePr>
            <a:graphicFrameLocks noChangeAspect="1"/>
          </p:cNvGraphicFramePr>
          <p:nvPr/>
        </p:nvGraphicFramePr>
        <p:xfrm>
          <a:off x="815975" y="2769235"/>
          <a:ext cx="11308080" cy="2990850"/>
        </p:xfrm>
        <a:graphic>
          <a:graphicData uri="http://schemas.openxmlformats.org/presentationml/2006/ole">
            <mc:AlternateContent>
              <mc:Choice xmlns:v="urn:schemas-microsoft-com:vml" Requires="v">
                <p:oleObj spid="_x0000_s1047" name="文档" r:id="rId3" imgW="9772650" imgH="2578100" progId="Word.Document.12">
                  <p:embed/>
                </p:oleObj>
              </mc:Choice>
              <mc:Fallback>
                <p:oleObj name="文档" r:id="rId3" imgW="9772650" imgH="2578100" progId="Word.Document.12">
                  <p:embed/>
                  <p:pic>
                    <p:nvPicPr>
                      <p:cNvPr id="0" name="OLE substitute image"/>
                      <p:cNvPicPr/>
                      <p:nvPr/>
                    </p:nvPicPr>
                    <p:blipFill>
                      <a:blip r:embed="rId5"/>
                      <a:stretch>
                        <a:fillRect/>
                      </a:stretch>
                    </p:blipFill>
                    <p:spPr>
                      <a:xfrm>
                        <a:off x="815975" y="2769235"/>
                        <a:ext cx="11308080" cy="299085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5" name="文本框 21" title=""/>
          <p:cNvSpPr/>
          <p:nvPr/>
        </p:nvSpPr>
        <p:spPr>
          <a:xfrm>
            <a:off x="756285" y="429260"/>
            <a:ext cx="7285355"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题型五</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 </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三个</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二次</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的应用</a:t>
            </a:r>
          </a:p>
        </p:txBody>
      </p:sp>
      <p:sp>
        <p:nvSpPr>
          <p:cNvPr id="1809410" name="Rectangle 2" title=""/>
          <p:cNvSpPr>
            <a:spLocks noGrp="1" noChangeArrowheads="1"/>
          </p:cNvSpPr>
          <p:nvPr>
            <p:ph idx="4294967295"/>
            <p:custDataLst>
              <p:tags r:id="rId2"/>
            </p:custDataLst>
          </p:nvPr>
        </p:nvSpPr>
        <p:spPr>
          <a:xfrm>
            <a:off x="190550" y="969169"/>
            <a:ext cx="7719017" cy="802926"/>
          </a:xfrm>
          <a:prstGeom prst="rect">
            <a:avLst/>
          </a:prstGeom>
          <a:noFill/>
          <a:extLst>
            <a:ext uri="{91240B29-F687-4F45-9708-019B960494DF}">
              <a14:hiddenLine xmlns:a14="http://schemas.microsoft.com/office/drawing/2010/main" w="9525">
                <a:solidFill>
                  <a:srgbClr val="000000"/>
                </a:solidFill>
                <a:prstDash val="lgDash"/>
                <a:miter lim="800000"/>
                <a:headEnd/>
                <a:tailEnd/>
              </a14:hiddenLine>
            </a:ext>
          </a:extLst>
        </p:spPr>
        <p:txBody>
          <a:bodyPr/>
          <a:lstStyle/>
          <a:p>
            <a:pPr marL="0" indent="0" algn="l">
              <a:lnSpc>
                <a:spcPct val="150000"/>
              </a:lnSpc>
              <a:buNone/>
              <a:tabLst>
                <a:tab pos="1882775"/>
                <a:tab pos="5465445"/>
                <a:tab pos="10226675"/>
              </a:tabLst>
            </a:pPr>
            <a:r>
              <a:rPr lang="zh-CN" altLang="en-US" sz="2800" b="1" smtClean="0">
                <a:solidFill>
                  <a:srgbClr val="0000FF"/>
                </a:solidFill>
                <a:latin typeface="Times New Roman" panose="02020603050405020304" pitchFamily="18" charset="0"/>
                <a:ea typeface="黑体" panose="02010609060101010101" charset="-122"/>
                <a:cs typeface="Times New Roman" panose="02020603050405020304" pitchFamily="18" charset="0"/>
              </a:rPr>
              <a:t>例</a:t>
            </a:r>
            <a:r>
              <a:rPr lang="en-US" altLang="zh-CN" sz="2800" b="1" smtClean="0">
                <a:solidFill>
                  <a:srgbClr val="0000FF"/>
                </a:solidFill>
                <a:latin typeface="Times New Roman" panose="02020603050405020304" pitchFamily="18" charset="0"/>
                <a:ea typeface="黑体" panose="02010609060101010101" charset="-122"/>
                <a:cs typeface="Times New Roman" panose="02020603050405020304" pitchFamily="18" charset="0"/>
              </a:rPr>
              <a:t>5</a:t>
            </a:r>
            <a:r>
              <a:rPr lang="en-US" altLang="zh-CN" sz="28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sz="28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3" name="Object 3" title=""/>
          <p:cNvGraphicFramePr>
            <a:graphicFrameLocks noChangeAspect="1"/>
          </p:cNvGraphicFramePr>
          <p:nvPr>
            <p:custDataLst>
              <p:tags r:id="rId3"/>
            </p:custDataLst>
          </p:nvPr>
        </p:nvGraphicFramePr>
        <p:xfrm>
          <a:off x="1896110" y="969010"/>
          <a:ext cx="9984105" cy="1430020"/>
        </p:xfrm>
        <a:graphic>
          <a:graphicData uri="http://schemas.openxmlformats.org/presentationml/2006/ole">
            <mc:AlternateContent>
              <mc:Choice xmlns:v="urn:schemas-microsoft-com:vml" Requires="v">
                <p:oleObj spid="_x0000_s1048" name="文档" r:id="rId4" imgW="9772650" imgH="1397000" progId="Word.Document.12">
                  <p:embed/>
                </p:oleObj>
              </mc:Choice>
              <mc:Fallback>
                <p:oleObj name="文档" r:id="rId4" imgW="9772650" imgH="1397000" progId="Word.Document.12">
                  <p:embed/>
                  <p:pic>
                    <p:nvPicPr>
                      <p:cNvPr id="0" name="OLE substitute image"/>
                      <p:cNvPicPr/>
                      <p:nvPr/>
                    </p:nvPicPr>
                    <p:blipFill>
                      <a:blip r:embed="rId6"/>
                      <a:stretch>
                        <a:fillRect/>
                      </a:stretch>
                    </p:blipFill>
                    <p:spPr>
                      <a:xfrm>
                        <a:off x="1896110" y="969010"/>
                        <a:ext cx="9984105" cy="1430020"/>
                      </a:xfrm>
                      <a:prstGeom prst="rect">
                        <a:avLst/>
                      </a:prstGeom>
                      <a:noFill/>
                      <a:ln w="9525">
                        <a:noFill/>
                      </a:ln>
                    </p:spPr>
                  </p:pic>
                </p:oleObj>
              </mc:Fallback>
            </mc:AlternateContent>
          </a:graphicData>
        </a:graphic>
      </p:graphicFrame>
      <p:graphicFrame>
        <p:nvGraphicFramePr>
          <p:cNvPr id="7" name="Object 3" title=""/>
          <p:cNvGraphicFramePr>
            <a:graphicFrameLocks noChangeAspect="1"/>
          </p:cNvGraphicFramePr>
          <p:nvPr/>
        </p:nvGraphicFramePr>
        <p:xfrm>
          <a:off x="2675890" y="2182495"/>
          <a:ext cx="9180830" cy="4675505"/>
        </p:xfrm>
        <a:graphic>
          <a:graphicData uri="http://schemas.openxmlformats.org/presentationml/2006/ole">
            <mc:AlternateContent>
              <mc:Choice xmlns:v="urn:schemas-microsoft-com:vml" Requires="v">
                <p:oleObj spid="_x0000_s1049" name="文档" r:id="rId7" imgW="9772650" imgH="4959350" progId="Word.Document.12">
                  <p:embed/>
                </p:oleObj>
              </mc:Choice>
              <mc:Fallback>
                <p:oleObj name="文档" r:id="rId7" imgW="9772650" imgH="4959350" progId="Word.Document.12">
                  <p:embed/>
                  <p:pic>
                    <p:nvPicPr>
                      <p:cNvPr id="0" name="OLE substitute image"/>
                      <p:cNvPicPr/>
                      <p:nvPr/>
                    </p:nvPicPr>
                    <p:blipFill>
                      <a:blip r:embed="rId9"/>
                      <a:stretch>
                        <a:fillRect/>
                      </a:stretch>
                    </p:blipFill>
                    <p:spPr>
                      <a:xfrm>
                        <a:off x="2675890" y="2182495"/>
                        <a:ext cx="9180830" cy="4675505"/>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5" name="文本框 21" title=""/>
          <p:cNvSpPr/>
          <p:nvPr/>
        </p:nvSpPr>
        <p:spPr>
          <a:xfrm>
            <a:off x="756285" y="429260"/>
            <a:ext cx="7285355"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题型六</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 </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恒成立问题</a:t>
            </a:r>
          </a:p>
        </p:txBody>
      </p:sp>
      <p:sp>
        <p:nvSpPr>
          <p:cNvPr id="1809410" name="Rectangle 2" title=""/>
          <p:cNvSpPr>
            <a:spLocks noGrp="1" noChangeArrowheads="1"/>
          </p:cNvSpPr>
          <p:nvPr>
            <p:ph idx="4294967295"/>
            <p:custDataLst>
              <p:tags r:id="rId2"/>
            </p:custDataLst>
          </p:nvPr>
        </p:nvSpPr>
        <p:spPr>
          <a:xfrm>
            <a:off x="190550" y="969169"/>
            <a:ext cx="7719017" cy="802926"/>
          </a:xfrm>
          <a:prstGeom prst="rect">
            <a:avLst/>
          </a:prstGeom>
          <a:noFill/>
          <a:extLst>
            <a:ext uri="{91240B29-F687-4F45-9708-019B960494DF}">
              <a14:hiddenLine xmlns:a14="http://schemas.microsoft.com/office/drawing/2010/main" w="9525">
                <a:solidFill>
                  <a:srgbClr val="000000"/>
                </a:solidFill>
                <a:prstDash val="lgDash"/>
                <a:miter lim="800000"/>
                <a:headEnd/>
                <a:tailEnd/>
              </a14:hiddenLine>
            </a:ext>
          </a:extLst>
        </p:spPr>
        <p:txBody>
          <a:bodyPr/>
          <a:lstStyle/>
          <a:p>
            <a:pPr marL="0" indent="0" algn="l">
              <a:lnSpc>
                <a:spcPct val="150000"/>
              </a:lnSpc>
              <a:buNone/>
              <a:tabLst>
                <a:tab pos="1882775"/>
                <a:tab pos="5465445"/>
                <a:tab pos="10226675"/>
              </a:tabLst>
            </a:pPr>
            <a:r>
              <a:rPr lang="zh-CN" altLang="en-US" sz="2800" b="1" smtClean="0">
                <a:solidFill>
                  <a:srgbClr val="0000FF"/>
                </a:solidFill>
                <a:latin typeface="Times New Roman" panose="02020603050405020304" pitchFamily="18" charset="0"/>
                <a:ea typeface="黑体" panose="02010609060101010101" charset="-122"/>
                <a:cs typeface="Times New Roman" panose="02020603050405020304" pitchFamily="18" charset="0"/>
              </a:rPr>
              <a:t>例</a:t>
            </a:r>
            <a:r>
              <a:rPr lang="en-US" sz="2800" b="1" smtClean="0">
                <a:solidFill>
                  <a:srgbClr val="0000FF"/>
                </a:solidFill>
                <a:latin typeface="Times New Roman" panose="02020603050405020304" pitchFamily="18" charset="0"/>
                <a:ea typeface="黑体" panose="02010609060101010101" charset="-122"/>
                <a:cs typeface="Times New Roman" panose="02020603050405020304" pitchFamily="18" charset="0"/>
              </a:rPr>
              <a:t>6</a:t>
            </a:r>
            <a:endParaRPr lang="en-US" sz="28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对象 3" title="">
            <a:hlinkClick action="ppaction://ole?verb=0"/>
          </p:cNvPr>
          <p:cNvGraphicFramePr>
            <a:graphicFrameLocks noChangeAspect="1"/>
          </p:cNvGraphicFramePr>
          <p:nvPr/>
        </p:nvGraphicFramePr>
        <p:xfrm>
          <a:off x="1056005" y="1029335"/>
          <a:ext cx="9772650" cy="1397000"/>
        </p:xfrm>
        <a:graphic>
          <a:graphicData uri="http://schemas.openxmlformats.org/presentationml/2006/ole">
            <mc:AlternateContent>
              <mc:Choice xmlns:v="urn:schemas-microsoft-com:vml" Requires="v">
                <p:oleObj spid="_x0000_s1050" r:id="rId3" imgW="9772650" imgH="1397000" progId="Word.Document.12">
                  <p:embed/>
                </p:oleObj>
              </mc:Choice>
              <mc:Fallback>
                <p:oleObj r:id="rId3" imgW="9772650" imgH="1397000" progId="Word.Document.12">
                  <p:embed/>
                  <p:pic>
                    <p:nvPicPr>
                      <p:cNvPr id="0" name="OLE substitute image"/>
                      <p:cNvPicPr/>
                      <p:nvPr/>
                    </p:nvPicPr>
                    <p:blipFill>
                      <a:blip r:embed="rId5"/>
                      <a:stretch>
                        <a:fillRect/>
                      </a:stretch>
                    </p:blipFill>
                    <p:spPr>
                      <a:xfrm>
                        <a:off x="1056005" y="1029335"/>
                        <a:ext cx="9772650" cy="1397000"/>
                      </a:xfrm>
                      <a:prstGeom prst="rect">
                        <a:avLst/>
                      </a:prstGeom>
                    </p:spPr>
                  </p:pic>
                </p:oleObj>
              </mc:Fallback>
            </mc:AlternateContent>
          </a:graphicData>
        </a:graphic>
      </p:graphicFrame>
      <p:sp>
        <p:nvSpPr>
          <p:cNvPr id="5" name="文本框 4" title=""/>
          <p:cNvSpPr txBox="1"/>
          <p:nvPr/>
        </p:nvSpPr>
        <p:spPr>
          <a:xfrm>
            <a:off x="4834890" y="1617345"/>
            <a:ext cx="1621155" cy="521970"/>
          </a:xfrm>
          <a:prstGeom prst="rect">
            <a:avLst/>
          </a:prstGeom>
          <a:noFill/>
        </p:spPr>
        <p:txBody>
          <a:bodyPr wrap="square" rtlCol="0">
            <a:spAutoFit/>
          </a:bodyPr>
          <a:lstStyle/>
          <a:p>
            <a:r>
              <a:rPr lang="zh-CN" altLang="en-US" sz="2800">
                <a:solidFill>
                  <a:srgbClr val="FF0000"/>
                </a:solidFill>
                <a:latin typeface="Times New Roman" panose="02020603050405020304" pitchFamily="18" charset="0"/>
                <a:cs typeface="Times New Roman" panose="02020603050405020304" pitchFamily="18" charset="0"/>
              </a:rPr>
              <a:t>（</a:t>
            </a:r>
            <a:r>
              <a:rPr lang="en-US" altLang="zh-CN" sz="2800">
                <a:solidFill>
                  <a:srgbClr val="FF0000"/>
                </a:solidFill>
                <a:latin typeface="Times New Roman" panose="02020603050405020304" pitchFamily="18" charset="0"/>
                <a:cs typeface="Times New Roman" panose="02020603050405020304" pitchFamily="18" charset="0"/>
              </a:rPr>
              <a:t>-3</a:t>
            </a:r>
            <a:r>
              <a:rPr lang="zh-CN" altLang="en-US" sz="2800">
                <a:solidFill>
                  <a:srgbClr val="FF0000"/>
                </a:solidFill>
                <a:latin typeface="Times New Roman" panose="02020603050405020304" pitchFamily="18" charset="0"/>
                <a:cs typeface="Times New Roman" panose="02020603050405020304" pitchFamily="18" charset="0"/>
              </a:rPr>
              <a:t>，</a:t>
            </a:r>
            <a:r>
              <a:rPr lang="en-US" altLang="zh-CN" sz="2800">
                <a:solidFill>
                  <a:srgbClr val="FF0000"/>
                </a:solidFill>
                <a:latin typeface="Times New Roman" panose="02020603050405020304" pitchFamily="18" charset="0"/>
                <a:cs typeface="Times New Roman" panose="02020603050405020304" pitchFamily="18" charset="0"/>
              </a:rPr>
              <a:t>5</a:t>
            </a:r>
            <a:r>
              <a:rPr lang="zh-CN" altLang="en-US" sz="2800">
                <a:solidFill>
                  <a:srgbClr val="FF0000"/>
                </a:solidFill>
                <a:latin typeface="Times New Roman" panose="02020603050405020304" pitchFamily="18" charset="0"/>
                <a:cs typeface="Times New Roman" panose="02020603050405020304" pitchFamily="18" charset="0"/>
              </a:rPr>
              <a:t>）</a:t>
            </a:r>
          </a:p>
        </p:txBody>
      </p:sp>
      <p:graphicFrame>
        <p:nvGraphicFramePr>
          <p:cNvPr id="6" name="对象 5" title="">
            <a:hlinkClick action="ppaction://ole?verb=0"/>
          </p:cNvPr>
          <p:cNvGraphicFramePr>
            <a:graphicFrameLocks noChangeAspect="1"/>
          </p:cNvGraphicFramePr>
          <p:nvPr/>
        </p:nvGraphicFramePr>
        <p:xfrm>
          <a:off x="1056005" y="2769235"/>
          <a:ext cx="9772650" cy="3371850"/>
        </p:xfrm>
        <a:graphic>
          <a:graphicData uri="http://schemas.openxmlformats.org/presentationml/2006/ole">
            <mc:AlternateContent>
              <mc:Choice xmlns:v="urn:schemas-microsoft-com:vml" Requires="v">
                <p:oleObj spid="_x0000_s1051" r:id="rId6" imgW="9772650" imgH="3371850" progId="Word.Document.12">
                  <p:embed/>
                </p:oleObj>
              </mc:Choice>
              <mc:Fallback>
                <p:oleObj r:id="rId6" imgW="9772650" imgH="3371850" progId="Word.Document.12">
                  <p:embed/>
                  <p:pic>
                    <p:nvPicPr>
                      <p:cNvPr id="0" name="OLE substitute image"/>
                      <p:cNvPicPr/>
                      <p:nvPr/>
                    </p:nvPicPr>
                    <p:blipFill>
                      <a:blip r:embed="rId8"/>
                      <a:stretch>
                        <a:fillRect/>
                      </a:stretch>
                    </p:blipFill>
                    <p:spPr>
                      <a:xfrm>
                        <a:off x="1056005" y="2769235"/>
                        <a:ext cx="9772650" cy="3371850"/>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4338" name="文本框 10" title=""/>
          <p:cNvSpPr/>
          <p:nvPr/>
        </p:nvSpPr>
        <p:spPr>
          <a:xfrm>
            <a:off x="695325" y="239713"/>
            <a:ext cx="7740650" cy="9248775"/>
          </a:xfrm>
          <a:prstGeom prst="rect">
            <a:avLst/>
          </a:prstGeom>
          <a:noFill/>
          <a:ln w="9525">
            <a:noFill/>
          </a:ln>
        </p:spPr>
        <p:txBody>
          <a:bodyPr wrap="square">
            <a:spAutoFit/>
          </a:bodyPr>
          <a:lstStyle/>
          <a:p>
            <a:pPr>
              <a:lnSpc>
                <a:spcPct val="100000"/>
              </a:lnSpc>
            </a:pPr>
            <a:r>
              <a:rPr lang="en-US" altLang="zh-CN" sz="59500" b="1">
                <a:solidFill>
                  <a:srgbClr val="D9D9D9"/>
                </a:solidFill>
                <a:latin typeface="Meiryo" pitchFamily="2" charset="-128"/>
                <a:ea typeface="Meiryo" pitchFamily="2" charset="-128"/>
                <a:sym typeface="Meiryo" pitchFamily="2" charset="-128"/>
              </a:rPr>
              <a:t>4</a:t>
            </a:r>
            <a:endParaRPr lang="zh-CN" altLang="en-US" sz="59500" b="1">
              <a:solidFill>
                <a:srgbClr val="D9D9D9"/>
              </a:solidFill>
              <a:latin typeface="Meiryo" pitchFamily="2" charset="-128"/>
              <a:ea typeface="Meiryo" pitchFamily="2" charset="-128"/>
              <a:sym typeface="Meiryo" pitchFamily="2" charset="-128"/>
            </a:endParaRPr>
          </a:p>
        </p:txBody>
      </p:sp>
      <p:sp>
        <p:nvSpPr>
          <p:cNvPr id="14339"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9852B2"/>
          </a:solidFill>
          <a:ln w="12700" cap="flat" cmpd="sng">
            <a:solidFill>
              <a:srgbClr val="9852B2"/>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0"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A365BB"/>
          </a:solidFill>
          <a:ln w="12700" cap="flat" cmpd="sng">
            <a:solidFill>
              <a:srgbClr val="A365BB"/>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1"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B789C9"/>
          </a:solidFill>
          <a:ln w="12700" cap="flat" cmpd="sng">
            <a:solidFill>
              <a:srgbClr val="B789C9"/>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2"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A469BD"/>
          </a:solidFill>
          <a:ln w="12700" cap="flat" cmpd="sng">
            <a:solidFill>
              <a:srgbClr val="A469BD"/>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3"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8D44AD"/>
          </a:solidFill>
          <a:ln w="12700" cap="flat" cmpd="sng">
            <a:solidFill>
              <a:srgbClr val="8D44AD"/>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4"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9958B4"/>
          </a:solidFill>
          <a:ln w="12700" cap="flat" cmpd="sng">
            <a:solidFill>
              <a:srgbClr val="9958B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6" name="文本框 12" title=""/>
          <p:cNvSpPr/>
          <p:nvPr/>
        </p:nvSpPr>
        <p:spPr>
          <a:xfrm>
            <a:off x="6245225" y="3657600"/>
            <a:ext cx="5610225" cy="768350"/>
          </a:xfrm>
          <a:prstGeom prst="rect">
            <a:avLst/>
          </a:prstGeom>
          <a:noFill/>
          <a:ln w="9525">
            <a:noFill/>
          </a:ln>
        </p:spPr>
        <p:txBody>
          <a:bodyPr wrap="square">
            <a:spAutoFit/>
          </a:bodyPr>
          <a:lstStyle/>
          <a:p>
            <a:pPr>
              <a:lnSpc>
                <a:spcPct val="100000"/>
              </a:lnSpc>
            </a:pPr>
            <a:r>
              <a:rPr lang="zh-CN" altLang="en-US" sz="4400" b="1">
                <a:solidFill>
                  <a:schemeClr val="bg1"/>
                </a:solidFill>
                <a:latin typeface="Yuanti SC Bold" panose="02010600040101010101" charset="-122"/>
                <a:ea typeface="Yuanti SC Bold" panose="02010600040101010101" charset="-122"/>
                <a:sym typeface="方正兰亭粗黑_GBK" charset="-122"/>
              </a:rPr>
              <a:t>课堂练习</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6" name="矩形 5" title=""/>
          <p:cNvSpPr/>
          <p:nvPr>
            <p:custDataLst>
              <p:tags r:id="rId2"/>
            </p:custDataLst>
          </p:nvPr>
        </p:nvSpPr>
        <p:spPr>
          <a:xfrm>
            <a:off x="446495" y="789280"/>
            <a:ext cx="11299010" cy="2030095"/>
          </a:xfrm>
          <a:prstGeom prst="rect">
            <a:avLst/>
          </a:prstGeom>
        </p:spPr>
        <p:txBody>
          <a:bodyPr wrap="square">
            <a:spAutoFit/>
          </a:bodyPr>
          <a:lstStyle/>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800" kern="100">
                <a:latin typeface="Times New Roman" panose="02020603050405020304" pitchFamily="18" charset="0"/>
                <a:cs typeface="Times New Roman" panose="02020603050405020304" pitchFamily="18" charset="0"/>
              </a:rPr>
              <a:t>下列不等式</a:t>
            </a:r>
            <a:r>
              <a:rPr lang="en-US" altLang="zh-CN" sz="2800" kern="100">
                <a:latin typeface="Times New Roman" panose="02020603050405020304" pitchFamily="18" charset="0"/>
                <a:cs typeface="Times New Roman" panose="02020603050405020304" pitchFamily="18" charset="0"/>
              </a:rPr>
              <a:t>①</a:t>
            </a:r>
            <a:r>
              <a:rPr lang="en-US" altLang="zh-CN" sz="2800" i="1" kern="100">
                <a:latin typeface="Times New Roman" panose="02020603050405020304" pitchFamily="18" charset="0"/>
                <a:cs typeface="Times New Roman" panose="02020603050405020304" pitchFamily="18" charset="0"/>
              </a:rPr>
              <a:t>x</a:t>
            </a:r>
            <a:r>
              <a:rPr lang="en-US" altLang="zh-CN" sz="2800" kern="100" baseline="30000">
                <a:latin typeface="Times New Roman" panose="02020603050405020304" pitchFamily="18" charset="0"/>
                <a:cs typeface="Times New Roman" panose="02020603050405020304" pitchFamily="18" charset="0"/>
              </a:rPr>
              <a:t>2</a:t>
            </a:r>
            <a:r>
              <a:rPr lang="en-US" altLang="zh-CN" sz="2800" kern="100">
                <a:latin typeface="Times New Roman" panose="02020603050405020304" pitchFamily="18" charset="0"/>
                <a:cs typeface="Times New Roman" panose="02020603050405020304" pitchFamily="18" charset="0"/>
              </a:rPr>
              <a:t>&gt;0</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②</a:t>
            </a:r>
            <a:r>
              <a:rPr lang="zh-CN" altLang="zh-CN" sz="2800" kern="100">
                <a:latin typeface="Times New Roman" panose="02020603050405020304" pitchFamily="18" charset="0"/>
                <a:cs typeface="Times New Roman" panose="02020603050405020304" pitchFamily="18" charset="0"/>
              </a:rPr>
              <a:t>－</a:t>
            </a:r>
            <a:r>
              <a:rPr lang="en-US" altLang="zh-CN" sz="2800" i="1" kern="100">
                <a:latin typeface="Times New Roman" panose="02020603050405020304" pitchFamily="18" charset="0"/>
                <a:cs typeface="Times New Roman" panose="02020603050405020304" pitchFamily="18" charset="0"/>
              </a:rPr>
              <a:t>x</a:t>
            </a:r>
            <a:r>
              <a:rPr lang="en-US" altLang="zh-CN" sz="2800" kern="100" baseline="30000">
                <a:latin typeface="Times New Roman" panose="02020603050405020304" pitchFamily="18" charset="0"/>
                <a:cs typeface="Times New Roman" panose="02020603050405020304" pitchFamily="18" charset="0"/>
              </a:rPr>
              <a:t>2</a:t>
            </a:r>
            <a:r>
              <a:rPr lang="zh-CN" altLang="zh-CN" sz="2800" kern="100">
                <a:latin typeface="Times New Roman" panose="02020603050405020304" pitchFamily="18" charset="0"/>
                <a:cs typeface="Times New Roman" panose="02020603050405020304" pitchFamily="18" charset="0"/>
              </a:rPr>
              <a:t>－</a:t>
            </a:r>
            <a:r>
              <a:rPr lang="en-US" altLang="zh-CN" sz="2800" i="1" kern="100">
                <a:latin typeface="Times New Roman" panose="02020603050405020304" pitchFamily="18" charset="0"/>
                <a:cs typeface="Times New Roman" panose="02020603050405020304" pitchFamily="18" charset="0"/>
              </a:rPr>
              <a:t>x</a:t>
            </a:r>
            <a:r>
              <a:rPr lang="en-US" altLang="zh-CN" sz="2800" kern="100">
                <a:latin typeface="Times New Roman" panose="02020603050405020304" pitchFamily="18" charset="0"/>
                <a:cs typeface="Times New Roman" panose="02020603050405020304" pitchFamily="18" charset="0"/>
              </a:rPr>
              <a:t>≤5</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③</a:t>
            </a:r>
            <a:r>
              <a:rPr lang="en-US" altLang="zh-CN" sz="2800" i="1" kern="100">
                <a:latin typeface="Times New Roman" panose="02020603050405020304" pitchFamily="18" charset="0"/>
                <a:cs typeface="Times New Roman" panose="02020603050405020304" pitchFamily="18" charset="0"/>
              </a:rPr>
              <a:t>ax</a:t>
            </a:r>
            <a:r>
              <a:rPr lang="en-US" altLang="zh-CN" sz="2800" kern="100" baseline="30000">
                <a:latin typeface="Times New Roman" panose="02020603050405020304" pitchFamily="18" charset="0"/>
                <a:cs typeface="Times New Roman" panose="02020603050405020304" pitchFamily="18" charset="0"/>
              </a:rPr>
              <a:t>2</a:t>
            </a:r>
            <a:r>
              <a:rPr lang="en-US" altLang="zh-CN" sz="2800" kern="100">
                <a:latin typeface="Times New Roman" panose="02020603050405020304" pitchFamily="18" charset="0"/>
                <a:cs typeface="Times New Roman" panose="02020603050405020304" pitchFamily="18" charset="0"/>
              </a:rPr>
              <a:t>&gt;2</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④</a:t>
            </a:r>
            <a:r>
              <a:rPr lang="en-US" altLang="zh-CN" sz="2800" i="1" kern="100">
                <a:latin typeface="Times New Roman" panose="02020603050405020304" pitchFamily="18" charset="0"/>
                <a:cs typeface="Times New Roman" panose="02020603050405020304" pitchFamily="18" charset="0"/>
              </a:rPr>
              <a:t>x</a:t>
            </a:r>
            <a:r>
              <a:rPr lang="en-US" altLang="zh-CN" sz="2800" kern="100" baseline="30000">
                <a:latin typeface="Times New Roman" panose="02020603050405020304" pitchFamily="18" charset="0"/>
                <a:cs typeface="Times New Roman" panose="02020603050405020304" pitchFamily="18" charset="0"/>
              </a:rPr>
              <a:t>3</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5</a:t>
            </a:r>
            <a:r>
              <a:rPr lang="en-US" altLang="zh-CN" sz="2800" i="1" kern="100">
                <a:latin typeface="Times New Roman" panose="02020603050405020304" pitchFamily="18" charset="0"/>
                <a:cs typeface="Times New Roman" panose="02020603050405020304" pitchFamily="18" charset="0"/>
              </a:rPr>
              <a:t>x</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6&gt;0</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⑤</a:t>
            </a:r>
            <a:r>
              <a:rPr lang="en-US" altLang="zh-CN" sz="2800" i="1" kern="100">
                <a:latin typeface="Times New Roman" panose="02020603050405020304" pitchFamily="18" charset="0"/>
                <a:cs typeface="Times New Roman" panose="02020603050405020304" pitchFamily="18" charset="0"/>
              </a:rPr>
              <a:t>mx</a:t>
            </a:r>
            <a:r>
              <a:rPr lang="en-US" altLang="zh-CN" sz="2800" kern="100" baseline="30000">
                <a:latin typeface="Times New Roman" panose="02020603050405020304" pitchFamily="18" charset="0"/>
                <a:cs typeface="Times New Roman" panose="02020603050405020304" pitchFamily="18" charset="0"/>
              </a:rPr>
              <a:t>2</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5</a:t>
            </a:r>
            <a:r>
              <a:rPr lang="en-US" altLang="zh-CN" sz="2800" i="1" kern="100">
                <a:latin typeface="Times New Roman" panose="02020603050405020304" pitchFamily="18" charset="0"/>
                <a:cs typeface="Times New Roman" panose="02020603050405020304" pitchFamily="18" charset="0"/>
              </a:rPr>
              <a:t>y</a:t>
            </a:r>
            <a:r>
              <a:rPr lang="en-US" altLang="zh-CN" sz="2800" kern="100">
                <a:latin typeface="Times New Roman" panose="02020603050405020304" pitchFamily="18" charset="0"/>
                <a:cs typeface="Times New Roman" panose="02020603050405020304" pitchFamily="18" charset="0"/>
              </a:rPr>
              <a:t>&lt;0</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⑥</a:t>
            </a:r>
            <a:r>
              <a:rPr lang="en-US" altLang="zh-CN" sz="2800" i="1" kern="100">
                <a:latin typeface="Times New Roman" panose="02020603050405020304" pitchFamily="18" charset="0"/>
                <a:cs typeface="Times New Roman" panose="02020603050405020304" pitchFamily="18" charset="0"/>
              </a:rPr>
              <a:t>ax</a:t>
            </a:r>
            <a:r>
              <a:rPr lang="en-US" altLang="zh-CN" sz="2800" kern="100" baseline="30000">
                <a:latin typeface="Times New Roman" panose="02020603050405020304" pitchFamily="18" charset="0"/>
                <a:cs typeface="Times New Roman" panose="02020603050405020304" pitchFamily="18" charset="0"/>
              </a:rPr>
              <a:t>2</a:t>
            </a:r>
            <a:r>
              <a:rPr lang="zh-CN" altLang="zh-CN" sz="2800" kern="100">
                <a:latin typeface="Times New Roman" panose="02020603050405020304" pitchFamily="18" charset="0"/>
                <a:cs typeface="Times New Roman" panose="02020603050405020304" pitchFamily="18" charset="0"/>
              </a:rPr>
              <a:t>＋</a:t>
            </a:r>
            <a:r>
              <a:rPr lang="en-US" altLang="zh-CN" sz="2800" i="1" kern="100" err="1">
                <a:latin typeface="Times New Roman" panose="02020603050405020304" pitchFamily="18" charset="0"/>
                <a:cs typeface="Times New Roman" panose="02020603050405020304" pitchFamily="18" charset="0"/>
              </a:rPr>
              <a:t>bx</a:t>
            </a:r>
            <a:r>
              <a:rPr lang="zh-CN" altLang="zh-CN" sz="2800" kern="100">
                <a:latin typeface="Times New Roman" panose="02020603050405020304" pitchFamily="18" charset="0"/>
                <a:cs typeface="Times New Roman" panose="02020603050405020304" pitchFamily="18" charset="0"/>
              </a:rPr>
              <a:t>＋</a:t>
            </a:r>
            <a:r>
              <a:rPr lang="en-US" altLang="zh-CN" sz="2800" i="1" kern="100">
                <a:latin typeface="Times New Roman" panose="02020603050405020304" pitchFamily="18" charset="0"/>
                <a:cs typeface="Times New Roman" panose="02020603050405020304" pitchFamily="18" charset="0"/>
              </a:rPr>
              <a:t>c</a:t>
            </a:r>
            <a:r>
              <a:rPr lang="en-US" altLang="zh-CN" sz="2800" kern="100">
                <a:latin typeface="Times New Roman" panose="02020603050405020304" pitchFamily="18" charset="0"/>
                <a:cs typeface="Times New Roman" panose="02020603050405020304" pitchFamily="18" charset="0"/>
              </a:rPr>
              <a:t>&gt;0.</a:t>
            </a:r>
            <a:r>
              <a:rPr lang="zh-CN" altLang="zh-CN" sz="2800" kern="100">
                <a:latin typeface="Times New Roman" panose="02020603050405020304" pitchFamily="18" charset="0"/>
                <a:cs typeface="Times New Roman" panose="02020603050405020304" pitchFamily="18" charset="0"/>
              </a:rPr>
              <a:t>其中是一元二次不等式的有</a:t>
            </a:r>
            <a:endParaRPr lang="zh-CN" altLang="zh-CN" sz="1050" kern="100">
              <a:latin typeface="Times New Roman" panose="02020603050405020304" pitchFamily="18" charset="0"/>
              <a:cs typeface="Times New Roman" panose="02020603050405020304" pitchFamily="18" charset="0"/>
            </a:endParaRPr>
          </a:p>
          <a:p>
            <a:pPr algn="just">
              <a:lnSpc>
                <a:spcPct val="150000"/>
              </a:lnSpc>
              <a:spcAft>
                <a:spcPct val="0"/>
              </a:spcAft>
            </a:pPr>
            <a:r>
              <a:rPr lang="en-US" altLang="zh-CN" sz="2800" kern="100">
                <a:latin typeface="Times New Roman" panose="02020603050405020304" pitchFamily="18" charset="0"/>
                <a:cs typeface="Times New Roman" panose="02020603050405020304" pitchFamily="18" charset="0"/>
              </a:rPr>
              <a:t>A.5</a:t>
            </a:r>
            <a:r>
              <a:rPr lang="zh-CN" altLang="zh-CN" sz="2800" kern="100">
                <a:latin typeface="Times New Roman" panose="02020603050405020304" pitchFamily="18" charset="0"/>
                <a:cs typeface="Times New Roman" panose="02020603050405020304" pitchFamily="18" charset="0"/>
              </a:rPr>
              <a:t>个</a:t>
            </a:r>
            <a:r>
              <a:rPr lang="en-US" altLang="zh-CN" sz="2800" kern="100">
                <a:latin typeface="Times New Roman" panose="02020603050405020304" pitchFamily="18" charset="0"/>
                <a:cs typeface="Times New Roman" panose="02020603050405020304" pitchFamily="18" charset="0"/>
              </a:rPr>
              <a:t>  </a:t>
            </a:r>
            <a:r>
              <a:rPr lang="en-US" altLang="zh-CN" sz="2800" kern="100" smtClean="0">
                <a:latin typeface="Times New Roman" panose="02020603050405020304" pitchFamily="18" charset="0"/>
                <a:cs typeface="Times New Roman" panose="02020603050405020304" pitchFamily="18" charset="0"/>
              </a:rPr>
              <a:t>	B.4</a:t>
            </a:r>
            <a:r>
              <a:rPr lang="zh-CN" altLang="zh-CN" sz="2800" kern="100">
                <a:latin typeface="Times New Roman" panose="02020603050405020304" pitchFamily="18" charset="0"/>
                <a:cs typeface="Times New Roman" panose="02020603050405020304" pitchFamily="18" charset="0"/>
              </a:rPr>
              <a:t>个</a:t>
            </a:r>
            <a:r>
              <a:rPr lang="en-US" altLang="zh-CN" sz="2800" kern="100">
                <a:latin typeface="Times New Roman" panose="02020603050405020304" pitchFamily="18" charset="0"/>
                <a:cs typeface="Times New Roman" panose="02020603050405020304" pitchFamily="18" charset="0"/>
              </a:rPr>
              <a:t>  </a:t>
            </a:r>
            <a:r>
              <a:rPr lang="en-US" altLang="zh-CN" sz="2800" kern="100" smtClean="0">
                <a:latin typeface="Times New Roman" panose="02020603050405020304" pitchFamily="18" charset="0"/>
                <a:cs typeface="Times New Roman" panose="02020603050405020304" pitchFamily="18" charset="0"/>
              </a:rPr>
              <a:t>	C.3</a:t>
            </a:r>
            <a:r>
              <a:rPr lang="zh-CN" altLang="zh-CN" sz="2800" kern="100">
                <a:latin typeface="Times New Roman" panose="02020603050405020304" pitchFamily="18" charset="0"/>
                <a:cs typeface="Times New Roman" panose="02020603050405020304" pitchFamily="18" charset="0"/>
              </a:rPr>
              <a:t>个</a:t>
            </a:r>
            <a:r>
              <a:rPr lang="en-US" altLang="zh-CN" sz="2800" kern="100">
                <a:latin typeface="Times New Roman" panose="02020603050405020304" pitchFamily="18" charset="0"/>
                <a:cs typeface="Times New Roman" panose="02020603050405020304" pitchFamily="18" charset="0"/>
              </a:rPr>
              <a:t>  </a:t>
            </a:r>
            <a:r>
              <a:rPr lang="en-US" altLang="zh-CN" sz="2800" kern="100" smtClean="0">
                <a:latin typeface="Times New Roman" panose="02020603050405020304" pitchFamily="18" charset="0"/>
                <a:cs typeface="Times New Roman" panose="02020603050405020304" pitchFamily="18" charset="0"/>
              </a:rPr>
              <a:t>	D.2</a:t>
            </a:r>
            <a:r>
              <a:rPr lang="zh-CN" altLang="zh-CN" sz="2800" kern="100">
                <a:latin typeface="Times New Roman" panose="02020603050405020304" pitchFamily="18" charset="0"/>
                <a:cs typeface="Times New Roman" panose="02020603050405020304" pitchFamily="18" charset="0"/>
              </a:rPr>
              <a:t>个</a:t>
            </a:r>
            <a:endParaRPr lang="zh-CN" altLang="zh-CN" sz="1050" kern="100">
              <a:effectLst/>
              <a:latin typeface="Times New Roman" panose="02020603050405020304" pitchFamily="18" charset="0"/>
              <a:cs typeface="Times New Roman" panose="02020603050405020304" pitchFamily="18" charset="0"/>
            </a:endParaRPr>
          </a:p>
        </p:txBody>
      </p:sp>
      <p:sp>
        <p:nvSpPr>
          <p:cNvPr id="29" name="TextBox 19" title=""/>
          <p:cNvSpPr txBox="1"/>
          <p:nvPr>
            <p:custDataLst>
              <p:tags r:id="rId3"/>
            </p:custDataLst>
          </p:nvPr>
        </p:nvSpPr>
        <p:spPr>
          <a:xfrm>
            <a:off x="5764535" y="2428146"/>
            <a:ext cx="756098" cy="784830"/>
          </a:xfrm>
          <a:prstGeom prst="rect">
            <a:avLst/>
          </a:prstGeom>
          <a:noFill/>
        </p:spPr>
        <p:txBody>
          <a:bodyPr wrap="square" rtlCol="0">
            <a:spAutoFit/>
          </a:bodyPr>
          <a:lstStyle/>
          <a:p>
            <a:pPr defTabSz="1219200"/>
            <a:r>
              <a:rPr lang="zh-CN" altLang="en-US" sz="4500" b="1" smtClean="0">
                <a:solidFill>
                  <a:srgbClr val="C00000"/>
                </a:solidFill>
                <a:latin typeface="华文细黑" panose="02010600040101010101" pitchFamily="2" charset="-122"/>
                <a:ea typeface="华文细黑" panose="02010600040101010101" pitchFamily="2" charset="-122"/>
              </a:rPr>
              <a:t>√</a:t>
            </a:r>
            <a:endParaRPr lang="zh-CN" altLang="en-US" sz="4500" b="1">
              <a:solidFill>
                <a:srgbClr val="C00000"/>
              </a:solidFill>
              <a:latin typeface="华文细黑" panose="02010600040101010101" pitchFamily="2" charset="-122"/>
              <a:ea typeface="华文细黑" panose="02010600040101010101" pitchFamily="2" charset="-122"/>
            </a:endParaRPr>
          </a:p>
        </p:txBody>
      </p:sp>
      <p:graphicFrame>
        <p:nvGraphicFramePr>
          <p:cNvPr id="5" name="对象 4" title=""/>
          <p:cNvGraphicFramePr>
            <a:graphicFrameLocks noChangeAspect="1"/>
          </p:cNvGraphicFramePr>
          <p:nvPr>
            <p:custDataLst>
              <p:tags r:id="rId4"/>
            </p:custDataLst>
          </p:nvPr>
        </p:nvGraphicFramePr>
        <p:xfrm>
          <a:off x="695841" y="3429278"/>
          <a:ext cx="9555162" cy="3005137"/>
        </p:xfrm>
        <a:graphic>
          <a:graphicData uri="http://schemas.openxmlformats.org/presentationml/2006/ole">
            <mc:AlternateContent>
              <mc:Choice xmlns:v="urn:schemas-microsoft-com:vml" Requires="v">
                <p:oleObj spid="_x0000_s1052" name="文档" r:id="rId5" imgW="9556750" imgH="3006725" progId="Word.Document.12">
                  <p:embed/>
                </p:oleObj>
              </mc:Choice>
              <mc:Fallback>
                <p:oleObj name="文档" r:id="rId5" imgW="9556750" imgH="3006725" progId="Word.Document.12">
                  <p:embed/>
                  <p:pic>
                    <p:nvPicPr>
                      <p:cNvPr id="0" name="OLE substitute image"/>
                      <p:cNvPicPr/>
                      <p:nvPr/>
                    </p:nvPicPr>
                    <p:blipFill>
                      <a:blip r:embed="rId6"/>
                      <a:stretch>
                        <a:fillRect/>
                      </a:stretch>
                    </p:blipFill>
                    <p:spPr>
                      <a:xfrm>
                        <a:off x="695841" y="3429278"/>
                        <a:ext cx="9555162" cy="3005137"/>
                      </a:xfrm>
                      <a:prstGeom prst="rect">
                        <a:avLst/>
                      </a:prstGeom>
                    </p:spPr>
                  </p:pic>
                </p:oleObj>
              </mc:Fallback>
            </mc:AlternateContent>
          </a:graphicData>
        </a:graphic>
      </p:graphicFrame>
      <p:sp>
        <p:nvSpPr>
          <p:cNvPr id="24" name="TextBox 19" title=""/>
          <p:cNvSpPr txBox="1"/>
          <p:nvPr>
            <p:custDataLst>
              <p:tags r:id="rId8"/>
            </p:custDataLst>
          </p:nvPr>
        </p:nvSpPr>
        <p:spPr>
          <a:xfrm>
            <a:off x="4655640" y="5768861"/>
            <a:ext cx="756098" cy="784830"/>
          </a:xfrm>
          <a:prstGeom prst="rect">
            <a:avLst/>
          </a:prstGeom>
          <a:noFill/>
        </p:spPr>
        <p:txBody>
          <a:bodyPr wrap="square" rtlCol="0">
            <a:spAutoFit/>
          </a:bodyPr>
          <a:lstStyle/>
          <a:p>
            <a:pPr defTabSz="1219200"/>
            <a:r>
              <a:rPr lang="zh-CN" altLang="en-US" sz="4500" b="1" smtClean="0">
                <a:solidFill>
                  <a:srgbClr val="C00000"/>
                </a:solidFill>
                <a:latin typeface="华文细黑" panose="02010600040101010101" pitchFamily="2" charset="-122"/>
                <a:ea typeface="华文细黑" panose="02010600040101010101" pitchFamily="2" charset="-122"/>
              </a:rPr>
              <a:t>√</a:t>
            </a:r>
            <a:endParaRPr lang="zh-CN" altLang="en-US" sz="4500" b="1">
              <a:solidFill>
                <a:srgbClr val="C00000"/>
              </a:solidFill>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4" grpId="0"/>
    </p:bld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5" name="矩形 4" title=""/>
          <p:cNvSpPr/>
          <p:nvPr>
            <p:custDataLst>
              <p:tags r:id="rId2"/>
            </p:custDataLst>
          </p:nvPr>
        </p:nvSpPr>
        <p:spPr>
          <a:xfrm>
            <a:off x="396190" y="369744"/>
            <a:ext cx="11242773" cy="2030095"/>
          </a:xfrm>
          <a:prstGeom prst="rect">
            <a:avLst/>
          </a:prstGeom>
        </p:spPr>
        <p:txBody>
          <a:bodyPr wrap="square">
            <a:spAutoFit/>
          </a:bodyPr>
          <a:lstStyle/>
          <a:p>
            <a:pPr algn="just">
              <a:lnSpc>
                <a:spcPct val="150000"/>
              </a:lnSpc>
              <a:spcAft>
                <a:spcPct val="0"/>
              </a:spcAft>
            </a:pPr>
            <a:r>
              <a:rPr lang="en-US" altLang="zh-CN" sz="2800" kern="100">
                <a:latin typeface="Times New Roman" panose="02020603050405020304" pitchFamily="18" charset="0"/>
                <a:cs typeface="Times New Roman" panose="02020603050405020304" pitchFamily="18" charset="0"/>
              </a:rPr>
              <a:t>3.</a:t>
            </a:r>
            <a:r>
              <a:rPr lang="zh-CN" altLang="zh-CN" sz="2800" kern="100">
                <a:latin typeface="Times New Roman" panose="02020603050405020304" pitchFamily="18" charset="0"/>
                <a:cs typeface="Times New Roman" panose="02020603050405020304" pitchFamily="18" charset="0"/>
              </a:rPr>
              <a:t>若集合</a:t>
            </a:r>
            <a:r>
              <a:rPr lang="en-US" altLang="zh-CN" sz="2800" i="1" kern="100">
                <a:latin typeface="Times New Roman" panose="02020603050405020304" pitchFamily="18" charset="0"/>
                <a:cs typeface="Times New Roman" panose="02020603050405020304" pitchFamily="18" charset="0"/>
              </a:rPr>
              <a:t>A</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a:t>
            </a:r>
            <a:r>
              <a:rPr lang="en-US" altLang="zh-CN" sz="2800" i="1" kern="100">
                <a:latin typeface="Times New Roman" panose="02020603050405020304" pitchFamily="18" charset="0"/>
                <a:cs typeface="Times New Roman" panose="02020603050405020304" pitchFamily="18" charset="0"/>
              </a:rPr>
              <a:t>x</a:t>
            </a:r>
            <a:r>
              <a:rPr lang="en-US" altLang="zh-CN" sz="2800" kern="100">
                <a:latin typeface="Times New Roman" panose="02020603050405020304" pitchFamily="18" charset="0"/>
                <a:cs typeface="Times New Roman" panose="02020603050405020304" pitchFamily="18" charset="0"/>
              </a:rPr>
              <a:t>|(2</a:t>
            </a:r>
            <a:r>
              <a:rPr lang="en-US" altLang="zh-CN" sz="2800" i="1" kern="100">
                <a:latin typeface="Times New Roman" panose="02020603050405020304" pitchFamily="18" charset="0"/>
                <a:cs typeface="Times New Roman" panose="02020603050405020304" pitchFamily="18" charset="0"/>
              </a:rPr>
              <a:t>x</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1)(</a:t>
            </a:r>
            <a:r>
              <a:rPr lang="en-US" altLang="zh-CN" sz="2800" i="1" kern="100">
                <a:latin typeface="Times New Roman" panose="02020603050405020304" pitchFamily="18" charset="0"/>
                <a:cs typeface="Times New Roman" panose="02020603050405020304" pitchFamily="18" charset="0"/>
              </a:rPr>
              <a:t>x</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3)&lt;0}</a:t>
            </a:r>
            <a:r>
              <a:rPr lang="zh-CN" altLang="zh-CN" sz="2800" kern="100">
                <a:latin typeface="Times New Roman" panose="02020603050405020304" pitchFamily="18" charset="0"/>
                <a:cs typeface="Times New Roman" panose="02020603050405020304" pitchFamily="18" charset="0"/>
              </a:rPr>
              <a:t>，</a:t>
            </a:r>
            <a:r>
              <a:rPr lang="en-US" altLang="zh-CN" sz="2800" i="1" kern="100">
                <a:latin typeface="Times New Roman" panose="02020603050405020304" pitchFamily="18" charset="0"/>
                <a:cs typeface="Times New Roman" panose="02020603050405020304" pitchFamily="18" charset="0"/>
              </a:rPr>
              <a:t>B</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a:t>
            </a:r>
            <a:r>
              <a:rPr lang="en-US" altLang="zh-CN" sz="2800" i="1" kern="100" err="1">
                <a:latin typeface="Times New Roman" panose="02020603050405020304" pitchFamily="18" charset="0"/>
                <a:cs typeface="Times New Roman" panose="02020603050405020304" pitchFamily="18" charset="0"/>
              </a:rPr>
              <a:t>x</a:t>
            </a:r>
            <a:r>
              <a:rPr lang="en-US" altLang="zh-CN" sz="2800" kern="100" err="1">
                <a:latin typeface="Times New Roman" panose="02020603050405020304" pitchFamily="18" charset="0"/>
                <a:cs typeface="Times New Roman" panose="02020603050405020304" pitchFamily="18" charset="0"/>
              </a:rPr>
              <a:t>∈</a:t>
            </a:r>
            <a:r>
              <a:rPr lang="en-US" altLang="zh-CN" sz="2800" b="1" kern="100" err="1">
                <a:latin typeface="Times New Roman" panose="02020603050405020304" pitchFamily="18" charset="0"/>
                <a:cs typeface="Times New Roman" panose="02020603050405020304" pitchFamily="18" charset="0"/>
              </a:rPr>
              <a:t>N</a:t>
            </a:r>
            <a:r>
              <a:rPr lang="en-US" altLang="zh-CN" sz="2800" kern="100" baseline="300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a:t>
            </a:r>
            <a:r>
              <a:rPr lang="en-US" altLang="zh-CN" sz="2800" i="1" kern="100">
                <a:latin typeface="Times New Roman" panose="02020603050405020304" pitchFamily="18" charset="0"/>
                <a:cs typeface="Times New Roman" panose="02020603050405020304" pitchFamily="18" charset="0"/>
              </a:rPr>
              <a:t>x</a:t>
            </a:r>
            <a:r>
              <a:rPr lang="en-US" altLang="zh-CN" sz="2800" kern="100">
                <a:latin typeface="Times New Roman" panose="02020603050405020304" pitchFamily="18" charset="0"/>
                <a:cs typeface="Times New Roman" panose="02020603050405020304" pitchFamily="18" charset="0"/>
              </a:rPr>
              <a:t>≤5}</a:t>
            </a:r>
            <a:r>
              <a:rPr lang="zh-CN" altLang="zh-CN" sz="2800" kern="100">
                <a:latin typeface="Times New Roman" panose="02020603050405020304" pitchFamily="18" charset="0"/>
                <a:cs typeface="Times New Roman" panose="02020603050405020304" pitchFamily="18" charset="0"/>
              </a:rPr>
              <a:t>，则</a:t>
            </a:r>
            <a:r>
              <a:rPr lang="en-US" altLang="zh-CN" sz="2800" i="1" kern="100">
                <a:latin typeface="Times New Roman" panose="02020603050405020304" pitchFamily="18" charset="0"/>
                <a:cs typeface="Times New Roman" panose="02020603050405020304" pitchFamily="18" charset="0"/>
              </a:rPr>
              <a:t>A</a:t>
            </a:r>
            <a:r>
              <a:rPr lang="en-US" altLang="zh-CN" sz="2800" kern="100">
                <a:latin typeface="Times New Roman" panose="02020603050405020304" pitchFamily="18" charset="0"/>
                <a:cs typeface="Times New Roman" panose="02020603050405020304" pitchFamily="18" charset="0"/>
              </a:rPr>
              <a:t>∩</a:t>
            </a:r>
            <a:r>
              <a:rPr lang="en-US" altLang="zh-CN" sz="2800" i="1" kern="100">
                <a:latin typeface="Times New Roman" panose="02020603050405020304" pitchFamily="18" charset="0"/>
                <a:cs typeface="Times New Roman" panose="02020603050405020304" pitchFamily="18" charset="0"/>
              </a:rPr>
              <a:t>B</a:t>
            </a:r>
            <a:r>
              <a:rPr lang="zh-CN" altLang="zh-CN" sz="2800" kern="100">
                <a:latin typeface="Times New Roman" panose="02020603050405020304" pitchFamily="18" charset="0"/>
                <a:cs typeface="Times New Roman" panose="02020603050405020304" pitchFamily="18" charset="0"/>
              </a:rPr>
              <a:t>等于</a:t>
            </a:r>
            <a:endParaRPr lang="zh-CN" altLang="zh-CN" sz="1050" kern="100">
              <a:latin typeface="Times New Roman" panose="02020603050405020304" pitchFamily="18" charset="0"/>
              <a:cs typeface="Times New Roman" panose="02020603050405020304" pitchFamily="18" charset="0"/>
            </a:endParaRPr>
          </a:p>
          <a:p>
            <a:pPr algn="just">
              <a:lnSpc>
                <a:spcPct val="150000"/>
              </a:lnSpc>
              <a:spcAft>
                <a:spcPct val="0"/>
              </a:spcAft>
            </a:pPr>
            <a:r>
              <a:rPr lang="en-US" altLang="zh-CN" sz="2800" kern="100">
                <a:latin typeface="Times New Roman" panose="02020603050405020304" pitchFamily="18" charset="0"/>
                <a:cs typeface="Times New Roman" panose="02020603050405020304" pitchFamily="18" charset="0"/>
              </a:rPr>
              <a:t>A.{1,2,3}  	</a:t>
            </a:r>
            <a:r>
              <a:rPr lang="en-US" altLang="zh-CN" sz="2800" kern="100" smtClean="0">
                <a:latin typeface="Times New Roman" panose="02020603050405020304" pitchFamily="18" charset="0"/>
                <a:cs typeface="Times New Roman" panose="02020603050405020304" pitchFamily="18" charset="0"/>
              </a:rPr>
              <a:t>			B</a:t>
            </a:r>
            <a:r>
              <a:rPr lang="en-US" altLang="zh-CN" sz="2800" kern="100">
                <a:latin typeface="Times New Roman" panose="02020603050405020304" pitchFamily="18" charset="0"/>
                <a:cs typeface="Times New Roman" panose="02020603050405020304" pitchFamily="18" charset="0"/>
              </a:rPr>
              <a:t>.{1,2}</a:t>
            </a:r>
            <a:endParaRPr lang="zh-CN" altLang="zh-CN" sz="1050" kern="100">
              <a:latin typeface="Times New Roman" panose="02020603050405020304" pitchFamily="18" charset="0"/>
              <a:cs typeface="Times New Roman" panose="02020603050405020304" pitchFamily="18" charset="0"/>
            </a:endParaRPr>
          </a:p>
          <a:p>
            <a:pPr algn="just">
              <a:lnSpc>
                <a:spcPct val="150000"/>
              </a:lnSpc>
              <a:spcAft>
                <a:spcPct val="0"/>
              </a:spcAft>
            </a:pPr>
            <a:r>
              <a:rPr lang="en-US" altLang="zh-CN" sz="2800" kern="100">
                <a:latin typeface="Times New Roman" panose="02020603050405020304" pitchFamily="18" charset="0"/>
                <a:cs typeface="Times New Roman" panose="02020603050405020304" pitchFamily="18" charset="0"/>
              </a:rPr>
              <a:t>C.{4,5}  	</a:t>
            </a:r>
            <a:r>
              <a:rPr lang="en-US" altLang="zh-CN" sz="2800" kern="100" smtClean="0">
                <a:latin typeface="Times New Roman" panose="02020603050405020304" pitchFamily="18" charset="0"/>
                <a:cs typeface="Times New Roman" panose="02020603050405020304" pitchFamily="18" charset="0"/>
              </a:rPr>
              <a:t>			D</a:t>
            </a:r>
            <a:r>
              <a:rPr lang="en-US" altLang="zh-CN" sz="2800" kern="100">
                <a:latin typeface="Times New Roman" panose="02020603050405020304" pitchFamily="18" charset="0"/>
                <a:cs typeface="Times New Roman" panose="02020603050405020304" pitchFamily="18" charset="0"/>
              </a:rPr>
              <a:t>.{1,2,3,4,5}</a:t>
            </a:r>
            <a:endParaRPr lang="zh-CN" altLang="zh-CN" sz="1050" kern="100">
              <a:effectLst/>
              <a:latin typeface="Times New Roman" panose="02020603050405020304" pitchFamily="18" charset="0"/>
              <a:cs typeface="Times New Roman" panose="02020603050405020304" pitchFamily="18" charset="0"/>
            </a:endParaRPr>
          </a:p>
        </p:txBody>
      </p:sp>
      <p:sp>
        <p:nvSpPr>
          <p:cNvPr id="2" name="文本框 1" title=""/>
          <p:cNvSpPr txBox="1"/>
          <p:nvPr/>
        </p:nvSpPr>
        <p:spPr>
          <a:xfrm>
            <a:off x="10328275" y="549275"/>
            <a:ext cx="666115" cy="52197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cs typeface="Times New Roman" panose="02020603050405020304" pitchFamily="18" charset="0"/>
              </a:rPr>
              <a:t>B</a:t>
            </a:r>
          </a:p>
        </p:txBody>
      </p:sp>
      <p:sp>
        <p:nvSpPr>
          <p:cNvPr id="23" name="矩形 22" title=""/>
          <p:cNvSpPr/>
          <p:nvPr>
            <p:custDataLst>
              <p:tags r:id="rId3"/>
            </p:custDataLst>
          </p:nvPr>
        </p:nvSpPr>
        <p:spPr>
          <a:xfrm>
            <a:off x="336166" y="2829089"/>
            <a:ext cx="11392669" cy="1228090"/>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en-US" altLang="zh-CN" kern="100">
                <a:latin typeface="Times New Roman" panose="02020603050405020304" pitchFamily="18" charset="0"/>
                <a:ea typeface="微软雅黑" panose="020b0503020204020204" charset="-122"/>
                <a:cs typeface="Courier New" panose="02070309020205020404" pitchFamily="49" charset="0"/>
              </a:rPr>
              <a:t>4.</a:t>
            </a:r>
            <a:r>
              <a:rPr lang="zh-CN" altLang="zh-CN" kern="100">
                <a:latin typeface="Times New Roman" panose="02020603050405020304" pitchFamily="18" charset="0"/>
                <a:ea typeface="微软雅黑" panose="020b0503020204020204" charset="-122"/>
                <a:cs typeface="Times New Roman" panose="02020603050405020304" pitchFamily="18" charset="0"/>
              </a:rPr>
              <a:t>如果关于</a:t>
            </a:r>
            <a:r>
              <a:rPr lang="en-US" altLang="zh-CN" i="1" kern="100">
                <a:latin typeface="Times New Roman" panose="02020603050405020304" pitchFamily="18" charset="0"/>
                <a:ea typeface="微软雅黑" panose="020b0503020204020204" charset="-122"/>
                <a:cs typeface="Courier New" panose="02070309020205020404" pitchFamily="49" charset="0"/>
              </a:rPr>
              <a:t>x</a:t>
            </a:r>
            <a:r>
              <a:rPr lang="zh-CN" altLang="zh-CN" kern="100">
                <a:latin typeface="Times New Roman" panose="02020603050405020304" pitchFamily="18" charset="0"/>
                <a:ea typeface="微软雅黑" panose="020b0503020204020204" charset="-122"/>
                <a:cs typeface="Times New Roman" panose="02020603050405020304" pitchFamily="18" charset="0"/>
              </a:rPr>
              <a:t>的不等式</a:t>
            </a:r>
            <a:r>
              <a:rPr lang="en-US" altLang="zh-CN" i="1" kern="100">
                <a:latin typeface="Times New Roman" panose="02020603050405020304" pitchFamily="18" charset="0"/>
                <a:ea typeface="微软雅黑" panose="020b0503020204020204" charset="-122"/>
                <a:cs typeface="Courier New" panose="02070309020205020404" pitchFamily="49" charset="0"/>
              </a:rPr>
              <a:t>x</a:t>
            </a:r>
            <a:r>
              <a:rPr lang="en-US" altLang="zh-CN" kern="100" baseline="30000">
                <a:latin typeface="Times New Roman" panose="02020603050405020304" pitchFamily="18" charset="0"/>
                <a:ea typeface="微软雅黑" panose="020b0503020204020204" charset="-122"/>
                <a:cs typeface="Courier New" panose="02070309020205020404" pitchFamily="49" charset="0"/>
              </a:rPr>
              <a:t>2</a:t>
            </a:r>
            <a:r>
              <a:rPr lang="en-US" altLang="zh-CN" kern="100">
                <a:latin typeface="Times New Roman" panose="02020603050405020304" pitchFamily="18" charset="0"/>
                <a:ea typeface="微软雅黑" panose="020b0503020204020204" charset="-122"/>
                <a:cs typeface="Courier New" panose="02070309020205020404" pitchFamily="49" charset="0"/>
              </a:rPr>
              <a:t>&lt;</a:t>
            </a:r>
            <a:r>
              <a:rPr lang="en-US" altLang="zh-CN" i="1" kern="100">
                <a:latin typeface="Times New Roman" panose="02020603050405020304" pitchFamily="18" charset="0"/>
                <a:ea typeface="微软雅黑" panose="020b0503020204020204" charset="-122"/>
                <a:cs typeface="Courier New" panose="02070309020205020404" pitchFamily="49" charset="0"/>
              </a:rPr>
              <a:t>ax</a:t>
            </a:r>
            <a:r>
              <a:rPr lang="zh-CN" altLang="zh-CN" kern="100">
                <a:latin typeface="Times New Roman" panose="02020603050405020304" pitchFamily="18" charset="0"/>
                <a:ea typeface="微软雅黑" panose="020b0503020204020204" charset="-122"/>
                <a:cs typeface="Times New Roman" panose="02020603050405020304" pitchFamily="18" charset="0"/>
              </a:rPr>
              <a:t>＋</a:t>
            </a:r>
            <a:r>
              <a:rPr lang="en-US" altLang="zh-CN" i="1" kern="100">
                <a:latin typeface="Times New Roman" panose="02020603050405020304" pitchFamily="18" charset="0"/>
                <a:ea typeface="微软雅黑" panose="020b0503020204020204" charset="-122"/>
                <a:cs typeface="Courier New" panose="02070309020205020404" pitchFamily="49" charset="0"/>
              </a:rPr>
              <a:t>b</a:t>
            </a:r>
            <a:r>
              <a:rPr lang="zh-CN" altLang="zh-CN" kern="100">
                <a:latin typeface="Times New Roman" panose="02020603050405020304" pitchFamily="18" charset="0"/>
                <a:ea typeface="微软雅黑" panose="020b0503020204020204" charset="-122"/>
                <a:cs typeface="Times New Roman" panose="02020603050405020304" pitchFamily="18" charset="0"/>
              </a:rPr>
              <a:t>的解集是</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en-US" altLang="zh-CN" i="1" kern="100">
                <a:latin typeface="Times New Roman" panose="02020603050405020304" pitchFamily="18" charset="0"/>
                <a:ea typeface="微软雅黑" panose="020b0503020204020204" charset="-122"/>
                <a:cs typeface="Courier New" panose="02070309020205020404" pitchFamily="49" charset="0"/>
              </a:rPr>
              <a:t>x</a:t>
            </a:r>
            <a:r>
              <a:rPr lang="en-US" altLang="zh-CN" kern="100">
                <a:latin typeface="Times New Roman" panose="02020603050405020304" pitchFamily="18" charset="0"/>
                <a:ea typeface="微软雅黑" panose="020b0503020204020204" charset="-122"/>
                <a:cs typeface="Courier New" panose="02070309020205020404" pitchFamily="49" charset="0"/>
              </a:rPr>
              <a:t>|1&lt;</a:t>
            </a:r>
            <a:r>
              <a:rPr lang="en-US" altLang="zh-CN" i="1" kern="100">
                <a:latin typeface="Times New Roman" panose="02020603050405020304" pitchFamily="18" charset="0"/>
                <a:ea typeface="微软雅黑" panose="020b0503020204020204" charset="-122"/>
                <a:cs typeface="Courier New" panose="02070309020205020404" pitchFamily="49" charset="0"/>
              </a:rPr>
              <a:t>x</a:t>
            </a:r>
            <a:r>
              <a:rPr lang="en-US" altLang="zh-CN" kern="100">
                <a:latin typeface="Times New Roman" panose="02020603050405020304" pitchFamily="18" charset="0"/>
                <a:ea typeface="微软雅黑" panose="020b0503020204020204" charset="-122"/>
                <a:cs typeface="Courier New" panose="02070309020205020404" pitchFamily="49" charset="0"/>
              </a:rPr>
              <a:t>&lt;3}</a:t>
            </a:r>
            <a:r>
              <a:rPr lang="zh-CN" altLang="zh-CN" kern="100">
                <a:latin typeface="Times New Roman" panose="02020603050405020304" pitchFamily="18" charset="0"/>
                <a:ea typeface="微软雅黑" panose="020b0503020204020204" charset="-122"/>
                <a:cs typeface="Times New Roman" panose="02020603050405020304" pitchFamily="18" charset="0"/>
              </a:rPr>
              <a:t>，那么</a:t>
            </a:r>
            <a:r>
              <a:rPr lang="en-US" altLang="zh-CN" i="1" kern="100" err="1">
                <a:latin typeface="Times New Roman" panose="02020603050405020304" pitchFamily="18" charset="0"/>
                <a:ea typeface="微软雅黑" panose="020b0503020204020204" charset="-122"/>
                <a:cs typeface="Courier New" panose="02070309020205020404" pitchFamily="49" charset="0"/>
              </a:rPr>
              <a:t>b</a:t>
            </a:r>
            <a:r>
              <a:rPr lang="en-US" altLang="zh-CN" i="1" kern="100" baseline="30000" err="1">
                <a:latin typeface="Times New Roman" panose="02020603050405020304" pitchFamily="18" charset="0"/>
                <a:ea typeface="微软雅黑" panose="020b0503020204020204" charset="-122"/>
                <a:cs typeface="Courier New" panose="02070309020205020404" pitchFamily="49" charset="0"/>
              </a:rPr>
              <a:t>a</a:t>
            </a:r>
            <a:r>
              <a:rPr lang="zh-CN" altLang="zh-CN" kern="100">
                <a:latin typeface="Times New Roman" panose="02020603050405020304" pitchFamily="18" charset="0"/>
                <a:ea typeface="微软雅黑" panose="020b0503020204020204" charset="-122"/>
                <a:cs typeface="Times New Roman" panose="02020603050405020304" pitchFamily="18" charset="0"/>
              </a:rPr>
              <a:t>等于</a:t>
            </a:r>
            <a:endParaRPr lang="zh-CN" altLang="zh-CN" sz="105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kern="100">
                <a:latin typeface="Times New Roman" panose="02020603050405020304" pitchFamily="18" charset="0"/>
                <a:ea typeface="微软雅黑" panose="020b0503020204020204" charset="-122"/>
                <a:cs typeface="Courier New" panose="02070309020205020404" pitchFamily="49" charset="0"/>
              </a:rPr>
              <a:t>A.</a:t>
            </a:r>
            <a:r>
              <a:rPr lang="zh-CN" altLang="zh-CN" kern="100">
                <a:latin typeface="Times New Roman" panose="02020603050405020304" pitchFamily="18" charset="0"/>
                <a:ea typeface="微软雅黑" panose="020b0503020204020204" charset="-122"/>
                <a:cs typeface="Times New Roman" panose="02020603050405020304" pitchFamily="18" charset="0"/>
              </a:rPr>
              <a:t>－</a:t>
            </a:r>
            <a:r>
              <a:rPr lang="en-US" altLang="zh-CN" kern="100">
                <a:latin typeface="Times New Roman" panose="02020603050405020304" pitchFamily="18" charset="0"/>
                <a:ea typeface="微软雅黑" panose="020b0503020204020204" charset="-122"/>
                <a:cs typeface="Courier New" panose="02070309020205020404" pitchFamily="49" charset="0"/>
              </a:rPr>
              <a:t>81  </a:t>
            </a:r>
            <a:r>
              <a:rPr lang="en-US" altLang="zh-CN" kern="100" smtClean="0">
                <a:latin typeface="Times New Roman" panose="02020603050405020304" pitchFamily="18" charset="0"/>
                <a:ea typeface="微软雅黑" panose="020b0503020204020204" charset="-122"/>
                <a:cs typeface="Courier New" panose="02070309020205020404" pitchFamily="49" charset="0"/>
              </a:rPr>
              <a:t>		B.81  		C</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zh-CN" altLang="zh-CN" kern="100">
                <a:latin typeface="Times New Roman" panose="02020603050405020304" pitchFamily="18" charset="0"/>
                <a:ea typeface="微软雅黑" panose="020b0503020204020204" charset="-122"/>
                <a:cs typeface="Times New Roman" panose="02020603050405020304" pitchFamily="18" charset="0"/>
              </a:rPr>
              <a:t>－</a:t>
            </a:r>
            <a:r>
              <a:rPr lang="en-US" altLang="zh-CN" kern="100">
                <a:latin typeface="Times New Roman" panose="02020603050405020304" pitchFamily="18" charset="0"/>
                <a:ea typeface="微软雅黑" panose="020b0503020204020204" charset="-122"/>
                <a:cs typeface="Courier New" panose="02070309020205020404" pitchFamily="49" charset="0"/>
              </a:rPr>
              <a:t>64  </a:t>
            </a:r>
            <a:r>
              <a:rPr lang="en-US" altLang="zh-CN" kern="100" smtClean="0">
                <a:latin typeface="Times New Roman" panose="02020603050405020304" pitchFamily="18" charset="0"/>
                <a:ea typeface="微软雅黑" panose="020b0503020204020204" charset="-122"/>
                <a:cs typeface="Courier New" panose="02070309020205020404" pitchFamily="49" charset="0"/>
              </a:rPr>
              <a:t>		D.64</a:t>
            </a:r>
            <a:endParaRPr lang="zh-CN" altLang="zh-CN" sz="1050"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3" name="文本框 2" title=""/>
          <p:cNvSpPr txBox="1"/>
          <p:nvPr>
            <p:custDataLst>
              <p:tags r:id="rId4"/>
            </p:custDataLst>
          </p:nvPr>
        </p:nvSpPr>
        <p:spPr>
          <a:xfrm>
            <a:off x="9131300" y="3068955"/>
            <a:ext cx="666115" cy="52197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cs typeface="Times New Roman" panose="02020603050405020304" pitchFamily="18" charset="0"/>
              </a:rPr>
              <a:t>B</a:t>
            </a:r>
          </a:p>
        </p:txBody>
      </p:sp>
      <p:graphicFrame>
        <p:nvGraphicFramePr>
          <p:cNvPr id="24" name="对象 23" title=""/>
          <p:cNvGraphicFramePr>
            <a:graphicFrameLocks noChangeAspect="1"/>
          </p:cNvGraphicFramePr>
          <p:nvPr/>
        </p:nvGraphicFramePr>
        <p:xfrm>
          <a:off x="2379980" y="4060825"/>
          <a:ext cx="6113780" cy="3055620"/>
        </p:xfrm>
        <a:graphic>
          <a:graphicData uri="http://schemas.openxmlformats.org/presentationml/2006/ole">
            <mc:AlternateContent>
              <mc:Choice xmlns:v="urn:schemas-microsoft-com:vml" Requires="v">
                <p:oleObj spid="_x0000_s1053" name="文档" r:id="rId5" imgW="7143750" imgH="3575050" progId="Word.Document.12">
                  <p:embed/>
                </p:oleObj>
              </mc:Choice>
              <mc:Fallback>
                <p:oleObj name="文档" r:id="rId5" imgW="7143750" imgH="3575050" progId="Word.Document.12">
                  <p:embed/>
                  <p:pic>
                    <p:nvPicPr>
                      <p:cNvPr id="0" name="OLE substitute image"/>
                      <p:cNvPicPr/>
                      <p:nvPr/>
                    </p:nvPicPr>
                    <p:blipFill>
                      <a:blip r:embed="rId7"/>
                      <a:stretch>
                        <a:fillRect/>
                      </a:stretch>
                    </p:blipFill>
                    <p:spPr>
                      <a:xfrm>
                        <a:off x="2379980" y="4060825"/>
                        <a:ext cx="6113780" cy="3055620"/>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 name="矩形 14" title=""/>
          <p:cNvSpPr/>
          <p:nvPr>
            <p:custDataLst>
              <p:tags r:id="rId2"/>
            </p:custDataLst>
          </p:nvPr>
        </p:nvSpPr>
        <p:spPr>
          <a:xfrm>
            <a:off x="516506" y="429548"/>
            <a:ext cx="11392669" cy="674370"/>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en-US" altLang="zh-CN" kern="100">
                <a:latin typeface="Times New Roman" panose="02020603050405020304" pitchFamily="18" charset="0"/>
                <a:ea typeface="微软雅黑" panose="020b0503020204020204" charset="-122"/>
                <a:cs typeface="Courier New" panose="02070309020205020404" pitchFamily="49" charset="0"/>
              </a:rPr>
              <a:t>5.</a:t>
            </a:r>
            <a:r>
              <a:rPr lang="zh-CN" altLang="zh-CN" kern="100">
                <a:latin typeface="Times New Roman" panose="02020603050405020304" pitchFamily="18" charset="0"/>
                <a:ea typeface="微软雅黑" panose="020b0503020204020204" charset="-122"/>
                <a:cs typeface="Times New Roman" panose="02020603050405020304" pitchFamily="18" charset="0"/>
              </a:rPr>
              <a:t>不等式</a:t>
            </a:r>
            <a:r>
              <a:rPr lang="en-US" altLang="zh-CN" i="1" kern="100">
                <a:latin typeface="Times New Roman" panose="02020603050405020304" pitchFamily="18" charset="0"/>
                <a:ea typeface="微软雅黑" panose="020b0503020204020204" charset="-122"/>
                <a:cs typeface="Courier New" panose="02070309020205020404" pitchFamily="49" charset="0"/>
              </a:rPr>
              <a:t>x</a:t>
            </a:r>
            <a:r>
              <a:rPr lang="en-US" altLang="zh-CN" kern="100" baseline="30000">
                <a:latin typeface="Times New Roman" panose="02020603050405020304" pitchFamily="18" charset="0"/>
                <a:ea typeface="微软雅黑" panose="020b0503020204020204" charset="-122"/>
                <a:cs typeface="Courier New" panose="02070309020205020404" pitchFamily="49" charset="0"/>
              </a:rPr>
              <a:t>2</a:t>
            </a:r>
            <a:r>
              <a:rPr lang="zh-CN" altLang="zh-CN" kern="100">
                <a:latin typeface="Times New Roman" panose="02020603050405020304" pitchFamily="18" charset="0"/>
                <a:ea typeface="微软雅黑" panose="020b0503020204020204" charset="-122"/>
                <a:cs typeface="Times New Roman" panose="02020603050405020304" pitchFamily="18" charset="0"/>
              </a:rPr>
              <a:t>－</a:t>
            </a:r>
            <a:r>
              <a:rPr lang="en-US" altLang="zh-CN" kern="100">
                <a:latin typeface="Times New Roman" panose="02020603050405020304" pitchFamily="18" charset="0"/>
                <a:ea typeface="微软雅黑" panose="020b0503020204020204" charset="-122"/>
                <a:cs typeface="Courier New" panose="02070309020205020404" pitchFamily="49" charset="0"/>
              </a:rPr>
              <a:t>3</a:t>
            </a:r>
            <a:r>
              <a:rPr lang="en-US" altLang="zh-CN" i="1" kern="100">
                <a:latin typeface="Times New Roman" panose="02020603050405020304" pitchFamily="18" charset="0"/>
                <a:ea typeface="微软雅黑" panose="020b0503020204020204" charset="-122"/>
                <a:cs typeface="Courier New" panose="02070309020205020404" pitchFamily="49" charset="0"/>
              </a:rPr>
              <a:t>x</a:t>
            </a:r>
            <a:r>
              <a:rPr lang="zh-CN" altLang="zh-CN" kern="100">
                <a:latin typeface="Times New Roman" panose="02020603050405020304" pitchFamily="18" charset="0"/>
                <a:ea typeface="微软雅黑" panose="020b0503020204020204" charset="-122"/>
                <a:cs typeface="Times New Roman" panose="02020603050405020304" pitchFamily="18" charset="0"/>
              </a:rPr>
              <a:t>－</a:t>
            </a:r>
            <a:r>
              <a:rPr lang="en-US" altLang="zh-CN" kern="100">
                <a:latin typeface="Times New Roman" panose="02020603050405020304" pitchFamily="18" charset="0"/>
                <a:ea typeface="微软雅黑" panose="020b0503020204020204" charset="-122"/>
                <a:cs typeface="Courier New" panose="02070309020205020404" pitchFamily="49" charset="0"/>
              </a:rPr>
              <a:t>10&lt;0</a:t>
            </a:r>
            <a:r>
              <a:rPr lang="zh-CN" altLang="zh-CN" kern="100">
                <a:latin typeface="Times New Roman" panose="02020603050405020304" pitchFamily="18" charset="0"/>
                <a:ea typeface="微软雅黑" panose="020b0503020204020204" charset="-122"/>
                <a:cs typeface="Times New Roman" panose="02020603050405020304" pitchFamily="18" charset="0"/>
              </a:rPr>
              <a:t>的解集是</a:t>
            </a:r>
            <a:r>
              <a:rPr lang="en-US" altLang="zh-CN" kern="100" smtClean="0">
                <a:latin typeface="Times New Roman" panose="02020603050405020304" pitchFamily="18" charset="0"/>
                <a:ea typeface="微软雅黑" panose="020b0503020204020204" charset="-122"/>
                <a:cs typeface="Courier New" panose="02070309020205020404" pitchFamily="49" charset="0"/>
              </a:rPr>
              <a:t>________</a:t>
            </a:r>
            <a:r>
              <a:rPr lang="en-US" altLang="zh-CN" kern="100">
                <a:latin typeface="Times New Roman" panose="02020603050405020304" pitchFamily="18" charset="0"/>
                <a:ea typeface="微软雅黑" panose="020b0503020204020204" charset="-122"/>
                <a:cs typeface="Courier New" panose="02070309020205020404" pitchFamily="49" charset="0"/>
              </a:rPr>
              <a:t>__</a:t>
            </a:r>
            <a:r>
              <a:rPr lang="en-US" altLang="zh-CN" kern="100" smtClean="0">
                <a:latin typeface="Times New Roman" panose="02020603050405020304" pitchFamily="18" charset="0"/>
                <a:ea typeface="微软雅黑" panose="020b0503020204020204" charset="-122"/>
                <a:cs typeface="Courier New" panose="02070309020205020404" pitchFamily="49" charset="0"/>
              </a:rPr>
              <a:t>__.</a:t>
            </a:r>
            <a:endParaRPr lang="zh-CN" altLang="zh-CN" sz="1050"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3" name="矩形 2" title=""/>
          <p:cNvSpPr/>
          <p:nvPr>
            <p:custDataLst>
              <p:tags r:id="rId3"/>
            </p:custDataLst>
          </p:nvPr>
        </p:nvSpPr>
        <p:spPr>
          <a:xfrm>
            <a:off x="4836433" y="549409"/>
            <a:ext cx="1774845" cy="461665"/>
          </a:xfrm>
          <a:prstGeom prst="rect">
            <a:avLst/>
          </a:prstGeom>
        </p:spPr>
        <p:txBody>
          <a:bodyPr wrap="none">
            <a:spAutoFit/>
          </a:bodyPr>
          <a:lstStyle/>
          <a:p>
            <a:r>
              <a:rPr lang="en-US" altLang="zh-CN" sz="2400" kern="100">
                <a:solidFill>
                  <a:srgbClr val="C00000"/>
                </a:solidFill>
                <a:latin typeface="Times New Roman" panose="02020603050405020304" pitchFamily="18" charset="0"/>
                <a:ea typeface="微软雅黑" panose="020b0503020204020204" charset="-122"/>
              </a:rPr>
              <a:t>{</a:t>
            </a:r>
            <a:r>
              <a:rPr lang="en-US" altLang="zh-CN" sz="2400" i="1" kern="100">
                <a:solidFill>
                  <a:srgbClr val="C00000"/>
                </a:solidFill>
                <a:latin typeface="Times New Roman" panose="02020603050405020304" pitchFamily="18" charset="0"/>
                <a:ea typeface="微软雅黑" panose="020b0503020204020204" charset="-122"/>
              </a:rPr>
              <a:t>x</a:t>
            </a:r>
            <a:r>
              <a:rPr lang="en-US" altLang="zh-CN" sz="2400" kern="100">
                <a:solidFill>
                  <a:srgbClr val="C00000"/>
                </a:solidFill>
                <a:latin typeface="Times New Roman" panose="02020603050405020304" pitchFamily="18" charset="0"/>
                <a:ea typeface="微软雅黑" panose="020b0503020204020204" charset="-122"/>
              </a:rPr>
              <a:t>|</a:t>
            </a:r>
            <a:r>
              <a:rPr lang="zh-CN" altLang="zh-CN" sz="2400" kern="100">
                <a:solidFill>
                  <a:srgbClr val="C0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kern="100">
                <a:solidFill>
                  <a:srgbClr val="C00000"/>
                </a:solidFill>
                <a:latin typeface="Times New Roman" panose="02020603050405020304" pitchFamily="18" charset="0"/>
                <a:ea typeface="微软雅黑" panose="020b0503020204020204" charset="-122"/>
              </a:rPr>
              <a:t>2&lt;</a:t>
            </a:r>
            <a:r>
              <a:rPr lang="en-US" altLang="zh-CN" sz="2400" i="1" kern="100">
                <a:solidFill>
                  <a:srgbClr val="C00000"/>
                </a:solidFill>
                <a:latin typeface="Times New Roman" panose="02020603050405020304" pitchFamily="18" charset="0"/>
                <a:ea typeface="微软雅黑" panose="020b0503020204020204" charset="-122"/>
              </a:rPr>
              <a:t>x</a:t>
            </a:r>
            <a:r>
              <a:rPr lang="en-US" altLang="zh-CN" sz="2400" kern="100">
                <a:solidFill>
                  <a:srgbClr val="C00000"/>
                </a:solidFill>
                <a:latin typeface="Times New Roman" panose="02020603050405020304" pitchFamily="18" charset="0"/>
                <a:ea typeface="微软雅黑" panose="020b0503020204020204" charset="-122"/>
              </a:rPr>
              <a:t>&lt;5}</a:t>
            </a:r>
            <a:endParaRPr lang="zh-CN" altLang="en-US">
              <a:solidFill>
                <a:srgbClr val="C00000"/>
              </a:solidFill>
            </a:endParaRPr>
          </a:p>
        </p:txBody>
      </p:sp>
      <p:sp>
        <p:nvSpPr>
          <p:cNvPr id="16" name="矩形 15" title=""/>
          <p:cNvSpPr/>
          <p:nvPr>
            <p:custDataLst>
              <p:tags r:id="rId4"/>
            </p:custDataLst>
          </p:nvPr>
        </p:nvSpPr>
        <p:spPr>
          <a:xfrm>
            <a:off x="516506" y="2169071"/>
            <a:ext cx="11392669" cy="674370"/>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en-US" altLang="zh-CN" kern="100">
                <a:latin typeface="Times New Roman" panose="02020603050405020304" pitchFamily="18" charset="0"/>
                <a:ea typeface="微软雅黑" panose="020b0503020204020204" charset="-122"/>
                <a:cs typeface="Courier New" panose="02070309020205020404" pitchFamily="49" charset="0"/>
              </a:rPr>
              <a:t>6.</a:t>
            </a:r>
            <a:r>
              <a:rPr lang="zh-CN" altLang="zh-CN" kern="100">
                <a:latin typeface="Times New Roman" panose="02020603050405020304" pitchFamily="18" charset="0"/>
                <a:ea typeface="微软雅黑" panose="020b0503020204020204" charset="-122"/>
                <a:cs typeface="Times New Roman" panose="02020603050405020304" pitchFamily="18" charset="0"/>
              </a:rPr>
              <a:t>若方程</a:t>
            </a:r>
            <a:r>
              <a:rPr lang="en-US" altLang="zh-CN" i="1" kern="100">
                <a:latin typeface="Times New Roman" panose="02020603050405020304" pitchFamily="18" charset="0"/>
                <a:ea typeface="微软雅黑" panose="020b0503020204020204" charset="-122"/>
                <a:cs typeface="Courier New" panose="02070309020205020404" pitchFamily="49" charset="0"/>
              </a:rPr>
              <a:t>x</a:t>
            </a:r>
            <a:r>
              <a:rPr lang="en-US" altLang="zh-CN" kern="100" baseline="30000">
                <a:latin typeface="Times New Roman" panose="02020603050405020304" pitchFamily="18" charset="0"/>
                <a:ea typeface="微软雅黑" panose="020b0503020204020204" charset="-122"/>
                <a:cs typeface="Courier New" panose="02070309020205020404" pitchFamily="49" charset="0"/>
              </a:rPr>
              <a:t>2</a:t>
            </a:r>
            <a:r>
              <a:rPr lang="zh-CN" altLang="zh-CN" kern="100">
                <a:latin typeface="Times New Roman" panose="02020603050405020304" pitchFamily="18" charset="0"/>
                <a:ea typeface="微软雅黑" panose="020b0503020204020204" charset="-122"/>
                <a:cs typeface="Times New Roman" panose="02020603050405020304" pitchFamily="18" charset="0"/>
              </a:rPr>
              <a:t>＋</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en-US" altLang="zh-CN" i="1" kern="100">
                <a:latin typeface="Times New Roman" panose="02020603050405020304" pitchFamily="18" charset="0"/>
                <a:ea typeface="微软雅黑" panose="020b0503020204020204" charset="-122"/>
                <a:cs typeface="Courier New" panose="02070309020205020404" pitchFamily="49" charset="0"/>
              </a:rPr>
              <a:t>m</a:t>
            </a:r>
            <a:r>
              <a:rPr lang="zh-CN" altLang="zh-CN" kern="100">
                <a:latin typeface="Times New Roman" panose="02020603050405020304" pitchFamily="18" charset="0"/>
                <a:ea typeface="微软雅黑" panose="020b0503020204020204" charset="-122"/>
                <a:cs typeface="Times New Roman" panose="02020603050405020304" pitchFamily="18" charset="0"/>
              </a:rPr>
              <a:t>－</a:t>
            </a:r>
            <a:r>
              <a:rPr lang="en-US" altLang="zh-CN" kern="100">
                <a:latin typeface="Times New Roman" panose="02020603050405020304" pitchFamily="18" charset="0"/>
                <a:ea typeface="微软雅黑" panose="020b0503020204020204" charset="-122"/>
                <a:cs typeface="Courier New" panose="02070309020205020404" pitchFamily="49" charset="0"/>
              </a:rPr>
              <a:t>3)</a:t>
            </a:r>
            <a:r>
              <a:rPr lang="en-US" altLang="zh-CN" i="1" kern="100">
                <a:latin typeface="Times New Roman" panose="02020603050405020304" pitchFamily="18" charset="0"/>
                <a:ea typeface="微软雅黑" panose="020b0503020204020204" charset="-122"/>
                <a:cs typeface="Courier New" panose="02070309020205020404" pitchFamily="49" charset="0"/>
              </a:rPr>
              <a:t>x</a:t>
            </a:r>
            <a:r>
              <a:rPr lang="zh-CN" altLang="zh-CN" kern="100">
                <a:latin typeface="Times New Roman" panose="02020603050405020304" pitchFamily="18" charset="0"/>
                <a:ea typeface="微软雅黑" panose="020b0503020204020204" charset="-122"/>
                <a:cs typeface="Times New Roman" panose="02020603050405020304" pitchFamily="18" charset="0"/>
              </a:rPr>
              <a:t>＋</a:t>
            </a:r>
            <a:r>
              <a:rPr lang="en-US" altLang="zh-CN" i="1" kern="100">
                <a:latin typeface="Times New Roman" panose="02020603050405020304" pitchFamily="18" charset="0"/>
                <a:ea typeface="微软雅黑" panose="020b0503020204020204" charset="-122"/>
                <a:cs typeface="Courier New" panose="02070309020205020404" pitchFamily="49" charset="0"/>
              </a:rPr>
              <a:t>m</a:t>
            </a:r>
            <a:r>
              <a:rPr lang="zh-CN" altLang="zh-CN" kern="100">
                <a:latin typeface="Times New Roman" panose="02020603050405020304" pitchFamily="18" charset="0"/>
                <a:ea typeface="微软雅黑" panose="020b0503020204020204" charset="-122"/>
                <a:cs typeface="Times New Roman" panose="02020603050405020304" pitchFamily="18" charset="0"/>
              </a:rPr>
              <a:t>＝</a:t>
            </a:r>
            <a:r>
              <a:rPr lang="en-US" altLang="zh-CN" kern="100">
                <a:latin typeface="Times New Roman" panose="02020603050405020304" pitchFamily="18" charset="0"/>
                <a:ea typeface="微软雅黑" panose="020b0503020204020204" charset="-122"/>
                <a:cs typeface="Courier New" panose="02070309020205020404" pitchFamily="49" charset="0"/>
              </a:rPr>
              <a:t>0</a:t>
            </a:r>
            <a:r>
              <a:rPr lang="zh-CN" altLang="zh-CN" kern="100">
                <a:latin typeface="Times New Roman" panose="02020603050405020304" pitchFamily="18" charset="0"/>
                <a:ea typeface="微软雅黑" panose="020b0503020204020204" charset="-122"/>
                <a:cs typeface="Times New Roman" panose="02020603050405020304" pitchFamily="18" charset="0"/>
              </a:rPr>
              <a:t>有实数解，则</a:t>
            </a:r>
            <a:r>
              <a:rPr lang="en-US" altLang="zh-CN" i="1" kern="100">
                <a:latin typeface="Times New Roman" panose="02020603050405020304" pitchFamily="18" charset="0"/>
                <a:ea typeface="微软雅黑" panose="020b0503020204020204" charset="-122"/>
                <a:cs typeface="Courier New" panose="02070309020205020404" pitchFamily="49" charset="0"/>
              </a:rPr>
              <a:t>m</a:t>
            </a:r>
            <a:r>
              <a:rPr lang="zh-CN" altLang="zh-CN" kern="100">
                <a:latin typeface="Times New Roman" panose="02020603050405020304" pitchFamily="18" charset="0"/>
                <a:ea typeface="微软雅黑" panose="020b0503020204020204" charset="-122"/>
                <a:cs typeface="Times New Roman" panose="02020603050405020304" pitchFamily="18" charset="0"/>
              </a:rPr>
              <a:t>的取值范围是</a:t>
            </a:r>
            <a:r>
              <a:rPr lang="en-US" altLang="zh-CN" kern="100">
                <a:latin typeface="Times New Roman" panose="02020603050405020304" pitchFamily="18" charset="0"/>
                <a:ea typeface="微软雅黑" panose="020b0503020204020204" charset="-122"/>
                <a:cs typeface="Courier New" panose="02070309020205020404" pitchFamily="49" charset="0"/>
              </a:rPr>
              <a:t>________________.</a:t>
            </a:r>
            <a:endParaRPr lang="zh-CN" altLang="zh-CN" sz="1050"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2" name="矩形 1" title=""/>
          <p:cNvSpPr/>
          <p:nvPr>
            <p:custDataLst>
              <p:tags r:id="rId5"/>
            </p:custDataLst>
          </p:nvPr>
        </p:nvSpPr>
        <p:spPr>
          <a:xfrm>
            <a:off x="8315731" y="2229242"/>
            <a:ext cx="2440092" cy="461665"/>
          </a:xfrm>
          <a:prstGeom prst="rect">
            <a:avLst/>
          </a:prstGeom>
        </p:spPr>
        <p:txBody>
          <a:bodyPr wrap="none">
            <a:spAutoFit/>
          </a:bodyPr>
          <a:lstStyle/>
          <a:p>
            <a:r>
              <a:rPr lang="en-US" altLang="zh-CN" sz="2400" kern="100">
                <a:solidFill>
                  <a:srgbClr val="C00000"/>
                </a:solidFill>
                <a:latin typeface="Times New Roman" panose="02020603050405020304" pitchFamily="18" charset="0"/>
                <a:ea typeface="微软雅黑" panose="020b0503020204020204" charset="-122"/>
              </a:rPr>
              <a:t>{</a:t>
            </a:r>
            <a:r>
              <a:rPr lang="en-US" altLang="zh-CN" sz="2400" i="1" kern="100">
                <a:solidFill>
                  <a:srgbClr val="C00000"/>
                </a:solidFill>
                <a:latin typeface="Times New Roman" panose="02020603050405020304" pitchFamily="18" charset="0"/>
                <a:ea typeface="微软雅黑" panose="020b0503020204020204" charset="-122"/>
              </a:rPr>
              <a:t>m</a:t>
            </a:r>
            <a:r>
              <a:rPr lang="en-US" altLang="zh-CN" sz="2400" kern="100">
                <a:solidFill>
                  <a:srgbClr val="C00000"/>
                </a:solidFill>
                <a:latin typeface="Times New Roman" panose="02020603050405020304" pitchFamily="18" charset="0"/>
                <a:ea typeface="微软雅黑" panose="020b0503020204020204" charset="-122"/>
              </a:rPr>
              <a:t>|</a:t>
            </a:r>
            <a:r>
              <a:rPr lang="en-US" altLang="zh-CN" sz="2400" i="1" kern="100">
                <a:solidFill>
                  <a:srgbClr val="C00000"/>
                </a:solidFill>
                <a:latin typeface="Times New Roman" panose="02020603050405020304" pitchFamily="18" charset="0"/>
                <a:ea typeface="微软雅黑" panose="020b0503020204020204" charset="-122"/>
              </a:rPr>
              <a:t>m</a:t>
            </a:r>
            <a:r>
              <a:rPr lang="en-US" altLang="zh-CN" sz="2400" kern="100">
                <a:solidFill>
                  <a:srgbClr val="C00000"/>
                </a:solidFill>
                <a:latin typeface="宋体" panose="02010600030101010101" pitchFamily="2" charset="-122"/>
                <a:ea typeface="微软雅黑" panose="020b0503020204020204" charset="-122"/>
                <a:cs typeface="Times New Roman" panose="02020603050405020304" pitchFamily="18" charset="0"/>
              </a:rPr>
              <a:t>≥</a:t>
            </a:r>
            <a:r>
              <a:rPr lang="en-US" altLang="zh-CN" sz="2400" kern="100">
                <a:solidFill>
                  <a:srgbClr val="C00000"/>
                </a:solidFill>
                <a:latin typeface="Times New Roman" panose="02020603050405020304" pitchFamily="18" charset="0"/>
                <a:ea typeface="微软雅黑" panose="020b0503020204020204" charset="-122"/>
              </a:rPr>
              <a:t>9</a:t>
            </a:r>
            <a:r>
              <a:rPr lang="zh-CN" altLang="zh-CN" sz="2400" kern="100">
                <a:solidFill>
                  <a:srgbClr val="C00000"/>
                </a:solidFill>
                <a:latin typeface="Times New Roman" panose="02020603050405020304" pitchFamily="18" charset="0"/>
                <a:ea typeface="微软雅黑" panose="020b0503020204020204" charset="-122"/>
                <a:cs typeface="Times New Roman" panose="02020603050405020304" pitchFamily="18" charset="0"/>
              </a:rPr>
              <a:t>或</a:t>
            </a:r>
            <a:r>
              <a:rPr lang="en-US" altLang="zh-CN" sz="2400" i="1" kern="100">
                <a:solidFill>
                  <a:srgbClr val="C00000"/>
                </a:solidFill>
                <a:latin typeface="Times New Roman" panose="02020603050405020304" pitchFamily="18" charset="0"/>
                <a:ea typeface="微软雅黑" panose="020b0503020204020204" charset="-122"/>
              </a:rPr>
              <a:t>m</a:t>
            </a:r>
            <a:r>
              <a:rPr lang="en-US" altLang="zh-CN" sz="2400" kern="100">
                <a:solidFill>
                  <a:srgbClr val="C00000"/>
                </a:solidFill>
                <a:latin typeface="宋体" panose="02010600030101010101" pitchFamily="2" charset="-122"/>
                <a:ea typeface="微软雅黑" panose="020b0503020204020204" charset="-122"/>
                <a:cs typeface="Times New Roman" panose="02020603050405020304" pitchFamily="18" charset="0"/>
              </a:rPr>
              <a:t>≤</a:t>
            </a:r>
            <a:r>
              <a:rPr lang="en-US" altLang="zh-CN" sz="2400" kern="100">
                <a:solidFill>
                  <a:srgbClr val="C00000"/>
                </a:solidFill>
                <a:latin typeface="Times New Roman" panose="02020603050405020304" pitchFamily="18" charset="0"/>
                <a:ea typeface="微软雅黑" panose="020b0503020204020204" charset="-122"/>
              </a:rPr>
              <a:t>1}</a:t>
            </a:r>
            <a:endParaRPr lang="zh-CN" altLang="en-US">
              <a:solidFill>
                <a:srgbClr val="C00000"/>
              </a:solidFill>
            </a:endParaRPr>
          </a:p>
        </p:txBody>
      </p:sp>
      <p:sp>
        <p:nvSpPr>
          <p:cNvPr id="4" name="文本框 3" title=""/>
          <p:cNvSpPr txBox="1"/>
          <p:nvPr/>
        </p:nvSpPr>
        <p:spPr>
          <a:xfrm>
            <a:off x="2376170" y="3129280"/>
            <a:ext cx="6096000" cy="2861310"/>
          </a:xfrm>
          <a:prstGeom prst="rect">
            <a:avLst/>
          </a:prstGeom>
          <a:noFill/>
        </p:spPr>
        <p:txBody>
          <a:bodyPr wrap="square" rtlCol="0" anchor="t">
            <a:spAutoFit/>
          </a:bodyPr>
          <a:lstStyle/>
          <a:p>
            <a:pPr algn="just">
              <a:lnSpc>
                <a:spcPct val="150000"/>
              </a:lnSpc>
              <a:spcAft>
                <a:spcPct val="0"/>
              </a:spcAft>
            </a:pPr>
            <a:r>
              <a:rPr lang="zh-CN" altLang="zh-CN" sz="2400" b="1" kern="100">
                <a:solidFill>
                  <a:srgbClr val="FF0000"/>
                </a:solidFill>
                <a:latin typeface="Times New Roman" panose="02020603050405020304" pitchFamily="18" charset="0"/>
                <a:cs typeface="Times New Roman" panose="02020603050405020304" pitchFamily="18" charset="0"/>
                <a:sym typeface="+mn-ea"/>
              </a:rPr>
              <a:t>解析　由方程</a:t>
            </a:r>
            <a:r>
              <a:rPr lang="en-US" altLang="zh-CN" sz="24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400" b="1" kern="100" baseline="30000">
                <a:solidFill>
                  <a:srgbClr val="FF0000"/>
                </a:solidFill>
                <a:latin typeface="Times New Roman" panose="02020603050405020304" pitchFamily="18" charset="0"/>
                <a:cs typeface="Times New Roman" panose="02020603050405020304" pitchFamily="18" charset="0"/>
                <a:sym typeface="+mn-ea"/>
              </a:rPr>
              <a:t>2</a:t>
            </a:r>
            <a:r>
              <a:rPr lang="zh-CN"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i="1" kern="100">
                <a:solidFill>
                  <a:srgbClr val="FF0000"/>
                </a:solidFill>
                <a:latin typeface="Times New Roman" panose="02020603050405020304" pitchFamily="18" charset="0"/>
                <a:cs typeface="Times New Roman" panose="02020603050405020304" pitchFamily="18" charset="0"/>
                <a:sym typeface="+mn-ea"/>
              </a:rPr>
              <a:t>m</a:t>
            </a:r>
            <a:r>
              <a:rPr lang="zh-CN"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kern="100">
                <a:solidFill>
                  <a:srgbClr val="FF0000"/>
                </a:solidFill>
                <a:latin typeface="Times New Roman" panose="02020603050405020304" pitchFamily="18" charset="0"/>
                <a:cs typeface="Times New Roman" panose="02020603050405020304" pitchFamily="18" charset="0"/>
                <a:sym typeface="+mn-ea"/>
              </a:rPr>
              <a:t>3)</a:t>
            </a:r>
            <a:r>
              <a:rPr lang="en-US" altLang="zh-CN" sz="2400" b="1" i="1" kern="100">
                <a:solidFill>
                  <a:srgbClr val="FF0000"/>
                </a:solidFill>
                <a:latin typeface="Times New Roman" panose="02020603050405020304" pitchFamily="18" charset="0"/>
                <a:cs typeface="Times New Roman" panose="02020603050405020304" pitchFamily="18" charset="0"/>
                <a:sym typeface="+mn-ea"/>
              </a:rPr>
              <a:t>x</a:t>
            </a:r>
            <a:r>
              <a:rPr lang="zh-CN"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i="1" kern="100">
                <a:solidFill>
                  <a:srgbClr val="FF0000"/>
                </a:solidFill>
                <a:latin typeface="Times New Roman" panose="02020603050405020304" pitchFamily="18" charset="0"/>
                <a:cs typeface="Times New Roman" panose="02020603050405020304" pitchFamily="18" charset="0"/>
                <a:sym typeface="+mn-ea"/>
              </a:rPr>
              <a:t>m</a:t>
            </a:r>
            <a:r>
              <a:rPr lang="zh-CN"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kern="100">
                <a:solidFill>
                  <a:srgbClr val="FF0000"/>
                </a:solidFill>
                <a:latin typeface="Times New Roman" panose="02020603050405020304" pitchFamily="18" charset="0"/>
                <a:cs typeface="Times New Roman" panose="02020603050405020304" pitchFamily="18" charset="0"/>
                <a:sym typeface="+mn-ea"/>
              </a:rPr>
              <a:t>0</a:t>
            </a:r>
            <a:r>
              <a:rPr lang="zh-CN" altLang="zh-CN" sz="2400" b="1" kern="100">
                <a:solidFill>
                  <a:srgbClr val="FF0000"/>
                </a:solidFill>
                <a:latin typeface="Times New Roman" panose="02020603050405020304" pitchFamily="18" charset="0"/>
                <a:cs typeface="Times New Roman" panose="02020603050405020304" pitchFamily="18" charset="0"/>
                <a:sym typeface="+mn-ea"/>
              </a:rPr>
              <a:t>有实数解，</a:t>
            </a:r>
            <a:endParaRPr lang="zh-CN" altLang="zh-CN" sz="24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ct val="0"/>
              </a:spcAft>
            </a:pPr>
            <a:r>
              <a:rPr lang="en-US"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i="1" kern="100">
                <a:solidFill>
                  <a:srgbClr val="FF0000"/>
                </a:solidFill>
                <a:latin typeface="Times New Roman" panose="02020603050405020304" pitchFamily="18" charset="0"/>
                <a:cs typeface="Times New Roman" panose="02020603050405020304" pitchFamily="18" charset="0"/>
                <a:sym typeface="+mn-ea"/>
              </a:rPr>
              <a:t>Δ</a:t>
            </a:r>
            <a:r>
              <a:rPr lang="zh-CN"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i="1" kern="100">
                <a:solidFill>
                  <a:srgbClr val="FF0000"/>
                </a:solidFill>
                <a:latin typeface="Times New Roman" panose="02020603050405020304" pitchFamily="18" charset="0"/>
                <a:cs typeface="Times New Roman" panose="02020603050405020304" pitchFamily="18" charset="0"/>
                <a:sym typeface="+mn-ea"/>
              </a:rPr>
              <a:t>m</a:t>
            </a:r>
            <a:r>
              <a:rPr lang="zh-CN"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kern="100">
                <a:solidFill>
                  <a:srgbClr val="FF0000"/>
                </a:solidFill>
                <a:latin typeface="Times New Roman" panose="02020603050405020304" pitchFamily="18" charset="0"/>
                <a:cs typeface="Times New Roman" panose="02020603050405020304" pitchFamily="18" charset="0"/>
                <a:sym typeface="+mn-ea"/>
              </a:rPr>
              <a:t>3)</a:t>
            </a:r>
            <a:r>
              <a:rPr lang="en-US" altLang="zh-CN" sz="2400" b="1" kern="100" baseline="30000">
                <a:solidFill>
                  <a:srgbClr val="FF0000"/>
                </a:solidFill>
                <a:latin typeface="Times New Roman" panose="02020603050405020304" pitchFamily="18" charset="0"/>
                <a:cs typeface="Times New Roman" panose="02020603050405020304" pitchFamily="18" charset="0"/>
                <a:sym typeface="+mn-ea"/>
              </a:rPr>
              <a:t>2</a:t>
            </a:r>
            <a:r>
              <a:rPr lang="zh-CN"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kern="100">
                <a:solidFill>
                  <a:srgbClr val="FF0000"/>
                </a:solidFill>
                <a:latin typeface="Times New Roman" panose="02020603050405020304" pitchFamily="18" charset="0"/>
                <a:cs typeface="Times New Roman" panose="02020603050405020304" pitchFamily="18" charset="0"/>
                <a:sym typeface="+mn-ea"/>
              </a:rPr>
              <a:t>4</a:t>
            </a:r>
            <a:r>
              <a:rPr lang="en-US" altLang="zh-CN" sz="2400" b="1" i="1" kern="100">
                <a:solidFill>
                  <a:srgbClr val="FF0000"/>
                </a:solidFill>
                <a:latin typeface="Times New Roman" panose="02020603050405020304" pitchFamily="18" charset="0"/>
                <a:cs typeface="Times New Roman" panose="02020603050405020304" pitchFamily="18" charset="0"/>
                <a:sym typeface="+mn-ea"/>
              </a:rPr>
              <a:t>m</a:t>
            </a:r>
            <a:r>
              <a:rPr lang="en-US" altLang="zh-CN" sz="2400" b="1" kern="100">
                <a:solidFill>
                  <a:srgbClr val="FF0000"/>
                </a:solidFill>
                <a:latin typeface="Times New Roman" panose="02020603050405020304" pitchFamily="18" charset="0"/>
                <a:cs typeface="Times New Roman" panose="02020603050405020304" pitchFamily="18" charset="0"/>
                <a:sym typeface="+mn-ea"/>
              </a:rPr>
              <a:t>≥0</a:t>
            </a:r>
            <a:r>
              <a:rPr lang="zh-CN" altLang="zh-CN" sz="2400" b="1" kern="100">
                <a:solidFill>
                  <a:srgbClr val="FF0000"/>
                </a:solidFill>
                <a:latin typeface="Times New Roman" panose="02020603050405020304" pitchFamily="18" charset="0"/>
                <a:cs typeface="Times New Roman" panose="02020603050405020304" pitchFamily="18" charset="0"/>
                <a:sym typeface="+mn-ea"/>
              </a:rPr>
              <a:t>，</a:t>
            </a:r>
            <a:endParaRPr lang="zh-CN" altLang="zh-CN" sz="24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ct val="0"/>
              </a:spcAft>
            </a:pPr>
            <a:r>
              <a:rPr lang="zh-CN" altLang="zh-CN" sz="2400" b="1" kern="100">
                <a:solidFill>
                  <a:srgbClr val="FF0000"/>
                </a:solidFill>
                <a:latin typeface="Times New Roman" panose="02020603050405020304" pitchFamily="18" charset="0"/>
                <a:cs typeface="Times New Roman" panose="02020603050405020304" pitchFamily="18" charset="0"/>
                <a:sym typeface="+mn-ea"/>
              </a:rPr>
              <a:t>即</a:t>
            </a:r>
            <a:r>
              <a:rPr lang="en-US" altLang="zh-CN" sz="2400" b="1" i="1" kern="100">
                <a:solidFill>
                  <a:srgbClr val="FF0000"/>
                </a:solidFill>
                <a:latin typeface="Times New Roman" panose="02020603050405020304" pitchFamily="18" charset="0"/>
                <a:cs typeface="Times New Roman" panose="02020603050405020304" pitchFamily="18" charset="0"/>
                <a:sym typeface="+mn-ea"/>
              </a:rPr>
              <a:t>m</a:t>
            </a:r>
            <a:r>
              <a:rPr lang="en-US" altLang="zh-CN" sz="2400" b="1" kern="100" baseline="30000">
                <a:solidFill>
                  <a:srgbClr val="FF0000"/>
                </a:solidFill>
                <a:latin typeface="Times New Roman" panose="02020603050405020304" pitchFamily="18" charset="0"/>
                <a:cs typeface="Times New Roman" panose="02020603050405020304" pitchFamily="18" charset="0"/>
                <a:sym typeface="+mn-ea"/>
              </a:rPr>
              <a:t>2</a:t>
            </a:r>
            <a:r>
              <a:rPr lang="zh-CN"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kern="100">
                <a:solidFill>
                  <a:srgbClr val="FF0000"/>
                </a:solidFill>
                <a:latin typeface="Times New Roman" panose="02020603050405020304" pitchFamily="18" charset="0"/>
                <a:cs typeface="Times New Roman" panose="02020603050405020304" pitchFamily="18" charset="0"/>
                <a:sym typeface="+mn-ea"/>
              </a:rPr>
              <a:t>10</a:t>
            </a:r>
            <a:r>
              <a:rPr lang="en-US" altLang="zh-CN" sz="2400" b="1" i="1" kern="100">
                <a:solidFill>
                  <a:srgbClr val="FF0000"/>
                </a:solidFill>
                <a:latin typeface="Times New Roman" panose="02020603050405020304" pitchFamily="18" charset="0"/>
                <a:cs typeface="Times New Roman" panose="02020603050405020304" pitchFamily="18" charset="0"/>
                <a:sym typeface="+mn-ea"/>
              </a:rPr>
              <a:t>m</a:t>
            </a:r>
            <a:r>
              <a:rPr lang="zh-CN"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kern="100">
                <a:solidFill>
                  <a:srgbClr val="FF0000"/>
                </a:solidFill>
                <a:latin typeface="Times New Roman" panose="02020603050405020304" pitchFamily="18" charset="0"/>
                <a:cs typeface="Times New Roman" panose="02020603050405020304" pitchFamily="18" charset="0"/>
                <a:sym typeface="+mn-ea"/>
              </a:rPr>
              <a:t>9≥0</a:t>
            </a:r>
            <a:r>
              <a:rPr lang="zh-CN" altLang="zh-CN" sz="2400" b="1" kern="100">
                <a:solidFill>
                  <a:srgbClr val="FF0000"/>
                </a:solidFill>
                <a:latin typeface="Times New Roman" panose="02020603050405020304" pitchFamily="18" charset="0"/>
                <a:cs typeface="Times New Roman" panose="02020603050405020304" pitchFamily="18" charset="0"/>
                <a:sym typeface="+mn-ea"/>
              </a:rPr>
              <a:t>，</a:t>
            </a:r>
            <a:endParaRPr lang="zh-CN" altLang="zh-CN" sz="24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ct val="0"/>
              </a:spcAft>
            </a:pPr>
            <a:r>
              <a:rPr lang="en-US"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i="1" kern="100">
                <a:solidFill>
                  <a:srgbClr val="FF0000"/>
                </a:solidFill>
                <a:latin typeface="Times New Roman" panose="02020603050405020304" pitchFamily="18" charset="0"/>
                <a:cs typeface="Times New Roman" panose="02020603050405020304" pitchFamily="18" charset="0"/>
                <a:sym typeface="+mn-ea"/>
              </a:rPr>
              <a:t>m</a:t>
            </a:r>
            <a:r>
              <a:rPr lang="zh-CN"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kern="100">
                <a:solidFill>
                  <a:srgbClr val="FF0000"/>
                </a:solidFill>
                <a:latin typeface="Times New Roman" panose="02020603050405020304" pitchFamily="18" charset="0"/>
                <a:cs typeface="Times New Roman" panose="02020603050405020304" pitchFamily="18" charset="0"/>
                <a:sym typeface="+mn-ea"/>
              </a:rPr>
              <a:t>9)(</a:t>
            </a:r>
            <a:r>
              <a:rPr lang="en-US" altLang="zh-CN" sz="2400" b="1" i="1" kern="100">
                <a:solidFill>
                  <a:srgbClr val="FF0000"/>
                </a:solidFill>
                <a:latin typeface="Times New Roman" panose="02020603050405020304" pitchFamily="18" charset="0"/>
                <a:cs typeface="Times New Roman" panose="02020603050405020304" pitchFamily="18" charset="0"/>
                <a:sym typeface="+mn-ea"/>
              </a:rPr>
              <a:t>m</a:t>
            </a:r>
            <a:r>
              <a:rPr lang="zh-CN"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kern="100">
                <a:solidFill>
                  <a:srgbClr val="FF0000"/>
                </a:solidFill>
                <a:latin typeface="Times New Roman" panose="02020603050405020304" pitchFamily="18" charset="0"/>
                <a:cs typeface="Times New Roman" panose="02020603050405020304" pitchFamily="18" charset="0"/>
                <a:sym typeface="+mn-ea"/>
              </a:rPr>
              <a:t>1)≥0</a:t>
            </a:r>
            <a:r>
              <a:rPr lang="zh-CN" altLang="zh-CN" sz="2400" b="1" kern="100">
                <a:solidFill>
                  <a:srgbClr val="FF0000"/>
                </a:solidFill>
                <a:latin typeface="Times New Roman" panose="02020603050405020304" pitchFamily="18" charset="0"/>
                <a:cs typeface="Times New Roman" panose="02020603050405020304" pitchFamily="18" charset="0"/>
                <a:sym typeface="+mn-ea"/>
              </a:rPr>
              <a:t>，</a:t>
            </a:r>
            <a:endParaRPr lang="zh-CN" altLang="zh-CN" sz="24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ct val="0"/>
              </a:spcAft>
            </a:pPr>
            <a:r>
              <a:rPr lang="en-US" altLang="zh-CN" sz="2400" b="1" kern="100">
                <a:solidFill>
                  <a:srgbClr val="FF0000"/>
                </a:solidFill>
                <a:latin typeface="Times New Roman" panose="02020603050405020304" pitchFamily="18" charset="0"/>
                <a:cs typeface="Times New Roman" panose="02020603050405020304" pitchFamily="18" charset="0"/>
                <a:sym typeface="+mn-ea"/>
              </a:rPr>
              <a:t>∴</a:t>
            </a:r>
            <a:r>
              <a:rPr lang="en-US" altLang="zh-CN" sz="2400" b="1" i="1" kern="100">
                <a:solidFill>
                  <a:srgbClr val="FF0000"/>
                </a:solidFill>
                <a:latin typeface="Times New Roman" panose="02020603050405020304" pitchFamily="18" charset="0"/>
                <a:cs typeface="Times New Roman" panose="02020603050405020304" pitchFamily="18" charset="0"/>
                <a:sym typeface="+mn-ea"/>
              </a:rPr>
              <a:t>m</a:t>
            </a:r>
            <a:r>
              <a:rPr lang="en-US" altLang="zh-CN" sz="2400" b="1" kern="100">
                <a:solidFill>
                  <a:srgbClr val="FF0000"/>
                </a:solidFill>
                <a:latin typeface="Times New Roman" panose="02020603050405020304" pitchFamily="18" charset="0"/>
                <a:cs typeface="Times New Roman" panose="02020603050405020304" pitchFamily="18" charset="0"/>
                <a:sym typeface="+mn-ea"/>
              </a:rPr>
              <a:t>≥9</a:t>
            </a:r>
            <a:r>
              <a:rPr lang="zh-CN" altLang="zh-CN" sz="2400" b="1" kern="100">
                <a:solidFill>
                  <a:srgbClr val="FF0000"/>
                </a:solidFill>
                <a:latin typeface="Times New Roman" panose="02020603050405020304" pitchFamily="18" charset="0"/>
                <a:cs typeface="Times New Roman" panose="02020603050405020304" pitchFamily="18" charset="0"/>
                <a:sym typeface="+mn-ea"/>
              </a:rPr>
              <a:t>或</a:t>
            </a:r>
            <a:r>
              <a:rPr lang="en-US" altLang="zh-CN" sz="2400" b="1" i="1" kern="100">
                <a:solidFill>
                  <a:srgbClr val="FF0000"/>
                </a:solidFill>
                <a:latin typeface="Times New Roman" panose="02020603050405020304" pitchFamily="18" charset="0"/>
                <a:cs typeface="Times New Roman" panose="02020603050405020304" pitchFamily="18" charset="0"/>
                <a:sym typeface="+mn-ea"/>
              </a:rPr>
              <a:t>m</a:t>
            </a:r>
            <a:r>
              <a:rPr lang="en-US" altLang="zh-CN" sz="2400" b="1" kern="100">
                <a:solidFill>
                  <a:srgbClr val="FF0000"/>
                </a:solidFill>
                <a:latin typeface="Times New Roman" panose="02020603050405020304" pitchFamily="18" charset="0"/>
                <a:cs typeface="Times New Roman" panose="02020603050405020304" pitchFamily="18" charset="0"/>
                <a:sym typeface="+mn-ea"/>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P spid="4" grpId="0"/>
    </p:bld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2" name="文本框 1" title=""/>
          <p:cNvSpPr txBox="1"/>
          <p:nvPr/>
        </p:nvSpPr>
        <p:spPr>
          <a:xfrm>
            <a:off x="455930" y="369570"/>
            <a:ext cx="9523730" cy="737235"/>
          </a:xfrm>
          <a:prstGeom prst="rect">
            <a:avLst/>
          </a:prstGeom>
          <a:noFill/>
        </p:spPr>
        <p:txBody>
          <a:bodyPr wrap="square" rtlCol="0" anchor="t">
            <a:spAutoFit/>
          </a:bodyPr>
          <a:lstStyle/>
          <a:p>
            <a:pPr algn="just">
              <a:lnSpc>
                <a:spcPct val="150000"/>
              </a:lnSpc>
              <a:spcAft>
                <a:spcPct val="0"/>
              </a:spcAft>
            </a:pPr>
            <a:r>
              <a:rPr lang="en-US" altLang="zh-CN" sz="2800" kern="100">
                <a:latin typeface="Times New Roman" panose="02020603050405020304" pitchFamily="18" charset="0"/>
                <a:cs typeface="Times New Roman" panose="02020603050405020304" pitchFamily="18" charset="0"/>
                <a:sym typeface="+mn-ea"/>
              </a:rPr>
              <a:t>7.</a:t>
            </a:r>
            <a:r>
              <a:rPr lang="zh-CN" altLang="zh-CN" sz="2800" kern="100">
                <a:latin typeface="Times New Roman" panose="02020603050405020304" pitchFamily="18" charset="0"/>
                <a:cs typeface="Times New Roman" panose="02020603050405020304" pitchFamily="18" charset="0"/>
                <a:sym typeface="+mn-ea"/>
              </a:rPr>
              <a:t>解关于</a:t>
            </a:r>
            <a:r>
              <a:rPr lang="en-US" altLang="zh-CN" sz="2800" i="1" kern="100">
                <a:latin typeface="Times New Roman" panose="02020603050405020304" pitchFamily="18" charset="0"/>
                <a:cs typeface="Times New Roman" panose="02020603050405020304" pitchFamily="18" charset="0"/>
                <a:sym typeface="+mn-ea"/>
              </a:rPr>
              <a:t>x</a:t>
            </a:r>
            <a:r>
              <a:rPr lang="zh-CN" altLang="zh-CN" sz="2800" kern="100">
                <a:latin typeface="Times New Roman" panose="02020603050405020304" pitchFamily="18" charset="0"/>
                <a:cs typeface="Times New Roman" panose="02020603050405020304" pitchFamily="18" charset="0"/>
                <a:sym typeface="+mn-ea"/>
              </a:rPr>
              <a:t>的不等式</a:t>
            </a:r>
            <a:r>
              <a:rPr lang="en-US" altLang="zh-CN" sz="2800" i="1" kern="100">
                <a:latin typeface="Times New Roman" panose="02020603050405020304" pitchFamily="18" charset="0"/>
                <a:cs typeface="Times New Roman" panose="02020603050405020304" pitchFamily="18" charset="0"/>
                <a:sym typeface="+mn-ea"/>
              </a:rPr>
              <a:t>x</a:t>
            </a:r>
            <a:r>
              <a:rPr lang="en-US" altLang="zh-CN" sz="2800" kern="100" baseline="30000">
                <a:latin typeface="Times New Roman" panose="02020603050405020304" pitchFamily="18" charset="0"/>
                <a:cs typeface="Times New Roman" panose="02020603050405020304" pitchFamily="18" charset="0"/>
                <a:sym typeface="+mn-ea"/>
              </a:rPr>
              <a:t>2</a:t>
            </a:r>
            <a:r>
              <a:rPr lang="zh-CN" altLang="zh-CN" sz="2800" kern="100">
                <a:latin typeface="Times New Roman" panose="02020603050405020304" pitchFamily="18" charset="0"/>
                <a:cs typeface="Times New Roman" panose="02020603050405020304" pitchFamily="18" charset="0"/>
                <a:sym typeface="+mn-ea"/>
              </a:rPr>
              <a:t>－</a:t>
            </a:r>
            <a:r>
              <a:rPr lang="en-US" altLang="zh-CN" sz="2800" i="1" kern="100">
                <a:latin typeface="Times New Roman" panose="02020603050405020304" pitchFamily="18" charset="0"/>
                <a:cs typeface="Times New Roman" panose="02020603050405020304" pitchFamily="18" charset="0"/>
                <a:sym typeface="+mn-ea"/>
              </a:rPr>
              <a:t>ax</a:t>
            </a:r>
            <a:r>
              <a:rPr lang="zh-CN" altLang="zh-CN" sz="2800" kern="100">
                <a:latin typeface="Times New Roman" panose="02020603050405020304" pitchFamily="18" charset="0"/>
                <a:cs typeface="Times New Roman" panose="02020603050405020304" pitchFamily="18" charset="0"/>
                <a:sym typeface="+mn-ea"/>
              </a:rPr>
              <a:t>－</a:t>
            </a:r>
            <a:r>
              <a:rPr lang="en-US" altLang="zh-CN" sz="2800" kern="100">
                <a:latin typeface="Times New Roman" panose="02020603050405020304" pitchFamily="18" charset="0"/>
                <a:cs typeface="Times New Roman" panose="02020603050405020304" pitchFamily="18" charset="0"/>
                <a:sym typeface="+mn-ea"/>
              </a:rPr>
              <a:t>2</a:t>
            </a:r>
            <a:r>
              <a:rPr lang="en-US" altLang="zh-CN" sz="2800" i="1" kern="100">
                <a:latin typeface="Times New Roman" panose="02020603050405020304" pitchFamily="18" charset="0"/>
                <a:cs typeface="Times New Roman" panose="02020603050405020304" pitchFamily="18" charset="0"/>
                <a:sym typeface="+mn-ea"/>
              </a:rPr>
              <a:t>a</a:t>
            </a:r>
            <a:r>
              <a:rPr lang="en-US" altLang="zh-CN" sz="2800" kern="100" baseline="30000">
                <a:latin typeface="Times New Roman" panose="02020603050405020304" pitchFamily="18" charset="0"/>
                <a:cs typeface="Times New Roman" panose="02020603050405020304" pitchFamily="18" charset="0"/>
                <a:sym typeface="+mn-ea"/>
              </a:rPr>
              <a:t>2</a:t>
            </a:r>
            <a:r>
              <a:rPr lang="en-US" altLang="zh-CN" sz="2800" kern="100">
                <a:latin typeface="Times New Roman" panose="02020603050405020304" pitchFamily="18" charset="0"/>
                <a:cs typeface="Times New Roman" panose="02020603050405020304" pitchFamily="18" charset="0"/>
                <a:sym typeface="+mn-ea"/>
              </a:rPr>
              <a:t>&lt;0(</a:t>
            </a:r>
            <a:r>
              <a:rPr lang="en-US" altLang="zh-CN" sz="2800" i="1" kern="100" err="1">
                <a:latin typeface="Times New Roman" panose="02020603050405020304" pitchFamily="18" charset="0"/>
                <a:cs typeface="Times New Roman" panose="02020603050405020304" pitchFamily="18" charset="0"/>
                <a:sym typeface="+mn-ea"/>
              </a:rPr>
              <a:t>a</a:t>
            </a:r>
            <a:r>
              <a:rPr lang="en-US" altLang="zh-CN" sz="2800" kern="100" err="1">
                <a:latin typeface="Times New Roman" panose="02020603050405020304" pitchFamily="18" charset="0"/>
                <a:cs typeface="Times New Roman" panose="02020603050405020304" pitchFamily="18" charset="0"/>
                <a:sym typeface="+mn-ea"/>
              </a:rPr>
              <a:t>∈</a:t>
            </a:r>
            <a:r>
              <a:rPr lang="en-US" altLang="zh-CN" sz="2800" b="1" kern="100" err="1">
                <a:latin typeface="Times New Roman" panose="02020603050405020304" pitchFamily="18" charset="0"/>
                <a:cs typeface="Times New Roman" panose="02020603050405020304" pitchFamily="18" charset="0"/>
                <a:sym typeface="+mn-ea"/>
              </a:rPr>
              <a:t>R</a:t>
            </a:r>
            <a:r>
              <a:rPr lang="en-US" altLang="zh-CN" sz="2800" kern="100">
                <a:latin typeface="Times New Roman" panose="02020603050405020304" pitchFamily="18" charset="0"/>
                <a:cs typeface="Times New Roman" panose="02020603050405020304" pitchFamily="18" charset="0"/>
                <a:sym typeface="+mn-ea"/>
              </a:rPr>
              <a:t>).</a:t>
            </a:r>
          </a:p>
        </p:txBody>
      </p:sp>
      <p:sp>
        <p:nvSpPr>
          <p:cNvPr id="3" name="文本框 2" title=""/>
          <p:cNvSpPr txBox="1"/>
          <p:nvPr/>
        </p:nvSpPr>
        <p:spPr>
          <a:xfrm>
            <a:off x="1115695" y="1029335"/>
            <a:ext cx="8878570" cy="6195060"/>
          </a:xfrm>
          <a:prstGeom prst="rect">
            <a:avLst/>
          </a:prstGeom>
          <a:noFill/>
        </p:spPr>
        <p:txBody>
          <a:bodyPr wrap="square" rtlCol="0" anchor="t">
            <a:noAutofit/>
          </a:bodyPr>
          <a:lstStyle/>
          <a:p>
            <a:pPr algn="just">
              <a:lnSpc>
                <a:spcPct val="140000"/>
              </a:lnSpc>
              <a:spcAft>
                <a:spcPct val="0"/>
              </a:spcAft>
            </a:pPr>
            <a:r>
              <a:rPr lang="zh-CN" altLang="zh-CN" sz="2800" b="1" kern="100">
                <a:solidFill>
                  <a:srgbClr val="FF0000"/>
                </a:solidFill>
                <a:latin typeface="Times New Roman" panose="02020603050405020304" pitchFamily="18" charset="0"/>
                <a:cs typeface="Times New Roman" panose="02020603050405020304" pitchFamily="18" charset="0"/>
                <a:sym typeface="+mn-ea"/>
              </a:rPr>
              <a:t>解　原不等式可化为</a:t>
            </a:r>
            <a:r>
              <a:rPr lang="en-US"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kern="100">
                <a:solidFill>
                  <a:srgbClr val="FF0000"/>
                </a:solidFill>
                <a:latin typeface="Times New Roman" panose="02020603050405020304" pitchFamily="18" charset="0"/>
                <a:cs typeface="Times New Roman" panose="02020603050405020304" pitchFamily="18" charset="0"/>
                <a:sym typeface="+mn-ea"/>
              </a:rPr>
              <a:t>2</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en-US"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en-US" altLang="zh-CN" sz="2800" b="1" kern="100">
                <a:solidFill>
                  <a:srgbClr val="FF0000"/>
                </a:solidFill>
                <a:latin typeface="Times New Roman" panose="02020603050405020304" pitchFamily="18" charset="0"/>
                <a:cs typeface="Times New Roman" panose="02020603050405020304" pitchFamily="18" charset="0"/>
                <a:sym typeface="+mn-ea"/>
              </a:rPr>
              <a:t>)&lt;0.</a:t>
            </a:r>
            <a:endParaRPr lang="zh-CN" altLang="zh-CN" sz="105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ct val="0"/>
              </a:spcAft>
            </a:pPr>
            <a:r>
              <a:rPr lang="zh-CN" altLang="zh-CN" sz="2800" b="1" kern="100">
                <a:solidFill>
                  <a:srgbClr val="FF0000"/>
                </a:solidFill>
                <a:latin typeface="Times New Roman" panose="02020603050405020304" pitchFamily="18" charset="0"/>
                <a:cs typeface="Times New Roman" panose="02020603050405020304" pitchFamily="18" charset="0"/>
                <a:sym typeface="+mn-ea"/>
              </a:rPr>
              <a:t>对应的一元二次方程的根为</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800" b="1" kern="100" baseline="-25000">
                <a:solidFill>
                  <a:srgbClr val="FF0000"/>
                </a:solidFill>
                <a:latin typeface="Times New Roman" panose="02020603050405020304" pitchFamily="18" charset="0"/>
                <a:cs typeface="Times New Roman" panose="02020603050405020304" pitchFamily="18" charset="0"/>
                <a:sym typeface="+mn-ea"/>
              </a:rPr>
              <a:t>1</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kern="100">
                <a:solidFill>
                  <a:srgbClr val="FF0000"/>
                </a:solidFill>
                <a:latin typeface="Times New Roman" panose="02020603050405020304" pitchFamily="18" charset="0"/>
                <a:cs typeface="Times New Roman" panose="02020603050405020304" pitchFamily="18" charset="0"/>
                <a:sym typeface="+mn-ea"/>
              </a:rPr>
              <a:t>2</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800" b="1" kern="100" baseline="-25000">
                <a:solidFill>
                  <a:srgbClr val="FF0000"/>
                </a:solidFill>
                <a:latin typeface="Times New Roman" panose="02020603050405020304" pitchFamily="18" charset="0"/>
                <a:cs typeface="Times New Roman" panose="02020603050405020304" pitchFamily="18" charset="0"/>
                <a:sym typeface="+mn-ea"/>
              </a:rPr>
              <a:t>2</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en-US" altLang="zh-CN" sz="2800" b="1" kern="100">
                <a:solidFill>
                  <a:srgbClr val="FF0000"/>
                </a:solidFill>
                <a:latin typeface="Times New Roman" panose="02020603050405020304" pitchFamily="18" charset="0"/>
                <a:cs typeface="Times New Roman" panose="02020603050405020304" pitchFamily="18" charset="0"/>
                <a:sym typeface="+mn-ea"/>
              </a:rPr>
              <a:t>.</a:t>
            </a:r>
            <a:endParaRPr lang="zh-CN" altLang="zh-CN" sz="105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ct val="0"/>
              </a:spcAft>
            </a:pPr>
            <a:r>
              <a:rPr lang="en-US" altLang="zh-CN" sz="2800" b="1" kern="100">
                <a:solidFill>
                  <a:srgbClr val="FF0000"/>
                </a:solidFill>
                <a:latin typeface="Times New Roman" panose="02020603050405020304" pitchFamily="18" charset="0"/>
                <a:cs typeface="Times New Roman" panose="02020603050405020304" pitchFamily="18" charset="0"/>
                <a:sym typeface="+mn-ea"/>
              </a:rPr>
              <a:t>①</a:t>
            </a:r>
            <a:r>
              <a:rPr lang="zh-CN" altLang="zh-CN" sz="2800" b="1" kern="100">
                <a:solidFill>
                  <a:srgbClr val="FF0000"/>
                </a:solidFill>
                <a:latin typeface="Times New Roman" panose="02020603050405020304" pitchFamily="18" charset="0"/>
                <a:cs typeface="Times New Roman" panose="02020603050405020304" pitchFamily="18" charset="0"/>
                <a:sym typeface="+mn-ea"/>
              </a:rPr>
              <a:t>当</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en-US" altLang="zh-CN" sz="2800" b="1" kern="100">
                <a:solidFill>
                  <a:srgbClr val="FF0000"/>
                </a:solidFill>
                <a:latin typeface="Times New Roman" panose="02020603050405020304" pitchFamily="18" charset="0"/>
                <a:cs typeface="Times New Roman" panose="02020603050405020304" pitchFamily="18" charset="0"/>
                <a:sym typeface="+mn-ea"/>
              </a:rPr>
              <a:t>&gt;0</a:t>
            </a:r>
            <a:r>
              <a:rPr lang="zh-CN" altLang="zh-CN" sz="2800" b="1" kern="100">
                <a:solidFill>
                  <a:srgbClr val="FF0000"/>
                </a:solidFill>
                <a:latin typeface="Times New Roman" panose="02020603050405020304" pitchFamily="18" charset="0"/>
                <a:cs typeface="Times New Roman" panose="02020603050405020304" pitchFamily="18" charset="0"/>
                <a:sym typeface="+mn-ea"/>
              </a:rPr>
              <a:t>时，</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800" b="1" kern="100" baseline="-25000">
                <a:solidFill>
                  <a:srgbClr val="FF0000"/>
                </a:solidFill>
                <a:latin typeface="Times New Roman" panose="02020603050405020304" pitchFamily="18" charset="0"/>
                <a:cs typeface="Times New Roman" panose="02020603050405020304" pitchFamily="18" charset="0"/>
                <a:sym typeface="+mn-ea"/>
              </a:rPr>
              <a:t>1</a:t>
            </a:r>
            <a:r>
              <a:rPr lang="en-US" altLang="zh-CN" sz="2800" b="1" kern="100">
                <a:solidFill>
                  <a:srgbClr val="FF0000"/>
                </a:solidFill>
                <a:latin typeface="Times New Roman" panose="02020603050405020304" pitchFamily="18" charset="0"/>
                <a:cs typeface="Times New Roman" panose="02020603050405020304" pitchFamily="18" charset="0"/>
                <a:sym typeface="+mn-ea"/>
              </a:rPr>
              <a:t>&gt;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800" b="1" kern="100" baseline="-25000">
                <a:solidFill>
                  <a:srgbClr val="FF0000"/>
                </a:solidFill>
                <a:latin typeface="Times New Roman" panose="02020603050405020304" pitchFamily="18" charset="0"/>
                <a:cs typeface="Times New Roman" panose="02020603050405020304" pitchFamily="18" charset="0"/>
                <a:sym typeface="+mn-ea"/>
              </a:rPr>
              <a:t>2</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endParaRPr lang="zh-CN" altLang="zh-CN" sz="105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ct val="0"/>
              </a:spcAft>
            </a:pPr>
            <a:r>
              <a:rPr lang="zh-CN" altLang="zh-CN" sz="2800" b="1" kern="100">
                <a:solidFill>
                  <a:srgbClr val="FF0000"/>
                </a:solidFill>
                <a:latin typeface="Times New Roman" panose="02020603050405020304" pitchFamily="18" charset="0"/>
                <a:cs typeface="Times New Roman" panose="02020603050405020304" pitchFamily="18" charset="0"/>
                <a:sym typeface="+mn-ea"/>
              </a:rPr>
              <a:t>不等式的解集为</a:t>
            </a:r>
            <a:r>
              <a:rPr lang="en-US"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800" b="1" kern="100">
                <a:solidFill>
                  <a:srgbClr val="FF0000"/>
                </a:solidFill>
                <a:latin typeface="Times New Roman" panose="02020603050405020304" pitchFamily="18" charset="0"/>
                <a:cs typeface="Times New Roman" panose="02020603050405020304" pitchFamily="18" charset="0"/>
                <a:sym typeface="+mn-ea"/>
              </a:rPr>
              <a:t>|</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en-US" altLang="zh-CN" sz="2800" b="1" kern="100">
                <a:solidFill>
                  <a:srgbClr val="FF0000"/>
                </a:solidFill>
                <a:latin typeface="Times New Roman" panose="02020603050405020304" pitchFamily="18" charset="0"/>
                <a:cs typeface="Times New Roman" panose="02020603050405020304" pitchFamily="18" charset="0"/>
                <a:sym typeface="+mn-ea"/>
              </a:rPr>
              <a:t>&lt;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800" b="1" kern="100">
                <a:solidFill>
                  <a:srgbClr val="FF0000"/>
                </a:solidFill>
                <a:latin typeface="Times New Roman" panose="02020603050405020304" pitchFamily="18" charset="0"/>
                <a:cs typeface="Times New Roman" panose="02020603050405020304" pitchFamily="18" charset="0"/>
                <a:sym typeface="+mn-ea"/>
              </a:rPr>
              <a:t>&lt;2</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en-US" altLang="zh-CN" sz="2800" b="1" kern="100">
                <a:solidFill>
                  <a:srgbClr val="FF0000"/>
                </a:solidFill>
                <a:latin typeface="Times New Roman" panose="02020603050405020304" pitchFamily="18" charset="0"/>
                <a:cs typeface="Times New Roman" panose="02020603050405020304" pitchFamily="18" charset="0"/>
                <a:sym typeface="+mn-ea"/>
              </a:rPr>
              <a:t>}</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endParaRPr lang="zh-CN" altLang="zh-CN" sz="105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ct val="0"/>
              </a:spcAft>
            </a:pPr>
            <a:r>
              <a:rPr lang="en-US" altLang="zh-CN" sz="2800" b="1" kern="100">
                <a:solidFill>
                  <a:srgbClr val="FF0000"/>
                </a:solidFill>
                <a:latin typeface="Times New Roman" panose="02020603050405020304" pitchFamily="18" charset="0"/>
                <a:cs typeface="Times New Roman" panose="02020603050405020304" pitchFamily="18" charset="0"/>
                <a:sym typeface="+mn-ea"/>
              </a:rPr>
              <a:t>②</a:t>
            </a:r>
            <a:r>
              <a:rPr lang="zh-CN" altLang="zh-CN" sz="2800" b="1" kern="100">
                <a:solidFill>
                  <a:srgbClr val="FF0000"/>
                </a:solidFill>
                <a:latin typeface="Times New Roman" panose="02020603050405020304" pitchFamily="18" charset="0"/>
                <a:cs typeface="Times New Roman" panose="02020603050405020304" pitchFamily="18" charset="0"/>
                <a:sym typeface="+mn-ea"/>
              </a:rPr>
              <a:t>当</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kern="100">
                <a:solidFill>
                  <a:srgbClr val="FF0000"/>
                </a:solidFill>
                <a:latin typeface="Times New Roman" panose="02020603050405020304" pitchFamily="18" charset="0"/>
                <a:cs typeface="Times New Roman" panose="02020603050405020304" pitchFamily="18" charset="0"/>
                <a:sym typeface="+mn-ea"/>
              </a:rPr>
              <a:t>0</a:t>
            </a:r>
            <a:r>
              <a:rPr lang="zh-CN" altLang="zh-CN" sz="2800" b="1" kern="100">
                <a:solidFill>
                  <a:srgbClr val="FF0000"/>
                </a:solidFill>
                <a:latin typeface="Times New Roman" panose="02020603050405020304" pitchFamily="18" charset="0"/>
                <a:cs typeface="Times New Roman" panose="02020603050405020304" pitchFamily="18" charset="0"/>
                <a:sym typeface="+mn-ea"/>
              </a:rPr>
              <a:t>时，原不等式化为</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800" b="1" kern="100" baseline="30000">
                <a:solidFill>
                  <a:srgbClr val="FF0000"/>
                </a:solidFill>
                <a:latin typeface="Times New Roman" panose="02020603050405020304" pitchFamily="18" charset="0"/>
                <a:cs typeface="Times New Roman" panose="02020603050405020304" pitchFamily="18" charset="0"/>
                <a:sym typeface="+mn-ea"/>
              </a:rPr>
              <a:t>2</a:t>
            </a:r>
            <a:r>
              <a:rPr lang="en-US" altLang="zh-CN" sz="2800" b="1" kern="100">
                <a:solidFill>
                  <a:srgbClr val="FF0000"/>
                </a:solidFill>
                <a:latin typeface="Times New Roman" panose="02020603050405020304" pitchFamily="18" charset="0"/>
                <a:cs typeface="Times New Roman" panose="02020603050405020304" pitchFamily="18" charset="0"/>
                <a:sym typeface="+mn-ea"/>
              </a:rPr>
              <a:t>&lt;0</a:t>
            </a:r>
            <a:r>
              <a:rPr lang="zh-CN" altLang="zh-CN" sz="2800" b="1" kern="100">
                <a:solidFill>
                  <a:srgbClr val="FF0000"/>
                </a:solidFill>
                <a:latin typeface="Times New Roman" panose="02020603050405020304" pitchFamily="18" charset="0"/>
                <a:cs typeface="Times New Roman" panose="02020603050405020304" pitchFamily="18" charset="0"/>
                <a:sym typeface="+mn-ea"/>
              </a:rPr>
              <a:t>，解集为</a:t>
            </a:r>
            <a:r>
              <a:rPr lang="en-US" altLang="zh-CN" sz="2800" b="1" kern="100">
                <a:solidFill>
                  <a:srgbClr val="FF0000"/>
                </a:solidFill>
                <a:latin typeface="Times New Roman" panose="02020603050405020304" pitchFamily="18" charset="0"/>
                <a:cs typeface="Times New Roman" panose="02020603050405020304" pitchFamily="18" charset="0"/>
                <a:sym typeface="+mn-ea"/>
              </a:rPr>
              <a:t>∅</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endParaRPr lang="zh-CN" altLang="zh-CN" sz="105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ct val="0"/>
              </a:spcAft>
            </a:pPr>
            <a:r>
              <a:rPr lang="en-US" altLang="zh-CN" sz="2800" b="1" kern="100">
                <a:solidFill>
                  <a:srgbClr val="FF0000"/>
                </a:solidFill>
                <a:latin typeface="Times New Roman" panose="02020603050405020304" pitchFamily="18" charset="0"/>
                <a:cs typeface="Times New Roman" panose="02020603050405020304" pitchFamily="18" charset="0"/>
                <a:sym typeface="+mn-ea"/>
              </a:rPr>
              <a:t>③</a:t>
            </a:r>
            <a:r>
              <a:rPr lang="zh-CN" altLang="zh-CN" sz="2800" b="1" kern="100">
                <a:solidFill>
                  <a:srgbClr val="FF0000"/>
                </a:solidFill>
                <a:latin typeface="Times New Roman" panose="02020603050405020304" pitchFamily="18" charset="0"/>
                <a:cs typeface="Times New Roman" panose="02020603050405020304" pitchFamily="18" charset="0"/>
                <a:sym typeface="+mn-ea"/>
              </a:rPr>
              <a:t>当</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en-US" altLang="zh-CN" sz="2800" b="1" kern="100">
                <a:solidFill>
                  <a:srgbClr val="FF0000"/>
                </a:solidFill>
                <a:latin typeface="Times New Roman" panose="02020603050405020304" pitchFamily="18" charset="0"/>
                <a:cs typeface="Times New Roman" panose="02020603050405020304" pitchFamily="18" charset="0"/>
                <a:sym typeface="+mn-ea"/>
              </a:rPr>
              <a:t>&lt;0</a:t>
            </a:r>
            <a:r>
              <a:rPr lang="zh-CN" altLang="zh-CN" sz="2800" b="1" kern="100">
                <a:solidFill>
                  <a:srgbClr val="FF0000"/>
                </a:solidFill>
                <a:latin typeface="Times New Roman" panose="02020603050405020304" pitchFamily="18" charset="0"/>
                <a:cs typeface="Times New Roman" panose="02020603050405020304" pitchFamily="18" charset="0"/>
                <a:sym typeface="+mn-ea"/>
              </a:rPr>
              <a:t>时，</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800" b="1" kern="100" baseline="-25000">
                <a:solidFill>
                  <a:srgbClr val="FF0000"/>
                </a:solidFill>
                <a:latin typeface="Times New Roman" panose="02020603050405020304" pitchFamily="18" charset="0"/>
                <a:cs typeface="Times New Roman" panose="02020603050405020304" pitchFamily="18" charset="0"/>
                <a:sym typeface="+mn-ea"/>
              </a:rPr>
              <a:t>1</a:t>
            </a:r>
            <a:r>
              <a:rPr lang="en-US" altLang="zh-CN" sz="2800" b="1" kern="100">
                <a:solidFill>
                  <a:srgbClr val="FF0000"/>
                </a:solidFill>
                <a:latin typeface="Times New Roman" panose="02020603050405020304" pitchFamily="18" charset="0"/>
                <a:cs typeface="Times New Roman" panose="02020603050405020304" pitchFamily="18" charset="0"/>
                <a:sym typeface="+mn-ea"/>
              </a:rPr>
              <a:t>&lt;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800" b="1" kern="100" baseline="-25000">
                <a:solidFill>
                  <a:srgbClr val="FF0000"/>
                </a:solidFill>
                <a:latin typeface="Times New Roman" panose="02020603050405020304" pitchFamily="18" charset="0"/>
                <a:cs typeface="Times New Roman" panose="02020603050405020304" pitchFamily="18" charset="0"/>
                <a:sym typeface="+mn-ea"/>
              </a:rPr>
              <a:t>2</a:t>
            </a:r>
            <a:r>
              <a:rPr lang="zh-CN" altLang="zh-CN" sz="2800" b="1" kern="100">
                <a:solidFill>
                  <a:srgbClr val="FF0000"/>
                </a:solidFill>
                <a:latin typeface="Times New Roman" panose="02020603050405020304" pitchFamily="18" charset="0"/>
                <a:cs typeface="Times New Roman" panose="02020603050405020304" pitchFamily="18" charset="0"/>
                <a:sym typeface="+mn-ea"/>
              </a:rPr>
              <a:t>，不等式的解集为</a:t>
            </a:r>
            <a:r>
              <a:rPr lang="en-US"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800" b="1" kern="100">
                <a:solidFill>
                  <a:srgbClr val="FF0000"/>
                </a:solidFill>
                <a:latin typeface="Times New Roman" panose="02020603050405020304" pitchFamily="18" charset="0"/>
                <a:cs typeface="Times New Roman" panose="02020603050405020304" pitchFamily="18" charset="0"/>
                <a:sym typeface="+mn-ea"/>
              </a:rPr>
              <a:t>|2</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en-US" altLang="zh-CN" sz="2800" b="1" kern="100">
                <a:solidFill>
                  <a:srgbClr val="FF0000"/>
                </a:solidFill>
                <a:latin typeface="Times New Roman" panose="02020603050405020304" pitchFamily="18" charset="0"/>
                <a:cs typeface="Times New Roman" panose="02020603050405020304" pitchFamily="18" charset="0"/>
                <a:sym typeface="+mn-ea"/>
              </a:rPr>
              <a:t>&lt;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800" b="1" kern="100">
                <a:solidFill>
                  <a:srgbClr val="FF0000"/>
                </a:solidFill>
                <a:latin typeface="Times New Roman" panose="02020603050405020304" pitchFamily="18" charset="0"/>
                <a:cs typeface="Times New Roman" panose="02020603050405020304" pitchFamily="18" charset="0"/>
                <a:sym typeface="+mn-ea"/>
              </a:rPr>
              <a:t>&lt;</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en-US" altLang="zh-CN" sz="2800" b="1" kern="100">
                <a:solidFill>
                  <a:srgbClr val="FF0000"/>
                </a:solidFill>
                <a:latin typeface="Times New Roman" panose="02020603050405020304" pitchFamily="18" charset="0"/>
                <a:cs typeface="Times New Roman" panose="02020603050405020304" pitchFamily="18" charset="0"/>
                <a:sym typeface="+mn-ea"/>
              </a:rPr>
              <a:t>}.</a:t>
            </a:r>
            <a:endParaRPr lang="zh-CN" altLang="zh-CN" sz="105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ct val="0"/>
              </a:spcAft>
            </a:pPr>
            <a:r>
              <a:rPr lang="zh-CN" altLang="zh-CN" sz="2800" b="1" kern="100">
                <a:solidFill>
                  <a:srgbClr val="FF0000"/>
                </a:solidFill>
                <a:latin typeface="Times New Roman" panose="02020603050405020304" pitchFamily="18" charset="0"/>
                <a:cs typeface="Times New Roman" panose="02020603050405020304" pitchFamily="18" charset="0"/>
                <a:sym typeface="+mn-ea"/>
              </a:rPr>
              <a:t>综上，当</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en-US" altLang="zh-CN" sz="2800" b="1" kern="100">
                <a:solidFill>
                  <a:srgbClr val="FF0000"/>
                </a:solidFill>
                <a:latin typeface="Times New Roman" panose="02020603050405020304" pitchFamily="18" charset="0"/>
                <a:cs typeface="Times New Roman" panose="02020603050405020304" pitchFamily="18" charset="0"/>
                <a:sym typeface="+mn-ea"/>
              </a:rPr>
              <a:t>&gt;0</a:t>
            </a:r>
            <a:r>
              <a:rPr lang="zh-CN" altLang="zh-CN" sz="2800" b="1" kern="100">
                <a:solidFill>
                  <a:srgbClr val="FF0000"/>
                </a:solidFill>
                <a:latin typeface="Times New Roman" panose="02020603050405020304" pitchFamily="18" charset="0"/>
                <a:cs typeface="Times New Roman" panose="02020603050405020304" pitchFamily="18" charset="0"/>
                <a:sym typeface="+mn-ea"/>
              </a:rPr>
              <a:t>时，不等式的解集为</a:t>
            </a:r>
            <a:r>
              <a:rPr lang="en-US"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800" b="1" kern="100">
                <a:solidFill>
                  <a:srgbClr val="FF0000"/>
                </a:solidFill>
                <a:latin typeface="Times New Roman" panose="02020603050405020304" pitchFamily="18" charset="0"/>
                <a:cs typeface="Times New Roman" panose="02020603050405020304" pitchFamily="18" charset="0"/>
                <a:sym typeface="+mn-ea"/>
              </a:rPr>
              <a:t>|</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en-US" altLang="zh-CN" sz="2800" b="1" kern="100">
                <a:solidFill>
                  <a:srgbClr val="FF0000"/>
                </a:solidFill>
                <a:latin typeface="Times New Roman" panose="02020603050405020304" pitchFamily="18" charset="0"/>
                <a:cs typeface="Times New Roman" panose="02020603050405020304" pitchFamily="18" charset="0"/>
                <a:sym typeface="+mn-ea"/>
              </a:rPr>
              <a:t>&lt;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800" b="1" kern="100">
                <a:solidFill>
                  <a:srgbClr val="FF0000"/>
                </a:solidFill>
                <a:latin typeface="Times New Roman" panose="02020603050405020304" pitchFamily="18" charset="0"/>
                <a:cs typeface="Times New Roman" panose="02020603050405020304" pitchFamily="18" charset="0"/>
                <a:sym typeface="+mn-ea"/>
              </a:rPr>
              <a:t>&lt;2</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en-US" altLang="zh-CN" sz="2800" b="1" kern="100">
                <a:solidFill>
                  <a:srgbClr val="FF0000"/>
                </a:solidFill>
                <a:latin typeface="Times New Roman" panose="02020603050405020304" pitchFamily="18" charset="0"/>
                <a:cs typeface="Times New Roman" panose="02020603050405020304" pitchFamily="18" charset="0"/>
                <a:sym typeface="+mn-ea"/>
              </a:rPr>
              <a:t>}</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endParaRPr lang="zh-CN" altLang="zh-CN" sz="105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ct val="0"/>
              </a:spcAft>
            </a:pPr>
            <a:r>
              <a:rPr lang="zh-CN" altLang="zh-CN" sz="2800" b="1" kern="100">
                <a:solidFill>
                  <a:srgbClr val="FF0000"/>
                </a:solidFill>
                <a:latin typeface="Times New Roman" panose="02020603050405020304" pitchFamily="18" charset="0"/>
                <a:cs typeface="Times New Roman" panose="02020603050405020304" pitchFamily="18" charset="0"/>
                <a:sym typeface="+mn-ea"/>
              </a:rPr>
              <a:t>当</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kern="100">
                <a:solidFill>
                  <a:srgbClr val="FF0000"/>
                </a:solidFill>
                <a:latin typeface="Times New Roman" panose="02020603050405020304" pitchFamily="18" charset="0"/>
                <a:cs typeface="Times New Roman" panose="02020603050405020304" pitchFamily="18" charset="0"/>
                <a:sym typeface="+mn-ea"/>
              </a:rPr>
              <a:t>0</a:t>
            </a:r>
            <a:r>
              <a:rPr lang="zh-CN" altLang="zh-CN" sz="2800" b="1" kern="100">
                <a:solidFill>
                  <a:srgbClr val="FF0000"/>
                </a:solidFill>
                <a:latin typeface="Times New Roman" panose="02020603050405020304" pitchFamily="18" charset="0"/>
                <a:cs typeface="Times New Roman" panose="02020603050405020304" pitchFamily="18" charset="0"/>
                <a:sym typeface="+mn-ea"/>
              </a:rPr>
              <a:t>时，不等式的解集为</a:t>
            </a:r>
            <a:r>
              <a:rPr lang="en-US" altLang="zh-CN" sz="2800" b="1" kern="100">
                <a:solidFill>
                  <a:srgbClr val="FF0000"/>
                </a:solidFill>
                <a:latin typeface="Times New Roman" panose="02020603050405020304" pitchFamily="18" charset="0"/>
                <a:cs typeface="Times New Roman" panose="02020603050405020304" pitchFamily="18" charset="0"/>
                <a:sym typeface="+mn-ea"/>
              </a:rPr>
              <a:t>∅</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endParaRPr lang="zh-CN" altLang="zh-CN" sz="105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ct val="0"/>
              </a:spcAft>
            </a:pPr>
            <a:r>
              <a:rPr lang="zh-CN" altLang="zh-CN" sz="2800" b="1" kern="100">
                <a:solidFill>
                  <a:srgbClr val="FF0000"/>
                </a:solidFill>
                <a:latin typeface="Times New Roman" panose="02020603050405020304" pitchFamily="18" charset="0"/>
                <a:cs typeface="Times New Roman" panose="02020603050405020304" pitchFamily="18" charset="0"/>
                <a:sym typeface="+mn-ea"/>
              </a:rPr>
              <a:t>当</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en-US" altLang="zh-CN" sz="2800" b="1" kern="100">
                <a:solidFill>
                  <a:srgbClr val="FF0000"/>
                </a:solidFill>
                <a:latin typeface="Times New Roman" panose="02020603050405020304" pitchFamily="18" charset="0"/>
                <a:cs typeface="Times New Roman" panose="02020603050405020304" pitchFamily="18" charset="0"/>
                <a:sym typeface="+mn-ea"/>
              </a:rPr>
              <a:t>&lt;0</a:t>
            </a:r>
            <a:r>
              <a:rPr lang="zh-CN" altLang="zh-CN" sz="2800" b="1" kern="100">
                <a:solidFill>
                  <a:srgbClr val="FF0000"/>
                </a:solidFill>
                <a:latin typeface="Times New Roman" panose="02020603050405020304" pitchFamily="18" charset="0"/>
                <a:cs typeface="Times New Roman" panose="02020603050405020304" pitchFamily="18" charset="0"/>
                <a:sym typeface="+mn-ea"/>
              </a:rPr>
              <a:t>时，不等式的解集为</a:t>
            </a:r>
            <a:r>
              <a:rPr lang="en-US"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800" b="1" kern="100">
                <a:solidFill>
                  <a:srgbClr val="FF0000"/>
                </a:solidFill>
                <a:latin typeface="Times New Roman" panose="02020603050405020304" pitchFamily="18" charset="0"/>
                <a:cs typeface="Times New Roman" panose="02020603050405020304" pitchFamily="18" charset="0"/>
                <a:sym typeface="+mn-ea"/>
              </a:rPr>
              <a:t>|2</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en-US" altLang="zh-CN" sz="2800" b="1" kern="100">
                <a:solidFill>
                  <a:srgbClr val="FF0000"/>
                </a:solidFill>
                <a:latin typeface="Times New Roman" panose="02020603050405020304" pitchFamily="18" charset="0"/>
                <a:cs typeface="Times New Roman" panose="02020603050405020304" pitchFamily="18" charset="0"/>
                <a:sym typeface="+mn-ea"/>
              </a:rPr>
              <a:t>&lt;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x</a:t>
            </a:r>
            <a:r>
              <a:rPr lang="en-US" altLang="zh-CN" sz="2800" b="1" kern="100">
                <a:solidFill>
                  <a:srgbClr val="FF0000"/>
                </a:solidFill>
                <a:latin typeface="Times New Roman" panose="02020603050405020304" pitchFamily="18" charset="0"/>
                <a:cs typeface="Times New Roman" panose="02020603050405020304" pitchFamily="18" charset="0"/>
                <a:sym typeface="+mn-ea"/>
              </a:rPr>
              <a:t>&lt;</a:t>
            </a:r>
            <a:r>
              <a:rPr lang="zh-CN" altLang="zh-CN" sz="2800" b="1" kern="100">
                <a:solidFill>
                  <a:srgbClr val="FF0000"/>
                </a:solidFill>
                <a:latin typeface="Times New Roman" panose="02020603050405020304" pitchFamily="18" charset="0"/>
                <a:cs typeface="Times New Roman" panose="02020603050405020304" pitchFamily="18" charset="0"/>
                <a:sym typeface="+mn-ea"/>
              </a:rPr>
              <a:t>－</a:t>
            </a:r>
            <a:r>
              <a:rPr lang="en-US" altLang="zh-CN" sz="2800" b="1" i="1" kern="100">
                <a:solidFill>
                  <a:srgbClr val="FF0000"/>
                </a:solidFill>
                <a:latin typeface="Times New Roman" panose="02020603050405020304" pitchFamily="18" charset="0"/>
                <a:cs typeface="Times New Roman" panose="02020603050405020304" pitchFamily="18" charset="0"/>
                <a:sym typeface="+mn-ea"/>
              </a:rPr>
              <a:t>a</a:t>
            </a:r>
            <a:r>
              <a:rPr lang="en-US" altLang="zh-CN" sz="2800" b="1" kern="100">
                <a:solidFill>
                  <a:srgbClr val="FF0000"/>
                </a:solidFill>
                <a:latin typeface="Times New Roman" panose="02020603050405020304" pitchFamily="18" charset="0"/>
                <a:cs typeface="Times New Roman" panose="02020603050405020304" pitchFamily="18" charset="0"/>
                <a:sym typeface="+mn-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5" name="矩形 4" title=""/>
          <p:cNvSpPr/>
          <p:nvPr>
            <p:custDataLst>
              <p:tags r:id="rId2"/>
            </p:custDataLst>
          </p:nvPr>
        </p:nvSpPr>
        <p:spPr>
          <a:xfrm>
            <a:off x="455768" y="489491"/>
            <a:ext cx="11350315" cy="2030095"/>
          </a:xfrm>
          <a:prstGeom prst="rect">
            <a:avLst/>
          </a:prstGeom>
        </p:spPr>
        <p:txBody>
          <a:bodyPr>
            <a:spAutoFit/>
          </a:bodyPr>
          <a:lstStyle/>
          <a:p>
            <a:pPr algn="just">
              <a:lnSpc>
                <a:spcPct val="150000"/>
              </a:lnSpc>
              <a:spcAft>
                <a:spcPct val="0"/>
              </a:spcAft>
            </a:pP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8.</a:t>
            </a:r>
            <a:r>
              <a:rPr lang="zh-CN" altLang="zh-CN" sz="2800" kern="100">
                <a:latin typeface="Times New Roman" panose="02020603050405020304" pitchFamily="18" charset="0"/>
                <a:ea typeface="宋体" panose="02010600030101010101" pitchFamily="2" charset="-122"/>
                <a:cs typeface="Times New Roman" panose="02020603050405020304" pitchFamily="18" charset="0"/>
              </a:rPr>
              <a:t>设</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m</a:t>
            </a:r>
            <a:r>
              <a:rPr lang="zh-CN"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&gt;0</a:t>
            </a:r>
            <a:r>
              <a:rPr lang="zh-CN" altLang="zh-CN" sz="2800" kern="100">
                <a:latin typeface="Times New Roman" panose="02020603050405020304" pitchFamily="18" charset="0"/>
                <a:ea typeface="宋体" panose="02010600030101010101" pitchFamily="2" charset="-122"/>
                <a:cs typeface="Times New Roman" panose="02020603050405020304" pitchFamily="18" charset="0"/>
              </a:rPr>
              <a:t>，则关于</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x</a:t>
            </a:r>
            <a:r>
              <a:rPr lang="zh-CN" altLang="zh-CN" sz="2800" kern="100">
                <a:latin typeface="Times New Roman" panose="02020603050405020304" pitchFamily="18" charset="0"/>
                <a:ea typeface="宋体" panose="02010600030101010101" pitchFamily="2" charset="-122"/>
                <a:cs typeface="Times New Roman" panose="02020603050405020304" pitchFamily="18" charset="0"/>
              </a:rPr>
              <a:t>的不等式</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m</a:t>
            </a:r>
            <a:r>
              <a:rPr lang="zh-CN"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n</a:t>
            </a:r>
            <a:r>
              <a:rPr lang="zh-CN"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)&gt;0</a:t>
            </a:r>
            <a:r>
              <a:rPr lang="zh-CN" altLang="zh-CN" sz="2800" kern="100">
                <a:latin typeface="Times New Roman" panose="02020603050405020304" pitchFamily="18" charset="0"/>
                <a:ea typeface="宋体" panose="02010600030101010101" pitchFamily="2" charset="-122"/>
                <a:cs typeface="Times New Roman" panose="02020603050405020304" pitchFamily="18" charset="0"/>
              </a:rPr>
              <a:t>的解集是</a:t>
            </a:r>
          </a:p>
          <a:p>
            <a:pPr algn="just">
              <a:lnSpc>
                <a:spcPct val="150000"/>
              </a:lnSpc>
              <a:spcAft>
                <a:spcPct val="0"/>
              </a:spcAft>
            </a:pP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i="1" kern="100" err="1">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kern="100" err="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kern="100" err="1">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&lt;</a:t>
            </a:r>
            <a:r>
              <a:rPr lang="zh-CN"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n</a:t>
            </a:r>
            <a:r>
              <a:rPr lang="zh-CN" altLang="zh-CN" sz="2800" kern="100">
                <a:latin typeface="Times New Roman" panose="02020603050405020304" pitchFamily="18" charset="0"/>
                <a:ea typeface="宋体" panose="02010600030101010101" pitchFamily="2" charset="-122"/>
                <a:cs typeface="Times New Roman" panose="02020603050405020304" pitchFamily="18" charset="0"/>
              </a:rPr>
              <a:t>或</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&gt;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m</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smtClean="0">
                <a:latin typeface="Times New Roman" panose="02020603050405020304" pitchFamily="18" charset="0"/>
                <a:ea typeface="宋体" panose="02010600030101010101" pitchFamily="2" charset="-122"/>
                <a:cs typeface="Times New Roman" panose="02020603050405020304" pitchFamily="18" charset="0"/>
              </a:rPr>
              <a:t>	B</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zh-CN"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&lt;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&lt;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m</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kern="10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ct val="0"/>
              </a:spcAft>
            </a:pP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C.{</a:t>
            </a:r>
            <a:r>
              <a:rPr lang="en-US" altLang="zh-CN" sz="2800" i="1" kern="100" err="1">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kern="100" err="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kern="100" err="1">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&lt;</a:t>
            </a:r>
            <a:r>
              <a:rPr lang="zh-CN"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m</a:t>
            </a:r>
            <a:r>
              <a:rPr lang="zh-CN" altLang="zh-CN" sz="2800" kern="100">
                <a:latin typeface="Times New Roman" panose="02020603050405020304" pitchFamily="18" charset="0"/>
                <a:ea typeface="宋体" panose="02010600030101010101" pitchFamily="2" charset="-122"/>
                <a:cs typeface="Times New Roman" panose="02020603050405020304" pitchFamily="18" charset="0"/>
              </a:rPr>
              <a:t>或</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&gt;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smtClean="0">
                <a:latin typeface="Times New Roman" panose="02020603050405020304" pitchFamily="18" charset="0"/>
                <a:ea typeface="宋体" panose="02010600030101010101" pitchFamily="2" charset="-122"/>
                <a:cs typeface="Times New Roman" panose="02020603050405020304" pitchFamily="18" charset="0"/>
              </a:rPr>
              <a:t>	D</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zh-CN"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m</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&lt;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&lt;</a:t>
            </a:r>
            <a:r>
              <a:rPr lang="en-US" altLang="zh-CN" sz="2800" i="1" kern="100">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kern="100" smtClean="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3" name="文本框 2" title=""/>
          <p:cNvSpPr txBox="1"/>
          <p:nvPr/>
        </p:nvSpPr>
        <p:spPr>
          <a:xfrm>
            <a:off x="1056005" y="2828925"/>
            <a:ext cx="8539480" cy="2030095"/>
          </a:xfrm>
          <a:prstGeom prst="rect">
            <a:avLst/>
          </a:prstGeom>
          <a:noFill/>
        </p:spPr>
        <p:txBody>
          <a:bodyPr wrap="square" rtlCol="0" anchor="t">
            <a:spAutoFit/>
          </a:bodyPr>
          <a:lstStyle/>
          <a:p>
            <a:pPr algn="just">
              <a:lnSpc>
                <a:spcPct val="150000"/>
              </a:lnSpc>
              <a:spcAft>
                <a:spcPct val="0"/>
              </a:spcAft>
            </a:pP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解析　</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sym typeface="+mn-ea"/>
              </a:rPr>
              <a:t>方程</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m</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sym typeface="+mn-ea"/>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x</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n</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sym typeface="+mn-ea"/>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x</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sym typeface="+mn-ea"/>
              </a:rPr>
              <a:t>＝</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0</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sym typeface="+mn-ea"/>
              </a:rPr>
              <a:t>的两根为</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m</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sym typeface="+mn-ea"/>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n</a:t>
            </a:r>
            <a:r>
              <a:rPr lang="zh-CN" altLang="zh-CN" sz="2800" kern="100" smtClean="0">
                <a:solidFill>
                  <a:srgbClr val="FF0000"/>
                </a:solidFill>
                <a:latin typeface="Times New Roman" panose="02020603050405020304" pitchFamily="18" charset="0"/>
                <a:ea typeface="黑体" panose="02010609060101010101" charset="-122"/>
                <a:cs typeface="Times New Roman" panose="02020603050405020304" pitchFamily="18" charset="0"/>
                <a:sym typeface="+mn-ea"/>
              </a:rPr>
              <a:t>，</a:t>
            </a:r>
            <a:endParaRPr lang="en-US" altLang="zh-CN" sz="2800" kern="100" smtClean="0">
              <a:solidFill>
                <a:srgbClr val="FF0000"/>
              </a:solidFill>
              <a:latin typeface="Times New Roman" panose="02020603050405020304" pitchFamily="18" charset="0"/>
              <a:ea typeface="黑体" panose="02010609060101010101" charset="-122"/>
              <a:cs typeface="Times New Roman" panose="02020603050405020304" pitchFamily="18" charset="0"/>
            </a:endParaRPr>
          </a:p>
          <a:p>
            <a:pPr algn="just">
              <a:lnSpc>
                <a:spcPct val="150000"/>
              </a:lnSpc>
              <a:spcAft>
                <a:spcPct val="0"/>
              </a:spcAft>
            </a:pPr>
            <a:r>
              <a:rPr lang="zh-CN" altLang="zh-CN" sz="2800" kern="100" smtClean="0">
                <a:solidFill>
                  <a:srgbClr val="FF0000"/>
                </a:solidFill>
                <a:latin typeface="Times New Roman" panose="02020603050405020304" pitchFamily="18" charset="0"/>
                <a:ea typeface="黑体" panose="02010609060101010101" charset="-122"/>
                <a:cs typeface="Times New Roman" panose="02020603050405020304" pitchFamily="18" charset="0"/>
                <a:sym typeface="+mn-ea"/>
              </a:rPr>
              <a:t>因为</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m</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sym typeface="+mn-ea"/>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n</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&gt;0</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sym typeface="+mn-ea"/>
              </a:rPr>
              <a:t>，所以</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m</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&gt;</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sym typeface="+mn-ea"/>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n</a:t>
            </a:r>
            <a:r>
              <a:rPr lang="zh-CN" altLang="zh-CN" sz="2800" kern="100" smtClean="0">
                <a:solidFill>
                  <a:srgbClr val="FF0000"/>
                </a:solidFill>
                <a:latin typeface="Times New Roman" panose="02020603050405020304" pitchFamily="18" charset="0"/>
                <a:ea typeface="黑体" panose="02010609060101010101" charset="-122"/>
                <a:cs typeface="Times New Roman" panose="02020603050405020304" pitchFamily="18" charset="0"/>
                <a:sym typeface="+mn-ea"/>
              </a:rPr>
              <a:t>，</a:t>
            </a:r>
            <a:endParaRPr lang="en-US" altLang="zh-CN" sz="2800" kern="100" smtClean="0">
              <a:solidFill>
                <a:srgbClr val="FF0000"/>
              </a:solidFill>
              <a:latin typeface="Times New Roman" panose="02020603050405020304" pitchFamily="18" charset="0"/>
              <a:ea typeface="黑体" panose="02010609060101010101" charset="-122"/>
              <a:cs typeface="Times New Roman" panose="02020603050405020304" pitchFamily="18" charset="0"/>
            </a:endParaRPr>
          </a:p>
          <a:p>
            <a:pPr algn="just">
              <a:lnSpc>
                <a:spcPct val="150000"/>
              </a:lnSpc>
              <a:spcAft>
                <a:spcPct val="0"/>
              </a:spcAft>
            </a:pPr>
            <a:r>
              <a:rPr lang="zh-CN" altLang="zh-CN" sz="2800" kern="100" smtClean="0">
                <a:solidFill>
                  <a:srgbClr val="FF0000"/>
                </a:solidFill>
                <a:latin typeface="Times New Roman" panose="02020603050405020304" pitchFamily="18" charset="0"/>
                <a:ea typeface="黑体" panose="02010609060101010101" charset="-122"/>
                <a:cs typeface="Times New Roman" panose="02020603050405020304" pitchFamily="18" charset="0"/>
                <a:sym typeface="+mn-ea"/>
              </a:rPr>
              <a:t>得</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sym typeface="+mn-ea"/>
              </a:rPr>
              <a:t>不等式的解集是</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x</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sym typeface="+mn-ea"/>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n</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&lt;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x</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&lt;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m</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sym typeface="+mn-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5" name="矩形 4" title=""/>
          <p:cNvSpPr/>
          <p:nvPr>
            <p:custDataLst>
              <p:tags r:id="rId2"/>
            </p:custDataLst>
          </p:nvPr>
        </p:nvSpPr>
        <p:spPr>
          <a:xfrm>
            <a:off x="276126" y="549181"/>
            <a:ext cx="11126669" cy="1599565"/>
          </a:xfrm>
          <a:prstGeom prst="rect">
            <a:avLst/>
          </a:prstGeom>
        </p:spPr>
        <p:txBody>
          <a:bodyPr>
            <a:spAutoFit/>
          </a:bodyPr>
          <a:lstStyle/>
          <a:p>
            <a:pPr algn="just">
              <a:lnSpc>
                <a:spcPct val="150000"/>
              </a:lnSpc>
              <a:spcAft>
                <a:spcPct val="0"/>
              </a:spcAft>
            </a:pPr>
            <a:r>
              <a:rPr lang="en-US" altLang="zh-CN" sz="2800" kern="100">
                <a:latin typeface="Times New Roman" panose="02020603050405020304" pitchFamily="18" charset="0"/>
                <a:cs typeface="Times New Roman" panose="02020603050405020304" pitchFamily="18" charset="0"/>
              </a:rPr>
              <a:t>9.</a:t>
            </a:r>
            <a:r>
              <a:rPr lang="zh-CN" altLang="zh-CN" sz="2800" kern="100">
                <a:latin typeface="Times New Roman" panose="02020603050405020304" pitchFamily="18" charset="0"/>
                <a:cs typeface="Times New Roman" panose="02020603050405020304" pitchFamily="18" charset="0"/>
              </a:rPr>
              <a:t>设不等式</a:t>
            </a:r>
            <a:r>
              <a:rPr lang="en-US" altLang="zh-CN" sz="2800" i="1" kern="100">
                <a:latin typeface="Times New Roman" panose="02020603050405020304" pitchFamily="18" charset="0"/>
                <a:cs typeface="Times New Roman" panose="02020603050405020304" pitchFamily="18" charset="0"/>
              </a:rPr>
              <a:t>x</a:t>
            </a:r>
            <a:r>
              <a:rPr lang="en-US" altLang="zh-CN" sz="2800" kern="100" baseline="30000">
                <a:latin typeface="Times New Roman" panose="02020603050405020304" pitchFamily="18" charset="0"/>
                <a:cs typeface="Times New Roman" panose="02020603050405020304" pitchFamily="18" charset="0"/>
              </a:rPr>
              <a:t>2</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2</a:t>
            </a:r>
            <a:r>
              <a:rPr lang="en-US" altLang="zh-CN" sz="2800" i="1" kern="100">
                <a:latin typeface="Times New Roman" panose="02020603050405020304" pitchFamily="18" charset="0"/>
                <a:cs typeface="Times New Roman" panose="02020603050405020304" pitchFamily="18" charset="0"/>
              </a:rPr>
              <a:t>ax</a:t>
            </a:r>
            <a:r>
              <a:rPr lang="zh-CN" altLang="zh-CN" sz="2800" kern="100">
                <a:latin typeface="Times New Roman" panose="02020603050405020304" pitchFamily="18" charset="0"/>
                <a:cs typeface="Times New Roman" panose="02020603050405020304" pitchFamily="18" charset="0"/>
              </a:rPr>
              <a:t>＋</a:t>
            </a:r>
            <a:r>
              <a:rPr lang="en-US" altLang="zh-CN" sz="2800" i="1" kern="100">
                <a:latin typeface="Times New Roman" panose="02020603050405020304" pitchFamily="18" charset="0"/>
                <a:cs typeface="Times New Roman" panose="02020603050405020304" pitchFamily="18" charset="0"/>
              </a:rPr>
              <a:t>a</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2≤0</a:t>
            </a:r>
            <a:r>
              <a:rPr lang="zh-CN" altLang="zh-CN" sz="2800" kern="100">
                <a:latin typeface="Times New Roman" panose="02020603050405020304" pitchFamily="18" charset="0"/>
                <a:cs typeface="Times New Roman" panose="02020603050405020304" pitchFamily="18" charset="0"/>
              </a:rPr>
              <a:t>的解集为</a:t>
            </a:r>
            <a:r>
              <a:rPr lang="en-US" altLang="zh-CN" sz="2800" i="1" kern="100">
                <a:latin typeface="Times New Roman" panose="02020603050405020304" pitchFamily="18" charset="0"/>
                <a:cs typeface="Times New Roman" panose="02020603050405020304" pitchFamily="18" charset="0"/>
              </a:rPr>
              <a:t>A</a:t>
            </a:r>
            <a:r>
              <a:rPr lang="zh-CN" altLang="zh-CN" sz="2800" kern="100">
                <a:latin typeface="Times New Roman" panose="02020603050405020304" pitchFamily="18" charset="0"/>
                <a:cs typeface="Times New Roman" panose="02020603050405020304" pitchFamily="18" charset="0"/>
              </a:rPr>
              <a:t>，若</a:t>
            </a:r>
            <a:r>
              <a:rPr lang="en-US" altLang="zh-CN" sz="2800" i="1" kern="100">
                <a:latin typeface="Times New Roman" panose="02020603050405020304" pitchFamily="18" charset="0"/>
                <a:cs typeface="Times New Roman" panose="02020603050405020304" pitchFamily="18" charset="0"/>
              </a:rPr>
              <a:t>A</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a:t>
            </a:r>
            <a:r>
              <a:rPr lang="en-US" altLang="zh-CN" sz="2800" i="1" kern="100">
                <a:latin typeface="Times New Roman" panose="02020603050405020304" pitchFamily="18" charset="0"/>
                <a:cs typeface="Times New Roman" panose="02020603050405020304" pitchFamily="18" charset="0"/>
              </a:rPr>
              <a:t>x</a:t>
            </a:r>
            <a:r>
              <a:rPr lang="en-US" altLang="zh-CN" sz="2800" kern="100">
                <a:latin typeface="Times New Roman" panose="02020603050405020304" pitchFamily="18" charset="0"/>
                <a:cs typeface="Times New Roman" panose="02020603050405020304" pitchFamily="18" charset="0"/>
              </a:rPr>
              <a:t>|1≤</a:t>
            </a:r>
            <a:r>
              <a:rPr lang="en-US" altLang="zh-CN" sz="2800" i="1" kern="100">
                <a:latin typeface="Times New Roman" panose="02020603050405020304" pitchFamily="18" charset="0"/>
                <a:cs typeface="Times New Roman" panose="02020603050405020304" pitchFamily="18" charset="0"/>
              </a:rPr>
              <a:t>x</a:t>
            </a:r>
            <a:r>
              <a:rPr lang="en-US" altLang="zh-CN" sz="2800" kern="100">
                <a:latin typeface="Times New Roman" panose="02020603050405020304" pitchFamily="18" charset="0"/>
                <a:cs typeface="Times New Roman" panose="02020603050405020304" pitchFamily="18" charset="0"/>
              </a:rPr>
              <a:t>≤3}</a:t>
            </a:r>
            <a:r>
              <a:rPr lang="zh-CN" altLang="zh-CN" sz="2800" kern="100">
                <a:latin typeface="Times New Roman" panose="02020603050405020304" pitchFamily="18" charset="0"/>
                <a:cs typeface="Times New Roman" panose="02020603050405020304" pitchFamily="18" charset="0"/>
              </a:rPr>
              <a:t>，则</a:t>
            </a:r>
            <a:r>
              <a:rPr lang="en-US" altLang="zh-CN" sz="2800" i="1" kern="100">
                <a:latin typeface="Times New Roman" panose="02020603050405020304" pitchFamily="18" charset="0"/>
                <a:cs typeface="Times New Roman" panose="02020603050405020304" pitchFamily="18" charset="0"/>
              </a:rPr>
              <a:t>a</a:t>
            </a:r>
            <a:r>
              <a:rPr lang="zh-CN" altLang="zh-CN" sz="2800" kern="100">
                <a:latin typeface="Times New Roman" panose="02020603050405020304" pitchFamily="18" charset="0"/>
                <a:cs typeface="Times New Roman" panose="02020603050405020304" pitchFamily="18" charset="0"/>
              </a:rPr>
              <a:t>的</a:t>
            </a:r>
            <a:r>
              <a:rPr lang="zh-CN" altLang="zh-CN" sz="2800" kern="100" smtClean="0">
                <a:latin typeface="Times New Roman" panose="02020603050405020304" pitchFamily="18" charset="0"/>
                <a:cs typeface="Times New Roman" panose="02020603050405020304" pitchFamily="18" charset="0"/>
              </a:rPr>
              <a:t>取</a:t>
            </a:r>
            <a:endParaRPr lang="en-US" altLang="zh-CN" sz="2800" kern="100" smtClean="0">
              <a:latin typeface="Times New Roman" panose="02020603050405020304" pitchFamily="18" charset="0"/>
              <a:cs typeface="Times New Roman" panose="02020603050405020304" pitchFamily="18" charset="0"/>
            </a:endParaRPr>
          </a:p>
          <a:p>
            <a:pPr algn="just">
              <a:lnSpc>
                <a:spcPct val="200000"/>
              </a:lnSpc>
              <a:spcAft>
                <a:spcPct val="0"/>
              </a:spcAft>
            </a:pPr>
            <a:r>
              <a:rPr lang="zh-CN" altLang="zh-CN" sz="2800" kern="100" smtClean="0">
                <a:latin typeface="Times New Roman" panose="02020603050405020304" pitchFamily="18" charset="0"/>
                <a:cs typeface="Times New Roman" panose="02020603050405020304" pitchFamily="18" charset="0"/>
              </a:rPr>
              <a:t>值</a:t>
            </a:r>
            <a:r>
              <a:rPr lang="zh-CN" altLang="zh-CN" sz="2800" kern="100">
                <a:latin typeface="Times New Roman" panose="02020603050405020304" pitchFamily="18" charset="0"/>
                <a:cs typeface="Times New Roman" panose="02020603050405020304" pitchFamily="18" charset="0"/>
              </a:rPr>
              <a:t>范围为</a:t>
            </a:r>
            <a:r>
              <a:rPr lang="en-US" altLang="zh-CN" sz="2800" kern="100" smtClean="0">
                <a:latin typeface="Times New Roman" panose="02020603050405020304" pitchFamily="18" charset="0"/>
                <a:cs typeface="Times New Roman" panose="02020603050405020304" pitchFamily="18" charset="0"/>
              </a:rPr>
              <a:t>___</a:t>
            </a:r>
            <a:r>
              <a:rPr lang="en-US" altLang="zh-CN" sz="2800" kern="100">
                <a:latin typeface="Times New Roman" panose="02020603050405020304" pitchFamily="18" charset="0"/>
                <a:cs typeface="Times New Roman" panose="02020603050405020304" pitchFamily="18" charset="0"/>
              </a:rPr>
              <a:t>__</a:t>
            </a:r>
            <a:r>
              <a:rPr lang="en-US" altLang="zh-CN" sz="2800" kern="100" smtClean="0">
                <a:latin typeface="Times New Roman" panose="02020603050405020304" pitchFamily="18" charset="0"/>
                <a:cs typeface="Times New Roman" panose="02020603050405020304" pitchFamily="18" charset="0"/>
              </a:rPr>
              <a:t>_____.</a:t>
            </a:r>
            <a:endParaRPr lang="zh-CN" altLang="zh-CN" sz="1050" kern="100">
              <a:effectLst/>
              <a:latin typeface="Times New Roman" panose="02020603050405020304" pitchFamily="18" charset="0"/>
              <a:cs typeface="Times New Roman" panose="02020603050405020304" pitchFamily="18" charset="0"/>
            </a:endParaRPr>
          </a:p>
        </p:txBody>
      </p:sp>
      <p:graphicFrame>
        <p:nvGraphicFramePr>
          <p:cNvPr id="2" name="对象 1" title=""/>
          <p:cNvGraphicFramePr>
            <a:graphicFrameLocks noChangeAspect="1"/>
          </p:cNvGraphicFramePr>
          <p:nvPr>
            <p:custDataLst>
              <p:tags r:id="rId3"/>
            </p:custDataLst>
          </p:nvPr>
        </p:nvGraphicFramePr>
        <p:xfrm>
          <a:off x="2135942" y="1149354"/>
          <a:ext cx="1844675" cy="1049338"/>
        </p:xfrm>
        <a:graphic>
          <a:graphicData uri="http://schemas.openxmlformats.org/presentationml/2006/ole">
            <mc:AlternateContent>
              <mc:Choice xmlns:v="urn:schemas-microsoft-com:vml" Requires="v">
                <p:oleObj spid="_x0000_s1054" name="文档" r:id="rId4" imgW="1847215" imgH="1050290" progId="Word.Document.12">
                  <p:embed/>
                </p:oleObj>
              </mc:Choice>
              <mc:Fallback>
                <p:oleObj name="文档" r:id="rId4" imgW="1847215" imgH="1050290" progId="Word.Document.12">
                  <p:embed/>
                  <p:pic>
                    <p:nvPicPr>
                      <p:cNvPr id="0" name="OLE substitute image"/>
                      <p:cNvPicPr/>
                      <p:nvPr/>
                    </p:nvPicPr>
                    <p:blipFill>
                      <a:blip r:embed="rId5"/>
                      <a:stretch>
                        <a:fillRect/>
                      </a:stretch>
                    </p:blipFill>
                    <p:spPr>
                      <a:xfrm>
                        <a:off x="2135942" y="1149354"/>
                        <a:ext cx="1844675" cy="1049338"/>
                      </a:xfrm>
                      <a:prstGeom prst="rect">
                        <a:avLst/>
                      </a:prstGeom>
                    </p:spPr>
                  </p:pic>
                </p:oleObj>
              </mc:Fallback>
            </mc:AlternateContent>
          </a:graphicData>
        </a:graphic>
      </p:graphicFrame>
      <p:sp>
        <p:nvSpPr>
          <p:cNvPr id="3" name="矩形 2" title=""/>
          <p:cNvSpPr/>
          <p:nvPr>
            <p:custDataLst>
              <p:tags r:id="rId6"/>
            </p:custDataLst>
          </p:nvPr>
        </p:nvSpPr>
        <p:spPr>
          <a:xfrm>
            <a:off x="575846" y="2049319"/>
            <a:ext cx="11126669" cy="4310380"/>
          </a:xfrm>
          <a:prstGeom prst="rect">
            <a:avLst/>
          </a:prstGeom>
        </p:spPr>
        <p:txBody>
          <a:bodyPr>
            <a:spAutoFit/>
          </a:bodyPr>
          <a:lstStyle/>
          <a:p>
            <a:pPr algn="just">
              <a:lnSpc>
                <a:spcPct val="140000"/>
              </a:lnSpc>
              <a:spcAft>
                <a:spcPct val="0"/>
              </a:spcAft>
            </a:pPr>
            <a:r>
              <a:rPr lang="zh-CN" altLang="zh-CN" sz="2800" kern="100">
                <a:solidFill>
                  <a:srgbClr val="FF0000"/>
                </a:solidFill>
                <a:latin typeface="Times New Roman" panose="02020603050405020304" pitchFamily="18" charset="0"/>
                <a:ea typeface="微软雅黑" panose="020b0503020204020204" charset="-122"/>
                <a:cs typeface="Times New Roman" panose="02020603050405020304" pitchFamily="18" charset="0"/>
              </a:rPr>
              <a:t>解　</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设</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y</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x</a:t>
            </a:r>
            <a:r>
              <a:rPr lang="en-US" altLang="zh-CN" sz="2800" kern="100" baseline="30000">
                <a:solidFill>
                  <a:srgbClr val="FF0000"/>
                </a:solidFill>
                <a:latin typeface="Times New Roman" panose="02020603050405020304" pitchFamily="18" charset="0"/>
                <a:ea typeface="黑体" panose="02010609060101010101" charset="-122"/>
                <a:cs typeface="Courier New" panose="02070309020205020404" pitchFamily="49" charset="0"/>
              </a:rPr>
              <a:t>2</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2</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ax</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a</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2</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endParaRPr lang="zh-CN" altLang="zh-CN" sz="2800" kern="100">
              <a:solidFill>
                <a:srgbClr val="FF0000"/>
              </a:solidFill>
              <a:latin typeface="宋体" panose="02010600030101010101" pitchFamily="2" charset="-122"/>
              <a:ea typeface="宋体" panose="02010600030101010101" pitchFamily="2" charset="-122"/>
              <a:cs typeface="Courier New" panose="02070309020205020404" pitchFamily="49" charset="0"/>
            </a:endParaRPr>
          </a:p>
          <a:p>
            <a:pPr algn="just">
              <a:lnSpc>
                <a:spcPct val="140000"/>
              </a:lnSpc>
              <a:spcAft>
                <a:spcPct val="0"/>
              </a:spcAft>
            </a:pP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因为不等式</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x</a:t>
            </a:r>
            <a:r>
              <a:rPr lang="en-US" altLang="zh-CN" sz="2800" kern="100" baseline="30000">
                <a:solidFill>
                  <a:srgbClr val="FF0000"/>
                </a:solidFill>
                <a:latin typeface="Times New Roman" panose="02020603050405020304" pitchFamily="18" charset="0"/>
                <a:ea typeface="黑体" panose="02010609060101010101" charset="-122"/>
                <a:cs typeface="Courier New" panose="02070309020205020404" pitchFamily="49" charset="0"/>
              </a:rPr>
              <a:t>2</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2</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ax</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a</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2</a:t>
            </a:r>
            <a:r>
              <a:rPr lang="en-US" altLang="zh-CN" sz="2800" kern="100">
                <a:solidFill>
                  <a:srgbClr val="FF0000"/>
                </a:solidFill>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0</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的解集为</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A</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endParaRPr lang="zh-CN" altLang="zh-CN" sz="2800" kern="100">
              <a:solidFill>
                <a:srgbClr val="FF0000"/>
              </a:solidFill>
              <a:latin typeface="宋体" panose="02010600030101010101" pitchFamily="2" charset="-122"/>
              <a:ea typeface="宋体" panose="02010600030101010101" pitchFamily="2" charset="-122"/>
              <a:cs typeface="Courier New" panose="02070309020205020404" pitchFamily="49" charset="0"/>
            </a:endParaRPr>
          </a:p>
          <a:p>
            <a:pPr algn="just">
              <a:lnSpc>
                <a:spcPct val="140000"/>
              </a:lnSpc>
              <a:spcAft>
                <a:spcPct val="0"/>
              </a:spcAft>
            </a:pP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且</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A</a:t>
            </a:r>
            <a:r>
              <a:rPr lang="zh-CN" altLang="zh-CN" sz="2800" kern="100">
                <a:solidFill>
                  <a:srgbClr val="FF0000"/>
                </a:solidFill>
                <a:latin typeface="宋体" panose="02010600030101010101" pitchFamily="2" charset="-122"/>
                <a:ea typeface="MS Mincho" panose="02020609040205080304" pitchFamily="49" charset="-128"/>
                <a:cs typeface="MS Mincho" panose="02020609040205080304" pitchFamily="49" charset="-128"/>
              </a:rPr>
              <a:t>⊆</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x</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|1</a:t>
            </a:r>
            <a:r>
              <a:rPr lang="en-US" altLang="zh-CN" sz="2800" kern="100">
                <a:solidFill>
                  <a:srgbClr val="FF0000"/>
                </a:solidFill>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x</a:t>
            </a:r>
            <a:r>
              <a:rPr lang="en-US" altLang="zh-CN" sz="2800" kern="100">
                <a:solidFill>
                  <a:srgbClr val="FF0000"/>
                </a:solidFill>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3}</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endParaRPr lang="zh-CN" altLang="zh-CN" sz="2800" kern="100">
              <a:solidFill>
                <a:srgbClr val="FF0000"/>
              </a:solidFill>
              <a:latin typeface="宋体" panose="02010600030101010101" pitchFamily="2" charset="-122"/>
              <a:ea typeface="宋体" panose="02010600030101010101" pitchFamily="2" charset="-122"/>
              <a:cs typeface="Courier New" panose="02070309020205020404" pitchFamily="49" charset="0"/>
            </a:endParaRPr>
          </a:p>
          <a:p>
            <a:pPr algn="just">
              <a:lnSpc>
                <a:spcPct val="140000"/>
              </a:lnSpc>
              <a:spcAft>
                <a:spcPct val="0"/>
              </a:spcAft>
            </a:pP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所以对于方程</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x</a:t>
            </a:r>
            <a:r>
              <a:rPr lang="en-US" altLang="zh-CN" sz="2800" kern="100" baseline="30000">
                <a:solidFill>
                  <a:srgbClr val="FF0000"/>
                </a:solidFill>
                <a:latin typeface="Times New Roman" panose="02020603050405020304" pitchFamily="18" charset="0"/>
                <a:ea typeface="黑体" panose="02010609060101010101" charset="-122"/>
                <a:cs typeface="Courier New" panose="02070309020205020404" pitchFamily="49" charset="0"/>
              </a:rPr>
              <a:t>2</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2</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ax</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a</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2</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0.</a:t>
            </a:r>
            <a:endParaRPr lang="zh-CN" altLang="zh-CN" sz="2800" kern="100">
              <a:solidFill>
                <a:srgbClr val="FF0000"/>
              </a:solidFill>
              <a:latin typeface="宋体" panose="02010600030101010101" pitchFamily="2" charset="-122"/>
              <a:ea typeface="宋体" panose="02010600030101010101" pitchFamily="2" charset="-122"/>
              <a:cs typeface="Courier New" panose="02070309020205020404" pitchFamily="49" charset="0"/>
            </a:endParaRPr>
          </a:p>
          <a:p>
            <a:pPr algn="just">
              <a:lnSpc>
                <a:spcPct val="140000"/>
              </a:lnSpc>
              <a:spcAft>
                <a:spcPct val="0"/>
              </a:spcAft>
            </a:pP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若</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A</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latin typeface="Lucida Sans Unicode" panose="020b0602030504020204" pitchFamily="34" charset="0"/>
                <a:ea typeface="MS Mincho" panose="02020609040205080304" pitchFamily="49" charset="-128"/>
                <a:cs typeface="Courier New" panose="02070309020205020404" pitchFamily="49" charset="0"/>
              </a:rPr>
              <a:t>∅</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，则</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Δ</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4</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a</a:t>
            </a:r>
            <a:r>
              <a:rPr lang="en-US" altLang="zh-CN" sz="2800" kern="100" baseline="30000">
                <a:solidFill>
                  <a:srgbClr val="FF0000"/>
                </a:solidFill>
                <a:latin typeface="Times New Roman" panose="02020603050405020304" pitchFamily="18" charset="0"/>
                <a:ea typeface="黑体" panose="02010609060101010101" charset="-122"/>
                <a:cs typeface="Courier New" panose="02070309020205020404" pitchFamily="49" charset="0"/>
              </a:rPr>
              <a:t>2</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4(</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a</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2)&lt;0</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endParaRPr lang="zh-CN" altLang="zh-CN" sz="2800" kern="100">
              <a:solidFill>
                <a:srgbClr val="FF0000"/>
              </a:solidFill>
              <a:latin typeface="宋体" panose="02010600030101010101" pitchFamily="2" charset="-122"/>
              <a:ea typeface="宋体" panose="02010600030101010101" pitchFamily="2" charset="-122"/>
              <a:cs typeface="Courier New" panose="02070309020205020404" pitchFamily="49" charset="0"/>
            </a:endParaRPr>
          </a:p>
          <a:p>
            <a:pPr algn="just">
              <a:lnSpc>
                <a:spcPct val="140000"/>
              </a:lnSpc>
              <a:spcAft>
                <a:spcPct val="0"/>
              </a:spcAft>
            </a:pP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即</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a</a:t>
            </a:r>
            <a:r>
              <a:rPr lang="en-US" altLang="zh-CN" sz="2800" kern="100" baseline="30000">
                <a:solidFill>
                  <a:srgbClr val="FF0000"/>
                </a:solidFill>
                <a:latin typeface="Times New Roman" panose="02020603050405020304" pitchFamily="18" charset="0"/>
                <a:ea typeface="黑体" panose="02010609060101010101" charset="-122"/>
                <a:cs typeface="Courier New" panose="02070309020205020404" pitchFamily="49" charset="0"/>
              </a:rPr>
              <a:t>2</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a</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2&lt;0</a:t>
            </a: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a:t>
            </a:r>
            <a:endParaRPr lang="zh-CN" altLang="zh-CN" sz="2800" kern="100">
              <a:solidFill>
                <a:srgbClr val="FF0000"/>
              </a:solidFill>
              <a:latin typeface="宋体" panose="02010600030101010101" pitchFamily="2" charset="-122"/>
              <a:ea typeface="宋体" panose="02010600030101010101" pitchFamily="2" charset="-122"/>
              <a:cs typeface="Courier New" panose="02070309020205020404" pitchFamily="49" charset="0"/>
            </a:endParaRPr>
          </a:p>
          <a:p>
            <a:pPr algn="just">
              <a:lnSpc>
                <a:spcPct val="140000"/>
              </a:lnSpc>
              <a:spcAft>
                <a:spcPct val="0"/>
              </a:spcAft>
            </a:pPr>
            <a:r>
              <a:rPr lang="zh-CN" altLang="zh-CN" sz="2800" kern="100">
                <a:solidFill>
                  <a:srgbClr val="FF0000"/>
                </a:solidFill>
                <a:latin typeface="Times New Roman" panose="02020603050405020304" pitchFamily="18" charset="0"/>
                <a:ea typeface="黑体" panose="02010609060101010101" charset="-122"/>
                <a:cs typeface="Times New Roman" panose="02020603050405020304" pitchFamily="18" charset="0"/>
              </a:rPr>
              <a:t>解得－</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1&lt;</a:t>
            </a:r>
            <a:r>
              <a:rPr lang="en-US" altLang="zh-CN" sz="2800" i="1" kern="100">
                <a:solidFill>
                  <a:srgbClr val="FF0000"/>
                </a:solidFill>
                <a:latin typeface="Times New Roman" panose="02020603050405020304" pitchFamily="18" charset="0"/>
                <a:ea typeface="黑体" panose="02010609060101010101" charset="-122"/>
                <a:cs typeface="Courier New" panose="02070309020205020404" pitchFamily="49" charset="0"/>
              </a:rPr>
              <a:t>a</a:t>
            </a:r>
            <a:r>
              <a:rPr lang="en-US" altLang="zh-CN" sz="2800" kern="100">
                <a:solidFill>
                  <a:srgbClr val="FF0000"/>
                </a:solidFill>
                <a:latin typeface="Times New Roman" panose="02020603050405020304" pitchFamily="18" charset="0"/>
                <a:ea typeface="黑体" panose="02010609060101010101" charset="-122"/>
                <a:cs typeface="Courier New" panose="02070309020205020404" pitchFamily="49" charset="0"/>
              </a:rPr>
              <a:t>&lt;2.</a:t>
            </a:r>
            <a:endParaRPr lang="en-US" altLang="zh-CN" sz="2800" kern="100">
              <a:solidFill>
                <a:srgbClr val="FF0000"/>
              </a:solidFill>
              <a:effectLst/>
              <a:latin typeface="Times New Roman" panose="02020603050405020304" pitchFamily="18" charset="0"/>
              <a:ea typeface="黑体" panose="02010609060101010101" charset="-122"/>
              <a:cs typeface="Courier New" panose="02070309020205020404" pitchFamily="49" charset="0"/>
            </a:endParaRPr>
          </a:p>
        </p:txBody>
      </p:sp>
      <p:graphicFrame>
        <p:nvGraphicFramePr>
          <p:cNvPr id="4" name="对象 3" title=""/>
          <p:cNvGraphicFramePr>
            <a:graphicFrameLocks noChangeAspect="1"/>
          </p:cNvGraphicFramePr>
          <p:nvPr>
            <p:custDataLst>
              <p:tags r:id="rId8"/>
            </p:custDataLst>
          </p:nvPr>
        </p:nvGraphicFramePr>
        <p:xfrm>
          <a:off x="6215995" y="4329232"/>
          <a:ext cx="9478645" cy="2184400"/>
        </p:xfrm>
        <a:graphic>
          <a:graphicData uri="http://schemas.openxmlformats.org/presentationml/2006/ole">
            <mc:AlternateContent>
              <mc:Choice xmlns:v="urn:schemas-microsoft-com:vml" Requires="v">
                <p:oleObj spid="_x0000_s1055" name="文档" r:id="rId9" imgW="9480550" imgH="2184400" progId="Word.Document.12">
                  <p:embed/>
                </p:oleObj>
              </mc:Choice>
              <mc:Fallback>
                <p:oleObj name="文档" r:id="rId9" imgW="9480550" imgH="2184400" progId="Word.Document.12">
                  <p:embed/>
                  <p:pic>
                    <p:nvPicPr>
                      <p:cNvPr id="0" name="OLE substitute image"/>
                      <p:cNvPicPr/>
                      <p:nvPr/>
                    </p:nvPicPr>
                    <p:blipFill>
                      <a:blip r:embed="rId11"/>
                      <a:stretch>
                        <a:fillRect/>
                      </a:stretch>
                    </p:blipFill>
                    <p:spPr>
                      <a:xfrm>
                        <a:off x="6215995" y="4329232"/>
                        <a:ext cx="9478645" cy="2184400"/>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nodeType="clickPar">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nodeType="clickPar">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nodeType="clickPar">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nodeType="clickPar">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par>
                    <p:cTn id="42" fill="hold" nodeType="clickPar">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linds(horizontal)">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122" name="文本框 1" title=""/>
          <p:cNvSpPr/>
          <p:nvPr/>
        </p:nvSpPr>
        <p:spPr>
          <a:xfrm>
            <a:off x="695325" y="239713"/>
            <a:ext cx="7740650" cy="9248775"/>
          </a:xfrm>
          <a:prstGeom prst="rect">
            <a:avLst/>
          </a:prstGeom>
          <a:noFill/>
          <a:ln w="9525">
            <a:noFill/>
          </a:ln>
        </p:spPr>
        <p:txBody>
          <a:bodyPr wrap="square">
            <a:spAutoFit/>
          </a:bodyPr>
          <a:lstStyle/>
          <a:p>
            <a:pPr>
              <a:lnSpc>
                <a:spcPct val="100000"/>
              </a:lnSpc>
            </a:pPr>
            <a:r>
              <a:rPr lang="en-US" altLang="zh-CN" sz="59500" b="1">
                <a:solidFill>
                  <a:srgbClr val="D9D9D9"/>
                </a:solidFill>
                <a:latin typeface="Meiryo" pitchFamily="2" charset="-128"/>
                <a:ea typeface="Meiryo" pitchFamily="2" charset="-128"/>
                <a:sym typeface="Meiryo" pitchFamily="2" charset="-128"/>
              </a:rPr>
              <a:t>1</a:t>
            </a:r>
            <a:endParaRPr lang="zh-CN" altLang="en-US" sz="59500" b="1">
              <a:solidFill>
                <a:srgbClr val="D9D9D9"/>
              </a:solidFill>
              <a:latin typeface="Meiryo" pitchFamily="2" charset="-128"/>
              <a:ea typeface="Meiryo" pitchFamily="2" charset="-128"/>
              <a:sym typeface="Meiryo" pitchFamily="2" charset="-128"/>
            </a:endParaRPr>
          </a:p>
        </p:txBody>
      </p:sp>
      <p:sp>
        <p:nvSpPr>
          <p:cNvPr id="5123"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0167B1"/>
          </a:solidFill>
          <a:ln w="12700" cap="flat" cmpd="sng">
            <a:solidFill>
              <a:srgbClr val="0167B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4"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006CB4"/>
          </a:solidFill>
          <a:ln w="12700" cap="flat" cmpd="sng">
            <a:solidFill>
              <a:srgbClr val="006CB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5"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0B7BC3"/>
          </a:solidFill>
          <a:ln w="12700" cap="flat" cmpd="sng">
            <a:solidFill>
              <a:srgbClr val="0B7BC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6"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0172BE"/>
          </a:solidFill>
          <a:ln w="12700" cap="flat" cmpd="sng">
            <a:solidFill>
              <a:srgbClr val="0172BE"/>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7"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005596"/>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8"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015FA5"/>
          </a:solidFill>
          <a:ln w="12700" cap="flat" cmpd="sng">
            <a:solidFill>
              <a:srgbClr val="015FA5"/>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30" name="文本框 13" title=""/>
          <p:cNvSpPr/>
          <p:nvPr/>
        </p:nvSpPr>
        <p:spPr>
          <a:xfrm>
            <a:off x="5795963" y="3657600"/>
            <a:ext cx="5670550" cy="768350"/>
          </a:xfrm>
          <a:prstGeom prst="rect">
            <a:avLst/>
          </a:prstGeom>
          <a:noFill/>
          <a:ln w="9525">
            <a:noFill/>
          </a:ln>
        </p:spPr>
        <p:txBody>
          <a:bodyPr wrap="square">
            <a:spAutoFit/>
          </a:bodyPr>
          <a:lstStyle/>
          <a:p>
            <a:pPr algn="r">
              <a:lnSpc>
                <a:spcPct val="100000"/>
              </a:lnSpc>
            </a:pPr>
            <a:r>
              <a:rPr lang="zh-CN" altLang="en-US" sz="4400">
                <a:solidFill>
                  <a:schemeClr val="bg1"/>
                </a:solidFill>
                <a:latin typeface="Yuanti SC Regular" panose="02010600040101010101" charset="-122"/>
                <a:ea typeface="Yuanti SC Regular" panose="02010600040101010101" charset="-122"/>
                <a:sym typeface="方正兰亭粗黑_GBK" charset="-122"/>
              </a:rPr>
              <a:t>新课导入</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5" name="矩形 4" title=""/>
          <p:cNvSpPr/>
          <p:nvPr>
            <p:custDataLst>
              <p:tags r:id="rId2"/>
            </p:custDataLst>
          </p:nvPr>
        </p:nvSpPr>
        <p:spPr>
          <a:xfrm>
            <a:off x="276126" y="549181"/>
            <a:ext cx="11126669" cy="1599565"/>
          </a:xfrm>
          <a:prstGeom prst="rect">
            <a:avLst/>
          </a:prstGeom>
        </p:spPr>
        <p:txBody>
          <a:bodyPr>
            <a:spAutoFit/>
          </a:bodyPr>
          <a:lstStyle/>
          <a:p>
            <a:pPr algn="just">
              <a:lnSpc>
                <a:spcPct val="150000"/>
              </a:lnSpc>
              <a:spcAft>
                <a:spcPct val="0"/>
              </a:spcAft>
            </a:pPr>
            <a:r>
              <a:rPr lang="en-US" altLang="zh-CN" sz="2800" kern="100">
                <a:latin typeface="Times New Roman" panose="02020603050405020304" pitchFamily="18" charset="0"/>
                <a:cs typeface="Times New Roman" panose="02020603050405020304" pitchFamily="18" charset="0"/>
              </a:rPr>
              <a:t>9.</a:t>
            </a:r>
            <a:r>
              <a:rPr lang="zh-CN" altLang="zh-CN" sz="2800" kern="100">
                <a:latin typeface="Times New Roman" panose="02020603050405020304" pitchFamily="18" charset="0"/>
                <a:cs typeface="Times New Roman" panose="02020603050405020304" pitchFamily="18" charset="0"/>
              </a:rPr>
              <a:t>设不等式</a:t>
            </a:r>
            <a:r>
              <a:rPr lang="en-US" altLang="zh-CN" sz="2800" i="1" kern="100">
                <a:latin typeface="Times New Roman" panose="02020603050405020304" pitchFamily="18" charset="0"/>
                <a:cs typeface="Times New Roman" panose="02020603050405020304" pitchFamily="18" charset="0"/>
              </a:rPr>
              <a:t>x</a:t>
            </a:r>
            <a:r>
              <a:rPr lang="en-US" altLang="zh-CN" sz="2800" kern="100" baseline="30000">
                <a:latin typeface="Times New Roman" panose="02020603050405020304" pitchFamily="18" charset="0"/>
                <a:cs typeface="Times New Roman" panose="02020603050405020304" pitchFamily="18" charset="0"/>
              </a:rPr>
              <a:t>2</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2</a:t>
            </a:r>
            <a:r>
              <a:rPr lang="en-US" altLang="zh-CN" sz="2800" i="1" kern="100">
                <a:latin typeface="Times New Roman" panose="02020603050405020304" pitchFamily="18" charset="0"/>
                <a:cs typeface="Times New Roman" panose="02020603050405020304" pitchFamily="18" charset="0"/>
              </a:rPr>
              <a:t>ax</a:t>
            </a:r>
            <a:r>
              <a:rPr lang="zh-CN" altLang="zh-CN" sz="2800" kern="100">
                <a:latin typeface="Times New Roman" panose="02020603050405020304" pitchFamily="18" charset="0"/>
                <a:cs typeface="Times New Roman" panose="02020603050405020304" pitchFamily="18" charset="0"/>
              </a:rPr>
              <a:t>＋</a:t>
            </a:r>
            <a:r>
              <a:rPr lang="en-US" altLang="zh-CN" sz="2800" i="1" kern="100">
                <a:latin typeface="Times New Roman" panose="02020603050405020304" pitchFamily="18" charset="0"/>
                <a:cs typeface="Times New Roman" panose="02020603050405020304" pitchFamily="18" charset="0"/>
              </a:rPr>
              <a:t>a</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2≤0</a:t>
            </a:r>
            <a:r>
              <a:rPr lang="zh-CN" altLang="zh-CN" sz="2800" kern="100">
                <a:latin typeface="Times New Roman" panose="02020603050405020304" pitchFamily="18" charset="0"/>
                <a:cs typeface="Times New Roman" panose="02020603050405020304" pitchFamily="18" charset="0"/>
              </a:rPr>
              <a:t>的解集为</a:t>
            </a:r>
            <a:r>
              <a:rPr lang="en-US" altLang="zh-CN" sz="2800" i="1" kern="100">
                <a:latin typeface="Times New Roman" panose="02020603050405020304" pitchFamily="18" charset="0"/>
                <a:cs typeface="Times New Roman" panose="02020603050405020304" pitchFamily="18" charset="0"/>
              </a:rPr>
              <a:t>A</a:t>
            </a:r>
            <a:r>
              <a:rPr lang="zh-CN" altLang="zh-CN" sz="2800" kern="100">
                <a:latin typeface="Times New Roman" panose="02020603050405020304" pitchFamily="18" charset="0"/>
                <a:cs typeface="Times New Roman" panose="02020603050405020304" pitchFamily="18" charset="0"/>
              </a:rPr>
              <a:t>，若</a:t>
            </a:r>
            <a:r>
              <a:rPr lang="en-US" altLang="zh-CN" sz="2800" i="1" kern="100">
                <a:latin typeface="Times New Roman" panose="02020603050405020304" pitchFamily="18" charset="0"/>
                <a:cs typeface="Times New Roman" panose="02020603050405020304" pitchFamily="18" charset="0"/>
              </a:rPr>
              <a:t>A</a:t>
            </a:r>
            <a:r>
              <a:rPr lang="zh-CN" altLang="zh-CN" sz="2800" kern="100">
                <a:latin typeface="Times New Roman" panose="02020603050405020304" pitchFamily="18" charset="0"/>
                <a:cs typeface="Times New Roman" panose="02020603050405020304" pitchFamily="18" charset="0"/>
              </a:rPr>
              <a:t>⊆</a:t>
            </a:r>
            <a:r>
              <a:rPr lang="en-US" altLang="zh-CN" sz="2800" kern="100">
                <a:latin typeface="Times New Roman" panose="02020603050405020304" pitchFamily="18" charset="0"/>
                <a:cs typeface="Times New Roman" panose="02020603050405020304" pitchFamily="18" charset="0"/>
              </a:rPr>
              <a:t>{</a:t>
            </a:r>
            <a:r>
              <a:rPr lang="en-US" altLang="zh-CN" sz="2800" i="1" kern="100">
                <a:latin typeface="Times New Roman" panose="02020603050405020304" pitchFamily="18" charset="0"/>
                <a:cs typeface="Times New Roman" panose="02020603050405020304" pitchFamily="18" charset="0"/>
              </a:rPr>
              <a:t>x</a:t>
            </a:r>
            <a:r>
              <a:rPr lang="en-US" altLang="zh-CN" sz="2800" kern="100">
                <a:latin typeface="Times New Roman" panose="02020603050405020304" pitchFamily="18" charset="0"/>
                <a:cs typeface="Times New Roman" panose="02020603050405020304" pitchFamily="18" charset="0"/>
              </a:rPr>
              <a:t>|1≤</a:t>
            </a:r>
            <a:r>
              <a:rPr lang="en-US" altLang="zh-CN" sz="2800" i="1" kern="100">
                <a:latin typeface="Times New Roman" panose="02020603050405020304" pitchFamily="18" charset="0"/>
                <a:cs typeface="Times New Roman" panose="02020603050405020304" pitchFamily="18" charset="0"/>
              </a:rPr>
              <a:t>x</a:t>
            </a:r>
            <a:r>
              <a:rPr lang="en-US" altLang="zh-CN" sz="2800" kern="100">
                <a:latin typeface="Times New Roman" panose="02020603050405020304" pitchFamily="18" charset="0"/>
                <a:cs typeface="Times New Roman" panose="02020603050405020304" pitchFamily="18" charset="0"/>
              </a:rPr>
              <a:t>≤3}</a:t>
            </a:r>
            <a:r>
              <a:rPr lang="zh-CN" altLang="zh-CN" sz="2800" kern="100">
                <a:latin typeface="Times New Roman" panose="02020603050405020304" pitchFamily="18" charset="0"/>
                <a:cs typeface="Times New Roman" panose="02020603050405020304" pitchFamily="18" charset="0"/>
              </a:rPr>
              <a:t>，则</a:t>
            </a:r>
            <a:r>
              <a:rPr lang="en-US" altLang="zh-CN" sz="2800" i="1" kern="100">
                <a:latin typeface="Times New Roman" panose="02020603050405020304" pitchFamily="18" charset="0"/>
                <a:cs typeface="Times New Roman" panose="02020603050405020304" pitchFamily="18" charset="0"/>
              </a:rPr>
              <a:t>a</a:t>
            </a:r>
            <a:r>
              <a:rPr lang="zh-CN" altLang="zh-CN" sz="2800" kern="100">
                <a:latin typeface="Times New Roman" panose="02020603050405020304" pitchFamily="18" charset="0"/>
                <a:cs typeface="Times New Roman" panose="02020603050405020304" pitchFamily="18" charset="0"/>
              </a:rPr>
              <a:t>的</a:t>
            </a:r>
            <a:r>
              <a:rPr lang="zh-CN" altLang="zh-CN" sz="2800" kern="100" smtClean="0">
                <a:latin typeface="Times New Roman" panose="02020603050405020304" pitchFamily="18" charset="0"/>
                <a:cs typeface="Times New Roman" panose="02020603050405020304" pitchFamily="18" charset="0"/>
              </a:rPr>
              <a:t>取</a:t>
            </a:r>
            <a:endParaRPr lang="en-US" altLang="zh-CN" sz="2800" kern="100" smtClean="0">
              <a:latin typeface="Times New Roman" panose="02020603050405020304" pitchFamily="18" charset="0"/>
              <a:cs typeface="Times New Roman" panose="02020603050405020304" pitchFamily="18" charset="0"/>
            </a:endParaRPr>
          </a:p>
          <a:p>
            <a:pPr algn="just">
              <a:lnSpc>
                <a:spcPct val="200000"/>
              </a:lnSpc>
              <a:spcAft>
                <a:spcPct val="0"/>
              </a:spcAft>
            </a:pPr>
            <a:r>
              <a:rPr lang="zh-CN" altLang="zh-CN" sz="2800" kern="100" smtClean="0">
                <a:latin typeface="Times New Roman" panose="02020603050405020304" pitchFamily="18" charset="0"/>
                <a:cs typeface="Times New Roman" panose="02020603050405020304" pitchFamily="18" charset="0"/>
              </a:rPr>
              <a:t>值</a:t>
            </a:r>
            <a:r>
              <a:rPr lang="zh-CN" altLang="zh-CN" sz="2800" kern="100">
                <a:latin typeface="Times New Roman" panose="02020603050405020304" pitchFamily="18" charset="0"/>
                <a:cs typeface="Times New Roman" panose="02020603050405020304" pitchFamily="18" charset="0"/>
              </a:rPr>
              <a:t>范围为</a:t>
            </a:r>
            <a:r>
              <a:rPr lang="en-US" altLang="zh-CN" sz="2800" kern="100" smtClean="0">
                <a:latin typeface="Times New Roman" panose="02020603050405020304" pitchFamily="18" charset="0"/>
                <a:cs typeface="Times New Roman" panose="02020603050405020304" pitchFamily="18" charset="0"/>
              </a:rPr>
              <a:t>___</a:t>
            </a:r>
            <a:r>
              <a:rPr lang="en-US" altLang="zh-CN" sz="2800" kern="100">
                <a:latin typeface="Times New Roman" panose="02020603050405020304" pitchFamily="18" charset="0"/>
                <a:cs typeface="Times New Roman" panose="02020603050405020304" pitchFamily="18" charset="0"/>
              </a:rPr>
              <a:t>__</a:t>
            </a:r>
            <a:r>
              <a:rPr lang="en-US" altLang="zh-CN" sz="2800" kern="100" smtClean="0">
                <a:latin typeface="Times New Roman" panose="02020603050405020304" pitchFamily="18" charset="0"/>
                <a:cs typeface="Times New Roman" panose="02020603050405020304" pitchFamily="18" charset="0"/>
              </a:rPr>
              <a:t>_____.</a:t>
            </a:r>
            <a:endParaRPr lang="zh-CN" altLang="zh-CN" sz="1050" kern="100">
              <a:effectLst/>
              <a:latin typeface="Times New Roman" panose="02020603050405020304" pitchFamily="18" charset="0"/>
              <a:cs typeface="Times New Roman" panose="02020603050405020304" pitchFamily="18" charset="0"/>
            </a:endParaRPr>
          </a:p>
        </p:txBody>
      </p:sp>
      <p:graphicFrame>
        <p:nvGraphicFramePr>
          <p:cNvPr id="3" name="对象 2" title=""/>
          <p:cNvGraphicFramePr>
            <a:graphicFrameLocks noChangeAspect="1"/>
          </p:cNvGraphicFramePr>
          <p:nvPr>
            <p:custDataLst>
              <p:tags r:id="rId3"/>
            </p:custDataLst>
          </p:nvPr>
        </p:nvGraphicFramePr>
        <p:xfrm>
          <a:off x="575945" y="2169438"/>
          <a:ext cx="9467850" cy="2385060"/>
        </p:xfrm>
        <a:graphic>
          <a:graphicData uri="http://schemas.openxmlformats.org/presentationml/2006/ole">
            <mc:AlternateContent>
              <mc:Choice xmlns:v="urn:schemas-microsoft-com:vml" Requires="v">
                <p:oleObj spid="_x0000_s1056" name="文档" r:id="rId4" imgW="9480550" imgH="2381250" progId="Word.Document.12">
                  <p:embed/>
                </p:oleObj>
              </mc:Choice>
              <mc:Fallback>
                <p:oleObj name="文档" r:id="rId4" imgW="9480550" imgH="2381250" progId="Word.Document.12">
                  <p:embed/>
                  <p:pic>
                    <p:nvPicPr>
                      <p:cNvPr id="0" name="OLE substitute image"/>
                      <p:cNvPicPr/>
                      <p:nvPr/>
                    </p:nvPicPr>
                    <p:blipFill>
                      <a:blip r:embed="rId5"/>
                      <a:stretch>
                        <a:fillRect/>
                      </a:stretch>
                    </p:blipFill>
                    <p:spPr>
                      <a:xfrm>
                        <a:off x="575945" y="2169438"/>
                        <a:ext cx="9467850" cy="2385060"/>
                      </a:xfrm>
                      <a:prstGeom prst="rect">
                        <a:avLst/>
                      </a:prstGeom>
                    </p:spPr>
                  </p:pic>
                </p:oleObj>
              </mc:Fallback>
            </mc:AlternateContent>
          </a:graphicData>
        </a:graphic>
      </p:graphicFrame>
      <p:graphicFrame>
        <p:nvGraphicFramePr>
          <p:cNvPr id="20" name="对象 19" title=""/>
          <p:cNvGraphicFramePr>
            <a:graphicFrameLocks noChangeAspect="1"/>
          </p:cNvGraphicFramePr>
          <p:nvPr>
            <p:custDataLst>
              <p:tags r:id="rId6"/>
            </p:custDataLst>
          </p:nvPr>
        </p:nvGraphicFramePr>
        <p:xfrm>
          <a:off x="3644900" y="3068796"/>
          <a:ext cx="9467850" cy="1003935"/>
        </p:xfrm>
        <a:graphic>
          <a:graphicData uri="http://schemas.openxmlformats.org/presentationml/2006/ole">
            <mc:AlternateContent>
              <mc:Choice xmlns:v="urn:schemas-microsoft-com:vml" Requires="v">
                <p:oleObj spid="_x0000_s1057" name="文档" r:id="rId8" imgW="9480550" imgH="1003300" progId="Word.Document.12">
                  <p:embed/>
                </p:oleObj>
              </mc:Choice>
              <mc:Fallback>
                <p:oleObj name="文档" r:id="rId8" imgW="9480550" imgH="1003300" progId="Word.Document.12">
                  <p:embed/>
                  <p:pic>
                    <p:nvPicPr>
                      <p:cNvPr id="0" name="OLE substitute image"/>
                      <p:cNvPicPr/>
                      <p:nvPr/>
                    </p:nvPicPr>
                    <p:blipFill>
                      <a:blip r:embed="rId9"/>
                      <a:stretch>
                        <a:fillRect/>
                      </a:stretch>
                    </p:blipFill>
                    <p:spPr>
                      <a:xfrm>
                        <a:off x="3644900" y="3068796"/>
                        <a:ext cx="9467850" cy="1003935"/>
                      </a:xfrm>
                      <a:prstGeom prst="rect">
                        <a:avLst/>
                      </a:prstGeom>
                    </p:spPr>
                  </p:pic>
                </p:oleObj>
              </mc:Fallback>
            </mc:AlternateContent>
          </a:graphicData>
        </a:graphic>
      </p:graphicFrame>
      <p:graphicFrame>
        <p:nvGraphicFramePr>
          <p:cNvPr id="21" name="对象 20" title=""/>
          <p:cNvGraphicFramePr>
            <a:graphicFrameLocks noChangeAspect="1"/>
          </p:cNvGraphicFramePr>
          <p:nvPr>
            <p:custDataLst>
              <p:tags r:id="rId11"/>
            </p:custDataLst>
          </p:nvPr>
        </p:nvGraphicFramePr>
        <p:xfrm>
          <a:off x="1056640" y="4929093"/>
          <a:ext cx="9467850" cy="1005205"/>
        </p:xfrm>
        <a:graphic>
          <a:graphicData uri="http://schemas.openxmlformats.org/presentationml/2006/ole">
            <mc:AlternateContent>
              <mc:Choice xmlns:v="urn:schemas-microsoft-com:vml" Requires="v">
                <p:oleObj spid="_x0000_s1058" name="文档" r:id="rId12" imgW="9480550" imgH="1003300" progId="Word.Document.12">
                  <p:embed/>
                </p:oleObj>
              </mc:Choice>
              <mc:Fallback>
                <p:oleObj name="文档" r:id="rId12" imgW="9480550" imgH="1003300" progId="Word.Document.12">
                  <p:embed/>
                  <p:pic>
                    <p:nvPicPr>
                      <p:cNvPr id="0" name="OLE substitute image"/>
                      <p:cNvPicPr/>
                      <p:nvPr/>
                    </p:nvPicPr>
                    <p:blipFill>
                      <a:blip r:embed="rId14"/>
                      <a:stretch>
                        <a:fillRect/>
                      </a:stretch>
                    </p:blipFill>
                    <p:spPr>
                      <a:xfrm>
                        <a:off x="1056640" y="4929093"/>
                        <a:ext cx="9467850" cy="1005205"/>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7410" name="文本框 10" title=""/>
          <p:cNvSpPr/>
          <p:nvPr/>
        </p:nvSpPr>
        <p:spPr>
          <a:xfrm>
            <a:off x="695325" y="239713"/>
            <a:ext cx="7740650" cy="9248775"/>
          </a:xfrm>
          <a:prstGeom prst="rect">
            <a:avLst/>
          </a:prstGeom>
          <a:noFill/>
          <a:ln w="9525">
            <a:noFill/>
          </a:ln>
        </p:spPr>
        <p:txBody>
          <a:bodyPr wrap="square">
            <a:spAutoFit/>
          </a:bodyPr>
          <a:lstStyle/>
          <a:p>
            <a:pPr>
              <a:lnSpc>
                <a:spcPct val="100000"/>
              </a:lnSpc>
            </a:pPr>
            <a:r>
              <a:rPr lang="en-US" altLang="zh-CN" sz="59500" b="1">
                <a:solidFill>
                  <a:srgbClr val="D9D9D9"/>
                </a:solidFill>
                <a:latin typeface="Meiryo" pitchFamily="2" charset="-128"/>
                <a:ea typeface="Meiryo" pitchFamily="2" charset="-128"/>
                <a:sym typeface="Meiryo" pitchFamily="2" charset="-128"/>
              </a:rPr>
              <a:t>5</a:t>
            </a:r>
            <a:endParaRPr lang="zh-CN" altLang="en-US" sz="59500" b="1">
              <a:solidFill>
                <a:srgbClr val="D9D9D9"/>
              </a:solidFill>
              <a:latin typeface="Meiryo" pitchFamily="2" charset="-128"/>
              <a:ea typeface="Meiryo" pitchFamily="2" charset="-128"/>
              <a:sym typeface="Meiryo" pitchFamily="2" charset="-128"/>
            </a:endParaRPr>
          </a:p>
        </p:txBody>
      </p:sp>
      <p:sp>
        <p:nvSpPr>
          <p:cNvPr id="17411"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E81E34"/>
          </a:solidFill>
          <a:ln w="12700" cap="flat" cmpd="sng">
            <a:solidFill>
              <a:srgbClr val="E81E3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412"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E83D43"/>
          </a:solidFill>
          <a:ln w="12700" cap="flat" cmpd="sng">
            <a:solidFill>
              <a:srgbClr val="E83D4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413"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EA605E"/>
          </a:solidFill>
          <a:ln w="12700" cap="flat" cmpd="sng">
            <a:solidFill>
              <a:srgbClr val="EA605E"/>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414"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E83D43"/>
          </a:solidFill>
          <a:ln w="12700" cap="flat" cmpd="sng">
            <a:solidFill>
              <a:srgbClr val="E83D4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415"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D50D2A"/>
          </a:solidFill>
          <a:ln w="12700" cap="flat" cmpd="sng">
            <a:solidFill>
              <a:srgbClr val="D50D2A"/>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416"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E81E34"/>
          </a:solidFill>
          <a:ln w="12700" cap="flat" cmpd="sng">
            <a:solidFill>
              <a:srgbClr val="E81E3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418" name="文本框 12" title=""/>
          <p:cNvSpPr/>
          <p:nvPr/>
        </p:nvSpPr>
        <p:spPr>
          <a:xfrm>
            <a:off x="6454775" y="3319463"/>
            <a:ext cx="5751513" cy="768350"/>
          </a:xfrm>
          <a:prstGeom prst="rect">
            <a:avLst/>
          </a:prstGeom>
          <a:noFill/>
          <a:ln w="9525">
            <a:noFill/>
          </a:ln>
        </p:spPr>
        <p:txBody>
          <a:bodyPr wrap="square">
            <a:spAutoFit/>
          </a:bodyPr>
          <a:lstStyle/>
          <a:p>
            <a:pPr>
              <a:lnSpc>
                <a:spcPct val="100000"/>
              </a:lnSpc>
            </a:pPr>
            <a:r>
              <a:rPr lang="zh-CN" altLang="en-US" sz="4400" b="1">
                <a:solidFill>
                  <a:schemeClr val="bg1"/>
                </a:solidFill>
                <a:latin typeface="Yuanti SC Bold" panose="02010600040101010101" charset="-122"/>
                <a:ea typeface="Yuanti SC Bold" panose="02010600040101010101" charset="-122"/>
                <a:sym typeface="方正兰亭粗黑_GBK" charset="-122"/>
              </a:rPr>
              <a:t>课堂小结</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8434"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35"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36"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37"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38"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 name="矩形 1" title=""/>
          <p:cNvSpPr/>
          <p:nvPr>
            <p:custDataLst>
              <p:tags r:id="rId2"/>
            </p:custDataLst>
          </p:nvPr>
        </p:nvSpPr>
        <p:spPr>
          <a:xfrm>
            <a:off x="576196" y="789593"/>
            <a:ext cx="11392669" cy="5106670"/>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en-US" altLang="zh-CN" b="1" kern="100">
                <a:latin typeface="幼圆" panose="02010509060101010101" charset="-122"/>
                <a:ea typeface="幼圆" panose="02010509060101010101" charset="-122"/>
                <a:cs typeface="幼圆" panose="02010509060101010101" charset="-122"/>
              </a:rPr>
              <a:t>1.</a:t>
            </a:r>
            <a:r>
              <a:rPr lang="zh-CN" altLang="zh-CN" b="1" kern="100">
                <a:latin typeface="幼圆" panose="02010509060101010101" charset="-122"/>
                <a:ea typeface="幼圆" panose="02010509060101010101" charset="-122"/>
                <a:cs typeface="幼圆" panose="02010509060101010101" charset="-122"/>
              </a:rPr>
              <a:t>知识清单：</a:t>
            </a:r>
          </a:p>
          <a:p>
            <a:pPr algn="just">
              <a:lnSpc>
                <a:spcPct val="150000"/>
              </a:lnSpc>
              <a:spcAft>
                <a:spcPct val="0"/>
              </a:spcAft>
            </a:pPr>
            <a:r>
              <a:rPr lang="en-US" altLang="zh-CN" b="1" kern="100">
                <a:latin typeface="幼圆" panose="02010509060101010101" charset="-122"/>
                <a:ea typeface="幼圆" panose="02010509060101010101" charset="-122"/>
                <a:cs typeface="幼圆" panose="02010509060101010101" charset="-122"/>
                <a:sym typeface="+mn-ea"/>
              </a:rPr>
              <a:t>(1)</a:t>
            </a:r>
            <a:r>
              <a:rPr lang="zh-CN" altLang="zh-CN" b="1" kern="100">
                <a:latin typeface="幼圆" panose="02010509060101010101" charset="-122"/>
                <a:ea typeface="幼圆" panose="02010509060101010101" charset="-122"/>
                <a:cs typeface="幼圆" panose="02010509060101010101" charset="-122"/>
                <a:sym typeface="+mn-ea"/>
              </a:rPr>
              <a:t>一元二次不等式的概念及解法</a:t>
            </a:r>
            <a:r>
              <a:rPr lang="en-US" altLang="zh-CN" b="1" kern="100">
                <a:latin typeface="幼圆" panose="02010509060101010101" charset="-122"/>
                <a:ea typeface="幼圆" panose="02010509060101010101" charset="-122"/>
                <a:cs typeface="幼圆" panose="02010509060101010101" charset="-122"/>
                <a:sym typeface="+mn-ea"/>
              </a:rPr>
              <a:t>.</a:t>
            </a:r>
            <a:endParaRPr lang="zh-CN" altLang="zh-CN" b="1" kern="100">
              <a:latin typeface="幼圆" panose="02010509060101010101" charset="-122"/>
              <a:ea typeface="幼圆" panose="02010509060101010101" charset="-122"/>
              <a:cs typeface="幼圆" panose="02010509060101010101" charset="-122"/>
            </a:endParaRPr>
          </a:p>
          <a:p>
            <a:pPr algn="just">
              <a:lnSpc>
                <a:spcPct val="150000"/>
              </a:lnSpc>
              <a:spcAft>
                <a:spcPct val="0"/>
              </a:spcAft>
            </a:pPr>
            <a:r>
              <a:rPr lang="en-US" altLang="zh-CN" b="1" kern="100">
                <a:latin typeface="幼圆" panose="02010509060101010101" charset="-122"/>
                <a:ea typeface="幼圆" panose="02010509060101010101" charset="-122"/>
                <a:cs typeface="幼圆" panose="02010509060101010101" charset="-122"/>
                <a:sym typeface="+mn-ea"/>
              </a:rPr>
              <a:t>(2)</a:t>
            </a:r>
            <a:r>
              <a:rPr lang="zh-CN" altLang="zh-CN" b="1" kern="100">
                <a:latin typeface="幼圆" panose="02010509060101010101" charset="-122"/>
                <a:ea typeface="幼圆" panose="02010509060101010101" charset="-122"/>
                <a:cs typeface="幼圆" panose="02010509060101010101" charset="-122"/>
                <a:sym typeface="+mn-ea"/>
              </a:rPr>
              <a:t>含参的一元二次不等式的解法</a:t>
            </a:r>
            <a:r>
              <a:rPr lang="en-US" altLang="zh-CN" b="1" kern="100">
                <a:latin typeface="幼圆" panose="02010509060101010101" charset="-122"/>
                <a:ea typeface="幼圆" panose="02010509060101010101" charset="-122"/>
                <a:cs typeface="幼圆" panose="02010509060101010101" charset="-122"/>
                <a:sym typeface="+mn-ea"/>
              </a:rPr>
              <a:t>.</a:t>
            </a:r>
            <a:endParaRPr lang="zh-CN" altLang="zh-CN" b="1" kern="100">
              <a:latin typeface="幼圆" panose="02010509060101010101" charset="-122"/>
              <a:ea typeface="幼圆" panose="02010509060101010101" charset="-122"/>
              <a:cs typeface="幼圆" panose="02010509060101010101" charset="-122"/>
            </a:endParaRPr>
          </a:p>
          <a:p>
            <a:pPr algn="just">
              <a:lnSpc>
                <a:spcPct val="150000"/>
              </a:lnSpc>
              <a:spcAft>
                <a:spcPct val="0"/>
              </a:spcAft>
            </a:pPr>
            <a:r>
              <a:rPr lang="en-US" altLang="zh-CN" b="1" kern="100">
                <a:latin typeface="幼圆" panose="02010509060101010101" charset="-122"/>
                <a:ea typeface="幼圆" panose="02010509060101010101" charset="-122"/>
                <a:cs typeface="幼圆" panose="02010509060101010101" charset="-122"/>
              </a:rPr>
              <a:t>2.</a:t>
            </a:r>
            <a:r>
              <a:rPr lang="zh-CN" altLang="zh-CN" b="1" kern="100">
                <a:latin typeface="幼圆" panose="02010509060101010101" charset="-122"/>
                <a:ea typeface="幼圆" panose="02010509060101010101" charset="-122"/>
                <a:cs typeface="幼圆" panose="02010509060101010101" charset="-122"/>
              </a:rPr>
              <a:t>方法归纳：数形结合，分类讨论</a:t>
            </a:r>
            <a:r>
              <a:rPr lang="en-US" altLang="zh-CN" b="1" kern="100">
                <a:latin typeface="幼圆" panose="02010509060101010101" charset="-122"/>
                <a:ea typeface="幼圆" panose="02010509060101010101" charset="-122"/>
                <a:cs typeface="幼圆" panose="02010509060101010101" charset="-122"/>
              </a:rPr>
              <a:t>.</a:t>
            </a:r>
          </a:p>
          <a:p>
            <a:pPr algn="just">
              <a:lnSpc>
                <a:spcPct val="150000"/>
              </a:lnSpc>
              <a:spcAft>
                <a:spcPct val="0"/>
              </a:spcAft>
            </a:pPr>
            <a:r>
              <a:rPr lang="en-US" altLang="zh-CN" b="1" kern="100">
                <a:latin typeface="幼圆" panose="02010509060101010101" charset="-122"/>
                <a:ea typeface="幼圆" panose="02010509060101010101" charset="-122"/>
                <a:cs typeface="幼圆" panose="02010509060101010101" charset="-122"/>
              </a:rPr>
              <a:t>3.</a:t>
            </a:r>
            <a:r>
              <a:rPr lang="zh-CN" altLang="en-US" b="1" kern="100">
                <a:latin typeface="幼圆" panose="02010509060101010101" charset="-122"/>
                <a:ea typeface="幼圆" panose="02010509060101010101" charset="-122"/>
                <a:cs typeface="幼圆" panose="02010509060101010101" charset="-122"/>
              </a:rPr>
              <a:t>题型归纳：一般的一元二次不等式、含参数的一元二次不等式、恒成立问题、</a:t>
            </a:r>
          </a:p>
          <a:p>
            <a:pPr algn="just">
              <a:lnSpc>
                <a:spcPct val="150000"/>
              </a:lnSpc>
              <a:spcAft>
                <a:spcPct val="0"/>
              </a:spcAft>
            </a:pPr>
            <a:r>
              <a:rPr lang="en-US" altLang="zh-CN" b="1" kern="100">
                <a:latin typeface="幼圆" panose="02010509060101010101" charset="-122"/>
                <a:ea typeface="幼圆" panose="02010509060101010101" charset="-122"/>
                <a:cs typeface="幼圆" panose="02010509060101010101" charset="-122"/>
              </a:rPr>
              <a:t>              </a:t>
            </a:r>
            <a:r>
              <a:rPr lang="zh-CN" altLang="en-US" b="1" kern="100">
                <a:latin typeface="幼圆" panose="02010509060101010101" charset="-122"/>
                <a:ea typeface="幼圆" panose="02010509060101010101" charset="-122"/>
                <a:cs typeface="幼圆" panose="02010509060101010101" charset="-122"/>
              </a:rPr>
              <a:t>一元二次不等式组、应用</a:t>
            </a:r>
            <a:r>
              <a:rPr lang="en-US" altLang="zh-CN" b="1" kern="100">
                <a:latin typeface="幼圆" panose="02010509060101010101" charset="-122"/>
                <a:ea typeface="幼圆" panose="02010509060101010101" charset="-122"/>
                <a:cs typeface="幼圆" panose="02010509060101010101" charset="-122"/>
              </a:rPr>
              <a:t>    </a:t>
            </a:r>
            <a:endParaRPr lang="zh-CN" altLang="zh-CN" b="1" kern="100">
              <a:latin typeface="幼圆" panose="02010509060101010101" charset="-122"/>
              <a:ea typeface="幼圆" panose="02010509060101010101" charset="-122"/>
              <a:cs typeface="幼圆" panose="02010509060101010101" charset="-122"/>
            </a:endParaRPr>
          </a:p>
          <a:p>
            <a:pPr algn="just">
              <a:lnSpc>
                <a:spcPct val="150000"/>
              </a:lnSpc>
              <a:spcAft>
                <a:spcPct val="0"/>
              </a:spcAft>
            </a:pPr>
            <a:r>
              <a:rPr lang="en-US" altLang="zh-CN" b="1" kern="100">
                <a:latin typeface="幼圆" panose="02010509060101010101" charset="-122"/>
                <a:ea typeface="幼圆" panose="02010509060101010101" charset="-122"/>
                <a:cs typeface="幼圆" panose="02010509060101010101" charset="-122"/>
              </a:rPr>
              <a:t>4.</a:t>
            </a:r>
            <a:r>
              <a:rPr lang="zh-CN" altLang="zh-CN" b="1" kern="100">
                <a:latin typeface="幼圆" panose="02010509060101010101" charset="-122"/>
                <a:ea typeface="幼圆" panose="02010509060101010101" charset="-122"/>
                <a:cs typeface="幼圆" panose="02010509060101010101" charset="-122"/>
              </a:rPr>
              <a:t>常见误区：（</a:t>
            </a:r>
            <a:r>
              <a:rPr lang="en-US" altLang="zh-CN" b="1" kern="100">
                <a:latin typeface="幼圆" panose="02010509060101010101" charset="-122"/>
                <a:ea typeface="幼圆" panose="02010509060101010101" charset="-122"/>
                <a:cs typeface="幼圆" panose="02010509060101010101" charset="-122"/>
              </a:rPr>
              <a:t>1</a:t>
            </a:r>
            <a:r>
              <a:rPr lang="zh-CN" altLang="en-US" b="1" kern="100">
                <a:latin typeface="幼圆" panose="02010509060101010101" charset="-122"/>
                <a:ea typeface="幼圆" panose="02010509060101010101" charset="-122"/>
                <a:cs typeface="幼圆" panose="02010509060101010101" charset="-122"/>
              </a:rPr>
              <a:t>）</a:t>
            </a:r>
            <a:r>
              <a:rPr lang="zh-CN" altLang="zh-CN" b="1" kern="100">
                <a:latin typeface="幼圆" panose="02010509060101010101" charset="-122"/>
                <a:ea typeface="幼圆" panose="02010509060101010101" charset="-122"/>
                <a:cs typeface="幼圆" panose="02010509060101010101" charset="-122"/>
              </a:rPr>
              <a:t>当二次项系数小于</a:t>
            </a:r>
            <a:r>
              <a:rPr lang="en-US" altLang="zh-CN" b="1" kern="100">
                <a:latin typeface="幼圆" panose="02010509060101010101" charset="-122"/>
                <a:ea typeface="幼圆" panose="02010509060101010101" charset="-122"/>
                <a:cs typeface="幼圆" panose="02010509060101010101" charset="-122"/>
              </a:rPr>
              <a:t>0</a:t>
            </a:r>
            <a:r>
              <a:rPr lang="zh-CN" altLang="zh-CN" b="1" kern="100">
                <a:latin typeface="幼圆" panose="02010509060101010101" charset="-122"/>
                <a:ea typeface="幼圆" panose="02010509060101010101" charset="-122"/>
                <a:cs typeface="幼圆" panose="02010509060101010101" charset="-122"/>
              </a:rPr>
              <a:t>时，需两边同乘－</a:t>
            </a:r>
            <a:r>
              <a:rPr lang="en-US" altLang="zh-CN" b="1" kern="100">
                <a:latin typeface="幼圆" panose="02010509060101010101" charset="-122"/>
                <a:ea typeface="幼圆" panose="02010509060101010101" charset="-122"/>
                <a:cs typeface="幼圆" panose="02010509060101010101" charset="-122"/>
              </a:rPr>
              <a:t>1</a:t>
            </a:r>
            <a:r>
              <a:rPr lang="zh-CN" altLang="zh-CN" b="1" kern="100">
                <a:latin typeface="幼圆" panose="02010509060101010101" charset="-122"/>
                <a:ea typeface="幼圆" panose="02010509060101010101" charset="-122"/>
                <a:cs typeface="幼圆" panose="02010509060101010101" charset="-122"/>
              </a:rPr>
              <a:t>，化为正的</a:t>
            </a:r>
            <a:r>
              <a:rPr lang="en-US" altLang="zh-CN" b="1" kern="100">
                <a:latin typeface="幼圆" panose="02010509060101010101" charset="-122"/>
                <a:ea typeface="幼圆" panose="02010509060101010101" charset="-122"/>
                <a:cs typeface="幼圆" panose="02010509060101010101" charset="-122"/>
              </a:rPr>
              <a:t>.</a:t>
            </a:r>
          </a:p>
          <a:p>
            <a:pPr algn="just">
              <a:lnSpc>
                <a:spcPct val="150000"/>
              </a:lnSpc>
              <a:spcAft>
                <a:spcPct val="0"/>
              </a:spcAft>
            </a:pPr>
            <a:r>
              <a:rPr lang="en-US" altLang="zh-CN" b="1" kern="100">
                <a:latin typeface="幼圆" panose="02010509060101010101" charset="-122"/>
                <a:ea typeface="幼圆" panose="02010509060101010101" charset="-122"/>
                <a:cs typeface="幼圆" panose="02010509060101010101" charset="-122"/>
                <a:sym typeface="+mn-ea"/>
              </a:rPr>
              <a:t>       </a:t>
            </a:r>
            <a:r>
              <a:rPr lang="zh-CN" altLang="zh-CN" b="1" kern="100">
                <a:latin typeface="幼圆" panose="02010509060101010101" charset="-122"/>
                <a:ea typeface="幼圆" panose="02010509060101010101" charset="-122"/>
                <a:cs typeface="幼圆" panose="02010509060101010101" charset="-122"/>
                <a:sym typeface="+mn-ea"/>
              </a:rPr>
              <a:t>（</a:t>
            </a:r>
            <a:r>
              <a:rPr lang="en-US" altLang="zh-CN" b="1" kern="100">
                <a:latin typeface="幼圆" panose="02010509060101010101" charset="-122"/>
                <a:ea typeface="幼圆" panose="02010509060101010101" charset="-122"/>
                <a:cs typeface="幼圆" panose="02010509060101010101" charset="-122"/>
                <a:sym typeface="+mn-ea"/>
              </a:rPr>
              <a:t>2</a:t>
            </a:r>
            <a:r>
              <a:rPr lang="zh-CN" altLang="en-US" b="1" kern="100">
                <a:latin typeface="幼圆" panose="02010509060101010101" charset="-122"/>
                <a:ea typeface="幼圆" panose="02010509060101010101" charset="-122"/>
                <a:cs typeface="幼圆" panose="02010509060101010101" charset="-122"/>
                <a:sym typeface="+mn-ea"/>
              </a:rPr>
              <a:t>）</a:t>
            </a:r>
            <a:r>
              <a:rPr lang="zh-CN" altLang="zh-CN" b="1" kern="100">
                <a:latin typeface="幼圆" panose="02010509060101010101" charset="-122"/>
                <a:ea typeface="幼圆" panose="02010509060101010101" charset="-122"/>
                <a:cs typeface="幼圆" panose="02010509060101010101" charset="-122"/>
                <a:sym typeface="+mn-ea"/>
              </a:rPr>
              <a:t>解含参数的二次不等式时找不到分类讨论的标准</a:t>
            </a:r>
            <a:r>
              <a:rPr lang="en-US" altLang="zh-CN" b="1" kern="100">
                <a:latin typeface="幼圆" panose="02010509060101010101" charset="-122"/>
                <a:ea typeface="幼圆" panose="02010509060101010101" charset="-122"/>
                <a:cs typeface="幼圆" panose="02010509060101010101" charset="-122"/>
                <a:sym typeface="+mn-ea"/>
              </a:rPr>
              <a:t>.</a:t>
            </a:r>
            <a:endParaRPr lang="zh-CN" altLang="zh-CN" b="1" kern="100">
              <a:effectLst/>
              <a:latin typeface="幼圆" panose="02010509060101010101" charset="-122"/>
              <a:ea typeface="幼圆" panose="02010509060101010101" charset="-122"/>
              <a:cs typeface="幼圆" panose="02010509060101010101" charset="-122"/>
            </a:endParaRPr>
          </a:p>
          <a:p>
            <a:pPr algn="just">
              <a:lnSpc>
                <a:spcPct val="150000"/>
              </a:lnSpc>
              <a:spcAft>
                <a:spcPct val="0"/>
              </a:spcAft>
            </a:pPr>
            <a:endParaRPr lang="zh-CN" altLang="zh-CN" b="1" kern="100">
              <a:effectLst/>
              <a:latin typeface="幼圆" panose="02010509060101010101" charset="-122"/>
              <a:ea typeface="幼圆" panose="02010509060101010101" charset="-122"/>
              <a:cs typeface="幼圆" panose="02010509060101010101" charset="-122"/>
            </a:endParaRP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9458" name="任意多边形 18" title=""/>
          <p:cNvSpPr/>
          <p:nvPr/>
        </p:nvSpPr>
        <p:spPr>
          <a:xfrm>
            <a:off x="0" y="0"/>
            <a:ext cx="6096000" cy="6858000"/>
          </a:xfrm>
          <a:custGeom>
            <a:gdLst>
              <a:gd name="txL" fmla="*/ 0 w 6096000"/>
              <a:gd name="txT" fmla="*/ 0 h 6858000"/>
              <a:gd name="txR" fmla="*/ 6096000 w 6096000"/>
              <a:gd name="txB" fmla="*/ 6858000 h 6858000"/>
            </a:gdLst>
            <a:cxnLst>
              <a:cxn ang="0">
                <a:pos x="0" y="0"/>
              </a:cxn>
              <a:cxn ang="0">
                <a:pos x="6096000" y="3429000"/>
              </a:cxn>
              <a:cxn ang="0">
                <a:pos x="0" y="6858000"/>
              </a:cxn>
            </a:cxnLst>
            <a:rect l="txL" t="txT" r="txR" b="txB"/>
            <a:pathLst>
              <a:path w="6096000" h="6858000">
                <a:moveTo>
                  <a:pt x="0" y="0"/>
                </a:moveTo>
                <a:lnTo>
                  <a:pt x="6096000" y="3429000"/>
                </a:lnTo>
                <a:lnTo>
                  <a:pt x="0" y="6858000"/>
                </a:lnTo>
                <a:close/>
              </a:path>
            </a:pathLst>
          </a:custGeom>
          <a:solidFill>
            <a:srgbClr val="0082C0"/>
          </a:solidFill>
          <a:ln w="12700" cap="flat" cmpd="sng">
            <a:solidFill>
              <a:srgbClr val="0082C0"/>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59" name="任意多边形 22" title=""/>
          <p:cNvSpPr/>
          <p:nvPr/>
        </p:nvSpPr>
        <p:spPr>
          <a:xfrm rot="10800000">
            <a:off x="8439150" y="3175"/>
            <a:ext cx="3752850" cy="1612900"/>
          </a:xfrm>
          <a:custGeom>
            <a:gdLst>
              <a:gd name="txL" fmla="*/ 0 w 3753006"/>
              <a:gd name="txT" fmla="*/ 0 h 1613874"/>
              <a:gd name="txR" fmla="*/ 3753006 w 3753006"/>
              <a:gd name="txB" fmla="*/ 1613874 h 1613874"/>
            </a:gdLst>
            <a:cxnLst>
              <a:cxn ang="0">
                <a:pos x="3753006" y="1613874"/>
              </a:cxn>
              <a:cxn ang="0">
                <a:pos x="0" y="1613874"/>
              </a:cxn>
              <a:cxn ang="0">
                <a:pos x="0" y="1613873"/>
              </a:cxn>
              <a:cxn ang="0">
                <a:pos x="2869108" y="0"/>
              </a:cxn>
            </a:cxnLst>
            <a:rect l="txL" t="txT" r="txR" b="txB"/>
            <a:pathLst>
              <a:path w="3753005" h="1613874">
                <a:moveTo>
                  <a:pt x="3753006" y="1613874"/>
                </a:moveTo>
                <a:lnTo>
                  <a:pt x="0" y="1613874"/>
                </a:lnTo>
                <a:lnTo>
                  <a:pt x="0" y="1613873"/>
                </a:lnTo>
                <a:lnTo>
                  <a:pt x="2869108" y="0"/>
                </a:lnTo>
                <a:close/>
              </a:path>
            </a:pathLst>
          </a:custGeom>
          <a:solidFill>
            <a:srgbClr val="1EB3EB"/>
          </a:solidFill>
          <a:ln w="12700" cap="flat" cmpd="sng">
            <a:solidFill>
              <a:srgbClr val="1EB3EB"/>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0" name="任意多边形 23" title=""/>
          <p:cNvSpPr/>
          <p:nvPr/>
        </p:nvSpPr>
        <p:spPr>
          <a:xfrm rot="10800000">
            <a:off x="0" y="3175"/>
            <a:ext cx="12192000" cy="3429000"/>
          </a:xfrm>
          <a:custGeom>
            <a:gdLst>
              <a:gd name="txL" fmla="*/ 0 w 12192000"/>
              <a:gd name="txT" fmla="*/ 0 h 3429000"/>
              <a:gd name="txR" fmla="*/ 12192000 w 12192000"/>
              <a:gd name="txB" fmla="*/ 3429000 h 3429000"/>
            </a:gdLst>
            <a:cxnLst>
              <a:cxn ang="0">
                <a:pos x="1" y="3429000"/>
              </a:cxn>
              <a:cxn ang="0">
                <a:pos x="0" y="3429000"/>
              </a:cxn>
              <a:cxn ang="0">
                <a:pos x="1" y="3428999"/>
              </a:cxn>
              <a:cxn ang="0">
                <a:pos x="12192000" y="3429000"/>
              </a:cxn>
              <a:cxn ang="0">
                <a:pos x="3753007" y="3429000"/>
              </a:cxn>
              <a:cxn ang="0">
                <a:pos x="2869109" y="1815126"/>
              </a:cxn>
              <a:cxn ang="0">
                <a:pos x="6096000" y="0"/>
              </a:cxn>
            </a:cxnLst>
            <a:rect l="txL" t="txT" r="txR" b="txB"/>
            <a:pathLst>
              <a:path w="12192000" h="3429000">
                <a:moveTo>
                  <a:pt x="1" y="3429000"/>
                </a:moveTo>
                <a:lnTo>
                  <a:pt x="0" y="3429000"/>
                </a:lnTo>
                <a:lnTo>
                  <a:pt x="1" y="3428999"/>
                </a:lnTo>
                <a:close/>
                <a:moveTo>
                  <a:pt x="12192000" y="3429000"/>
                </a:moveTo>
                <a:lnTo>
                  <a:pt x="3753007" y="3429000"/>
                </a:lnTo>
                <a:lnTo>
                  <a:pt x="2869109" y="1815126"/>
                </a:lnTo>
                <a:lnTo>
                  <a:pt x="6096000" y="0"/>
                </a:lnTo>
                <a:close/>
              </a:path>
            </a:pathLst>
          </a:custGeom>
          <a:solidFill>
            <a:srgbClr val="009DE2"/>
          </a:solidFill>
          <a:ln w="12700" cap="flat" cmpd="sng">
            <a:solidFill>
              <a:srgbClr val="009DE2"/>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1"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0167B1"/>
          </a:solidFill>
          <a:ln w="12700" cap="flat" cmpd="sng">
            <a:solidFill>
              <a:srgbClr val="0167B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2"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006CB4"/>
          </a:solidFill>
          <a:ln w="12700" cap="flat" cmpd="sng">
            <a:solidFill>
              <a:srgbClr val="006CB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3"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0B7BC3"/>
          </a:solidFill>
          <a:ln w="12700" cap="flat" cmpd="sng">
            <a:solidFill>
              <a:srgbClr val="0B7BC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4"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0172BE"/>
          </a:solidFill>
          <a:ln w="12700" cap="flat" cmpd="sng">
            <a:solidFill>
              <a:srgbClr val="0172BE"/>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5"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005596"/>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6"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015FA5"/>
          </a:solidFill>
          <a:ln w="12700" cap="flat" cmpd="sng">
            <a:solidFill>
              <a:srgbClr val="015FA5"/>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7" name="文本框 32" title=""/>
          <p:cNvSpPr/>
          <p:nvPr/>
        </p:nvSpPr>
        <p:spPr>
          <a:xfrm>
            <a:off x="1003300" y="1997075"/>
            <a:ext cx="10185400" cy="922020"/>
          </a:xfrm>
          <a:prstGeom prst="rect">
            <a:avLst/>
          </a:prstGeom>
          <a:noFill/>
          <a:ln w="9525">
            <a:noFill/>
          </a:ln>
        </p:spPr>
        <p:txBody>
          <a:bodyPr wrap="square">
            <a:spAutoFit/>
          </a:bodyPr>
          <a:lstStyle/>
          <a:p>
            <a:pPr algn="ctr">
              <a:lnSpc>
                <a:spcPct val="100000"/>
              </a:lnSpc>
            </a:pPr>
            <a:r>
              <a:rPr lang="en-US" altLang="zh-CN" sz="5400" b="1">
                <a:solidFill>
                  <a:schemeClr val="bg1"/>
                </a:solidFill>
                <a:latin typeface="Yuanti SC Bold" panose="02010600040101010101" charset="-122"/>
                <a:ea typeface="Yuanti SC Bold" panose="02010600040101010101" charset="-122"/>
                <a:sym typeface="方正兰亭粗黑_GBK" charset="-122"/>
              </a:rPr>
              <a:t>Thank you for your attention</a:t>
            </a:r>
          </a:p>
        </p:txBody>
      </p:sp>
      <p:sp>
        <p:nvSpPr>
          <p:cNvPr id="2" name="文本框 1" title=""/>
          <p:cNvSpPr txBox="1"/>
          <p:nvPr/>
        </p:nvSpPr>
        <p:spPr>
          <a:xfrm>
            <a:off x="2196465" y="3488690"/>
            <a:ext cx="8615680" cy="1076325"/>
          </a:xfrm>
          <a:prstGeom prst="rect">
            <a:avLst/>
          </a:prstGeom>
          <a:noFill/>
        </p:spPr>
        <p:txBody>
          <a:bodyPr wrap="square" rtlCol="0">
            <a:spAutoFit/>
          </a:bodyPr>
          <a:lstStyle/>
          <a:p>
            <a:r>
              <a:rPr lang="zh-CN" altLang="en-US" sz="3200" b="1">
                <a:solidFill>
                  <a:schemeClr val="bg1"/>
                </a:solidFill>
              </a:rPr>
              <a:t>回家作业：完成</a:t>
            </a:r>
            <a:r>
              <a:rPr lang="en-US" altLang="zh-CN" sz="3200" b="1">
                <a:solidFill>
                  <a:schemeClr val="bg1"/>
                </a:solidFill>
              </a:rPr>
              <a:t>2.2.1~2.2.2</a:t>
            </a:r>
            <a:r>
              <a:rPr lang="zh-CN" altLang="en-US" sz="3200" b="1">
                <a:solidFill>
                  <a:schemeClr val="bg1"/>
                </a:solidFill>
              </a:rPr>
              <a:t>一元一次一元二次不等式分层练习</a:t>
            </a:r>
          </a:p>
        </p:txBody>
      </p:sp>
      <p:pic>
        <p:nvPicPr>
          <p:cNvPr id="14" name="Picture 7" titl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76080" y="8890"/>
            <a:ext cx="2900680" cy="859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103" name="等腰三角形 23" title=""/>
          <p:cNvSpPr/>
          <p:nvPr/>
        </p:nvSpPr>
        <p:spPr>
          <a:xfrm rot="10800000">
            <a:off x="0" y="0"/>
            <a:ext cx="3060700" cy="414338"/>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4" name="等腰三角形 24" title=""/>
          <p:cNvSpPr/>
          <p:nvPr/>
        </p:nvSpPr>
        <p:spPr>
          <a:xfrm rot="10800000">
            <a:off x="9131300" y="0"/>
            <a:ext cx="3060700" cy="414338"/>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5" name="等腰三角形 25" title=""/>
          <p:cNvSpPr/>
          <p:nvPr/>
        </p:nvSpPr>
        <p:spPr>
          <a:xfrm rot="10800000">
            <a:off x="2282825" y="0"/>
            <a:ext cx="3060700" cy="414338"/>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6" name="等腰三角形 26" title=""/>
          <p:cNvSpPr/>
          <p:nvPr/>
        </p:nvSpPr>
        <p:spPr>
          <a:xfrm rot="10800000">
            <a:off x="4565650" y="0"/>
            <a:ext cx="3060700" cy="414338"/>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7" name="等腰三角形 27" title=""/>
          <p:cNvSpPr/>
          <p:nvPr/>
        </p:nvSpPr>
        <p:spPr>
          <a:xfrm rot="10800000">
            <a:off x="6848475" y="0"/>
            <a:ext cx="3060700" cy="414338"/>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 name="文本框 1" title=""/>
          <p:cNvSpPr txBox="1"/>
          <p:nvPr/>
        </p:nvSpPr>
        <p:spPr>
          <a:xfrm>
            <a:off x="576580" y="488950"/>
            <a:ext cx="11263630" cy="5631180"/>
          </a:xfrm>
          <a:prstGeom prst="rect">
            <a:avLst/>
          </a:prstGeom>
          <a:noFill/>
        </p:spPr>
        <p:txBody>
          <a:bodyPr wrap="square" rtlCol="0" anchor="t">
            <a:spAutoFit/>
          </a:bodyPr>
          <a:lstStyle/>
          <a:p>
            <a:pPr algn="just">
              <a:lnSpc>
                <a:spcPct val="150000"/>
              </a:lnSpc>
              <a:spcAft>
                <a:spcPct val="0"/>
              </a:spcAft>
            </a:pPr>
            <a:r>
              <a:rPr altLang="zh-CN" sz="2400" b="1" kern="100">
                <a:latin typeface="Times New Roman" panose="02020603050405020304" pitchFamily="18" charset="0"/>
                <a:cs typeface="Times New Roman" panose="02020603050405020304" pitchFamily="18" charset="0"/>
                <a:sym typeface="+mn-ea"/>
              </a:rPr>
              <a:t>在交通事故中，交通管理部门往往通过测量肇事汽车的刹车距离，来推断该车辆实施刹车前的行驶速度，并作为断定司机在肇事前是否有超速违章行为的重要参考依据.</a:t>
            </a:r>
          </a:p>
          <a:p>
            <a:pPr algn="just">
              <a:lnSpc>
                <a:spcPct val="150000"/>
              </a:lnSpc>
              <a:spcAft>
                <a:spcPct val="0"/>
              </a:spcAft>
            </a:pPr>
            <a:r>
              <a:rPr altLang="zh-CN" sz="2400" b="1" kern="100">
                <a:latin typeface="Times New Roman" panose="02020603050405020304" pitchFamily="18" charset="0"/>
                <a:cs typeface="Times New Roman" panose="02020603050405020304" pitchFamily="18" charset="0"/>
                <a:sym typeface="+mn-ea"/>
              </a:rPr>
              <a:t>假设在某次交通事故中，测得肇事汽车的刹车距离大于20米，试推断该汽车在刹车前的车速是否超过该水泥道路上机动车的限速规定30千米/时.在一般情况下，我们可以采用如下数学模型来描述该种型号的汽车在常规水泥路面上的刹车距离</a:t>
            </a:r>
            <a:r>
              <a:rPr altLang="zh-CN" sz="2400" b="1" i="1" kern="100">
                <a:latin typeface="Times New Roman" panose="02020603050405020304" pitchFamily="18" charset="0"/>
                <a:cs typeface="Times New Roman" panose="02020603050405020304" pitchFamily="18" charset="0"/>
                <a:sym typeface="+mn-ea"/>
              </a:rPr>
              <a:t>d</a:t>
            </a:r>
            <a:r>
              <a:rPr altLang="zh-CN" sz="2400" b="1" kern="100">
                <a:latin typeface="Times New Roman" panose="02020603050405020304" pitchFamily="18" charset="0"/>
                <a:cs typeface="Times New Roman" panose="02020603050405020304" pitchFamily="18" charset="0"/>
                <a:sym typeface="+mn-ea"/>
              </a:rPr>
              <a:t>(米)与刹车前的车速</a:t>
            </a:r>
            <a:r>
              <a:rPr altLang="zh-CN" sz="2400" b="1" i="1" kern="100">
                <a:latin typeface="Times New Roman" panose="02020603050405020304" pitchFamily="18" charset="0"/>
                <a:cs typeface="Times New Roman" panose="02020603050405020304" pitchFamily="18" charset="0"/>
                <a:sym typeface="+mn-ea"/>
              </a:rPr>
              <a:t>v</a:t>
            </a:r>
            <a:r>
              <a:rPr altLang="zh-CN" sz="2400" b="1" kern="100">
                <a:latin typeface="Times New Roman" panose="02020603050405020304" pitchFamily="18" charset="0"/>
                <a:cs typeface="Times New Roman" panose="02020603050405020304" pitchFamily="18" charset="0"/>
                <a:sym typeface="+mn-ea"/>
              </a:rPr>
              <a:t>(千米/时)之间的关系①:</a:t>
            </a:r>
          </a:p>
          <a:p>
            <a:pPr algn="just">
              <a:lnSpc>
                <a:spcPct val="150000"/>
              </a:lnSpc>
              <a:spcAft>
                <a:spcPct val="0"/>
              </a:spcAft>
            </a:pPr>
            <a:r>
              <a:rPr altLang="zh-CN" sz="2400" b="1" i="1" kern="100">
                <a:latin typeface="Times New Roman" panose="02020603050405020304" pitchFamily="18" charset="0"/>
                <a:cs typeface="Times New Roman" panose="02020603050405020304" pitchFamily="18" charset="0"/>
                <a:sym typeface="+mn-ea"/>
              </a:rPr>
              <a:t>d</a:t>
            </a:r>
            <a:r>
              <a:rPr altLang="zh-CN" sz="2400" b="1" kern="100">
                <a:latin typeface="Times New Roman" panose="02020603050405020304" pitchFamily="18" charset="0"/>
                <a:cs typeface="Times New Roman" panose="02020603050405020304" pitchFamily="18" charset="0"/>
                <a:sym typeface="+mn-ea"/>
              </a:rPr>
              <a:t>=0.2085</a:t>
            </a:r>
            <a:r>
              <a:rPr altLang="zh-CN" sz="2400" b="1" i="1" kern="100">
                <a:latin typeface="Times New Roman" panose="02020603050405020304" pitchFamily="18" charset="0"/>
                <a:cs typeface="Times New Roman" panose="02020603050405020304" pitchFamily="18" charset="0"/>
                <a:sym typeface="+mn-ea"/>
              </a:rPr>
              <a:t>v</a:t>
            </a:r>
            <a:r>
              <a:rPr altLang="zh-CN" sz="2400" b="1" kern="100">
                <a:latin typeface="Times New Roman" panose="02020603050405020304" pitchFamily="18" charset="0"/>
                <a:cs typeface="Times New Roman" panose="02020603050405020304" pitchFamily="18" charset="0"/>
                <a:sym typeface="+mn-ea"/>
              </a:rPr>
              <a:t>+0.0064</a:t>
            </a:r>
            <a:r>
              <a:rPr altLang="zh-CN" sz="2400" b="1" i="1" kern="100">
                <a:latin typeface="Times New Roman" panose="02020603050405020304" pitchFamily="18" charset="0"/>
                <a:cs typeface="Times New Roman" panose="02020603050405020304" pitchFamily="18" charset="0"/>
                <a:sym typeface="+mn-ea"/>
              </a:rPr>
              <a:t>v</a:t>
            </a:r>
            <a:r>
              <a:rPr altLang="zh-CN" sz="2400" b="1" kern="100">
                <a:latin typeface="Times New Roman" panose="02020603050405020304" pitchFamily="18" charset="0"/>
                <a:cs typeface="Times New Roman" panose="02020603050405020304" pitchFamily="18" charset="0"/>
                <a:sym typeface="+mn-ea"/>
              </a:rPr>
              <a:t>².</a:t>
            </a:r>
          </a:p>
          <a:p>
            <a:pPr algn="just">
              <a:lnSpc>
                <a:spcPct val="150000"/>
              </a:lnSpc>
              <a:spcAft>
                <a:spcPct val="0"/>
              </a:spcAft>
            </a:pPr>
            <a:r>
              <a:rPr altLang="zh-CN" sz="2400" b="1" kern="100">
                <a:latin typeface="Times New Roman" panose="02020603050405020304" pitchFamily="18" charset="0"/>
                <a:cs typeface="Times New Roman" panose="02020603050405020304" pitchFamily="18" charset="0"/>
                <a:sym typeface="+mn-ea"/>
              </a:rPr>
              <a:t>因此，我们需要通过求解不等式0.2085</a:t>
            </a:r>
            <a:r>
              <a:rPr altLang="zh-CN" sz="2400" b="1" i="1" kern="100">
                <a:latin typeface="Times New Roman" panose="02020603050405020304" pitchFamily="18" charset="0"/>
                <a:cs typeface="Times New Roman" panose="02020603050405020304" pitchFamily="18" charset="0"/>
                <a:sym typeface="+mn-ea"/>
              </a:rPr>
              <a:t>v</a:t>
            </a:r>
            <a:r>
              <a:rPr altLang="zh-CN" sz="2400" b="1" kern="100">
                <a:latin typeface="Times New Roman" panose="02020603050405020304" pitchFamily="18" charset="0"/>
                <a:cs typeface="Times New Roman" panose="02020603050405020304" pitchFamily="18" charset="0"/>
                <a:sym typeface="+mn-ea"/>
              </a:rPr>
              <a:t>+0.0064</a:t>
            </a:r>
            <a:r>
              <a:rPr altLang="zh-CN" sz="2400" b="1" i="1" kern="100">
                <a:latin typeface="Times New Roman" panose="02020603050405020304" pitchFamily="18" charset="0"/>
                <a:cs typeface="Times New Roman" panose="02020603050405020304" pitchFamily="18" charset="0"/>
                <a:sym typeface="+mn-ea"/>
              </a:rPr>
              <a:t>v</a:t>
            </a:r>
            <a:r>
              <a:rPr altLang="zh-CN" sz="2400" b="1" kern="100">
                <a:latin typeface="Times New Roman" panose="02020603050405020304" pitchFamily="18" charset="0"/>
                <a:cs typeface="Times New Roman" panose="02020603050405020304" pitchFamily="18" charset="0"/>
                <a:sym typeface="+mn-ea"/>
              </a:rPr>
              <a:t>²&gt;20,来</a:t>
            </a:r>
          </a:p>
          <a:p>
            <a:pPr algn="just">
              <a:lnSpc>
                <a:spcPct val="150000"/>
              </a:lnSpc>
              <a:spcAft>
                <a:spcPct val="0"/>
              </a:spcAft>
            </a:pPr>
            <a:r>
              <a:rPr altLang="zh-CN" sz="2400" b="1" kern="100">
                <a:latin typeface="Times New Roman" panose="02020603050405020304" pitchFamily="18" charset="0"/>
                <a:cs typeface="Times New Roman" panose="02020603050405020304" pitchFamily="18" charset="0"/>
                <a:sym typeface="+mn-ea"/>
              </a:rPr>
              <a:t>判断</a:t>
            </a:r>
            <a:r>
              <a:rPr altLang="zh-CN" sz="2400" b="1" i="1" kern="100">
                <a:latin typeface="Times New Roman" panose="02020603050405020304" pitchFamily="18" charset="0"/>
                <a:cs typeface="Times New Roman" panose="02020603050405020304" pitchFamily="18" charset="0"/>
                <a:sym typeface="+mn-ea"/>
              </a:rPr>
              <a:t>v</a:t>
            </a:r>
            <a:r>
              <a:rPr altLang="zh-CN" sz="2400" b="1" kern="100">
                <a:latin typeface="Times New Roman" panose="02020603050405020304" pitchFamily="18" charset="0"/>
                <a:cs typeface="Times New Roman" panose="02020603050405020304" pitchFamily="18" charset="0"/>
                <a:sym typeface="+mn-ea"/>
              </a:rPr>
              <a:t>是否大于30.这就是一个一元二次不等式的求解问题.</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194" name="文本框 10" title=""/>
          <p:cNvSpPr/>
          <p:nvPr/>
        </p:nvSpPr>
        <p:spPr>
          <a:xfrm>
            <a:off x="695325" y="239713"/>
            <a:ext cx="7740650" cy="9248775"/>
          </a:xfrm>
          <a:prstGeom prst="rect">
            <a:avLst/>
          </a:prstGeom>
          <a:noFill/>
          <a:ln w="9525">
            <a:noFill/>
          </a:ln>
        </p:spPr>
        <p:txBody>
          <a:bodyPr wrap="square">
            <a:spAutoFit/>
          </a:bodyPr>
          <a:lstStyle/>
          <a:p>
            <a:pPr>
              <a:lnSpc>
                <a:spcPct val="100000"/>
              </a:lnSpc>
            </a:pPr>
            <a:r>
              <a:rPr lang="en-US" altLang="zh-CN" sz="59500" b="1">
                <a:solidFill>
                  <a:srgbClr val="D9D9D9"/>
                </a:solidFill>
                <a:latin typeface="Meiryo" pitchFamily="2" charset="-128"/>
                <a:ea typeface="Meiryo" pitchFamily="2" charset="-128"/>
                <a:sym typeface="Meiryo" pitchFamily="2" charset="-128"/>
              </a:rPr>
              <a:t>2</a:t>
            </a:r>
            <a:endParaRPr lang="zh-CN" altLang="en-US" sz="59500" b="1">
              <a:solidFill>
                <a:srgbClr val="D9D9D9"/>
              </a:solidFill>
              <a:latin typeface="Meiryo" pitchFamily="2" charset="-128"/>
              <a:ea typeface="Meiryo" pitchFamily="2" charset="-128"/>
              <a:sym typeface="Meiryo" pitchFamily="2" charset="-128"/>
            </a:endParaRPr>
          </a:p>
        </p:txBody>
      </p:sp>
      <p:sp>
        <p:nvSpPr>
          <p:cNvPr id="8195"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D46110"/>
          </a:solidFill>
          <a:ln w="12700" cap="flat" cmpd="sng">
            <a:solidFill>
              <a:srgbClr val="D46110"/>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6"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DE7108"/>
          </a:solidFill>
          <a:ln w="12700" cap="flat" cmpd="sng">
            <a:solidFill>
              <a:srgbClr val="DE7108"/>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7"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E88705"/>
          </a:solidFill>
          <a:ln w="12700" cap="flat" cmpd="sng">
            <a:solidFill>
              <a:srgbClr val="E88705"/>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8"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DD7007"/>
          </a:solidFill>
          <a:ln w="12700" cap="flat" cmpd="sng">
            <a:solidFill>
              <a:srgbClr val="DD7007"/>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9"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CB5518"/>
          </a:solidFill>
          <a:ln w="12700" cap="flat" cmpd="sng">
            <a:solidFill>
              <a:srgbClr val="CB5518"/>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200"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D56211"/>
          </a:solidFill>
          <a:ln w="12700" cap="flat" cmpd="sng">
            <a:solidFill>
              <a:srgbClr val="D5621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202" name="文本框 12" title=""/>
          <p:cNvSpPr/>
          <p:nvPr/>
        </p:nvSpPr>
        <p:spPr>
          <a:xfrm>
            <a:off x="6245225" y="3657600"/>
            <a:ext cx="5010150" cy="768350"/>
          </a:xfrm>
          <a:prstGeom prst="rect">
            <a:avLst/>
          </a:prstGeom>
          <a:noFill/>
          <a:ln w="9525">
            <a:noFill/>
          </a:ln>
        </p:spPr>
        <p:txBody>
          <a:bodyPr wrap="square">
            <a:spAutoFit/>
          </a:bodyPr>
          <a:lstStyle/>
          <a:p>
            <a:pPr>
              <a:lnSpc>
                <a:spcPct val="100000"/>
              </a:lnSpc>
            </a:pPr>
            <a:r>
              <a:rPr lang="zh-CN" altLang="en-US" sz="4400">
                <a:solidFill>
                  <a:schemeClr val="bg1"/>
                </a:solidFill>
                <a:latin typeface="Yuanti SC Regular" panose="02010600040101010101" charset="-122"/>
                <a:ea typeface="Yuanti SC Regular" panose="02010600040101010101" charset="-122"/>
                <a:sym typeface="方正兰亭粗黑_GBK" charset="-122"/>
              </a:rPr>
              <a:t>知识梳理</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218"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9219"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9220"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9221"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9222"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9223" name="文本框 21" title=""/>
          <p:cNvSpPr/>
          <p:nvPr/>
        </p:nvSpPr>
        <p:spPr>
          <a:xfrm>
            <a:off x="5016500" y="248603"/>
            <a:ext cx="5580063" cy="645160"/>
          </a:xfrm>
          <a:prstGeom prst="rect">
            <a:avLst/>
          </a:prstGeom>
          <a:noFill/>
          <a:ln w="9525">
            <a:noFill/>
          </a:ln>
        </p:spPr>
        <p:txBody>
          <a:bodyPr wrap="square">
            <a:spAutoFit/>
          </a:bodyPr>
          <a:lstStyle/>
          <a:p>
            <a:pPr>
              <a:lnSpc>
                <a:spcPct val="100000"/>
              </a:lnSpc>
            </a:pPr>
            <a:r>
              <a:rPr lang="zh-CN" altLang="zh-CN" sz="3600" b="1">
                <a:solidFill>
                  <a:srgbClr val="000000"/>
                </a:solidFill>
                <a:latin typeface="Yuanti SC Regular" panose="02010600040101010101" charset="-122"/>
                <a:ea typeface="Yuanti SC Regular" panose="02010600040101010101" charset="-122"/>
                <a:sym typeface="+mn-ea"/>
              </a:rPr>
              <a:t>不等式的概念</a:t>
            </a:r>
          </a:p>
        </p:txBody>
      </p:sp>
      <p:sp>
        <p:nvSpPr>
          <p:cNvPr id="2" name="文本框 1" title=""/>
          <p:cNvSpPr txBox="1"/>
          <p:nvPr/>
        </p:nvSpPr>
        <p:spPr>
          <a:xfrm>
            <a:off x="696595" y="1569085"/>
            <a:ext cx="10946130" cy="3969385"/>
          </a:xfrm>
          <a:prstGeom prst="rect">
            <a:avLst/>
          </a:prstGeom>
          <a:noFill/>
        </p:spPr>
        <p:txBody>
          <a:bodyPr wrap="square" rtlCol="0" anchor="t">
            <a:spAutoFit/>
          </a:bodyPr>
          <a:lstStyle/>
          <a:p>
            <a:pPr>
              <a:lnSpc>
                <a:spcPct val="150000"/>
              </a:lnSpc>
            </a:pPr>
            <a:r>
              <a:rPr lang="zh-CN" altLang="en-US" sz="2800"/>
              <a:t>在含有未知数的不等式中，能使此不等式成立的未知数的值称为该</a:t>
            </a:r>
            <a:r>
              <a:rPr lang="zh-CN" altLang="en-US" sz="2800">
                <a:solidFill>
                  <a:srgbClr val="FF0000"/>
                </a:solidFill>
              </a:rPr>
              <a:t>不等式的解</a:t>
            </a:r>
            <a:r>
              <a:rPr lang="zh-CN" altLang="en-US" sz="2800"/>
              <a:t>.一个不等式的解的全体所组成的集合称为此</a:t>
            </a:r>
            <a:r>
              <a:rPr lang="zh-CN" altLang="en-US" sz="2800">
                <a:solidFill>
                  <a:srgbClr val="FF0000"/>
                </a:solidFill>
              </a:rPr>
              <a:t>不等式的解集.</a:t>
            </a:r>
            <a:r>
              <a:rPr lang="zh-CN" altLang="en-US" sz="2800"/>
              <a:t>求不等式解集的过程称为</a:t>
            </a:r>
            <a:r>
              <a:rPr lang="zh-CN" altLang="en-US" sz="2800">
                <a:solidFill>
                  <a:srgbClr val="FF0000"/>
                </a:solidFill>
              </a:rPr>
              <a:t>不等式的求解</a:t>
            </a:r>
            <a:r>
              <a:rPr lang="zh-CN" altLang="en-US" sz="2800"/>
              <a:t>，或解不等式.将多个含有同样的未知数的不等式联立起来，即得到</a:t>
            </a:r>
            <a:r>
              <a:rPr lang="zh-CN" altLang="en-US" sz="2800">
                <a:solidFill>
                  <a:srgbClr val="FF0000"/>
                </a:solidFill>
              </a:rPr>
              <a:t>不等式组</a:t>
            </a:r>
            <a:r>
              <a:rPr lang="zh-CN" altLang="en-US" sz="2800"/>
              <a:t>.解不等式组就是求解不等式组中的所有不等式的解集的交集.</a:t>
            </a:r>
          </a:p>
          <a:p>
            <a:pPr>
              <a:lnSpc>
                <a:spcPct val="150000"/>
              </a:lnSpc>
            </a:pP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218"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9219"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9220"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9221"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9222"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9223" name="文本框 21" title=""/>
          <p:cNvSpPr/>
          <p:nvPr>
            <p:custDataLst>
              <p:tags r:id="rId2"/>
            </p:custDataLst>
          </p:nvPr>
        </p:nvSpPr>
        <p:spPr>
          <a:xfrm>
            <a:off x="5016500" y="248603"/>
            <a:ext cx="5580063" cy="645160"/>
          </a:xfrm>
          <a:prstGeom prst="rect">
            <a:avLst/>
          </a:prstGeom>
          <a:noFill/>
          <a:ln w="9525">
            <a:noFill/>
          </a:ln>
        </p:spPr>
        <p:txBody>
          <a:bodyPr wrap="square">
            <a:spAutoFit/>
          </a:bodyPr>
          <a:lstStyle/>
          <a:p>
            <a:pPr>
              <a:lnSpc>
                <a:spcPct val="100000"/>
              </a:lnSpc>
            </a:pPr>
            <a:r>
              <a:rPr lang="zh-CN" altLang="en-US" sz="3600" b="1">
                <a:solidFill>
                  <a:srgbClr val="000000"/>
                </a:solidFill>
                <a:latin typeface="Yuanti SC Regular" panose="02010600040101010101" charset="-122"/>
                <a:ea typeface="Yuanti SC Regular" panose="02010600040101010101" charset="-122"/>
                <a:sym typeface="+mn-ea"/>
              </a:rPr>
              <a:t>一元二次不等式</a:t>
            </a:r>
          </a:p>
        </p:txBody>
      </p:sp>
      <p:sp>
        <p:nvSpPr>
          <p:cNvPr id="5" name="文本框 4" title=""/>
          <p:cNvSpPr txBox="1"/>
          <p:nvPr/>
        </p:nvSpPr>
        <p:spPr>
          <a:xfrm>
            <a:off x="996315" y="1749425"/>
            <a:ext cx="10078085" cy="2413000"/>
          </a:xfrm>
          <a:prstGeom prst="rect">
            <a:avLst/>
          </a:prstGeom>
          <a:noFill/>
        </p:spPr>
        <p:txBody>
          <a:bodyPr wrap="square" rtlCol="0" anchor="t">
            <a:noAutofit/>
          </a:bodyPr>
          <a:lstStyle/>
          <a:p>
            <a:pPr marL="71755" algn="l">
              <a:lnSpc>
                <a:spcPct val="150000"/>
              </a:lnSpc>
              <a:spcAft>
                <a:spcPct val="0"/>
              </a:spcAft>
            </a:pP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设</a:t>
            </a:r>
            <a:r>
              <a:rPr lang="en-US" altLang="zh-CN" sz="2800" i="1" kern="10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a</a:t>
            </a:r>
            <a:r>
              <a:rPr lang="zh-CN" altLang="en-US" sz="2800" i="1" kern="10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a:t>
            </a:r>
            <a:r>
              <a:rPr lang="en-US" altLang="zh-CN" sz="2800" i="1" kern="10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b</a:t>
            </a:r>
            <a:r>
              <a:rPr lang="zh-CN" altLang="en-US" sz="2800" i="1" kern="10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a:t>
            </a:r>
            <a:r>
              <a:rPr lang="en-US" altLang="zh-CN" sz="2800" i="1" kern="10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c</a:t>
            </a:r>
            <a:r>
              <a:rPr lang="zh-CN" altLang="en-US" sz="2800" kern="10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为实数，且</a:t>
            </a:r>
            <a:r>
              <a:rPr lang="en-US" altLang="zh-CN" sz="2800" i="1" kern="10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a</a:t>
            </a:r>
            <a:r>
              <a:rPr lang="en-US" alt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≠0</a:t>
            </a:r>
            <a:r>
              <a:rPr lang="zh-CN" altLang="en-US" sz="2800" kern="10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，形如</a:t>
            </a:r>
            <a:r>
              <a:rPr lang="en-US" sz="2800" i="1" kern="100">
                <a:effectLst/>
                <a:latin typeface="Times New Roman" panose="02020603050405020304" pitchFamily="18" charset="0"/>
                <a:ea typeface="方正中等线简体" panose="03000509000000000000" pitchFamily="65" charset="-122"/>
                <a:cs typeface="Courier New" panose="02070309020205020404" pitchFamily="49" charset="0"/>
                <a:sym typeface="+mn-ea"/>
              </a:rPr>
              <a:t>ax</a:t>
            </a:r>
            <a:r>
              <a:rPr lang="en-US" sz="2800" kern="100" baseline="30000">
                <a:effectLst/>
                <a:latin typeface="Times New Roman" panose="02020603050405020304" pitchFamily="18" charset="0"/>
                <a:ea typeface="方正中等线简体" panose="03000509000000000000" pitchFamily="65" charset="-122"/>
                <a:cs typeface="Courier New" panose="02070309020205020404" pitchFamily="49" charset="0"/>
                <a:sym typeface="+mn-ea"/>
              </a:rPr>
              <a:t>2</a:t>
            </a: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a:t>
            </a:r>
            <a:r>
              <a:rPr lang="en-US" sz="2800" i="1" kern="100" err="1">
                <a:effectLst/>
                <a:latin typeface="Times New Roman" panose="02020603050405020304" pitchFamily="18" charset="0"/>
                <a:ea typeface="方正中等线简体" panose="03000509000000000000" pitchFamily="65" charset="-122"/>
                <a:cs typeface="Courier New" panose="02070309020205020404" pitchFamily="49" charset="0"/>
                <a:sym typeface="+mn-ea"/>
              </a:rPr>
              <a:t>bx</a:t>
            </a: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a:t>
            </a:r>
            <a:r>
              <a:rPr lang="en-US" sz="2800" i="1" kern="100">
                <a:effectLst/>
                <a:latin typeface="Times New Roman" panose="02020603050405020304" pitchFamily="18" charset="0"/>
                <a:ea typeface="方正中等线简体" panose="03000509000000000000" pitchFamily="65" charset="-122"/>
                <a:cs typeface="Courier New" panose="02070309020205020404" pitchFamily="49" charset="0"/>
                <a:sym typeface="+mn-ea"/>
              </a:rPr>
              <a:t>c</a:t>
            </a: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sym typeface="+mn-ea"/>
              </a:rPr>
              <a:t>&gt;0</a:t>
            </a:r>
            <a:r>
              <a:rPr lang="zh-CN" altLang="en-US" sz="2800" kern="100">
                <a:effectLst/>
                <a:latin typeface="Times New Roman" panose="02020603050405020304" pitchFamily="18" charset="0"/>
                <a:ea typeface="方正中等线简体" panose="03000509000000000000" pitchFamily="65" charset="-122"/>
                <a:cs typeface="Courier New" panose="02070309020205020404" pitchFamily="49" charset="0"/>
                <a:sym typeface="+mn-ea"/>
              </a:rPr>
              <a:t>（</a:t>
            </a: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sym typeface="+mn-ea"/>
              </a:rPr>
              <a:t>&lt;0</a:t>
            </a: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a:t>
            </a:r>
            <a:r>
              <a:rPr lang="en-US" sz="2800" kern="100">
                <a:effectLst/>
                <a:latin typeface="宋体" panose="02010600030101010101" pitchFamily="2" charset="-122"/>
                <a:ea typeface="方正中等线简体" panose="03000509000000000000" pitchFamily="65" charset="-122"/>
                <a:cs typeface="Times New Roman" panose="02020603050405020304" pitchFamily="18" charset="0"/>
                <a:sym typeface="+mn-ea"/>
              </a:rPr>
              <a:t>≥</a:t>
            </a: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sym typeface="+mn-ea"/>
              </a:rPr>
              <a:t>0</a:t>
            </a: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或</a:t>
            </a:r>
            <a:r>
              <a:rPr lang="en-US" sz="2800" kern="100">
                <a:effectLst/>
                <a:latin typeface="宋体" panose="02010600030101010101" pitchFamily="2" charset="-122"/>
                <a:ea typeface="方正中等线简体" panose="03000509000000000000" pitchFamily="65" charset="-122"/>
                <a:cs typeface="Times New Roman" panose="02020603050405020304" pitchFamily="18" charset="0"/>
                <a:sym typeface="+mn-ea"/>
              </a:rPr>
              <a:t>≤</a:t>
            </a: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sym typeface="+mn-ea"/>
              </a:rPr>
              <a:t>0</a:t>
            </a:r>
            <a:r>
              <a:rPr lang="zh-CN" sz="2800" kern="100" smtClean="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的</a:t>
            </a: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不等式，统称为</a:t>
            </a:r>
            <a:r>
              <a:rPr lang="zh-CN" sz="2800" kern="100">
                <a:solidFill>
                  <a:srgbClr val="FF0000"/>
                </a:solidFill>
                <a:effectLst/>
                <a:latin typeface="Times New Roman" panose="02020603050405020304" pitchFamily="18" charset="0"/>
                <a:ea typeface="方正中等线简体" panose="03000509000000000000" pitchFamily="65" charset="-122"/>
                <a:cs typeface="Times New Roman" panose="02020603050405020304" pitchFamily="18" charset="0"/>
                <a:sym typeface="+mn-ea"/>
              </a:rPr>
              <a:t>一元二次不等式</a:t>
            </a:r>
            <a:endParaRPr lang="zh-CN" altLang="en-US" sz="2800" kern="100">
              <a:solidFill>
                <a:srgbClr val="FF0000"/>
              </a:solidFill>
              <a:effectLst/>
              <a:latin typeface="Times New Roman" panose="02020603050405020304" pitchFamily="18" charset="0"/>
              <a:ea typeface="方正中等线简体" panose="03000509000000000000" pitchFamily="65" charset="-122"/>
              <a:cs typeface="Times New Roman" panose="02020603050405020304" pitchFamily="18" charset="0"/>
              <a:sym typeface="+mn-ea"/>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243" name="任意多边形 22" title=""/>
          <p:cNvSpPr/>
          <p:nvPr/>
        </p:nvSpPr>
        <p:spPr>
          <a:xfrm rot="10800000">
            <a:off x="10415905" y="8890"/>
            <a:ext cx="1875155" cy="847725"/>
          </a:xfrm>
          <a:custGeom>
            <a:gdLst>
              <a:gd name="txL" fmla="*/ 0 w 3753006"/>
              <a:gd name="txT" fmla="*/ 0 h 1613874"/>
              <a:gd name="txR" fmla="*/ 3753006 w 3753006"/>
              <a:gd name="txB" fmla="*/ 1613874 h 1613874"/>
            </a:gdLst>
            <a:cxnLst>
              <a:cxn ang="0">
                <a:pos x="3753006" y="1613874"/>
              </a:cxn>
              <a:cxn ang="0">
                <a:pos x="0" y="1613874"/>
              </a:cxn>
              <a:cxn ang="0">
                <a:pos x="0" y="1613873"/>
              </a:cxn>
              <a:cxn ang="0">
                <a:pos x="2869108" y="0"/>
              </a:cxn>
            </a:cxnLst>
            <a:rect l="txL" t="txT" r="txR" b="txB"/>
            <a:pathLst>
              <a:path w="3753005" h="1613874">
                <a:moveTo>
                  <a:pt x="3753006" y="1613874"/>
                </a:moveTo>
                <a:lnTo>
                  <a:pt x="0" y="1613874"/>
                </a:lnTo>
                <a:lnTo>
                  <a:pt x="0" y="1613873"/>
                </a:lnTo>
                <a:lnTo>
                  <a:pt x="2869108" y="0"/>
                </a:lnTo>
                <a:close/>
              </a:path>
            </a:pathLst>
          </a:custGeom>
          <a:solidFill>
            <a:srgbClr val="D8E164"/>
          </a:solidFill>
          <a:ln w="12700" cap="flat" cmpd="sng">
            <a:solidFill>
              <a:srgbClr val="D8E16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4" name="任意多边形 23" title=""/>
          <p:cNvSpPr/>
          <p:nvPr/>
        </p:nvSpPr>
        <p:spPr>
          <a:xfrm>
            <a:off x="-984250" y="6188710"/>
            <a:ext cx="3941445" cy="654050"/>
          </a:xfrm>
          <a:custGeom>
            <a:gdLst>
              <a:gd name="txL" fmla="*/ 0 w 12192000"/>
              <a:gd name="txT" fmla="*/ 0 h 3429000"/>
              <a:gd name="txR" fmla="*/ 12192000 w 12192000"/>
              <a:gd name="txB" fmla="*/ 3429000 h 3429000"/>
            </a:gdLst>
            <a:cxnLst>
              <a:cxn ang="0">
                <a:pos x="1" y="3429000"/>
              </a:cxn>
              <a:cxn ang="0">
                <a:pos x="0" y="3429000"/>
              </a:cxn>
              <a:cxn ang="0">
                <a:pos x="1" y="3428999"/>
              </a:cxn>
              <a:cxn ang="0">
                <a:pos x="12192000" y="3429000"/>
              </a:cxn>
              <a:cxn ang="0">
                <a:pos x="3753007" y="3429000"/>
              </a:cxn>
              <a:cxn ang="0">
                <a:pos x="2869109" y="1815126"/>
              </a:cxn>
              <a:cxn ang="0">
                <a:pos x="6096000" y="0"/>
              </a:cxn>
            </a:cxnLst>
            <a:rect l="txL" t="txT" r="txR" b="txB"/>
            <a:pathLst>
              <a:path w="12192000" h="3429000">
                <a:moveTo>
                  <a:pt x="1" y="3429000"/>
                </a:moveTo>
                <a:lnTo>
                  <a:pt x="0" y="3429000"/>
                </a:lnTo>
                <a:lnTo>
                  <a:pt x="1" y="3428999"/>
                </a:lnTo>
                <a:close/>
                <a:moveTo>
                  <a:pt x="12192000" y="3429000"/>
                </a:moveTo>
                <a:lnTo>
                  <a:pt x="3753007" y="3429000"/>
                </a:lnTo>
                <a:lnTo>
                  <a:pt x="2869109" y="1815126"/>
                </a:lnTo>
                <a:lnTo>
                  <a:pt x="6096000" y="0"/>
                </a:lnTo>
                <a:close/>
              </a:path>
            </a:pathLst>
          </a:custGeom>
          <a:solidFill>
            <a:srgbClr val="B2D138"/>
          </a:solidFill>
          <a:ln w="12700" cap="flat" cmpd="sng">
            <a:solidFill>
              <a:srgbClr val="B2D138"/>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23" name="文本框 21" title=""/>
          <p:cNvSpPr/>
          <p:nvPr/>
        </p:nvSpPr>
        <p:spPr>
          <a:xfrm>
            <a:off x="276225" y="189230"/>
            <a:ext cx="6861810" cy="645160"/>
          </a:xfrm>
          <a:prstGeom prst="rect">
            <a:avLst/>
          </a:prstGeom>
          <a:noFill/>
          <a:ln w="9525">
            <a:noFill/>
          </a:ln>
        </p:spPr>
        <p:txBody>
          <a:bodyPr wrap="square">
            <a:spAutoFit/>
          </a:bodyPr>
          <a:lstStyle/>
          <a:p>
            <a:pPr>
              <a:lnSpc>
                <a:spcPct val="100000"/>
              </a:lnSpc>
              <a:spcAft>
                <a:spcPct val="0"/>
              </a:spcAft>
            </a:pPr>
            <a:r>
              <a:rPr lang="zh-CN" altLang="en-US" sz="3600" b="1">
                <a:solidFill>
                  <a:schemeClr val="accent6"/>
                </a:solidFill>
                <a:sym typeface="+mn-ea"/>
              </a:rPr>
              <a:t>一元二次不等式的解法（</a:t>
            </a:r>
            <a:r>
              <a:rPr lang="en-US" altLang="zh-CN" sz="3600" b="1" i="1">
                <a:solidFill>
                  <a:schemeClr val="accent6"/>
                </a:solidFill>
                <a:latin typeface="Times New Roman" panose="02020603050405020304" pitchFamily="18" charset="0"/>
                <a:cs typeface="Times New Roman" panose="02020603050405020304" pitchFamily="18" charset="0"/>
                <a:sym typeface="+mn-ea"/>
              </a:rPr>
              <a:t>a</a:t>
            </a:r>
            <a:r>
              <a:rPr lang="zh-CN" altLang="en-US" sz="3600" b="1">
                <a:solidFill>
                  <a:schemeClr val="accent6"/>
                </a:solidFill>
                <a:sym typeface="+mn-ea"/>
              </a:rPr>
              <a:t>＞</a:t>
            </a:r>
            <a:r>
              <a:rPr lang="en-US" altLang="zh-CN" sz="3600" b="1">
                <a:solidFill>
                  <a:schemeClr val="accent6"/>
                </a:solidFill>
                <a:sym typeface="+mn-ea"/>
              </a:rPr>
              <a:t>0</a:t>
            </a:r>
            <a:r>
              <a:rPr lang="zh-CN" altLang="en-US" sz="3600" b="1">
                <a:solidFill>
                  <a:schemeClr val="accent6"/>
                </a:solidFill>
                <a:sym typeface="+mn-ea"/>
              </a:rPr>
              <a:t>）</a:t>
            </a:r>
          </a:p>
        </p:txBody>
      </p:sp>
      <p:pic>
        <p:nvPicPr>
          <p:cNvPr id="3" name="图片 2" title=""/>
          <p:cNvPicPr>
            <a:picLocks noChangeAspect="1"/>
          </p:cNvPicPr>
          <p:nvPr>
            <p:custDataLst>
              <p:tags r:id="rId3"/>
            </p:custDataLst>
          </p:nvPr>
        </p:nvPicPr>
        <p:blipFill>
          <a:blip r:embed="rId2"/>
          <a:stretch>
            <a:fillRect/>
          </a:stretch>
        </p:blipFill>
        <p:spPr>
          <a:xfrm>
            <a:off x="935990" y="856615"/>
            <a:ext cx="9081135" cy="2399030"/>
          </a:xfrm>
          <a:prstGeom prst="rect">
            <a:avLst/>
          </a:prstGeom>
        </p:spPr>
      </p:pic>
      <p:pic>
        <p:nvPicPr>
          <p:cNvPr id="4" name="图片 3" title=""/>
          <p:cNvPicPr>
            <a:picLocks noChangeAspect="1"/>
          </p:cNvPicPr>
          <p:nvPr>
            <p:custDataLst>
              <p:tags r:id="rId5"/>
            </p:custDataLst>
          </p:nvPr>
        </p:nvPicPr>
        <p:blipFill>
          <a:blip r:embed="rId4"/>
          <a:stretch>
            <a:fillRect/>
          </a:stretch>
        </p:blipFill>
        <p:spPr>
          <a:xfrm>
            <a:off x="1476375" y="3308985"/>
            <a:ext cx="8583930" cy="2578100"/>
          </a:xfrm>
          <a:prstGeom prst="rect">
            <a:avLst/>
          </a:prstGeom>
        </p:spPr>
      </p:pic>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243" name="任意多边形 22" title=""/>
          <p:cNvSpPr/>
          <p:nvPr/>
        </p:nvSpPr>
        <p:spPr>
          <a:xfrm rot="10800000">
            <a:off x="10415905" y="8890"/>
            <a:ext cx="1875155" cy="847725"/>
          </a:xfrm>
          <a:custGeom>
            <a:gdLst>
              <a:gd name="txL" fmla="*/ 0 w 3753006"/>
              <a:gd name="txT" fmla="*/ 0 h 1613874"/>
              <a:gd name="txR" fmla="*/ 3753006 w 3753006"/>
              <a:gd name="txB" fmla="*/ 1613874 h 1613874"/>
            </a:gdLst>
            <a:cxnLst>
              <a:cxn ang="0">
                <a:pos x="3753006" y="1613874"/>
              </a:cxn>
              <a:cxn ang="0">
                <a:pos x="0" y="1613874"/>
              </a:cxn>
              <a:cxn ang="0">
                <a:pos x="0" y="1613873"/>
              </a:cxn>
              <a:cxn ang="0">
                <a:pos x="2869108" y="0"/>
              </a:cxn>
            </a:cxnLst>
            <a:rect l="txL" t="txT" r="txR" b="txB"/>
            <a:pathLst>
              <a:path w="3753005" h="1613874">
                <a:moveTo>
                  <a:pt x="3753006" y="1613874"/>
                </a:moveTo>
                <a:lnTo>
                  <a:pt x="0" y="1613874"/>
                </a:lnTo>
                <a:lnTo>
                  <a:pt x="0" y="1613873"/>
                </a:lnTo>
                <a:lnTo>
                  <a:pt x="2869108" y="0"/>
                </a:lnTo>
                <a:close/>
              </a:path>
            </a:pathLst>
          </a:custGeom>
          <a:solidFill>
            <a:srgbClr val="D8E164"/>
          </a:solidFill>
          <a:ln w="12700" cap="flat" cmpd="sng">
            <a:solidFill>
              <a:srgbClr val="D8E16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4" name="任意多边形 23" title=""/>
          <p:cNvSpPr/>
          <p:nvPr/>
        </p:nvSpPr>
        <p:spPr>
          <a:xfrm>
            <a:off x="-984250" y="6188710"/>
            <a:ext cx="3941445" cy="654050"/>
          </a:xfrm>
          <a:custGeom>
            <a:gdLst>
              <a:gd name="txL" fmla="*/ 0 w 12192000"/>
              <a:gd name="txT" fmla="*/ 0 h 3429000"/>
              <a:gd name="txR" fmla="*/ 12192000 w 12192000"/>
              <a:gd name="txB" fmla="*/ 3429000 h 3429000"/>
            </a:gdLst>
            <a:cxnLst>
              <a:cxn ang="0">
                <a:pos x="1" y="3429000"/>
              </a:cxn>
              <a:cxn ang="0">
                <a:pos x="0" y="3429000"/>
              </a:cxn>
              <a:cxn ang="0">
                <a:pos x="1" y="3428999"/>
              </a:cxn>
              <a:cxn ang="0">
                <a:pos x="12192000" y="3429000"/>
              </a:cxn>
              <a:cxn ang="0">
                <a:pos x="3753007" y="3429000"/>
              </a:cxn>
              <a:cxn ang="0">
                <a:pos x="2869109" y="1815126"/>
              </a:cxn>
              <a:cxn ang="0">
                <a:pos x="6096000" y="0"/>
              </a:cxn>
            </a:cxnLst>
            <a:rect l="txL" t="txT" r="txR" b="txB"/>
            <a:pathLst>
              <a:path w="12192000" h="3429000">
                <a:moveTo>
                  <a:pt x="1" y="3429000"/>
                </a:moveTo>
                <a:lnTo>
                  <a:pt x="0" y="3429000"/>
                </a:lnTo>
                <a:lnTo>
                  <a:pt x="1" y="3428999"/>
                </a:lnTo>
                <a:close/>
                <a:moveTo>
                  <a:pt x="12192000" y="3429000"/>
                </a:moveTo>
                <a:lnTo>
                  <a:pt x="3753007" y="3429000"/>
                </a:lnTo>
                <a:lnTo>
                  <a:pt x="2869109" y="1815126"/>
                </a:lnTo>
                <a:lnTo>
                  <a:pt x="6096000" y="0"/>
                </a:lnTo>
                <a:close/>
              </a:path>
            </a:pathLst>
          </a:custGeom>
          <a:solidFill>
            <a:srgbClr val="B2D138"/>
          </a:solidFill>
          <a:ln w="12700" cap="flat" cmpd="sng">
            <a:solidFill>
              <a:srgbClr val="B2D138"/>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23" name="文本框 21" title=""/>
          <p:cNvSpPr/>
          <p:nvPr/>
        </p:nvSpPr>
        <p:spPr>
          <a:xfrm>
            <a:off x="96520" y="9525"/>
            <a:ext cx="12098655" cy="583565"/>
          </a:xfrm>
          <a:prstGeom prst="rect">
            <a:avLst/>
          </a:prstGeom>
          <a:noFill/>
          <a:ln w="9525">
            <a:noFill/>
          </a:ln>
        </p:spPr>
        <p:txBody>
          <a:bodyPr wrap="square">
            <a:spAutoFit/>
          </a:bodyPr>
          <a:lstStyle/>
          <a:p>
            <a:pPr>
              <a:lnSpc>
                <a:spcPct val="100000"/>
              </a:lnSpc>
              <a:spcAft>
                <a:spcPct val="0"/>
              </a:spcAft>
            </a:pPr>
            <a:r>
              <a:rPr lang="zh-CN" altLang="zh-CN" sz="3200" b="1" kern="100">
                <a:latin typeface="Times New Roman" panose="02020603050405020304" pitchFamily="18" charset="0"/>
                <a:ea typeface="微软雅黑" panose="020b0503020204020204" charset="-122"/>
                <a:cs typeface="Times New Roman" panose="02020603050405020304" pitchFamily="18" charset="0"/>
                <a:sym typeface="+mn-ea"/>
              </a:rPr>
              <a:t>二次函数与一元二次方程的根、一元二次不等式的解集的对应关系</a:t>
            </a:r>
            <a:endParaRPr lang="zh-CN" altLang="zh-CN" sz="3200" b="1" kern="100">
              <a:solidFill>
                <a:schemeClr val="accent6"/>
              </a:solidFill>
              <a:latin typeface="Times New Roman" panose="02020603050405020304" pitchFamily="18" charset="0"/>
              <a:ea typeface="微软雅黑" panose="020b0503020204020204" charset="-122"/>
              <a:cs typeface="Times New Roman" panose="02020603050405020304" pitchFamily="18" charset="0"/>
              <a:sym typeface="+mn-ea"/>
            </a:endParaRPr>
          </a:p>
        </p:txBody>
      </p:sp>
      <p:graphicFrame>
        <p:nvGraphicFramePr>
          <p:cNvPr id="3" name="表格 2" title=""/>
          <p:cNvGraphicFramePr>
            <a:graphicFrameLocks noGrp="1"/>
          </p:cNvGraphicFramePr>
          <p:nvPr>
            <p:custDataLst>
              <p:tags r:id="rId2"/>
            </p:custDataLst>
          </p:nvPr>
        </p:nvGraphicFramePr>
        <p:xfrm>
          <a:off x="516330" y="669510"/>
          <a:ext cx="10873209" cy="3376930"/>
        </p:xfrm>
        <a:graphic>
          <a:graphicData uri="http://schemas.openxmlformats.org/drawingml/2006/table">
            <a:tbl>
              <a:tblPr/>
              <a:tblGrid>
                <a:gridCol w="3010784"/>
                <a:gridCol w="2802518"/>
                <a:gridCol w="2845848"/>
                <a:gridCol w="2214059"/>
              </a:tblGrid>
              <a:tr h="516890">
                <a:tc>
                  <a:txBody>
                    <a:bodyPr vert="horz" wrap="square"/>
                    <a:lstStyle/>
                    <a:p>
                      <a:pPr algn="ctr">
                        <a:lnSpc>
                          <a:spcPct val="150000"/>
                        </a:lnSpc>
                        <a:spcAft>
                          <a:spcPct val="0"/>
                        </a:spcAft>
                      </a:pPr>
                      <a:r>
                        <a:rPr lang="zh-CN" sz="2400" kern="100">
                          <a:effectLst/>
                          <a:latin typeface="Times New Roman" panose="02020603050405020304" pitchFamily="18" charset="0"/>
                          <a:ea typeface="微软雅黑" panose="020b0503020204020204" charset="-122"/>
                          <a:cs typeface="Times New Roman" panose="02020603050405020304" pitchFamily="18" charset="0"/>
                        </a:rPr>
                        <a:t>判别式</a:t>
                      </a:r>
                      <a:r>
                        <a:rPr lang="en-US" sz="2400" i="1" kern="100">
                          <a:effectLst/>
                          <a:latin typeface="Times New Roman" panose="02020603050405020304" pitchFamily="18" charset="0"/>
                          <a:ea typeface="微软雅黑" panose="020b0503020204020204" charset="-122"/>
                          <a:cs typeface="Courier New" panose="02070309020205020404" pitchFamily="49" charset="0"/>
                        </a:rPr>
                        <a:t>Δ</a:t>
                      </a:r>
                      <a:r>
                        <a:rPr lang="zh-CN" sz="2400" kern="100">
                          <a:effectLst/>
                          <a:latin typeface="Times New Roman" panose="02020603050405020304" pitchFamily="18" charset="0"/>
                          <a:ea typeface="微软雅黑" panose="020b0503020204020204" charset="-122"/>
                          <a:cs typeface="Times New Roman" panose="02020603050405020304" pitchFamily="18" charset="0"/>
                        </a:rPr>
                        <a:t>＝</a:t>
                      </a:r>
                      <a:r>
                        <a:rPr lang="en-US" sz="2400" i="1" kern="100">
                          <a:effectLst/>
                          <a:latin typeface="Times New Roman" panose="02020603050405020304" pitchFamily="18" charset="0"/>
                          <a:ea typeface="微软雅黑" panose="020b0503020204020204" charset="-122"/>
                          <a:cs typeface="Courier New" panose="02070309020205020404" pitchFamily="49" charset="0"/>
                        </a:rPr>
                        <a:t>b</a:t>
                      </a:r>
                      <a:r>
                        <a:rPr lang="en-US" sz="2400" kern="100" baseline="30000">
                          <a:effectLst/>
                          <a:latin typeface="Times New Roman" panose="02020603050405020304" pitchFamily="18" charset="0"/>
                          <a:ea typeface="微软雅黑" panose="020b0503020204020204" charset="-122"/>
                          <a:cs typeface="Courier New" panose="02070309020205020404" pitchFamily="49" charset="0"/>
                        </a:rPr>
                        <a:t>2</a:t>
                      </a:r>
                      <a:r>
                        <a:rPr lang="zh-CN" sz="2400" kern="100">
                          <a:effectLst/>
                          <a:latin typeface="Times New Roman" panose="02020603050405020304" pitchFamily="18" charset="0"/>
                          <a:ea typeface="微软雅黑" panose="020b0503020204020204" charset="-122"/>
                          <a:cs typeface="Times New Roman" panose="02020603050405020304" pitchFamily="18" charset="0"/>
                        </a:rPr>
                        <a:t>－</a:t>
                      </a:r>
                      <a:r>
                        <a:rPr lang="en-US" sz="2400" kern="100">
                          <a:effectLst/>
                          <a:latin typeface="Times New Roman" panose="02020603050405020304" pitchFamily="18" charset="0"/>
                          <a:ea typeface="微软雅黑" panose="020b0503020204020204" charset="-122"/>
                          <a:cs typeface="Courier New" panose="02070309020205020404" pitchFamily="49" charset="0"/>
                        </a:rPr>
                        <a:t>4</a:t>
                      </a:r>
                      <a:r>
                        <a:rPr lang="en-US" sz="2400" i="1" kern="100">
                          <a:effectLst/>
                          <a:latin typeface="Times New Roman" panose="02020603050405020304" pitchFamily="18" charset="0"/>
                          <a:ea typeface="微软雅黑" panose="020b0503020204020204" charset="-122"/>
                          <a:cs typeface="Courier New" panose="02070309020205020404" pitchFamily="49" charset="0"/>
                        </a:rPr>
                        <a:t>ac</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sz="2400" i="1" kern="100">
                          <a:effectLst/>
                          <a:latin typeface="Times New Roman" panose="02020603050405020304" pitchFamily="18" charset="0"/>
                          <a:ea typeface="微软雅黑" panose="020b0503020204020204" charset="-122"/>
                          <a:cs typeface="Courier New" panose="02070309020205020404" pitchFamily="49" charset="0"/>
                        </a:rPr>
                        <a:t>Δ</a:t>
                      </a:r>
                      <a:r>
                        <a:rPr lang="en-US" sz="2400" kern="100">
                          <a:effectLst/>
                          <a:latin typeface="Times New Roman" panose="02020603050405020304" pitchFamily="18" charset="0"/>
                          <a:ea typeface="微软雅黑" panose="020b0503020204020204" charset="-122"/>
                          <a:cs typeface="Courier New" panose="02070309020205020404" pitchFamily="49" charset="0"/>
                        </a:rPr>
                        <a:t>&gt;0</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sz="2400" i="1" kern="100">
                          <a:effectLst/>
                          <a:latin typeface="Times New Roman" panose="02020603050405020304" pitchFamily="18" charset="0"/>
                          <a:ea typeface="微软雅黑" panose="020b0503020204020204" charset="-122"/>
                          <a:cs typeface="Courier New" panose="02070309020205020404" pitchFamily="49" charset="0"/>
                        </a:rPr>
                        <a:t>Δ</a:t>
                      </a:r>
                      <a:r>
                        <a:rPr lang="zh-CN" sz="2400" kern="100">
                          <a:effectLst/>
                          <a:latin typeface="Times New Roman" panose="02020603050405020304" pitchFamily="18" charset="0"/>
                          <a:ea typeface="微软雅黑" panose="020b0503020204020204" charset="-122"/>
                          <a:cs typeface="Times New Roman" panose="02020603050405020304" pitchFamily="18" charset="0"/>
                        </a:rPr>
                        <a:t>＝</a:t>
                      </a:r>
                      <a:r>
                        <a:rPr lang="en-US" sz="2400" kern="100">
                          <a:effectLst/>
                          <a:latin typeface="Times New Roman" panose="02020603050405020304" pitchFamily="18" charset="0"/>
                          <a:ea typeface="微软雅黑" panose="020b0503020204020204" charset="-122"/>
                          <a:cs typeface="Courier New" panose="02070309020205020404" pitchFamily="49" charset="0"/>
                        </a:rPr>
                        <a:t>0</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sz="2400" i="1" kern="100">
                          <a:effectLst/>
                          <a:latin typeface="Times New Roman" panose="02020603050405020304" pitchFamily="18" charset="0"/>
                          <a:ea typeface="微软雅黑" panose="020b0503020204020204" charset="-122"/>
                          <a:cs typeface="Courier New" panose="02070309020205020404" pitchFamily="49" charset="0"/>
                        </a:rPr>
                        <a:t>Δ</a:t>
                      </a:r>
                      <a:r>
                        <a:rPr lang="en-US" sz="2400" kern="100">
                          <a:effectLst/>
                          <a:latin typeface="Times New Roman" panose="02020603050405020304" pitchFamily="18" charset="0"/>
                          <a:ea typeface="微软雅黑" panose="020b0503020204020204" charset="-122"/>
                          <a:cs typeface="Courier New" panose="02070309020205020404" pitchFamily="49" charset="0"/>
                        </a:rPr>
                        <a:t>&lt;0</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79245">
                <a:tc>
                  <a:txBody>
                    <a:bodyPr vert="horz" wrap="square"/>
                    <a:lstStyle/>
                    <a:p>
                      <a:pPr marL="71755" algn="l">
                        <a:lnSpc>
                          <a:spcPct val="150000"/>
                        </a:lnSpc>
                        <a:spcAft>
                          <a:spcPct val="0"/>
                        </a:spcAft>
                      </a:pPr>
                      <a:r>
                        <a:rPr lang="zh-CN" sz="2400" kern="100">
                          <a:effectLst/>
                          <a:latin typeface="Times New Roman" panose="02020603050405020304" pitchFamily="18" charset="0"/>
                          <a:ea typeface="微软雅黑" panose="020b0503020204020204" charset="-122"/>
                          <a:cs typeface="Times New Roman" panose="02020603050405020304" pitchFamily="18" charset="0"/>
                        </a:rPr>
                        <a:t>二次函数</a:t>
                      </a:r>
                      <a:r>
                        <a:rPr lang="en-US" sz="2400" i="1" kern="100">
                          <a:effectLst/>
                          <a:latin typeface="Times New Roman" panose="02020603050405020304" pitchFamily="18" charset="0"/>
                          <a:ea typeface="微软雅黑" panose="020b0503020204020204" charset="-122"/>
                          <a:cs typeface="Courier New" panose="02070309020205020404" pitchFamily="49" charset="0"/>
                        </a:rPr>
                        <a:t>y</a:t>
                      </a:r>
                      <a:r>
                        <a:rPr lang="zh-CN" sz="2400" kern="100">
                          <a:effectLst/>
                          <a:latin typeface="Times New Roman" panose="02020603050405020304" pitchFamily="18" charset="0"/>
                          <a:ea typeface="微软雅黑" panose="020b0503020204020204" charset="-122"/>
                          <a:cs typeface="Times New Roman" panose="02020603050405020304" pitchFamily="18" charset="0"/>
                        </a:rPr>
                        <a:t>＝</a:t>
                      </a:r>
                      <a:r>
                        <a:rPr lang="en-US" sz="2400" i="1" kern="100">
                          <a:effectLst/>
                          <a:latin typeface="Times New Roman" panose="02020603050405020304" pitchFamily="18" charset="0"/>
                          <a:ea typeface="微软雅黑" panose="020b0503020204020204" charset="-122"/>
                          <a:cs typeface="Courier New" panose="02070309020205020404" pitchFamily="49" charset="0"/>
                        </a:rPr>
                        <a:t>ax</a:t>
                      </a:r>
                      <a:r>
                        <a:rPr lang="en-US" sz="2400" kern="100" baseline="30000">
                          <a:effectLst/>
                          <a:latin typeface="Times New Roman" panose="02020603050405020304" pitchFamily="18" charset="0"/>
                          <a:ea typeface="微软雅黑" panose="020b0503020204020204" charset="-122"/>
                          <a:cs typeface="Courier New" panose="02070309020205020404" pitchFamily="49" charset="0"/>
                        </a:rPr>
                        <a:t>2</a:t>
                      </a:r>
                      <a:r>
                        <a:rPr lang="zh-CN" sz="2400" kern="100">
                          <a:effectLst/>
                          <a:latin typeface="Times New Roman" panose="02020603050405020304" pitchFamily="18" charset="0"/>
                          <a:ea typeface="微软雅黑" panose="020b0503020204020204" charset="-122"/>
                          <a:cs typeface="Times New Roman" panose="02020603050405020304" pitchFamily="18" charset="0"/>
                        </a:rPr>
                        <a:t>＋</a:t>
                      </a:r>
                      <a:r>
                        <a:rPr lang="en-US" sz="2400" i="1" kern="100" err="1">
                          <a:effectLst/>
                          <a:latin typeface="Times New Roman" panose="02020603050405020304" pitchFamily="18" charset="0"/>
                          <a:ea typeface="微软雅黑" panose="020b0503020204020204" charset="-122"/>
                          <a:cs typeface="Courier New" panose="02070309020205020404" pitchFamily="49" charset="0"/>
                        </a:rPr>
                        <a:t>bx</a:t>
                      </a:r>
                      <a:r>
                        <a:rPr lang="zh-CN" sz="2400" kern="100">
                          <a:effectLst/>
                          <a:latin typeface="Times New Roman" panose="02020603050405020304" pitchFamily="18" charset="0"/>
                          <a:ea typeface="微软雅黑" panose="020b0503020204020204" charset="-122"/>
                          <a:cs typeface="Times New Roman" panose="02020603050405020304" pitchFamily="18" charset="0"/>
                        </a:rPr>
                        <a:t>＋</a:t>
                      </a:r>
                      <a:r>
                        <a:rPr lang="en-US" sz="2400" i="1" kern="100">
                          <a:effectLst/>
                          <a:latin typeface="Times New Roman" panose="02020603050405020304" pitchFamily="18" charset="0"/>
                          <a:ea typeface="微软雅黑" panose="020b0503020204020204" charset="-122"/>
                          <a:cs typeface="Courier New" panose="02070309020205020404" pitchFamily="49" charset="0"/>
                        </a:rPr>
                        <a:t>c</a:t>
                      </a:r>
                      <a:r>
                        <a:rPr lang="en-US" sz="2400" kern="100">
                          <a:effectLst/>
                          <a:latin typeface="Times New Roman" panose="02020603050405020304" pitchFamily="18" charset="0"/>
                          <a:ea typeface="微软雅黑" panose="020b0503020204020204" charset="-122"/>
                          <a:cs typeface="Courier New" panose="02070309020205020404" pitchFamily="49" charset="0"/>
                        </a:rPr>
                        <a:t>(</a:t>
                      </a:r>
                      <a:r>
                        <a:rPr lang="en-US" sz="2400" i="1" kern="100">
                          <a:effectLst/>
                          <a:latin typeface="Times New Roman" panose="02020603050405020304" pitchFamily="18" charset="0"/>
                          <a:ea typeface="微软雅黑" panose="020b0503020204020204" charset="-122"/>
                          <a:cs typeface="Courier New" panose="02070309020205020404" pitchFamily="49" charset="0"/>
                        </a:rPr>
                        <a:t>a</a:t>
                      </a:r>
                      <a:r>
                        <a:rPr lang="en-US" sz="2400" kern="100">
                          <a:effectLst/>
                          <a:latin typeface="Times New Roman" panose="02020603050405020304" pitchFamily="18" charset="0"/>
                          <a:ea typeface="微软雅黑" panose="020b0503020204020204" charset="-122"/>
                          <a:cs typeface="Courier New" panose="02070309020205020404" pitchFamily="49" charset="0"/>
                        </a:rPr>
                        <a:t>&gt;0)</a:t>
                      </a:r>
                      <a:r>
                        <a:rPr lang="zh-CN" sz="2400" kern="100">
                          <a:effectLst/>
                          <a:latin typeface="Times New Roman" panose="02020603050405020304" pitchFamily="18" charset="0"/>
                          <a:ea typeface="微软雅黑" panose="020b0503020204020204" charset="-122"/>
                          <a:cs typeface="Times New Roman" panose="02020603050405020304" pitchFamily="18" charset="0"/>
                        </a:rPr>
                        <a:t>的图象</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sz="2400" i="1" kern="100">
                          <a:effectLst/>
                          <a:latin typeface="Times New Roman" panose="02020603050405020304" pitchFamily="18" charset="0"/>
                          <a:ea typeface="微软雅黑" panose="020b0503020204020204" charset="-122"/>
                          <a:cs typeface="Courier New" panose="02070309020205020404" pitchFamily="49" charset="0"/>
                        </a:rPr>
                        <a:t> </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sz="2400" i="1" kern="100">
                          <a:effectLst/>
                          <a:latin typeface="Times New Roman" panose="02020603050405020304" pitchFamily="18" charset="0"/>
                          <a:ea typeface="微软雅黑" panose="020b0503020204020204" charset="-122"/>
                          <a:cs typeface="Courier New" panose="02070309020205020404" pitchFamily="49" charset="0"/>
                        </a:rPr>
                        <a:t> </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sz="2400" kern="100">
                          <a:effectLst/>
                          <a:latin typeface="宋体" panose="02010600030101010101" pitchFamily="2" charset="-122"/>
                          <a:ea typeface="微软雅黑" panose="020b0503020204020204" charset="-122"/>
                          <a:cs typeface="宋体" panose="02010600030101010101" pitchFamily="2" charset="-122"/>
                        </a:rPr>
                        <a:t> </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9045">
                <a:tc>
                  <a:txBody>
                    <a:bodyPr vert="horz" wrap="square"/>
                    <a:lstStyle/>
                    <a:p>
                      <a:pPr marL="71755" algn="l">
                        <a:lnSpc>
                          <a:spcPct val="150000"/>
                        </a:lnSpc>
                        <a:spcAft>
                          <a:spcPct val="0"/>
                        </a:spcAft>
                      </a:pPr>
                      <a:r>
                        <a:rPr lang="zh-CN" sz="2400" kern="100">
                          <a:effectLst/>
                          <a:latin typeface="Times New Roman" panose="02020603050405020304" pitchFamily="18" charset="0"/>
                          <a:ea typeface="微软雅黑" panose="020b0503020204020204" charset="-122"/>
                          <a:cs typeface="Times New Roman" panose="02020603050405020304" pitchFamily="18" charset="0"/>
                        </a:rPr>
                        <a:t>一元二次方程</a:t>
                      </a:r>
                      <a:r>
                        <a:rPr lang="en-US" sz="2400" i="1" kern="100">
                          <a:effectLst/>
                          <a:latin typeface="Times New Roman" panose="02020603050405020304" pitchFamily="18" charset="0"/>
                          <a:ea typeface="微软雅黑" panose="020b0503020204020204" charset="-122"/>
                          <a:cs typeface="Courier New" panose="02070309020205020404" pitchFamily="49" charset="0"/>
                        </a:rPr>
                        <a:t>ax</a:t>
                      </a:r>
                      <a:r>
                        <a:rPr lang="en-US" sz="2400" kern="100" baseline="30000">
                          <a:effectLst/>
                          <a:latin typeface="Times New Roman" panose="02020603050405020304" pitchFamily="18" charset="0"/>
                          <a:ea typeface="微软雅黑" panose="020b0503020204020204" charset="-122"/>
                          <a:cs typeface="Courier New" panose="02070309020205020404" pitchFamily="49" charset="0"/>
                        </a:rPr>
                        <a:t>2</a:t>
                      </a:r>
                      <a:r>
                        <a:rPr lang="zh-CN" sz="2400" kern="100">
                          <a:effectLst/>
                          <a:latin typeface="Times New Roman" panose="02020603050405020304" pitchFamily="18" charset="0"/>
                          <a:ea typeface="微软雅黑" panose="020b0503020204020204" charset="-122"/>
                          <a:cs typeface="Times New Roman" panose="02020603050405020304" pitchFamily="18" charset="0"/>
                        </a:rPr>
                        <a:t>＋</a:t>
                      </a:r>
                      <a:r>
                        <a:rPr lang="en-US" sz="2400" i="1" kern="100" err="1">
                          <a:effectLst/>
                          <a:latin typeface="Times New Roman" panose="02020603050405020304" pitchFamily="18" charset="0"/>
                          <a:ea typeface="微软雅黑" panose="020b0503020204020204" charset="-122"/>
                          <a:cs typeface="Courier New" panose="02070309020205020404" pitchFamily="49" charset="0"/>
                        </a:rPr>
                        <a:t>bx</a:t>
                      </a:r>
                      <a:r>
                        <a:rPr lang="zh-CN" sz="2400" kern="100">
                          <a:effectLst/>
                          <a:latin typeface="Times New Roman" panose="02020603050405020304" pitchFamily="18" charset="0"/>
                          <a:ea typeface="微软雅黑" panose="020b0503020204020204" charset="-122"/>
                          <a:cs typeface="Times New Roman" panose="02020603050405020304" pitchFamily="18" charset="0"/>
                        </a:rPr>
                        <a:t>＋</a:t>
                      </a:r>
                      <a:r>
                        <a:rPr lang="en-US" sz="2400" i="1" kern="100">
                          <a:effectLst/>
                          <a:latin typeface="Times New Roman" panose="02020603050405020304" pitchFamily="18" charset="0"/>
                          <a:ea typeface="微软雅黑" panose="020b0503020204020204" charset="-122"/>
                          <a:cs typeface="Courier New" panose="02070309020205020404" pitchFamily="49" charset="0"/>
                        </a:rPr>
                        <a:t>c</a:t>
                      </a:r>
                      <a:r>
                        <a:rPr lang="zh-CN" sz="2400" kern="100">
                          <a:effectLst/>
                          <a:latin typeface="Times New Roman" panose="02020603050405020304" pitchFamily="18" charset="0"/>
                          <a:ea typeface="微软雅黑" panose="020b0503020204020204" charset="-122"/>
                          <a:cs typeface="Times New Roman" panose="02020603050405020304" pitchFamily="18" charset="0"/>
                        </a:rPr>
                        <a:t>＝</a:t>
                      </a:r>
                      <a:r>
                        <a:rPr lang="en-US" sz="2400" kern="100">
                          <a:effectLst/>
                          <a:latin typeface="Times New Roman" panose="02020603050405020304" pitchFamily="18" charset="0"/>
                          <a:ea typeface="微软雅黑" panose="020b0503020204020204" charset="-122"/>
                          <a:cs typeface="Courier New" panose="02070309020205020404" pitchFamily="49" charset="0"/>
                        </a:rPr>
                        <a:t>0(</a:t>
                      </a:r>
                      <a:r>
                        <a:rPr lang="en-US" sz="2400" i="1" kern="100">
                          <a:effectLst/>
                          <a:latin typeface="Times New Roman" panose="02020603050405020304" pitchFamily="18" charset="0"/>
                          <a:ea typeface="微软雅黑" panose="020b0503020204020204" charset="-122"/>
                          <a:cs typeface="Courier New" panose="02070309020205020404" pitchFamily="49" charset="0"/>
                        </a:rPr>
                        <a:t>a</a:t>
                      </a:r>
                      <a:r>
                        <a:rPr lang="en-US" sz="2400" kern="100">
                          <a:effectLst/>
                          <a:latin typeface="Times New Roman" panose="02020603050405020304" pitchFamily="18" charset="0"/>
                          <a:ea typeface="微软雅黑" panose="020b0503020204020204" charset="-122"/>
                          <a:cs typeface="Courier New" panose="02070309020205020404" pitchFamily="49" charset="0"/>
                        </a:rPr>
                        <a:t>&gt;0)</a:t>
                      </a:r>
                      <a:r>
                        <a:rPr lang="zh-CN" sz="2400" kern="100">
                          <a:effectLst/>
                          <a:latin typeface="Times New Roman" panose="02020603050405020304" pitchFamily="18" charset="0"/>
                          <a:ea typeface="微软雅黑" panose="020b0503020204020204" charset="-122"/>
                          <a:cs typeface="Times New Roman" panose="02020603050405020304" pitchFamily="18" charset="0"/>
                        </a:rPr>
                        <a:t>的根</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marL="71755" algn="l">
                        <a:lnSpc>
                          <a:spcPct val="150000"/>
                        </a:lnSpc>
                        <a:spcAft>
                          <a:spcPct val="0"/>
                        </a:spcAft>
                      </a:pPr>
                      <a:r>
                        <a:rPr lang="zh-CN" sz="2000" kern="100">
                          <a:effectLst/>
                          <a:latin typeface="Times New Roman" panose="02020603050405020304" pitchFamily="18" charset="0"/>
                          <a:ea typeface="微软雅黑" panose="020b0503020204020204" charset="-122"/>
                          <a:cs typeface="Times New Roman" panose="02020603050405020304" pitchFamily="18" charset="0"/>
                        </a:rPr>
                        <a:t>有两个不相等的实数根</a:t>
                      </a:r>
                      <a:r>
                        <a:rPr lang="en-US" sz="2000" i="1" kern="100">
                          <a:effectLst/>
                          <a:latin typeface="Times New Roman" panose="02020603050405020304" pitchFamily="18" charset="0"/>
                          <a:ea typeface="微软雅黑" panose="020b0503020204020204" charset="-122"/>
                          <a:cs typeface="Courier New" panose="02070309020205020404" pitchFamily="49" charset="0"/>
                        </a:rPr>
                        <a:t>x</a:t>
                      </a:r>
                      <a:r>
                        <a:rPr lang="en-US" sz="2000" kern="100" baseline="-25000">
                          <a:effectLst/>
                          <a:latin typeface="Times New Roman" panose="02020603050405020304" pitchFamily="18" charset="0"/>
                          <a:ea typeface="微软雅黑" panose="020b0503020204020204" charset="-122"/>
                          <a:cs typeface="Courier New" panose="02070309020205020404" pitchFamily="49" charset="0"/>
                        </a:rPr>
                        <a:t>1</a:t>
                      </a:r>
                      <a:r>
                        <a:rPr lang="zh-CN" sz="2000" kern="100">
                          <a:effectLst/>
                          <a:latin typeface="Times New Roman" panose="02020603050405020304" pitchFamily="18" charset="0"/>
                          <a:ea typeface="微软雅黑" panose="020b0503020204020204" charset="-122"/>
                          <a:cs typeface="Times New Roman" panose="02020603050405020304" pitchFamily="18" charset="0"/>
                        </a:rPr>
                        <a:t>，</a:t>
                      </a:r>
                      <a:r>
                        <a:rPr lang="en-US" sz="2000" i="1" kern="100">
                          <a:effectLst/>
                          <a:latin typeface="Times New Roman" panose="02020603050405020304" pitchFamily="18" charset="0"/>
                          <a:ea typeface="微软雅黑" panose="020b0503020204020204" charset="-122"/>
                          <a:cs typeface="Courier New" panose="02070309020205020404" pitchFamily="49" charset="0"/>
                        </a:rPr>
                        <a:t>x</a:t>
                      </a:r>
                      <a:r>
                        <a:rPr lang="en-US" sz="2000" kern="100" baseline="-25000">
                          <a:effectLst/>
                          <a:latin typeface="Times New Roman" panose="02020603050405020304" pitchFamily="18" charset="0"/>
                          <a:ea typeface="微软雅黑" panose="020b0503020204020204" charset="-122"/>
                          <a:cs typeface="Courier New" panose="02070309020205020404" pitchFamily="49" charset="0"/>
                        </a:rPr>
                        <a:t>2</a:t>
                      </a:r>
                      <a:r>
                        <a:rPr lang="en-US" sz="2000" kern="100">
                          <a:effectLst/>
                          <a:latin typeface="Times New Roman" panose="02020603050405020304" pitchFamily="18" charset="0"/>
                          <a:ea typeface="微软雅黑" panose="020b0503020204020204" charset="-122"/>
                          <a:cs typeface="Courier New" panose="02070309020205020404" pitchFamily="49" charset="0"/>
                        </a:rPr>
                        <a:t>(</a:t>
                      </a:r>
                      <a:r>
                        <a:rPr lang="en-US" sz="2000" i="1" kern="100">
                          <a:effectLst/>
                          <a:latin typeface="Times New Roman" panose="02020603050405020304" pitchFamily="18" charset="0"/>
                          <a:ea typeface="微软雅黑" panose="020b0503020204020204" charset="-122"/>
                          <a:cs typeface="Courier New" panose="02070309020205020404" pitchFamily="49" charset="0"/>
                        </a:rPr>
                        <a:t>x</a:t>
                      </a:r>
                      <a:r>
                        <a:rPr lang="en-US" sz="2000" kern="100" baseline="-25000">
                          <a:effectLst/>
                          <a:latin typeface="Times New Roman" panose="02020603050405020304" pitchFamily="18" charset="0"/>
                          <a:ea typeface="微软雅黑" panose="020b0503020204020204" charset="-122"/>
                          <a:cs typeface="Courier New" panose="02070309020205020404" pitchFamily="49" charset="0"/>
                        </a:rPr>
                        <a:t>1</a:t>
                      </a:r>
                      <a:r>
                        <a:rPr lang="en-US" sz="2000" kern="100">
                          <a:effectLst/>
                          <a:latin typeface="Times New Roman" panose="02020603050405020304" pitchFamily="18" charset="0"/>
                          <a:ea typeface="微软雅黑" panose="020b0503020204020204" charset="-122"/>
                          <a:cs typeface="Courier New" panose="02070309020205020404" pitchFamily="49" charset="0"/>
                        </a:rPr>
                        <a:t>&lt;</a:t>
                      </a:r>
                      <a:r>
                        <a:rPr lang="en-US" sz="2000" i="1" kern="100">
                          <a:effectLst/>
                          <a:latin typeface="Times New Roman" panose="02020603050405020304" pitchFamily="18" charset="0"/>
                          <a:ea typeface="微软雅黑" panose="020b0503020204020204" charset="-122"/>
                          <a:cs typeface="Courier New" panose="02070309020205020404" pitchFamily="49" charset="0"/>
                        </a:rPr>
                        <a:t>x</a:t>
                      </a:r>
                      <a:r>
                        <a:rPr lang="en-US" sz="2000" kern="100" baseline="-25000">
                          <a:effectLst/>
                          <a:latin typeface="Times New Roman" panose="02020603050405020304" pitchFamily="18" charset="0"/>
                          <a:ea typeface="微软雅黑" panose="020b0503020204020204" charset="-122"/>
                          <a:cs typeface="Courier New" panose="02070309020205020404" pitchFamily="49" charset="0"/>
                        </a:rPr>
                        <a:t>2</a:t>
                      </a:r>
                      <a:r>
                        <a:rPr lang="en-US" sz="2000" kern="100">
                          <a:effectLst/>
                          <a:latin typeface="Times New Roman" panose="02020603050405020304" pitchFamily="18" charset="0"/>
                          <a:ea typeface="微软雅黑" panose="020b0503020204020204" charset="-122"/>
                          <a:cs typeface="Courier New" panose="02070309020205020404" pitchFamily="49" charset="0"/>
                        </a:rPr>
                        <a:t>)</a:t>
                      </a:r>
                      <a:endParaRPr lang="zh-CN" sz="2000" kern="100">
                        <a:effectLst/>
                        <a:latin typeface="宋体" panose="02010600030101010101" pitchFamily="2" charset="-122"/>
                        <a:ea typeface="宋体" panose="02010600030101010101" pitchFamily="2" charset="-122"/>
                        <a:cs typeface="Courier New" panose="02070309020205020404" pitchFamily="49" charset="0"/>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marL="71755" algn="l">
                        <a:lnSpc>
                          <a:spcPct val="150000"/>
                        </a:lnSpc>
                        <a:spcAft>
                          <a:spcPct val="0"/>
                        </a:spcAft>
                      </a:pPr>
                      <a:r>
                        <a:rPr lang="zh-CN" sz="2000" kern="100">
                          <a:effectLst/>
                          <a:latin typeface="Times New Roman" panose="02020603050405020304" pitchFamily="18" charset="0"/>
                          <a:ea typeface="微软雅黑" panose="020b0503020204020204" charset="-122"/>
                          <a:cs typeface="Times New Roman" panose="02020603050405020304" pitchFamily="18" charset="0"/>
                        </a:rPr>
                        <a:t>有两个相等的实数根</a:t>
                      </a:r>
                    </a:p>
                    <a:p>
                      <a:pPr marL="71755" algn="l">
                        <a:lnSpc>
                          <a:spcPct val="150000"/>
                        </a:lnSpc>
                        <a:spcAft>
                          <a:spcPct val="0"/>
                        </a:spcAft>
                      </a:pPr>
                      <a:r>
                        <a:rPr lang="en-US" sz="2000" i="1" kern="100">
                          <a:effectLst/>
                          <a:latin typeface="Times New Roman" panose="02020603050405020304" pitchFamily="18" charset="0"/>
                          <a:ea typeface="微软雅黑" panose="020b0503020204020204" charset="-122"/>
                          <a:cs typeface="Courier New" panose="02070309020205020404" pitchFamily="49" charset="0"/>
                        </a:rPr>
                        <a:t>x</a:t>
                      </a:r>
                      <a:r>
                        <a:rPr lang="en-US" sz="2000" kern="100" baseline="-25000">
                          <a:effectLst/>
                          <a:latin typeface="Times New Roman" panose="02020603050405020304" pitchFamily="18" charset="0"/>
                          <a:ea typeface="微软雅黑" panose="020b0503020204020204" charset="-122"/>
                          <a:cs typeface="Courier New" panose="02070309020205020404" pitchFamily="49" charset="0"/>
                        </a:rPr>
                        <a:t>1</a:t>
                      </a:r>
                      <a:r>
                        <a:rPr lang="zh-CN" sz="2000" kern="100">
                          <a:effectLst/>
                          <a:latin typeface="Times New Roman" panose="02020603050405020304" pitchFamily="18" charset="0"/>
                          <a:ea typeface="微软雅黑" panose="020b0503020204020204" charset="-122"/>
                          <a:cs typeface="Times New Roman" panose="02020603050405020304" pitchFamily="18" charset="0"/>
                        </a:rPr>
                        <a:t>＝</a:t>
                      </a:r>
                      <a:r>
                        <a:rPr lang="en-US" sz="2000" i="1" kern="100">
                          <a:effectLst/>
                          <a:latin typeface="Times New Roman" panose="02020603050405020304" pitchFamily="18" charset="0"/>
                          <a:ea typeface="微软雅黑" panose="020b0503020204020204" charset="-122"/>
                          <a:cs typeface="Courier New" panose="02070309020205020404" pitchFamily="49" charset="0"/>
                        </a:rPr>
                        <a:t>x</a:t>
                      </a:r>
                      <a:r>
                        <a:rPr lang="en-US" sz="2000" kern="100" baseline="-25000">
                          <a:effectLst/>
                          <a:latin typeface="Times New Roman" panose="02020603050405020304" pitchFamily="18" charset="0"/>
                          <a:ea typeface="微软雅黑" panose="020b0503020204020204" charset="-122"/>
                          <a:cs typeface="Courier New" panose="02070309020205020404" pitchFamily="49" charset="0"/>
                        </a:rPr>
                        <a:t>2</a:t>
                      </a:r>
                      <a:r>
                        <a:rPr lang="zh-CN" sz="2000" kern="100">
                          <a:effectLst/>
                          <a:latin typeface="Times New Roman" panose="02020603050405020304" pitchFamily="18" charset="0"/>
                          <a:ea typeface="微软雅黑" panose="020b0503020204020204" charset="-122"/>
                          <a:cs typeface="Times New Roman" panose="02020603050405020304" pitchFamily="18" charset="0"/>
                        </a:rPr>
                        <a:t>＝－</a:t>
                      </a:r>
                      <a:endParaRPr lang="zh-CN" sz="2000" kern="100">
                        <a:effectLst/>
                        <a:latin typeface="宋体" panose="02010600030101010101" pitchFamily="2" charset="-122"/>
                        <a:ea typeface="宋体" panose="02010600030101010101" pitchFamily="2" charset="-122"/>
                        <a:cs typeface="Courier New" panose="02070309020205020404" pitchFamily="49" charset="0"/>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zh-CN" sz="2400" kern="100">
                          <a:effectLst/>
                          <a:latin typeface="Times New Roman" panose="02020603050405020304" pitchFamily="18" charset="0"/>
                          <a:ea typeface="微软雅黑" panose="020b0503020204020204" charset="-122"/>
                          <a:cs typeface="Times New Roman" panose="02020603050405020304" pitchFamily="18" charset="0"/>
                        </a:rPr>
                        <a:t>没有实数根</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对象 3" title=""/>
          <p:cNvGraphicFramePr>
            <a:graphicFrameLocks noChangeAspect="1"/>
          </p:cNvGraphicFramePr>
          <p:nvPr>
            <p:custDataLst>
              <p:tags r:id="rId3"/>
            </p:custDataLst>
          </p:nvPr>
        </p:nvGraphicFramePr>
        <p:xfrm>
          <a:off x="7715885" y="3369310"/>
          <a:ext cx="648335" cy="735330"/>
        </p:xfrm>
        <a:graphic>
          <a:graphicData uri="http://schemas.openxmlformats.org/presentationml/2006/ole">
            <mc:AlternateContent>
              <mc:Choice xmlns:v="urn:schemas-microsoft-com:vml" Requires="v">
                <p:oleObj spid="_x0000_s1038" name="文档" r:id="rId4" imgW="827405" imgH="935990" progId="Word.Document.12">
                  <p:embed/>
                </p:oleObj>
              </mc:Choice>
              <mc:Fallback>
                <p:oleObj name="文档" r:id="rId4" imgW="827405" imgH="935990" progId="Word.Document.12">
                  <p:embed/>
                  <p:pic>
                    <p:nvPicPr>
                      <p:cNvPr id="0" name="OLE substitute image"/>
                      <p:cNvPicPr/>
                      <p:nvPr/>
                    </p:nvPicPr>
                    <p:blipFill>
                      <a:blip r:embed="rId5"/>
                      <a:stretch>
                        <a:fillRect/>
                      </a:stretch>
                    </p:blipFill>
                    <p:spPr>
                      <a:xfrm>
                        <a:off x="7715885" y="3369310"/>
                        <a:ext cx="648335" cy="735330"/>
                      </a:xfrm>
                      <a:prstGeom prst="rect">
                        <a:avLst/>
                      </a:prstGeom>
                    </p:spPr>
                  </p:pic>
                </p:oleObj>
              </mc:Fallback>
            </mc:AlternateContent>
          </a:graphicData>
        </a:graphic>
      </p:graphicFrame>
      <p:pic>
        <p:nvPicPr>
          <p:cNvPr id="205826" name="Picture 2" title=""/>
          <p:cNvPicPr>
            <a:picLocks noChangeAspect="1" noChangeArrowheads="1"/>
          </p:cNvPicPr>
          <p:nvPr>
            <p:custDataLst>
              <p:tags r:id="rId7"/>
            </p:custDataLst>
          </p:nvPr>
        </p:nvPicPr>
        <p:blipFill>
          <a:blip r:embed="rId6">
            <a:extLst>
              <a:ext uri="{28A0092B-C50C-407E-A947-70E740481C1C}">
                <a14:useLocalDpi xmlns:a14="http://schemas.microsoft.com/office/drawing/2010/main" val="0"/>
              </a:ext>
            </a:extLst>
          </a:blip>
          <a:stretch>
            <a:fillRect/>
          </a:stretch>
        </p:blipFill>
        <p:spPr bwMode="auto">
          <a:xfrm>
            <a:off x="4236085" y="1389380"/>
            <a:ext cx="14065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27" name="Picture 3" title=""/>
          <p:cNvPicPr>
            <a:picLocks noChangeAspect="1" noChangeArrowheads="1"/>
          </p:cNvPicPr>
          <p:nvPr>
            <p:custDataLst>
              <p:tags r:id="rId9"/>
            </p:custDataLst>
          </p:nvPr>
        </p:nvPicPr>
        <p:blipFill>
          <a:blip r:embed="rId8">
            <a:extLst>
              <a:ext uri="{28A0092B-C50C-407E-A947-70E740481C1C}">
                <a14:useLocalDpi xmlns:a14="http://schemas.microsoft.com/office/drawing/2010/main" val="0"/>
              </a:ext>
            </a:extLst>
          </a:blip>
          <a:stretch>
            <a:fillRect/>
          </a:stretch>
        </p:blipFill>
        <p:spPr bwMode="auto">
          <a:xfrm>
            <a:off x="7115810" y="1329055"/>
            <a:ext cx="1091565" cy="131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28" name="Picture 4" title=""/>
          <p:cNvPicPr>
            <a:picLocks noChangeAspect="1" noChangeArrowheads="1"/>
          </p:cNvPicPr>
          <p:nvPr>
            <p:custDataLst>
              <p:tags r:id="rId11"/>
            </p:custDataLst>
          </p:nvPr>
        </p:nvPicPr>
        <p:blipFill>
          <a:blip r:embed="rId10">
            <a:extLst>
              <a:ext uri="{28A0092B-C50C-407E-A947-70E740481C1C}">
                <a14:useLocalDpi xmlns:a14="http://schemas.microsoft.com/office/drawing/2010/main" val="0"/>
              </a:ext>
            </a:extLst>
          </a:blip>
          <a:stretch>
            <a:fillRect/>
          </a:stretch>
        </p:blipFill>
        <p:spPr bwMode="auto">
          <a:xfrm>
            <a:off x="9730740" y="1344930"/>
            <a:ext cx="1084580" cy="130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title=""/>
          <p:cNvGraphicFramePr>
            <a:graphicFrameLocks noGrp="1"/>
          </p:cNvGraphicFramePr>
          <p:nvPr>
            <p:custDataLst>
              <p:tags r:id="rId12"/>
            </p:custDataLst>
          </p:nvPr>
        </p:nvGraphicFramePr>
        <p:xfrm>
          <a:off x="516255" y="4046220"/>
          <a:ext cx="10864215" cy="2774135"/>
        </p:xfrm>
        <a:graphic>
          <a:graphicData uri="http://schemas.openxmlformats.org/drawingml/2006/table">
            <a:tbl>
              <a:tblPr/>
              <a:tblGrid>
                <a:gridCol w="3006725"/>
                <a:gridCol w="2823845"/>
                <a:gridCol w="2835910"/>
                <a:gridCol w="2197735"/>
              </a:tblGrid>
              <a:tr h="1334135">
                <a:tc>
                  <a:txBody>
                    <a:bodyPr vert="horz" wrap="square"/>
                    <a:lstStyle/>
                    <a:p>
                      <a:pPr marL="71755" algn="l">
                        <a:lnSpc>
                          <a:spcPct val="150000"/>
                        </a:lnSpc>
                        <a:spcAft>
                          <a:spcPct val="0"/>
                        </a:spcAft>
                      </a:pPr>
                      <a:r>
                        <a:rPr lang="en-US" sz="2400" i="1" kern="100">
                          <a:effectLst/>
                          <a:latin typeface="Times New Roman" panose="02020603050405020304" pitchFamily="18" charset="0"/>
                          <a:ea typeface="微软雅黑" panose="020b0503020204020204" charset="-122"/>
                          <a:cs typeface="Courier New" panose="02070309020205020404" pitchFamily="49" charset="0"/>
                        </a:rPr>
                        <a:t>ax</a:t>
                      </a:r>
                      <a:r>
                        <a:rPr lang="en-US" sz="2400" kern="100" baseline="30000">
                          <a:effectLst/>
                          <a:latin typeface="Times New Roman" panose="02020603050405020304" pitchFamily="18" charset="0"/>
                          <a:ea typeface="微软雅黑" panose="020b0503020204020204" charset="-122"/>
                          <a:cs typeface="Courier New" panose="02070309020205020404" pitchFamily="49" charset="0"/>
                        </a:rPr>
                        <a:t>2</a:t>
                      </a:r>
                      <a:r>
                        <a:rPr lang="zh-CN" sz="2400" kern="100">
                          <a:effectLst/>
                          <a:latin typeface="Times New Roman" panose="02020603050405020304" pitchFamily="18" charset="0"/>
                          <a:ea typeface="微软雅黑" panose="020b0503020204020204" charset="-122"/>
                          <a:cs typeface="Times New Roman" panose="02020603050405020304" pitchFamily="18" charset="0"/>
                        </a:rPr>
                        <a:t>＋</a:t>
                      </a:r>
                      <a:r>
                        <a:rPr lang="en-US" sz="2400" i="1" kern="100" err="1">
                          <a:effectLst/>
                          <a:latin typeface="Times New Roman" panose="02020603050405020304" pitchFamily="18" charset="0"/>
                          <a:ea typeface="微软雅黑" panose="020b0503020204020204" charset="-122"/>
                          <a:cs typeface="Courier New" panose="02070309020205020404" pitchFamily="49" charset="0"/>
                        </a:rPr>
                        <a:t>bx</a:t>
                      </a:r>
                      <a:r>
                        <a:rPr lang="zh-CN" sz="2400" kern="100">
                          <a:effectLst/>
                          <a:latin typeface="Times New Roman" panose="02020603050405020304" pitchFamily="18" charset="0"/>
                          <a:ea typeface="微软雅黑" panose="020b0503020204020204" charset="-122"/>
                          <a:cs typeface="Times New Roman" panose="02020603050405020304" pitchFamily="18" charset="0"/>
                        </a:rPr>
                        <a:t>＋</a:t>
                      </a:r>
                      <a:r>
                        <a:rPr lang="en-US" sz="2400" i="1" kern="100">
                          <a:effectLst/>
                          <a:latin typeface="Times New Roman" panose="02020603050405020304" pitchFamily="18" charset="0"/>
                          <a:ea typeface="微软雅黑" panose="020b0503020204020204" charset="-122"/>
                          <a:cs typeface="Courier New" panose="02070309020205020404" pitchFamily="49" charset="0"/>
                        </a:rPr>
                        <a:t>c</a:t>
                      </a:r>
                      <a:r>
                        <a:rPr lang="en-US" sz="2400" kern="100">
                          <a:effectLst/>
                          <a:latin typeface="Times New Roman" panose="02020603050405020304" pitchFamily="18" charset="0"/>
                          <a:ea typeface="微软雅黑" panose="020b0503020204020204" charset="-122"/>
                          <a:cs typeface="Courier New" panose="02070309020205020404" pitchFamily="49" charset="0"/>
                        </a:rPr>
                        <a:t>&gt;0(</a:t>
                      </a:r>
                      <a:r>
                        <a:rPr lang="en-US" sz="2400" i="1" kern="100">
                          <a:effectLst/>
                          <a:latin typeface="Times New Roman" panose="02020603050405020304" pitchFamily="18" charset="0"/>
                          <a:ea typeface="微软雅黑" panose="020b0503020204020204" charset="-122"/>
                          <a:cs typeface="Courier New" panose="02070309020205020404" pitchFamily="49" charset="0"/>
                        </a:rPr>
                        <a:t>a</a:t>
                      </a:r>
                      <a:r>
                        <a:rPr lang="en-US" sz="2400" kern="100">
                          <a:effectLst/>
                          <a:latin typeface="Times New Roman" panose="02020603050405020304" pitchFamily="18" charset="0"/>
                          <a:ea typeface="微软雅黑" panose="020b0503020204020204" charset="-122"/>
                          <a:cs typeface="Courier New" panose="02070309020205020404" pitchFamily="49" charset="0"/>
                        </a:rPr>
                        <a:t>&gt;0)</a:t>
                      </a:r>
                      <a:r>
                        <a:rPr lang="zh-CN" sz="2400" kern="100">
                          <a:effectLst/>
                          <a:latin typeface="Times New Roman" panose="02020603050405020304" pitchFamily="18" charset="0"/>
                          <a:ea typeface="微软雅黑" panose="020b0503020204020204" charset="-122"/>
                          <a:cs typeface="Times New Roman" panose="02020603050405020304" pitchFamily="18" charset="0"/>
                        </a:rPr>
                        <a:t>的</a:t>
                      </a:r>
                      <a:r>
                        <a:rPr lang="zh-CN" sz="2400" kern="100" smtClean="0">
                          <a:effectLst/>
                          <a:latin typeface="Times New Roman" panose="02020603050405020304" pitchFamily="18" charset="0"/>
                          <a:ea typeface="微软雅黑" panose="020b0503020204020204" charset="-122"/>
                          <a:cs typeface="Times New Roman" panose="02020603050405020304" pitchFamily="18" charset="0"/>
                        </a:rPr>
                        <a:t>解集</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67990" marR="679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altLang="zh-CN" sz="2400" kern="100" smtClean="0">
                          <a:effectLst/>
                          <a:latin typeface="宋体" panose="02010600030101010101" pitchFamily="2" charset="-122"/>
                          <a:ea typeface="宋体" panose="02010600030101010101" pitchFamily="2" charset="-122"/>
                          <a:cs typeface="Courier New" panose="02070309020205020404" pitchFamily="49" charset="0"/>
                        </a:rPr>
                        <a:t>_______________</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67990" marR="679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67990" marR="679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sz="2400" b="1" kern="100">
                          <a:effectLst/>
                          <a:latin typeface="Times New Roman" panose="02020603050405020304" pitchFamily="18" charset="0"/>
                          <a:ea typeface="微软雅黑" panose="020b0503020204020204" charset="-122"/>
                          <a:cs typeface="Courier New" panose="02070309020205020404" pitchFamily="49" charset="0"/>
                        </a:rPr>
                        <a:t>R</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67990" marR="679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0000">
                <a:tc>
                  <a:txBody>
                    <a:bodyPr vert="horz" wrap="square"/>
                    <a:lstStyle/>
                    <a:p>
                      <a:pPr marL="71755" algn="l">
                        <a:lnSpc>
                          <a:spcPct val="150000"/>
                        </a:lnSpc>
                        <a:spcAft>
                          <a:spcPct val="0"/>
                        </a:spcAft>
                      </a:pPr>
                      <a:r>
                        <a:rPr lang="en-US" sz="2400" i="1" kern="100">
                          <a:effectLst/>
                          <a:latin typeface="Times New Roman" panose="02020603050405020304" pitchFamily="18" charset="0"/>
                          <a:ea typeface="微软雅黑" panose="020b0503020204020204" charset="-122"/>
                          <a:cs typeface="Courier New" panose="02070309020205020404" pitchFamily="49" charset="0"/>
                        </a:rPr>
                        <a:t>ax</a:t>
                      </a:r>
                      <a:r>
                        <a:rPr lang="en-US" sz="2400" kern="100" baseline="30000">
                          <a:effectLst/>
                          <a:latin typeface="Times New Roman" panose="02020603050405020304" pitchFamily="18" charset="0"/>
                          <a:ea typeface="微软雅黑" panose="020b0503020204020204" charset="-122"/>
                          <a:cs typeface="Courier New" panose="02070309020205020404" pitchFamily="49" charset="0"/>
                        </a:rPr>
                        <a:t>2</a:t>
                      </a:r>
                      <a:r>
                        <a:rPr lang="zh-CN" sz="2400" kern="100">
                          <a:effectLst/>
                          <a:latin typeface="Times New Roman" panose="02020603050405020304" pitchFamily="18" charset="0"/>
                          <a:ea typeface="微软雅黑" panose="020b0503020204020204" charset="-122"/>
                          <a:cs typeface="Times New Roman" panose="02020603050405020304" pitchFamily="18" charset="0"/>
                        </a:rPr>
                        <a:t>＋</a:t>
                      </a:r>
                      <a:r>
                        <a:rPr lang="en-US" sz="2400" i="1" kern="100" err="1">
                          <a:effectLst/>
                          <a:latin typeface="Times New Roman" panose="02020603050405020304" pitchFamily="18" charset="0"/>
                          <a:ea typeface="微软雅黑" panose="020b0503020204020204" charset="-122"/>
                          <a:cs typeface="Courier New" panose="02070309020205020404" pitchFamily="49" charset="0"/>
                        </a:rPr>
                        <a:t>bx</a:t>
                      </a:r>
                      <a:r>
                        <a:rPr lang="zh-CN" sz="2400" kern="100">
                          <a:effectLst/>
                          <a:latin typeface="Times New Roman" panose="02020603050405020304" pitchFamily="18" charset="0"/>
                          <a:ea typeface="微软雅黑" panose="020b0503020204020204" charset="-122"/>
                          <a:cs typeface="Times New Roman" panose="02020603050405020304" pitchFamily="18" charset="0"/>
                        </a:rPr>
                        <a:t>＋</a:t>
                      </a:r>
                      <a:r>
                        <a:rPr lang="en-US" sz="2400" i="1" kern="100">
                          <a:effectLst/>
                          <a:latin typeface="Times New Roman" panose="02020603050405020304" pitchFamily="18" charset="0"/>
                          <a:ea typeface="微软雅黑" panose="020b0503020204020204" charset="-122"/>
                          <a:cs typeface="Courier New" panose="02070309020205020404" pitchFamily="49" charset="0"/>
                        </a:rPr>
                        <a:t>c</a:t>
                      </a:r>
                      <a:r>
                        <a:rPr lang="en-US" sz="2400" kern="100">
                          <a:effectLst/>
                          <a:latin typeface="Times New Roman" panose="02020603050405020304" pitchFamily="18" charset="0"/>
                          <a:ea typeface="微软雅黑" panose="020b0503020204020204" charset="-122"/>
                          <a:cs typeface="Courier New" panose="02070309020205020404" pitchFamily="49" charset="0"/>
                        </a:rPr>
                        <a:t>&lt;0(</a:t>
                      </a:r>
                      <a:r>
                        <a:rPr lang="en-US" sz="2400" i="1" kern="100">
                          <a:effectLst/>
                          <a:latin typeface="Times New Roman" panose="02020603050405020304" pitchFamily="18" charset="0"/>
                          <a:ea typeface="微软雅黑" panose="020b0503020204020204" charset="-122"/>
                          <a:cs typeface="Courier New" panose="02070309020205020404" pitchFamily="49" charset="0"/>
                        </a:rPr>
                        <a:t>a</a:t>
                      </a:r>
                      <a:r>
                        <a:rPr lang="en-US" sz="2400" kern="100">
                          <a:effectLst/>
                          <a:latin typeface="Times New Roman" panose="02020603050405020304" pitchFamily="18" charset="0"/>
                          <a:ea typeface="微软雅黑" panose="020b0503020204020204" charset="-122"/>
                          <a:cs typeface="Courier New" panose="02070309020205020404" pitchFamily="49" charset="0"/>
                        </a:rPr>
                        <a:t>&gt;0)</a:t>
                      </a:r>
                      <a:r>
                        <a:rPr lang="zh-CN" sz="2400" kern="100">
                          <a:effectLst/>
                          <a:latin typeface="Times New Roman" panose="02020603050405020304" pitchFamily="18" charset="0"/>
                          <a:ea typeface="微软雅黑" panose="020b0503020204020204" charset="-122"/>
                          <a:cs typeface="Times New Roman" panose="02020603050405020304" pitchFamily="18" charset="0"/>
                        </a:rPr>
                        <a:t>的解集</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67990" marR="679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altLang="zh-CN" sz="2400" kern="100" smtClean="0">
                          <a:effectLst/>
                          <a:latin typeface="宋体" panose="02010600030101010101" pitchFamily="2" charset="-122"/>
                          <a:ea typeface="宋体" panose="02010600030101010101" pitchFamily="2" charset="-122"/>
                          <a:cs typeface="Courier New" panose="02070309020205020404" pitchFamily="49" charset="0"/>
                        </a:rPr>
                        <a:t>__________</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67990" marR="679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zh-CN" sz="2400" kern="100">
                          <a:effectLst/>
                          <a:latin typeface="宋体" panose="02010600030101010101" pitchFamily="2" charset="-122"/>
                          <a:ea typeface="MS Mincho" panose="02020609040205080304" pitchFamily="49" charset="-128"/>
                          <a:cs typeface="MS Mincho" panose="02020609040205080304" pitchFamily="49" charset="-128"/>
                        </a:rPr>
                        <a:t>∅</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67990" marR="679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altLang="zh-CN" sz="2400" kern="100" smtClean="0">
                          <a:effectLst/>
                          <a:latin typeface="宋体" panose="02010600030101010101" pitchFamily="2" charset="-122"/>
                          <a:ea typeface="宋体" panose="02010600030101010101" pitchFamily="2" charset="-122"/>
                          <a:cs typeface="Courier New" panose="02070309020205020404" pitchFamily="49" charset="0"/>
                        </a:rPr>
                        <a:t>___</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67990" marR="679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title=""/>
          <p:cNvSpPr/>
          <p:nvPr>
            <p:custDataLst>
              <p:tags r:id="rId14"/>
            </p:custDataLst>
          </p:nvPr>
        </p:nvSpPr>
        <p:spPr>
          <a:xfrm>
            <a:off x="3537585" y="4497070"/>
            <a:ext cx="2815590" cy="460375"/>
          </a:xfrm>
          <a:prstGeom prst="rect">
            <a:avLst/>
          </a:prstGeom>
        </p:spPr>
        <p:txBody>
          <a:bodyPr wrap="square">
            <a:spAutoFit/>
          </a:bodyPr>
          <a:lstStyle/>
          <a:p>
            <a:r>
              <a:rPr lang="en-US" altLang="zh-CN" sz="2400" kern="100">
                <a:solidFill>
                  <a:srgbClr val="C00000"/>
                </a:solidFill>
                <a:latin typeface="Times New Roman" panose="02020603050405020304" pitchFamily="18" charset="0"/>
                <a:ea typeface="微软雅黑" panose="020b0503020204020204" charset="-122"/>
                <a:cs typeface="Courier New" panose="02070309020205020404" pitchFamily="49" charset="0"/>
              </a:rPr>
              <a:t>{</a:t>
            </a:r>
            <a:r>
              <a:rPr lang="en-US" altLang="zh-CN" sz="2400" i="1" kern="100" err="1">
                <a:solidFill>
                  <a:srgbClr val="C00000"/>
                </a:solidFill>
                <a:latin typeface="Times New Roman" panose="02020603050405020304" pitchFamily="18" charset="0"/>
                <a:ea typeface="微软雅黑" panose="020b0503020204020204" charset="-122"/>
                <a:cs typeface="Courier New" panose="02070309020205020404" pitchFamily="49" charset="0"/>
              </a:rPr>
              <a:t>x</a:t>
            </a:r>
            <a:r>
              <a:rPr lang="en-US" altLang="zh-CN" sz="2400" kern="100" err="1">
                <a:solidFill>
                  <a:srgbClr val="C00000"/>
                </a:solidFill>
                <a:latin typeface="Times New Roman" panose="02020603050405020304" pitchFamily="18" charset="0"/>
                <a:ea typeface="微软雅黑" panose="020b0503020204020204" charset="-122"/>
                <a:cs typeface="Courier New" panose="02070309020205020404" pitchFamily="49" charset="0"/>
              </a:rPr>
              <a:t>|</a:t>
            </a:r>
            <a:r>
              <a:rPr lang="en-US" altLang="zh-CN" sz="2400" i="1" kern="100" err="1">
                <a:solidFill>
                  <a:srgbClr val="C00000"/>
                </a:solidFill>
                <a:latin typeface="Times New Roman" panose="02020603050405020304" pitchFamily="18" charset="0"/>
                <a:ea typeface="微软雅黑" panose="020b0503020204020204" charset="-122"/>
                <a:cs typeface="Courier New" panose="02070309020205020404" pitchFamily="49" charset="0"/>
              </a:rPr>
              <a:t>x</a:t>
            </a:r>
            <a:r>
              <a:rPr lang="en-US" altLang="zh-CN" sz="2400" kern="100">
                <a:solidFill>
                  <a:srgbClr val="C00000"/>
                </a:solidFill>
                <a:latin typeface="Times New Roman" panose="02020603050405020304" pitchFamily="18" charset="0"/>
                <a:ea typeface="微软雅黑" panose="020b0503020204020204" charset="-122"/>
                <a:cs typeface="Courier New" panose="02070309020205020404" pitchFamily="49" charset="0"/>
              </a:rPr>
              <a:t>&lt;</a:t>
            </a:r>
            <a:r>
              <a:rPr lang="en-US" altLang="zh-CN" sz="2400" i="1" kern="100">
                <a:solidFill>
                  <a:srgbClr val="C00000"/>
                </a:solidFill>
                <a:latin typeface="Times New Roman" panose="02020603050405020304" pitchFamily="18" charset="0"/>
                <a:ea typeface="微软雅黑" panose="020b0503020204020204" charset="-122"/>
                <a:cs typeface="Courier New" panose="02070309020205020404" pitchFamily="49" charset="0"/>
              </a:rPr>
              <a:t>x</a:t>
            </a:r>
            <a:r>
              <a:rPr lang="en-US" altLang="zh-CN" sz="2400" kern="100" baseline="-25000">
                <a:solidFill>
                  <a:srgbClr val="C00000"/>
                </a:solidFill>
                <a:latin typeface="Times New Roman" panose="02020603050405020304" pitchFamily="18" charset="0"/>
                <a:ea typeface="微软雅黑" panose="020b0503020204020204" charset="-122"/>
                <a:cs typeface="Courier New" panose="02070309020205020404" pitchFamily="49" charset="0"/>
              </a:rPr>
              <a:t>1</a:t>
            </a:r>
            <a:r>
              <a:rPr lang="zh-CN" altLang="en-US" sz="2400" kern="100">
                <a:solidFill>
                  <a:srgbClr val="C00000"/>
                </a:solidFill>
                <a:latin typeface="Times New Roman" panose="02020603050405020304" pitchFamily="18" charset="0"/>
                <a:ea typeface="微软雅黑" panose="020b0503020204020204" charset="-122"/>
                <a:cs typeface="Times New Roman" panose="02020603050405020304" pitchFamily="18" charset="0"/>
              </a:rPr>
              <a:t>，或</a:t>
            </a:r>
            <a:r>
              <a:rPr lang="en-US" altLang="zh-CN" sz="2400" i="1" kern="100">
                <a:solidFill>
                  <a:srgbClr val="C00000"/>
                </a:solidFill>
                <a:latin typeface="Times New Roman" panose="02020603050405020304" pitchFamily="18" charset="0"/>
                <a:ea typeface="微软雅黑" panose="020b0503020204020204" charset="-122"/>
                <a:cs typeface="Courier New" panose="02070309020205020404" pitchFamily="49" charset="0"/>
              </a:rPr>
              <a:t>x</a:t>
            </a:r>
            <a:r>
              <a:rPr lang="en-US" altLang="zh-CN" sz="2400" kern="100">
                <a:solidFill>
                  <a:srgbClr val="C00000"/>
                </a:solidFill>
                <a:latin typeface="Times New Roman" panose="02020603050405020304" pitchFamily="18" charset="0"/>
                <a:ea typeface="微软雅黑" panose="020b0503020204020204" charset="-122"/>
                <a:cs typeface="Courier New" panose="02070309020205020404" pitchFamily="49" charset="0"/>
              </a:rPr>
              <a:t>&gt;</a:t>
            </a:r>
            <a:r>
              <a:rPr lang="en-US" altLang="zh-CN" sz="2400" i="1" kern="100">
                <a:solidFill>
                  <a:srgbClr val="C00000"/>
                </a:solidFill>
                <a:latin typeface="Times New Roman" panose="02020603050405020304" pitchFamily="18" charset="0"/>
                <a:ea typeface="微软雅黑" panose="020b0503020204020204" charset="-122"/>
                <a:cs typeface="Courier New" panose="02070309020205020404" pitchFamily="49" charset="0"/>
              </a:rPr>
              <a:t>x</a:t>
            </a:r>
            <a:r>
              <a:rPr lang="en-US" altLang="zh-CN" sz="2400" kern="100" baseline="-25000">
                <a:solidFill>
                  <a:srgbClr val="C00000"/>
                </a:solidFill>
                <a:latin typeface="Times New Roman" panose="02020603050405020304" pitchFamily="18" charset="0"/>
                <a:ea typeface="微软雅黑" panose="020b0503020204020204" charset="-122"/>
                <a:cs typeface="Courier New" panose="02070309020205020404" pitchFamily="49" charset="0"/>
              </a:rPr>
              <a:t>2</a:t>
            </a:r>
            <a:r>
              <a:rPr lang="en-US" altLang="zh-CN" sz="2400" kern="100">
                <a:solidFill>
                  <a:srgbClr val="C00000"/>
                </a:solidFill>
                <a:latin typeface="Times New Roman" panose="02020603050405020304" pitchFamily="18" charset="0"/>
                <a:ea typeface="微软雅黑" panose="020b0503020204020204" charset="-122"/>
                <a:cs typeface="Courier New" panose="02070309020205020404" pitchFamily="49" charset="0"/>
              </a:rPr>
              <a:t>}</a:t>
            </a:r>
            <a:endParaRPr lang="zh-CN" altLang="en-US">
              <a:solidFill>
                <a:srgbClr val="C00000"/>
              </a:solidFill>
            </a:endParaRPr>
          </a:p>
        </p:txBody>
      </p:sp>
      <p:sp>
        <p:nvSpPr>
          <p:cNvPr id="7" name="矩形 6" title=""/>
          <p:cNvSpPr/>
          <p:nvPr>
            <p:custDataLst>
              <p:tags r:id="rId15"/>
            </p:custDataLst>
          </p:nvPr>
        </p:nvSpPr>
        <p:spPr>
          <a:xfrm>
            <a:off x="3938270" y="5941060"/>
            <a:ext cx="1929130" cy="460375"/>
          </a:xfrm>
          <a:prstGeom prst="rect">
            <a:avLst/>
          </a:prstGeom>
        </p:spPr>
        <p:txBody>
          <a:bodyPr wrap="square">
            <a:spAutoFit/>
          </a:bodyPr>
          <a:lstStyle/>
          <a:p>
            <a:r>
              <a:rPr lang="en-US" altLang="zh-CN" sz="2400" kern="100">
                <a:solidFill>
                  <a:srgbClr val="C00000"/>
                </a:solidFill>
                <a:latin typeface="Times New Roman" panose="02020603050405020304" pitchFamily="18" charset="0"/>
                <a:ea typeface="微软雅黑" panose="020b0503020204020204" charset="-122"/>
                <a:cs typeface="Courier New" panose="02070309020205020404" pitchFamily="49" charset="0"/>
              </a:rPr>
              <a:t>{</a:t>
            </a:r>
            <a:r>
              <a:rPr lang="en-US" altLang="zh-CN" sz="2400" i="1" kern="100">
                <a:solidFill>
                  <a:srgbClr val="C00000"/>
                </a:solidFill>
                <a:latin typeface="Times New Roman" panose="02020603050405020304" pitchFamily="18" charset="0"/>
                <a:ea typeface="微软雅黑" panose="020b0503020204020204" charset="-122"/>
                <a:cs typeface="Courier New" panose="02070309020205020404" pitchFamily="49" charset="0"/>
              </a:rPr>
              <a:t>x</a:t>
            </a:r>
            <a:r>
              <a:rPr lang="en-US" altLang="zh-CN" sz="2400" kern="100">
                <a:solidFill>
                  <a:srgbClr val="C00000"/>
                </a:solidFill>
                <a:latin typeface="Times New Roman" panose="02020603050405020304" pitchFamily="18" charset="0"/>
                <a:ea typeface="微软雅黑" panose="020b0503020204020204" charset="-122"/>
                <a:cs typeface="Courier New" panose="02070309020205020404" pitchFamily="49" charset="0"/>
              </a:rPr>
              <a:t>|</a:t>
            </a:r>
            <a:r>
              <a:rPr lang="en-US" altLang="zh-CN" sz="2400" i="1" kern="100">
                <a:solidFill>
                  <a:srgbClr val="C00000"/>
                </a:solidFill>
                <a:latin typeface="Times New Roman" panose="02020603050405020304" pitchFamily="18" charset="0"/>
                <a:ea typeface="微软雅黑" panose="020b0503020204020204" charset="-122"/>
                <a:cs typeface="Courier New" panose="02070309020205020404" pitchFamily="49" charset="0"/>
              </a:rPr>
              <a:t>x</a:t>
            </a:r>
            <a:r>
              <a:rPr lang="en-US" altLang="zh-CN" sz="2400" kern="100" baseline="-25000">
                <a:solidFill>
                  <a:srgbClr val="C00000"/>
                </a:solidFill>
                <a:latin typeface="Times New Roman" panose="02020603050405020304" pitchFamily="18" charset="0"/>
                <a:ea typeface="微软雅黑" panose="020b0503020204020204" charset="-122"/>
                <a:cs typeface="Courier New" panose="02070309020205020404" pitchFamily="49" charset="0"/>
              </a:rPr>
              <a:t>1</a:t>
            </a:r>
            <a:r>
              <a:rPr lang="en-US" altLang="zh-CN" sz="2400" kern="100">
                <a:solidFill>
                  <a:srgbClr val="C00000"/>
                </a:solidFill>
                <a:latin typeface="Times New Roman" panose="02020603050405020304" pitchFamily="18" charset="0"/>
                <a:ea typeface="微软雅黑" panose="020b0503020204020204" charset="-122"/>
                <a:cs typeface="Courier New" panose="02070309020205020404" pitchFamily="49" charset="0"/>
              </a:rPr>
              <a:t>&lt;</a:t>
            </a:r>
            <a:r>
              <a:rPr lang="en-US" altLang="zh-CN" sz="2400" i="1" kern="100">
                <a:solidFill>
                  <a:srgbClr val="C00000"/>
                </a:solidFill>
                <a:latin typeface="Times New Roman" panose="02020603050405020304" pitchFamily="18" charset="0"/>
                <a:ea typeface="微软雅黑" panose="020b0503020204020204" charset="-122"/>
                <a:cs typeface="Courier New" panose="02070309020205020404" pitchFamily="49" charset="0"/>
              </a:rPr>
              <a:t>x</a:t>
            </a:r>
            <a:r>
              <a:rPr lang="en-US" altLang="zh-CN" sz="2400" kern="100">
                <a:solidFill>
                  <a:srgbClr val="C00000"/>
                </a:solidFill>
                <a:latin typeface="Times New Roman" panose="02020603050405020304" pitchFamily="18" charset="0"/>
                <a:ea typeface="微软雅黑" panose="020b0503020204020204" charset="-122"/>
                <a:cs typeface="Courier New" panose="02070309020205020404" pitchFamily="49" charset="0"/>
              </a:rPr>
              <a:t>&lt;</a:t>
            </a:r>
            <a:r>
              <a:rPr lang="en-US" altLang="zh-CN" sz="2400" i="1" kern="100">
                <a:solidFill>
                  <a:srgbClr val="C00000"/>
                </a:solidFill>
                <a:latin typeface="Times New Roman" panose="02020603050405020304" pitchFamily="18" charset="0"/>
                <a:ea typeface="微软雅黑" panose="020b0503020204020204" charset="-122"/>
                <a:cs typeface="Courier New" panose="02070309020205020404" pitchFamily="49" charset="0"/>
              </a:rPr>
              <a:t>x</a:t>
            </a:r>
            <a:r>
              <a:rPr lang="en-US" altLang="zh-CN" sz="2400" kern="100" baseline="-25000">
                <a:solidFill>
                  <a:srgbClr val="C00000"/>
                </a:solidFill>
                <a:latin typeface="Times New Roman" panose="02020603050405020304" pitchFamily="18" charset="0"/>
                <a:ea typeface="微软雅黑" panose="020b0503020204020204" charset="-122"/>
                <a:cs typeface="Courier New" panose="02070309020205020404" pitchFamily="49" charset="0"/>
              </a:rPr>
              <a:t>2</a:t>
            </a:r>
            <a:r>
              <a:rPr lang="en-US" altLang="zh-CN" sz="2400" kern="100">
                <a:solidFill>
                  <a:srgbClr val="C00000"/>
                </a:solidFill>
                <a:latin typeface="Times New Roman" panose="02020603050405020304" pitchFamily="18" charset="0"/>
                <a:ea typeface="微软雅黑" panose="020b0503020204020204" charset="-122"/>
                <a:cs typeface="Courier New" panose="02070309020205020404" pitchFamily="49" charset="0"/>
              </a:rPr>
              <a:t>}</a:t>
            </a:r>
            <a:endParaRPr lang="zh-CN" altLang="en-US">
              <a:solidFill>
                <a:srgbClr val="C00000"/>
              </a:solidFill>
            </a:endParaRPr>
          </a:p>
        </p:txBody>
      </p:sp>
      <p:graphicFrame>
        <p:nvGraphicFramePr>
          <p:cNvPr id="8" name="对象 7" title=""/>
          <p:cNvGraphicFramePr>
            <a:graphicFrameLocks noChangeAspect="1"/>
          </p:cNvGraphicFramePr>
          <p:nvPr>
            <p:custDataLst>
              <p:tags r:id="rId16"/>
            </p:custDataLst>
          </p:nvPr>
        </p:nvGraphicFramePr>
        <p:xfrm>
          <a:off x="6636385" y="4429125"/>
          <a:ext cx="2780030" cy="1021080"/>
        </p:xfrm>
        <a:graphic>
          <a:graphicData uri="http://schemas.openxmlformats.org/presentationml/2006/ole">
            <mc:AlternateContent>
              <mc:Choice xmlns:v="urn:schemas-microsoft-com:vml" Requires="v">
                <p:oleObj spid="_x0000_s1039" name="文档" r:id="rId17" imgW="2360930" imgH="1022350" progId="Word.Document.12">
                  <p:embed/>
                </p:oleObj>
              </mc:Choice>
              <mc:Fallback>
                <p:oleObj name="文档" r:id="rId17" imgW="2360930" imgH="1022350" progId="Word.Document.12">
                  <p:embed/>
                  <p:pic>
                    <p:nvPicPr>
                      <p:cNvPr id="0" name="OLE substitute image"/>
                      <p:cNvPicPr/>
                      <p:nvPr/>
                    </p:nvPicPr>
                    <p:blipFill>
                      <a:blip r:embed="rId18"/>
                      <a:stretch>
                        <a:fillRect/>
                      </a:stretch>
                    </p:blipFill>
                    <p:spPr>
                      <a:xfrm>
                        <a:off x="6636385" y="4429125"/>
                        <a:ext cx="2780030" cy="1021080"/>
                      </a:xfrm>
                      <a:prstGeom prst="rect">
                        <a:avLst/>
                      </a:prstGeom>
                    </p:spPr>
                  </p:pic>
                </p:oleObj>
              </mc:Fallback>
            </mc:AlternateContent>
          </a:graphicData>
        </a:graphic>
      </p:graphicFrame>
      <p:sp>
        <p:nvSpPr>
          <p:cNvPr id="10" name="矩形 9" title=""/>
          <p:cNvSpPr/>
          <p:nvPr>
            <p:custDataLst>
              <p:tags r:id="rId20"/>
            </p:custDataLst>
          </p:nvPr>
        </p:nvSpPr>
        <p:spPr>
          <a:xfrm>
            <a:off x="10175875" y="5829300"/>
            <a:ext cx="398780" cy="460375"/>
          </a:xfrm>
          <a:prstGeom prst="rect">
            <a:avLst/>
          </a:prstGeom>
        </p:spPr>
        <p:txBody>
          <a:bodyPr wrap="square">
            <a:spAutoFit/>
          </a:bodyPr>
          <a:lstStyle/>
          <a:p>
            <a:r>
              <a:rPr lang="zh-CN" altLang="en-US" sz="2400" kern="100">
                <a:solidFill>
                  <a:srgbClr val="C00000"/>
                </a:solidFill>
                <a:latin typeface="宋体" panose="02010600030101010101" pitchFamily="2" charset="-122"/>
                <a:ea typeface="MS Mincho" panose="02020609040205080304" pitchFamily="49" charset="-128"/>
                <a:cs typeface="MS Mincho" panose="02020609040205080304" pitchFamily="49" charset="-128"/>
              </a:rPr>
              <a:t>∅</a:t>
            </a:r>
            <a:endParaRPr lang="zh-CN" altLang="en-US">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10" grpId="0"/>
      <p:bldP spid="10" grpId="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 name="KSO_WM_UNIT_TABLE_BEAUTIFY" val="smartTable{50ba2768-9e8b-4292-9f77-0c7a108dc0b7}"/>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AS_OS" val="Unix 3.10 unknown"/>
  <p:tag name="AS_RELEASE_DATE" val="2023.03.31"/>
  <p:tag name="AS_TITLE" val="Aspose.Slides for Java"/>
  <p:tag name="AS_VERSION" val="23.3"/>
  <p:tag name="COMMONDATA" val="eyJoZGlkIjoiZDUyMDdmYTUwM2NjOTJkOWM5MTUyNzAyMzlkOGE2YTQifQ=="/>
  <p:tag name="KSO_WPP_MARK_KEY" val="14c84bb4-dfd9-4b7a-8133-6b1e9718fb09"/>
</p:tagLst>
</file>

<file path=ppt/tags/tag6.xml><?xml version="1.0" encoding="utf-8"?>
<p:tagLst xmlns:p="http://schemas.openxmlformats.org/presentationml/2006/main">
  <p:tag name="KSO_WM_BEAUTIFY_FLAG" val=""/>
  <p:tag name="KSO_WM_UNIT_TABLE_BEAUTIFY" val="smartTable{4039a8c0-bc26-4b62-9fc5-c8e3839652de}"/>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r="http://schemas.openxmlformats.org/officeDocument/2006/relationships"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Light"/>
        <a:ea typeface="宋体"/>
        <a:cs typeface="Arial"/>
      </a:majorFont>
      <a:minorFont>
        <a:latin typeface="Calibri"/>
        <a:ea typeface="宋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137</Paragraphs>
  <Slides>33</Slides>
  <Notes>0</Notes>
  <TotalTime>0</TotalTime>
  <HiddenSlides>0</HiddenSlides>
  <MMClips>0</MMClips>
  <ScaleCrop>0</ScaleCrop>
  <HeadingPairs>
    <vt:vector baseType="variant" size="6">
      <vt:variant>
        <vt:lpstr>Fonts used</vt:lpstr>
      </vt:variant>
      <vt:variant>
        <vt:i4>20</vt:i4>
      </vt:variant>
      <vt:variant>
        <vt:lpstr>Theme</vt:lpstr>
      </vt:variant>
      <vt:variant>
        <vt:i4>1</vt:i4>
      </vt:variant>
      <vt:variant>
        <vt:lpstr>Slide Titles</vt:lpstr>
      </vt:variant>
      <vt:variant>
        <vt:i4>33</vt:i4>
      </vt:variant>
    </vt:vector>
  </HeadingPairs>
  <TitlesOfParts>
    <vt:vector baseType="lpstr" size="54">
      <vt:lpstr>Arial</vt:lpstr>
      <vt:lpstr>Calibri Light</vt:lpstr>
      <vt:lpstr>宋体</vt:lpstr>
      <vt:lpstr>Calibri</vt:lpstr>
      <vt:lpstr>Yuanti SC Bold</vt:lpstr>
      <vt:lpstr>方正兰亭粗黑_GBK</vt:lpstr>
      <vt:lpstr>Times New Roman Regular</vt:lpstr>
      <vt:lpstr>微软雅黑 Light</vt:lpstr>
      <vt:lpstr>Yuanti SC Regular</vt:lpstr>
      <vt:lpstr>Meiryo</vt:lpstr>
      <vt:lpstr>Times New Roman</vt:lpstr>
      <vt:lpstr>方正中等线简体</vt:lpstr>
      <vt:lpstr>Courier New</vt:lpstr>
      <vt:lpstr>微软雅黑</vt:lpstr>
      <vt:lpstr>MS Mincho</vt:lpstr>
      <vt:lpstr>幼圆</vt:lpstr>
      <vt:lpstr>黑体</vt:lpstr>
      <vt:lpstr>Cambria Math</vt:lpstr>
      <vt:lpstr>华文细黑</vt:lpstr>
      <vt:lpstr>Lucida Sans Unicode</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2023-09-18T15:40:45.809</cp:lastPrinted>
  <dcterms:created xsi:type="dcterms:W3CDTF">2023-09-18T15:40:45Z</dcterms:created>
  <dcterms:modified xsi:type="dcterms:W3CDTF">2023-09-18T07:40:45Z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