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463" r:id="rId6"/>
    <p:sldId id="275" r:id="rId7"/>
    <p:sldId id="285" r:id="rId8"/>
    <p:sldId id="338" r:id="rId9"/>
    <p:sldId id="484" r:id="rId10"/>
    <p:sldId id="485" r:id="rId11"/>
    <p:sldId id="276" r:id="rId12"/>
    <p:sldId id="281" r:id="rId13"/>
    <p:sldId id="504" r:id="rId14"/>
    <p:sldId id="505" r:id="rId15"/>
    <p:sldId id="385" r:id="rId16"/>
    <p:sldId id="317" r:id="rId17"/>
    <p:sldId id="443" r:id="rId18"/>
    <p:sldId id="277" r:id="rId19"/>
    <p:sldId id="447" r:id="rId20"/>
    <p:sldId id="489" r:id="rId21"/>
    <p:sldId id="490" r:id="rId22"/>
    <p:sldId id="486" r:id="rId23"/>
    <p:sldId id="487" r:id="rId24"/>
    <p:sldId id="278" r:id="rId25"/>
    <p:sldId id="283" r:id="rId26"/>
    <p:sldId id="508" r:id="rId27"/>
    <p:sldId id="286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31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tags" Target="tags/tag29.xml" /><Relationship Id="rId3" Type="http://schemas.openxmlformats.org/officeDocument/2006/relationships/slide" Target="slides/slide2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2023/9/18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emf" /><Relationship Id="rId3" Type="http://schemas.openxmlformats.org/officeDocument/2006/relationships/tags" Target="../tags/tag5.xml" /><Relationship Id="rId4" Type="http://schemas.openxmlformats.org/officeDocument/2006/relationships/tags" Target="../tags/tag6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10.wmf" /><Relationship Id="rId7" Type="http://schemas.openxmlformats.org/officeDocument/2006/relationships/vmlDrawing" Target="../drawings/vmlDrawing5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oleObject" Target="../embeddings/Microsoft_Word_97_-_2003_Document1.doc" TargetMode="Internal" /><Relationship Id="rId5" Type="http://schemas.openxmlformats.org/officeDocument/2006/relationships/image" Target="../media/image11.emf" /><Relationship Id="rId6" Type="http://schemas.openxmlformats.org/officeDocument/2006/relationships/oleObject" Target="../embeddings/Microsoft_Word_97_-_2003_Document2.doc" TargetMode="Internal" /><Relationship Id="rId7" Type="http://schemas.openxmlformats.org/officeDocument/2006/relationships/image" Target="../media/image12.emf" /><Relationship Id="rId8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.xml" /><Relationship Id="rId3" Type="http://schemas.openxmlformats.org/officeDocument/2006/relationships/package" Target="../embeddings/Microsoft_Word_Document6.docx" TargetMode="Internal" /><Relationship Id="rId4" Type="http://schemas.openxmlformats.org/officeDocument/2006/relationships/image" Target="../media/image13.emf" /><Relationship Id="rId5" Type="http://schemas.openxmlformats.org/officeDocument/2006/relationships/package" Target="../embeddings/Microsoft_Word_Document7.docx" TargetMode="Internal" /><Relationship Id="rId6" Type="http://schemas.openxmlformats.org/officeDocument/2006/relationships/image" Target="../media/image14.emf" /><Relationship Id="rId7" Type="http://schemas.openxmlformats.org/officeDocument/2006/relationships/vmlDrawing" Target="../drawings/vmlDrawing7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.xml" /><Relationship Id="rId3" Type="http://schemas.openxmlformats.org/officeDocument/2006/relationships/package" Target="../embeddings/Microsoft_Word_Document8.docx" TargetMode="Internal" /><Relationship Id="rId4" Type="http://schemas.openxmlformats.org/officeDocument/2006/relationships/image" Target="../media/image15.emf" /><Relationship Id="rId5" Type="http://schemas.openxmlformats.org/officeDocument/2006/relationships/package" Target="../embeddings/Microsoft_Word_Document9.docx" TargetMode="Internal" /><Relationship Id="rId6" Type="http://schemas.openxmlformats.org/officeDocument/2006/relationships/image" Target="../media/image16.emf" /><Relationship Id="rId7" Type="http://schemas.openxmlformats.org/officeDocument/2006/relationships/vmlDrawing" Target="../drawings/vmlDrawing8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.xml" /><Relationship Id="rId3" Type="http://schemas.openxmlformats.org/officeDocument/2006/relationships/package" Target="../embeddings/Microsoft_Word_Document10.docx" TargetMode="Internal" /><Relationship Id="rId4" Type="http://schemas.openxmlformats.org/officeDocument/2006/relationships/image" Target="../media/image17.emf" /><Relationship Id="rId5" Type="http://schemas.openxmlformats.org/officeDocument/2006/relationships/package" Target="../embeddings/Microsoft_Word_Document11.docx" TargetMode="Internal" /><Relationship Id="rId6" Type="http://schemas.openxmlformats.org/officeDocument/2006/relationships/image" Target="../media/image18.emf" /><Relationship Id="rId7" Type="http://schemas.openxmlformats.org/officeDocument/2006/relationships/vmlDrawing" Target="../drawings/vmlDrawing9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2.docx" TargetMode="Internal" /><Relationship Id="rId3" Type="http://schemas.openxmlformats.org/officeDocument/2006/relationships/image" Target="../media/image19.emf" /><Relationship Id="rId4" Type="http://schemas.openxmlformats.org/officeDocument/2006/relationships/package" Target="../embeddings/Microsoft_Word_Document13.docx" TargetMode="Internal" /><Relationship Id="rId5" Type="http://schemas.openxmlformats.org/officeDocument/2006/relationships/image" Target="../media/image20.emf" /><Relationship Id="rId6" Type="http://schemas.openxmlformats.org/officeDocument/2006/relationships/vmlDrawing" Target="../drawings/vmlDrawing10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.xml" /><Relationship Id="rId3" Type="http://schemas.openxmlformats.org/officeDocument/2006/relationships/package" Target="../embeddings/Microsoft_Word_Document14.docx" TargetMode="Internal" /><Relationship Id="rId4" Type="http://schemas.openxmlformats.org/officeDocument/2006/relationships/image" Target="../media/image21.emf" /><Relationship Id="rId5" Type="http://schemas.openxmlformats.org/officeDocument/2006/relationships/image" Target="../media/image22.png" /><Relationship Id="rId6" Type="http://schemas.openxmlformats.org/officeDocument/2006/relationships/vmlDrawing" Target="../drawings/vmlDrawing11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7.xml" /><Relationship Id="rId11" Type="http://schemas.openxmlformats.org/officeDocument/2006/relationships/vmlDrawing" Target="../drawings/vmlDrawing12.vml" /><Relationship Id="rId2" Type="http://schemas.openxmlformats.org/officeDocument/2006/relationships/tags" Target="../tags/tag13.xml" /><Relationship Id="rId3" Type="http://schemas.openxmlformats.org/officeDocument/2006/relationships/tags" Target="../tags/tag14.xml" /><Relationship Id="rId4" Type="http://schemas.openxmlformats.org/officeDocument/2006/relationships/package" Target="../embeddings/Microsoft_Word_Document15.docx" TargetMode="Internal" /><Relationship Id="rId5" Type="http://schemas.openxmlformats.org/officeDocument/2006/relationships/image" Target="../media/image24.emf" /><Relationship Id="rId6" Type="http://schemas.openxmlformats.org/officeDocument/2006/relationships/tags" Target="../tags/tag15.xml" /><Relationship Id="rId7" Type="http://schemas.openxmlformats.org/officeDocument/2006/relationships/tags" Target="../tags/tag16.xml" /><Relationship Id="rId8" Type="http://schemas.openxmlformats.org/officeDocument/2006/relationships/package" Target="../embeddings/Microsoft_Word_Document16.docx" TargetMode="Internal" /><Relationship Id="rId9" Type="http://schemas.openxmlformats.org/officeDocument/2006/relationships/image" Target="../media/image25.e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2.xml" /><Relationship Id="rId11" Type="http://schemas.openxmlformats.org/officeDocument/2006/relationships/package" Target="../embeddings/Microsoft_Word_Document19.docx" TargetMode="Internal" /><Relationship Id="rId12" Type="http://schemas.openxmlformats.org/officeDocument/2006/relationships/image" Target="../media/image28.emf" /><Relationship Id="rId13" Type="http://schemas.openxmlformats.org/officeDocument/2006/relationships/tags" Target="../tags/tag23.xml" /><Relationship Id="rId14" Type="http://schemas.openxmlformats.org/officeDocument/2006/relationships/vmlDrawing" Target="../drawings/vmlDrawing13.v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package" Target="../embeddings/Microsoft_Word_Document17.docx" TargetMode="Internal" /><Relationship Id="rId5" Type="http://schemas.openxmlformats.org/officeDocument/2006/relationships/image" Target="../media/image26.emf" /><Relationship Id="rId6" Type="http://schemas.openxmlformats.org/officeDocument/2006/relationships/tags" Target="../tags/tag20.xml" /><Relationship Id="rId7" Type="http://schemas.openxmlformats.org/officeDocument/2006/relationships/tags" Target="../tags/tag21.xml" /><Relationship Id="rId8" Type="http://schemas.openxmlformats.org/officeDocument/2006/relationships/package" Target="../embeddings/Microsoft_Word_Document18.docx" TargetMode="Internal" /><Relationship Id="rId9" Type="http://schemas.openxmlformats.org/officeDocument/2006/relationships/image" Target="../media/image27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package" Target="../embeddings/Microsoft_Word_Document20.docx" TargetMode="Internal" /><Relationship Id="rId4" Type="http://schemas.openxmlformats.org/officeDocument/2006/relationships/image" Target="../media/image29.emf" /><Relationship Id="rId5" Type="http://schemas.openxmlformats.org/officeDocument/2006/relationships/tags" Target="../tags/tag25.xml" /><Relationship Id="rId6" Type="http://schemas.openxmlformats.org/officeDocument/2006/relationships/vmlDrawing" Target="../drawings/vmlDrawing1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1.docx" TargetMode="Internal" /><Relationship Id="rId3" Type="http://schemas.openxmlformats.org/officeDocument/2006/relationships/image" Target="../media/image30.emf" /><Relationship Id="rId4" Type="http://schemas.openxmlformats.org/officeDocument/2006/relationships/package" Target="../embeddings/Microsoft_Word_Document22.docx" TargetMode="Internal" /><Relationship Id="rId5" Type="http://schemas.openxmlformats.org/officeDocument/2006/relationships/image" Target="../media/image31.emf" /><Relationship Id="rId6" Type="http://schemas.openxmlformats.org/officeDocument/2006/relationships/vmlDrawing" Target="../drawings/vmlDrawing1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3.docx" TargetMode="Internal" /><Relationship Id="rId3" Type="http://schemas.openxmlformats.org/officeDocument/2006/relationships/image" Target="../media/image32.emf" /><Relationship Id="rId4" Type="http://schemas.openxmlformats.org/officeDocument/2006/relationships/package" Target="../embeddings/Microsoft_Word_Document24.docx" TargetMode="Internal" /><Relationship Id="rId5" Type="http://schemas.openxmlformats.org/officeDocument/2006/relationships/image" Target="../media/image33.emf" /><Relationship Id="rId6" Type="http://schemas.openxmlformats.org/officeDocument/2006/relationships/vmlDrawing" Target="../drawings/vmlDrawing1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6.xml" /><Relationship Id="rId3" Type="http://schemas.openxmlformats.org/officeDocument/2006/relationships/image" Target="../media/image34.png" /><Relationship Id="rId4" Type="http://schemas.openxmlformats.org/officeDocument/2006/relationships/tags" Target="../tags/tag2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8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3.emf" /><Relationship Id="rId6" Type="http://schemas.openxmlformats.org/officeDocument/2006/relationships/image" Target="../media/image4.png" /><Relationship Id="rId7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package" Target="../embeddings/Microsoft_Word_Document2.docx" TargetMode="Internal" /><Relationship Id="rId4" Type="http://schemas.openxmlformats.org/officeDocument/2006/relationships/image" Target="../media/image5.emf" /><Relationship Id="rId5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image" Target="../media/image6.emf" /><Relationship Id="rId4" Type="http://schemas.openxmlformats.org/officeDocument/2006/relationships/vmlDrawing" Target="../drawings/vmlDrawing3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Relationship Id="rId3" Type="http://schemas.openxmlformats.org/officeDocument/2006/relationships/package" Target="../embeddings/Microsoft_Word_Document4.docx" TargetMode="Internal" /><Relationship Id="rId4" Type="http://schemas.openxmlformats.org/officeDocument/2006/relationships/image" Target="../media/image7.emf" /><Relationship Id="rId5" Type="http://schemas.openxmlformats.org/officeDocument/2006/relationships/package" Target="../embeddings/Microsoft_Word_Document5.docx" TargetMode="Internal" /><Relationship Id="rId6" Type="http://schemas.openxmlformats.org/officeDocument/2006/relationships/image" Target="../media/image8.emf" /><Relationship Id="rId7" Type="http://schemas.openxmlformats.org/officeDocument/2006/relationships/vmlDrawing" Target="../drawings/vmlDrawing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3767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等式与不等式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44411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-683895" y="1508760"/>
            <a:ext cx="116960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</a:t>
            </a:r>
            <a:r>
              <a:rPr lang="en-US" altLang="zh-CN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</a:t>
            </a: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3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分式不等式的求解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636270" y="428625"/>
            <a:ext cx="9521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b="0">
                <a:ea typeface="宋体" panose="02010600030101010101" pitchFamily="2" charset="-122"/>
              </a:rPr>
              <a:t>借助于数轴并根据积的符号法则表示为下图．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23" name="图片 23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6"/>
          <a:stretch>
            <a:fillRect/>
          </a:stretch>
        </p:blipFill>
        <p:spPr>
          <a:xfrm>
            <a:off x="2316480" y="1028700"/>
            <a:ext cx="6316345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 title=""/>
          <p:cNvSpPr txBox="1"/>
          <p:nvPr/>
        </p:nvSpPr>
        <p:spPr>
          <a:xfrm>
            <a:off x="996315" y="238315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sz="2800" b="0">
                <a:ea typeface="宋体" panose="02010600030101010101" pitchFamily="2" charset="-122"/>
              </a:rPr>
              <a:t>由图可知：原不等式的解集为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597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796280" y="2383155"/>
          <a:ext cx="1936750" cy="558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5" imgW="748665" imgH="215900" progId="Equation.DSMT4">
                  <p:embed/>
                </p:oleObj>
              </mc:Choice>
              <mc:Fallback>
                <p:oleObj r:id="rId5" imgW="7486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280" y="2383155"/>
                        <a:ext cx="1936750" cy="5581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996315" y="3368675"/>
            <a:ext cx="98507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此方法为</a:t>
            </a:r>
            <a:r>
              <a:rPr lang="zh-CN" altLang="en-US" sz="2400" b="1">
                <a:solidFill>
                  <a:srgbClr val="0000FF"/>
                </a:solidFill>
              </a:rPr>
              <a:t>“数轴标根法”</a:t>
            </a:r>
            <a:r>
              <a:rPr lang="zh-CN" altLang="en-US" sz="2400"/>
              <a:t>也可以叫</a:t>
            </a:r>
            <a:r>
              <a:rPr lang="zh-CN" altLang="en-US" sz="2400" b="1">
                <a:solidFill>
                  <a:srgbClr val="0000FF"/>
                </a:solidFill>
              </a:rPr>
              <a:t>“穿针引线法”</a:t>
            </a:r>
            <a:r>
              <a:rPr lang="zh-CN" altLang="en-US" sz="2400"/>
              <a:t>，一般解题步骤是：</a:t>
            </a:r>
          </a:p>
          <a:p>
            <a:r>
              <a:rPr lang="zh-CN" altLang="en-US" sz="2400"/>
              <a:t>①等价变形后的不等式一边是零，一边是各因式的积．（未知数系数一定要化为正数）</a:t>
            </a:r>
          </a:p>
          <a:p>
            <a:r>
              <a:rPr lang="zh-CN" altLang="en-US" sz="2400"/>
              <a:t>②把各因式的根标在数轴上．</a:t>
            </a:r>
          </a:p>
          <a:p>
            <a:r>
              <a:rPr lang="zh-CN" altLang="en-US" sz="2400"/>
              <a:t>③用曲线穿根，从最右边的根的上方开始依次穿过所有的根（奇数次根穿透，偶数次根不穿透）</a:t>
            </a:r>
          </a:p>
          <a:p>
            <a:r>
              <a:rPr lang="zh-CN" altLang="en-US" sz="2400"/>
              <a:t>④根据图像直接写出解集．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439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简单的分式不等式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b="1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96240" y="908685"/>
          <a:ext cx="9777730" cy="1896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4" imgW="8515350" imgH="1657350" progId="Word.Document.8">
                  <p:embed/>
                </p:oleObj>
              </mc:Choice>
              <mc:Fallback>
                <p:oleObj r:id="rId4" imgW="8515350" imgH="1657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40" y="908685"/>
                        <a:ext cx="9777730" cy="189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4775835" y="1148715"/>
          <a:ext cx="7843520" cy="5848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6" imgW="9880600" imgH="7372350" progId="Word.Document.8">
                  <p:embed/>
                </p:oleObj>
              </mc:Choice>
              <mc:Fallback>
                <p:oleObj r:id="rId6" imgW="9880600" imgH="7372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5835" y="1148715"/>
                        <a:ext cx="7843520" cy="584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复杂的分式不等式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358922" y="84890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896110" y="1028700"/>
          <a:ext cx="886460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8864600" imgH="1003300" progId="Word.Document.12">
                  <p:embed/>
                </p:oleObj>
              </mc:Choice>
              <mc:Fallback>
                <p:oleObj r:id="rId3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110" y="1028700"/>
                        <a:ext cx="8864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76020" y="2168525"/>
          <a:ext cx="9772650" cy="317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5" imgW="9772650" imgH="3175000" progId="Word.Document.12">
                  <p:embed/>
                </p:oleObj>
              </mc:Choice>
              <mc:Fallback>
                <p:oleObj r:id="rId5" imgW="977265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020" y="2168525"/>
                        <a:ext cx="977265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复杂的分式不等式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358922" y="84890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endParaRPr lang="zh-CN" altLang="en-US" sz="2800" b="1" kern="100" smtClean="0">
              <a:solidFill>
                <a:srgbClr val="0000FF"/>
              </a:solidFill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896110" y="848995"/>
          <a:ext cx="886460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8864600" imgH="1003300" progId="Word.Document.12">
                  <p:embed/>
                </p:oleObj>
              </mc:Choice>
              <mc:Fallback>
                <p:oleObj r:id="rId3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110" y="848995"/>
                        <a:ext cx="8864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64870" y="1988820"/>
          <a:ext cx="11863070" cy="4331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9772650" imgH="3568700" progId="Word.Document.12">
                  <p:embed/>
                </p:oleObj>
              </mc:Choice>
              <mc:Fallback>
                <p:oleObj r:id="rId5" imgW="977265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4870" y="1988820"/>
                        <a:ext cx="11863070" cy="433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复杂的分式不等式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358922" y="84890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896110" y="1089025"/>
          <a:ext cx="5276850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" imgW="5276850" imgH="603250" progId="Word.Document.12">
                  <p:embed/>
                </p:oleObj>
              </mc:Choice>
              <mc:Fallback>
                <p:oleObj r:id="rId3" imgW="527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110" y="1089025"/>
                        <a:ext cx="52768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76020" y="2048510"/>
          <a:ext cx="977265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5" imgW="9772650" imgH="2184400" progId="Word.Document.12">
                  <p:embed/>
                </p:oleObj>
              </mc:Choice>
              <mc:Fallback>
                <p:oleObj r:id="rId5" imgW="97726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020" y="2048510"/>
                        <a:ext cx="977265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7122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含参数的分式不等式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56080" y="1134110"/>
          <a:ext cx="7256780" cy="1921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5276850" imgH="1397000" progId="Word.Document.12">
                  <p:embed/>
                </p:oleObj>
              </mc:Choice>
              <mc:Fallback>
                <p:oleObj r:id="rId2" imgW="52768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6080" y="1134110"/>
                        <a:ext cx="7256780" cy="192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/>
        </p:nvSpPr>
        <p:spPr>
          <a:xfrm>
            <a:off x="5224145" y="2080895"/>
            <a:ext cx="1624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" name="对象 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09675" y="3008630"/>
          <a:ext cx="9772650" cy="2774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" imgW="9772650" imgH="2774950" progId="Word.Document.12">
                  <p:embed/>
                </p:oleObj>
              </mc:Choice>
              <mc:Fallback>
                <p:oleObj r:id="rId4" imgW="977265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9675" y="3008630"/>
                        <a:ext cx="9772650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恒成立问题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4</a:t>
            </a:r>
            <a:endParaRPr lang="zh-CN" altLang="zh-CN" sz="2800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116965" y="1365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96035" y="908685"/>
          <a:ext cx="10064750" cy="1150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3" imgW="5276850" imgH="603250" progId="Word.Document.12">
                  <p:embed/>
                </p:oleObj>
              </mc:Choice>
              <mc:Fallback>
                <p:oleObj r:id="rId3" imgW="52768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035" y="908685"/>
                        <a:ext cx="10064750" cy="115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4064000" y="3245400"/>
                <a:ext cx="4064000" cy="505460"/>
              </a:xfrm>
              <a:prstGeom prst="rect">
                <a:avLst/>
              </a:prstGeom>
            </p:spPr>
            <p:txBody>
              <a:bodyPr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微软雅黑"/>
                          <a:cs typeface="Cambria Math" panose="02040503050406030204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15</m:t>
                          </m:r>
                        </m:e>
                      </m:ra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微软雅黑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微软雅黑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微软雅黑"/>
                          <a:cs typeface="Cambria Math" panose="02040503050406030204" charset="0"/>
                        </a:rPr>
                        <m:t>&lt;2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15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3245400"/>
                <a:ext cx="4064000" cy="505460"/>
              </a:xfrm>
              <a:prstGeom prst="rect">
                <a:avLst/>
              </a:prstGeom>
              <a:blipFill rotWithShape="1">
                <a:blip r:embed="rId5"/>
                <a:stretch>
                  <a:fillRect t="-10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772900" y="117602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2" name="矩形 21" title=""/>
          <p:cNvSpPr/>
          <p:nvPr>
            <p:custDataLst>
              <p:tags r:id="rId2"/>
            </p:custDataLst>
          </p:nvPr>
        </p:nvSpPr>
        <p:spPr>
          <a:xfrm>
            <a:off x="399667" y="1352872"/>
            <a:ext cx="8936694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|1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|1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&lt;2}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1}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3" name="对象 2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2288" y="533926"/>
          <a:ext cx="7194550" cy="1083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4" imgW="7200900" imgH="1085850" progId="Word.Document.12">
                  <p:embed/>
                </p:oleObj>
              </mc:Choice>
              <mc:Fallback>
                <p:oleObj name="文档" r:id="rId4" imgW="720090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288" y="533926"/>
                        <a:ext cx="7194550" cy="108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9" title=""/>
          <p:cNvSpPr txBox="1"/>
          <p:nvPr>
            <p:custDataLst>
              <p:tags r:id="rId6"/>
            </p:custDataLst>
          </p:nvPr>
        </p:nvSpPr>
        <p:spPr>
          <a:xfrm>
            <a:off x="4296296" y="533822"/>
            <a:ext cx="75609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</a:p>
        </p:txBody>
      </p:sp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2288" y="3226505"/>
          <a:ext cx="7499350" cy="10458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8" imgW="7505700" imgH="1047750" progId="Word.Document.12">
                  <p:embed/>
                </p:oleObj>
              </mc:Choice>
              <mc:Fallback>
                <p:oleObj name="文档" r:id="rId8" imgW="7505700" imgH="1047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288" y="3226505"/>
                        <a:ext cx="7499350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>
            <p:custDataLst>
              <p:tags r:id="rId10"/>
            </p:custDataLst>
          </p:nvPr>
        </p:nvSpPr>
        <p:spPr>
          <a:xfrm>
            <a:off x="399667" y="4046135"/>
            <a:ext cx="8936694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&gt;2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≤1.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155633" y="170211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366871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4177030" y="1509395"/>
            <a:ext cx="66408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掌握分式不等式的解法</a:t>
            </a:r>
            <a:r>
              <a:rPr lang="en-US" altLang="zh-CN" sz="2800" kern="100" smtClean="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+mn-ea"/>
              </a:rPr>
              <a:t>含参数的分式不等式的解法</a:t>
            </a:r>
          </a:p>
        </p:txBody>
      </p:sp>
      <p:sp>
        <p:nvSpPr>
          <p:cNvPr id="3" name="矩形 2" title=""/>
          <p:cNvSpPr/>
          <p:nvPr/>
        </p:nvSpPr>
        <p:spPr>
          <a:xfrm>
            <a:off x="4134485" y="3849370"/>
            <a:ext cx="80359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理解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“</a:t>
            </a:r>
            <a:r>
              <a:rPr lang="zh-CN" altLang="en-US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化归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”</a:t>
            </a:r>
            <a:r>
              <a:rPr lang="zh-CN" altLang="en-US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思想，理解高次不等式的解法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3" name="矩形 22" title=""/>
          <p:cNvSpPr/>
          <p:nvPr>
            <p:custDataLst>
              <p:tags r:id="rId2"/>
            </p:custDataLst>
          </p:nvPr>
        </p:nvSpPr>
        <p:spPr>
          <a:xfrm>
            <a:off x="399666" y="1056481"/>
            <a:ext cx="11392669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A.{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&lt;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或－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	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	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1&lt;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4" name="对象 2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3875" y="251123"/>
          <a:ext cx="9086850" cy="1219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4" imgW="9099550" imgH="1219200" progId="Word.Document.12">
                  <p:embed/>
                </p:oleObj>
              </mc:Choice>
              <mc:Fallback>
                <p:oleObj name="文档" r:id="rId4" imgW="9099550" imgH="1219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251123"/>
                        <a:ext cx="90868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9" title=""/>
          <p:cNvSpPr txBox="1"/>
          <p:nvPr>
            <p:custDataLst>
              <p:tags r:id="rId6"/>
            </p:custDataLst>
          </p:nvPr>
        </p:nvSpPr>
        <p:spPr>
          <a:xfrm>
            <a:off x="4367593" y="248965"/>
            <a:ext cx="75609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</a:p>
        </p:txBody>
      </p:sp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3875" y="2707571"/>
          <a:ext cx="9086850" cy="1087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8" imgW="9099550" imgH="1085850" progId="Word.Document.12">
                  <p:embed/>
                </p:oleObj>
              </mc:Choice>
              <mc:Fallback>
                <p:oleObj name="文档" r:id="rId8" imgW="909955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75" y="2707571"/>
                        <a:ext cx="9086850" cy="108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23875" y="3813870"/>
          <a:ext cx="9086850" cy="1025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11" imgW="9099550" imgH="1022350" progId="Word.Document.12">
                  <p:embed/>
                </p:oleObj>
              </mc:Choice>
              <mc:Fallback>
                <p:oleObj name="文档" r:id="rId11" imgW="9099550" imgH="1022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875" y="3813870"/>
                        <a:ext cx="908685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 title=""/>
          <p:cNvSpPr/>
          <p:nvPr>
            <p:custDataLst>
              <p:tags r:id="rId13"/>
            </p:custDataLst>
          </p:nvPr>
        </p:nvSpPr>
        <p:spPr>
          <a:xfrm>
            <a:off x="2300605" y="4695825"/>
            <a:ext cx="2715260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1&lt;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9" name="对象 18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6733" y="613832"/>
          <a:ext cx="11176635" cy="1087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3" imgW="11188700" imgH="1085850" progId="Word.Document.12">
                  <p:embed/>
                </p:oleObj>
              </mc:Choice>
              <mc:Fallback>
                <p:oleObj name="文档" r:id="rId3" imgW="1118870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733" y="613832"/>
                        <a:ext cx="11176635" cy="108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>
            <p:custDataLst>
              <p:tags r:id="rId5"/>
            </p:custDataLst>
          </p:nvPr>
        </p:nvSpPr>
        <p:spPr>
          <a:xfrm>
            <a:off x="7896365" y="788452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{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400" i="1" kern="10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&gt;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&lt;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}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00225" y="2048510"/>
            <a:ext cx="70872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原不等式等价于</a:t>
            </a:r>
            <a:endParaRPr lang="zh-CN" altLang="zh-CN" sz="28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)(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)&lt;0</a:t>
            </a:r>
            <a:r>
              <a:rPr lang="zh-CN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MS Mincho" panose="02020609040205080304" pitchFamily="49" charset="-128"/>
                <a:cs typeface="MS Mincho" panose="02020609040205080304" pitchFamily="49" charset="-128"/>
                <a:sym typeface="+mn-ea"/>
              </a:rPr>
              <a:t>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)(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)&gt;0.</a:t>
            </a:r>
            <a:endParaRPr lang="zh-CN" altLang="zh-CN" sz="28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又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所以原不等式的解集为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|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&gt;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&lt;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  <a:sym typeface="+mn-ea"/>
              </a:rPr>
              <a:t>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95960" y="549275"/>
          <a:ext cx="10559415" cy="2038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9772650" imgH="1790700" progId="Word.Document.12">
                  <p:embed/>
                </p:oleObj>
              </mc:Choice>
              <mc:Fallback>
                <p:oleObj r:id="rId2" imgW="97726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960" y="549275"/>
                        <a:ext cx="10559415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/>
        </p:nvSpPr>
        <p:spPr>
          <a:xfrm>
            <a:off x="6755765" y="488865"/>
            <a:ext cx="4064000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96315" y="2109470"/>
          <a:ext cx="9772650" cy="4559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9772650" imgH="4559300" progId="Word.Document.12">
                  <p:embed/>
                </p:oleObj>
              </mc:Choice>
              <mc:Fallback>
                <p:oleObj r:id="rId4" imgW="9772650" imgH="4559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315" y="2109470"/>
                        <a:ext cx="9772650" cy="455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95960" y="429260"/>
          <a:ext cx="886460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864600" imgH="1003300" progId="Word.Document.12">
                  <p:embed/>
                </p:oleObj>
              </mc:Choice>
              <mc:Fallback>
                <p:oleObj r:id="rId2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960" y="429260"/>
                        <a:ext cx="8864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056005" y="1809115"/>
          <a:ext cx="9772650" cy="3968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" imgW="9772650" imgH="3968750" progId="Word.Document.12">
                  <p:embed/>
                </p:oleObj>
              </mc:Choice>
              <mc:Fallback>
                <p:oleObj r:id="rId4" imgW="9772650" imgH="3968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6005" y="1809115"/>
                        <a:ext cx="9772650" cy="396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636521" y="668561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简单的分式不等式的解法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79299" name="Picture 99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4019" y="1988580"/>
            <a:ext cx="6722693" cy="34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636521" y="668561"/>
            <a:ext cx="11392669" cy="28905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高次不等式的解法：数轴标根法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en-US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方法归纳：转化、恒等变形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2.2.3</a:t>
            </a:r>
            <a:r>
              <a:rPr lang="zh-CN" altLang="en-US" sz="3200" b="1">
                <a:solidFill>
                  <a:schemeClr val="bg1"/>
                </a:solidFill>
              </a:rPr>
              <a:t>分式不等式分层练习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056005" y="909320"/>
            <a:ext cx="10144760" cy="505650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回顾一元二次不等式的解法？</a:t>
            </a:r>
          </a:p>
          <a:p>
            <a:pPr algn="l"/>
            <a:endParaRPr lang="zh-CN" altLang="en-US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听说过同解不等式吗？</a:t>
            </a:r>
          </a:p>
          <a:p>
            <a:pPr algn="l"/>
            <a:r>
              <a:rPr lang="zh-CN" altLang="en-US" sz="2800" smtClean="0">
                <a:sym typeface="+mn-ea"/>
              </a:rPr>
              <a:t>①同解不等式</a:t>
            </a:r>
            <a:endParaRPr lang="zh-CN" altLang="en-US" sz="2800" smtClean="0"/>
          </a:p>
          <a:p>
            <a:pPr algn="l"/>
            <a:r>
              <a:rPr lang="zh-CN" altLang="en-US" sz="2800" smtClean="0">
                <a:sym typeface="+mn-ea"/>
              </a:rPr>
              <a:t>如果两个不等式的解集相同</a:t>
            </a:r>
            <a:r>
              <a:rPr lang="en-US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那么这两个不等式叫做同解不等式</a:t>
            </a:r>
            <a:r>
              <a:rPr lang="en-US" sz="2800" smtClean="0">
                <a:sym typeface="+mn-ea"/>
              </a:rPr>
              <a:t>.</a:t>
            </a:r>
            <a:endParaRPr lang="zh-CN" altLang="en-US" sz="2800" smtClean="0"/>
          </a:p>
          <a:p>
            <a:pPr algn="l"/>
            <a:r>
              <a:rPr lang="zh-CN" altLang="en-US" sz="2800" smtClean="0">
                <a:sym typeface="+mn-ea"/>
              </a:rPr>
              <a:t>②不等式的同解变形</a:t>
            </a:r>
            <a:endParaRPr lang="zh-CN" altLang="en-US" sz="2800" smtClean="0"/>
          </a:p>
          <a:p>
            <a:pPr algn="l"/>
            <a:r>
              <a:rPr lang="zh-CN" altLang="en-US" sz="2800" smtClean="0">
                <a:sym typeface="+mn-ea"/>
              </a:rPr>
              <a:t>如果一个不等式变形为另一个不等式时</a:t>
            </a:r>
            <a:r>
              <a:rPr lang="en-US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这两个不等式是同解不等式</a:t>
            </a:r>
            <a:r>
              <a:rPr lang="en-US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那么这种变形叫做不等式的同解变形</a:t>
            </a:r>
            <a:r>
              <a:rPr lang="en-US" sz="2800" smtClean="0">
                <a:sym typeface="+mn-ea"/>
              </a:rPr>
              <a:t>.</a:t>
            </a:r>
            <a:endParaRPr lang="zh-CN" altLang="en-US" sz="2800" smtClean="0"/>
          </a:p>
          <a:p>
            <a:pPr algn="l"/>
            <a:r>
              <a:rPr lang="zh-CN" altLang="en-US" sz="2800" smtClean="0">
                <a:sym typeface="+mn-ea"/>
              </a:rPr>
              <a:t>③不等式的同解原理</a:t>
            </a:r>
            <a:endParaRPr lang="zh-CN" altLang="en-US" sz="2800" smtClean="0"/>
          </a:p>
          <a:p>
            <a:pPr algn="l"/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smtClean="0">
                <a:sym typeface="+mn-ea"/>
              </a:rPr>
              <a:t>.</a:t>
            </a:r>
            <a:r>
              <a:rPr lang="zh-CN" altLang="en-US" sz="2800" smtClean="0">
                <a:sym typeface="+mn-ea"/>
              </a:rPr>
              <a:t>不等式的两边都加上</a:t>
            </a:r>
            <a:r>
              <a:rPr lang="en-US" sz="2800" smtClean="0">
                <a:sym typeface="+mn-ea"/>
              </a:rPr>
              <a:t>(</a:t>
            </a:r>
            <a:r>
              <a:rPr lang="zh-CN" altLang="en-US" sz="2800" smtClean="0">
                <a:sym typeface="+mn-ea"/>
              </a:rPr>
              <a:t>或都减去</a:t>
            </a:r>
            <a:r>
              <a:rPr lang="en-US" sz="2800" smtClean="0">
                <a:sym typeface="+mn-ea"/>
              </a:rPr>
              <a:t>)</a:t>
            </a:r>
            <a:r>
              <a:rPr lang="zh-CN" altLang="en-US" sz="2800" smtClean="0">
                <a:sym typeface="+mn-ea"/>
              </a:rPr>
              <a:t>同一个数或同一个整式</a:t>
            </a:r>
            <a:r>
              <a:rPr lang="en-US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所得的不等式与原不等式是同解不等式</a:t>
            </a:r>
            <a:r>
              <a:rPr lang="en-US" sz="2800" smtClean="0">
                <a:sym typeface="+mn-ea"/>
              </a:rPr>
              <a:t>.</a:t>
            </a:r>
            <a:endParaRPr lang="zh-CN" altLang="en-US" sz="2800" smtClean="0"/>
          </a:p>
          <a:p>
            <a:pPr algn="l"/>
            <a:endParaRPr lang="zh-CN" altLang="en-US" sz="2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TextBox 8" title=""/>
          <p:cNvSpPr txBox="1"/>
          <p:nvPr>
            <p:custDataLst>
              <p:tags r:id="rId2"/>
            </p:custDataLst>
          </p:nvPr>
        </p:nvSpPr>
        <p:spPr>
          <a:xfrm>
            <a:off x="876300" y="728980"/>
            <a:ext cx="10688955" cy="1746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smtClean="0"/>
              <a:t>b.</a:t>
            </a:r>
            <a:r>
              <a:rPr lang="zh-CN" altLang="en-US" sz="2800" smtClean="0"/>
              <a:t>不等式的两边都乘</a:t>
            </a:r>
            <a:r>
              <a:rPr lang="en-US" sz="2800" smtClean="0"/>
              <a:t>(</a:t>
            </a:r>
            <a:r>
              <a:rPr lang="zh-CN" altLang="en-US" sz="2800" smtClean="0"/>
              <a:t>或都除以</a:t>
            </a:r>
            <a:r>
              <a:rPr lang="en-US" sz="2800" smtClean="0"/>
              <a:t>)</a:t>
            </a:r>
            <a:r>
              <a:rPr lang="zh-CN" altLang="en-US" sz="2800" smtClean="0"/>
              <a:t>同一个正数</a:t>
            </a:r>
            <a:r>
              <a:rPr lang="en-US" sz="2800" smtClean="0"/>
              <a:t>,</a:t>
            </a:r>
            <a:r>
              <a:rPr lang="zh-CN" altLang="en-US" sz="2800" smtClean="0"/>
              <a:t>所得不等式与原不等式是同解不等式</a:t>
            </a:r>
            <a:r>
              <a:rPr lang="en-US" sz="2800" smtClean="0"/>
              <a:t>.</a:t>
            </a:r>
            <a:endParaRPr lang="zh-CN" altLang="en-US" sz="2800" smtClean="0"/>
          </a:p>
          <a:p>
            <a:r>
              <a:rPr lang="en-US" sz="2800" smtClean="0"/>
              <a:t>c.</a:t>
            </a:r>
            <a:r>
              <a:rPr lang="zh-CN" altLang="en-US" sz="2800" smtClean="0"/>
              <a:t>不等式的两边都乘</a:t>
            </a:r>
            <a:r>
              <a:rPr lang="en-US" sz="2800" smtClean="0"/>
              <a:t>(</a:t>
            </a:r>
            <a:r>
              <a:rPr lang="zh-CN" altLang="en-US" sz="2800" smtClean="0"/>
              <a:t>或都除以</a:t>
            </a:r>
            <a:r>
              <a:rPr lang="en-US" sz="2800" smtClean="0"/>
              <a:t>)</a:t>
            </a:r>
            <a:r>
              <a:rPr lang="zh-CN" altLang="en-US" sz="2800" smtClean="0"/>
              <a:t>同一个负数</a:t>
            </a:r>
            <a:r>
              <a:rPr lang="en-US" sz="2800" smtClean="0"/>
              <a:t>,</a:t>
            </a:r>
            <a:r>
              <a:rPr lang="zh-CN" altLang="en-US" sz="2800" smtClean="0"/>
              <a:t>并且把不等号改变方向后</a:t>
            </a:r>
            <a:r>
              <a:rPr lang="en-US" sz="2800" smtClean="0"/>
              <a:t>,</a:t>
            </a:r>
            <a:r>
              <a:rPr lang="zh-CN" altLang="en-US" sz="2800" smtClean="0"/>
              <a:t>所得不等式与原不等式是同解不等式</a:t>
            </a:r>
            <a:r>
              <a:rPr lang="en-US" sz="2800" smtClean="0"/>
              <a:t>.</a:t>
            </a:r>
            <a:endParaRPr lang="zh-CN" altLang="en-US" sz="2800"/>
          </a:p>
        </p:txBody>
      </p:sp>
      <p:graphicFrame>
        <p:nvGraphicFramePr>
          <p:cNvPr id="6" name="Object 1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96315" y="2708910"/>
          <a:ext cx="9854565" cy="2318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4" imgW="3668395" imgH="862330" progId="Word.Document.12">
                  <p:embed/>
                </p:oleObj>
              </mc:Choice>
              <mc:Fallback>
                <p:oleObj name="文档" r:id="rId4" imgW="3668395" imgH="8623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315" y="2708910"/>
                        <a:ext cx="9854565" cy="23183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056005" y="5109125"/>
                <a:ext cx="4064000" cy="765810"/>
              </a:xfrm>
              <a:prstGeom prst="rect">
                <a:avLst/>
              </a:prstGeom>
            </p:spPr>
            <p:txBody>
              <a:bodyPr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800" b="1">
                    <a:solidFill>
                      <a:srgbClr val="0000FF"/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问题：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𝒇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𝒙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𝒈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𝒙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微软雅黑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800" b="1">
                    <a:solidFill>
                      <a:srgbClr val="0000FF"/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&gt;0</a:t>
                </a:r>
                <a:r>
                  <a:rPr lang="zh-CN" altLang="en-US" sz="2800" b="1">
                    <a:solidFill>
                      <a:srgbClr val="0000FF"/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怎么解呢？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5" y="5109125"/>
                <a:ext cx="4064000" cy="765810"/>
              </a:xfrm>
              <a:prstGeom prst="rect">
                <a:avLst/>
              </a:prstGeom>
              <a:blipFill rotWithShape="1">
                <a:blip r:embed="rId6"/>
                <a:stretch>
                  <a:fillRect t="-7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分式不等式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6580" y="1148715"/>
          <a:ext cx="10982325" cy="3194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8864600" imgH="2578100" progId="Word.Document.12">
                  <p:embed/>
                </p:oleObj>
              </mc:Choice>
              <mc:Fallback>
                <p:oleObj r:id="rId3" imgW="88646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80" y="1148715"/>
                        <a:ext cx="1098232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 title=""/>
          <p:cNvSpPr txBox="1"/>
          <p:nvPr/>
        </p:nvSpPr>
        <p:spPr>
          <a:xfrm>
            <a:off x="636270" y="4328795"/>
            <a:ext cx="10293985" cy="20332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zh-CN" sz="2800" b="0">
                <a:ea typeface="宋体" panose="02010600030101010101" pitchFamily="2" charset="-122"/>
              </a:rPr>
              <a:t>分式不等式的解法：</a:t>
            </a:r>
          </a:p>
          <a:p>
            <a:r>
              <a:rPr lang="zh-CN" sz="2800" b="0">
                <a:ea typeface="宋体" panose="02010600030101010101" pitchFamily="2" charset="-122"/>
              </a:rPr>
              <a:t>基本思路：应用同号相乘（除）得正，异号同号相乘（除）得负，将其转化为同解整式不等式．在此过程中，变形的等价性尤为重要．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4" name="对象 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76020" y="428625"/>
          <a:ext cx="9772650" cy="554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9772650" imgH="5549900" progId="Word.Document.12">
                  <p:embed/>
                </p:oleObj>
              </mc:Choice>
              <mc:Fallback>
                <p:oleObj r:id="rId2" imgW="9772650" imgH="5549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6020" y="428625"/>
                        <a:ext cx="9772650" cy="554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>
            <p:custDataLst>
              <p:tags r:id="rId2"/>
            </p:custDataLst>
          </p:nvPr>
        </p:nvSpPr>
        <p:spPr>
          <a:xfrm>
            <a:off x="4056380" y="30829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拓展：高次不等式</a:t>
            </a: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36270" y="668655"/>
          <a:ext cx="11106785" cy="2706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3" imgW="9772650" imgH="2381250" progId="Word.Document.12">
                  <p:embed/>
                </p:oleObj>
              </mc:Choice>
              <mc:Fallback>
                <p:oleObj r:id="rId3" imgW="977265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70" y="668655"/>
                        <a:ext cx="11106785" cy="270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-1283335" y="3068955"/>
          <a:ext cx="15280005" cy="3792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9772650" imgH="2425700" progId="Word.Document.12">
                  <p:embed/>
                </p:oleObj>
              </mc:Choice>
              <mc:Fallback>
                <p:oleObj r:id="rId5" imgW="9772650" imgH="2425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283335" y="3068955"/>
                        <a:ext cx="15280005" cy="379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75</Paragraphs>
  <Slides>27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6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微软雅黑</vt:lpstr>
      <vt:lpstr>Times New Roman</vt:lpstr>
      <vt:lpstr>幼圆</vt:lpstr>
      <vt:lpstr>Cambria Math</vt:lpstr>
      <vt:lpstr>Courier New</vt:lpstr>
      <vt:lpstr>华文细黑</vt:lpstr>
      <vt:lpstr>楷体_GB2312</vt:lpstr>
      <vt:lpstr>MS Mincho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2023-09-18T15:40:43.488</cp:lastPrinted>
  <dcterms:created xsi:type="dcterms:W3CDTF">2023-09-18T15:40:43Z</dcterms:created>
  <dcterms:modified xsi:type="dcterms:W3CDTF">2023-09-18T07:40:43Z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