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452" r:id="rId5"/>
    <p:sldId id="275" r:id="rId6"/>
    <p:sldId id="285" r:id="rId7"/>
    <p:sldId id="472" r:id="rId8"/>
    <p:sldId id="311" r:id="rId9"/>
    <p:sldId id="473" r:id="rId10"/>
    <p:sldId id="474" r:id="rId11"/>
    <p:sldId id="475" r:id="rId12"/>
    <p:sldId id="276" r:id="rId13"/>
    <p:sldId id="281" r:id="rId14"/>
    <p:sldId id="455" r:id="rId15"/>
    <p:sldId id="385" r:id="rId16"/>
    <p:sldId id="456" r:id="rId17"/>
    <p:sldId id="457" r:id="rId18"/>
    <p:sldId id="317" r:id="rId19"/>
    <p:sldId id="458" r:id="rId20"/>
    <p:sldId id="443" r:id="rId21"/>
    <p:sldId id="277" r:id="rId22"/>
    <p:sldId id="465" r:id="rId23"/>
    <p:sldId id="464" r:id="rId24"/>
    <p:sldId id="467" r:id="rId25"/>
    <p:sldId id="468" r:id="rId26"/>
    <p:sldId id="469" r:id="rId27"/>
    <p:sldId id="470" r:id="rId28"/>
    <p:sldId id="471" r:id="rId29"/>
    <p:sldId id="476" r:id="rId30"/>
    <p:sldId id="278" r:id="rId31"/>
    <p:sldId id="283" r:id="rId32"/>
    <p:sldId id="286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tags" Target="tags/tag5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Relationship Id="rId3" Type="http://schemas.openxmlformats.org/officeDocument/2006/relationships/image" Target="../media/image35.emf" /><Relationship Id="rId4" Type="http://schemas.openxmlformats.org/officeDocument/2006/relationships/image" Target="../media/image36.emf" /><Relationship Id="rId5" Type="http://schemas.openxmlformats.org/officeDocument/2006/relationships/image" Target="../media/image37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Relationship Id="rId2" Type="http://schemas.openxmlformats.org/officeDocument/2006/relationships/image" Target="../media/image4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emf" /><Relationship Id="rId3" Type="http://schemas.openxmlformats.org/officeDocument/2006/relationships/image" Target="../media/image1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Relationship Id="rId2" Type="http://schemas.openxmlformats.org/officeDocument/2006/relationships/image" Target="../media/image24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9.xml" /><Relationship Id="rId3" Type="http://schemas.openxmlformats.org/officeDocument/2006/relationships/tags" Target="../tags/tag20.xml" /><Relationship Id="rId4" Type="http://schemas.openxmlformats.org/officeDocument/2006/relationships/package" Target="../embeddings/Document3.docx" TargetMode="Internal" /><Relationship Id="rId5" Type="http://schemas.openxmlformats.org/officeDocument/2006/relationships/image" Target="../media/image13.emf" /><Relationship Id="rId6" Type="http://schemas.openxmlformats.org/officeDocument/2006/relationships/tags" Target="../tags/tag21.xml" /><Relationship Id="rId7" Type="http://schemas.openxmlformats.org/officeDocument/2006/relationships/tags" Target="../tags/tag22.xml" /><Relationship Id="rId8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3.xml" /><Relationship Id="rId3" Type="http://schemas.openxmlformats.org/officeDocument/2006/relationships/tags" Target="../tags/tag24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package" Target="../embeddings/Document4.docx" TargetMode="Internal" /><Relationship Id="rId5" Type="http://schemas.openxmlformats.org/officeDocument/2006/relationships/image" Target="../media/image14.emf" /><Relationship Id="rId6" Type="http://schemas.openxmlformats.org/officeDocument/2006/relationships/package" Target="../embeddings/Document5.docx" TargetMode="Internal" /><Relationship Id="rId7" Type="http://schemas.openxmlformats.org/officeDocument/2006/relationships/image" Target="../media/image15.emf" /><Relationship Id="rId8" Type="http://schemas.openxmlformats.org/officeDocument/2006/relationships/vmlDrawing" Target="../drawings/vmlDrawing5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7.xm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16.emf" /><Relationship Id="rId5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9.emf" /><Relationship Id="rId11" Type="http://schemas.openxmlformats.org/officeDocument/2006/relationships/vmlDrawing" Target="../drawings/vmlDrawing7.v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30.xml" /><Relationship Id="rId7" Type="http://schemas.openxmlformats.org/officeDocument/2006/relationships/oleObject" Target="../embeddings/oleObject6.bin" TargetMode="Internal" /><Relationship Id="rId8" Type="http://schemas.openxmlformats.org/officeDocument/2006/relationships/image" Target="../media/image18.emf" /><Relationship Id="rId9" Type="http://schemas.openxmlformats.org/officeDocument/2006/relationships/oleObject" Target="../embeddings/oleObject7.bin" TargetMode="Interna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4.xml" /><Relationship Id="rId11" Type="http://schemas.openxmlformats.org/officeDocument/2006/relationships/vmlDrawing" Target="../drawings/vmlDrawing8.v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20.emf" /><Relationship Id="rId6" Type="http://schemas.openxmlformats.org/officeDocument/2006/relationships/tags" Target="../tags/tag33.xml" /><Relationship Id="rId7" Type="http://schemas.openxmlformats.org/officeDocument/2006/relationships/oleObject" Target="../embeddings/oleObject9.bin" TargetMode="Internal" /><Relationship Id="rId8" Type="http://schemas.openxmlformats.org/officeDocument/2006/relationships/image" Target="../media/image21.emf" /><Relationship Id="rId9" Type="http://schemas.openxmlformats.org/officeDocument/2006/relationships/image" Target="../media/image22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package" Target="../embeddings/Document6.docx" TargetMode="Internal" /><Relationship Id="rId5" Type="http://schemas.openxmlformats.org/officeDocument/2006/relationships/image" Target="../media/image23.emf" /><Relationship Id="rId6" Type="http://schemas.openxmlformats.org/officeDocument/2006/relationships/package" Target="../embeddings/Document7.docx" TargetMode="Internal" /><Relationship Id="rId7" Type="http://schemas.openxmlformats.org/officeDocument/2006/relationships/image" Target="../media/image24.emf" /><Relationship Id="rId8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oleObject" Target="../embeddings/oleObject10.bin" TargetMode="Internal" /><Relationship Id="rId4" Type="http://schemas.openxmlformats.org/officeDocument/2006/relationships/image" Target="../media/image25.emf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26.emf" /><Relationship Id="rId7" Type="http://schemas.openxmlformats.org/officeDocument/2006/relationships/vmlDrawing" Target="../drawings/vmlDrawing10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8.xml" /><Relationship Id="rId3" Type="http://schemas.openxmlformats.org/officeDocument/2006/relationships/oleObject" Target="../embeddings/oleObject12.bin" TargetMode="Internal" /><Relationship Id="rId4" Type="http://schemas.openxmlformats.org/officeDocument/2006/relationships/image" Target="../media/image27.emf" /><Relationship Id="rId5" Type="http://schemas.openxmlformats.org/officeDocument/2006/relationships/tags" Target="../tags/tag39.xml" /><Relationship Id="rId6" Type="http://schemas.openxmlformats.org/officeDocument/2006/relationships/oleObject" Target="../embeddings/oleObject13.bin" TargetMode="Internal" /><Relationship Id="rId7" Type="http://schemas.openxmlformats.org/officeDocument/2006/relationships/image" Target="../media/image28.emf" /><Relationship Id="rId8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0.xml" /><Relationship Id="rId3" Type="http://schemas.openxmlformats.org/officeDocument/2006/relationships/oleObject" Target="../embeddings/oleObject14.bin" TargetMode="Internal" /><Relationship Id="rId4" Type="http://schemas.openxmlformats.org/officeDocument/2006/relationships/image" Target="../media/image29.emf" /><Relationship Id="rId5" Type="http://schemas.openxmlformats.org/officeDocument/2006/relationships/tags" Target="../tags/tag41.xml" /><Relationship Id="rId6" Type="http://schemas.openxmlformats.org/officeDocument/2006/relationships/oleObject" Target="../embeddings/oleObject15.bin" TargetMode="Internal" /><Relationship Id="rId7" Type="http://schemas.openxmlformats.org/officeDocument/2006/relationships/image" Target="../media/image30.emf" /><Relationship Id="rId8" Type="http://schemas.openxmlformats.org/officeDocument/2006/relationships/vmlDrawing" Target="../drawings/vmlDrawing12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2.xml" /><Relationship Id="rId3" Type="http://schemas.openxmlformats.org/officeDocument/2006/relationships/oleObject" Target="../embeddings/oleObject16.bin" TargetMode="Internal" /><Relationship Id="rId4" Type="http://schemas.openxmlformats.org/officeDocument/2006/relationships/image" Target="../media/image31.emf" /><Relationship Id="rId5" Type="http://schemas.openxmlformats.org/officeDocument/2006/relationships/tags" Target="../tags/tag43.xml" /><Relationship Id="rId6" Type="http://schemas.openxmlformats.org/officeDocument/2006/relationships/oleObject" Target="../embeddings/oleObject17.bin" TargetMode="Internal" /><Relationship Id="rId7" Type="http://schemas.openxmlformats.org/officeDocument/2006/relationships/image" Target="../media/image32.emf" /><Relationship Id="rId8" Type="http://schemas.openxmlformats.org/officeDocument/2006/relationships/tags" Target="../tags/tag44.xml" /><Relationship Id="rId9" Type="http://schemas.openxmlformats.org/officeDocument/2006/relationships/vmlDrawing" Target="../drawings/vmlDrawing13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5.emf" /><Relationship Id="rId11" Type="http://schemas.openxmlformats.org/officeDocument/2006/relationships/tags" Target="../tags/tag48.xml" /><Relationship Id="rId12" Type="http://schemas.openxmlformats.org/officeDocument/2006/relationships/oleObject" Target="../embeddings/oleObject21.bin" TargetMode="Internal" /><Relationship Id="rId13" Type="http://schemas.openxmlformats.org/officeDocument/2006/relationships/image" Target="../media/image36.emf" /><Relationship Id="rId14" Type="http://schemas.openxmlformats.org/officeDocument/2006/relationships/oleObject" Target="../embeddings/oleObject22.bin" TargetMode="Internal" /><Relationship Id="rId15" Type="http://schemas.openxmlformats.org/officeDocument/2006/relationships/image" Target="../media/image37.emf" /><Relationship Id="rId16" Type="http://schemas.openxmlformats.org/officeDocument/2006/relationships/vmlDrawing" Target="../drawings/vmlDrawing14.vml" /><Relationship Id="rId2" Type="http://schemas.openxmlformats.org/officeDocument/2006/relationships/tags" Target="../tags/tag45.xml" /><Relationship Id="rId3" Type="http://schemas.openxmlformats.org/officeDocument/2006/relationships/oleObject" Target="../embeddings/oleObject18.bin" TargetMode="Internal" /><Relationship Id="rId4" Type="http://schemas.openxmlformats.org/officeDocument/2006/relationships/image" Target="../media/image33.emf" /><Relationship Id="rId5" Type="http://schemas.openxmlformats.org/officeDocument/2006/relationships/tags" Target="../tags/tag46.xml" /><Relationship Id="rId6" Type="http://schemas.openxmlformats.org/officeDocument/2006/relationships/oleObject" Target="../embeddings/oleObject19.bin" TargetMode="Internal" /><Relationship Id="rId7" Type="http://schemas.openxmlformats.org/officeDocument/2006/relationships/image" Target="../media/image34.emf" /><Relationship Id="rId8" Type="http://schemas.openxmlformats.org/officeDocument/2006/relationships/tags" Target="../tags/tag47.xml" /><Relationship Id="rId9" Type="http://schemas.openxmlformats.org/officeDocument/2006/relationships/oleObject" Target="../embeddings/oleObject20.bin" TargetMode="In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9.xml" /><Relationship Id="rId3" Type="http://schemas.openxmlformats.org/officeDocument/2006/relationships/oleObject" Target="../embeddings/oleObject23.bin" TargetMode="Internal" /><Relationship Id="rId4" Type="http://schemas.openxmlformats.org/officeDocument/2006/relationships/image" Target="../media/image38.emf" /><Relationship Id="rId5" Type="http://schemas.openxmlformats.org/officeDocument/2006/relationships/oleObject" Target="../embeddings/oleObject24.bin" TargetMode="Internal" /><Relationship Id="rId6" Type="http://schemas.openxmlformats.org/officeDocument/2006/relationships/image" Target="../media/image39.emf" /><Relationship Id="rId7" Type="http://schemas.openxmlformats.org/officeDocument/2006/relationships/vmlDrawing" Target="../drawings/vmlDrawing15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0.xml" /><Relationship Id="rId3" Type="http://schemas.openxmlformats.org/officeDocument/2006/relationships/oleObject" Target="../embeddings/oleObject25.bin" TargetMode="Internal" /><Relationship Id="rId4" Type="http://schemas.openxmlformats.org/officeDocument/2006/relationships/image" Target="../media/image40.emf" /><Relationship Id="rId5" Type="http://schemas.openxmlformats.org/officeDocument/2006/relationships/oleObject" Target="../embeddings/oleObject26.bin" TargetMode="Internal" /><Relationship Id="rId6" Type="http://schemas.openxmlformats.org/officeDocument/2006/relationships/image" Target="../media/image41.emf" /><Relationship Id="rId7" Type="http://schemas.openxmlformats.org/officeDocument/2006/relationships/vmlDrawing" Target="../drawings/vmlDrawing16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1.xml" /><Relationship Id="rId3" Type="http://schemas.openxmlformats.org/officeDocument/2006/relationships/oleObject" Target="../embeddings/oleObject27.bin" TargetMode="Internal" /><Relationship Id="rId4" Type="http://schemas.openxmlformats.org/officeDocument/2006/relationships/image" Target="../media/image42.emf" /><Relationship Id="rId5" Type="http://schemas.openxmlformats.org/officeDocument/2006/relationships/tags" Target="../tags/tag52.xml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43.emf" /><Relationship Id="rId8" Type="http://schemas.openxmlformats.org/officeDocument/2006/relationships/vmlDrawing" Target="../drawings/vmlDrawing17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3.xml" /><Relationship Id="rId3" Type="http://schemas.openxmlformats.org/officeDocument/2006/relationships/oleObject" Target="../embeddings/oleObject29.bin" TargetMode="Internal" /><Relationship Id="rId4" Type="http://schemas.openxmlformats.org/officeDocument/2006/relationships/image" Target="../media/image44.emf" /><Relationship Id="rId5" Type="http://schemas.openxmlformats.org/officeDocument/2006/relationships/vmlDrawing" Target="../drawings/vmlDrawing18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4.xml" /><Relationship Id="rId3" Type="http://schemas.openxmlformats.org/officeDocument/2006/relationships/oleObject" Target="../embeddings/oleObject30.bin" TargetMode="Internal" /><Relationship Id="rId4" Type="http://schemas.openxmlformats.org/officeDocument/2006/relationships/image" Target="../media/image45.emf" /><Relationship Id="rId5" Type="http://schemas.openxmlformats.org/officeDocument/2006/relationships/image" Target="../media/image46.png" /><Relationship Id="rId6" Type="http://schemas.openxmlformats.org/officeDocument/2006/relationships/vmlDrawing" Target="../drawings/vmlDrawing19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5.xml" /><Relationship Id="rId3" Type="http://schemas.openxmlformats.org/officeDocument/2006/relationships/package" Target="../embeddings/Document8.docx" TargetMode="Internal" /><Relationship Id="rId4" Type="http://schemas.openxmlformats.org/officeDocument/2006/relationships/image" Target="../media/image47.emf" /><Relationship Id="rId5" Type="http://schemas.openxmlformats.org/officeDocument/2006/relationships/tags" Target="../tags/tag56.xml" /><Relationship Id="rId6" Type="http://schemas.openxmlformats.org/officeDocument/2006/relationships/package" Target="../embeddings/Document9.docx" TargetMode="Internal" /><Relationship Id="rId7" Type="http://schemas.openxmlformats.org/officeDocument/2006/relationships/image" Target="../media/image48.emf" /><Relationship Id="rId8" Type="http://schemas.openxmlformats.org/officeDocument/2006/relationships/vmlDrawing" Target="../drawings/vmlDrawing20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7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Relationship Id="rId3" Type="http://schemas.openxmlformats.org/officeDocument/2006/relationships/image" Target="../media/image4.png" /><Relationship Id="rId4" Type="http://schemas.openxmlformats.org/officeDocument/2006/relationships/tags" Target="../tags/tag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5.emf" /><Relationship Id="rId5" Type="http://schemas.openxmlformats.org/officeDocument/2006/relationships/tags" Target="../tags/tag4.xml" /><Relationship Id="rId6" Type="http://schemas.openxmlformats.org/officeDocument/2006/relationships/image" Target="../media/image6.png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oleObject" Target="../embeddings/oleObject2.bin" TargetMode="Internal" /><Relationship Id="rId4" Type="http://schemas.openxmlformats.org/officeDocument/2006/relationships/image" Target="../media/image7.emf" /><Relationship Id="rId5" Type="http://schemas.openxmlformats.org/officeDocument/2006/relationships/tags" Target="../tags/tag8.xml" /><Relationship Id="rId6" Type="http://schemas.openxmlformats.org/officeDocument/2006/relationships/tags" Target="../tags/tag9.xml" /><Relationship Id="rId7" Type="http://schemas.openxmlformats.org/officeDocument/2006/relationships/vmlDrawing" Target="../drawings/vmlDrawing2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9.emf" /><Relationship Id="rId11" Type="http://schemas.openxmlformats.org/officeDocument/2006/relationships/tags" Target="../tags/tag15.xml" /><Relationship Id="rId12" Type="http://schemas.openxmlformats.org/officeDocument/2006/relationships/package" Target="../embeddings/Document2.docx" TargetMode="Internal" /><Relationship Id="rId13" Type="http://schemas.openxmlformats.org/officeDocument/2006/relationships/image" Target="../media/image10.emf" /><Relationship Id="rId14" Type="http://schemas.openxmlformats.org/officeDocument/2006/relationships/image" Target="../media/image11.png" /><Relationship Id="rId15" Type="http://schemas.openxmlformats.org/officeDocument/2006/relationships/image" Target="../media/image12.svg" /><Relationship Id="rId16" Type="http://schemas.openxmlformats.org/officeDocument/2006/relationships/tags" Target="../tags/tag16.xml" /><Relationship Id="rId17" Type="http://schemas.openxmlformats.org/officeDocument/2006/relationships/tags" Target="../tags/tag17.xml" /><Relationship Id="rId18" Type="http://schemas.openxmlformats.org/officeDocument/2006/relationships/vmlDrawing" Target="../drawings/vmlDrawing3.vml" /><Relationship Id="rId2" Type="http://schemas.openxmlformats.org/officeDocument/2006/relationships/tags" Target="../tags/tag10.xml" /><Relationship Id="rId3" Type="http://schemas.openxmlformats.org/officeDocument/2006/relationships/oleObject" Target="../embeddings/oleObject3.bin" TargetMode="Internal" /><Relationship Id="rId4" Type="http://schemas.openxmlformats.org/officeDocument/2006/relationships/image" Target="../media/image8.emf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tags" Target="../tags/tag13.xml" /><Relationship Id="rId8" Type="http://schemas.openxmlformats.org/officeDocument/2006/relationships/tags" Target="../tags/tag14.xml" /><Relationship Id="rId9" Type="http://schemas.openxmlformats.org/officeDocument/2006/relationships/package" Target="../embeddings/Document1.docx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第5章 函数的概念、性质及应用</a:t>
            </a:r>
            <a:endParaRPr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5.</a:t>
            </a: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2.</a:t>
            </a:r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 函数的单调性</a:t>
            </a:r>
            <a:endParaRPr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800" name="Text Box 2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749300"/>
            <a:ext cx="10711180" cy="23088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no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性质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zh-CN" altLang="en-US" sz="28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f(x)+C(C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为常数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具有相同的单调性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dist"/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sz="280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a·f(x),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a&gt;0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具有相同的单调性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a&lt;0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具有相反的单</a:t>
            </a:r>
            <a:endParaRPr lang="en-US" altLang="zh-CN" sz="28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调性</a:t>
            </a:r>
            <a:r>
              <a:rPr lang="en-US" sz="28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9153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55930" y="2409190"/>
          <a:ext cx="9545320" cy="11639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4" imgW="3206750" imgH="397510" progId="Word.Document.12">
                  <p:embed/>
                </p:oleObj>
              </mc:Choice>
              <mc:Fallback>
                <p:oleObj name="文档" r:id="rId4" imgW="3206750" imgH="3975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930" y="2409190"/>
                        <a:ext cx="9545320" cy="11639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 title="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6225" y="3489325"/>
            <a:ext cx="11181715" cy="180721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noAutofit/>
          </a:bodyPr>
          <a:lstStyle/>
          <a:p>
            <a:r>
              <a:rPr lang="en-US" sz="2800" smtClean="0"/>
              <a:t>(6)</a:t>
            </a:r>
            <a:r>
              <a:rPr lang="zh-CN" altLang="en-US" sz="2800" smtClean="0"/>
              <a:t>若</a:t>
            </a:r>
            <a:r>
              <a:rPr lang="en-US" sz="2800" smtClean="0"/>
              <a:t>f(x),g(x)</a:t>
            </a:r>
            <a:r>
              <a:rPr lang="zh-CN" altLang="en-US" sz="2800" smtClean="0"/>
              <a:t>在公共区间上具有单调性</a:t>
            </a:r>
            <a:r>
              <a:rPr lang="en-US" sz="2800" smtClean="0"/>
              <a:t>(</a:t>
            </a:r>
            <a:r>
              <a:rPr lang="zh-CN" altLang="en-US" sz="2800" smtClean="0"/>
              <a:t>以增函数为例</a:t>
            </a:r>
            <a:r>
              <a:rPr lang="en-US" sz="2800" smtClean="0"/>
              <a:t>):</a:t>
            </a:r>
            <a:endParaRPr lang="zh-CN" altLang="en-US" sz="2800" smtClean="0"/>
          </a:p>
          <a:p>
            <a:r>
              <a:rPr lang="zh-CN" altLang="en-US" sz="2800" smtClean="0"/>
              <a:t>①若</a:t>
            </a:r>
            <a:r>
              <a:rPr lang="en-US" sz="2800" smtClean="0"/>
              <a:t>f(x)&gt;0,g(x)&gt;0,</a:t>
            </a:r>
            <a:r>
              <a:rPr lang="zh-CN" altLang="en-US" sz="2800" smtClean="0"/>
              <a:t>且</a:t>
            </a:r>
            <a:r>
              <a:rPr lang="en-US" sz="2800" smtClean="0"/>
              <a:t>f(x),g(x)</a:t>
            </a:r>
            <a:r>
              <a:rPr lang="zh-CN" altLang="en-US" sz="2800" smtClean="0"/>
              <a:t>都是增函数</a:t>
            </a:r>
            <a:r>
              <a:rPr lang="en-US" sz="2800" smtClean="0"/>
              <a:t>,</a:t>
            </a:r>
            <a:r>
              <a:rPr lang="zh-CN" altLang="en-US" sz="2800" smtClean="0"/>
              <a:t>则</a:t>
            </a:r>
            <a:r>
              <a:rPr lang="en-US" sz="2800" smtClean="0"/>
              <a:t>f(x)·g(x)</a:t>
            </a:r>
            <a:r>
              <a:rPr lang="zh-CN" altLang="en-US" sz="2800" smtClean="0"/>
              <a:t>是增函数</a:t>
            </a:r>
            <a:r>
              <a:rPr lang="en-US" sz="2800" smtClean="0"/>
              <a:t>.</a:t>
            </a:r>
            <a:endParaRPr lang="zh-CN" altLang="en-US" sz="2800"/>
          </a:p>
        </p:txBody>
      </p:sp>
      <p:sp>
        <p:nvSpPr>
          <p:cNvPr id="7" name="Text Box 2" title="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" y="4869180"/>
            <a:ext cx="10346055" cy="1082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noAutofit/>
          </a:bodyPr>
          <a:lstStyle/>
          <a:p>
            <a:r>
              <a:rPr lang="zh-CN" altLang="en-US" sz="2800" smtClean="0"/>
              <a:t>②若</a:t>
            </a:r>
            <a:r>
              <a:rPr lang="en-US" sz="2800" smtClean="0"/>
              <a:t>f(x)&lt;0,g(x)&lt;0,</a:t>
            </a:r>
            <a:r>
              <a:rPr lang="zh-CN" altLang="en-US" sz="2800" smtClean="0"/>
              <a:t>且</a:t>
            </a:r>
            <a:r>
              <a:rPr lang="en-US" sz="2800" smtClean="0"/>
              <a:t>f(x),g(x)</a:t>
            </a:r>
            <a:r>
              <a:rPr lang="zh-CN" altLang="en-US" sz="2800" smtClean="0"/>
              <a:t>都是增函数</a:t>
            </a:r>
            <a:r>
              <a:rPr lang="en-US" sz="2800" smtClean="0"/>
              <a:t>,</a:t>
            </a:r>
            <a:r>
              <a:rPr lang="zh-CN" altLang="en-US" sz="2800" smtClean="0"/>
              <a:t>则</a:t>
            </a:r>
            <a:r>
              <a:rPr lang="en-US" sz="2800" smtClean="0"/>
              <a:t>f(x)·g(x)</a:t>
            </a:r>
            <a:r>
              <a:rPr lang="zh-CN" altLang="en-US" sz="2800" smtClean="0"/>
              <a:t>是减函数</a:t>
            </a:r>
            <a:r>
              <a:rPr lang="en-US" sz="2800" smtClean="0"/>
              <a:t>.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ext Box 2" title="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285" y="368935"/>
            <a:ext cx="11648440" cy="43967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复合函数单调性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复合函数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y=f(g(x)),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u=g(x)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在给定的区间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上是单调函数且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y=f(u)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(g(a),g(b))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(g(b),g(a))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上也是单调函数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则复合函数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y=f(g(x))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上是单调函数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u=g(x),y=f(u)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在所讨论的区间上都是增函数或都是减函数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(g(x))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为增函数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②若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u=g(x),y=f(u)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在所讨论的区间上一个是增函数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另一个是减函数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y=f(g(x))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为减函数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 title=""/>
          <p:cNvSpPr txBox="1"/>
          <p:nvPr>
            <p:custDataLst>
              <p:tags r:id="rId3"/>
            </p:custDataLst>
          </p:nvPr>
        </p:nvSpPr>
        <p:spPr>
          <a:xfrm>
            <a:off x="2616200" y="5589270"/>
            <a:ext cx="9921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smtClean="0">
                <a:highlight>
                  <a:srgbClr val="FFFF00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复合函数的单调性可简记为“同增异减”</a:t>
            </a:r>
            <a:endParaRPr lang="zh-CN" altLang="en-US" sz="3200" smtClean="0">
              <a:highlight>
                <a:srgbClr val="FFFF00"/>
              </a:highligh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920"/>
            <a:ext cx="761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函数单调性的判断与证明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281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5552" y="848981"/>
          <a:ext cx="8482965" cy="539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4" imgW="3302000" imgH="209550" progId="Word.Document.12">
                  <p:embed/>
                </p:oleObj>
              </mc:Choice>
              <mc:Fallback>
                <p:oleObj name="文档" r:id="rId4" imgW="3302000" imgH="209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5552" y="848981"/>
                        <a:ext cx="8482965" cy="5391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/>
        </p:nvGraphicFramePr>
        <p:xfrm>
          <a:off x="575945" y="1688465"/>
          <a:ext cx="21371561" cy="37230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6" imgW="8864600" imgH="1593850" progId="Word.Document.12">
                  <p:embed/>
                </p:oleObj>
              </mc:Choice>
              <mc:Fallback>
                <p:oleObj name="文档" r:id="rId6" imgW="88646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945" y="1688465"/>
                        <a:ext cx="21371561" cy="37230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741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-1704340" y="1089025"/>
          <a:ext cx="14986000" cy="41484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3" imgW="11677650" imgH="3244850" progId="Word.Document.12">
                  <p:embed/>
                </p:oleObj>
              </mc:Choice>
              <mc:Fallback>
                <p:oleObj r:id="rId3" imgW="11677650" imgH="324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704340" y="1089025"/>
                        <a:ext cx="14986000" cy="4148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函数的单调区间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0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96035" y="1089025"/>
          <a:ext cx="11483340" cy="690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4" imgW="11677650" imgH="704850" progId="Word.Document.12">
                  <p:embed/>
                </p:oleObj>
              </mc:Choice>
              <mc:Fallback>
                <p:oleObj r:id="rId4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035" y="1089025"/>
                        <a:ext cx="11483340" cy="690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5900" y="1928178"/>
          <a:ext cx="11483340" cy="3194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7" imgW="11677650" imgH="3257550" progId="Word.Document.12">
                  <p:embed/>
                </p:oleObj>
              </mc:Choice>
              <mc:Fallback>
                <p:oleObj r:id="rId7" imgW="11677650" imgH="3257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900" y="1928178"/>
                        <a:ext cx="11483340" cy="3194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1" title=""/>
          <p:cNvGraphicFramePr>
            <a:graphicFrameLocks noChangeAspect="1"/>
          </p:cNvGraphicFramePr>
          <p:nvPr/>
        </p:nvGraphicFramePr>
        <p:xfrm>
          <a:off x="575310" y="5325110"/>
          <a:ext cx="11483340" cy="1358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9" imgW="11677650" imgH="1390650" progId="Word.Document.12">
                  <p:embed/>
                </p:oleObj>
              </mc:Choice>
              <mc:Fallback>
                <p:oleObj r:id="rId9" imgW="11677650" imgH="139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5310" y="5325110"/>
                        <a:ext cx="1148334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函数的单调区间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67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54735" y="978853"/>
          <a:ext cx="11483340" cy="1713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4" imgW="11645900" imgH="1746250" progId="Word.Document.12">
                  <p:embed/>
                </p:oleObj>
              </mc:Choice>
              <mc:Fallback>
                <p:oleObj r:id="rId4" imgW="11645900" imgH="1746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735" y="978853"/>
                        <a:ext cx="11483340" cy="171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28930" y="2199006"/>
          <a:ext cx="11445240" cy="2463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7" imgW="11645900" imgH="2514600" progId="Word.Document.12">
                  <p:embed/>
                </p:oleObj>
              </mc:Choice>
              <mc:Fallback>
                <p:oleObj r:id="rId7" imgW="11645900" imgH="2514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" y="2199006"/>
                        <a:ext cx="11445240" cy="2463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图片 314" title="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047163" y="2212975"/>
            <a:ext cx="2711450" cy="229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函数的单调区间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6360" y="1089025"/>
          <a:ext cx="10146665" cy="1147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4" imgW="8864600" imgH="1003300" progId="Word.Document.12">
                  <p:embed/>
                </p:oleObj>
              </mc:Choice>
              <mc:Fallback>
                <p:oleObj name="文档" r:id="rId4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6360" y="1089025"/>
                        <a:ext cx="10146665" cy="11474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 title=""/>
          <p:cNvGraphicFramePr>
            <a:graphicFrameLocks noChangeAspect="1"/>
          </p:cNvGraphicFramePr>
          <p:nvPr/>
        </p:nvGraphicFramePr>
        <p:xfrm>
          <a:off x="1416050" y="2528570"/>
          <a:ext cx="9576435" cy="36779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6" imgW="9321800" imgH="3568700" progId="Word.Document.12">
                  <p:embed/>
                </p:oleObj>
              </mc:Choice>
              <mc:Fallback>
                <p:oleObj name="文档" r:id="rId6" imgW="932180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6050" y="2528570"/>
                        <a:ext cx="9576435" cy="36779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利用单调性求参数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969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6065" y="1209040"/>
          <a:ext cx="10712450" cy="2463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3" imgW="11677650" imgH="2692400" progId="Word.Document.12">
                  <p:embed/>
                </p:oleObj>
              </mc:Choice>
              <mc:Fallback>
                <p:oleObj r:id="rId3" imgW="11677650" imgH="2692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065" y="1209040"/>
                        <a:ext cx="10712450" cy="246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对象 1" title=""/>
          <p:cNvGraphicFramePr>
            <a:graphicFrameLocks noChangeAspect="1"/>
          </p:cNvGraphicFramePr>
          <p:nvPr/>
        </p:nvGraphicFramePr>
        <p:xfrm>
          <a:off x="1956435" y="2828925"/>
          <a:ext cx="10413365" cy="36931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5" imgW="11677650" imgH="4152900" progId="Word.Document.12">
                  <p:embed/>
                </p:oleObj>
              </mc:Choice>
              <mc:Fallback>
                <p:oleObj r:id="rId5" imgW="11677650" imgH="4152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435" y="2828925"/>
                        <a:ext cx="10413365" cy="3693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利用单调性求参数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9458" name="对象 1945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6065" y="1209040"/>
          <a:ext cx="10083800" cy="1781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3" imgW="9772650" imgH="1568450" progId="Word.Document.8">
                  <p:embed/>
                </p:oleObj>
              </mc:Choice>
              <mc:Fallback>
                <p:oleObj r:id="rId3" imgW="9772650" imgH="1568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065" y="1209040"/>
                        <a:ext cx="10083800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16145" y="2108836"/>
          <a:ext cx="2465070" cy="368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6" imgW="2743200" imgH="406400" progId="Word.Document.8">
                  <p:embed/>
                </p:oleObj>
              </mc:Choice>
              <mc:Fallback>
                <p:oleObj r:id="rId6" imgW="2743200" imgH="406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6145" y="2108836"/>
                        <a:ext cx="2465070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155633" y="270795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 title=""/>
          <p:cNvSpPr txBox="1"/>
          <p:nvPr/>
        </p:nvSpPr>
        <p:spPr>
          <a:xfrm>
            <a:off x="4020820" y="728980"/>
            <a:ext cx="69919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了解函数的单调性等概念，会用定义证明或判断函数的单调性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sz="2800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996055" y="2647950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会求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函数的单调区间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sz="2800" kern="100" smtClean="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文本框 5" title=""/>
          <p:cNvSpPr txBox="1"/>
          <p:nvPr>
            <p:custDataLst>
              <p:tags r:id="rId2"/>
            </p:custDataLst>
          </p:nvPr>
        </p:nvSpPr>
        <p:spPr>
          <a:xfrm>
            <a:off x="4020820" y="4149090"/>
            <a:ext cx="66916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会根据函数的单调性求参数或解不等式</a:t>
            </a:r>
            <a:r>
              <a:rPr lang="en-US" altLang="zh-CN" sz="2800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sz="2800" kern="100" smtClean="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利用单调性解不等式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1746" name="对象 1" title=""/>
          <p:cNvGraphicFramePr>
            <a:graphicFrameLocks noChangeAspect="1"/>
          </p:cNvGraphicFramePr>
          <p:nvPr/>
        </p:nvGraphicFramePr>
        <p:xfrm>
          <a:off x="610235" y="2830196"/>
          <a:ext cx="11483340" cy="202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11677650" imgH="2076450" progId="Word.Document.12">
                  <p:embed/>
                </p:oleObj>
              </mc:Choice>
              <mc:Fallback>
                <p:oleObj r:id="rId3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235" y="2830196"/>
                        <a:ext cx="11483340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76020" y="1209040"/>
          <a:ext cx="10351135" cy="12293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11677650" imgH="1390650" progId="Word.Document.12">
                  <p:embed/>
                </p:oleObj>
              </mc:Choice>
              <mc:Fallback>
                <p:oleObj r:id="rId6" imgW="11677650" imgH="139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6020" y="1209040"/>
                        <a:ext cx="10351135" cy="1229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2290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368935"/>
          <a:ext cx="11483340" cy="24085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" imgW="11677650" imgH="2457450" progId="Word.Document.12">
                  <p:embed/>
                </p:oleObj>
              </mc:Choice>
              <mc:Fallback>
                <p:oleObj r:id="rId3" imgW="11677650" imgH="2457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368935"/>
                        <a:ext cx="11483340" cy="2408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 title=""/>
          <p:cNvSpPr txBox="1"/>
          <p:nvPr/>
        </p:nvSpPr>
        <p:spPr>
          <a:xfrm>
            <a:off x="11075670" y="368935"/>
            <a:ext cx="795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4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75310" y="3222943"/>
          <a:ext cx="11483340" cy="2774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6" imgW="11677650" imgH="2838450" progId="Word.Document.12">
                  <p:embed/>
                </p:oleObj>
              </mc:Choice>
              <mc:Fallback>
                <p:oleObj r:id="rId6" imgW="11677650" imgH="2838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310" y="3222943"/>
                        <a:ext cx="11483340" cy="277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>
            <p:custDataLst>
              <p:tags r:id="rId8"/>
            </p:custDataLst>
          </p:nvPr>
        </p:nvSpPr>
        <p:spPr>
          <a:xfrm>
            <a:off x="11256010" y="3223260"/>
            <a:ext cx="795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5310" y="458153"/>
          <a:ext cx="11483340" cy="6902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3" imgW="11677650" imgH="704850" progId="Word.Document.12">
                  <p:embed/>
                </p:oleObj>
              </mc:Choice>
              <mc:Fallback>
                <p:oleObj r:id="rId3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310" y="458153"/>
                        <a:ext cx="1148334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935470" y="308610"/>
          <a:ext cx="11483340" cy="689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6" imgW="11677650" imgH="704850" progId="Word.Document.12">
                  <p:embed/>
                </p:oleObj>
              </mc:Choice>
              <mc:Fallback>
                <p:oleObj r:id="rId6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5470" y="308610"/>
                        <a:ext cx="11483340" cy="689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54380" y="1319848"/>
          <a:ext cx="11483340" cy="11614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9" imgW="11677650" imgH="1187450" progId="Word.Document.12">
                  <p:embed/>
                </p:oleObj>
              </mc:Choice>
              <mc:Fallback>
                <p:oleObj r:id="rId9" imgW="11677650" imgH="1187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4380" y="1319848"/>
                        <a:ext cx="11483340" cy="1161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56005" y="2348865"/>
          <a:ext cx="11483340" cy="1841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12" imgW="11677650" imgH="1879600" progId="Word.Document.12">
                  <p:embed/>
                </p:oleObj>
              </mc:Choice>
              <mc:Fallback>
                <p:oleObj r:id="rId12" imgW="11677650" imgH="1879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6005" y="2348865"/>
                        <a:ext cx="11483340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对象 1" title=""/>
          <p:cNvGraphicFramePr>
            <a:graphicFrameLocks noChangeAspect="1"/>
          </p:cNvGraphicFramePr>
          <p:nvPr/>
        </p:nvGraphicFramePr>
        <p:xfrm>
          <a:off x="875665" y="4190048"/>
          <a:ext cx="11483340" cy="203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14" imgW="11677650" imgH="2076450" progId="Word.Document.12">
                  <p:embed/>
                </p:oleObj>
              </mc:Choice>
              <mc:Fallback>
                <p:oleObj r:id="rId14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665" y="4190048"/>
                        <a:ext cx="1148334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584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668655"/>
          <a:ext cx="11483340" cy="13601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3" imgW="11677650" imgH="1390650" progId="Word.Document.12">
                  <p:embed/>
                </p:oleObj>
              </mc:Choice>
              <mc:Fallback>
                <p:oleObj r:id="rId3" imgW="11677650" imgH="139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668655"/>
                        <a:ext cx="11483340" cy="1360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/>
        </p:nvGraphicFramePr>
        <p:xfrm>
          <a:off x="708660" y="2228533"/>
          <a:ext cx="11483340" cy="202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5" imgW="11677650" imgH="2076450" progId="Word.Document.12">
                  <p:embed/>
                </p:oleObj>
              </mc:Choice>
              <mc:Fallback>
                <p:oleObj r:id="rId5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" y="2228533"/>
                        <a:ext cx="11483340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3686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668655"/>
          <a:ext cx="11483340" cy="13627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3" imgW="11677650" imgH="1390650" progId="Word.Document.12">
                  <p:embed/>
                </p:oleObj>
              </mc:Choice>
              <mc:Fallback>
                <p:oleObj r:id="rId3" imgW="11677650" imgH="1390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668655"/>
                        <a:ext cx="11483340" cy="1362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/>
        </p:nvGraphicFramePr>
        <p:xfrm>
          <a:off x="1176020" y="2108518"/>
          <a:ext cx="11483340" cy="2741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5" imgW="11677650" imgH="2794000" progId="Word.Document.12">
                  <p:embed/>
                </p:oleObj>
              </mc:Choice>
              <mc:Fallback>
                <p:oleObj r:id="rId5" imgW="11677650" imgH="2794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020" y="2108518"/>
                        <a:ext cx="11483340" cy="2741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2530" name="对象 22529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6520" y="248920"/>
          <a:ext cx="11150600" cy="1936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3" imgW="9328150" imgH="1447800" progId="Word.Document.8">
                  <p:embed/>
                </p:oleObj>
              </mc:Choice>
              <mc:Fallback>
                <p:oleObj r:id="rId3" imgW="9328150" imgH="1447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" y="248920"/>
                        <a:ext cx="11150600" cy="193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2530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76263" y="1868488"/>
          <a:ext cx="8296910" cy="2967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6" imgW="9156700" imgH="3282950" progId="Word.Document.8">
                  <p:embed/>
                </p:oleObj>
              </mc:Choice>
              <mc:Fallback>
                <p:oleObj r:id="rId6" imgW="9156700" imgH="3282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6263" y="1868488"/>
                        <a:ext cx="8296910" cy="2967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3554" name="对象 2355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6390" y="548323"/>
          <a:ext cx="8446770" cy="45650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3" imgW="9055100" imgH="4914900" progId="Word.Document.8">
                  <p:embed/>
                </p:oleObj>
              </mc:Choice>
              <mc:Fallback>
                <p:oleObj r:id="rId3" imgW="9055100" imgH="4914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6390" y="548323"/>
                        <a:ext cx="8446770" cy="4565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4578" name="对象 24577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76375" y="1089025"/>
          <a:ext cx="8446770" cy="3874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3" imgW="9055100" imgH="4171950" progId="Word.Document.8">
                  <p:embed/>
                </p:oleObj>
              </mc:Choice>
              <mc:Fallback>
                <p:oleObj r:id="rId3" imgW="9055100" imgH="4171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1089025"/>
                        <a:ext cx="8446770" cy="3874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2611100" y="113792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82947" name="Object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6565" y="668655"/>
          <a:ext cx="9589135" cy="982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文档" r:id="rId3" imgW="9772650" imgH="1003300" progId="Word.Document.12">
                  <p:embed/>
                </p:oleObj>
              </mc:Choice>
              <mc:Fallback>
                <p:oleObj name="文档" r:id="rId3" imgW="97726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565" y="668655"/>
                        <a:ext cx="9589135" cy="982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 title=""/>
          <p:cNvSpPr txBox="1"/>
          <p:nvPr>
            <p:custDataLst>
              <p:tags r:id="rId5"/>
            </p:custDataLst>
          </p:nvPr>
        </p:nvSpPr>
        <p:spPr>
          <a:xfrm>
            <a:off x="695772" y="1868959"/>
            <a:ext cx="85011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(A)(0,3)	(B)(0,3]     (C)(0,2)	(D)(0,2]</a:t>
            </a:r>
            <a:endParaRPr lang="zh-CN" altLang="en-US" sz="2800" b="1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" title=""/>
          <p:cNvGraphicFramePr>
            <a:graphicFrameLocks noChangeAspect="1"/>
          </p:cNvGraphicFramePr>
          <p:nvPr/>
        </p:nvGraphicFramePr>
        <p:xfrm>
          <a:off x="1416050" y="2607945"/>
          <a:ext cx="12756515" cy="35185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文档" r:id="rId6" imgW="9321800" imgH="2578100" progId="Word.Document.12">
                  <p:embed/>
                </p:oleObj>
              </mc:Choice>
              <mc:Fallback>
                <p:oleObj name="文档" r:id="rId6" imgW="932180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6050" y="2607945"/>
                        <a:ext cx="12756515" cy="35185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2"/>
            </p:custDataLst>
          </p:nvPr>
        </p:nvSpPr>
        <p:spPr>
          <a:xfrm>
            <a:off x="1475991" y="1389668"/>
            <a:ext cx="11392669" cy="3444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增函数、减函数的定义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函数的单调区间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en-US" altLang="zh-CN" kern="1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(3</a:t>
            </a:r>
            <a:r>
              <a:rPr lang="zh-CN" altLang="en-US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）单调性的应用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方法归纳：数形结合法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常见误区：函数的单调区间不能用并集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sz="3200" b="1">
                <a:solidFill>
                  <a:schemeClr val="bg1"/>
                </a:solidFill>
              </a:rPr>
              <a:t>5.</a:t>
            </a:r>
            <a:r>
              <a:rPr sz="3200" b="1">
                <a:solidFill>
                  <a:schemeClr val="bg1"/>
                </a:solidFill>
              </a:rPr>
              <a:t>2</a:t>
            </a:r>
            <a:r>
              <a:rPr lang="en-US" altLang="zh-CN" sz="3200" b="1">
                <a:solidFill>
                  <a:schemeClr val="bg1"/>
                </a:solidFill>
              </a:rPr>
              <a:t>.2</a:t>
            </a:r>
            <a:r>
              <a:rPr sz="3200" b="1">
                <a:solidFill>
                  <a:schemeClr val="bg1"/>
                </a:solidFill>
              </a:rPr>
              <a:t> 函数的单调性</a:t>
            </a:r>
            <a:endParaRPr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95" y="414655"/>
            <a:ext cx="4204335" cy="5602605"/>
          </a:xfrm>
          <a:prstGeom prst="rect">
            <a:avLst/>
          </a:prstGeom>
        </p:spPr>
      </p:pic>
      <p:pic>
        <p:nvPicPr>
          <p:cNvPr id="3" name="图片 2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-772" b="16850"/>
          <a:stretch>
            <a:fillRect/>
          </a:stretch>
        </p:blipFill>
        <p:spPr>
          <a:xfrm>
            <a:off x="6456045" y="1149350"/>
            <a:ext cx="5219700" cy="1776730"/>
          </a:xfrm>
          <a:prstGeom prst="rect">
            <a:avLst/>
          </a:prstGeom>
        </p:spPr>
      </p:pic>
      <p:sp>
        <p:nvSpPr>
          <p:cNvPr id="4" name="文本框 3" title=""/>
          <p:cNvSpPr txBox="1"/>
          <p:nvPr/>
        </p:nvSpPr>
        <p:spPr>
          <a:xfrm>
            <a:off x="4116070" y="909320"/>
            <a:ext cx="21901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生活中，上楼梯时，高度逐渐上升；下楼梯时，高度也随之下降。。。</a:t>
            </a:r>
            <a:endParaRPr lang="zh-CN" altLang="en-US" sz="2800"/>
          </a:p>
        </p:txBody>
      </p:sp>
      <p:sp>
        <p:nvSpPr>
          <p:cNvPr id="5" name="文本框 4" title=""/>
          <p:cNvSpPr txBox="1"/>
          <p:nvPr/>
        </p:nvSpPr>
        <p:spPr>
          <a:xfrm>
            <a:off x="6695440" y="3308985"/>
            <a:ext cx="525526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初中阶段学习过的函数，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en-US" altLang="zh-CN" sz="2800"/>
              <a:t>k&gt;0</a:t>
            </a:r>
            <a:r>
              <a:rPr lang="zh-CN" altLang="en-US" sz="2800"/>
              <a:t>时，</a:t>
            </a:r>
            <a:r>
              <a:rPr lang="en-US" altLang="zh-CN" sz="2800"/>
              <a:t>y</a:t>
            </a:r>
            <a:r>
              <a:rPr lang="zh-CN" altLang="en-US" sz="2800"/>
              <a:t>随着</a:t>
            </a:r>
            <a:r>
              <a:rPr lang="en-US" altLang="zh-CN" sz="2800"/>
              <a:t>x</a:t>
            </a:r>
            <a:r>
              <a:rPr lang="zh-CN" altLang="en-US" sz="2800"/>
              <a:t>的增大而增大；</a:t>
            </a:r>
            <a:r>
              <a:rPr lang="en-US" altLang="zh-CN" sz="2800">
                <a:sym typeface="+mn-ea"/>
              </a:rPr>
              <a:t>k&lt;0</a:t>
            </a:r>
            <a:r>
              <a:rPr lang="zh-CN" altLang="en-US" sz="2800">
                <a:sym typeface="+mn-ea"/>
              </a:rPr>
              <a:t>时，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随着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的增大而减少。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3996055" y="36861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增函数、减函数的概念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graphicFrame>
        <p:nvGraphicFramePr>
          <p:cNvPr id="614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549275"/>
          <a:ext cx="11483340" cy="459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11677650" imgH="4686300" progId="Word.Document.12">
                  <p:embed/>
                </p:oleObj>
              </mc:Choice>
              <mc:Fallback>
                <p:oleObj r:id="rId3" imgW="11677650" imgH="4686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549275"/>
                        <a:ext cx="11483340" cy="459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1416050" y="2348865"/>
            <a:ext cx="18669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＜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9" name="图片 327" title="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5965" y="3849370"/>
            <a:ext cx="5650865" cy="2519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 title=""/>
          <p:cNvSpPr/>
          <p:nvPr>
            <p:custDataLst>
              <p:tags r:id="rId8"/>
            </p:custDataLst>
          </p:nvPr>
        </p:nvSpPr>
        <p:spPr>
          <a:xfrm>
            <a:off x="2675890" y="3068955"/>
            <a:ext cx="18669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＞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3996055" y="36861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增函数、减函数的概念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graphicFrame>
        <p:nvGraphicFramePr>
          <p:cNvPr id="614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1328738"/>
          <a:ext cx="11483340" cy="25673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3" imgW="11677650" imgH="2616200" progId="Word.Document.12">
                  <p:embed/>
                </p:oleObj>
              </mc:Choice>
              <mc:Fallback>
                <p:oleObj r:id="rId3" imgW="11677650" imgH="2616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1328738"/>
                        <a:ext cx="11483340" cy="2567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3395980" y="1929130"/>
            <a:ext cx="16732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≤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 title=""/>
          <p:cNvSpPr/>
          <p:nvPr>
            <p:custDataLst>
              <p:tags r:id="rId6"/>
            </p:custDataLst>
          </p:nvPr>
        </p:nvSpPr>
        <p:spPr>
          <a:xfrm>
            <a:off x="2892425" y="2588895"/>
            <a:ext cx="16732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≥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235710" y="3774440"/>
            <a:ext cx="9540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严格增</a:t>
            </a:r>
            <a:r>
              <a:rPr lang="en-US" altLang="zh-CN" sz="3200"/>
              <a:t>”“</a:t>
            </a:r>
            <a:r>
              <a:rPr lang="zh-CN" altLang="en-US" sz="3200"/>
              <a:t>严格减</a:t>
            </a:r>
            <a:r>
              <a:rPr lang="en-US" altLang="zh-CN" sz="3200"/>
              <a:t>”“</a:t>
            </a:r>
            <a:r>
              <a:rPr lang="zh-CN" altLang="en-US" sz="3200"/>
              <a:t>增</a:t>
            </a:r>
            <a:r>
              <a:rPr lang="en-US" altLang="zh-CN" sz="3200"/>
              <a:t>”“</a:t>
            </a:r>
            <a:r>
              <a:rPr lang="zh-CN" altLang="en-US" sz="3200"/>
              <a:t>减</a:t>
            </a:r>
            <a:r>
              <a:rPr lang="en-US" altLang="zh-CN" sz="3200"/>
              <a:t>”</a:t>
            </a:r>
            <a:r>
              <a:rPr lang="zh-CN" altLang="en-US" sz="3200"/>
              <a:t>统称为函数的</a:t>
            </a:r>
            <a:r>
              <a:rPr lang="zh-CN" altLang="en-US" sz="3200">
                <a:highlight>
                  <a:srgbClr val="FFFF00"/>
                </a:highlight>
              </a:rPr>
              <a:t>单调性</a:t>
            </a:r>
            <a:r>
              <a:rPr lang="en-US" altLang="zh-CN" sz="3200"/>
              <a:t>.</a:t>
            </a:r>
            <a:endParaRPr lang="en-US" altLang="zh-CN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33591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单调区间</a:t>
            </a:r>
            <a:endParaRPr lang="zh-CN" altLang="en-US" sz="3600" b="1">
              <a:solidFill>
                <a:schemeClr val="accent6"/>
              </a:solidFill>
              <a:sym typeface="+mn-ea"/>
            </a:endParaRPr>
          </a:p>
        </p:txBody>
      </p:sp>
      <p:graphicFrame>
        <p:nvGraphicFramePr>
          <p:cNvPr id="1024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789305"/>
          <a:ext cx="11483340" cy="1962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3" imgW="11677650" imgH="2000250" progId="Word.Document.12">
                  <p:embed/>
                </p:oleObj>
              </mc:Choice>
              <mc:Fallback>
                <p:oleObj r:id="rId3" imgW="11677650" imgH="2000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789305"/>
                        <a:ext cx="11483340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5467985" y="1354138"/>
            <a:ext cx="12553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增函数</a:t>
            </a:r>
            <a:endParaRPr kumimoji="0" lang="zh-CN" altLang="en-US" sz="2800" b="1" i="0" u="none" strike="noStrike" kern="1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矩形 2" title=""/>
          <p:cNvSpPr/>
          <p:nvPr>
            <p:custDataLst>
              <p:tags r:id="rId6"/>
            </p:custDataLst>
          </p:nvPr>
        </p:nvSpPr>
        <p:spPr>
          <a:xfrm>
            <a:off x="8015288" y="1354138"/>
            <a:ext cx="12553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减函数</a:t>
            </a:r>
            <a:endParaRPr kumimoji="0" lang="zh-CN" altLang="zh-CN" sz="2800" b="1" i="0" u="none" strike="noStrike" kern="1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矩形 3" title=""/>
          <p:cNvSpPr/>
          <p:nvPr>
            <p:custDataLst>
              <p:tags r:id="rId7"/>
            </p:custDataLst>
          </p:nvPr>
        </p:nvSpPr>
        <p:spPr>
          <a:xfrm>
            <a:off x="9515158" y="1918653"/>
            <a:ext cx="16271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单调区间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01" name="Object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76300" y="2828925"/>
          <a:ext cx="8541385" cy="16186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9" imgW="3204845" imgH="595630" progId="Word.Document.12">
                  <p:embed/>
                </p:oleObj>
              </mc:Choice>
              <mc:Fallback>
                <p:oleObj name="文档" r:id="rId9" imgW="3204845" imgH="5956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6300" y="2828925"/>
                        <a:ext cx="8541385" cy="16186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 title="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416050" y="4389120"/>
          <a:ext cx="9250045" cy="22040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12" imgW="3580130" imgH="853440" progId="Word.Document.12">
                  <p:embed/>
                </p:oleObj>
              </mc:Choice>
              <mc:Fallback>
                <p:oleObj name="文档" r:id="rId12" imgW="3580130" imgH="8534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16050" y="4389120"/>
                        <a:ext cx="9250045" cy="22040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 title=""/>
          <p:cNvGrpSpPr/>
          <p:nvPr/>
        </p:nvGrpSpPr>
        <p:grpSpPr>
          <a:xfrm>
            <a:off x="7975600" y="2666365"/>
            <a:ext cx="4269105" cy="1869440"/>
            <a:chOff x="7553" y="3427"/>
            <a:chExt cx="6723" cy="2944"/>
          </a:xfrm>
        </p:grpSpPr>
        <p:pic>
          <p:nvPicPr>
            <p:cNvPr id="43" name="图形 42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53" y="3427"/>
              <a:ext cx="6723" cy="294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>
              <p:custDataLst>
                <p:tags r:id="rId17"/>
              </p:custDataLst>
            </p:nvPr>
          </p:nvSpPr>
          <p:spPr>
            <a:xfrm>
              <a:off x="7806" y="4132"/>
              <a:ext cx="6437" cy="1138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r>
                <a:rPr lang="zh-CN" altLang="en-US" sz="4000" spc="200">
                  <a:solidFill>
                    <a:srgbClr val="00009B"/>
                  </a:solidFill>
                  <a:uFillTx/>
                  <a:latin typeface="宋体" panose="02010600030101010101" pitchFamily="2" charset="-122"/>
                </a:rPr>
                <a:t>单调区间不可并</a:t>
              </a:r>
              <a:endParaRPr lang="zh-CN" altLang="en-US" sz="4000" spc="200">
                <a:solidFill>
                  <a:srgbClr val="00009B"/>
                </a:solidFill>
                <a:uFillTx/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Box 3" title=""/>
          <p:cNvSpPr txBox="1"/>
          <p:nvPr>
            <p:custDataLst>
              <p:tags r:id="rId2"/>
            </p:custDataLst>
          </p:nvPr>
        </p:nvSpPr>
        <p:spPr>
          <a:xfrm>
            <a:off x="396240" y="488950"/>
            <a:ext cx="110655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(3)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书写函数的单调区间时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区间端点的开或闭没有严格规定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习惯上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若函数在区间端点处有定义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则写成闭区间或写成开区间都可以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若函数在区间端点处没有定义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则必须写成开区间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endParaRPr lang="zh-CN" altLang="en-US" sz="28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just">
              <a:lnSpc>
                <a:spcPct val="150000"/>
              </a:lnSpc>
            </a:pP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(4)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函数的单调性是对定义域内的某个子区间而言的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可以说是函数的“局部”性质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有些函数在整个定义域内可能是单调的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如一次函数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y=kx+b(k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≠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0);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有些函数在定义域的部分区间上是增函数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而在另一区间上可能是减函数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如二次函数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y=x</a:t>
            </a:r>
            <a:r>
              <a:rPr lang="en-US" sz="2800" baseline="300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(0,+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∞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上是增函数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(-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∞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,0)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上则是减函数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有些函数在某一区间上是不单调的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如函数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y=x</a:t>
            </a:r>
            <a:r>
              <a:rPr lang="en-US" sz="2800" baseline="300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[-1,2]</a:t>
            </a:r>
            <a:r>
              <a:rPr lang="zh-CN" alt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上没有单调性</a:t>
            </a:r>
            <a:r>
              <a:rPr lang="en-US" sz="28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endParaRPr lang="zh-CN" altLang="en-US" sz="28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75</Paragraphs>
  <Slides>32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48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Times New Roman</vt:lpstr>
      <vt:lpstr>微软雅黑</vt:lpstr>
      <vt:lpstr>Courier New</vt:lpstr>
      <vt:lpstr>Meiryo</vt:lpstr>
      <vt:lpstr>Yuanti SC Regular</vt:lpstr>
      <vt:lpstr>楷体</vt:lpstr>
      <vt:lpstr>幼圆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2023-12-01T16:05:36.138</cp:lastPrinted>
  <dcterms:created xsi:type="dcterms:W3CDTF">2023-12-01T16:05:36Z</dcterms:created>
  <dcterms:modified xsi:type="dcterms:W3CDTF">2023-12-01T08:05:36Z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