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52" r:id="rId9"/>
    <p:sldId id="453" r:id="rId10"/>
    <p:sldId id="276" r:id="rId11"/>
    <p:sldId id="281" r:id="rId12"/>
    <p:sldId id="456" r:id="rId13"/>
    <p:sldId id="385" r:id="rId14"/>
    <p:sldId id="317" r:id="rId15"/>
    <p:sldId id="443" r:id="rId16"/>
    <p:sldId id="277" r:id="rId17"/>
    <p:sldId id="447" r:id="rId18"/>
    <p:sldId id="464" r:id="rId19"/>
    <p:sldId id="465" r:id="rId20"/>
    <p:sldId id="466" r:id="rId21"/>
    <p:sldId id="278" r:id="rId22"/>
    <p:sldId id="283" r:id="rId23"/>
    <p:sldId id="286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tags" Target="tags/tag12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Relationship Id="rId4" Type="http://schemas.openxmlformats.org/officeDocument/2006/relationships/image" Target="../media/image1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2.emf" /><Relationship Id="rId11" Type="http://schemas.openxmlformats.org/officeDocument/2006/relationships/vmlDrawing" Target="../drawings/vmlDrawing5.vml" /><Relationship Id="rId2" Type="http://schemas.openxmlformats.org/officeDocument/2006/relationships/tags" Target="../tags/tag4.xml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9.emf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10.emf" /><Relationship Id="rId7" Type="http://schemas.openxmlformats.org/officeDocument/2006/relationships/oleObject" Target="../embeddings/oleObject7.bin" TargetMode="Internal" /><Relationship Id="rId8" Type="http://schemas.openxmlformats.org/officeDocument/2006/relationships/image" Target="../media/image11.emf" /><Relationship Id="rId9" Type="http://schemas.openxmlformats.org/officeDocument/2006/relationships/oleObject" Target="../embeddings/oleObject8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.xml" /><Relationship Id="rId3" Type="http://schemas.openxmlformats.org/officeDocument/2006/relationships/oleObject" Target="../embeddings/oleObject9.bin" TargetMode="Internal" /><Relationship Id="rId4" Type="http://schemas.openxmlformats.org/officeDocument/2006/relationships/image" Target="../media/image13.emf" /><Relationship Id="rId5" Type="http://schemas.openxmlformats.org/officeDocument/2006/relationships/oleObject" Target="../embeddings/oleObject10.bin" TargetMode="Internal" /><Relationship Id="rId6" Type="http://schemas.openxmlformats.org/officeDocument/2006/relationships/image" Target="../media/image14.emf" /><Relationship Id="rId7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.xml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15.emf" /><Relationship Id="rId5" Type="http://schemas.openxmlformats.org/officeDocument/2006/relationships/vmlDrawing" Target="../drawings/vmlDrawing7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8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oleObject" Target="../embeddings/oleObject13.bin" TargetMode="Internal" /><Relationship Id="rId4" Type="http://schemas.openxmlformats.org/officeDocument/2006/relationships/image" Target="../media/image17.emf" /><Relationship Id="rId5" Type="http://schemas.openxmlformats.org/officeDocument/2006/relationships/oleObject" Target="../embeddings/oleObject14.bin" TargetMode="Internal" /><Relationship Id="rId6" Type="http://schemas.openxmlformats.org/officeDocument/2006/relationships/image" Target="../media/image18.emf" /><Relationship Id="rId7" Type="http://schemas.openxmlformats.org/officeDocument/2006/relationships/vmlDrawing" Target="../drawings/vmlDrawing9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5.bin" TargetMode="Internal" /><Relationship Id="rId3" Type="http://schemas.openxmlformats.org/officeDocument/2006/relationships/image" Target="../media/image19.emf" /><Relationship Id="rId4" Type="http://schemas.openxmlformats.org/officeDocument/2006/relationships/image" Target="../media/image20.png" /><Relationship Id="rId5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21.emf" /><Relationship Id="rId4" Type="http://schemas.openxmlformats.org/officeDocument/2006/relationships/image" Target="../media/image22.png" /><Relationship Id="rId5" Type="http://schemas.openxmlformats.org/officeDocument/2006/relationships/image" Target="../media/image23.png" /><Relationship Id="rId6" Type="http://schemas.openxmlformats.org/officeDocument/2006/relationships/image" Target="../media/image24.png" /><Relationship Id="rId7" Type="http://schemas.openxmlformats.org/officeDocument/2006/relationships/image" Target="../media/image25.png" /><Relationship Id="rId8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6.emf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7.emf" /><Relationship Id="rId6" Type="http://schemas.openxmlformats.org/officeDocument/2006/relationships/image" Target="../media/image28.png" /><Relationship Id="rId7" Type="http://schemas.openxmlformats.org/officeDocument/2006/relationships/image" Target="../media/image29.png" /><Relationship Id="rId8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.xml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30.emf" /><Relationship Id="rId5" Type="http://schemas.openxmlformats.org/officeDocument/2006/relationships/tags" Target="../tags/tag9.xml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31.emf" /><Relationship Id="rId8" Type="http://schemas.openxmlformats.org/officeDocument/2006/relationships/image" Target="../media/image32.png" /><Relationship Id="rId9" Type="http://schemas.openxmlformats.org/officeDocument/2006/relationships/vmlDrawing" Target="../drawings/vmlDrawing1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image" Target="../media/image34.svg" /><Relationship Id="rId4" Type="http://schemas.openxmlformats.org/officeDocument/2006/relationships/tags" Target="../tags/tag10.xml" /><Relationship Id="rId5" Type="http://schemas.openxmlformats.org/officeDocument/2006/relationships/tags" Target="../tags/tag1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tags" Target="../tags/tag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5.emf" /><Relationship Id="rId4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6.emf" /><Relationship Id="rId4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7.emf" /><Relationship Id="rId4" Type="http://schemas.openxmlformats.org/officeDocument/2006/relationships/vmlDrawing" Target="../drawings/vmlDrawing3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8.emf" /><Relationship Id="rId4" Type="http://schemas.openxmlformats.org/officeDocument/2006/relationships/vmlDrawing" Target="../drawings/vmlDrawing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第5章 函数的概念、性质及应用</a:t>
            </a:r>
            <a:endParaRPr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*5.4 反函数</a:t>
            </a:r>
            <a:endParaRPr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求反函数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896110" y="668655"/>
          <a:ext cx="6591300" cy="9994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3" imgW="5276850" imgH="800100" progId="Word.Document.12">
                  <p:embed/>
                </p:oleObj>
              </mc:Choice>
              <mc:Fallback>
                <p:oleObj r:id="rId3" imgW="52768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110" y="668655"/>
                        <a:ext cx="659130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15695" y="3308985"/>
          <a:ext cx="11757025" cy="80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5" imgW="8864600" imgH="603250" progId="Word.Document.12">
                  <p:embed/>
                </p:oleObj>
              </mc:Choice>
              <mc:Fallback>
                <p:oleObj r:id="rId5" imgW="88646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95" y="3308985"/>
                        <a:ext cx="11757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435860" y="1508760"/>
          <a:ext cx="8873490" cy="22790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7" imgW="9321800" imgH="2393950" progId="Word.Document.12">
                  <p:embed/>
                </p:oleObj>
              </mc:Choice>
              <mc:Fallback>
                <p:oleObj r:id="rId7" imgW="9321800" imgH="2393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860" y="1508760"/>
                        <a:ext cx="8873490" cy="227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835785" y="4148455"/>
          <a:ext cx="9440545" cy="3237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9" imgW="5276850" imgH="1809750" progId="Word.Document.12">
                  <p:embed/>
                </p:oleObj>
              </mc:Choice>
              <mc:Fallback>
                <p:oleObj r:id="rId9" imgW="5276850" imgH="1809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785" y="4148455"/>
                        <a:ext cx="9440545" cy="323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求反函数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96035" y="618490"/>
          <a:ext cx="7787005" cy="890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5276850" imgH="603250" progId="Word.Document.12">
                  <p:embed/>
                </p:oleObj>
              </mc:Choice>
              <mc:Fallback>
                <p:oleObj r:id="rId3" imgW="527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618490"/>
                        <a:ext cx="7787005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35635" y="1508760"/>
          <a:ext cx="14665961" cy="5614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5" imgW="9321800" imgH="3568700" progId="Word.Document.12">
                  <p:embed/>
                </p:oleObj>
              </mc:Choice>
              <mc:Fallback>
                <p:oleObj r:id="rId5" imgW="932180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635" y="1508760"/>
                        <a:ext cx="14665961" cy="561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利用反函数求值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476375" y="1028700"/>
          <a:ext cx="11310620" cy="1887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8864600" imgH="1479550" progId="Word.Document.12">
                  <p:embed/>
                </p:oleObj>
              </mc:Choice>
              <mc:Fallback>
                <p:oleObj r:id="rId3" imgW="8864600" imgH="147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028700"/>
                        <a:ext cx="11310620" cy="1887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8555355" y="1148715"/>
            <a:ext cx="1054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反函数存在的条件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36065" y="1209040"/>
          <a:ext cx="14634211" cy="2306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8864600" imgH="1397000" progId="Word.Document.12">
                  <p:embed/>
                </p:oleObj>
              </mc:Choice>
              <mc:Fallback>
                <p:oleObj r:id="rId2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6065" y="1209040"/>
                        <a:ext cx="14634211" cy="230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 title=""/>
          <p:cNvSpPr txBox="1"/>
          <p:nvPr/>
        </p:nvSpPr>
        <p:spPr>
          <a:xfrm>
            <a:off x="8735695" y="120904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宋体" panose="02010600030101010101" pitchFamily="2" charset="-122"/>
              </a:rPr>
              <a:t>②③④</a:t>
            </a:r>
            <a:endParaRPr lang="en-US" altLang="en-US" sz="2800" b="1">
              <a:solidFill>
                <a:srgbClr val="FF0000"/>
              </a:solidFill>
              <a:latin typeface="Times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利用反函数求参数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96035" y="980440"/>
          <a:ext cx="8925560" cy="1020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" imgW="5276850" imgH="603250" progId="Word.Document.12">
                  <p:embed/>
                </p:oleObj>
              </mc:Choice>
              <mc:Fallback>
                <p:oleObj r:id="rId3" imgW="527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980440"/>
                        <a:ext cx="8925560" cy="102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736215" y="2108835"/>
          <a:ext cx="8610600" cy="4434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5" imgW="5276850" imgH="2717800" progId="Word.Document.12">
                  <p:embed/>
                </p:oleObj>
              </mc:Choice>
              <mc:Fallback>
                <p:oleObj r:id="rId5" imgW="5276850" imgH="2717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6215" y="2108835"/>
                        <a:ext cx="8610600" cy="443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6210" y="428625"/>
          <a:ext cx="16100425" cy="3202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9321800" imgH="1854200" progId="Word.Document.12">
                  <p:embed/>
                </p:oleObj>
              </mc:Choice>
              <mc:Fallback>
                <p:oleObj r:id="rId2" imgW="9321800" imgH="1854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10" y="428625"/>
                        <a:ext cx="16100425" cy="320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930" y="3188970"/>
            <a:ext cx="10746740" cy="1532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55650" y="548640"/>
          <a:ext cx="14806930" cy="4095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9321800" imgH="2578100" progId="Word.Document.12">
                  <p:embed/>
                </p:oleObj>
              </mc:Choice>
              <mc:Fallback>
                <p:oleObj r:id="rId2" imgW="93218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548640"/>
                        <a:ext cx="14806930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1089025"/>
            <a:ext cx="9452610" cy="793750"/>
          </a:xfrm>
          <a:prstGeom prst="rect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5" y="2168525"/>
            <a:ext cx="4674870" cy="817880"/>
          </a:xfrm>
          <a:prstGeom prst="rect">
            <a:avLst/>
          </a:prstGeom>
        </p:spPr>
      </p:pic>
      <p:pic>
        <p:nvPicPr>
          <p:cNvPr id="5" name="图片 4" title="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5570" y="2168525"/>
            <a:ext cx="3537585" cy="81724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610" y="4508500"/>
            <a:ext cx="1843405" cy="8388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76225" y="387350"/>
          <a:ext cx="9370695" cy="14141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6648450" imgH="1003300" progId="Word.Document.12">
                  <p:embed/>
                </p:oleObj>
              </mc:Choice>
              <mc:Fallback>
                <p:oleObj r:id="rId2" imgW="66484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225" y="387350"/>
                        <a:ext cx="9370695" cy="141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46685" y="3429000"/>
          <a:ext cx="11279505" cy="1357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6648450" imgH="800100" progId="Word.Document.12">
                  <p:embed/>
                </p:oleObj>
              </mc:Choice>
              <mc:Fallback>
                <p:oleObj r:id="rId4" imgW="66484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85" y="3429000"/>
                        <a:ext cx="11279505" cy="135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title=""/>
          <p:cNvPicPr>
            <a:picLocks noChangeAspect="1"/>
          </p:cNvPicPr>
          <p:nvPr/>
        </p:nvPicPr>
        <p:blipFill>
          <a:blip r:embed="rId6"/>
          <a:srcRect l="1615"/>
          <a:stretch>
            <a:fillRect/>
          </a:stretch>
        </p:blipFill>
        <p:spPr>
          <a:xfrm>
            <a:off x="695960" y="1568450"/>
            <a:ext cx="10984865" cy="767715"/>
          </a:xfrm>
          <a:prstGeom prst="rect">
            <a:avLst/>
          </a:prstGeom>
        </p:spPr>
      </p:pic>
      <p:pic>
        <p:nvPicPr>
          <p:cNvPr id="5" name="图片 4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495" y="2288540"/>
            <a:ext cx="3860165" cy="1122045"/>
          </a:xfrm>
          <a:prstGeom prst="rect">
            <a:avLst/>
          </a:prstGeom>
        </p:spPr>
      </p:pic>
      <p:sp>
        <p:nvSpPr>
          <p:cNvPr id="6" name="文本框 5" title=""/>
          <p:cNvSpPr txBox="1"/>
          <p:nvPr/>
        </p:nvSpPr>
        <p:spPr>
          <a:xfrm>
            <a:off x="2556510" y="4805045"/>
            <a:ext cx="3152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=-1</a:t>
            </a:r>
            <a:endParaRPr lang="en-US" altLang="zh-CN"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475163" y="941070"/>
            <a:ext cx="445008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反函数的定义，会求反函数</a:t>
            </a:r>
            <a:endParaRPr 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4295721" y="2348886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存在反函数的条件</a:t>
            </a:r>
            <a:endParaRPr lang="zh-CN" altLang="zh-CN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175706" y="3968771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反函数图像的性质</a:t>
            </a:r>
            <a:endParaRPr lang="zh-CN" altLang="zh-CN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6550" y="368618"/>
          <a:ext cx="11279505" cy="2036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" imgW="6648450" imgH="1200150" progId="Word.Document.12">
                  <p:embed/>
                </p:oleObj>
              </mc:Choice>
              <mc:Fallback>
                <p:oleObj r:id="rId3" imgW="66484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0" y="368618"/>
                        <a:ext cx="11279505" cy="203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6685" y="2922270"/>
          <a:ext cx="11279505" cy="2371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6648450" imgH="1397000" progId="Word.Document.12">
                  <p:embed/>
                </p:oleObj>
              </mc:Choice>
              <mc:Fallback>
                <p:oleObj r:id="rId6" imgW="66484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685" y="2922270"/>
                        <a:ext cx="11279505" cy="237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 title=""/>
          <p:cNvSpPr txBox="1"/>
          <p:nvPr/>
        </p:nvSpPr>
        <p:spPr>
          <a:xfrm>
            <a:off x="1596390" y="1388745"/>
            <a:ext cx="3152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2282825" y="4268470"/>
                <a:ext cx="3152775" cy="96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25" y="4268470"/>
                <a:ext cx="3152775" cy="9645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96035" y="2768600"/>
            <a:ext cx="91992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zh-CN" altLang="en-US" sz="3200"/>
              <a:t>反函数的概念、反函数存在的条件</a:t>
            </a:r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求反函数的步骤</a:t>
            </a:r>
            <a:endParaRPr lang="zh-CN" altLang="en-US" sz="3200"/>
          </a:p>
          <a:p>
            <a:r>
              <a:rPr lang="en-US" altLang="zh-CN" sz="3200"/>
              <a:t>3.</a:t>
            </a:r>
            <a:r>
              <a:rPr lang="zh-CN" altLang="en-US" sz="3200"/>
              <a:t>反函数的性质</a:t>
            </a:r>
            <a:endParaRPr lang="zh-CN" altLang="en-US" sz="3200"/>
          </a:p>
          <a:p>
            <a:r>
              <a:rPr lang="en-US" altLang="zh-CN" sz="3200"/>
              <a:t>4.</a:t>
            </a:r>
            <a:r>
              <a:rPr lang="zh-CN" altLang="en-US" sz="3200"/>
              <a:t>分段函数反函数的求法</a:t>
            </a:r>
            <a:endParaRPr lang="zh-CN" altLang="en-US" sz="3200"/>
          </a:p>
        </p:txBody>
      </p:sp>
      <p:grpSp>
        <p:nvGrpSpPr>
          <p:cNvPr id="4" name="小盆栽" title=""/>
          <p:cNvGrpSpPr/>
          <p:nvPr/>
        </p:nvGrpSpPr>
        <p:grpSpPr>
          <a:xfrm>
            <a:off x="3096260" y="68580"/>
            <a:ext cx="3843655" cy="1927860"/>
            <a:chOff x="4876" y="108"/>
            <a:chExt cx="6053" cy="3036"/>
          </a:xfrm>
        </p:grpSpPr>
        <p:pic>
          <p:nvPicPr>
            <p:cNvPr id="3" name="图片 2" descr="横着-4_复制_横-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6" y="108"/>
              <a:ext cx="5961" cy="303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5821" y="864"/>
              <a:ext cx="5108" cy="15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 sz="6000" b="1">
                  <a:solidFill>
                    <a:srgbClr val="298952"/>
                  </a:solidFill>
                  <a:latin typeface="黑体" panose="02010609060101010101" charset="-122"/>
                  <a:ea typeface="黑体" panose="02010609060101010101" charset="-122"/>
                  <a:cs typeface="汉仪刚艺体-85W" panose="00020600040101010101" charset="-122"/>
                </a:rPr>
                <a:t>今日重点</a:t>
              </a:r>
              <a:endParaRPr lang="zh-CN" altLang="zh-CN" sz="6000" b="1">
                <a:solidFill>
                  <a:srgbClr val="298952"/>
                </a:solidFill>
                <a:latin typeface="黑体" panose="02010609060101010101" charset="-122"/>
                <a:ea typeface="黑体" panose="02010609060101010101" charset="-122"/>
                <a:cs typeface="汉仪刚艺体-85W" panose="00020600040101010101" charset="-122"/>
              </a:endParaRPr>
            </a:p>
          </p:txBody>
        </p:sp>
      </p:grp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*5.4 反函数</a:t>
            </a:r>
            <a:r>
              <a:rPr lang="zh-CN" altLang="en-US" sz="3200" b="1">
                <a:solidFill>
                  <a:schemeClr val="bg1"/>
                </a:solidFill>
              </a:rPr>
              <a:t>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002266">
                  <a:alpha val="100000"/>
                </a:srgbClr>
              </a:clrFrom>
              <a:clrTo>
                <a:srgbClr val="00226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0" y="608965"/>
            <a:ext cx="12098655" cy="613981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45800" y="10452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69633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反函数的定义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55930" y="1628775"/>
          <a:ext cx="10916920" cy="2969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5276850" imgH="1435100" progId="Word.Document.12">
                  <p:embed/>
                </p:oleObj>
              </mc:Choice>
              <mc:Fallback>
                <p:oleObj r:id="rId2" imgW="5276850" imgH="1435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930" y="1628775"/>
                        <a:ext cx="10916920" cy="296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56565" y="308610"/>
          <a:ext cx="10965815" cy="5970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6648450" imgH="3619500" progId="Word.Document.12">
                  <p:embed/>
                </p:oleObj>
              </mc:Choice>
              <mc:Fallback>
                <p:oleObj r:id="rId2" imgW="6648450" imgH="36195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565" y="308610"/>
                        <a:ext cx="10965815" cy="597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55930" y="308610"/>
          <a:ext cx="12882880" cy="680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9772650" imgH="5162550" progId="Word.Document.12">
                  <p:embed/>
                </p:oleObj>
              </mc:Choice>
              <mc:Fallback>
                <p:oleObj r:id="rId2" imgW="9772650" imgH="5162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930" y="308610"/>
                        <a:ext cx="12882880" cy="680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56285" y="728980"/>
          <a:ext cx="15410814" cy="54063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9321800" imgH="3270250" progId="Word.Document.12">
                  <p:embed/>
                </p:oleObj>
              </mc:Choice>
              <mc:Fallback>
                <p:oleObj r:id="rId2" imgW="9321800" imgH="3270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285" y="728980"/>
                        <a:ext cx="15410814" cy="540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43</Paragraphs>
  <Slides>23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42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Times New Roman</vt:lpstr>
      <vt:lpstr>微软雅黑</vt:lpstr>
      <vt:lpstr>Meiryo</vt:lpstr>
      <vt:lpstr>幼圆</vt:lpstr>
      <vt:lpstr>Times</vt:lpstr>
      <vt:lpstr>Courier New</vt:lpstr>
      <vt:lpstr>Cambria Math</vt:lpstr>
      <vt:lpstr>黑体</vt:lpstr>
      <vt:lpstr>汉仪刚艺体-85W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2023-12-01T16:05:25.564</cp:lastPrinted>
  <dcterms:created xsi:type="dcterms:W3CDTF">2023-12-01T16:05:25Z</dcterms:created>
  <dcterms:modified xsi:type="dcterms:W3CDTF">2023-12-01T08:05:25Z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