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74" r:id="rId3"/>
    <p:sldId id="284" r:id="rId4"/>
    <p:sldId id="427" r:id="rId5"/>
    <p:sldId id="275" r:id="rId6"/>
    <p:sldId id="281" r:id="rId7"/>
    <p:sldId id="451" r:id="rId8"/>
    <p:sldId id="450" r:id="rId9"/>
    <p:sldId id="371" r:id="rId10"/>
    <p:sldId id="455" r:id="rId11"/>
    <p:sldId id="374" r:id="rId12"/>
    <p:sldId id="471" r:id="rId13"/>
    <p:sldId id="405" r:id="rId14"/>
    <p:sldId id="378" r:id="rId15"/>
    <p:sldId id="481" r:id="rId16"/>
    <p:sldId id="472" r:id="rId17"/>
    <p:sldId id="449" r:id="rId18"/>
    <p:sldId id="329" r:id="rId19"/>
    <p:sldId id="475" r:id="rId20"/>
    <p:sldId id="476" r:id="rId21"/>
    <p:sldId id="477" r:id="rId22"/>
    <p:sldId id="478" r:id="rId23"/>
    <p:sldId id="479" r:id="rId24"/>
    <p:sldId id="483" r:id="rId25"/>
    <p:sldId id="484" r:id="rId26"/>
    <p:sldId id="480" r:id="rId27"/>
    <p:sldId id="286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tags" Target="tags/tag46.xml" /><Relationship Id="rId3" Type="http://schemas.openxmlformats.org/officeDocument/2006/relationships/slide" Target="slides/slide2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Relationship Id="rId3" Type="http://schemas.openxmlformats.org/officeDocument/2006/relationships/image" Target="../media/image3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Relationship Id="rId2" Type="http://schemas.openxmlformats.org/officeDocument/2006/relationships/image" Target="../media/image11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Relationship Id="rId2" Type="http://schemas.openxmlformats.org/officeDocument/2006/relationships/image" Target="../media/image13.emf" /><Relationship Id="rId3" Type="http://schemas.openxmlformats.org/officeDocument/2006/relationships/image" Target="../media/image14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Relationship Id="rId2" Type="http://schemas.openxmlformats.org/officeDocument/2006/relationships/image" Target="../media/image16.emf" /><Relationship Id="rId3" Type="http://schemas.openxmlformats.org/officeDocument/2006/relationships/image" Target="../media/image17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Relationship Id="rId3" Type="http://schemas.openxmlformats.org/officeDocument/2006/relationships/image" Target="../media/image26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1.xml" /><Relationship Id="rId4" Type="http://schemas.openxmlformats.org/officeDocument/2006/relationships/tags" Target="../tags/tag2.xml" /><Relationship Id="rId5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7.emf" /><Relationship Id="rId11" Type="http://schemas.openxmlformats.org/officeDocument/2006/relationships/vmlDrawing" Target="../drawings/vmlDrawing4.vml" /><Relationship Id="rId2" Type="http://schemas.openxmlformats.org/officeDocument/2006/relationships/tags" Target="../tags/tag12.xml" /><Relationship Id="rId3" Type="http://schemas.openxmlformats.org/officeDocument/2006/relationships/oleObject" Target="../embeddings/oleObject7.bin" TargetMode="Internal" /><Relationship Id="rId4" Type="http://schemas.openxmlformats.org/officeDocument/2006/relationships/image" Target="../media/image15.emf" /><Relationship Id="rId5" Type="http://schemas.openxmlformats.org/officeDocument/2006/relationships/tags" Target="../tags/tag13.xml" /><Relationship Id="rId6" Type="http://schemas.openxmlformats.org/officeDocument/2006/relationships/oleObject" Target="../embeddings/oleObject8.bin" TargetMode="Internal" /><Relationship Id="rId7" Type="http://schemas.openxmlformats.org/officeDocument/2006/relationships/image" Target="../media/image16.emf" /><Relationship Id="rId8" Type="http://schemas.openxmlformats.org/officeDocument/2006/relationships/tags" Target="../tags/tag14.xml" /><Relationship Id="rId9" Type="http://schemas.openxmlformats.org/officeDocument/2006/relationships/oleObject" Target="../embeddings/oleObject9.bin" TargetMode="In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5.xml" /><Relationship Id="rId3" Type="http://schemas.openxmlformats.org/officeDocument/2006/relationships/tags" Target="../tags/tag16.xml" /><Relationship Id="rId4" Type="http://schemas.openxmlformats.org/officeDocument/2006/relationships/image" Target="../media/image18.png" /><Relationship Id="rId5" Type="http://schemas.openxmlformats.org/officeDocument/2006/relationships/image" Target="../media/image19.png" /><Relationship Id="rId6" Type="http://schemas.openxmlformats.org/officeDocument/2006/relationships/tags" Target="../tags/tag17.xml" /><Relationship Id="rId7" Type="http://schemas.openxmlformats.org/officeDocument/2006/relationships/tags" Target="../tags/tag18.xml" /><Relationship Id="rId8" Type="http://schemas.openxmlformats.org/officeDocument/2006/relationships/tags" Target="../tags/tag19.xml" /><Relationship Id="rId9" Type="http://schemas.openxmlformats.org/officeDocument/2006/relationships/image" Target="../media/image20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oleObject" Target="../embeddings/oleObject10.bin" TargetMode="Internal" /><Relationship Id="rId5" Type="http://schemas.openxmlformats.org/officeDocument/2006/relationships/image" Target="../media/image21.emf" /><Relationship Id="rId6" Type="http://schemas.openxmlformats.org/officeDocument/2006/relationships/tags" Target="../tags/tag22.xml" /><Relationship Id="rId7" Type="http://schemas.openxmlformats.org/officeDocument/2006/relationships/oleObject" Target="../embeddings/oleObject11.bin" TargetMode="Internal" /><Relationship Id="rId8" Type="http://schemas.openxmlformats.org/officeDocument/2006/relationships/image" Target="../media/image22.emf" /><Relationship Id="rId9" Type="http://schemas.openxmlformats.org/officeDocument/2006/relationships/vmlDrawing" Target="../drawings/vmlDrawing5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6.xml" /><Relationship Id="rId11" Type="http://schemas.openxmlformats.org/officeDocument/2006/relationships/package" Target="../embeddings/Document3.docx" TargetMode="Internal" /><Relationship Id="rId12" Type="http://schemas.openxmlformats.org/officeDocument/2006/relationships/image" Target="../media/image26.emf" /><Relationship Id="rId13" Type="http://schemas.openxmlformats.org/officeDocument/2006/relationships/vmlDrawing" Target="../drawings/vmlDrawing6.vml" /><Relationship Id="rId2" Type="http://schemas.openxmlformats.org/officeDocument/2006/relationships/tags" Target="../tags/tag23.xml" /><Relationship Id="rId3" Type="http://schemas.openxmlformats.org/officeDocument/2006/relationships/image" Target="../media/image23.png" /><Relationship Id="rId4" Type="http://schemas.openxmlformats.org/officeDocument/2006/relationships/tags" Target="../tags/tag24.xml" /><Relationship Id="rId5" Type="http://schemas.openxmlformats.org/officeDocument/2006/relationships/package" Target="../embeddings/Document1.docx" TargetMode="Internal" /><Relationship Id="rId6" Type="http://schemas.openxmlformats.org/officeDocument/2006/relationships/image" Target="../media/image24.emf" /><Relationship Id="rId7" Type="http://schemas.openxmlformats.org/officeDocument/2006/relationships/tags" Target="../tags/tag25.xml" /><Relationship Id="rId8" Type="http://schemas.openxmlformats.org/officeDocument/2006/relationships/package" Target="../embeddings/Document2.docx" TargetMode="Internal" /><Relationship Id="rId9" Type="http://schemas.openxmlformats.org/officeDocument/2006/relationships/image" Target="../media/image25.e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7.xml" /><Relationship Id="rId3" Type="http://schemas.openxmlformats.org/officeDocument/2006/relationships/oleObject" Target="../embeddings/oleObject12.bin" TargetMode="Internal" /><Relationship Id="rId4" Type="http://schemas.openxmlformats.org/officeDocument/2006/relationships/image" Target="../media/image27.emf" /><Relationship Id="rId5" Type="http://schemas.openxmlformats.org/officeDocument/2006/relationships/tags" Target="../tags/tag28.xml" /><Relationship Id="rId6" Type="http://schemas.openxmlformats.org/officeDocument/2006/relationships/vmlDrawing" Target="../drawings/vmlDrawing7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oleObject" Target="../embeddings/oleObject13.bin" TargetMode="Internal" /><Relationship Id="rId4" Type="http://schemas.openxmlformats.org/officeDocument/2006/relationships/image" Target="../media/image29.emf" /><Relationship Id="rId5" Type="http://schemas.openxmlformats.org/officeDocument/2006/relationships/vmlDrawing" Target="../drawings/vmlDrawing8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9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30.emf" /><Relationship Id="rId5" Type="http://schemas.openxmlformats.org/officeDocument/2006/relationships/vmlDrawing" Target="../drawings/vmlDrawing9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0.xml" /><Relationship Id="rId3" Type="http://schemas.openxmlformats.org/officeDocument/2006/relationships/tags" Target="../tags/tag31.xml" /><Relationship Id="rId4" Type="http://schemas.openxmlformats.org/officeDocument/2006/relationships/tags" Target="../tags/tag32.xml" /><Relationship Id="rId5" Type="http://schemas.openxmlformats.org/officeDocument/2006/relationships/image" Target="../media/image31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3.xml" /><Relationship Id="rId3" Type="http://schemas.openxmlformats.org/officeDocument/2006/relationships/tags" Target="../tags/tag34.xml" /><Relationship Id="rId4" Type="http://schemas.openxmlformats.org/officeDocument/2006/relationships/tags" Target="../tags/tag35.xml" /><Relationship Id="rId5" Type="http://schemas.openxmlformats.org/officeDocument/2006/relationships/image" Target="../media/image32.png" /><Relationship Id="rId6" Type="http://schemas.openxmlformats.org/officeDocument/2006/relationships/tags" Target="../tags/tag36.xml" /><Relationship Id="rId7" Type="http://schemas.openxmlformats.org/officeDocument/2006/relationships/tags" Target="../tags/tag3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8.xml" /><Relationship Id="rId3" Type="http://schemas.openxmlformats.org/officeDocument/2006/relationships/tags" Target="../tags/tag39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7.bin" TargetMode="Internal" /><Relationship Id="rId11" Type="http://schemas.openxmlformats.org/officeDocument/2006/relationships/image" Target="../media/image35.emf" /><Relationship Id="rId12" Type="http://schemas.openxmlformats.org/officeDocument/2006/relationships/vmlDrawing" Target="../drawings/vmlDrawing10.vml" /><Relationship Id="rId2" Type="http://schemas.openxmlformats.org/officeDocument/2006/relationships/tags" Target="../tags/tag40.xml" /><Relationship Id="rId3" Type="http://schemas.openxmlformats.org/officeDocument/2006/relationships/oleObject" Target="../embeddings/oleObject15.bin" TargetMode="Internal" /><Relationship Id="rId4" Type="http://schemas.openxmlformats.org/officeDocument/2006/relationships/image" Target="../media/image33.emf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oleObject" Target="../embeddings/oleObject16.bin" TargetMode="Internal" /><Relationship Id="rId8" Type="http://schemas.openxmlformats.org/officeDocument/2006/relationships/image" Target="../media/image34.emf" /><Relationship Id="rId9" Type="http://schemas.openxmlformats.org/officeDocument/2006/relationships/tags" Target="../tags/tag4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4.xml" /><Relationship Id="rId3" Type="http://schemas.openxmlformats.org/officeDocument/2006/relationships/oleObject" Target="../embeddings/oleObject18.bin" TargetMode="Internal" /><Relationship Id="rId4" Type="http://schemas.openxmlformats.org/officeDocument/2006/relationships/image" Target="../media/image36.emf" /><Relationship Id="rId5" Type="http://schemas.openxmlformats.org/officeDocument/2006/relationships/vmlDrawing" Target="../drawings/vmlDrawing11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Relationship Id="rId3" Type="http://schemas.openxmlformats.org/officeDocument/2006/relationships/oleObject" Target="../embeddings/oleObject19.bin" TargetMode="Internal" /><Relationship Id="rId4" Type="http://schemas.openxmlformats.org/officeDocument/2006/relationships/image" Target="../media/image38.emf" /><Relationship Id="rId5" Type="http://schemas.openxmlformats.org/officeDocument/2006/relationships/vmlDrawing" Target="../drawings/vmlDrawing12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45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3.xml" /><Relationship Id="rId4" Type="http://schemas.openxmlformats.org/officeDocument/2006/relationships/image" Target="../media/image5.png" /><Relationship Id="rId5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tags" Target="../tags/tag4.xml" /><Relationship Id="rId4" Type="http://schemas.openxmlformats.org/officeDocument/2006/relationships/image" Target="../media/image8.png" /><Relationship Id="rId5" Type="http://schemas.openxmlformats.org/officeDocument/2006/relationships/tags" Target="../tags/tag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9.emf" /><Relationship Id="rId4" Type="http://schemas.openxmlformats.org/officeDocument/2006/relationships/tags" Target="../tags/tag6.xml" /><Relationship Id="rId5" Type="http://schemas.openxmlformats.org/officeDocument/2006/relationships/tags" Target="../tags/tag7.xml" /><Relationship Id="rId6" Type="http://schemas.openxmlformats.org/officeDocument/2006/relationships/vmlDrawing" Target="../drawings/vmlDrawing1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.xml" /><Relationship Id="rId3" Type="http://schemas.openxmlformats.org/officeDocument/2006/relationships/oleObject" Target="../embeddings/oleObject2.bin" TargetMode="Internal" /><Relationship Id="rId4" Type="http://schemas.openxmlformats.org/officeDocument/2006/relationships/image" Target="../media/image10.emf" /><Relationship Id="rId5" Type="http://schemas.openxmlformats.org/officeDocument/2006/relationships/oleObject" Target="../embeddings/oleObject3.bin" TargetMode="Internal" /><Relationship Id="rId6" Type="http://schemas.openxmlformats.org/officeDocument/2006/relationships/image" Target="../media/image11.emf" /><Relationship Id="rId7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1.xml" /><Relationship Id="rId11" Type="http://schemas.openxmlformats.org/officeDocument/2006/relationships/vmlDrawing" Target="../drawings/vmlDrawing3.v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12.emf" /><Relationship Id="rId4" Type="http://schemas.openxmlformats.org/officeDocument/2006/relationships/tags" Target="../tags/tag9.xml" /><Relationship Id="rId5" Type="http://schemas.openxmlformats.org/officeDocument/2006/relationships/oleObject" Target="../embeddings/oleObject5.bin" TargetMode="Internal" /><Relationship Id="rId6" Type="http://schemas.openxmlformats.org/officeDocument/2006/relationships/image" Target="../media/image13.emf" /><Relationship Id="rId7" Type="http://schemas.openxmlformats.org/officeDocument/2006/relationships/tags" Target="../tags/tag10.xml" /><Relationship Id="rId8" Type="http://schemas.openxmlformats.org/officeDocument/2006/relationships/oleObject" Target="../embeddings/oleObject6.bin" TargetMode="Internal" /><Relationship Id="rId9" Type="http://schemas.openxmlformats.org/officeDocument/2006/relationships/image" Target="../media/image14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436235" y="4268470"/>
            <a:ext cx="3337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集合与逻辑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388"/>
            <a:ext cx="3503613" cy="13335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2905125" y="2649538"/>
            <a:ext cx="3519488" cy="13335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" name="Picture 7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 title=""/>
          <p:cNvSpPr txBox="1"/>
          <p:nvPr>
            <p:custDataLst>
              <p:tags r:id="rId4"/>
            </p:custDataLst>
          </p:nvPr>
        </p:nvSpPr>
        <p:spPr>
          <a:xfrm>
            <a:off x="2016125" y="1781175"/>
            <a:ext cx="560006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集合单元复习</a:t>
            </a:r>
            <a:endParaRPr lang="zh-CN" altLang="en-US" sz="4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709400" y="106934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题型二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集合间的关系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216535" y="728980"/>
            <a:ext cx="114388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en-US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4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96035" y="848995"/>
          <a:ext cx="10585450" cy="1252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3" imgW="11677650" imgH="1390650" progId="Word.Document.12">
                  <p:embed/>
                </p:oleObj>
              </mc:Choice>
              <mc:Fallback>
                <p:oleObj r:id="rId3" imgW="11677650" imgH="1390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035" y="848995"/>
                        <a:ext cx="10585450" cy="1252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79195" y="1929130"/>
          <a:ext cx="9834245" cy="5432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6" imgW="11677650" imgH="6489700" progId="Word.Document.12">
                  <p:embed/>
                </p:oleObj>
              </mc:Choice>
              <mc:Fallback>
                <p:oleObj r:id="rId6" imgW="11677650" imgH="6489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9195" y="1929130"/>
                        <a:ext cx="9834245" cy="543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536440" y="1209040"/>
          <a:ext cx="10758170" cy="998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9" imgW="11645900" imgH="1085850" progId="Word.Document.12">
                  <p:embed/>
                </p:oleObj>
              </mc:Choice>
              <mc:Fallback>
                <p:oleObj r:id="rId9" imgW="11645900" imgH="108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36440" y="1209040"/>
                        <a:ext cx="10758170" cy="998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集合的运算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mc:AlternateContent>
        <mc:Choice Requires="a14">
          <p:sp>
            <p:nvSpPr>
              <p:cNvPr id="7" name="TextBox 6" title="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16535" y="848995"/>
                <a:ext cx="11975465" cy="139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【例</a:t>
                </a:r>
                <a:r>
                  <a:rPr 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en-US" altLang="zh-CN" sz="28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已知全集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U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|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4}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，集合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A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|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－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2&lt;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&lt;3}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集合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B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|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－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3&lt;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3}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800" kern="100">
                          <a:latin typeface="Cambria Math" panose="02040503050406030204" pitchFamily="18" charset="0"/>
                          <a:ea typeface="微软雅黑" panose="020b0503020204020204" charset="-122"/>
                          <a:cs typeface="Cambria Math" panose="02040503050406030204" pitchFamily="18" charset="0"/>
                          <a:sym typeface="+mn-ea"/>
                        </a:rPr>
                        <m:t>∩</m:t>
                      </m:r>
                    </m:oMath>
                  </m:oMathPara>
                </a14:m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B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latin typeface="Times New Roman" pitchFamily="18" charset="0"/>
                              <a:ea typeface="微软雅黑" panose="020b0503020204020204" charset="-122"/>
                              <a:cs typeface="Courier New" panose="02070309020205020404" pitchFamily="49" charset="0"/>
                              <a:sym typeface="+mn-ea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2800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  <m:t>∩</m:t>
                          </m:r>
                          <m:r>
                            <a:rPr lang="en-US" altLang="zh-CN" sz="2800" i="1" kern="100">
                              <a:latin typeface="Times New Roman" pitchFamily="18" charset="0"/>
                              <a:ea typeface="微软雅黑" panose="020b0503020204020204" charset="-122"/>
                              <a:cs typeface="Courier New" panose="02070309020205020404" pitchFamily="49" charset="0"/>
                              <a:sym typeface="+mn-ea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 sz="2800" kern="100">
                          <a:latin typeface="Cambria Math" panose="02040503050406030204" pitchFamily="18" charset="0"/>
                          <a:ea typeface="微软雅黑" panose="020b0503020204020204" charset="-122"/>
                          <a:cs typeface="Cambria Math" panose="02040503050406030204" pitchFamily="18" charset="0"/>
                          <a:sym typeface="+mn-ea"/>
                        </a:rPr>
                        <m:t>∩</m:t>
                      </m:r>
                    </m:oMath>
                  </m:oMathPara>
                </a14:m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B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  <a:sym typeface="+mn-ea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16535" y="848995"/>
                <a:ext cx="11975465" cy="13982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456565" y="2109470"/>
            <a:ext cx="10799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解　</a:t>
            </a:r>
            <a:r>
              <a:rPr lang="zh-CN" altLang="zh-CN" sz="32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把集合</a:t>
            </a:r>
            <a:r>
              <a:rPr lang="en-US" altLang="zh-CN" sz="32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U</a:t>
            </a:r>
            <a:r>
              <a:rPr lang="zh-CN" altLang="zh-CN" sz="32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及集合</a:t>
            </a:r>
            <a:r>
              <a:rPr lang="en-US" altLang="zh-CN" sz="32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zh-CN" sz="32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zh-CN" sz="32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分别在数轴上表示出来</a:t>
            </a:r>
            <a:r>
              <a:rPr lang="en-US" altLang="zh-CN" sz="32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32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如图，</a:t>
            </a:r>
            <a:endParaRPr lang="zh-CN" altLang="zh-CN" sz="3200" b="1" kern="10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84676" name="Picture 4" title="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8410" y="2828925"/>
            <a:ext cx="3920490" cy="105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>
        <mc:Choice Requires="a14">
          <p:sp>
            <p:nvSpPr>
              <p:cNvPr id="10" name="矩形 9" title=""/>
              <p:cNvSpPr/>
              <p:nvPr>
                <p:custDataLst>
                  <p:tags r:id="rId7"/>
                </p:custDataLst>
              </p:nvPr>
            </p:nvSpPr>
            <p:spPr>
              <a:xfrm>
                <a:off x="876300" y="4037965"/>
                <a:ext cx="11243310" cy="2384425"/>
              </a:xfrm>
              <a:prstGeom prst="rect">
                <a:avLst/>
              </a:prstGeom>
            </p:spPr>
            <p:txBody>
              <a:bodyPr wrap="square" lIns="121898" tIns="60948" rIns="121898" bIns="60948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3200" b="1" i="1" kern="10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3200" b="1" i="1" kern="10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2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3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4}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∩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B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|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2&lt;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&lt;3}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，</a:t>
                </a:r>
                <a:endParaRPr lang="zh-CN" altLang="zh-CN" sz="32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ea typeface="微软雅黑" panose="020b0503020204020204" charset="-122"/>
                              <a:cs typeface="Courier New" panose="02070309020205020404" pitchFamily="49" charset="0"/>
                              <a:sym typeface="+mn-ea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32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  <m:t>∩</m:t>
                          </m:r>
                          <m: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ea typeface="微软雅黑" panose="020b0503020204020204" charset="-122"/>
                              <a:cs typeface="Courier New" panose="02070309020205020404" pitchFamily="49" charset="0"/>
                              <a:sym typeface="+mn-ea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3200" b="1" i="1" kern="10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3200" b="1" i="1" kern="10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2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3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4}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，</a:t>
                </a:r>
                <a:endParaRPr lang="zh-CN" altLang="zh-CN" sz="32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en-US" altLang="zh-CN" sz="32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∩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B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|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3&lt;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2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zh-CN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2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3}.</a:t>
                </a:r>
                <a:endParaRPr lang="en-US" altLang="zh-CN" sz="32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楷体_GB2312" panose="0201060903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876300" y="4037965"/>
                <a:ext cx="11243310" cy="23844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集合的运算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216535" y="848995"/>
            <a:ext cx="119754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53763" name="Object 3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36307" y="968693"/>
          <a:ext cx="10955655" cy="2181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4" imgW="9201150" imgH="1841500" progId="Word.Document.8">
                  <p:embed/>
                </p:oleObj>
              </mc:Choice>
              <mc:Fallback>
                <p:oleObj name="Document" r:id="rId4" imgW="9201150" imgH="1841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6307" y="968693"/>
                        <a:ext cx="10955655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3764" name="Object 4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76300" y="2948940"/>
          <a:ext cx="7276465" cy="39763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7" imgW="6699250" imgH="3695700" progId="Word.Document.8">
                  <p:embed/>
                </p:oleObj>
              </mc:Choice>
              <mc:Fallback>
                <p:oleObj name="Document" r:id="rId7" imgW="6699250" imgH="3695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6300" y="2948940"/>
                        <a:ext cx="7276465" cy="3976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充分必要条件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456565" y="669290"/>
            <a:ext cx="116109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p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：实数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满足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{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|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，或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&lt;0)}.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q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：实数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满足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{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|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4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&lt;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}.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q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p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的充分不必要条件，求实数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的取值范围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2256155" y="2109470"/>
                <a:ext cx="8702675" cy="1383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8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解　</a:t>
                </a:r>
                <a:r>
                  <a:rPr lang="en-US" altLang="zh-CN" sz="28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∵</a:t>
                </a:r>
                <a:r>
                  <a:rPr lang="en-US" altLang="zh-CN" sz="28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  <a:sym typeface="+mn-ea"/>
                  </a:rPr>
                  <a:t>q</a:t>
                </a:r>
                <a:r>
                  <a:rPr lang="zh-CN" altLang="zh-CN" sz="28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en-US" altLang="zh-CN" sz="28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  <a:sym typeface="+mn-ea"/>
                  </a:rPr>
                  <a:t>p</a:t>
                </a:r>
                <a:r>
                  <a:rPr lang="zh-CN" altLang="zh-CN" sz="28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的充分不必要条件</a:t>
                </a:r>
                <a:r>
                  <a:rPr lang="en-US" altLang="zh-CN" sz="28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  <a:sym typeface="+mn-ea"/>
                  </a:rPr>
                  <a:t>.</a:t>
                </a:r>
                <a:endParaRPr lang="zh-CN" altLang="zh-CN" sz="28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∴</a:t>
                </a:r>
                <a:r>
                  <a:rPr lang="en-US" altLang="zh-CN" sz="28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  <a:sym typeface="+mn-ea"/>
                  </a:rPr>
                  <a:t>B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800" b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r>
                  <a:rPr lang="en-US" altLang="zh-CN" sz="2800" b="1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  <a:sym typeface="+mn-ea"/>
                  </a:rPr>
                  <a:t>A</a:t>
                </a:r>
                <a:r>
                  <a:rPr lang="zh-CN" altLang="zh-CN" sz="2800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zh-CN" altLang="zh-CN" sz="2800" b="1" kern="1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55" y="2109470"/>
                <a:ext cx="8702675" cy="1383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776095" y="3489325"/>
          <a:ext cx="6551930" cy="12166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5" imgW="5638800" imgH="1047750" progId="Word.Document.12">
                  <p:embed/>
                </p:oleObj>
              </mc:Choice>
              <mc:Fallback>
                <p:oleObj name="文档" r:id="rId5" imgW="5638800" imgH="1047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6095" y="3489325"/>
                        <a:ext cx="6551930" cy="1216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076499" y="4568914"/>
          <a:ext cx="5632450" cy="930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8" imgW="5638800" imgH="933450" progId="Word.Document.12">
                  <p:embed/>
                </p:oleObj>
              </mc:Choice>
              <mc:Fallback>
                <p:oleObj name="文档" r:id="rId8" imgW="563880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76499" y="4568914"/>
                        <a:ext cx="56324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96514" y="5349081"/>
          <a:ext cx="5632450" cy="14979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11" imgW="5638800" imgH="1504950" progId="Word.Document.12">
                  <p:embed/>
                </p:oleObj>
              </mc:Choice>
              <mc:Fallback>
                <p:oleObj name="文档" r:id="rId11" imgW="5638800" imgH="150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6514" y="5349081"/>
                        <a:ext cx="5632450" cy="149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题型五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反证法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文本框 3" title=""/>
          <p:cNvSpPr txBox="1"/>
          <p:nvPr/>
        </p:nvSpPr>
        <p:spPr>
          <a:xfrm>
            <a:off x="393065" y="789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0242" name="对象 1024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36345" y="909320"/>
          <a:ext cx="9842500" cy="3321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3" imgW="9340850" imgH="2768600" progId="Word.Document.8">
                  <p:embed/>
                </p:oleObj>
              </mc:Choice>
              <mc:Fallback>
                <p:oleObj r:id="rId3" imgW="9340850" imgH="2768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6345" y="909320"/>
                        <a:ext cx="9842500" cy="3321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Hexin Shape 4" title=""/>
          <p:cNvSpPr/>
          <p:nvPr>
            <p:custDataLst>
              <p:tags r:id="rId5"/>
            </p:custDataLst>
          </p:nvPr>
        </p:nvSpPr>
        <p:spPr>
          <a:xfrm>
            <a:off x="9636125" y="96901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D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题型五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反证法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393065" y="789305"/>
                <a:ext cx="6096000" cy="533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【例</a:t>
                </a:r>
                <a:r>
                  <a:rPr 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】</a:t>
                </a:r>
                <a:r>
                  <a:rPr lang="zh-CN" altLang="en-US" sz="28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证明: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radPr>
                        <m:deg>
                          <m:r>
                            <m:rPr>
                              <m:sty m:val="bi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𝟑</m:t>
                          </m:r>
                        </m:deg>
                        <m:e>
                          <m:r>
                            <m:rPr>
                              <m:sty m:val="bi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r>
                  <a:rPr lang="zh-CN" altLang="en-US" sz="28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是无理数</a:t>
                </a:r>
                <a:endParaRPr lang="zh-CN" altLang="en-US" sz="2800" b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5" y="789305"/>
                <a:ext cx="6096000" cy="533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176020" y="1929130"/>
          <a:ext cx="9615805" cy="36334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3" imgW="5276850" imgH="1993900" progId="Word.Document.12">
                  <p:embed/>
                </p:oleObj>
              </mc:Choice>
              <mc:Fallback>
                <p:oleObj r:id="rId3" imgW="5276850" imgH="1993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020" y="1929130"/>
                        <a:ext cx="9615805" cy="363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题型六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集合的新定义问题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1712131" name="Object 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3065" y="1149033"/>
          <a:ext cx="15027275" cy="48571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3" imgW="16173450" imgH="5226050" progId="Word.Document.8">
                  <p:embed/>
                </p:oleObj>
              </mc:Choice>
              <mc:Fallback>
                <p:oleObj name="Document" r:id="rId3" imgW="16173450" imgH="5226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065" y="1149033"/>
                        <a:ext cx="15027275" cy="4857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/>
        </p:nvSpPr>
        <p:spPr>
          <a:xfrm>
            <a:off x="216535" y="789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8616315" y="4509135"/>
            <a:ext cx="330708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解析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①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集合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不是，因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不在集合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中．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②③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en-US" altLang="zh-CN" sz="2800" b="1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答案　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Hexin Shape 4" title=""/>
          <p:cNvSpPr/>
          <p:nvPr>
            <p:custDataLst>
              <p:tags r:id="rId2"/>
            </p:custDataLst>
          </p:nvPr>
        </p:nvSpPr>
        <p:spPr>
          <a:xfrm>
            <a:off x="2256155" y="132905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D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mc:AlternateContent>
        <mc:Choice Requires="a14">
          <p:sp>
            <p:nvSpPr>
              <p:cNvPr id="25" name="矩形 24" title=""/>
              <p:cNvSpPr/>
              <p:nvPr>
                <p:custDataLst>
                  <p:tags r:id="rId3"/>
                </p:custDataLst>
              </p:nvPr>
            </p:nvSpPr>
            <p:spPr>
              <a:xfrm>
                <a:off x="336801" y="488861"/>
                <a:ext cx="11392669" cy="2738120"/>
              </a:xfrm>
              <a:prstGeom prst="rect">
                <a:avLst/>
              </a:prstGeom>
            </p:spPr>
            <p:txBody>
              <a:bodyPr wrap="square" lIns="121898" tIns="60948" rIns="121898" bIns="60948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1.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设全集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U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b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R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，集合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3&lt;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&lt;1}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B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Dx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1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0}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800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⋃</m:t>
                          </m:r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等于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        )</a:t>
                </a:r>
                <a:endParaRPr lang="zh-CN" altLang="zh-CN" sz="2800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A.{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≤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3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1}  	</a:t>
                </a:r>
                <a:r>
                  <a:rPr lang="en-US" altLang="zh-CN" sz="2800" kern="100" smtClean="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	B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.{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&lt;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1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3}</a:t>
                </a:r>
                <a:endParaRPr lang="zh-CN" altLang="zh-CN" sz="2800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C.{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3}  	</a:t>
                </a:r>
                <a:r>
                  <a:rPr lang="en-US" altLang="zh-CN" sz="2800" kern="100" smtClean="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		D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.{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≤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3}</a:t>
                </a:r>
                <a:endParaRPr lang="zh-CN" altLang="zh-CN" sz="2800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36801" y="488861"/>
                <a:ext cx="11392669" cy="2738120"/>
              </a:xfrm>
              <a:prstGeom prst="rect">
                <a:avLst/>
              </a:prstGeom>
              <a:blipFill rotWithShape="1">
                <a:blip r:embed="rId5"/>
                <a:stretch>
                  <a:fillRect l="-2" t="-20" r="3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62306" name="Rectangle 2" title=""/>
          <p:cNvSpPr>
            <a:spLocks noGrp="1" noChangeArrowheads="1"/>
          </p:cNvSpPr>
          <p:nvPr>
            <p:ph idx="4294967295"/>
          </p:nvPr>
        </p:nvSpPr>
        <p:spPr>
          <a:xfrm>
            <a:off x="456565" y="129540"/>
            <a:ext cx="11417300" cy="55486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2.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写出下列命题的否定，并判断其真假．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：不论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取何实数值，方程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7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mx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必有实数根；</a:t>
            </a:r>
            <a:endParaRPr lang="zh-CN" altLang="en-US" sz="27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存在一个实数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m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，使方程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mx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没有实数根．为假命题．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：有的三角形的三条边相等；</a:t>
            </a:r>
            <a:endParaRPr lang="zh-CN" altLang="en-US" sz="27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所有的三角形的三条边不全相等．显然为假命题，如等边三角形．</a:t>
            </a:r>
            <a:endParaRPr lang="en-US" altLang="zh-CN" sz="27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：菱形的对角线互相垂直；</a:t>
            </a:r>
            <a:endParaRPr lang="zh-CN" altLang="en-US" sz="27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有的菱形的对角线不垂直．显然为假命题．</a:t>
            </a:r>
            <a:endParaRPr lang="en-US" altLang="zh-CN" sz="27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：整数中存在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，使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7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7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1≤0.      </a:t>
            </a:r>
            <a:endParaRPr lang="en-US" altLang="zh-CN" sz="27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任意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＞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0.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是假命题．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762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762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762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762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知识框架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Hexin Shape 4" title=""/>
          <p:cNvSpPr/>
          <p:nvPr>
            <p:custDataLst>
              <p:tags r:id="rId2"/>
            </p:custDataLst>
          </p:nvPr>
        </p:nvSpPr>
        <p:spPr>
          <a:xfrm>
            <a:off x="9036050" y="144907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A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mc:AlternateContent>
        <mc:Choice Requires="a14">
          <p:sp>
            <p:nvSpPr>
              <p:cNvPr id="15" name="矩形 14" title=""/>
              <p:cNvSpPr/>
              <p:nvPr>
                <p:custDataLst>
                  <p:tags r:id="rId3"/>
                </p:custDataLst>
              </p:nvPr>
            </p:nvSpPr>
            <p:spPr>
              <a:xfrm>
                <a:off x="336801" y="368726"/>
                <a:ext cx="11392669" cy="2059305"/>
              </a:xfrm>
              <a:prstGeom prst="rect">
                <a:avLst/>
              </a:prstGeom>
            </p:spPr>
            <p:txBody>
              <a:bodyPr wrap="square" lIns="121898" tIns="60948" rIns="121898" bIns="60948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3.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设集合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|1&lt;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&lt;2}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B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&lt;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}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，满足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微软雅黑" panose="020b0503020204020204" charset="-122"/>
                          <a:cs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B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，则实数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的取值范围是</a:t>
                </a:r>
                <a:endParaRPr lang="zh-CN" altLang="zh-CN" sz="2800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A.{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2}  	</a:t>
                </a:r>
                <a:r>
                  <a:rPr lang="en-US" altLang="zh-CN" sz="2800" kern="100" smtClean="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		B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.{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1}</a:t>
                </a:r>
                <a:endParaRPr lang="zh-CN" altLang="zh-CN" sz="2800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C.{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1}  	</a:t>
                </a:r>
                <a:r>
                  <a:rPr lang="en-US" altLang="zh-CN" sz="2800" kern="100" smtClean="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		D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.{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2}</a:t>
                </a:r>
                <a:endParaRPr lang="zh-CN" altLang="zh-CN" sz="2800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36801" y="368726"/>
                <a:ext cx="11392669" cy="2059305"/>
              </a:xfrm>
              <a:prstGeom prst="rect">
                <a:avLst/>
              </a:prstGeom>
              <a:blipFill rotWithShape="1">
                <a:blip r:embed="rId5"/>
                <a:stretch>
                  <a:fillRect l="-2" t="-21" r="3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 title=""/>
          <p:cNvSpPr/>
          <p:nvPr>
            <p:custDataLst>
              <p:tags r:id="rId6"/>
            </p:custDataLst>
          </p:nvPr>
        </p:nvSpPr>
        <p:spPr>
          <a:xfrm>
            <a:off x="336550" y="2858135"/>
            <a:ext cx="11754485" cy="27057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已知集合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“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&gt;5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“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⊆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充分不必要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条件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	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必要不充分条件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充要条件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	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D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既不充分又不必要条件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Hexin Shape 4" title=""/>
          <p:cNvSpPr/>
          <p:nvPr>
            <p:custDataLst>
              <p:tags r:id="rId7"/>
            </p:custDataLst>
          </p:nvPr>
        </p:nvSpPr>
        <p:spPr>
          <a:xfrm>
            <a:off x="1776095" y="366903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A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19" title=""/>
          <p:cNvSpPr/>
          <p:nvPr>
            <p:custDataLst>
              <p:tags r:id="rId2"/>
            </p:custDataLst>
          </p:nvPr>
        </p:nvSpPr>
        <p:spPr>
          <a:xfrm>
            <a:off x="516506" y="249218"/>
            <a:ext cx="1139266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5</a:t>
            </a:r>
            <a:r>
              <a:rPr lang="en-US" altLang="zh-CN" sz="2800" kern="10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已知集合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{1,3,2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，集合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{3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“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⊆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的充要条件是实数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________.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496185" y="96901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32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2</a:t>
            </a:r>
            <a:endParaRPr lang="en-US" altLang="zh-CN" sz="3200" b="1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13" title=""/>
          <p:cNvSpPr/>
          <p:nvPr>
            <p:custDataLst>
              <p:tags r:id="rId3"/>
            </p:custDataLst>
          </p:nvPr>
        </p:nvSpPr>
        <p:spPr>
          <a:xfrm>
            <a:off x="1296287" y="1569110"/>
            <a:ext cx="8288622" cy="45523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⊆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，或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{1,3,1}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不成立，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{1,3,3}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不成立，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{1,3,4}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{3,4}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，满足条件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b="1" kern="10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“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⊆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”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的充要条件是实数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2.</a:t>
            </a:r>
            <a:endParaRPr lang="en-US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35953" y="129540"/>
          <a:ext cx="9288145" cy="37668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3" imgW="10248900" imgH="4159250" progId="Word.Document.8">
                  <p:embed/>
                </p:oleObj>
              </mc:Choice>
              <mc:Fallback>
                <p:oleObj r:id="rId3" imgW="10248900" imgH="4159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953" y="129540"/>
                        <a:ext cx="9288145" cy="3766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Hexin Shape 4" title=""/>
          <p:cNvSpPr/>
          <p:nvPr>
            <p:custDataLst>
              <p:tags r:id="rId5"/>
            </p:custDataLst>
          </p:nvPr>
        </p:nvSpPr>
        <p:spPr>
          <a:xfrm>
            <a:off x="1476375" y="60896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C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graphicFrame>
        <p:nvGraphicFramePr>
          <p:cNvPr id="18434" name="对象 18433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6520" y="3896043"/>
          <a:ext cx="9702800" cy="7308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7" imgW="10706100" imgH="806450" progId="Word.Document.8">
                  <p:embed/>
                </p:oleObj>
              </mc:Choice>
              <mc:Fallback>
                <p:oleObj r:id="rId7" imgW="10706100" imgH="806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520" y="3896043"/>
                        <a:ext cx="9702800" cy="730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/>
        </p:nvSpPr>
        <p:spPr>
          <a:xfrm>
            <a:off x="8916035" y="372935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2</a:t>
            </a:r>
            <a:endParaRPr lang="en-US" altLang="zh-CN" sz="3200" b="1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18436" name="对象 18435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476375" y="4509135"/>
          <a:ext cx="8679180" cy="20104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10" imgW="9156700" imgH="1879600" progId="Word.Document.8">
                  <p:embed/>
                </p:oleObj>
              </mc:Choice>
              <mc:Fallback>
                <p:oleObj r:id="rId10" imgW="9156700" imgH="1879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76375" y="4509135"/>
                        <a:ext cx="8679180" cy="2010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216535" y="248920"/>
            <a:ext cx="1168844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58800">
              <a:lnSpc>
                <a:spcPct val="150000"/>
              </a:lnSpc>
            </a:pPr>
            <a:r>
              <a:rPr lang="en-US" sz="2800" b="1">
                <a:latin typeface="Times New Roman" panose="02020603050405020304" pitchFamily="18" charset="0"/>
              </a:rPr>
              <a:t>8</a:t>
            </a:r>
            <a:r>
              <a:rPr lang="zh-CN" sz="2800" b="1">
                <a:cs typeface="楷体_GB2312" charset="0"/>
              </a:rPr>
              <a:t>．</a:t>
            </a:r>
            <a:r>
              <a:rPr lang="en-US" sz="2800" b="1">
                <a:latin typeface="Times New Roman" panose="02020603050405020304" pitchFamily="18" charset="0"/>
              </a:rPr>
              <a:t>(</a:t>
            </a:r>
            <a:r>
              <a:rPr lang="zh-CN" sz="2800" b="1">
                <a:cs typeface="Courier New" panose="02070309020205020404" pitchFamily="49" charset="0"/>
              </a:rPr>
              <a:t>多项选择题</a:t>
            </a:r>
            <a:r>
              <a:rPr lang="en-US" sz="2800" b="1">
                <a:latin typeface="Times New Roman" panose="02020603050405020304" pitchFamily="18" charset="0"/>
              </a:rPr>
              <a:t>)</a:t>
            </a:r>
            <a:r>
              <a:rPr lang="zh-CN" sz="2800" b="1">
                <a:cs typeface="Courier New" panose="02070309020205020404" pitchFamily="49" charset="0"/>
              </a:rPr>
              <a:t>设</a:t>
            </a:r>
            <a:r>
              <a:rPr lang="en-US" sz="2800" b="1" i="1">
                <a:latin typeface="Times New Roman" panose="02020603050405020304" pitchFamily="18" charset="0"/>
              </a:rPr>
              <a:t>P</a:t>
            </a:r>
            <a:r>
              <a:rPr lang="zh-CN" sz="2800" b="1">
                <a:cs typeface="Courier New" panose="02070309020205020404" pitchFamily="49" charset="0"/>
              </a:rPr>
              <a:t>是一个数集，且至少含有两个数，若对任意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、</a:t>
            </a:r>
            <a:r>
              <a:rPr lang="en-US" sz="2800" b="1" i="1">
                <a:latin typeface="Times New Roman" panose="02020603050405020304" pitchFamily="18" charset="0"/>
              </a:rPr>
              <a:t>b</a:t>
            </a:r>
            <a:r>
              <a:rPr lang="en-US" sz="2800" b="1">
                <a:latin typeface="宋体" panose="02010600030101010101" pitchFamily="2" charset="-122"/>
              </a:rPr>
              <a:t>∈</a:t>
            </a:r>
            <a:r>
              <a:rPr lang="en-US" sz="2800" b="1" i="1">
                <a:latin typeface="Times New Roman" panose="02020603050405020304" pitchFamily="18" charset="0"/>
              </a:rPr>
              <a:t>P</a:t>
            </a:r>
            <a:r>
              <a:rPr lang="zh-CN" sz="2800" b="1">
                <a:cs typeface="Courier New" panose="02070309020205020404" pitchFamily="49" charset="0"/>
              </a:rPr>
              <a:t>，都有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＋</a:t>
            </a:r>
            <a:r>
              <a:rPr lang="en-US" sz="2800" b="1" i="1">
                <a:latin typeface="Times New Roman" panose="02020603050405020304" pitchFamily="18" charset="0"/>
              </a:rPr>
              <a:t>b</a:t>
            </a:r>
            <a:r>
              <a:rPr lang="zh-CN" sz="2800" b="1">
                <a:cs typeface="Courier New" panose="02070309020205020404" pitchFamily="49" charset="0"/>
              </a:rPr>
              <a:t>、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－</a:t>
            </a:r>
            <a:r>
              <a:rPr lang="en-US" sz="2800" b="1" i="1">
                <a:latin typeface="Times New Roman" panose="02020603050405020304" pitchFamily="18" charset="0"/>
              </a:rPr>
              <a:t>b</a:t>
            </a:r>
            <a:r>
              <a:rPr lang="zh-CN" sz="2800" b="1">
                <a:cs typeface="Courier New" panose="02070309020205020404" pitchFamily="49" charset="0"/>
              </a:rPr>
              <a:t>、</a:t>
            </a:r>
            <a:r>
              <a:rPr lang="en-US" sz="2800" b="1" i="1">
                <a:latin typeface="Times New Roman" panose="02020603050405020304" pitchFamily="18" charset="0"/>
              </a:rPr>
              <a:t>ab</a:t>
            </a:r>
            <a:r>
              <a:rPr lang="zh-CN" sz="2800" b="1">
                <a:cs typeface="Courier New" panose="02070309020205020404" pitchFamily="49" charset="0"/>
              </a:rPr>
              <a:t>、</a:t>
            </a:r>
            <a:r>
              <a:rPr lang="en-US" sz="2800" b="1">
                <a:latin typeface="宋体" panose="02010600030101010101" pitchFamily="2" charset="-122"/>
              </a:rPr>
              <a:t>b(a)∈</a:t>
            </a:r>
            <a:r>
              <a:rPr lang="en-US" sz="2800" b="1" i="1">
                <a:latin typeface="Times New Roman" panose="02020603050405020304" pitchFamily="18" charset="0"/>
              </a:rPr>
              <a:t>P</a:t>
            </a:r>
            <a:r>
              <a:rPr lang="en-US" sz="2800" b="1">
                <a:latin typeface="Times New Roman" panose="02020603050405020304" pitchFamily="18" charset="0"/>
              </a:rPr>
              <a:t>(</a:t>
            </a:r>
            <a:r>
              <a:rPr lang="zh-CN" sz="2800" b="1">
                <a:cs typeface="Courier New" panose="02070309020205020404" pitchFamily="49" charset="0"/>
              </a:rPr>
              <a:t>除数</a:t>
            </a:r>
            <a:r>
              <a:rPr lang="en-US" sz="2800" b="1" i="1">
                <a:latin typeface="Times New Roman" panose="02020603050405020304" pitchFamily="18" charset="0"/>
              </a:rPr>
              <a:t>b</a:t>
            </a:r>
            <a:r>
              <a:rPr lang="en-US" sz="2800" b="1">
                <a:latin typeface="宋体" panose="02010600030101010101" pitchFamily="2" charset="-122"/>
              </a:rPr>
              <a:t>≠</a:t>
            </a:r>
            <a:r>
              <a:rPr lang="en-US" sz="2800" b="1">
                <a:latin typeface="Times New Roman" panose="02020603050405020304" pitchFamily="18" charset="0"/>
              </a:rPr>
              <a:t>0)</a:t>
            </a:r>
            <a:r>
              <a:rPr lang="zh-CN" sz="2800" b="1">
                <a:cs typeface="Courier New" panose="02070309020205020404" pitchFamily="49" charset="0"/>
              </a:rPr>
              <a:t>，则称</a:t>
            </a:r>
            <a:r>
              <a:rPr lang="en-US" sz="2800" b="1" i="1">
                <a:latin typeface="Times New Roman" panose="02020603050405020304" pitchFamily="18" charset="0"/>
              </a:rPr>
              <a:t>P</a:t>
            </a:r>
            <a:r>
              <a:rPr lang="zh-CN" sz="2800" b="1">
                <a:cs typeface="Courier New" panose="02070309020205020404" pitchFamily="49" charset="0"/>
              </a:rPr>
              <a:t>是一个数域，例如有理数集</a:t>
            </a:r>
            <a:r>
              <a:rPr lang="en-US" sz="2800" b="1">
                <a:latin typeface="Times New Roman" panose="02020603050405020304" pitchFamily="18" charset="0"/>
              </a:rPr>
              <a:t>Q</a:t>
            </a:r>
            <a:r>
              <a:rPr lang="zh-CN" sz="2800" b="1">
                <a:cs typeface="Courier New" panose="02070309020205020404" pitchFamily="49" charset="0"/>
              </a:rPr>
              <a:t>是数域，下列命题中正确的是</a:t>
            </a:r>
            <a:r>
              <a:rPr lang="en-US" sz="2800" b="1">
                <a:latin typeface="Times New Roman" panose="02020603050405020304" pitchFamily="18" charset="0"/>
              </a:rPr>
              <a:t>(</a:t>
            </a:r>
            <a:r>
              <a:rPr lang="zh-CN" sz="2800" b="1">
                <a:cs typeface="Courier New" panose="02070309020205020404" pitchFamily="49" charset="0"/>
              </a:rPr>
              <a:t>　　</a:t>
            </a:r>
            <a:r>
              <a:rPr lang="en-US" sz="2800" b="1">
                <a:latin typeface="Times New Roman" panose="02020603050405020304" pitchFamily="18" charset="0"/>
              </a:rPr>
              <a:t>)A</a:t>
            </a:r>
            <a:r>
              <a:rPr lang="zh-CN" sz="2800" b="1">
                <a:cs typeface="Courier New" panose="02070309020205020404" pitchFamily="49" charset="0"/>
              </a:rPr>
              <a:t>．数域必含有</a:t>
            </a:r>
            <a:r>
              <a:rPr lang="en-US" sz="2800" b="1">
                <a:latin typeface="Times New Roman" panose="02020603050405020304" pitchFamily="18" charset="0"/>
              </a:rPr>
              <a:t>0,1</a:t>
            </a:r>
            <a:r>
              <a:rPr lang="zh-CN" sz="2800" b="1">
                <a:cs typeface="Courier New" panose="02070309020205020404" pitchFamily="49" charset="0"/>
              </a:rPr>
              <a:t>两个数  </a:t>
            </a:r>
            <a:r>
              <a:rPr lang="en-US" sz="2800" b="1">
                <a:latin typeface="Times New Roman" panose="02020603050405020304" pitchFamily="18" charset="0"/>
              </a:rPr>
              <a:t>B</a:t>
            </a:r>
            <a:r>
              <a:rPr lang="zh-CN" sz="2800" b="1">
                <a:cs typeface="Courier New" panose="02070309020205020404" pitchFamily="49" charset="0"/>
              </a:rPr>
              <a:t>．整数集是数域  </a:t>
            </a:r>
            <a:r>
              <a:rPr lang="en-US" sz="2800" b="1">
                <a:latin typeface="Times New Roman" panose="02020603050405020304" pitchFamily="18" charset="0"/>
              </a:rPr>
              <a:t>C</a:t>
            </a:r>
            <a:r>
              <a:rPr lang="zh-CN" sz="2800" b="1">
                <a:cs typeface="Courier New" panose="02070309020205020404" pitchFamily="49" charset="0"/>
              </a:rPr>
              <a:t>．若有理数集</a:t>
            </a:r>
            <a:r>
              <a:rPr lang="en-US" sz="2800" b="1">
                <a:latin typeface="Times New Roman" panose="02020603050405020304" pitchFamily="18" charset="0"/>
              </a:rPr>
              <a:t>Q</a:t>
            </a:r>
            <a:r>
              <a:rPr lang="en-US" sz="2800" b="1">
                <a:latin typeface="MS Gothic" panose="020b0609070205080204" pitchFamily="49" charset="-128"/>
              </a:rPr>
              <a:t>⊆</a:t>
            </a:r>
            <a:r>
              <a:rPr lang="en-US" sz="2800" b="1" i="1">
                <a:latin typeface="Times New Roman" panose="02020603050405020304" pitchFamily="18" charset="0"/>
              </a:rPr>
              <a:t>M</a:t>
            </a:r>
            <a:r>
              <a:rPr lang="zh-CN" sz="2800" b="1">
                <a:cs typeface="Courier New" panose="02070309020205020404" pitchFamily="49" charset="0"/>
              </a:rPr>
              <a:t>，则数集</a:t>
            </a:r>
            <a:r>
              <a:rPr lang="en-US" sz="2800" b="1" i="1">
                <a:latin typeface="Times New Roman" panose="02020603050405020304" pitchFamily="18" charset="0"/>
              </a:rPr>
              <a:t>M</a:t>
            </a:r>
            <a:r>
              <a:rPr lang="zh-CN" sz="2800" b="1">
                <a:cs typeface="Courier New" panose="02070309020205020404" pitchFamily="49" charset="0"/>
              </a:rPr>
              <a:t>必为数域</a:t>
            </a:r>
            <a:r>
              <a:rPr lang="en-US" sz="2800" b="1">
                <a:latin typeface="Times New Roman" panose="02020603050405020304" pitchFamily="18" charset="0"/>
              </a:rPr>
              <a:t>  D</a:t>
            </a:r>
            <a:r>
              <a:rPr lang="zh-CN" sz="2800" b="1">
                <a:cs typeface="Courier New" panose="02070309020205020404" pitchFamily="49" charset="0"/>
              </a:rPr>
              <a:t>．数域必为无限集
</a:t>
            </a:r>
            <a:endParaRPr lang="zh-CN" altLang="en-US" sz="2800" b="1">
              <a:cs typeface="Courier New" panose="02070309020205020404" pitchFamily="49" charset="0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7056120" y="1689015"/>
            <a:ext cx="4064000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AD</a:t>
            </a:r>
            <a:endParaRPr lang="zh-CN" altLang="en-US" sz="36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76225" y="309245"/>
            <a:ext cx="11981180" cy="16998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355600">
              <a:lnSpc>
                <a:spcPct val="150000"/>
              </a:lnSpc>
            </a:pPr>
            <a:r>
              <a:rPr lang="en-US" sz="2800" b="1">
                <a:latin typeface="Times New Roman" panose="02020603050405020304" pitchFamily="18" charset="0"/>
              </a:rPr>
              <a:t>9.</a:t>
            </a:r>
            <a:r>
              <a:rPr lang="zh-CN" sz="2800" b="1">
                <a:cs typeface="Courier New" panose="02070309020205020404" pitchFamily="49" charset="0"/>
              </a:rPr>
              <a:t>设集合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>
                <a:latin typeface="Times New Roman" panose="02020603050405020304" pitchFamily="18" charset="0"/>
              </a:rPr>
              <a:t>{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en-US" sz="2800" b="1">
                <a:latin typeface="Times New Roman" panose="02020603050405020304" pitchFamily="18" charset="0"/>
              </a:rPr>
              <a:t>|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en-US" sz="2800" b="1" baseline="30000">
                <a:latin typeface="Times New Roman" panose="02020603050405020304" pitchFamily="18" charset="0"/>
              </a:rPr>
              <a:t>2</a:t>
            </a:r>
            <a:r>
              <a:rPr lang="zh-CN" sz="2800" b="1">
                <a:cs typeface="Courier New" panose="02070309020205020404" pitchFamily="49" charset="0"/>
              </a:rPr>
              <a:t>－</a:t>
            </a:r>
            <a:r>
              <a:rPr lang="en-US" sz="2800" b="1">
                <a:latin typeface="Times New Roman" panose="02020603050405020304" pitchFamily="18" charset="0"/>
              </a:rPr>
              <a:t>3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zh-CN" sz="2800" b="1">
                <a:cs typeface="Courier New" panose="02070309020205020404" pitchFamily="49" charset="0"/>
              </a:rPr>
              <a:t>＋</a:t>
            </a:r>
            <a:r>
              <a:rPr lang="en-US" sz="2800" b="1">
                <a:latin typeface="Times New Roman" panose="02020603050405020304" pitchFamily="18" charset="0"/>
              </a:rPr>
              <a:t>2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>
                <a:latin typeface="Times New Roman" panose="02020603050405020304" pitchFamily="18" charset="0"/>
              </a:rPr>
              <a:t>0}</a:t>
            </a:r>
            <a:r>
              <a:rPr lang="zh-CN" sz="2800" b="1">
                <a:cs typeface="Courier New" panose="02070309020205020404" pitchFamily="49" charset="0"/>
              </a:rPr>
              <a:t>，</a:t>
            </a:r>
            <a:r>
              <a:rPr lang="en-US" sz="2800" b="1" i="1">
                <a:latin typeface="Times New Roman" panose="02020603050405020304" pitchFamily="18" charset="0"/>
              </a:rPr>
              <a:t>B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>
                <a:latin typeface="Times New Roman" panose="02020603050405020304" pitchFamily="18" charset="0"/>
              </a:rPr>
              <a:t>{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en-US" sz="2800" b="1">
                <a:latin typeface="Times New Roman" panose="02020603050405020304" pitchFamily="18" charset="0"/>
              </a:rPr>
              <a:t>|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en-US" sz="2800" b="1" baseline="30000">
                <a:latin typeface="Times New Roman" panose="02020603050405020304" pitchFamily="18" charset="0"/>
              </a:rPr>
              <a:t>2</a:t>
            </a:r>
            <a:r>
              <a:rPr lang="zh-CN" sz="2800" b="1">
                <a:cs typeface="Courier New" panose="02070309020205020404" pitchFamily="49" charset="0"/>
              </a:rPr>
              <a:t>＋</a:t>
            </a:r>
            <a:r>
              <a:rPr lang="en-US" sz="2800" b="1">
                <a:latin typeface="Times New Roman" panose="02020603050405020304" pitchFamily="18" charset="0"/>
              </a:rPr>
              <a:t>2(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＋</a:t>
            </a:r>
            <a:r>
              <a:rPr lang="en-US" sz="2800" b="1">
                <a:latin typeface="Times New Roman" panose="02020603050405020304" pitchFamily="18" charset="0"/>
              </a:rPr>
              <a:t>1)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zh-CN" sz="2800" b="1">
                <a:cs typeface="Courier New" panose="02070309020205020404" pitchFamily="49" charset="0"/>
              </a:rPr>
              <a:t>＋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en-US" sz="2800" b="1" baseline="30000">
                <a:latin typeface="Times New Roman" panose="02020603050405020304" pitchFamily="18" charset="0"/>
              </a:rPr>
              <a:t>2</a:t>
            </a:r>
            <a:r>
              <a:rPr lang="zh-CN" sz="2800" b="1">
                <a:cs typeface="Courier New" panose="02070309020205020404" pitchFamily="49" charset="0"/>
              </a:rPr>
              <a:t>－</a:t>
            </a:r>
            <a:r>
              <a:rPr lang="en-US" sz="2800" b="1">
                <a:latin typeface="Times New Roman" panose="02020603050405020304" pitchFamily="18" charset="0"/>
              </a:rPr>
              <a:t>5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>
                <a:latin typeface="Times New Roman" panose="02020603050405020304" pitchFamily="18" charset="0"/>
              </a:rPr>
              <a:t>0}</a:t>
            </a:r>
            <a:r>
              <a:rPr lang="zh-CN" sz="2800" b="1">
                <a:cs typeface="Courier New" panose="02070309020205020404" pitchFamily="49" charset="0"/>
              </a:rPr>
              <a:t>．</a:t>
            </a:r>
            <a:r>
              <a:rPr lang="en-US" sz="2800" b="1">
                <a:latin typeface="Times New Roman" panose="02020603050405020304" pitchFamily="18" charset="0"/>
              </a:rPr>
              <a:t>(1)</a:t>
            </a:r>
            <a:r>
              <a:rPr lang="zh-CN" sz="2800" b="1">
                <a:cs typeface="Courier New" panose="02070309020205020404" pitchFamily="49" charset="0"/>
              </a:rPr>
              <a:t>若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en-US" sz="2800" b="1">
                <a:latin typeface="宋体" panose="02010600030101010101" pitchFamily="2" charset="-122"/>
              </a:rPr>
              <a:t>∩</a:t>
            </a:r>
            <a:r>
              <a:rPr lang="en-US" sz="2800" b="1" i="1">
                <a:latin typeface="Times New Roman" panose="02020603050405020304" pitchFamily="18" charset="0"/>
              </a:rPr>
              <a:t>B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>
                <a:latin typeface="Times New Roman" panose="02020603050405020304" pitchFamily="18" charset="0"/>
              </a:rPr>
              <a:t>{2}</a:t>
            </a:r>
            <a:r>
              <a:rPr lang="zh-CN" sz="2800" b="1">
                <a:cs typeface="Courier New" panose="02070309020205020404" pitchFamily="49" charset="0"/>
              </a:rPr>
              <a:t>，求实数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的值；</a:t>
            </a:r>
            <a:r>
              <a:rPr lang="en-US" sz="2800" b="1">
                <a:latin typeface="Times New Roman" panose="02020603050405020304" pitchFamily="18" charset="0"/>
              </a:rPr>
              <a:t>
</a:t>
            </a:r>
            <a:endParaRPr lang="zh-CN" altLang="en-US" sz="2800" b="1">
              <a:cs typeface="Courier New" panose="02070309020205020404" pitchFamily="49" charset="0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935990" y="1869440"/>
            <a:ext cx="9177655" cy="3753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56870">
              <a:lnSpc>
                <a:spcPct val="150000"/>
              </a:lnSpc>
            </a:pP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因为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∩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，所以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2∈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，所以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4(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，整理得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8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，解得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＝－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或－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经验证，当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＝－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或－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时均符合题意．故</a:t>
            </a: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的值为－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或－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
</a:t>
            </a:r>
            <a:endParaRPr lang="en-US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>
            <p:custDataLst>
              <p:tags r:id="rId2"/>
            </p:custDataLst>
          </p:nvPr>
        </p:nvSpPr>
        <p:spPr>
          <a:xfrm>
            <a:off x="276225" y="309245"/>
            <a:ext cx="11981180" cy="16998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355600">
              <a:lnSpc>
                <a:spcPct val="150000"/>
              </a:lnSpc>
            </a:pPr>
            <a:r>
              <a:rPr lang="en-US" sz="2800" b="1">
                <a:latin typeface="Times New Roman" panose="02020603050405020304" pitchFamily="18" charset="0"/>
              </a:rPr>
              <a:t>9.</a:t>
            </a:r>
            <a:r>
              <a:rPr lang="zh-CN" sz="2800" b="1">
                <a:cs typeface="Courier New" panose="02070309020205020404" pitchFamily="49" charset="0"/>
              </a:rPr>
              <a:t>设集合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>
                <a:latin typeface="Times New Roman" panose="02020603050405020304" pitchFamily="18" charset="0"/>
              </a:rPr>
              <a:t>{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en-US" sz="2800" b="1">
                <a:latin typeface="Times New Roman" panose="02020603050405020304" pitchFamily="18" charset="0"/>
              </a:rPr>
              <a:t>|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en-US" sz="2800" b="1" baseline="30000">
                <a:latin typeface="Times New Roman" panose="02020603050405020304" pitchFamily="18" charset="0"/>
              </a:rPr>
              <a:t>2</a:t>
            </a:r>
            <a:r>
              <a:rPr lang="zh-CN" sz="2800" b="1">
                <a:cs typeface="Courier New" panose="02070309020205020404" pitchFamily="49" charset="0"/>
              </a:rPr>
              <a:t>－</a:t>
            </a:r>
            <a:r>
              <a:rPr lang="en-US" sz="2800" b="1">
                <a:latin typeface="Times New Roman" panose="02020603050405020304" pitchFamily="18" charset="0"/>
              </a:rPr>
              <a:t>3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zh-CN" sz="2800" b="1">
                <a:cs typeface="Courier New" panose="02070309020205020404" pitchFamily="49" charset="0"/>
              </a:rPr>
              <a:t>＋</a:t>
            </a:r>
            <a:r>
              <a:rPr lang="en-US" sz="2800" b="1">
                <a:latin typeface="Times New Roman" panose="02020603050405020304" pitchFamily="18" charset="0"/>
              </a:rPr>
              <a:t>2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>
                <a:latin typeface="Times New Roman" panose="02020603050405020304" pitchFamily="18" charset="0"/>
              </a:rPr>
              <a:t>0}</a:t>
            </a:r>
            <a:r>
              <a:rPr lang="zh-CN" sz="2800" b="1">
                <a:cs typeface="Courier New" panose="02070309020205020404" pitchFamily="49" charset="0"/>
              </a:rPr>
              <a:t>，</a:t>
            </a:r>
            <a:r>
              <a:rPr lang="en-US" sz="2800" b="1" i="1">
                <a:latin typeface="Times New Roman" panose="02020603050405020304" pitchFamily="18" charset="0"/>
              </a:rPr>
              <a:t>B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>
                <a:latin typeface="Times New Roman" panose="02020603050405020304" pitchFamily="18" charset="0"/>
              </a:rPr>
              <a:t>{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en-US" sz="2800" b="1">
                <a:latin typeface="Times New Roman" panose="02020603050405020304" pitchFamily="18" charset="0"/>
              </a:rPr>
              <a:t>|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en-US" sz="2800" b="1" baseline="30000">
                <a:latin typeface="Times New Roman" panose="02020603050405020304" pitchFamily="18" charset="0"/>
              </a:rPr>
              <a:t>2</a:t>
            </a:r>
            <a:r>
              <a:rPr lang="zh-CN" sz="2800" b="1">
                <a:cs typeface="Courier New" panose="02070309020205020404" pitchFamily="49" charset="0"/>
              </a:rPr>
              <a:t>＋</a:t>
            </a:r>
            <a:r>
              <a:rPr lang="en-US" sz="2800" b="1">
                <a:latin typeface="Times New Roman" panose="02020603050405020304" pitchFamily="18" charset="0"/>
              </a:rPr>
              <a:t>2(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＋</a:t>
            </a:r>
            <a:r>
              <a:rPr lang="en-US" sz="2800" b="1">
                <a:latin typeface="Times New Roman" panose="02020603050405020304" pitchFamily="18" charset="0"/>
              </a:rPr>
              <a:t>1)</a:t>
            </a:r>
            <a:r>
              <a:rPr lang="en-US" sz="2800" b="1" i="1">
                <a:latin typeface="Times New Roman" panose="02020603050405020304" pitchFamily="18" charset="0"/>
              </a:rPr>
              <a:t>x</a:t>
            </a:r>
            <a:r>
              <a:rPr lang="zh-CN" sz="2800" b="1">
                <a:cs typeface="Courier New" panose="02070309020205020404" pitchFamily="49" charset="0"/>
              </a:rPr>
              <a:t>＋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en-US" sz="2800" b="1" baseline="30000">
                <a:latin typeface="Times New Roman" panose="02020603050405020304" pitchFamily="18" charset="0"/>
              </a:rPr>
              <a:t>2</a:t>
            </a:r>
            <a:r>
              <a:rPr lang="zh-CN" sz="2800" b="1">
                <a:cs typeface="Courier New" panose="02070309020205020404" pitchFamily="49" charset="0"/>
              </a:rPr>
              <a:t>－</a:t>
            </a:r>
            <a:r>
              <a:rPr lang="en-US" sz="2800" b="1">
                <a:latin typeface="Times New Roman" panose="02020603050405020304" pitchFamily="18" charset="0"/>
              </a:rPr>
              <a:t>5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>
                <a:latin typeface="Times New Roman" panose="02020603050405020304" pitchFamily="18" charset="0"/>
              </a:rPr>
              <a:t>0}</a:t>
            </a:r>
            <a:r>
              <a:rPr lang="zh-CN" sz="2800" b="1">
                <a:cs typeface="Courier New" panose="02070309020205020404" pitchFamily="49" charset="0"/>
              </a:rPr>
              <a:t>．</a:t>
            </a:r>
            <a:r>
              <a:rPr lang="en-US" sz="2800" b="1">
                <a:latin typeface="Times New Roman" panose="02020603050405020304" pitchFamily="18" charset="0"/>
              </a:rPr>
              <a:t>(2)</a:t>
            </a:r>
            <a:r>
              <a:rPr lang="zh-CN" sz="2800" b="1">
                <a:cs typeface="Courier New" panose="02070309020205020404" pitchFamily="49" charset="0"/>
              </a:rPr>
              <a:t>若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en-US" sz="2800" b="1">
                <a:latin typeface="宋体" panose="02010600030101010101" pitchFamily="2" charset="-122"/>
              </a:rPr>
              <a:t>∪</a:t>
            </a:r>
            <a:r>
              <a:rPr lang="en-US" sz="2800" b="1" i="1">
                <a:latin typeface="Times New Roman" panose="02020603050405020304" pitchFamily="18" charset="0"/>
              </a:rPr>
              <a:t>B</a:t>
            </a:r>
            <a:r>
              <a:rPr lang="zh-CN" sz="2800" b="1">
                <a:cs typeface="Courier New" panose="02070309020205020404" pitchFamily="49" charset="0"/>
              </a:rPr>
              <a:t>＝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，求实数</a:t>
            </a:r>
            <a:r>
              <a:rPr lang="en-US" sz="2800" b="1" i="1">
                <a:latin typeface="Times New Roman" panose="02020603050405020304" pitchFamily="18" charset="0"/>
              </a:rPr>
              <a:t>a</a:t>
            </a:r>
            <a:r>
              <a:rPr lang="zh-CN" sz="2800" b="1">
                <a:cs typeface="Courier New" panose="02070309020205020404" pitchFamily="49" charset="0"/>
              </a:rPr>
              <a:t>的取值范围；
</a:t>
            </a:r>
            <a:endParaRPr lang="zh-CN" altLang="en-US" sz="2800" b="1">
              <a:cs typeface="Courier New" panose="02070309020205020404" pitchFamily="49" charset="0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276225" y="1629410"/>
            <a:ext cx="1124394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56870"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由题意，知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{1,2}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．由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∪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，知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⊆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当集合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∅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时，关于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的方程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2(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没有实数根，所以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4(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4(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5)&lt;0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，即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3&lt;0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，解得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当集合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≠∅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时，若集合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中只有一个元素，则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4(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4(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5)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，整理得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，解得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＝－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，此时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＋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0}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，符合题意；若集合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中有两个元素，则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{1,2}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，所以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                          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无解．综上，可知实数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的取值范围为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3}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．
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116330" y="5288915"/>
          <a:ext cx="9460865" cy="10814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3" imgW="5276850" imgH="603250" progId="Word.Document.12">
                  <p:embed/>
                </p:oleObj>
              </mc:Choice>
              <mc:Fallback>
                <p:oleObj r:id="rId3" imgW="52768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330" y="5288915"/>
                        <a:ext cx="9460865" cy="108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276225" y="309245"/>
                <a:ext cx="11981180" cy="16998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Autofit/>
              </a:bodyPr>
              <a:lstStyle/>
              <a:p>
                <a:pPr indent="355600">
                  <a:lnSpc>
                    <a:spcPct val="150000"/>
                  </a:lnSpc>
                </a:pPr>
                <a:r>
                  <a:rPr lang="en-US" sz="2800" b="1">
                    <a:latin typeface="Times New Roman" panose="02020603050405020304" pitchFamily="18" charset="0"/>
                  </a:rPr>
                  <a:t>9.</a:t>
                </a:r>
                <a:r>
                  <a:rPr lang="zh-CN" sz="2800" b="1">
                    <a:cs typeface="Courier New" panose="02070309020205020404" pitchFamily="49" charset="0"/>
                  </a:rPr>
                  <a:t>设集合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A</a:t>
                </a:r>
                <a:r>
                  <a:rPr lang="zh-CN" sz="2800" b="1">
                    <a:cs typeface="Courier New" panose="02070309020205020404" pitchFamily="49" charset="0"/>
                  </a:rPr>
                  <a:t>＝</a:t>
                </a:r>
                <a:r>
                  <a:rPr lang="en-US" sz="2800" b="1">
                    <a:latin typeface="Times New Roman" panose="02020603050405020304" pitchFamily="18" charset="0"/>
                  </a:rPr>
                  <a:t>{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x</a:t>
                </a:r>
                <a:r>
                  <a:rPr lang="en-US" sz="2800" b="1">
                    <a:latin typeface="Times New Roman" panose="02020603050405020304" pitchFamily="18" charset="0"/>
                  </a:rPr>
                  <a:t>|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x</a:t>
                </a:r>
                <a:r>
                  <a:rPr lang="en-US" sz="2800" b="1" baseline="30000">
                    <a:latin typeface="Times New Roman" panose="02020603050405020304" pitchFamily="18" charset="0"/>
                  </a:rPr>
                  <a:t>2</a:t>
                </a:r>
                <a:r>
                  <a:rPr lang="zh-CN" sz="2800" b="1">
                    <a:cs typeface="Courier New" panose="02070309020205020404" pitchFamily="49" charset="0"/>
                  </a:rPr>
                  <a:t>－</a:t>
                </a:r>
                <a:r>
                  <a:rPr lang="en-US" sz="2800" b="1">
                    <a:latin typeface="Times New Roman" panose="02020603050405020304" pitchFamily="18" charset="0"/>
                  </a:rPr>
                  <a:t>3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x</a:t>
                </a:r>
                <a:r>
                  <a:rPr lang="zh-CN" sz="2800" b="1">
                    <a:cs typeface="Courier New" panose="02070309020205020404" pitchFamily="49" charset="0"/>
                  </a:rPr>
                  <a:t>＋</a:t>
                </a:r>
                <a:r>
                  <a:rPr lang="en-US" sz="2800" b="1">
                    <a:latin typeface="Times New Roman" panose="02020603050405020304" pitchFamily="18" charset="0"/>
                  </a:rPr>
                  <a:t>2</a:t>
                </a:r>
                <a:r>
                  <a:rPr lang="zh-CN" sz="2800" b="1">
                    <a:cs typeface="Courier New" panose="02070309020205020404" pitchFamily="49" charset="0"/>
                  </a:rPr>
                  <a:t>＝</a:t>
                </a:r>
                <a:r>
                  <a:rPr lang="en-US" sz="2800" b="1">
                    <a:latin typeface="Times New Roman" panose="02020603050405020304" pitchFamily="18" charset="0"/>
                  </a:rPr>
                  <a:t>0}</a:t>
                </a:r>
                <a:r>
                  <a:rPr lang="zh-CN" sz="2800" b="1">
                    <a:cs typeface="Courier New" panose="02070309020205020404" pitchFamily="49" charset="0"/>
                  </a:rPr>
                  <a:t>，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B</a:t>
                </a:r>
                <a:r>
                  <a:rPr lang="zh-CN" sz="2800" b="1">
                    <a:cs typeface="Courier New" panose="02070309020205020404" pitchFamily="49" charset="0"/>
                  </a:rPr>
                  <a:t>＝</a:t>
                </a:r>
                <a:r>
                  <a:rPr lang="en-US" sz="2800" b="1">
                    <a:latin typeface="Times New Roman" panose="02020603050405020304" pitchFamily="18" charset="0"/>
                  </a:rPr>
                  <a:t>{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x</a:t>
                </a:r>
                <a:r>
                  <a:rPr lang="en-US" sz="2800" b="1">
                    <a:latin typeface="Times New Roman" panose="02020603050405020304" pitchFamily="18" charset="0"/>
                  </a:rPr>
                  <a:t>|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x</a:t>
                </a:r>
                <a:r>
                  <a:rPr lang="en-US" sz="2800" b="1" baseline="30000">
                    <a:latin typeface="Times New Roman" panose="02020603050405020304" pitchFamily="18" charset="0"/>
                  </a:rPr>
                  <a:t>2</a:t>
                </a:r>
                <a:r>
                  <a:rPr lang="zh-CN" sz="2800" b="1">
                    <a:cs typeface="Courier New" panose="02070309020205020404" pitchFamily="49" charset="0"/>
                  </a:rPr>
                  <a:t>＋</a:t>
                </a:r>
                <a:r>
                  <a:rPr lang="en-US" sz="2800" b="1">
                    <a:latin typeface="Times New Roman" panose="02020603050405020304" pitchFamily="18" charset="0"/>
                  </a:rPr>
                  <a:t>2(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a</a:t>
                </a:r>
                <a:r>
                  <a:rPr lang="zh-CN" sz="2800" b="1">
                    <a:cs typeface="Courier New" panose="02070309020205020404" pitchFamily="49" charset="0"/>
                  </a:rPr>
                  <a:t>＋</a:t>
                </a:r>
                <a:r>
                  <a:rPr lang="en-US" sz="2800" b="1">
                    <a:latin typeface="Times New Roman" panose="02020603050405020304" pitchFamily="18" charset="0"/>
                  </a:rPr>
                  <a:t>1)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x</a:t>
                </a:r>
                <a:r>
                  <a:rPr lang="zh-CN" sz="2800" b="1">
                    <a:cs typeface="Courier New" panose="02070309020205020404" pitchFamily="49" charset="0"/>
                  </a:rPr>
                  <a:t>＋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a</a:t>
                </a:r>
                <a:r>
                  <a:rPr lang="en-US" sz="2800" b="1" baseline="30000">
                    <a:latin typeface="Times New Roman" panose="02020603050405020304" pitchFamily="18" charset="0"/>
                  </a:rPr>
                  <a:t>2</a:t>
                </a:r>
                <a:r>
                  <a:rPr lang="zh-CN" sz="2800" b="1">
                    <a:cs typeface="Courier New" panose="02070309020205020404" pitchFamily="49" charset="0"/>
                  </a:rPr>
                  <a:t>－</a:t>
                </a:r>
                <a:r>
                  <a:rPr lang="en-US" sz="2800" b="1">
                    <a:latin typeface="Times New Roman" panose="02020603050405020304" pitchFamily="18" charset="0"/>
                  </a:rPr>
                  <a:t>5</a:t>
                </a:r>
                <a:r>
                  <a:rPr lang="zh-CN" sz="2800" b="1">
                    <a:cs typeface="Courier New" panose="02070309020205020404" pitchFamily="49" charset="0"/>
                  </a:rPr>
                  <a:t>＝</a:t>
                </a:r>
                <a:r>
                  <a:rPr lang="en-US" sz="2800" b="1">
                    <a:latin typeface="Times New Roman" panose="02020603050405020304" pitchFamily="18" charset="0"/>
                  </a:rPr>
                  <a:t>0}</a:t>
                </a:r>
                <a:r>
                  <a:rPr lang="zh-CN" sz="2800" b="1">
                    <a:cs typeface="Courier New" panose="02070309020205020404" pitchFamily="49" charset="0"/>
                  </a:rPr>
                  <a:t>．</a:t>
                </a:r>
                <a:r>
                  <a:rPr lang="en-US" sz="2800" b="1">
                    <a:latin typeface="Times New Roman" panose="02020603050405020304" pitchFamily="18" charset="0"/>
                  </a:rPr>
                  <a:t>(3)</a:t>
                </a:r>
                <a:r>
                  <a:rPr lang="zh-CN" sz="2800" b="1">
                    <a:cs typeface="Courier New" panose="02070309020205020404" pitchFamily="49" charset="0"/>
                  </a:rPr>
                  <a:t>若全集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U</a:t>
                </a:r>
                <a:r>
                  <a:rPr lang="zh-CN" sz="2800" b="1">
                    <a:cs typeface="Courier New" panose="02070309020205020404" pitchFamily="49" charset="0"/>
                  </a:rPr>
                  <a:t>＝</a:t>
                </a:r>
                <a:r>
                  <a:rPr lang="en-US" sz="2800" b="1">
                    <a:latin typeface="Times New Roman" panose="02020603050405020304" pitchFamily="18" charset="0"/>
                  </a:rPr>
                  <a:t>R</a:t>
                </a:r>
                <a:r>
                  <a:rPr lang="zh-CN" sz="2800" b="1">
                    <a:cs typeface="Courier New" panose="02070309020205020404" pitchFamily="49" charset="0"/>
                  </a:rPr>
                  <a:t>，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A</a:t>
                </a:r>
                <a:r>
                  <a:rPr lang="en-US" sz="2800" b="1">
                    <a:latin typeface="宋体" panose="02010600030101010101" pitchFamily="2" charset="-122"/>
                  </a:rPr>
                  <a:t>∩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bi"/>
                            </m:rPr>
                            <a:rPr lang="en-US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r>
                  <a:rPr lang="zh-CN" sz="2800" b="1">
                    <a:cs typeface="Courier New" panose="02070309020205020404" pitchFamily="49" charset="0"/>
                  </a:rPr>
                  <a:t>＝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A</a:t>
                </a:r>
                <a:r>
                  <a:rPr lang="zh-CN" sz="2800" b="1">
                    <a:cs typeface="Courier New" panose="02070309020205020404" pitchFamily="49" charset="0"/>
                  </a:rPr>
                  <a:t>，求实数</a:t>
                </a:r>
                <a:r>
                  <a:rPr lang="en-US" sz="2800" b="1" i="1">
                    <a:latin typeface="Times New Roman" panose="02020603050405020304" pitchFamily="18" charset="0"/>
                  </a:rPr>
                  <a:t>a</a:t>
                </a:r>
                <a:r>
                  <a:rPr lang="zh-CN" sz="2800" b="1">
                    <a:cs typeface="Courier New" panose="02070309020205020404" pitchFamily="49" charset="0"/>
                  </a:rPr>
                  <a:t>的取值范围．
</a:t>
                </a:r>
                <a:endParaRPr lang="zh-CN" altLang="en-US" sz="2800" b="1"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309245"/>
                <a:ext cx="11981180" cy="1699895"/>
              </a:xfrm>
              <a:prstGeom prst="rect">
                <a:avLst/>
              </a:prstGeom>
              <a:blipFill rotWithShape="1">
                <a:blip r:embed="rId2"/>
                <a:stretch>
                  <a:fillRect t="-254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96595" y="2008823"/>
          <a:ext cx="11402060" cy="39763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3" imgW="6191250" imgH="2159000" progId="Word.Document.12">
                  <p:embed/>
                </p:oleObj>
              </mc:Choice>
              <mc:Fallback>
                <p:oleObj r:id="rId3" imgW="6191250" imgH="2159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595" y="2008823"/>
                        <a:ext cx="11402060" cy="3976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Thank you for your attention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回家作业：完成第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章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集合与逻辑单元测试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4810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图片 3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520" y="669290"/>
            <a:ext cx="11819255" cy="4070350"/>
          </a:xfrm>
          <a:prstGeom prst="rect">
            <a:avLst/>
          </a:prstGeom>
        </p:spPr>
      </p:pic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736526" y="4029329"/>
                <a:ext cx="15570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>
                    <m:oMathParaPr>
                      <m:jc/>
                    </m:oMathParaPr>
                    <m:oMath>
                      <m:r>
                        <a:rPr lang="en-US" altLang="zh-CN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⊂</m:t>
                      </m:r>
                      <m:r>
                        <a:rPr lang="en-US" altLang="zh-CN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⊃</m:t>
                      </m:r>
                      <m:r>
                        <a:rPr lang="en-US" altLang="zh-CN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highlight>
                    <a:srgbClr val="FFFF00"/>
                  </a:highlight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26" y="4029329"/>
                <a:ext cx="155702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37" t="-69" r="3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7296150" y="4209415"/>
                <a:ext cx="946785" cy="58293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 algn="l"/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altLang="zh-CN" sz="2400" i="1">
                  <a:highlight>
                    <a:srgbClr val="FFFF00"/>
                  </a:highlight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150" y="4209415"/>
                <a:ext cx="946785" cy="5829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6255" y="552450"/>
            <a:ext cx="8335010" cy="3867150"/>
          </a:xfrm>
          <a:prstGeom prst="rect">
            <a:avLst/>
          </a:prstGeom>
        </p:spPr>
      </p:pic>
      <p:pic>
        <p:nvPicPr>
          <p:cNvPr id="5" name="图片 4" title="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15885" y="1749425"/>
            <a:ext cx="2603500" cy="431800"/>
          </a:xfrm>
          <a:prstGeom prst="rect">
            <a:avLst/>
          </a:prstGeom>
        </p:spPr>
      </p:pic>
      <p:sp>
        <p:nvSpPr>
          <p:cNvPr id="6" name="文本框 5" title=""/>
          <p:cNvSpPr txBox="1"/>
          <p:nvPr/>
        </p:nvSpPr>
        <p:spPr>
          <a:xfrm>
            <a:off x="8555926" y="2289429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200">
                <a:highlight>
                  <a:srgbClr val="FFFF00"/>
                </a:highlight>
              </a:rPr>
              <a:t>反证法</a:t>
            </a:r>
            <a:endParaRPr lang="zh-CN" altLang="en-US" sz="3200">
              <a:highlight>
                <a:srgbClr val="FFFF00"/>
              </a:highlight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8736330" y="300918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命题的否定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题型梳理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集合的概念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456565" y="909320"/>
            <a:ext cx="10448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【例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en-US" altLang="en-US"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356360" y="789305"/>
          <a:ext cx="10125710" cy="38950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6191250" imgH="2381250" progId="Word.Document.12">
                  <p:embed/>
                </p:oleObj>
              </mc:Choice>
              <mc:Fallback>
                <p:oleObj r:id="rId2" imgW="619125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6360" y="789305"/>
                        <a:ext cx="10125710" cy="389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9" title=""/>
          <p:cNvSpPr txBox="1"/>
          <p:nvPr>
            <p:custDataLst>
              <p:tags r:id="rId4"/>
            </p:custDataLst>
          </p:nvPr>
        </p:nvSpPr>
        <p:spPr>
          <a:xfrm>
            <a:off x="2016332" y="144915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TextBox 19" title=""/>
          <p:cNvSpPr txBox="1"/>
          <p:nvPr>
            <p:custDataLst>
              <p:tags r:id="rId5"/>
            </p:custDataLst>
          </p:nvPr>
        </p:nvSpPr>
        <p:spPr>
          <a:xfrm>
            <a:off x="2016332" y="2769324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集合的概念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456565" y="909320"/>
            <a:ext cx="10448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【例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en-US" altLang="en-US"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716405" y="789305"/>
            <a:ext cx="10234930" cy="25215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sz="3600" b="1">
                <a:ea typeface="宋体" panose="02010600030101010101" pitchFamily="2" charset="-122"/>
              </a:rPr>
              <a:t>已知集合</a:t>
            </a:r>
            <a:r>
              <a:rPr 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3600" b="1">
                <a:ea typeface="宋体" panose="02010600030101010101" pitchFamily="2" charset="-122"/>
              </a:rPr>
              <a:t>＝</a:t>
            </a:r>
            <a:r>
              <a:rPr 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{0</a:t>
            </a:r>
            <a:r>
              <a:rPr 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sz="3600" b="1">
                <a:latin typeface="Times New Roman" panose="02020603050405020304" pitchFamily="18" charset="0"/>
              </a:rPr>
              <a:t>1</a:t>
            </a:r>
            <a:r>
              <a:rPr 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sz="3600" b="1">
                <a:latin typeface="Times New Roman" panose="02020603050405020304" pitchFamily="18" charset="0"/>
              </a:rPr>
              <a:t>2}</a:t>
            </a:r>
            <a:r>
              <a:rPr 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sz="3600" b="1">
                <a:ea typeface="宋体" panose="02010600030101010101" pitchFamily="2" charset="-122"/>
              </a:rPr>
              <a:t>则集合</a:t>
            </a:r>
            <a:r>
              <a:rPr 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3600" b="1">
                <a:ea typeface="宋体" panose="02010600030101010101" pitchFamily="2" charset="-122"/>
              </a:rPr>
              <a:t>＝</a:t>
            </a:r>
            <a:r>
              <a:rPr 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3600" b="1">
                <a:ea typeface="宋体" panose="02010600030101010101" pitchFamily="2" charset="-122"/>
              </a:rPr>
              <a:t>－</a:t>
            </a:r>
            <a:r>
              <a:rPr 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sz="3600" b="1">
                <a:latin typeface="宋体" panose="02010600030101010101" pitchFamily="2" charset="-122"/>
              </a:rPr>
              <a:t>∈</a:t>
            </a:r>
            <a:r>
              <a:rPr 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sz="3600" b="1" i="1">
                <a:latin typeface="Times New Roman" panose="02020603050405020304" pitchFamily="18" charset="0"/>
              </a:rPr>
              <a:t>y</a:t>
            </a:r>
            <a:r>
              <a:rPr lang="en-US" sz="3600" b="1">
                <a:latin typeface="宋体" panose="02010600030101010101" pitchFamily="2" charset="-122"/>
              </a:rPr>
              <a:t>∈</a:t>
            </a:r>
            <a:r>
              <a:rPr lang="en-US" sz="3600" b="1" i="1">
                <a:latin typeface="Times New Roman" panose="02020603050405020304" pitchFamily="18" charset="0"/>
              </a:rPr>
              <a:t>A</a:t>
            </a:r>
            <a:r>
              <a:rPr lang="en-US" sz="3600" b="1">
                <a:latin typeface="Times New Roman" panose="02020603050405020304" pitchFamily="18" charset="0"/>
              </a:rPr>
              <a:t>}</a:t>
            </a:r>
            <a:r>
              <a:rPr lang="zh-CN" sz="3600" b="1">
                <a:ea typeface="宋体" panose="02010600030101010101" pitchFamily="2" charset="-122"/>
              </a:rPr>
              <a:t>中元素的个数是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sz="3600" b="1">
                <a:ea typeface="宋体" panose="02010600030101010101" pitchFamily="2" charset="-122"/>
              </a:rPr>
              <a:t>　　</a:t>
            </a:r>
            <a:r>
              <a:rPr 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sz="3600" b="1">
                <a:latin typeface="Times New Roman" panose="02020603050405020304" pitchFamily="18" charset="0"/>
              </a:rPr>
              <a:t>A</a:t>
            </a:r>
            <a:r>
              <a:rPr 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sz="3600" b="1">
                <a:latin typeface="Times New Roman" panose="02020603050405020304" pitchFamily="18" charset="0"/>
              </a:rPr>
              <a:t>1</a:t>
            </a:r>
            <a:r>
              <a:rPr lang="zh-CN" sz="3600" b="1">
                <a:ea typeface="宋体" panose="02010600030101010101" pitchFamily="2" charset="-122"/>
              </a:rPr>
              <a:t>　　　　</a:t>
            </a:r>
            <a:r>
              <a:rPr lang="en-US" sz="3600" b="1">
                <a:latin typeface="Times New Roman" panose="02020603050405020304" pitchFamily="18" charset="0"/>
              </a:rPr>
              <a:t>B</a:t>
            </a:r>
            <a:r>
              <a:rPr lang="zh-CN" sz="3600" b="1">
                <a:ea typeface="宋体" panose="02010600030101010101" pitchFamily="2" charset="-122"/>
              </a:rPr>
              <a:t>．</a:t>
            </a:r>
            <a:r>
              <a:rPr lang="en-US" sz="3600" b="1">
                <a:latin typeface="Times New Roman" panose="02020603050405020304" pitchFamily="18" charset="0"/>
              </a:rPr>
              <a:t>3        C</a:t>
            </a:r>
            <a:r>
              <a:rPr 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sz="3600" b="1">
                <a:latin typeface="Times New Roman" panose="02020603050405020304" pitchFamily="18" charset="0"/>
              </a:rPr>
              <a:t>5 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>
                <a:latin typeface="Times New Roman" panose="02020603050405020304" pitchFamily="18" charset="0"/>
              </a:rPr>
              <a:t>D</a:t>
            </a:r>
            <a:r>
              <a:rPr 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sz="3600" b="1">
                <a:latin typeface="Times New Roman" panose="02020603050405020304" pitchFamily="18" charset="0"/>
              </a:rPr>
              <a:t>9
</a:t>
            </a:r>
            <a:endParaRPr lang="en-US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76225" y="2828925"/>
            <a:ext cx="11839575" cy="30784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①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当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时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此时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的值分别为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r>
              <a:rPr 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②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当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时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此时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的值分别为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r>
              <a:rPr 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③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当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时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＝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此时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的值分别为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0.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综上可知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的可能取值为－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－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共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个</a:t>
            </a:r>
            <a:r>
              <a:rPr lang="zh-CN" sz="3200" b="1">
                <a:solidFill>
                  <a:srgbClr val="FF0000"/>
                </a:solidFill>
                <a:latin typeface="楷体_GB2312" charset="0"/>
                <a:ea typeface="宋体" panose="02010600030101010101" pitchFamily="2" charset="-122"/>
              </a:rPr>
              <a:t>，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故选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C.
</a:t>
            </a:r>
            <a:endParaRPr lang="en-US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集合的概念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456565" y="909320"/>
            <a:ext cx="10448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【例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en-US" altLang="en-US"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3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36420" y="834391"/>
          <a:ext cx="11483340" cy="6915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3" imgW="11677650" imgH="704850" progId="Word.Document.12">
                  <p:embed/>
                </p:oleObj>
              </mc:Choice>
              <mc:Fallback>
                <p:oleObj r:id="rId3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6420" y="834391"/>
                        <a:ext cx="11483340" cy="691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" name="对象 1" title=""/>
          <p:cNvGraphicFramePr>
            <a:graphicFrameLocks noChangeAspect="1"/>
          </p:cNvGraphicFramePr>
          <p:nvPr/>
        </p:nvGraphicFramePr>
        <p:xfrm>
          <a:off x="1236345" y="1629410"/>
          <a:ext cx="9571355" cy="52692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5" imgW="11677650" imgH="6597650" progId="Word.Document.12">
                  <p:embed/>
                </p:oleObj>
              </mc:Choice>
              <mc:Fallback>
                <p:oleObj r:id="rId5" imgW="11677650" imgH="6597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6345" y="1629410"/>
                        <a:ext cx="9571355" cy="5269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题型二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集合间的关系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216535" y="728980"/>
            <a:ext cx="114388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en-US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56285" y="728980"/>
          <a:ext cx="11213465" cy="2530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6191250" imgH="1397000" progId="Word.Document.12">
                  <p:embed/>
                </p:oleObj>
              </mc:Choice>
              <mc:Fallback>
                <p:oleObj r:id="rId2" imgW="61912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285" y="728980"/>
                        <a:ext cx="11213465" cy="253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 title=""/>
          <p:cNvSpPr txBox="1"/>
          <p:nvPr/>
        </p:nvSpPr>
        <p:spPr>
          <a:xfrm>
            <a:off x="4116070" y="1448985"/>
            <a:ext cx="4064000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14338" name="对象 1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12420" y="2828608"/>
          <a:ext cx="11483340" cy="2036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5" imgW="11677650" imgH="2076450" progId="Word.Document.12">
                  <p:embed/>
                </p:oleObj>
              </mc:Choice>
              <mc:Fallback>
                <p:oleObj r:id="rId5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" y="2828608"/>
                        <a:ext cx="11483340" cy="2036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16610" y="4568825"/>
          <a:ext cx="10420985" cy="24612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8" imgW="11677650" imgH="2768600" progId="Word.Document.12">
                  <p:embed/>
                </p:oleObj>
              </mc:Choice>
              <mc:Fallback>
                <p:oleObj r:id="rId8" imgW="11677650" imgH="2768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6610" y="4568825"/>
                        <a:ext cx="10420985" cy="2461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 title=""/>
          <p:cNvSpPr txBox="1"/>
          <p:nvPr>
            <p:custDataLst>
              <p:tags r:id="rId10"/>
            </p:custDataLst>
          </p:nvPr>
        </p:nvSpPr>
        <p:spPr>
          <a:xfrm>
            <a:off x="11021695" y="3428915"/>
            <a:ext cx="4064000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123e822-b005-42ba-94fa-f92385b7d152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95</Paragraphs>
  <Slides>27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45">
      <vt:lpstr>Arial</vt:lpstr>
      <vt:lpstr>Calibri Light</vt:lpstr>
      <vt:lpstr>宋体</vt:lpstr>
      <vt:lpstr>Calibri</vt:lpstr>
      <vt:lpstr>Meiryo</vt:lpstr>
      <vt:lpstr>Yuanti SC Regular</vt:lpstr>
      <vt:lpstr>方正兰亭粗黑_GBK</vt:lpstr>
      <vt:lpstr>Cambria Math</vt:lpstr>
      <vt:lpstr>微软雅黑</vt:lpstr>
      <vt:lpstr>Times New Roman</vt:lpstr>
      <vt:lpstr>华文细黑</vt:lpstr>
      <vt:lpstr>楷体_GB2312</vt:lpstr>
      <vt:lpstr>Courier New</vt:lpstr>
      <vt:lpstr>Times New Roman Bold</vt:lpstr>
      <vt:lpstr>方正中等线简体</vt:lpstr>
      <vt:lpstr>黑体</vt:lpstr>
      <vt:lpstr>MS Gothic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2023-09-08T15:45:28.108</cp:lastPrinted>
  <dcterms:created xsi:type="dcterms:W3CDTF">2023-09-08T15:45:28Z</dcterms:created>
  <dcterms:modified xsi:type="dcterms:W3CDTF">2023-09-08T07:45:28Z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