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340" r:id="rId5"/>
    <p:sldId id="275" r:id="rId6"/>
    <p:sldId id="285" r:id="rId7"/>
    <p:sldId id="358" r:id="rId8"/>
    <p:sldId id="361" r:id="rId9"/>
    <p:sldId id="362" r:id="rId10"/>
    <p:sldId id="359" r:id="rId11"/>
    <p:sldId id="360" r:id="rId12"/>
    <p:sldId id="276" r:id="rId13"/>
    <p:sldId id="281" r:id="rId14"/>
    <p:sldId id="363" r:id="rId15"/>
    <p:sldId id="364" r:id="rId16"/>
    <p:sldId id="365" r:id="rId17"/>
    <p:sldId id="387" r:id="rId18"/>
    <p:sldId id="317" r:id="rId19"/>
    <p:sldId id="318" r:id="rId20"/>
    <p:sldId id="371" r:id="rId21"/>
    <p:sldId id="375" r:id="rId22"/>
    <p:sldId id="376" r:id="rId23"/>
    <p:sldId id="277" r:id="rId24"/>
    <p:sldId id="329" r:id="rId25"/>
    <p:sldId id="338" r:id="rId26"/>
    <p:sldId id="339" r:id="rId27"/>
    <p:sldId id="389" r:id="rId28"/>
    <p:sldId id="390" r:id="rId29"/>
    <p:sldId id="391" r:id="rId30"/>
    <p:sldId id="278" r:id="rId31"/>
    <p:sldId id="283" r:id="rId32"/>
    <p:sldId id="286" r:id="rId33"/>
  </p:sldIdLst>
  <p:sldSz cx="12192000" cy="6858000"/>
  <p:notesSz cx="6858000" cy="9144000"/>
  <p:custDataLst>
    <p:tags r:id="rId3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tags" Target="tags/tag95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Relationship Id="rId2" Type="http://schemas.openxmlformats.org/officeDocument/2006/relationships/image" Target="../media/image9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Relationship Id="rId2" Type="http://schemas.openxmlformats.org/officeDocument/2006/relationships/image" Target="../media/image36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8.xml" /><Relationship Id="rId11" Type="http://schemas.openxmlformats.org/officeDocument/2006/relationships/tags" Target="../tags/tag29.xml" /><Relationship Id="rId12" Type="http://schemas.openxmlformats.org/officeDocument/2006/relationships/oleObject" Target="../embeddings/oleObject1.bin" TargetMode="Internal" /><Relationship Id="rId13" Type="http://schemas.openxmlformats.org/officeDocument/2006/relationships/image" Target="../media/image9.wmf" /><Relationship Id="rId14" Type="http://schemas.openxmlformats.org/officeDocument/2006/relationships/tags" Target="../tags/tag30.xml" /><Relationship Id="rId15" Type="http://schemas.openxmlformats.org/officeDocument/2006/relationships/tags" Target="../tags/tag31.xml" /><Relationship Id="rId16" Type="http://schemas.openxmlformats.org/officeDocument/2006/relationships/vmlDrawing" Target="../drawings/vmlDrawing1.vml" /><Relationship Id="rId2" Type="http://schemas.openxmlformats.org/officeDocument/2006/relationships/tags" Target="../tags/tag22.xml" /><Relationship Id="rId3" Type="http://schemas.openxmlformats.org/officeDocument/2006/relationships/tags" Target="../tags/tag23.xml" /><Relationship Id="rId4" Type="http://schemas.openxmlformats.org/officeDocument/2006/relationships/package" Target="../embeddings/Document1.docx" TargetMode="Internal" /><Relationship Id="rId5" Type="http://schemas.openxmlformats.org/officeDocument/2006/relationships/image" Target="../media/image8.emf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tags" Target="../tags/tag26.xml" /><Relationship Id="rId9" Type="http://schemas.openxmlformats.org/officeDocument/2006/relationships/tags" Target="../tags/tag2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2.xml" /><Relationship Id="rId3" Type="http://schemas.openxmlformats.org/officeDocument/2006/relationships/package" Target="../embeddings/Document2.docx" TargetMode="Internal" /><Relationship Id="rId4" Type="http://schemas.openxmlformats.org/officeDocument/2006/relationships/image" Target="../media/image10.emf" /><Relationship Id="rId5" Type="http://schemas.openxmlformats.org/officeDocument/2006/relationships/vmlDrawing" Target="../drawings/vmlDrawing2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3.xml" /><Relationship Id="rId3" Type="http://schemas.openxmlformats.org/officeDocument/2006/relationships/tags" Target="../tags/tag34.xml" /><Relationship Id="rId4" Type="http://schemas.openxmlformats.org/officeDocument/2006/relationships/image" Target="../media/image11.png" /><Relationship Id="rId5" Type="http://schemas.openxmlformats.org/officeDocument/2006/relationships/tags" Target="../tags/tag35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image" Target="../media/image11.png" /><Relationship Id="rId5" Type="http://schemas.openxmlformats.org/officeDocument/2006/relationships/tags" Target="../tags/tag38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9.xml" /><Relationship Id="rId3" Type="http://schemas.openxmlformats.org/officeDocument/2006/relationships/tags" Target="../tags/tag40.xml" /><Relationship Id="rId4" Type="http://schemas.openxmlformats.org/officeDocument/2006/relationships/image" Target="../media/image1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45.xml" /><Relationship Id="rId11" Type="http://schemas.openxmlformats.org/officeDocument/2006/relationships/tags" Target="../tags/tag46.xml" /><Relationship Id="rId12" Type="http://schemas.openxmlformats.org/officeDocument/2006/relationships/tags" Target="../tags/tag47.xml" /><Relationship Id="rId13" Type="http://schemas.openxmlformats.org/officeDocument/2006/relationships/image" Target="../media/image15.png" /><Relationship Id="rId14" Type="http://schemas.openxmlformats.org/officeDocument/2006/relationships/tags" Target="../tags/tag48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image" Target="../media/image12.png" /><Relationship Id="rId5" Type="http://schemas.openxmlformats.org/officeDocument/2006/relationships/tags" Target="../tags/tag43.xml" /><Relationship Id="rId6" Type="http://schemas.openxmlformats.org/officeDocument/2006/relationships/image" Target="../media/image11.png" /><Relationship Id="rId7" Type="http://schemas.openxmlformats.org/officeDocument/2006/relationships/tags" Target="../tags/tag44.xml" /><Relationship Id="rId8" Type="http://schemas.openxmlformats.org/officeDocument/2006/relationships/image" Target="../media/image13.png" /><Relationship Id="rId9" Type="http://schemas.openxmlformats.org/officeDocument/2006/relationships/image" Target="../media/image14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image" Target="../media/image16.png" /><Relationship Id="rId5" Type="http://schemas.openxmlformats.org/officeDocument/2006/relationships/image" Target="../media/image17.png" /><Relationship Id="rId6" Type="http://schemas.openxmlformats.org/officeDocument/2006/relationships/image" Target="../media/image18.jpeg" /><Relationship Id="rId7" Type="http://schemas.openxmlformats.org/officeDocument/2006/relationships/tags" Target="../tags/tag5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2.xml" /><Relationship Id="rId3" Type="http://schemas.openxmlformats.org/officeDocument/2006/relationships/image" Target="../media/image19.jpeg" /><Relationship Id="rId4" Type="http://schemas.openxmlformats.org/officeDocument/2006/relationships/tags" Target="../tags/tag53.xml" /><Relationship Id="rId5" Type="http://schemas.openxmlformats.org/officeDocument/2006/relationships/tags" Target="../tags/tag5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58.xml" /><Relationship Id="rId11" Type="http://schemas.openxmlformats.org/officeDocument/2006/relationships/vmlDrawing" Target="../drawings/vmlDrawing3.vml" /><Relationship Id="rId2" Type="http://schemas.openxmlformats.org/officeDocument/2006/relationships/tags" Target="../tags/tag55.xml" /><Relationship Id="rId3" Type="http://schemas.openxmlformats.org/officeDocument/2006/relationships/package" Target="../embeddings/Document3.docx" TargetMode="Internal" /><Relationship Id="rId4" Type="http://schemas.openxmlformats.org/officeDocument/2006/relationships/image" Target="../media/image20.emf" /><Relationship Id="rId5" Type="http://schemas.openxmlformats.org/officeDocument/2006/relationships/tags" Target="../tags/tag56.xml" /><Relationship Id="rId6" Type="http://schemas.openxmlformats.org/officeDocument/2006/relationships/tags" Target="../tags/tag57.xml" /><Relationship Id="rId7" Type="http://schemas.openxmlformats.org/officeDocument/2006/relationships/package" Target="../embeddings/Document4.docx" TargetMode="Internal" /><Relationship Id="rId8" Type="http://schemas.openxmlformats.org/officeDocument/2006/relationships/image" Target="../media/image21.emf" /><Relationship Id="rId9" Type="http://schemas.openxmlformats.org/officeDocument/2006/relationships/image" Target="../media/image2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image" Target="../media/image23.jpeg" /><Relationship Id="rId5" Type="http://schemas.openxmlformats.org/officeDocument/2006/relationships/tags" Target="../tags/tag61.xml" /><Relationship Id="rId6" Type="http://schemas.openxmlformats.org/officeDocument/2006/relationships/tags" Target="../tags/tag62.xml" /><Relationship Id="rId7" Type="http://schemas.openxmlformats.org/officeDocument/2006/relationships/image" Target="../media/image24.jpeg" /><Relationship Id="rId8" Type="http://schemas.openxmlformats.org/officeDocument/2006/relationships/tags" Target="../tags/tag6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4.xml" /><Relationship Id="rId3" Type="http://schemas.openxmlformats.org/officeDocument/2006/relationships/package" Target="../embeddings/Document5.docx" TargetMode="Internal" /><Relationship Id="rId4" Type="http://schemas.openxmlformats.org/officeDocument/2006/relationships/image" Target="../media/image25.emf" /><Relationship Id="rId5" Type="http://schemas.openxmlformats.org/officeDocument/2006/relationships/tags" Target="../tags/tag65.xml" /><Relationship Id="rId6" Type="http://schemas.openxmlformats.org/officeDocument/2006/relationships/package" Target="../embeddings/Document6.docx" TargetMode="Internal" /><Relationship Id="rId7" Type="http://schemas.openxmlformats.org/officeDocument/2006/relationships/image" Target="../media/image26.emf" /><Relationship Id="rId8" Type="http://schemas.openxmlformats.org/officeDocument/2006/relationships/vmlDrawing" Target="../drawings/vmlDrawing4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6.xml" /><Relationship Id="rId3" Type="http://schemas.openxmlformats.org/officeDocument/2006/relationships/package" Target="../embeddings/Document7.docx" TargetMode="Internal" /><Relationship Id="rId4" Type="http://schemas.openxmlformats.org/officeDocument/2006/relationships/image" Target="../media/image27.emf" /><Relationship Id="rId5" Type="http://schemas.openxmlformats.org/officeDocument/2006/relationships/tags" Target="../tags/tag67.xml" /><Relationship Id="rId6" Type="http://schemas.openxmlformats.org/officeDocument/2006/relationships/package" Target="../embeddings/Document8.docx" TargetMode="Internal" /><Relationship Id="rId7" Type="http://schemas.openxmlformats.org/officeDocument/2006/relationships/image" Target="../media/image28.emf" /><Relationship Id="rId8" Type="http://schemas.openxmlformats.org/officeDocument/2006/relationships/vmlDrawing" Target="../drawings/vmlDrawing5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8.xml" /><Relationship Id="rId3" Type="http://schemas.openxmlformats.org/officeDocument/2006/relationships/tags" Target="../tags/tag69.xml" /><Relationship Id="rId4" Type="http://schemas.openxmlformats.org/officeDocument/2006/relationships/tags" Target="../tags/tag70.xml" /><Relationship Id="rId5" Type="http://schemas.openxmlformats.org/officeDocument/2006/relationships/image" Target="../media/image29.png" /><Relationship Id="rId6" Type="http://schemas.openxmlformats.org/officeDocument/2006/relationships/tags" Target="../tags/tag71.xml" /><Relationship Id="rId7" Type="http://schemas.openxmlformats.org/officeDocument/2006/relationships/tags" Target="../tags/tag72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9.xml" /><Relationship Id="rId11" Type="http://schemas.openxmlformats.org/officeDocument/2006/relationships/tags" Target="../tags/tag80.xml" /><Relationship Id="rId12" Type="http://schemas.openxmlformats.org/officeDocument/2006/relationships/image" Target="../media/image32.png" /><Relationship Id="rId13" Type="http://schemas.openxmlformats.org/officeDocument/2006/relationships/tags" Target="../tags/tag81.xml" /><Relationship Id="rId2" Type="http://schemas.openxmlformats.org/officeDocument/2006/relationships/tags" Target="../tags/tag73.xml" /><Relationship Id="rId3" Type="http://schemas.openxmlformats.org/officeDocument/2006/relationships/tags" Target="../tags/tag74.xml" /><Relationship Id="rId4" Type="http://schemas.openxmlformats.org/officeDocument/2006/relationships/image" Target="../media/image30.png" /><Relationship Id="rId5" Type="http://schemas.openxmlformats.org/officeDocument/2006/relationships/tags" Target="../tags/tag75.xml" /><Relationship Id="rId6" Type="http://schemas.openxmlformats.org/officeDocument/2006/relationships/tags" Target="../tags/tag76.xml" /><Relationship Id="rId7" Type="http://schemas.openxmlformats.org/officeDocument/2006/relationships/image" Target="../media/image31.png" /><Relationship Id="rId8" Type="http://schemas.openxmlformats.org/officeDocument/2006/relationships/tags" Target="../tags/tag77.xml" /><Relationship Id="rId9" Type="http://schemas.openxmlformats.org/officeDocument/2006/relationships/tags" Target="../tags/tag78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2.xml" /><Relationship Id="rId3" Type="http://schemas.openxmlformats.org/officeDocument/2006/relationships/tags" Target="../tags/tag83.xml" /><Relationship Id="rId4" Type="http://schemas.openxmlformats.org/officeDocument/2006/relationships/tags" Target="../tags/tag84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5.xml" /><Relationship Id="rId3" Type="http://schemas.openxmlformats.org/officeDocument/2006/relationships/oleObject" Target="../embeddings/oleObject2.bin" TargetMode="Internal" /><Relationship Id="rId4" Type="http://schemas.openxmlformats.org/officeDocument/2006/relationships/image" Target="../media/image33.emf" /><Relationship Id="rId5" Type="http://schemas.openxmlformats.org/officeDocument/2006/relationships/tags" Target="../tags/tag86.xml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34.emf" /><Relationship Id="rId8" Type="http://schemas.openxmlformats.org/officeDocument/2006/relationships/vmlDrawing" Target="../drawings/vmlDrawing6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7.xml" /><Relationship Id="rId3" Type="http://schemas.openxmlformats.org/officeDocument/2006/relationships/oleObject" Target="../embeddings/oleObject4.bin" TargetMode="Internal" /><Relationship Id="rId4" Type="http://schemas.openxmlformats.org/officeDocument/2006/relationships/image" Target="../media/image35.emf" /><Relationship Id="rId5" Type="http://schemas.openxmlformats.org/officeDocument/2006/relationships/tags" Target="../tags/tag88.xml" /><Relationship Id="rId6" Type="http://schemas.openxmlformats.org/officeDocument/2006/relationships/oleObject" Target="../embeddings/oleObject5.bin" TargetMode="Internal" /><Relationship Id="rId7" Type="http://schemas.openxmlformats.org/officeDocument/2006/relationships/image" Target="../media/image36.emf" /><Relationship Id="rId8" Type="http://schemas.openxmlformats.org/officeDocument/2006/relationships/vmlDrawing" Target="../drawings/vmlDrawing7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9.xml" /><Relationship Id="rId3" Type="http://schemas.openxmlformats.org/officeDocument/2006/relationships/tags" Target="../tags/tag90.xml" /><Relationship Id="rId4" Type="http://schemas.openxmlformats.org/officeDocument/2006/relationships/image" Target="../media/image37.jpeg" /><Relationship Id="rId5" Type="http://schemas.openxmlformats.org/officeDocument/2006/relationships/tags" Target="../tags/tag91.xml" /><Relationship Id="rId6" Type="http://schemas.openxmlformats.org/officeDocument/2006/relationships/tags" Target="../tags/tag9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3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9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Relationship Id="rId3" Type="http://schemas.openxmlformats.org/officeDocument/2006/relationships/tags" Target="../tags/tag4.xml" /><Relationship Id="rId4" Type="http://schemas.openxmlformats.org/officeDocument/2006/relationships/tags" Target="../tags/tag5.xml" /><Relationship Id="rId5" Type="http://schemas.openxmlformats.org/officeDocument/2006/relationships/tags" Target="../tags/tag6.xml" /><Relationship Id="rId6" Type="http://schemas.openxmlformats.org/officeDocument/2006/relationships/tags" Target="../tags/tag7.xml" /><Relationship Id="rId7" Type="http://schemas.openxmlformats.org/officeDocument/2006/relationships/tags" Target="../tags/tag8.xml" /><Relationship Id="rId8" Type="http://schemas.openxmlformats.org/officeDocument/2006/relationships/image" Target="../media/image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.xml" /><Relationship Id="rId3" Type="http://schemas.openxmlformats.org/officeDocument/2006/relationships/tags" Target="../tags/tag10.xml" /><Relationship Id="rId4" Type="http://schemas.openxmlformats.org/officeDocument/2006/relationships/tags" Target="../tags/tag11.xml" /><Relationship Id="rId5" Type="http://schemas.openxmlformats.org/officeDocument/2006/relationships/tags" Target="../tags/tag12.xml" /><Relationship Id="rId6" Type="http://schemas.openxmlformats.org/officeDocument/2006/relationships/tags" Target="../tags/tag13.xml" /><Relationship Id="rId7" Type="http://schemas.openxmlformats.org/officeDocument/2006/relationships/image" Target="../media/image4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image" Target="../media/image5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image" Target="../media/image6.png" /><Relationship Id="rId5" Type="http://schemas.openxmlformats.org/officeDocument/2006/relationships/tags" Target="../tags/tag19.xml" /><Relationship Id="rId6" Type="http://schemas.openxmlformats.org/officeDocument/2006/relationships/tags" Target="../tags/tag20.xml" /><Relationship Id="rId7" Type="http://schemas.openxmlformats.org/officeDocument/2006/relationships/image" Target="../media/image7.png" /><Relationship Id="rId8" Type="http://schemas.openxmlformats.org/officeDocument/2006/relationships/tags" Target="../tags/tag2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436235" y="4268470"/>
            <a:ext cx="3337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集合与逻辑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388"/>
            <a:ext cx="3503613" cy="13335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2905125" y="2649538"/>
            <a:ext cx="3519488" cy="13335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" name="文本框 10" title=""/>
          <p:cNvSpPr txBox="1"/>
          <p:nvPr/>
        </p:nvSpPr>
        <p:spPr>
          <a:xfrm>
            <a:off x="2016125" y="1456055"/>
            <a:ext cx="56000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集合的运算</a:t>
            </a:r>
            <a:endParaRPr lang="zh-CN" alt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1907540" y="2139950"/>
            <a:ext cx="560006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.1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集合初步（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第</a:t>
            </a: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4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课时）</a:t>
            </a:r>
            <a:endParaRPr lang="zh-CN" alt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Text Box 146" title="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6142" y="669197"/>
            <a:ext cx="8208962" cy="737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charset="-122"/>
                <a:ea typeface="微软雅黑" panose="020b0503020204020204" charset="-122"/>
              </a:rPr>
              <a:t>并集、交集的运算性质</a:t>
            </a:r>
            <a:endParaRPr lang="zh-CN" altLang="en-US" sz="2800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Object 1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35990" y="1689100"/>
          <a:ext cx="10031095" cy="31165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4" imgW="3818890" imgH="1143000" progId="Word.Document.12">
                  <p:embed/>
                </p:oleObj>
              </mc:Choice>
              <mc:Fallback>
                <p:oleObj name="文档" r:id="rId4" imgW="3818890" imgH="1143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5990" y="1689100"/>
                        <a:ext cx="10031095" cy="31165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 title=""/>
          <p:cNvSpPr txBox="1"/>
          <p:nvPr>
            <p:custDataLst>
              <p:tags r:id="rId6"/>
            </p:custDataLst>
          </p:nvPr>
        </p:nvSpPr>
        <p:spPr>
          <a:xfrm>
            <a:off x="3156093" y="2109620"/>
            <a:ext cx="6429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 title=""/>
          <p:cNvSpPr txBox="1"/>
          <p:nvPr>
            <p:custDataLst>
              <p:tags r:id="rId7"/>
            </p:custDataLst>
          </p:nvPr>
        </p:nvSpPr>
        <p:spPr>
          <a:xfrm>
            <a:off x="8136425" y="2049295"/>
            <a:ext cx="6429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 title=""/>
          <p:cNvSpPr txBox="1"/>
          <p:nvPr>
            <p:custDataLst>
              <p:tags r:id="rId8"/>
            </p:custDataLst>
          </p:nvPr>
        </p:nvSpPr>
        <p:spPr>
          <a:xfrm>
            <a:off x="3922224" y="2589683"/>
            <a:ext cx="6429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 title=""/>
          <p:cNvSpPr txBox="1"/>
          <p:nvPr>
            <p:custDataLst>
              <p:tags r:id="rId9"/>
            </p:custDataLst>
          </p:nvPr>
        </p:nvSpPr>
        <p:spPr>
          <a:xfrm>
            <a:off x="8877156" y="2529358"/>
            <a:ext cx="6429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 title=""/>
          <p:cNvSpPr txBox="1"/>
          <p:nvPr>
            <p:custDataLst>
              <p:tags r:id="rId10"/>
            </p:custDataLst>
          </p:nvPr>
        </p:nvSpPr>
        <p:spPr>
          <a:xfrm>
            <a:off x="4056527" y="3129118"/>
            <a:ext cx="6429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79" name="Object 3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036050" y="3239135"/>
          <a:ext cx="484505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12" imgW="3352800" imgH="3657600" progId="Equation.DSMT4">
                  <p:embed/>
                </p:oleObj>
              </mc:Choice>
              <mc:Fallback>
                <p:oleObj name="Equation" r:id="rId12" imgW="3352800" imgH="365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36050" y="3239135"/>
                        <a:ext cx="484505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 title=""/>
          <p:cNvSpPr txBox="1"/>
          <p:nvPr>
            <p:custDataLst>
              <p:tags r:id="rId14"/>
            </p:custDataLst>
          </p:nvPr>
        </p:nvSpPr>
        <p:spPr>
          <a:xfrm>
            <a:off x="4296559" y="3556392"/>
            <a:ext cx="6429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 title=""/>
          <p:cNvSpPr txBox="1"/>
          <p:nvPr>
            <p:custDataLst>
              <p:tags r:id="rId15"/>
            </p:custDataLst>
          </p:nvPr>
        </p:nvSpPr>
        <p:spPr>
          <a:xfrm>
            <a:off x="9215613" y="3556476"/>
            <a:ext cx="6429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Object 1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16330" y="969010"/>
          <a:ext cx="14719936" cy="35293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3" imgW="6610350" imgH="1530350" progId="Word.Document.12">
                  <p:embed/>
                </p:oleObj>
              </mc:Choice>
              <mc:Fallback>
                <p:oleObj name="文档" r:id="rId3" imgW="6610350" imgH="1530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330" y="969010"/>
                        <a:ext cx="14719936" cy="35293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题型总结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85102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交集、并集、补集的运算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Hexin Shape 4" title=""/>
          <p:cNvSpPr/>
          <p:nvPr/>
        </p:nvSpPr>
        <p:spPr>
          <a:xfrm>
            <a:off x="10596245" y="336931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A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sp>
        <p:nvSpPr>
          <p:cNvPr id="1639427" name="Rectangle 3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36095" y="834638"/>
            <a:ext cx="11301413" cy="3670300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）集合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{1,2,3,4}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{1,3,5,7}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∪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{1,3}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1,2,3,4,5,7}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{5,7}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D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{2,4,5,7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8386" name="Rectangle 2" title="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696296" y="3249044"/>
            <a:ext cx="11301413" cy="2596368"/>
          </a:xfrm>
          <a:prstGeom prst="rect">
            <a:avLst/>
          </a:prstGeom>
        </p:spPr>
        <p:txBody>
          <a:bodyPr/>
          <a:lstStyle>
            <a:lvl1pPr marL="356870" indent="-35687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Blip>
                <a:blip r:embed="rId4"/>
              </a:buBlip>
              <a:defRPr sz="24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356870" indent="-356870" algn="just" defTabSz="914400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）．已知集合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0}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D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Hexin Shape 4" title=""/>
          <p:cNvSpPr/>
          <p:nvPr>
            <p:custDataLst>
              <p:tags r:id="rId5"/>
            </p:custDataLst>
          </p:nvPr>
        </p:nvSpPr>
        <p:spPr>
          <a:xfrm>
            <a:off x="9096375" y="102933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B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85102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交集、并集、补集的运算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Hexin Shape 4" title=""/>
          <p:cNvSpPr/>
          <p:nvPr/>
        </p:nvSpPr>
        <p:spPr>
          <a:xfrm>
            <a:off x="8796020" y="360934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D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sp>
        <p:nvSpPr>
          <p:cNvPr id="1759234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92255" y="1029576"/>
            <a:ext cx="11301413" cy="3332581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）若集合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1,1}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2,1,0}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1}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{0}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{1}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D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{1,1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 title="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756368" y="3369608"/>
            <a:ext cx="11301413" cy="2880295"/>
          </a:xfrm>
          <a:prstGeom prst="rect">
            <a:avLst/>
          </a:prstGeom>
        </p:spPr>
        <p:txBody>
          <a:bodyPr/>
          <a:lstStyle>
            <a:lvl1pPr marL="356870" indent="-35687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Blip>
                <a:blip r:embed="rId4"/>
              </a:buBlip>
              <a:defRPr sz="24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356870" indent="-356870" algn="just" defTabSz="914400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≤3}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∩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1}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≤3}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D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≤3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Hexin Shape 4" title=""/>
          <p:cNvSpPr/>
          <p:nvPr>
            <p:custDataLst>
              <p:tags r:id="rId5"/>
            </p:custDataLst>
          </p:nvPr>
        </p:nvSpPr>
        <p:spPr>
          <a:xfrm>
            <a:off x="9216390" y="126873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C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54635"/>
            <a:ext cx="85102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交集、并集、补集的运算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Hexin Shape 4" title=""/>
          <p:cNvSpPr/>
          <p:nvPr/>
        </p:nvSpPr>
        <p:spPr>
          <a:xfrm>
            <a:off x="9636125" y="144907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C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sp>
        <p:nvSpPr>
          <p:cNvPr id="1760258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756239" y="1149395"/>
            <a:ext cx="11301413" cy="2520280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)|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3)}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．∅　	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D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 title="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76534" y="4138844"/>
            <a:ext cx="11301413" cy="2373497"/>
          </a:xfrm>
          <a:prstGeom prst="rect">
            <a:avLst/>
          </a:prstGeom>
        </p:spPr>
        <p:txBody>
          <a:bodyPr/>
          <a:lstStyle>
            <a:lvl1pPr marL="356870" indent="-35687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Blip>
                <a:blip r:embed="rId4"/>
              </a:buBlip>
              <a:defRPr sz="24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356870" indent="-356870" algn="just" defTabSz="914400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ct val="150000"/>
              </a:lnSpc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　集合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是点的集合，集合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是数的集合，两个集合没有公共元素，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∩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＝∅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85102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交集、并集、补集的运算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3192" y="72000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4" name="Hexin Shape 4" title=""/>
          <p:cNvSpPr/>
          <p:nvPr/>
        </p:nvSpPr>
        <p:spPr>
          <a:xfrm>
            <a:off x="9516110" y="120904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D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mc:AlternateContent>
        <mc:Choice Requires="a14">
          <p:sp>
            <p:nvSpPr>
              <p:cNvPr id="1759234" name="Rectangle 2" title=""/>
              <p:cNvSpPr>
                <a:spLocks noGrp="1" noChangeArrowheads="1"/>
              </p:cNvSpPr>
              <p:nvPr>
                <p:ph idx="4294967295"/>
                <p:custDataLst>
                  <p:tags r:id="rId2"/>
                </p:custDataLst>
              </p:nvPr>
            </p:nvSpPr>
            <p:spPr>
              <a:xfrm>
                <a:off x="395941" y="789350"/>
                <a:ext cx="11301413" cy="2906235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例题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3.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）已知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＝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{1,2,3,4,5,6,7,8}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＝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{1,3,5,7}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＝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　　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．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{6,8}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　　　	</a:t>
                </a:r>
                <a:r>
                  <a:rPr lang="en-US" altLang="zh-CN" sz="280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			B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．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{5,7}</a:t>
                </a:r>
                <a:endPara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．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{1,3,5,7}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　	</a:t>
                </a:r>
                <a:r>
                  <a:rPr lang="en-US" altLang="zh-CN" sz="280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			D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．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{2,4,6,8</a:t>
                </a:r>
                <a:r>
                  <a:rPr lang="en-US" altLang="zh-CN" sz="280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  <a:endPara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59234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  <p:custDataLst>
                  <p:tags r:id="rId3"/>
                </p:custDataLst>
              </p:nvPr>
            </p:nvSpPr>
            <p:spPr>
              <a:xfrm>
                <a:off x="395941" y="789350"/>
                <a:ext cx="11301413" cy="2906235"/>
              </a:xfrm>
              <a:prstGeom prst="rect">
                <a:avLst/>
              </a:prstGeom>
              <a:blipFill rotWithShape="1">
                <a:blip r:embed="rId4"/>
                <a:stretch>
                  <a:fillRect l="-3" t="-2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772546" name="Rectangle 2" title=""/>
              <p:cNvSpPr>
                <a:spLocks noGrp="1"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56486" y="3189134"/>
                <a:ext cx="10274012" cy="1009369"/>
              </a:xfrm>
              <a:prstGeom prst="rect">
                <a:avLst/>
              </a:prstGeom>
              <a:noFill/>
            </p:spPr>
            <p:txBody>
              <a:bodyPr/>
              <a:lstStyle>
                <a:lvl1pPr marL="356870" indent="-356870" algn="just" defTabSz="914400" rtl="0" eaLnBrk="1" latinLnBrk="0" hangingPunct="1">
                  <a:lnSpc>
                    <a:spcPct val="110000"/>
                  </a:lnSpc>
                  <a:spcBef>
                    <a:spcPts val="18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Tx/>
                  <a:buBlip>
                    <a:blip r:embed="rId6"/>
                  </a:buBlip>
                  <a:defRPr sz="2400" kern="1200" baseline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356870" indent="-356870" algn="just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幼圆" panose="02010509060101010101" pitchFamily="49" charset="-122"/>
                  <a:buChar char=" "/>
                  <a:defRPr sz="1800" kern="1200" baseline="0">
                    <a:solidFill>
                      <a:srgbClr val="7D7D7D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3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5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）已知全集为</a:t>
                </a: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，集合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＜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，或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≥5}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________.</a:t>
                </a:r>
                <a:endPara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725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56486" y="3189134"/>
                <a:ext cx="10274012" cy="1009369"/>
              </a:xfrm>
              <a:prstGeom prst="rect">
                <a:avLst/>
              </a:prstGeom>
              <a:blipFill rotWithShape="1">
                <a:blip r:embed="rId8"/>
                <a:stretch>
                  <a:fillRect l="-5" t="-16" r="3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72549" name="Picture 5" title="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2095" y="4808855"/>
            <a:ext cx="2786380" cy="6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>
        <mc:Choice Requires="a14">
          <p:sp>
            <p:nvSpPr>
              <p:cNvPr id="3" name="Rectangle 2" title="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587296" y="4029224"/>
                <a:ext cx="11301413" cy="1221337"/>
              </a:xfrm>
              <a:prstGeom prst="rect">
                <a:avLst/>
              </a:prstGeom>
              <a:noFill/>
            </p:spPr>
            <p:txBody>
              <a:bodyPr/>
              <a:lstStyle>
                <a:lvl1pPr marL="356870" indent="-356870" algn="just" defTabSz="914400" rtl="0" eaLnBrk="1" latinLnBrk="0" hangingPunct="1">
                  <a:lnSpc>
                    <a:spcPct val="110000"/>
                  </a:lnSpc>
                  <a:spcBef>
                    <a:spcPts val="18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Tx/>
                  <a:buBlip>
                    <a:blip r:embed="rId6"/>
                  </a:buBlip>
                  <a:defRPr sz="2400" kern="1200" baseline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356870" indent="-356870" algn="just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幼圆" panose="02010509060101010101" pitchFamily="49" charset="-122"/>
                  <a:buChar char=" "/>
                  <a:defRPr sz="1800" kern="1200" baseline="0">
                    <a:solidFill>
                      <a:srgbClr val="7D7D7D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3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5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fontAlgn="auto">
                  <a:lnSpc>
                    <a:spcPct val="150000"/>
                  </a:lnSpc>
                  <a:buFontTx/>
                  <a:buNone/>
                </a:pP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解析如图所示，集合</a:t>
                </a:r>
                <a:r>
                  <a:rPr lang="en-US" altLang="zh-CN" sz="2800" b="1" i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A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2800" b="1" i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b="1" i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x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＜</a:t>
                </a:r>
                <a:r>
                  <a:rPr lang="en-US" altLang="zh-CN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1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，或</a:t>
                </a:r>
                <a:r>
                  <a:rPr lang="en-US" altLang="zh-CN" sz="2800" b="1" i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5}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的补集是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2800" b="1" i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|1</a:t>
                </a:r>
                <a:r>
                  <a:rPr lang="en-US" altLang="zh-CN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800" b="1" i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x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＜</a:t>
                </a:r>
                <a:r>
                  <a:rPr lang="en-US" altLang="zh-CN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5}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 sz="2800" b="1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587296" y="4029224"/>
                <a:ext cx="11301413" cy="1221337"/>
              </a:xfrm>
              <a:prstGeom prst="rect">
                <a:avLst/>
              </a:prstGeom>
              <a:blipFill rotWithShape="1">
                <a:blip r:embed="rId13"/>
                <a:stretch>
                  <a:fillRect l="-5" t="-12" r="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 title="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1836432" y="5409044"/>
            <a:ext cx="10274012" cy="917608"/>
          </a:xfrm>
          <a:prstGeom prst="rect">
            <a:avLst/>
          </a:prstGeom>
          <a:noFill/>
        </p:spPr>
        <p:txBody>
          <a:bodyPr/>
          <a:lstStyle>
            <a:lvl1pPr marL="356870" indent="-35687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90000"/>
              <a:buFontTx/>
              <a:buBlip>
                <a:blip r:embed="rId6"/>
              </a:buBlip>
              <a:defRPr sz="24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356870" indent="-356870" algn="just" defTabSz="914400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ct val="150000"/>
              </a:lnSpc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答案　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|1≤</a:t>
            </a:r>
            <a:r>
              <a:rPr lang="en-US" altLang="zh-CN" sz="28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5}</a:t>
            </a:r>
            <a:endParaRPr lang="en-US" altLang="zh-CN" sz="2800" b="1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7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189230"/>
            <a:ext cx="85102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题型一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交集、并集、补集的运算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mc:AlternateContent>
        <mc:Choice Requires="a14">
          <p:sp>
            <p:nvSpPr>
              <p:cNvPr id="7" name="TextBox 6" title="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58140" y="1070610"/>
                <a:ext cx="10219055" cy="12065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4.</a:t>
                </a:r>
                <a:r>
                  <a:rPr 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(1)</a:t>
                </a:r>
                <a:r>
                  <a:rPr lang="zh-CN" alt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已知</a:t>
                </a:r>
                <a:r>
                  <a:rPr 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U={1,2,3,4,5,6,7,8},A={3,4,5},B={4,7,8},</a:t>
                </a:r>
                <a:r>
                  <a:rPr lang="zh-CN" alt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求</a:t>
                </a:r>
                <a:r>
                  <a:rPr 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: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∩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,A</a:t>
                </a:r>
                <a:r>
                  <a:rPr lang="zh-CN" alt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∩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∪</a:t>
                </a:r>
                <a:r>
                  <a:rPr lang="en-US" sz="280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B;</a:t>
                </a:r>
                <a:endParaRPr lang="zh-CN" altLang="en-US" sz="280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58140" y="1070610"/>
                <a:ext cx="10219055" cy="1206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TextBox 9" title=""/>
              <p:cNvSpPr txBox="1"/>
              <p:nvPr/>
            </p:nvSpPr>
            <p:spPr>
              <a:xfrm>
                <a:off x="636270" y="2049145"/>
                <a:ext cx="10504805" cy="468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:(1)</a:t>
                </a: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法一　因为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={1,2,6,7,8},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={1,2,3,5,6},</a:t>
                </a:r>
                <a:endParaRPr lang="zh-CN" altLang="en-US" sz="28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={1,2,6},</a:t>
                </a:r>
                <a:endParaRPr lang="zh-CN" altLang="en-US" sz="28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={3,5},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B={1,2,4,6,7,8}.</a:t>
                </a:r>
                <a:endParaRPr lang="zh-CN" altLang="en-US" sz="28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法二　</a:t>
                </a:r>
                <a:endParaRPr lang="zh-CN" altLang="en-US" sz="28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画出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Venn</a:t>
                </a: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如图所示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={1,2,6},</a:t>
                </a:r>
                <a:endParaRPr lang="zh-CN" altLang="en-US" sz="28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={3,5},</a:t>
                </a:r>
                <a:endParaRPr lang="zh-CN" altLang="en-US" sz="28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r>
                  <a:rPr lang="zh-CN" alt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∪</a:t>
                </a:r>
                <a:r>
                  <a:rPr lang="en-US" sz="280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B={1,2,4,6,7,8}.</a:t>
                </a:r>
                <a:endParaRPr lang="en-US" altLang="en-US" sz="28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" y="2049145"/>
                <a:ext cx="10504805" cy="46843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N20SGZTBBX1RAXJCSX25.eps" title=""/>
          <p:cNvPicPr/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93075" y="3429000"/>
            <a:ext cx="2723515" cy="15220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63627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题型二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文氏图的运用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4" name="Hexin Shape 4" title=""/>
          <p:cNvSpPr/>
          <p:nvPr/>
        </p:nvSpPr>
        <p:spPr>
          <a:xfrm flipH="1">
            <a:off x="5015865" y="1629410"/>
            <a:ext cx="782955" cy="5340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5000"/>
              </a:lnSpc>
            </a:pPr>
            <a:r>
              <a:rPr lang="en-US" altLang="zh-CN" sz="28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A</a:t>
            </a:r>
            <a:endParaRPr lang="en-US" altLang="zh-CN" sz="28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sp>
        <p:nvSpPr>
          <p:cNvPr id="2" name="TextBox 4" title=""/>
          <p:cNvSpPr txBox="1"/>
          <p:nvPr>
            <p:custDataLst>
              <p:tags r:id="rId2"/>
            </p:custDataLst>
          </p:nvPr>
        </p:nvSpPr>
        <p:spPr>
          <a:xfrm>
            <a:off x="756285" y="1149350"/>
            <a:ext cx="11254740" cy="2672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A={x</a:t>
            </a: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N|1</a:t>
            </a: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10},B={x</a:t>
            </a: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∈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R|x</a:t>
            </a:r>
            <a:r>
              <a:rPr lang="en-US" sz="2800" baseline="300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+x-6=0},</a:t>
            </a:r>
            <a:endParaRPr lang="en-US" sz="28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则图中阴影表示的集合为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　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zh-CN" altLang="en-US" sz="28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(A){2}  	(B){3}	</a:t>
            </a:r>
            <a:endParaRPr lang="zh-CN" altLang="en-US" sz="28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(C){-3,2}	(D){-2,3}</a:t>
            </a:r>
            <a:endParaRPr lang="zh-CN" altLang="en-US" sz="28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7" name="N20SGZTBBX1RAXJCSX7.eps" title="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96150" y="2169160"/>
            <a:ext cx="2910840" cy="1471930"/>
          </a:xfrm>
          <a:prstGeom prst="rect">
            <a:avLst/>
          </a:prstGeom>
        </p:spPr>
      </p:pic>
      <p:sp>
        <p:nvSpPr>
          <p:cNvPr id="9" name="TextBox 8" title=""/>
          <p:cNvSpPr txBox="1"/>
          <p:nvPr>
            <p:custDataLst>
              <p:tags r:id="rId5"/>
            </p:custDataLst>
          </p:nvPr>
        </p:nvSpPr>
        <p:spPr>
          <a:xfrm>
            <a:off x="876430" y="3969066"/>
            <a:ext cx="82153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:A={1,2,3,4,5,6,7,8,9,10},B={-3,2},</a:t>
            </a:r>
            <a:endParaRPr lang="zh-CN" altLang="en-US" sz="280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又图中阴影表示的集合是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∩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所以为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{2}.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故选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A.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336550" y="30924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集合运算中的参数问题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graphicFrame>
        <p:nvGraphicFramePr>
          <p:cNvPr id="6" name="Object 3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76300" y="1749425"/>
          <a:ext cx="7651115" cy="18567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3" imgW="2569210" imgH="621665" progId="Word.Document.12">
                  <p:embed/>
                </p:oleObj>
              </mc:Choice>
              <mc:Fallback>
                <p:oleObj name="文档" r:id="rId3" imgW="2569210" imgH="6216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1749425"/>
                        <a:ext cx="7651115" cy="18567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 title=""/>
          <p:cNvSpPr txBox="1"/>
          <p:nvPr>
            <p:custDataLst>
              <p:tags r:id="rId5"/>
            </p:custDataLst>
          </p:nvPr>
        </p:nvSpPr>
        <p:spPr>
          <a:xfrm>
            <a:off x="695772" y="1039902"/>
            <a:ext cx="85011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6.</a:t>
            </a: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已知集合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A={</a:t>
            </a:r>
            <a:r>
              <a:rPr lang="en-US" sz="2800" i="1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x|x</a:t>
            </a:r>
            <a:r>
              <a:rPr lang="zh-CN" alt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≤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2},B={</a:t>
            </a:r>
            <a:r>
              <a:rPr lang="en-US" sz="2800" i="1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x|x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&gt;</a:t>
            </a:r>
            <a:r>
              <a:rPr lang="en-US" sz="2800" i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sz="28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}.</a:t>
            </a:r>
            <a:endParaRPr lang="zh-CN" altLang="en-US" sz="2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3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10285" y="2468880"/>
          <a:ext cx="8520430" cy="14693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7" imgW="3580130" imgH="617220" progId="Word.Document.12">
                  <p:embed/>
                </p:oleObj>
              </mc:Choice>
              <mc:Fallback>
                <p:oleObj name="文档" r:id="rId7" imgW="3580130" imgH="6172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0285" y="2468880"/>
                        <a:ext cx="8520430" cy="14693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N20SGZTBBX1RAXJCSX10.eps" title=""/>
          <p:cNvPicPr/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36290" y="3068955"/>
            <a:ext cx="2358390" cy="1063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996315" y="2709545"/>
            <a:ext cx="125857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>
                <a:solidFill>
                  <a:srgbClr val="757070"/>
                </a:solidFill>
                <a:latin typeface="方正兰亭粗黑_GBK" charset="-122"/>
                <a:ea typeface="方正兰亭粗黑_GBK" charset="-122"/>
                <a:sym typeface="方正兰亭粗黑_GBK" charset="-122"/>
              </a:rPr>
              <a:t>  </a:t>
            </a:r>
            <a:r>
              <a:rPr lang="zh-CN" altLang="en-US" sz="4800">
                <a:solidFill>
                  <a:srgbClr val="757070"/>
                </a:solidFill>
                <a:latin typeface="Times New Roman Regular" panose="02020603050405020304" charset="0"/>
                <a:ea typeface="宋体" panose="02010600030101010101" pitchFamily="2" charset="-122"/>
                <a:sym typeface="方正兰亭粗黑_GBK" charset="-122"/>
              </a:rPr>
              <a:t>学习任务</a:t>
            </a:r>
            <a:endParaRPr lang="zh-CN" altLang="en-US" sz="4800">
              <a:solidFill>
                <a:srgbClr val="757070"/>
              </a:solidFill>
              <a:latin typeface="Times New Roman Regular" panose="02020603050405020304" charset="0"/>
              <a:ea typeface="宋体" panose="02010600030101010101" pitchFamily="2" charset="-122"/>
              <a:sym typeface="方正兰亭粗黑_GBK" charset="-122"/>
            </a:endParaRP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795905" y="78898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375978" y="171291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1" name="矩形 32" title=""/>
          <p:cNvSpPr/>
          <p:nvPr/>
        </p:nvSpPr>
        <p:spPr>
          <a:xfrm>
            <a:off x="3435668" y="301847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2" name="矩形 33" title=""/>
          <p:cNvSpPr/>
          <p:nvPr/>
        </p:nvSpPr>
        <p:spPr>
          <a:xfrm>
            <a:off x="3435668" y="4265930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5" name="矩形 39" title=""/>
          <p:cNvSpPr/>
          <p:nvPr/>
        </p:nvSpPr>
        <p:spPr>
          <a:xfrm>
            <a:off x="4176078" y="1628775"/>
            <a:ext cx="622808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zh-CN" sz="2800" kern="10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+mn-ea"/>
              </a:rPr>
              <a:t>理解交集、并集、全集、补集的定义，</a:t>
            </a:r>
            <a:endParaRPr lang="zh-CN" altLang="zh-CN" sz="2800" kern="10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+mn-ea"/>
            </a:endParaRPr>
          </a:p>
          <a:p>
            <a:pPr algn="r">
              <a:lnSpc>
                <a:spcPct val="100000"/>
              </a:lnSpc>
            </a:pPr>
            <a:r>
              <a:rPr lang="zh-CN" altLang="zh-CN" sz="2800" kern="10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+mn-ea"/>
              </a:rPr>
              <a:t>会简单求集合的交集、并集、补集</a:t>
            </a:r>
            <a:r>
              <a:rPr lang="en-US" altLang="zh-CN" sz="2800" kern="10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+mn-ea"/>
              </a:rPr>
              <a:t>.</a:t>
            </a:r>
            <a:endParaRPr lang="en-US" altLang="zh-CN" sz="2800" kern="10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4116" name="矩形 40" title=""/>
          <p:cNvSpPr/>
          <p:nvPr/>
        </p:nvSpPr>
        <p:spPr>
          <a:xfrm>
            <a:off x="4176395" y="2898775"/>
            <a:ext cx="738568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能使用</a:t>
            </a:r>
            <a:r>
              <a:rPr lang="zh-CN" altLang="en-US" sz="2800" kern="1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文氏</a:t>
            </a:r>
            <a:r>
              <a:rPr lang="zh-CN" altLang="zh-CN" sz="2800" kern="1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图表达集合的关系及运算</a:t>
            </a:r>
            <a:r>
              <a:rPr lang="en-US" altLang="zh-CN" sz="2800" kern="1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800" kern="1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40" title=""/>
          <p:cNvSpPr/>
          <p:nvPr>
            <p:custDataLst>
              <p:tags r:id="rId2"/>
            </p:custDataLst>
          </p:nvPr>
        </p:nvSpPr>
        <p:spPr>
          <a:xfrm>
            <a:off x="4236085" y="4269105"/>
            <a:ext cx="738568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集合的运算性质与应用</a:t>
            </a:r>
            <a:r>
              <a:rPr lang="en-US" altLang="zh-CN" sz="2800" kern="1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800" kern="1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336550" y="30924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题型三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集合运算中的参数问题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7" name="TextBox 6" title=""/>
          <p:cNvSpPr txBox="1"/>
          <p:nvPr>
            <p:custDataLst>
              <p:tags r:id="rId2"/>
            </p:custDataLst>
          </p:nvPr>
        </p:nvSpPr>
        <p:spPr>
          <a:xfrm>
            <a:off x="636399" y="608968"/>
            <a:ext cx="850112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B=R,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 title=""/>
          <p:cNvSpPr txBox="1"/>
          <p:nvPr>
            <p:custDataLst>
              <p:tags r:id="rId3"/>
            </p:custDataLst>
          </p:nvPr>
        </p:nvSpPr>
        <p:spPr>
          <a:xfrm>
            <a:off x="865952" y="2262284"/>
            <a:ext cx="821537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:(2)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要使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B=R,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所对应的点应在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所对应的点上或点的左侧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en-US" sz="2800" b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N20SGZTBBX1RAXJCSX11.eps" title="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36310" y="2889250"/>
            <a:ext cx="2216150" cy="731520"/>
          </a:xfrm>
          <a:prstGeom prst="rect">
            <a:avLst/>
          </a:prstGeom>
        </p:spPr>
      </p:pic>
      <p:sp>
        <p:nvSpPr>
          <p:cNvPr id="9" name="TextBox 8" title=""/>
          <p:cNvSpPr txBox="1"/>
          <p:nvPr>
            <p:custDataLst>
              <p:tags r:id="rId6"/>
            </p:custDataLst>
          </p:nvPr>
        </p:nvSpPr>
        <p:spPr>
          <a:xfrm>
            <a:off x="865952" y="3369150"/>
            <a:ext cx="8215370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B,1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endParaRPr lang="zh-CN" altLang="en-US" sz="2800" b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zh-CN" altLang="en-US" sz="2800" b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a&lt;1,</a:t>
            </a:r>
            <a:r>
              <a:rPr lang="zh-CN" alt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见图</a:t>
            </a:r>
            <a:r>
              <a:rPr lang="en-US" sz="2800" b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endParaRPr lang="en-US" altLang="en-US" sz="2800" b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N20SGZTBBX1RAXJCSX12.eps" title="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16350" y="4149090"/>
            <a:ext cx="2883535" cy="9607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336550" y="30924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补集思想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-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正难则反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graphicFrame>
        <p:nvGraphicFramePr>
          <p:cNvPr id="2" name="Object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15975" y="1088708"/>
          <a:ext cx="9386570" cy="12680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3" imgW="8864600" imgH="1200150" progId="Word.Document.12">
                  <p:embed/>
                </p:oleObj>
              </mc:Choice>
              <mc:Fallback>
                <p:oleObj name="文档" r:id="rId3" imgW="88646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975" y="1088708"/>
                        <a:ext cx="9386570" cy="12680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36345" y="2491740"/>
          <a:ext cx="9054465" cy="32689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6" imgW="9321800" imgH="3371850" progId="Word.Document.12">
                  <p:embed/>
                </p:oleObj>
              </mc:Choice>
              <mc:Fallback>
                <p:oleObj name="文档" r:id="rId6" imgW="9321800" imgH="3371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6345" y="2491740"/>
                        <a:ext cx="9054465" cy="3268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336550" y="30924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题型四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 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补集思想</a:t>
            </a:r>
            <a:r>
              <a:rPr lang="en-US" altLang="zh-CN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-</a:t>
            </a:r>
            <a:r>
              <a:rPr lang="zh-CN" altLang="en-US" sz="3600">
                <a:solidFill>
                  <a:srgbClr val="099F3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兰亭粗黑_GBK" charset="-122"/>
              </a:rPr>
              <a:t>正难则反</a:t>
            </a:r>
            <a:endParaRPr lang="zh-CN" altLang="en-US" sz="3600">
              <a:solidFill>
                <a:srgbClr val="099F3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815975" y="969010"/>
            <a:ext cx="98520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已知集合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A={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|2-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2+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B={</a:t>
            </a:r>
            <a:r>
              <a:rPr lang="en-US" sz="2800" i="1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x|x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&lt;-2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&gt;4},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求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的取值范围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9" name="Object 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56285" y="2169160"/>
          <a:ext cx="8150225" cy="10490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3" imgW="9321800" imgH="1200150" progId="Word.Document.12">
                  <p:embed/>
                </p:oleObj>
              </mc:Choice>
              <mc:Fallback>
                <p:oleObj name="文档" r:id="rId3" imgW="93218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285" y="2169160"/>
                        <a:ext cx="8150225" cy="10490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76300" y="3308985"/>
          <a:ext cx="9135745" cy="29121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6" imgW="9321800" imgH="2978150" progId="Word.Document.12">
                  <p:embed/>
                </p:oleObj>
              </mc:Choice>
              <mc:Fallback>
                <p:oleObj name="文档" r:id="rId6" imgW="9321800" imgH="2978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6300" y="3308985"/>
                        <a:ext cx="9135745" cy="2912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矩形 22" title=""/>
          <p:cNvSpPr/>
          <p:nvPr>
            <p:custDataLst>
              <p:tags r:id="rId2"/>
            </p:custDataLst>
          </p:nvPr>
        </p:nvSpPr>
        <p:spPr>
          <a:xfrm>
            <a:off x="399666" y="419784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若集合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1,0,1,2}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∩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等于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A.{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1,0,1,2}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.{0,1,2}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C.{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1,0,1}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D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.{0,1}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Hexin Shape 4" title=""/>
          <p:cNvSpPr/>
          <p:nvPr>
            <p:custDataLst>
              <p:tags r:id="rId3"/>
            </p:custDataLst>
          </p:nvPr>
        </p:nvSpPr>
        <p:spPr>
          <a:xfrm>
            <a:off x="8514715" y="54927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D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sp>
        <p:nvSpPr>
          <p:cNvPr id="19" name="矩形 18" title=""/>
          <p:cNvSpPr/>
          <p:nvPr>
            <p:custDataLst>
              <p:tags r:id="rId4"/>
            </p:custDataLst>
          </p:nvPr>
        </p:nvSpPr>
        <p:spPr>
          <a:xfrm>
            <a:off x="516506" y="2528992"/>
            <a:ext cx="11392669" cy="1782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已知集合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1,0,1}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P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{0,1,2,3}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，则图中阴影部分所表示的集合</a:t>
            </a:r>
            <a:r>
              <a:rPr lang="zh-CN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endParaRPr lang="en-US" altLang="zh-CN" kern="100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A.{0,1}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	B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.{0}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C.{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1,2,3}  	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D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.{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1,0,1,2,3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endParaRPr lang="zh-CN" altLang="zh-CN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91501" name="Picture 13" title="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6148" y="3369556"/>
            <a:ext cx="2261890" cy="127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 title=""/>
          <p:cNvSpPr/>
          <p:nvPr>
            <p:custDataLst>
              <p:tags r:id="rId7"/>
            </p:custDataLst>
          </p:nvPr>
        </p:nvSpPr>
        <p:spPr>
          <a:xfrm>
            <a:off x="576831" y="4520828"/>
            <a:ext cx="11392669" cy="171499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Venn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图，可知阴影部分所表示的集合是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P</a:t>
            </a:r>
            <a:r>
              <a:rPr lang="en-US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{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1,0,1}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P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{0,1,2,3}</a:t>
            </a: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kern="10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P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{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1,0,1,2,3}.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故选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D.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3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23" name="矩形 22" title=""/>
              <p:cNvSpPr/>
              <p:nvPr>
                <p:custDataLst>
                  <p:tags r:id="rId2"/>
                </p:custDataLst>
              </p:nvPr>
            </p:nvSpPr>
            <p:spPr>
              <a:xfrm>
                <a:off x="456181" y="189399"/>
                <a:ext cx="11392669" cy="2066925"/>
              </a:xfrm>
              <a:prstGeom prst="rect">
                <a:avLst/>
              </a:prstGeom>
            </p:spPr>
            <p:txBody>
              <a:bodyPr wrap="square" lIns="121898" tIns="60948" rIns="121898" bIns="60948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3.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U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b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R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&gt;0}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B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{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&gt;1}</a:t>
                </a:r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∩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r>
                  <a:rPr lang="zh-CN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等于</a:t>
                </a:r>
                <a:endParaRPr lang="zh-CN" altLang="zh-CN" sz="2800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A.{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|0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&lt;1}  	</a:t>
                </a:r>
                <a:r>
                  <a:rPr lang="en-US" altLang="zh-CN" sz="2800" kern="100" smtClean="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		B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.{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|0&lt;</a:t>
                </a:r>
                <a:r>
                  <a:rPr lang="en-US" altLang="zh-CN" sz="2800" i="1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宋体" panose="02010600030101010101" pitchFamily="2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1}</a:t>
                </a:r>
                <a:endParaRPr lang="zh-CN" altLang="zh-CN" sz="2800" kern="1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C.{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&lt;0}  	</a:t>
                </a:r>
                <a:r>
                  <a:rPr lang="en-US" altLang="zh-CN" sz="2800" kern="100" smtClean="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		D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.{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|</a:t>
                </a:r>
                <a:r>
                  <a:rPr lang="en-US" altLang="zh-CN" sz="2800" i="1" kern="100" err="1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x</a:t>
                </a:r>
                <a:r>
                  <a:rPr lang="en-US" altLang="zh-CN" sz="2800" kern="100">
                    <a:latin typeface="Times New Roman" panose="02020603050405020304" pitchFamily="18" charset="0"/>
                    <a:ea typeface="微软雅黑" panose="020b0503020204020204" charset="-122"/>
                    <a:cs typeface="Courier New" panose="02070309020205020404" pitchFamily="49" charset="0"/>
                  </a:rPr>
                  <a:t>&gt;1}</a:t>
                </a:r>
                <a:endParaRPr lang="zh-CN" altLang="zh-CN" sz="2800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56181" y="189399"/>
                <a:ext cx="11392669" cy="2066925"/>
              </a:xfrm>
              <a:prstGeom prst="rect">
                <a:avLst/>
              </a:prstGeom>
              <a:blipFill rotWithShape="1">
                <a:blip r:embed="rId4"/>
                <a:stretch>
                  <a:fillRect l="-2" t="-8" r="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xin Shape 4" title=""/>
          <p:cNvSpPr/>
          <p:nvPr>
            <p:custDataLst>
              <p:tags r:id="rId5"/>
            </p:custDataLst>
          </p:nvPr>
        </p:nvSpPr>
        <p:spPr>
          <a:xfrm>
            <a:off x="8315960" y="488950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D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  <p:sp>
        <p:nvSpPr>
          <p:cNvPr id="19" name="矩形 18" title=""/>
          <p:cNvSpPr/>
          <p:nvPr>
            <p:custDataLst>
              <p:tags r:id="rId6"/>
            </p:custDataLst>
          </p:nvPr>
        </p:nvSpPr>
        <p:spPr>
          <a:xfrm>
            <a:off x="456181" y="2064683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已知全集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U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{1,2,3,4,5}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{1,2}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N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{2,5}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，则如图所示，阴影部分表示的集合是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91500" name="Picture 12" title="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6245" y="2788920"/>
            <a:ext cx="2267585" cy="147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 title=""/>
          <p:cNvSpPr/>
          <p:nvPr>
            <p:custDataLst>
              <p:tags r:id="rId9"/>
            </p:custDataLst>
          </p:nvPr>
        </p:nvSpPr>
        <p:spPr>
          <a:xfrm>
            <a:off x="576196" y="4256355"/>
            <a:ext cx="11392669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A.{3,4,5}  	B.{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1,3,4}		C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.{1,2,5}  	D.{3,4}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mc:AlternateContent>
        <mc:Choice Requires="a14">
          <p:sp>
            <p:nvSpPr>
              <p:cNvPr id="14" name="矩形 13" title=""/>
              <p:cNvSpPr/>
              <p:nvPr>
                <p:custDataLst>
                  <p:tags r:id="rId10"/>
                </p:custDataLst>
              </p:nvPr>
            </p:nvSpPr>
            <p:spPr>
              <a:xfrm>
                <a:off x="576831" y="4869046"/>
                <a:ext cx="11392669" cy="1800225"/>
              </a:xfrm>
              <a:prstGeom prst="rect">
                <a:avLst/>
              </a:prstGeom>
            </p:spPr>
            <p:txBody>
              <a:bodyPr wrap="square" lIns="121898" tIns="60948" rIns="121898" bIns="60948">
                <a:spAutoFit/>
              </a:bodyPr>
              <a:lstStyle>
                <a:defPPr>
                  <a:defRPr lang="zh-CN"/>
                </a:defPPr>
                <a:lvl1pPr marL="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b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解析　</a:t>
                </a:r>
                <a:r>
                  <a:rPr lang="zh-CN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由图可知，阴影部分表示的集合是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r>
                  <a:rPr lang="en-US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.</a:t>
                </a:r>
                <a:endParaRPr lang="zh-CN" altLang="zh-CN" sz="1050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∵</a:t>
                </a:r>
                <a:r>
                  <a:rPr lang="en-US" altLang="zh-CN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M</a:t>
                </a:r>
                <a:r>
                  <a:rPr lang="en-US" altLang="zh-CN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CN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N</a:t>
                </a:r>
                <a:r>
                  <a:rPr lang="zh-CN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{1,2,5}</a:t>
                </a:r>
                <a:r>
                  <a:rPr lang="zh-CN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i="1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U</a:t>
                </a:r>
                <a:r>
                  <a:rPr lang="zh-CN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{1,2,3,4,5}</a:t>
                </a:r>
                <a:r>
                  <a:rPr lang="zh-CN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050" kern="1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altLang="zh-CN" kern="10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r>
                  <a:rPr lang="zh-CN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kern="1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Courier New" panose="02070309020205020404" pitchFamily="49" charset="0"/>
                  </a:rPr>
                  <a:t>{3,4}.</a:t>
                </a:r>
                <a:endParaRPr lang="en-US" altLang="zh-CN" sz="105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楷体_GB2312" panose="0201060903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576831" y="4869046"/>
                <a:ext cx="11392669" cy="1800225"/>
              </a:xfrm>
              <a:prstGeom prst="rect">
                <a:avLst/>
              </a:prstGeom>
              <a:blipFill rotWithShape="1">
                <a:blip r:embed="rId12"/>
                <a:stretch>
                  <a:fillRect l="-2" t="-28" r="3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exin Shape 4" title=""/>
          <p:cNvSpPr/>
          <p:nvPr>
            <p:custDataLst>
              <p:tags r:id="rId13"/>
            </p:custDataLst>
          </p:nvPr>
        </p:nvSpPr>
        <p:spPr>
          <a:xfrm>
            <a:off x="1356360" y="2828925"/>
            <a:ext cx="1241425" cy="5289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900"/>
              </a:lnSpc>
            </a:pPr>
            <a:r>
              <a:rPr lang="en-US" altLang="zh-CN" sz="3200" b="1" i="0">
                <a:solidFill>
                  <a:srgbClr val="C00000"/>
                </a:solidFill>
                <a:latin typeface="Times New Roman Bold" panose="02020603050405020304" charset="0"/>
                <a:ea typeface="方正中等线简体" panose="03000509000000000000" pitchFamily="65" charset="-122"/>
                <a:cs typeface="Times New Roman Bold" panose="02020603050405020304" charset="0"/>
              </a:rPr>
              <a:t>D</a:t>
            </a:r>
            <a:endParaRPr lang="en-US" altLang="zh-CN" sz="3200" b="1" i="0">
              <a:solidFill>
                <a:srgbClr val="C00000"/>
              </a:solidFill>
              <a:latin typeface="Times New Roman Bold" panose="02020603050405020304" charset="0"/>
              <a:ea typeface="方正中等线简体" panose="03000509000000000000" pitchFamily="65" charset="-122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4" grpId="0" uiExpand="1" build="allAtOnce"/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400301" y="369099"/>
            <a:ext cx="11392669" cy="11609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5.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已知集合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≥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{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|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 err="1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≥</a:t>
            </a:r>
            <a:r>
              <a:rPr lang="en-US" altLang="zh-CN" i="1" kern="100" err="1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}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，且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∪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，则实数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的取值范围是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________.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690982" y="987554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sz="2400" kern="100">
                <a:solidFill>
                  <a:srgbClr val="C0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≥</a:t>
            </a:r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矩形 13" title=""/>
          <p:cNvSpPr/>
          <p:nvPr>
            <p:custDataLst>
              <p:tags r:id="rId4"/>
            </p:custDataLst>
          </p:nvPr>
        </p:nvSpPr>
        <p:spPr>
          <a:xfrm>
            <a:off x="400301" y="1809259"/>
            <a:ext cx="11392669" cy="14128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∪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MS Gothic" panose="020b0609070205080204" pitchFamily="49" charset="-128"/>
                <a:cs typeface="MS Gothic" panose="020b0609070205080204" pitchFamily="49" charset="-128"/>
              </a:rPr>
              <a:t>⊆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{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≥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{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err="1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≥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}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m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≥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9458" name="对象 19457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488950"/>
          <a:ext cx="9069070" cy="16789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3" imgW="9340850" imgH="1752600" progId="Word.Document.8">
                  <p:embed/>
                </p:oleObj>
              </mc:Choice>
              <mc:Fallback>
                <p:oleObj r:id="rId3" imgW="9340850" imgH="1752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488950"/>
                        <a:ext cx="9069070" cy="167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458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96035" y="2288858"/>
          <a:ext cx="8301990" cy="28930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6" imgW="9156700" imgH="3200400" progId="Word.Document.8">
                  <p:embed/>
                </p:oleObj>
              </mc:Choice>
              <mc:Fallback>
                <p:oleObj r:id="rId6" imgW="9156700" imgH="3200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6035" y="2288858"/>
                        <a:ext cx="8301990" cy="289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0482" name="对象 2048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5930" y="488950"/>
          <a:ext cx="9039225" cy="1924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3" imgW="9055100" imgH="1752600" progId="Word.Document.8">
                  <p:embed/>
                </p:oleObj>
              </mc:Choice>
              <mc:Fallback>
                <p:oleObj r:id="rId3" imgW="9055100" imgH="1752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930" y="488950"/>
                        <a:ext cx="9039225" cy="1924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对象 21506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315845" y="1929130"/>
          <a:ext cx="6736080" cy="4700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6" imgW="10521950" imgH="7245350" progId="Word.Document.8">
                  <p:embed/>
                </p:oleObj>
              </mc:Choice>
              <mc:Fallback>
                <p:oleObj r:id="rId6" imgW="10521950" imgH="7245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5845" y="1929130"/>
                        <a:ext cx="6736080" cy="4700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TextBox 2" title=""/>
          <p:cNvSpPr txBox="1"/>
          <p:nvPr>
            <p:custDataLst>
              <p:tags r:id="rId2"/>
            </p:custDataLst>
          </p:nvPr>
        </p:nvSpPr>
        <p:spPr>
          <a:xfrm>
            <a:off x="429260" y="248920"/>
            <a:ext cx="105321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某班有学生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其中音乐爱好者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体育爱好者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还有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人既不爱好体育也不爱好音乐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则班级中既爱好体育又爱好音乐的有</a:t>
            </a:r>
            <a:endParaRPr lang="en-US" altLang="zh-CN" sz="28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u="sng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　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 </a:t>
            </a:r>
            <a:endParaRPr lang="zh-CN" altLang="en-US" sz="28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 title=""/>
          <p:cNvSpPr txBox="1"/>
          <p:nvPr>
            <p:custDataLst>
              <p:tags r:id="rId3"/>
            </p:custDataLst>
          </p:nvPr>
        </p:nvSpPr>
        <p:spPr>
          <a:xfrm>
            <a:off x="429260" y="1999615"/>
            <a:ext cx="10062210" cy="3288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设只爱好音乐的人数为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两者都爱好的人数为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只爱好体育的人数为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Venn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图如图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en-US" sz="2800" err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x+y+z=55-4=51,x+y=34,y+z=43,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y=(34+43)-51=26.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故答案为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26.</a:t>
            </a:r>
            <a:endParaRPr lang="en-US" altLang="en-US" sz="280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N20SGZTBBX1RAXJCSX15.eps" title="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35805" y="4676140"/>
            <a:ext cx="2533650" cy="1395730"/>
          </a:xfrm>
          <a:prstGeom prst="rect">
            <a:avLst/>
          </a:prstGeom>
        </p:spPr>
      </p:pic>
      <p:sp>
        <p:nvSpPr>
          <p:cNvPr id="8" name="TextBox 7" title=""/>
          <p:cNvSpPr txBox="1"/>
          <p:nvPr>
            <p:custDataLst>
              <p:tags r:id="rId6"/>
            </p:custDataLst>
          </p:nvPr>
        </p:nvSpPr>
        <p:spPr>
          <a:xfrm>
            <a:off x="1116460" y="5288760"/>
            <a:ext cx="78581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</a:t>
            </a: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课堂小结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268200" y="101727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552701" y="969298"/>
            <a:ext cx="11392669" cy="51066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并集、交集、全集和补集的概念及运算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并、交、补集的混合运算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并集、交集、补集运算的性质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求参数值或范围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方法归纳：数形结合、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正难则反的补集思想、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分类讨论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常见误区：由交集、并集的关系求解参数时漏掉对集合为空集的讨论；</a:t>
            </a:r>
            <a:endParaRPr lang="zh-CN" altLang="zh-CN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             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求补集时忽视全集，运算时易忽视端点的取舍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en-US" altLang="zh-CN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Thank you for your attention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altLang="zh-CN" sz="3200" b="1">
                <a:solidFill>
                  <a:schemeClr val="bg1"/>
                </a:solidFill>
              </a:rPr>
              <a:t>1.1</a:t>
            </a:r>
            <a:r>
              <a:rPr lang="zh-CN" altLang="en-US" sz="3200" b="1">
                <a:solidFill>
                  <a:schemeClr val="bg1"/>
                </a:solidFill>
              </a:rPr>
              <a:t>集合分层练习（第</a:t>
            </a:r>
            <a:r>
              <a:rPr lang="en-US" altLang="zh-CN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课时）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4810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236345" y="549275"/>
            <a:ext cx="9236075" cy="3033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高中一年级的学生要参加数学建模社团与理学社，参加数学建模社的同学组成集合</a:t>
            </a:r>
            <a:r>
              <a:rPr lang="en-US" altLang="zh-CN" sz="2800"/>
              <a:t>A,</a:t>
            </a:r>
            <a:r>
              <a:rPr lang="zh-CN" altLang="en-US" sz="2800"/>
              <a:t>参加理学社的同学组成集合</a:t>
            </a:r>
            <a:r>
              <a:rPr lang="en-US" altLang="zh-CN" sz="2800"/>
              <a:t>B,</a:t>
            </a:r>
            <a:r>
              <a:rPr lang="zh-CN" altLang="en-US" sz="2800"/>
              <a:t>两个社都参加的组成集合</a:t>
            </a:r>
            <a:r>
              <a:rPr lang="en-US" altLang="zh-CN" sz="2800"/>
              <a:t>C,</a:t>
            </a:r>
            <a:r>
              <a:rPr lang="zh-CN" altLang="en-US" sz="2800"/>
              <a:t>两个社团只有参加一个的同学组成集合</a:t>
            </a:r>
            <a:r>
              <a:rPr lang="en-US" altLang="zh-CN" sz="2800"/>
              <a:t>D,</a:t>
            </a:r>
            <a:r>
              <a:rPr lang="zh-CN" altLang="en-US" sz="2800"/>
              <a:t>此外，还有不参加社团的同学组成的集合</a:t>
            </a:r>
            <a:r>
              <a:rPr lang="en-US" altLang="zh-CN" sz="2800"/>
              <a:t>E,</a:t>
            </a:r>
            <a:r>
              <a:rPr lang="zh-CN" altLang="en-US" sz="2800"/>
              <a:t>等等。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高一年级的同学组成的集合</a:t>
            </a:r>
            <a:r>
              <a:rPr lang="en-US" altLang="zh-CN" sz="2800"/>
              <a:t>U</a:t>
            </a:r>
            <a:r>
              <a:rPr lang="zh-CN" altLang="en-US" sz="2800"/>
              <a:t>，那么以上的集合如何来确定呢？</a:t>
            </a:r>
            <a:endParaRPr lang="zh-CN" altLang="en-US" sz="2800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知识梳理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16" title=""/>
          <p:cNvSpPr/>
          <p:nvPr>
            <p:custDataLst>
              <p:tags r:id="rId2"/>
            </p:custDataLst>
          </p:nvPr>
        </p:nvSpPr>
        <p:spPr>
          <a:xfrm>
            <a:off x="696211" y="249853"/>
            <a:ext cx="11392669" cy="7207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600" b="1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交集</a:t>
            </a:r>
            <a:endParaRPr lang="zh-CN" altLang="zh-CN" sz="2600" b="1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28" name="Text Box 146" title="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6315" y="1204595"/>
            <a:ext cx="9928225" cy="29724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的元素组成的集合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的交集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符号语言表示为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4"/>
            </p:custDataLst>
          </p:nvPr>
        </p:nvSpPr>
        <p:spPr>
          <a:xfrm>
            <a:off x="2736215" y="1204595"/>
            <a:ext cx="57816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</a:rPr>
              <a:t>既属于集合</a:t>
            </a:r>
            <a:r>
              <a:rPr lang="en-US" altLang="zh-CN" sz="2800" b="1" smtClean="0">
                <a:solidFill>
                  <a:srgbClr val="FF0000"/>
                </a:solidFill>
              </a:rPr>
              <a:t>A</a:t>
            </a:r>
            <a:r>
              <a:rPr lang="zh-CN" altLang="en-US" sz="2800" b="1" smtClean="0">
                <a:solidFill>
                  <a:srgbClr val="FF0000"/>
                </a:solidFill>
              </a:rPr>
              <a:t>又属于集合</a:t>
            </a:r>
            <a:r>
              <a:rPr lang="en-US" altLang="zh-CN" sz="2800" b="1" smtClean="0">
                <a:solidFill>
                  <a:srgbClr val="FF0000"/>
                </a:solidFill>
              </a:rPr>
              <a:t>B </a:t>
            </a:r>
            <a:endParaRPr lang="en-US" altLang="zh-CN" sz="2800" b="1" smtClean="0">
              <a:solidFill>
                <a:srgbClr val="FF0000"/>
              </a:solidFill>
            </a:endParaRPr>
          </a:p>
        </p:txBody>
      </p:sp>
      <p:sp>
        <p:nvSpPr>
          <p:cNvPr id="2" name="矩形 1" title=""/>
          <p:cNvSpPr/>
          <p:nvPr>
            <p:custDataLst>
              <p:tags r:id="rId5"/>
            </p:custDataLst>
          </p:nvPr>
        </p:nvSpPr>
        <p:spPr>
          <a:xfrm>
            <a:off x="4655973" y="1809268"/>
            <a:ext cx="113348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</a:rPr>
              <a:t>A∩B</a:t>
            </a:r>
            <a:endParaRPr lang="en-US" altLang="zh-CN" sz="2800" smtClean="0">
              <a:solidFill>
                <a:srgbClr val="FF0000"/>
              </a:solidFill>
            </a:endParaRPr>
          </a:p>
        </p:txBody>
      </p:sp>
      <p:sp>
        <p:nvSpPr>
          <p:cNvPr id="18" name="矩形 17" title=""/>
          <p:cNvSpPr/>
          <p:nvPr>
            <p:custDataLst>
              <p:tags r:id="rId6"/>
            </p:custDataLst>
          </p:nvPr>
        </p:nvSpPr>
        <p:spPr>
          <a:xfrm>
            <a:off x="5076023" y="2409343"/>
            <a:ext cx="385765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</a:rPr>
              <a:t>{x|x∈A,</a:t>
            </a:r>
            <a:r>
              <a:rPr lang="zh-CN" altLang="en-US" sz="2800" smtClean="0">
                <a:solidFill>
                  <a:srgbClr val="FF0000"/>
                </a:solidFill>
              </a:rPr>
              <a:t>且</a:t>
            </a:r>
            <a:r>
              <a:rPr lang="en-US" altLang="zh-CN" sz="2800" err="1" smtClean="0">
                <a:solidFill>
                  <a:srgbClr val="FF0000"/>
                </a:solidFill>
              </a:rPr>
              <a:t>x∈B}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Text Box 146" title="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75890" y="3428840"/>
            <a:ext cx="8208962" cy="737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/>
              <a:t>(3)</a:t>
            </a:r>
            <a:r>
              <a:rPr lang="zh-CN" altLang="en-US" sz="2800" smtClean="0"/>
              <a:t>图形语言表示为</a:t>
            </a:r>
            <a:r>
              <a:rPr lang="en-US" sz="2800" smtClean="0"/>
              <a:t> </a:t>
            </a:r>
            <a:endParaRPr lang="zh-CN" altLang="en-US" sz="2800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6440" y="3549015"/>
            <a:ext cx="6319520" cy="19786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6700" name="Text Box 348" title="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6565" y="749300"/>
            <a:ext cx="10361295" cy="26765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并集</a:t>
            </a:r>
            <a:endParaRPr lang="zh-CN" altLang="en-US" sz="2800" b="1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的元素组成的集合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的并集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符号语言表示为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6719" name="Rectangle 367" title="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96260" y="1209040"/>
            <a:ext cx="5106670" cy="737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所有属于集合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或属于集合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67" title="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36440" y="2649220"/>
            <a:ext cx="4186555" cy="737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{x|x∈A,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x∈B} 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67" title="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15978" y="2048983"/>
            <a:ext cx="1500198" cy="737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A∪B</a:t>
            </a:r>
            <a:endParaRPr lang="en-US" altLang="zh-CN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348" title="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952" y="3425583"/>
            <a:ext cx="8430448" cy="737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图形语言表示为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5980" y="3549015"/>
            <a:ext cx="6989445" cy="22371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6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719" grpId="0"/>
      <p:bldP spid="2" grpId="0"/>
      <p:bldP spid="1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6700" name="Text Box 348" title=""/>
          <p:cNvSpPr txBox="1">
            <a:spLocks noChangeArrowheads="1"/>
          </p:cNvSpPr>
          <p:nvPr/>
        </p:nvSpPr>
        <p:spPr bwMode="auto">
          <a:xfrm>
            <a:off x="456565" y="488950"/>
            <a:ext cx="11834495" cy="590804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全集</a:t>
            </a:r>
            <a:endParaRPr lang="zh-CN" altLang="en-US" sz="2800" b="1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如果一个集合含有所研究问题中涉及的</a:t>
            </a:r>
            <a:r>
              <a:rPr lang="zh-CN" alt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那么就称这个集合为全集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记法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全集通常记作</a:t>
            </a:r>
            <a:r>
              <a:rPr 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全集一定包含任何一个元素吗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全集仅包含我们研究问题所涉及的全部元素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而非任何元素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补集</a:t>
            </a:r>
            <a:endParaRPr lang="zh-CN" altLang="en-US" sz="2800" b="1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由全集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的所有元素组成的集合称为集合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相对于全集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的补集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6719" name="Rectangle 367" title="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715885" y="1029335"/>
            <a:ext cx="2306955" cy="737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所有元素</a:t>
            </a:r>
            <a:endParaRPr lang="zh-CN" altLang="en-US" sz="280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367" title="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76040" y="2418080"/>
            <a:ext cx="2306955" cy="737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8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67" title="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55970" y="4689475"/>
            <a:ext cx="2306955" cy="7372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不属于集合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16" name="Rectangle 367" title=""/>
              <p:cNvSpPr>
                <a:spLocks noChangeArrowheads="1"/>
              </p:cNvSpPr>
              <p:nvPr/>
            </p:nvSpPr>
            <p:spPr bwMode="auto">
              <a:xfrm>
                <a:off x="4476115" y="5589270"/>
                <a:ext cx="1452245" cy="71628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>
                <a:noAutofit/>
              </a:bodyPr>
              <a:lstStyle/>
              <a:p>
                <a:pPr defTabSz="685800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3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6115" y="5589270"/>
                <a:ext cx="1452245" cy="7162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algn="ctr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6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6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96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96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996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96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719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1028" name="Text Box 146" title="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815658" y="729441"/>
                <a:ext cx="8208962" cy="52832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 sz="2800" b="1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(2)</a:t>
                </a:r>
                <a:r>
                  <a:rPr lang="zh-CN" altLang="en-US" sz="2800" b="1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符号表示</a:t>
                </a:r>
                <a:r>
                  <a:rPr lang="en-US" sz="2800" b="1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: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̅"/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bi"/>
                            </m:rPr>
                            <a:rPr lang="en-US" sz="28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r>
                  <a:rPr lang="en-US" sz="2800" b="1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=</a:t>
                </a:r>
                <a:r>
                  <a:rPr lang="en-US" sz="2800" b="1" u="sng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                 </a:t>
                </a:r>
                <a:r>
                  <a:rPr lang="en-US" sz="2800" b="1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.</a:t>
                </a:r>
                <a:endParaRPr lang="zh-CN" altLang="en-US" sz="28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1028" name="Text Box 14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15658" y="729441"/>
                <a:ext cx="8208962" cy="528320"/>
              </a:xfrm>
              <a:prstGeom prst="rect">
                <a:avLst/>
              </a:prstGeom>
              <a:blipFill rotWithShape="1">
                <a:blip r:embed="rId4"/>
                <a:stretch>
                  <a:fillRect l="-4" t="-87" b="87"/>
                </a:stretch>
              </a:blipFill>
              <a:ln w="9525" algn="ctr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 title=""/>
          <p:cNvSpPr/>
          <p:nvPr>
            <p:custDataLst>
              <p:tags r:id="rId5"/>
            </p:custDataLst>
          </p:nvPr>
        </p:nvSpPr>
        <p:spPr>
          <a:xfrm>
            <a:off x="3635838" y="729758"/>
            <a:ext cx="3857652" cy="65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x|x</a:t>
            </a:r>
            <a:r>
              <a:rPr lang="en-US" altLang="zh-CN" sz="28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∈U,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i="1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∉A}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46" title="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22467" y="1869587"/>
            <a:ext cx="8208962" cy="52197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</a:t>
            </a:r>
            <a:r>
              <a:rPr lang="zh-CN" altLang="en-US" sz="28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图形表示</a:t>
            </a:r>
            <a:r>
              <a:rPr lang="en-US" sz="2800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16275" y="1749425"/>
            <a:ext cx="3796665" cy="22866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123e822-b005-42ba-94fa-f92385b7d152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158</Paragraphs>
  <Slides>32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baseType="lpstr" size="50">
      <vt:lpstr>Arial</vt:lpstr>
      <vt:lpstr>Calibri Light</vt:lpstr>
      <vt:lpstr>宋体</vt:lpstr>
      <vt:lpstr>Calibri</vt:lpstr>
      <vt:lpstr>方正兰亭粗黑_GBK</vt:lpstr>
      <vt:lpstr>Times New Roman Regular</vt:lpstr>
      <vt:lpstr>微软雅黑 Light</vt:lpstr>
      <vt:lpstr>Meiryo</vt:lpstr>
      <vt:lpstr>Yuanti SC Regular</vt:lpstr>
      <vt:lpstr>微软雅黑</vt:lpstr>
      <vt:lpstr>Times New Roman</vt:lpstr>
      <vt:lpstr>Times New Roman Bold</vt:lpstr>
      <vt:lpstr>方正中等线简体</vt:lpstr>
      <vt:lpstr>幼圆</vt:lpstr>
      <vt:lpstr>Courier New</vt:lpstr>
      <vt:lpstr>楷体_GB2312</vt:lpstr>
      <vt:lpstr>MS Gothic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2023-07-27T09:32:30.119</cp:lastPrinted>
  <dcterms:created xsi:type="dcterms:W3CDTF">2023-07-27T09:32:30Z</dcterms:created>
  <dcterms:modified xsi:type="dcterms:W3CDTF">2023-07-27T01:32:30Z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