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oleObject"/>
  <Default Extension="png" ContentType="image/png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sldIdLst>
    <p:sldId id="269" r:id="rId2"/>
    <p:sldId id="280" r:id="rId3"/>
    <p:sldId id="274" r:id="rId4"/>
    <p:sldId id="284" r:id="rId5"/>
    <p:sldId id="275" r:id="rId6"/>
    <p:sldId id="285" r:id="rId7"/>
    <p:sldId id="358" r:id="rId8"/>
    <p:sldId id="359" r:id="rId9"/>
    <p:sldId id="360" r:id="rId10"/>
    <p:sldId id="361" r:id="rId11"/>
    <p:sldId id="363" r:id="rId12"/>
    <p:sldId id="364" r:id="rId13"/>
    <p:sldId id="276" r:id="rId14"/>
    <p:sldId id="281" r:id="rId15"/>
    <p:sldId id="371" r:id="rId16"/>
    <p:sldId id="374" r:id="rId17"/>
    <p:sldId id="405" r:id="rId18"/>
    <p:sldId id="406" r:id="rId19"/>
    <p:sldId id="407" r:id="rId20"/>
    <p:sldId id="408" r:id="rId21"/>
    <p:sldId id="378" r:id="rId22"/>
    <p:sldId id="382" r:id="rId23"/>
    <p:sldId id="277" r:id="rId24"/>
    <p:sldId id="329" r:id="rId25"/>
    <p:sldId id="338" r:id="rId26"/>
    <p:sldId id="339" r:id="rId27"/>
    <p:sldId id="419" r:id="rId28"/>
    <p:sldId id="420" r:id="rId29"/>
    <p:sldId id="421" r:id="rId30"/>
    <p:sldId id="423" r:id="rId31"/>
    <p:sldId id="278" r:id="rId32"/>
    <p:sldId id="283" r:id="rId33"/>
    <p:sldId id="286" r:id="rId34"/>
  </p:sldIdLst>
  <p:sldSz cx="12192000" cy="6858000"/>
  <p:notesSz cx="6858000" cy="9144000"/>
  <p:custDataLst>
    <p:tags r:id="rId35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720"/>
  </p:normalViewPr>
  <p:slideViewPr>
    <p:cSldViewPr showGuides="1">
      <p:cViewPr varScale="1">
        <p:scale>
          <a:sx n="102" d="100"/>
          <a:sy n="102" d="100"/>
        </p:scale>
        <p:origin x="95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59998" cy="5999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" Type="http://schemas.openxmlformats.org/officeDocument/2006/relationships/slide" Target="slides/slide1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" Type="http://schemas.openxmlformats.org/officeDocument/2006/relationships/slide" Target="slides/slide2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tags" Target="tags/tag66.xml" /><Relationship Id="rId36" Type="http://schemas.openxmlformats.org/officeDocument/2006/relationships/presProps" Target="presProps.xml" /><Relationship Id="rId37" Type="http://schemas.openxmlformats.org/officeDocument/2006/relationships/viewProps" Target="viewProps.xml" /><Relationship Id="rId38" Type="http://schemas.openxmlformats.org/officeDocument/2006/relationships/theme" Target="theme/theme1.xml" /><Relationship Id="rId39" Type="http://schemas.openxmlformats.org/officeDocument/2006/relationships/tableStyles" Target="tableStyles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3.e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7.emf" /><Relationship Id="rId2" Type="http://schemas.openxmlformats.org/officeDocument/2006/relationships/image" Target="../media/image38.emf" /><Relationship Id="rId3" Type="http://schemas.openxmlformats.org/officeDocument/2006/relationships/image" Target="../media/image39.e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4.e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5.emf" /><Relationship Id="rId2" Type="http://schemas.openxmlformats.org/officeDocument/2006/relationships/image" Target="../media/image16.e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7.emf" /><Relationship Id="rId2" Type="http://schemas.openxmlformats.org/officeDocument/2006/relationships/image" Target="../media/image18.e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1.emf" /><Relationship Id="rId2" Type="http://schemas.openxmlformats.org/officeDocument/2006/relationships/image" Target="../media/image22.e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3.emf" /><Relationship Id="rId2" Type="http://schemas.openxmlformats.org/officeDocument/2006/relationships/image" Target="../media/image24.e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5.emf" /><Relationship Id="rId2" Type="http://schemas.openxmlformats.org/officeDocument/2006/relationships/image" Target="../media/image26.emf" /><Relationship Id="rId3" Type="http://schemas.openxmlformats.org/officeDocument/2006/relationships/image" Target="../media/image27.emf" /><Relationship Id="rId4" Type="http://schemas.openxmlformats.org/officeDocument/2006/relationships/image" Target="../media/image28.e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9.emf" /><Relationship Id="rId2" Type="http://schemas.openxmlformats.org/officeDocument/2006/relationships/image" Target="../media/image30.emf" /><Relationship Id="rId3" Type="http://schemas.openxmlformats.org/officeDocument/2006/relationships/image" Target="../media/image31.e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2.emf" /><Relationship Id="rId2" Type="http://schemas.openxmlformats.org/officeDocument/2006/relationships/image" Target="../media/image33.emf" /><Relationship Id="rId3" Type="http://schemas.openxmlformats.org/officeDocument/2006/relationships/image" Target="../media/image34.emf" /><Relationship Id="rId4" Type="http://schemas.openxmlformats.org/officeDocument/2006/relationships/image" Target="../media/image35.emf" /><Relationship Id="rId5" Type="http://schemas.openxmlformats.org/officeDocument/2006/relationships/image" Target="../media/image36.emf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image" Target="file:///D:\qq&#25991;&#20214;\712321467\Image\C2C\Image2\%7b75232B38-A165-1FB7-499C-2E1C792CACB5%7d.png" TargetMode="External" /><Relationship Id="rId13" Type="http://schemas.openxmlformats.org/officeDocument/2006/relationships/image" Target="../media/image1.png" /><Relationship Id="rId14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031" name="图片 1073743875" descr="学科网 zxxk.com" title=""/>
          <p:cNvPicPr>
            <a:picLocks noChangeAspect="1"/>
          </p:cNvPicPr>
          <p:nvPr/>
        </p:nvPicPr>
        <p:blipFill>
          <a:blip r:embed="rId13" r:link="rId12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marL="914400" lvl="0" indent="-914400" algn="l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Relationship Id="rId3" Type="http://schemas.openxmlformats.org/officeDocument/2006/relationships/tags" Target="../tags/tag1.xml" /><Relationship Id="rId4" Type="http://schemas.openxmlformats.org/officeDocument/2006/relationships/tags" Target="../tags/tag2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Relationship Id="rId3" Type="http://schemas.openxmlformats.org/officeDocument/2006/relationships/tags" Target="../tags/tag20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21.xml" /><Relationship Id="rId3" Type="http://schemas.openxmlformats.org/officeDocument/2006/relationships/tags" Target="../tags/tag22.xml" /><Relationship Id="rId4" Type="http://schemas.openxmlformats.org/officeDocument/2006/relationships/tags" Target="../tags/tag23.xml" /><Relationship Id="rId5" Type="http://schemas.openxmlformats.org/officeDocument/2006/relationships/tags" Target="../tags/tag24.xml" /><Relationship Id="rId6" Type="http://schemas.openxmlformats.org/officeDocument/2006/relationships/tags" Target="../tags/tag25.xml" /><Relationship Id="rId7" Type="http://schemas.openxmlformats.org/officeDocument/2006/relationships/tags" Target="../tags/tag26.xml" /><Relationship Id="rId8" Type="http://schemas.openxmlformats.org/officeDocument/2006/relationships/tags" Target="../tags/tag27.xml" /><Relationship Id="rId9" Type="http://schemas.openxmlformats.org/officeDocument/2006/relationships/tags" Target="../tags/tag28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Relationship Id="rId3" Type="http://schemas.openxmlformats.org/officeDocument/2006/relationships/image" Target="../media/image12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29.xml" /><Relationship Id="rId3" Type="http://schemas.openxmlformats.org/officeDocument/2006/relationships/package" Target="../embeddings/Document1.docx" TargetMode="Internal" /><Relationship Id="rId4" Type="http://schemas.openxmlformats.org/officeDocument/2006/relationships/image" Target="../media/image13.emf" /><Relationship Id="rId5" Type="http://schemas.openxmlformats.org/officeDocument/2006/relationships/vmlDrawing" Target="../drawings/vmlDrawing1.v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30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31.xml" /><Relationship Id="rId3" Type="http://schemas.openxmlformats.org/officeDocument/2006/relationships/package" Target="../embeddings/Document2.docx" TargetMode="Internal" /><Relationship Id="rId4" Type="http://schemas.openxmlformats.org/officeDocument/2006/relationships/image" Target="../media/image14.emf" /><Relationship Id="rId5" Type="http://schemas.openxmlformats.org/officeDocument/2006/relationships/vmlDrawing" Target="../drawings/vmlDrawing2.v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32.xml" /><Relationship Id="rId3" Type="http://schemas.openxmlformats.org/officeDocument/2006/relationships/oleObject" Target="../embeddings/oleObject1.bin" TargetMode="Internal" /><Relationship Id="rId4" Type="http://schemas.openxmlformats.org/officeDocument/2006/relationships/image" Target="../media/image15.emf" /><Relationship Id="rId5" Type="http://schemas.openxmlformats.org/officeDocument/2006/relationships/tags" Target="../tags/tag33.xml" /><Relationship Id="rId6" Type="http://schemas.openxmlformats.org/officeDocument/2006/relationships/oleObject" Target="../embeddings/oleObject2.bin" TargetMode="Internal" /><Relationship Id="rId7" Type="http://schemas.openxmlformats.org/officeDocument/2006/relationships/image" Target="../media/image16.emf" /><Relationship Id="rId8" Type="http://schemas.openxmlformats.org/officeDocument/2006/relationships/tags" Target="../tags/tag34.xml" /><Relationship Id="rId9" Type="http://schemas.openxmlformats.org/officeDocument/2006/relationships/vmlDrawing" Target="../drawings/vmlDrawing3.v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3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35.xml" /><Relationship Id="rId3" Type="http://schemas.openxmlformats.org/officeDocument/2006/relationships/tags" Target="../tags/tag36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37.xml" /><Relationship Id="rId3" Type="http://schemas.openxmlformats.org/officeDocument/2006/relationships/tags" Target="../tags/tag38.xml" /><Relationship Id="rId4" Type="http://schemas.openxmlformats.org/officeDocument/2006/relationships/package" Target="../embeddings/Document3.docx" TargetMode="Internal" /><Relationship Id="rId5" Type="http://schemas.openxmlformats.org/officeDocument/2006/relationships/image" Target="../media/image17.emf" /><Relationship Id="rId6" Type="http://schemas.openxmlformats.org/officeDocument/2006/relationships/tags" Target="../tags/tag39.xml" /><Relationship Id="rId7" Type="http://schemas.openxmlformats.org/officeDocument/2006/relationships/package" Target="../embeddings/Document4.docx" TargetMode="Internal" /><Relationship Id="rId8" Type="http://schemas.openxmlformats.org/officeDocument/2006/relationships/image" Target="../media/image18.emf" /><Relationship Id="rId9" Type="http://schemas.openxmlformats.org/officeDocument/2006/relationships/vmlDrawing" Target="../drawings/vmlDrawing4.v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Relationship Id="rId3" Type="http://schemas.openxmlformats.org/officeDocument/2006/relationships/image" Target="../media/image20.pn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40.xml" /><Relationship Id="rId3" Type="http://schemas.openxmlformats.org/officeDocument/2006/relationships/oleObject" Target="../embeddings/oleObject3.bin" TargetMode="Internal" /><Relationship Id="rId4" Type="http://schemas.openxmlformats.org/officeDocument/2006/relationships/image" Target="../media/image21.emf" /><Relationship Id="rId5" Type="http://schemas.openxmlformats.org/officeDocument/2006/relationships/tags" Target="../tags/tag41.xml" /><Relationship Id="rId6" Type="http://schemas.openxmlformats.org/officeDocument/2006/relationships/oleObject" Target="../embeddings/oleObject4.bin" TargetMode="Internal" /><Relationship Id="rId7" Type="http://schemas.openxmlformats.org/officeDocument/2006/relationships/image" Target="../media/image22.emf" /><Relationship Id="rId8" Type="http://schemas.openxmlformats.org/officeDocument/2006/relationships/tags" Target="../tags/tag42.xml" /><Relationship Id="rId9" Type="http://schemas.openxmlformats.org/officeDocument/2006/relationships/vmlDrawing" Target="../drawings/vmlDrawing5.v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43.xml" /><Relationship Id="rId3" Type="http://schemas.openxmlformats.org/officeDocument/2006/relationships/oleObject" Target="../embeddings/oleObject5.bin" TargetMode="Internal" /><Relationship Id="rId4" Type="http://schemas.openxmlformats.org/officeDocument/2006/relationships/image" Target="../media/image23.emf" /><Relationship Id="rId5" Type="http://schemas.openxmlformats.org/officeDocument/2006/relationships/tags" Target="../tags/tag44.xml" /><Relationship Id="rId6" Type="http://schemas.openxmlformats.org/officeDocument/2006/relationships/oleObject" Target="../embeddings/oleObject6.bin" TargetMode="Internal" /><Relationship Id="rId7" Type="http://schemas.openxmlformats.org/officeDocument/2006/relationships/image" Target="../media/image24.emf" /><Relationship Id="rId8" Type="http://schemas.openxmlformats.org/officeDocument/2006/relationships/tags" Target="../tags/tag45.xml" /><Relationship Id="rId9" Type="http://schemas.openxmlformats.org/officeDocument/2006/relationships/vmlDrawing" Target="../drawings/vmlDrawing6.v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oleObject" Target="../embeddings/oleObject9.bin" TargetMode="Internal" /><Relationship Id="rId11" Type="http://schemas.openxmlformats.org/officeDocument/2006/relationships/image" Target="../media/image27.emf" /><Relationship Id="rId12" Type="http://schemas.openxmlformats.org/officeDocument/2006/relationships/tags" Target="../tags/tag50.xml" /><Relationship Id="rId13" Type="http://schemas.openxmlformats.org/officeDocument/2006/relationships/oleObject" Target="../embeddings/oleObject10.bin" TargetMode="Internal" /><Relationship Id="rId14" Type="http://schemas.openxmlformats.org/officeDocument/2006/relationships/image" Target="../media/image28.emf" /><Relationship Id="rId15" Type="http://schemas.openxmlformats.org/officeDocument/2006/relationships/tags" Target="../tags/tag51.xml" /><Relationship Id="rId16" Type="http://schemas.openxmlformats.org/officeDocument/2006/relationships/vmlDrawing" Target="../drawings/vmlDrawing7.vml" /><Relationship Id="rId2" Type="http://schemas.openxmlformats.org/officeDocument/2006/relationships/tags" Target="../tags/tag46.xml" /><Relationship Id="rId3" Type="http://schemas.openxmlformats.org/officeDocument/2006/relationships/oleObject" Target="../embeddings/oleObject7.bin" TargetMode="Internal" /><Relationship Id="rId4" Type="http://schemas.openxmlformats.org/officeDocument/2006/relationships/image" Target="../media/image25.emf" /><Relationship Id="rId5" Type="http://schemas.openxmlformats.org/officeDocument/2006/relationships/tags" Target="../tags/tag47.xml" /><Relationship Id="rId6" Type="http://schemas.openxmlformats.org/officeDocument/2006/relationships/oleObject" Target="../embeddings/oleObject8.bin" TargetMode="Internal" /><Relationship Id="rId7" Type="http://schemas.openxmlformats.org/officeDocument/2006/relationships/image" Target="../media/image26.emf" /><Relationship Id="rId8" Type="http://schemas.openxmlformats.org/officeDocument/2006/relationships/tags" Target="../tags/tag48.xml" /><Relationship Id="rId9" Type="http://schemas.openxmlformats.org/officeDocument/2006/relationships/tags" Target="../tags/tag49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oleObject" Target="../embeddings/oleObject13.bin" TargetMode="Internal" /><Relationship Id="rId11" Type="http://schemas.openxmlformats.org/officeDocument/2006/relationships/image" Target="../media/image31.emf" /><Relationship Id="rId12" Type="http://schemas.openxmlformats.org/officeDocument/2006/relationships/vmlDrawing" Target="../drawings/vmlDrawing8.vml" /><Relationship Id="rId2" Type="http://schemas.openxmlformats.org/officeDocument/2006/relationships/tags" Target="../tags/tag52.xml" /><Relationship Id="rId3" Type="http://schemas.openxmlformats.org/officeDocument/2006/relationships/tags" Target="../tags/tag53.xml" /><Relationship Id="rId4" Type="http://schemas.openxmlformats.org/officeDocument/2006/relationships/oleObject" Target="../embeddings/oleObject11.bin" TargetMode="Internal" /><Relationship Id="rId5" Type="http://schemas.openxmlformats.org/officeDocument/2006/relationships/image" Target="../media/image29.emf" /><Relationship Id="rId6" Type="http://schemas.openxmlformats.org/officeDocument/2006/relationships/tags" Target="../tags/tag54.xml" /><Relationship Id="rId7" Type="http://schemas.openxmlformats.org/officeDocument/2006/relationships/oleObject" Target="../embeddings/oleObject12.bin" TargetMode="Internal" /><Relationship Id="rId8" Type="http://schemas.openxmlformats.org/officeDocument/2006/relationships/image" Target="../media/image30.emf" /><Relationship Id="rId9" Type="http://schemas.openxmlformats.org/officeDocument/2006/relationships/tags" Target="../tags/tag55.x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34.emf" /><Relationship Id="rId11" Type="http://schemas.openxmlformats.org/officeDocument/2006/relationships/tags" Target="../tags/tag59.xml" /><Relationship Id="rId12" Type="http://schemas.openxmlformats.org/officeDocument/2006/relationships/package" Target="../embeddings/Document5.docx" TargetMode="Internal" /><Relationship Id="rId13" Type="http://schemas.openxmlformats.org/officeDocument/2006/relationships/image" Target="../media/image35.emf" /><Relationship Id="rId14" Type="http://schemas.openxmlformats.org/officeDocument/2006/relationships/tags" Target="../tags/tag60.xml" /><Relationship Id="rId15" Type="http://schemas.openxmlformats.org/officeDocument/2006/relationships/package" Target="../embeddings/Document6.docx" TargetMode="Internal" /><Relationship Id="rId16" Type="http://schemas.openxmlformats.org/officeDocument/2006/relationships/image" Target="../media/image36.emf" /><Relationship Id="rId17" Type="http://schemas.openxmlformats.org/officeDocument/2006/relationships/tags" Target="../tags/tag61.xml" /><Relationship Id="rId18" Type="http://schemas.openxmlformats.org/officeDocument/2006/relationships/vmlDrawing" Target="../drawings/vmlDrawing9.vml" /><Relationship Id="rId2" Type="http://schemas.openxmlformats.org/officeDocument/2006/relationships/tags" Target="../tags/tag56.xml" /><Relationship Id="rId3" Type="http://schemas.openxmlformats.org/officeDocument/2006/relationships/oleObject" Target="../embeddings/oleObject14.bin" TargetMode="Internal" /><Relationship Id="rId4" Type="http://schemas.openxmlformats.org/officeDocument/2006/relationships/image" Target="../media/image32.emf" /><Relationship Id="rId5" Type="http://schemas.openxmlformats.org/officeDocument/2006/relationships/tags" Target="../tags/tag57.xml" /><Relationship Id="rId6" Type="http://schemas.openxmlformats.org/officeDocument/2006/relationships/oleObject" Target="../embeddings/oleObject15.bin" TargetMode="Internal" /><Relationship Id="rId7" Type="http://schemas.openxmlformats.org/officeDocument/2006/relationships/image" Target="../media/image33.emf" /><Relationship Id="rId8" Type="http://schemas.openxmlformats.org/officeDocument/2006/relationships/tags" Target="../tags/tag58.xml" /><Relationship Id="rId9" Type="http://schemas.openxmlformats.org/officeDocument/2006/relationships/oleObject" Target="../embeddings/oleObject16.bin" TargetMode="Interna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vmlDrawing" Target="../drawings/vmlDrawing10.vml" /><Relationship Id="rId2" Type="http://schemas.openxmlformats.org/officeDocument/2006/relationships/tags" Target="../tags/tag62.xml" /><Relationship Id="rId3" Type="http://schemas.openxmlformats.org/officeDocument/2006/relationships/package" Target="../embeddings/Document7.docx" TargetMode="Internal" /><Relationship Id="rId4" Type="http://schemas.openxmlformats.org/officeDocument/2006/relationships/image" Target="../media/image37.emf" /><Relationship Id="rId5" Type="http://schemas.openxmlformats.org/officeDocument/2006/relationships/tags" Target="../tags/tag63.xml" /><Relationship Id="rId6" Type="http://schemas.openxmlformats.org/officeDocument/2006/relationships/package" Target="../embeddings/Document8.docx" TargetMode="Internal" /><Relationship Id="rId7" Type="http://schemas.openxmlformats.org/officeDocument/2006/relationships/image" Target="../media/image38.emf" /><Relationship Id="rId8" Type="http://schemas.openxmlformats.org/officeDocument/2006/relationships/package" Target="../embeddings/Document9.docx" TargetMode="Internal" /><Relationship Id="rId9" Type="http://schemas.openxmlformats.org/officeDocument/2006/relationships/image" Target="../media/image39.emf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64.xml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Relationship Id="rId3" Type="http://schemas.openxmlformats.org/officeDocument/2006/relationships/tags" Target="../tags/tag65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4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5.png" /><Relationship Id="rId11" Type="http://schemas.openxmlformats.org/officeDocument/2006/relationships/image" Target="../media/image6.png" /><Relationship Id="rId2" Type="http://schemas.openxmlformats.org/officeDocument/2006/relationships/tags" Target="../tags/tag5.xml" /><Relationship Id="rId3" Type="http://schemas.openxmlformats.org/officeDocument/2006/relationships/tags" Target="../tags/tag6.xml" /><Relationship Id="rId4" Type="http://schemas.openxmlformats.org/officeDocument/2006/relationships/image" Target="../media/image3.png" /><Relationship Id="rId5" Type="http://schemas.openxmlformats.org/officeDocument/2006/relationships/tags" Target="../tags/tag7.xml" /><Relationship Id="rId6" Type="http://schemas.openxmlformats.org/officeDocument/2006/relationships/tags" Target="../tags/tag8.xml" /><Relationship Id="rId7" Type="http://schemas.openxmlformats.org/officeDocument/2006/relationships/tags" Target="../tags/tag9.xml" /><Relationship Id="rId8" Type="http://schemas.openxmlformats.org/officeDocument/2006/relationships/tags" Target="../tags/tag10.xml" /><Relationship Id="rId9" Type="http://schemas.openxmlformats.org/officeDocument/2006/relationships/image" Target="../media/image4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1.xml" /><Relationship Id="rId3" Type="http://schemas.openxmlformats.org/officeDocument/2006/relationships/tags" Target="../tags/tag12.xml" /><Relationship Id="rId4" Type="http://schemas.openxmlformats.org/officeDocument/2006/relationships/image" Target="../media/image7.png" /><Relationship Id="rId5" Type="http://schemas.openxmlformats.org/officeDocument/2006/relationships/tags" Target="../tags/tag13.xml" /><Relationship Id="rId6" Type="http://schemas.openxmlformats.org/officeDocument/2006/relationships/tags" Target="../tags/tag14.xml" /><Relationship Id="rId7" Type="http://schemas.openxmlformats.org/officeDocument/2006/relationships/tags" Target="../tags/tag15.xml" /><Relationship Id="rId8" Type="http://schemas.openxmlformats.org/officeDocument/2006/relationships/image" Target="../media/image8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6.xml" /><Relationship Id="rId3" Type="http://schemas.openxmlformats.org/officeDocument/2006/relationships/tags" Target="../tags/tag17.xml" /><Relationship Id="rId4" Type="http://schemas.openxmlformats.org/officeDocument/2006/relationships/image" Target="../media/image9.png" /><Relationship Id="rId5" Type="http://schemas.openxmlformats.org/officeDocument/2006/relationships/tags" Target="../tags/tag18.xml" /><Relationship Id="rId6" Type="http://schemas.openxmlformats.org/officeDocument/2006/relationships/tags" Target="../tags/tag19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074" name="任意多边形 18" title=""/>
          <p:cNvSpPr/>
          <p:nvPr/>
        </p:nvSpPr>
        <p:spPr>
          <a:xfrm>
            <a:off x="0" y="0"/>
            <a:ext cx="6096000" cy="6858000"/>
          </a:xfrm>
          <a:custGeom>
            <a:gdLst>
              <a:gd name="txL" fmla="*/ 0 w 6096000"/>
              <a:gd name="txT" fmla="*/ 0 h 6858000"/>
              <a:gd name="txR" fmla="*/ 6096000 w 6096000"/>
              <a:gd name="txB" fmla="*/ 6858000 h 6858000"/>
            </a:gdLst>
            <a:cxnLst>
              <a:cxn ang="0">
                <a:pos x="0" y="0"/>
              </a:cxn>
              <a:cxn ang="0">
                <a:pos x="6096000" y="3429000"/>
              </a:cxn>
              <a:cxn ang="0">
                <a:pos x="0" y="6858000"/>
              </a:cxn>
            </a:cxnLst>
            <a:rect l="txL" t="txT" r="txR" b="txB"/>
            <a:pathLst>
              <a:path w="6096000" h="6858000">
                <a:moveTo>
                  <a:pt x="0" y="0"/>
                </a:moveTo>
                <a:lnTo>
                  <a:pt x="6096000" y="3429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82C0"/>
          </a:solidFill>
          <a:ln w="12700" cap="flat" cmpd="sng">
            <a:solidFill>
              <a:srgbClr val="0082C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5" name="任意多边形 22" title=""/>
          <p:cNvSpPr/>
          <p:nvPr/>
        </p:nvSpPr>
        <p:spPr>
          <a:xfrm rot="10800000">
            <a:off x="8439150" y="3175"/>
            <a:ext cx="3752850" cy="1612900"/>
          </a:xfrm>
          <a:custGeom>
            <a:gdLst>
              <a:gd name="txL" fmla="*/ 0 w 3753006"/>
              <a:gd name="txT" fmla="*/ 0 h 1613874"/>
              <a:gd name="txR" fmla="*/ 3753006 w 3753006"/>
              <a:gd name="txB" fmla="*/ 1613874 h 1613874"/>
            </a:gdLst>
            <a:cxnLst>
              <a:cxn ang="0">
                <a:pos x="3753006" y="1613874"/>
              </a:cxn>
              <a:cxn ang="0">
                <a:pos x="0" y="1613874"/>
              </a:cxn>
              <a:cxn ang="0">
                <a:pos x="0" y="1613873"/>
              </a:cxn>
              <a:cxn ang="0">
                <a:pos x="2869108" y="0"/>
              </a:cxn>
            </a:cxnLst>
            <a:rect l="txL" t="txT" r="txR" b="txB"/>
            <a:pathLst>
              <a:path w="3753005" h="1613874">
                <a:moveTo>
                  <a:pt x="3753006" y="1613874"/>
                </a:moveTo>
                <a:lnTo>
                  <a:pt x="0" y="1613874"/>
                </a:lnTo>
                <a:lnTo>
                  <a:pt x="0" y="1613873"/>
                </a:lnTo>
                <a:lnTo>
                  <a:pt x="2869108" y="0"/>
                </a:lnTo>
                <a:close/>
              </a:path>
            </a:pathLst>
          </a:custGeom>
          <a:solidFill>
            <a:srgbClr val="1EB3EB"/>
          </a:solidFill>
          <a:ln w="12700" cap="flat" cmpd="sng">
            <a:solidFill>
              <a:srgbClr val="1EB3E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6" name="任意多边形 23" title=""/>
          <p:cNvSpPr/>
          <p:nvPr/>
        </p:nvSpPr>
        <p:spPr>
          <a:xfrm rot="10800000">
            <a:off x="0" y="3175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1" y="3429000"/>
              </a:cxn>
              <a:cxn ang="0">
                <a:pos x="0" y="3429000"/>
              </a:cxn>
              <a:cxn ang="0">
                <a:pos x="1" y="3428999"/>
              </a:cxn>
              <a:cxn ang="0">
                <a:pos x="12192000" y="3429000"/>
              </a:cxn>
              <a:cxn ang="0">
                <a:pos x="3753007" y="3429000"/>
              </a:cxn>
              <a:cxn ang="0">
                <a:pos x="2869109" y="1815126"/>
              </a:cxn>
              <a:cxn ang="0">
                <a:pos x="6096000" y="0"/>
              </a:cxn>
            </a:cxnLst>
            <a:rect l="txL" t="txT" r="txR" b="txB"/>
            <a:pathLst>
              <a:path w="12192000" h="3429000">
                <a:moveTo>
                  <a:pt x="1" y="3429000"/>
                </a:moveTo>
                <a:lnTo>
                  <a:pt x="0" y="3429000"/>
                </a:lnTo>
                <a:lnTo>
                  <a:pt x="1" y="3428999"/>
                </a:lnTo>
                <a:close/>
                <a:moveTo>
                  <a:pt x="12192000" y="3429000"/>
                </a:moveTo>
                <a:lnTo>
                  <a:pt x="3753007" y="3429000"/>
                </a:lnTo>
                <a:lnTo>
                  <a:pt x="2869109" y="1815126"/>
                </a:lnTo>
                <a:lnTo>
                  <a:pt x="6096000" y="0"/>
                </a:lnTo>
                <a:close/>
              </a:path>
            </a:pathLst>
          </a:custGeom>
          <a:solidFill>
            <a:srgbClr val="009DE2"/>
          </a:solidFill>
          <a:ln w="12700" cap="flat" cmpd="sng">
            <a:solidFill>
              <a:srgbClr val="009DE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7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0167B1"/>
          </a:solidFill>
          <a:ln w="12700" cap="flat" cmpd="sng">
            <a:solidFill>
              <a:srgbClr val="0167B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8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006CB4"/>
          </a:solidFill>
          <a:ln w="12700" cap="flat" cmpd="sng">
            <a:solidFill>
              <a:srgbClr val="006C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9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0B7BC3"/>
          </a:solidFill>
          <a:ln w="12700" cap="flat" cmpd="sng">
            <a:solidFill>
              <a:srgbClr val="0B7BC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0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0172BE"/>
          </a:solidFill>
          <a:ln w="12700" cap="flat" cmpd="sng">
            <a:solidFill>
              <a:srgbClr val="0172B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1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05596"/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2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015FA5"/>
          </a:solidFill>
          <a:ln w="12700" cap="flat" cmpd="sng">
            <a:solidFill>
              <a:srgbClr val="015FA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5436235" y="4268470"/>
            <a:ext cx="3337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第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章</a:t>
            </a:r>
            <a:r>
              <a:rPr lang="en-US" altLang="zh-CN" sz="2800" b="1">
                <a:solidFill>
                  <a:schemeClr val="bg1"/>
                </a:solidFill>
              </a:rPr>
              <a:t> </a:t>
            </a:r>
            <a:r>
              <a:rPr lang="zh-CN" altLang="en-US" sz="2800" b="1">
                <a:solidFill>
                  <a:schemeClr val="bg1"/>
                </a:solidFill>
              </a:rPr>
              <a:t>集合与逻辑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4217670" y="5132070"/>
            <a:ext cx="4556125" cy="521970"/>
          </a:xfrm>
          <a:prstGeom prst="rect">
            <a:avLst/>
          </a:prstGeom>
          <a:noFill/>
        </p:spPr>
        <p:txBody>
          <a:bodyPr wrap="square" rtlCol="0">
            <a:prstTxWarp prst="textDoubleWave1">
              <a:avLst/>
            </a:prstTxWarp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沪教版</a:t>
            </a:r>
            <a:r>
              <a:rPr lang="zh-CN" altLang="en-US" sz="2800" b="1">
                <a:solidFill>
                  <a:srgbClr val="00B050"/>
                </a:solidFill>
              </a:rPr>
              <a:t>（</a:t>
            </a:r>
            <a:r>
              <a:rPr lang="en-US" altLang="zh-CN" sz="2800" b="1">
                <a:solidFill>
                  <a:srgbClr val="00B050"/>
                </a:solidFill>
              </a:rPr>
              <a:t>2020</a:t>
            </a:r>
            <a:r>
              <a:rPr lang="zh-CN" altLang="en-US" sz="2800" b="1">
                <a:solidFill>
                  <a:srgbClr val="00B050"/>
                </a:solidFill>
              </a:rPr>
              <a:t>）</a:t>
            </a:r>
            <a:r>
              <a:rPr lang="zh-CN" altLang="en-US" sz="2800" b="1">
                <a:solidFill>
                  <a:srgbClr val="C00000"/>
                </a:solidFill>
              </a:rPr>
              <a:t>必修</a:t>
            </a:r>
            <a:r>
              <a:rPr lang="zh-CN" altLang="en-US" sz="2800" b="1">
                <a:solidFill>
                  <a:srgbClr val="FFC000"/>
                </a:solidFill>
              </a:rPr>
              <a:t>第一册</a:t>
            </a:r>
            <a:endParaRPr lang="zh-CN" altLang="en-US" sz="2800" b="1">
              <a:solidFill>
                <a:srgbClr val="FFC000"/>
              </a:solidFill>
            </a:endParaRPr>
          </a:p>
        </p:txBody>
      </p:sp>
      <p:grpSp>
        <p:nvGrpSpPr>
          <p:cNvPr id="3" name="组合 10" title=""/>
          <p:cNvGrpSpPr/>
          <p:nvPr/>
        </p:nvGrpSpPr>
        <p:grpSpPr>
          <a:xfrm>
            <a:off x="3399790" y="1322388"/>
            <a:ext cx="3503613" cy="133350"/>
            <a:chExt cx="3502347" cy="133691"/>
          </a:xfrm>
        </p:grpSpPr>
        <p:sp>
          <p:nvSpPr>
            <p:cNvPr id="5" name="直接连接符 2"/>
            <p:cNvSpPr/>
            <p:nvPr/>
          </p:nvSpPr>
          <p:spPr>
            <a:xfrm>
              <a:off x="116664" y="66846"/>
              <a:ext cx="3385683" cy="1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7" name="椭圆 8"/>
            <p:cNvSpPr/>
            <p:nvPr/>
          </p:nvSpPr>
          <p:spPr>
            <a:xfrm>
              <a:off x="0" y="0"/>
              <a:ext cx="133691" cy="133691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 anchorCtr="0"/>
            <a:lstStyle/>
            <a:p>
              <a:pPr algn="ctr">
                <a:lnSpc>
                  <a:spcPct val="100000"/>
                </a:lnSpc>
              </a:pPr>
              <a:endPara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8" name="组合 11" title=""/>
          <p:cNvGrpSpPr/>
          <p:nvPr/>
        </p:nvGrpSpPr>
        <p:grpSpPr>
          <a:xfrm>
            <a:off x="2905125" y="2649538"/>
            <a:ext cx="3519488" cy="133350"/>
            <a:chExt cx="3519374" cy="133691"/>
          </a:xfrm>
        </p:grpSpPr>
        <p:sp>
          <p:nvSpPr>
            <p:cNvPr id="9" name="直接连接符 5"/>
            <p:cNvSpPr/>
            <p:nvPr/>
          </p:nvSpPr>
          <p:spPr>
            <a:xfrm>
              <a:off x="0" y="66846"/>
              <a:ext cx="3385683" cy="1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" name="椭圆 9"/>
            <p:cNvSpPr/>
            <p:nvPr/>
          </p:nvSpPr>
          <p:spPr>
            <a:xfrm>
              <a:off x="3385683" y="0"/>
              <a:ext cx="133691" cy="133691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 anchorCtr="0"/>
            <a:lstStyle/>
            <a:p>
              <a:pPr algn="ctr">
                <a:lnSpc>
                  <a:spcPct val="100000"/>
                </a:lnSpc>
              </a:pPr>
              <a:endPara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14" name="Picture 7" title="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3495" y="69215"/>
            <a:ext cx="2900680" cy="85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 title=""/>
          <p:cNvSpPr txBox="1"/>
          <p:nvPr>
            <p:custDataLst>
              <p:tags r:id="rId4"/>
            </p:custDataLst>
          </p:nvPr>
        </p:nvSpPr>
        <p:spPr>
          <a:xfrm>
            <a:off x="2016125" y="1781175"/>
            <a:ext cx="5600065" cy="13220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40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1.2</a:t>
            </a:r>
            <a:r>
              <a:rPr lang="zh-CN" altLang="en-US" sz="40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常用逻辑用语</a:t>
            </a:r>
            <a:endParaRPr lang="zh-CN" altLang="en-US" sz="40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pPr algn="ctr"/>
            <a:endParaRPr lang="zh-CN" altLang="en-US" sz="40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left)">
                                      <p:cBhvr>
                                        <p:cTn id="8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1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3" name="文本框 21" title=""/>
          <p:cNvSpPr/>
          <p:nvPr/>
        </p:nvSpPr>
        <p:spPr>
          <a:xfrm>
            <a:off x="516255" y="322263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zh-CN" sz="3600" b="1">
                <a:solidFill>
                  <a:srgbClr val="000000"/>
                </a:solidFill>
                <a:sym typeface="+mn-ea"/>
              </a:rPr>
              <a:t>反证法</a:t>
            </a:r>
            <a:endParaRPr lang="zh-CN" altLang="zh-CN" sz="3600" b="1">
              <a:solidFill>
                <a:srgbClr val="000000"/>
              </a:solidFill>
              <a:sym typeface="+mn-ea"/>
            </a:endParaRPr>
          </a:p>
        </p:txBody>
      </p:sp>
      <p:sp>
        <p:nvSpPr>
          <p:cNvPr id="10" name="文本框 9" title=""/>
          <p:cNvSpPr txBox="1"/>
          <p:nvPr/>
        </p:nvSpPr>
        <p:spPr>
          <a:xfrm>
            <a:off x="876300" y="1089025"/>
            <a:ext cx="9114155" cy="3784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sz="2400" b="0">
                <a:ea typeface="宋体" panose="02010600030101010101" pitchFamily="2" charset="-122"/>
              </a:rPr>
              <a:t>《世说新语》记载：王戎</a:t>
            </a:r>
            <a:r>
              <a:rPr lang="en-US" sz="2400" b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sz="2400" b="0">
                <a:ea typeface="宋体" panose="02010600030101010101" pitchFamily="2" charset="-122"/>
              </a:rPr>
              <a:t>岁，尝与诸小儿游，看道边李树多子折枝，诸儿竞走取之，唯戎不动</a:t>
            </a:r>
            <a:r>
              <a:rPr lang="en-US" sz="2400" b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sz="2400" b="0">
                <a:ea typeface="宋体" panose="02010600030101010101" pitchFamily="2" charset="-122"/>
              </a:rPr>
              <a:t>人问之，答曰：</a:t>
            </a:r>
            <a:r>
              <a:rPr lang="en-US" sz="2400" b="0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sz="2400" b="0">
                <a:ea typeface="宋体" panose="02010600030101010101" pitchFamily="2" charset="-122"/>
              </a:rPr>
              <a:t>树在道旁而多子，此必苦李</a:t>
            </a:r>
            <a:r>
              <a:rPr lang="en-US" sz="2400" b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sz="2400" b="0">
                <a:ea typeface="宋体" panose="02010600030101010101" pitchFamily="2" charset="-122"/>
              </a:rPr>
              <a:t>，取之，信然</a:t>
            </a:r>
            <a:r>
              <a:rPr lang="en-US" sz="2400" b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sz="2400" b="0">
                <a:ea typeface="宋体" panose="02010600030101010101" pitchFamily="2" charset="-122"/>
              </a:rPr>
              <a:t>王戎的推理方法：假设</a:t>
            </a:r>
            <a:r>
              <a:rPr lang="en-US" sz="2400" b="0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sz="2400" b="0">
                <a:ea typeface="宋体" panose="02010600030101010101" pitchFamily="2" charset="-122"/>
              </a:rPr>
              <a:t>李子甜</a:t>
            </a:r>
            <a:r>
              <a:rPr lang="en-US" sz="2400" b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sz="2400" b="0">
                <a:ea typeface="宋体" panose="02010600030101010101" pitchFamily="2" charset="-122"/>
              </a:rPr>
              <a:t>则树在道旁，则李子必被人摘走，与</a:t>
            </a:r>
            <a:r>
              <a:rPr lang="en-US" sz="2400" b="0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sz="2400" b="0">
                <a:ea typeface="宋体" panose="02010600030101010101" pitchFamily="2" charset="-122"/>
              </a:rPr>
              <a:t>树在道旁而多子</a:t>
            </a:r>
            <a:r>
              <a:rPr lang="en-US" sz="2400" b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sz="2400" b="0">
                <a:ea typeface="宋体" panose="02010600030101010101" pitchFamily="2" charset="-122"/>
              </a:rPr>
              <a:t>矛盾，所以假设不成立，所以必是</a:t>
            </a:r>
            <a:r>
              <a:rPr lang="en-US" sz="2400" b="0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sz="2400" b="0">
                <a:ea typeface="宋体" panose="02010600030101010101" pitchFamily="2" charset="-122"/>
              </a:rPr>
              <a:t>苦李</a:t>
            </a:r>
            <a:r>
              <a:rPr lang="en-US" sz="2400" b="0">
                <a:latin typeface="Times New Roman" panose="02020603050405020304" pitchFamily="18" charset="0"/>
                <a:ea typeface="宋体" panose="02010600030101010101" pitchFamily="2" charset="-122"/>
              </a:rPr>
              <a:t>”.</a:t>
            </a:r>
            <a:r>
              <a:rPr lang="zh-CN" sz="2400" b="0">
                <a:ea typeface="宋体" panose="02010600030101010101" pitchFamily="2" charset="-122"/>
              </a:rPr>
              <a:t>生活中类似的推理应用无处不在，数学中也有类似的推理</a:t>
            </a:r>
            <a:r>
              <a:rPr lang="en-US" sz="2400" b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sz="2400" b="0">
                <a:ea typeface="宋体" panose="02010600030101010101" pitchFamily="2" charset="-122"/>
              </a:rPr>
              <a:t>判断命题</a:t>
            </a:r>
            <a:r>
              <a:rPr lang="en-US" sz="2400" b="0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sz="2400" b="0">
                <a:ea typeface="宋体" panose="02010600030101010101" pitchFamily="2" charset="-122"/>
              </a:rPr>
              <a:t>若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α</a:t>
            </a:r>
            <a:r>
              <a:rPr lang="zh-CN" sz="2400" b="0">
                <a:ea typeface="宋体" panose="02010600030101010101" pitchFamily="2" charset="-122"/>
              </a:rPr>
              <a:t>，则</a:t>
            </a:r>
            <a:r>
              <a:rPr lang="en-US" sz="2400" b="1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β</a:t>
            </a:r>
            <a:r>
              <a:rPr lang="en-US" sz="2400" b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sz="2400" b="0">
                <a:ea typeface="宋体" panose="02010600030101010101" pitchFamily="2" charset="-122"/>
              </a:rPr>
              <a:t>是假命题，只要</a:t>
            </a:r>
            <a:r>
              <a:rPr lang="zh-CN" sz="2400" b="0">
                <a:solidFill>
                  <a:srgbClr val="FF0000"/>
                </a:solidFill>
                <a:ea typeface="宋体" panose="02010600030101010101" pitchFamily="2" charset="-122"/>
              </a:rPr>
              <a:t>存在</a:t>
            </a:r>
            <a:r>
              <a:rPr lang="zh-CN" sz="2400" b="0">
                <a:ea typeface="宋体" panose="02010600030101010101" pitchFamily="2" charset="-122"/>
              </a:rPr>
              <a:t>一个满足条件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α</a:t>
            </a:r>
            <a:r>
              <a:rPr lang="zh-CN" sz="2400" b="0">
                <a:ea typeface="宋体" panose="02010600030101010101" pitchFamily="2" charset="-122"/>
              </a:rPr>
              <a:t>的但不满足</a:t>
            </a:r>
            <a:r>
              <a:rPr lang="en-US" sz="2400" b="1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β</a:t>
            </a:r>
            <a:r>
              <a:rPr lang="zh-CN" sz="2400" b="0">
                <a:ea typeface="宋体" panose="02010600030101010101" pitchFamily="2" charset="-122"/>
              </a:rPr>
              <a:t>的对象就行了</a:t>
            </a:r>
            <a:r>
              <a:rPr lang="en-US" sz="2400" b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sz="2400" b="0">
                <a:ea typeface="宋体" panose="02010600030101010101" pitchFamily="2" charset="-122"/>
              </a:rPr>
              <a:t>但是要判断命题</a:t>
            </a:r>
            <a:r>
              <a:rPr lang="en-US" sz="2400" b="0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sz="2400" b="0">
                <a:ea typeface="宋体" panose="02010600030101010101" pitchFamily="2" charset="-122"/>
              </a:rPr>
              <a:t>若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α</a:t>
            </a:r>
            <a:r>
              <a:rPr lang="zh-CN" sz="2400" b="0">
                <a:ea typeface="宋体" panose="02010600030101010101" pitchFamily="2" charset="-122"/>
              </a:rPr>
              <a:t>，则</a:t>
            </a:r>
            <a:r>
              <a:rPr lang="en-US" sz="2400" b="1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β</a:t>
            </a:r>
            <a:r>
              <a:rPr lang="en-US" sz="2400" b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sz="2400" b="0">
                <a:ea typeface="宋体" panose="02010600030101010101" pitchFamily="2" charset="-122"/>
              </a:rPr>
              <a:t>是真命题，就需要证明所有满足条件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α</a:t>
            </a:r>
            <a:r>
              <a:rPr lang="zh-CN" sz="2400" b="0">
                <a:ea typeface="宋体" panose="02010600030101010101" pitchFamily="2" charset="-122"/>
              </a:rPr>
              <a:t>的对象都满足结论</a:t>
            </a:r>
            <a:r>
              <a:rPr lang="en-US" sz="2400" b="1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β</a:t>
            </a:r>
            <a:r>
              <a:rPr lang="en-US" sz="2400" b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sz="2400" b="0">
                <a:ea typeface="宋体" panose="02010600030101010101" pitchFamily="2" charset="-122"/>
              </a:rPr>
              <a:t>但有时直接验证这一点并不是意见容易的事</a:t>
            </a:r>
            <a:r>
              <a:rPr lang="en-US" sz="2400" b="0">
                <a:latin typeface="Times New Roman" panose="02020603050405020304" pitchFamily="18" charset="0"/>
                <a:ea typeface="宋体" panose="02010600030101010101" pitchFamily="2" charset="-122"/>
              </a:rPr>
              <a:t>.
</a:t>
            </a:r>
            <a:endParaRPr lang="en-US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3" name="文本框 21" title=""/>
          <p:cNvSpPr/>
          <p:nvPr/>
        </p:nvSpPr>
        <p:spPr>
          <a:xfrm>
            <a:off x="516255" y="322263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zh-CN" sz="3600" b="1">
                <a:solidFill>
                  <a:srgbClr val="000000"/>
                </a:solidFill>
                <a:sym typeface="+mn-ea"/>
              </a:rPr>
              <a:t>反证法</a:t>
            </a:r>
            <a:endParaRPr lang="zh-CN" altLang="zh-CN" sz="3600" b="1">
              <a:solidFill>
                <a:srgbClr val="000000"/>
              </a:solidFill>
              <a:sym typeface="+mn-ea"/>
            </a:endParaRPr>
          </a:p>
        </p:txBody>
      </p:sp>
      <p:sp>
        <p:nvSpPr>
          <p:cNvPr id="108" name="文本框 107" title=""/>
          <p:cNvSpPr txBox="1"/>
          <p:nvPr/>
        </p:nvSpPr>
        <p:spPr>
          <a:xfrm>
            <a:off x="756285" y="789305"/>
            <a:ext cx="10562590" cy="59080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sz="2800" b="1">
                <a:ea typeface="宋体" panose="02010600030101010101" pitchFamily="2" charset="-122"/>
              </a:rPr>
              <a:t>反证法：</a:t>
            </a:r>
            <a:r>
              <a:rPr lang="zh-CN" sz="2800" b="0">
                <a:ea typeface="宋体" panose="02010600030101010101" pitchFamily="2" charset="-122"/>
              </a:rPr>
              <a:t>对于命题</a:t>
            </a:r>
            <a:r>
              <a:rPr lang="en-US" sz="2800" b="0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sz="2800" b="0">
                <a:ea typeface="宋体" panose="02010600030101010101" pitchFamily="2" charset="-122"/>
              </a:rPr>
              <a:t>若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α</a:t>
            </a:r>
            <a:r>
              <a:rPr lang="zh-CN" sz="2800" b="0">
                <a:ea typeface="宋体" panose="02010600030101010101" pitchFamily="2" charset="-122"/>
              </a:rPr>
              <a:t>，则</a:t>
            </a:r>
            <a:r>
              <a:rPr lang="en-US" sz="2800" b="1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β</a:t>
            </a:r>
            <a:r>
              <a:rPr lang="en-US" sz="2800" b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sz="2800" b="0">
                <a:solidFill>
                  <a:srgbClr val="002060"/>
                </a:solidFill>
                <a:ea typeface="宋体" panose="02010600030101010101" pitchFamily="2" charset="-122"/>
              </a:rPr>
              <a:t>，</a:t>
            </a:r>
            <a:r>
              <a:rPr lang="zh-CN" sz="2800" b="0">
                <a:ea typeface="宋体" panose="02010600030101010101" pitchFamily="2" charset="-122"/>
              </a:rPr>
              <a:t>首先假设结论</a:t>
            </a:r>
            <a:r>
              <a:rPr lang="en-US" sz="2800" b="1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β</a:t>
            </a:r>
            <a:r>
              <a:rPr lang="zh-CN" sz="2800" b="0">
                <a:ea typeface="宋体" panose="02010600030101010101" pitchFamily="2" charset="-122"/>
              </a:rPr>
              <a:t>不成立（</a:t>
            </a:r>
            <a:r>
              <a:rPr lang="en-US" sz="2800" b="1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β</a:t>
            </a:r>
            <a:r>
              <a:rPr lang="zh-CN" sz="2800" b="0">
                <a:ea typeface="宋体" panose="02010600030101010101" pitchFamily="2" charset="-122"/>
              </a:rPr>
              <a:t>为假）然后经过正确的逻辑推理得出矛盾，从而说明</a:t>
            </a:r>
            <a:r>
              <a:rPr lang="en-US" sz="2800" b="0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en-US" sz="2800" b="1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β</a:t>
            </a:r>
            <a:r>
              <a:rPr lang="zh-CN" sz="2800" b="0">
                <a:ea typeface="宋体" panose="02010600030101010101" pitchFamily="2" charset="-122"/>
              </a:rPr>
              <a:t>为假</a:t>
            </a:r>
            <a:r>
              <a:rPr lang="en-US" sz="2800" b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sz="2800" b="0">
                <a:ea typeface="宋体" panose="02010600030101010101" pitchFamily="2" charset="-122"/>
              </a:rPr>
              <a:t>是不可能发生的，即结论</a:t>
            </a:r>
            <a:r>
              <a:rPr lang="en-US" sz="2800" b="1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β</a:t>
            </a:r>
            <a:r>
              <a:rPr lang="zh-CN" sz="2800" b="0">
                <a:ea typeface="宋体" panose="02010600030101010101" pitchFamily="2" charset="-122"/>
              </a:rPr>
              <a:t>是正确的，这样的证明方法叫</a:t>
            </a:r>
            <a:r>
              <a:rPr lang="zh-CN" sz="2800" b="1">
                <a:ea typeface="宋体" panose="02010600030101010101" pitchFamily="2" charset="-122"/>
              </a:rPr>
              <a:t>反证法</a:t>
            </a:r>
            <a:r>
              <a:rPr lang="en-US" sz="2800" b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sz="2800" b="1">
                <a:ea typeface="宋体" panose="02010600030101010101" pitchFamily="2" charset="-122"/>
              </a:rPr>
              <a:t>【步骤】</a:t>
            </a:r>
            <a:r>
              <a:rPr lang="en-US" sz="2800" b="0">
                <a:latin typeface="Times New Roman" panose="02020603050405020304" pitchFamily="18" charset="0"/>
                <a:ea typeface="宋体" panose="02010600030101010101" pitchFamily="2" charset="-122"/>
              </a:rPr>
              <a:t>①</a:t>
            </a:r>
            <a:r>
              <a:rPr lang="zh-CN" sz="2800" b="0">
                <a:ea typeface="宋体" panose="02010600030101010101" pitchFamily="2" charset="-122"/>
              </a:rPr>
              <a:t>假设结论反面成立，即假设命题的结论不成立；</a:t>
            </a:r>
            <a:r>
              <a:rPr lang="en-US" sz="2800" b="0">
                <a:latin typeface="Times New Roman" panose="02020603050405020304" pitchFamily="18" charset="0"/>
                <a:ea typeface="宋体" panose="02010600030101010101" pitchFamily="2" charset="-122"/>
              </a:rPr>
              <a:t>②</a:t>
            </a:r>
            <a:r>
              <a:rPr lang="zh-CN" sz="2800" b="0">
                <a:ea typeface="宋体" panose="02010600030101010101" pitchFamily="2" charset="-122"/>
              </a:rPr>
              <a:t>从这个假设出发，推理论证，得出矛盾；</a:t>
            </a:r>
            <a:r>
              <a:rPr lang="en-US" sz="2800" b="0">
                <a:latin typeface="Times New Roman" panose="02020603050405020304" pitchFamily="18" charset="0"/>
                <a:ea typeface="宋体" panose="02010600030101010101" pitchFamily="2" charset="-122"/>
              </a:rPr>
              <a:t>③</a:t>
            </a:r>
            <a:r>
              <a:rPr lang="zh-CN" sz="2800" b="0">
                <a:ea typeface="宋体" panose="02010600030101010101" pitchFamily="2" charset="-122"/>
              </a:rPr>
              <a:t>由矛盾判断假设不成立，从而肯定结论正确</a:t>
            </a:r>
            <a:r>
              <a:rPr lang="en-US" sz="2800" b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sz="2800" b="1">
                <a:ea typeface="宋体" panose="02010600030101010101" pitchFamily="2" charset="-122"/>
              </a:rPr>
              <a:t>【矛盾来源】</a:t>
            </a:r>
            <a:r>
              <a:rPr lang="en-US" sz="2800" b="0">
                <a:latin typeface="Times New Roman" panose="02020603050405020304" pitchFamily="18" charset="0"/>
                <a:ea typeface="宋体" panose="02010600030101010101" pitchFamily="2" charset="-122"/>
              </a:rPr>
              <a:t>①</a:t>
            </a:r>
            <a:r>
              <a:rPr lang="zh-CN" sz="2800" b="0">
                <a:ea typeface="宋体" panose="02010600030101010101" pitchFamily="2" charset="-122"/>
              </a:rPr>
              <a:t>与原命题的条件矛盾；</a:t>
            </a:r>
            <a:r>
              <a:rPr lang="en-US" sz="2800" b="0">
                <a:latin typeface="Times New Roman" panose="02020603050405020304" pitchFamily="18" charset="0"/>
                <a:ea typeface="宋体" panose="02010600030101010101" pitchFamily="2" charset="-122"/>
              </a:rPr>
              <a:t>②</a:t>
            </a:r>
            <a:r>
              <a:rPr lang="zh-CN" sz="2800" b="0">
                <a:ea typeface="宋体" panose="02010600030101010101" pitchFamily="2" charset="-122"/>
              </a:rPr>
              <a:t>导出与假设相矛盾的命题；</a:t>
            </a:r>
            <a:r>
              <a:rPr lang="en-US" sz="2800" b="0">
                <a:latin typeface="Times New Roman" panose="02020603050405020304" pitchFamily="18" charset="0"/>
                <a:ea typeface="宋体" panose="02010600030101010101" pitchFamily="2" charset="-122"/>
              </a:rPr>
              <a:t>③</a:t>
            </a:r>
            <a:r>
              <a:rPr lang="zh-CN" sz="2800" b="0">
                <a:ea typeface="宋体" panose="02010600030101010101" pitchFamily="2" charset="-122"/>
              </a:rPr>
              <a:t>导出一个恒假命题</a:t>
            </a:r>
            <a:r>
              <a:rPr lang="en-US" sz="2800" b="0">
                <a:latin typeface="Times New Roman" panose="02020603050405020304" pitchFamily="18" charset="0"/>
                <a:ea typeface="宋体" panose="02010600030101010101" pitchFamily="2" charset="-122"/>
              </a:rPr>
              <a:t>.
</a:t>
            </a:r>
            <a:endParaRPr lang="en-US" altLang="en-US" sz="28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3" name="文本框 21" title=""/>
          <p:cNvSpPr/>
          <p:nvPr/>
        </p:nvSpPr>
        <p:spPr>
          <a:xfrm>
            <a:off x="516255" y="322263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zh-CN" sz="3600" b="1">
                <a:solidFill>
                  <a:srgbClr val="000000"/>
                </a:solidFill>
                <a:sym typeface="+mn-ea"/>
              </a:rPr>
              <a:t>反证法</a:t>
            </a:r>
            <a:endParaRPr lang="zh-CN" altLang="zh-CN" sz="3600" b="1">
              <a:solidFill>
                <a:srgbClr val="000000"/>
              </a:solidFill>
              <a:sym typeface="+mn-ea"/>
            </a:endParaRPr>
          </a:p>
        </p:txBody>
      </p:sp>
      <p:pic>
        <p:nvPicPr>
          <p:cNvPr id="18" name="图片 17" title="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6285" y="1329055"/>
            <a:ext cx="11259820" cy="4291330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266" name="文本框 10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3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11267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2CA933"/>
          </a:solidFill>
          <a:ln w="12700" cap="flat" cmpd="sng">
            <a:solidFill>
              <a:srgbClr val="2CA93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8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4FB231"/>
          </a:solidFill>
          <a:ln w="12700" cap="flat" cmpd="sng">
            <a:solidFill>
              <a:srgbClr val="4FB23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9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87C033"/>
          </a:solidFill>
          <a:ln w="12700" cap="flat" cmpd="sng">
            <a:solidFill>
              <a:srgbClr val="87C03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0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67B732"/>
          </a:solidFill>
          <a:ln w="12700" cap="flat" cmpd="sng">
            <a:solidFill>
              <a:srgbClr val="67B73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1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99F3B"/>
          </a:solidFill>
          <a:ln w="12700" cap="flat" cmpd="sng">
            <a:solidFill>
              <a:srgbClr val="099F3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2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1DAA3A"/>
          </a:solidFill>
          <a:ln w="12700" cap="flat" cmpd="sng">
            <a:solidFill>
              <a:srgbClr val="1DAA3A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4" name="文本框 12" title=""/>
          <p:cNvSpPr/>
          <p:nvPr/>
        </p:nvSpPr>
        <p:spPr>
          <a:xfrm>
            <a:off x="6245225" y="3657600"/>
            <a:ext cx="554355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方正兰亭粗黑_GBK" charset="-122"/>
              </a:rPr>
              <a:t>题型总结</a:t>
            </a:r>
            <a:endParaRPr lang="zh-CN" altLang="en-US" sz="4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方正兰亭粗黑_GBK" charset="-122"/>
            </a:endParaRPr>
          </a:p>
        </p:txBody>
      </p:sp>
    </p:spTree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456565" y="188913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题型一</a:t>
            </a:r>
            <a:r>
              <a:rPr lang="en-US" altLang="zh-CN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 </a:t>
            </a: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命题、命题的真假</a:t>
            </a:r>
            <a:endParaRPr lang="zh-CN" altLang="en-US" sz="3600">
              <a:solidFill>
                <a:srgbClr val="099F3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393192" y="720000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108" name="文本框 107" title=""/>
          <p:cNvSpPr txBox="1"/>
          <p:nvPr/>
        </p:nvSpPr>
        <p:spPr>
          <a:xfrm>
            <a:off x="456565" y="909320"/>
            <a:ext cx="10448290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sz="2800" b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【例</a:t>
            </a:r>
            <a:r>
              <a:rPr lang="en-US" sz="2800" b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sz="2800" b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】</a:t>
            </a:r>
            <a:r>
              <a:rPr 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下列语句哪些是命题，如果是命题，请判断真假，并说明理由</a:t>
            </a:r>
            <a:r>
              <a:rPr lang="en-US" sz="28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en-US" sz="2800" b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876300" y="1689100"/>
            <a:ext cx="8373110" cy="46158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00050">
              <a:lnSpc>
                <a:spcPct val="150000"/>
              </a:lnSpc>
            </a:pPr>
            <a:r>
              <a:rPr lang="zh-CN" sz="28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sz="28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sz="28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个位数字是</a:t>
            </a:r>
            <a:r>
              <a:rPr lang="en-US" sz="28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的自然数能被</a:t>
            </a:r>
            <a:r>
              <a:rPr lang="en-US" sz="28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整除；</a:t>
            </a:r>
            <a:r>
              <a:rPr lang="zh-CN" sz="28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sz="28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sz="28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凡直角三角形都相似；</a:t>
            </a:r>
            <a:r>
              <a:rPr lang="zh-CN" sz="28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sz="28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sz="28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请起立；</a:t>
            </a:r>
            <a:r>
              <a:rPr lang="zh-CN" sz="28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sz="28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sz="28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若两个角互为补角，则这两个角不相等；</a:t>
            </a:r>
            <a:r>
              <a:rPr lang="zh-CN" sz="28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sz="28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sz="28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若两个三角形的三组对应边相等，则这两个三角形全等；</a:t>
            </a:r>
            <a:r>
              <a:rPr lang="zh-CN" sz="28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sz="28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sz="28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你是高一学生吗？
</a:t>
            </a:r>
            <a:endParaRPr lang="zh-CN" altLang="en-US" sz="2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6" name="TextBox 19" title=""/>
          <p:cNvSpPr txBox="1"/>
          <p:nvPr>
            <p:custDataLst>
              <p:tags r:id="rId2"/>
            </p:custDataLst>
          </p:nvPr>
        </p:nvSpPr>
        <p:spPr>
          <a:xfrm>
            <a:off x="7115637" y="1809150"/>
            <a:ext cx="756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zh-CN" altLang="en-US" sz="4500" b="1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√</a:t>
            </a:r>
            <a:endParaRPr lang="zh-CN" altLang="en-US" sz="4500" b="1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TextBox 19" title=""/>
          <p:cNvSpPr txBox="1"/>
          <p:nvPr>
            <p:custDataLst>
              <p:tags r:id="rId3"/>
            </p:custDataLst>
          </p:nvPr>
        </p:nvSpPr>
        <p:spPr>
          <a:xfrm>
            <a:off x="4956002" y="2409225"/>
            <a:ext cx="756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zh-CN" altLang="en-US" sz="4500" b="1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√</a:t>
            </a:r>
            <a:endParaRPr lang="zh-CN" altLang="en-US" sz="4500" b="1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TextBox 19" title=""/>
          <p:cNvSpPr txBox="1"/>
          <p:nvPr>
            <p:custDataLst>
              <p:tags r:id="rId4"/>
            </p:custDataLst>
          </p:nvPr>
        </p:nvSpPr>
        <p:spPr>
          <a:xfrm>
            <a:off x="7835727" y="3789080"/>
            <a:ext cx="756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zh-CN" altLang="en-US" sz="4500" b="1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√</a:t>
            </a:r>
            <a:endParaRPr lang="zh-CN" altLang="en-US" sz="4500" b="1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TextBox 19" title=""/>
          <p:cNvSpPr txBox="1"/>
          <p:nvPr>
            <p:custDataLst>
              <p:tags r:id="rId5"/>
            </p:custDataLst>
          </p:nvPr>
        </p:nvSpPr>
        <p:spPr>
          <a:xfrm>
            <a:off x="2796367" y="4869215"/>
            <a:ext cx="756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zh-CN" altLang="en-US" sz="4500" b="1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√</a:t>
            </a:r>
            <a:endParaRPr lang="zh-CN" altLang="en-US" sz="4500" b="1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TextBox 19" title=""/>
          <p:cNvSpPr txBox="1"/>
          <p:nvPr>
            <p:custDataLst>
              <p:tags r:id="rId6"/>
            </p:custDataLst>
          </p:nvPr>
        </p:nvSpPr>
        <p:spPr>
          <a:xfrm>
            <a:off x="8075930" y="1810385"/>
            <a:ext cx="201930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zh-CN" altLang="en-US" sz="4500" b="1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真命题</a:t>
            </a:r>
            <a:endParaRPr lang="zh-CN" altLang="en-US" sz="4500" b="1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TextBox 19" title=""/>
          <p:cNvSpPr txBox="1"/>
          <p:nvPr>
            <p:custDataLst>
              <p:tags r:id="rId7"/>
            </p:custDataLst>
          </p:nvPr>
        </p:nvSpPr>
        <p:spPr>
          <a:xfrm>
            <a:off x="4565650" y="4808855"/>
            <a:ext cx="201930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zh-CN" altLang="en-US" sz="4500" b="1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真命题</a:t>
            </a:r>
            <a:endParaRPr lang="zh-CN" altLang="en-US" sz="4500" b="1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TextBox 19" title=""/>
          <p:cNvSpPr txBox="1"/>
          <p:nvPr>
            <p:custDataLst>
              <p:tags r:id="rId8"/>
            </p:custDataLst>
          </p:nvPr>
        </p:nvSpPr>
        <p:spPr>
          <a:xfrm>
            <a:off x="5711825" y="2468880"/>
            <a:ext cx="201930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zh-CN" altLang="en-US" sz="4500" b="1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假命题</a:t>
            </a:r>
            <a:endParaRPr lang="zh-CN" altLang="en-US" sz="4500" b="1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TextBox 19" title=""/>
          <p:cNvSpPr txBox="1"/>
          <p:nvPr>
            <p:custDataLst>
              <p:tags r:id="rId9"/>
            </p:custDataLst>
          </p:nvPr>
        </p:nvSpPr>
        <p:spPr>
          <a:xfrm>
            <a:off x="8676005" y="3728720"/>
            <a:ext cx="201930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zh-CN" altLang="en-US" sz="4500" b="1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假命题</a:t>
            </a:r>
            <a:endParaRPr lang="zh-CN" altLang="en-US" sz="4500" b="1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456565" y="188913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题型二</a:t>
            </a:r>
            <a:r>
              <a:rPr lang="en-US" altLang="zh-CN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 </a:t>
            </a: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推出关系</a:t>
            </a:r>
            <a:endParaRPr lang="zh-CN" altLang="en-US" sz="3600">
              <a:solidFill>
                <a:srgbClr val="099F3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393192" y="720000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mc:AlternateContent>
        <mc:Choice Requires="a14">
          <p:sp>
            <p:nvSpPr>
              <p:cNvPr id="108" name="文本框 107" title=""/>
              <p:cNvSpPr txBox="1"/>
              <p:nvPr/>
            </p:nvSpPr>
            <p:spPr>
              <a:xfrm>
                <a:off x="393065" y="728980"/>
                <a:ext cx="11438890" cy="26765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sz="28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【例</a:t>
                </a:r>
                <a:r>
                  <a:rPr lang="en-US" altLang="zh-CN" sz="28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sz="28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】</a:t>
                </a:r>
                <a:r>
                  <a:rPr 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将下列命题改写成</a:t>
                </a:r>
                <a:r>
                  <a:rPr 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:r>
                  <a:rPr 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2800" b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α</a:t>
                </a:r>
                <a:r>
                  <a:rPr 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</a:t>
                </a:r>
                <a:r>
                  <a:rPr 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的形式，并判断</a:t>
                </a:r>
                <a:r>
                  <a:rPr 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“α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sz="2800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bi"/>
                        </m:rPr>
                        <a:rPr lang="en-US" sz="2800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r>
                  <a:rPr 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</a:t>
                </a:r>
                <a:r>
                  <a:rPr 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是否成立</a:t>
                </a:r>
                <a:r>
                  <a:rPr 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）等腰三角形的两底角相等；（</a:t>
                </a:r>
                <a:r>
                  <a:rPr 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）凡是素数都是奇数；（</a:t>
                </a:r>
                <a:r>
                  <a:rPr 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）对顶角相等</a:t>
                </a:r>
                <a:r>
                  <a:rPr 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
</a:t>
                </a:r>
                <a:endParaRPr lang="en-US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8" name="文本框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65" y="728980"/>
                <a:ext cx="11438890" cy="26765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756285" y="3249295"/>
                <a:ext cx="9650095" cy="3415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解：（</a:t>
                </a:r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）若一个三角形是等腰三角形，则它的两个底角相等。</a:t>
                </a:r>
                <a:endParaRPr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这是一个真命题，在初中已经学过，所以</a:t>
                </a:r>
                <a:r>
                  <a:rPr 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“α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bi"/>
                        </m:rP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r>
                  <a:rPr 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”</a:t>
                </a: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成立。</a:t>
                </a:r>
                <a:endParaRPr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（</a:t>
                </a:r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）若</a:t>
                </a:r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n</a:t>
                </a: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是素数，则</a:t>
                </a:r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n</a:t>
                </a: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是奇数。这是一个假命题，因为</a:t>
                </a:r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是素数，</a:t>
                </a:r>
                <a:endParaRPr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  <a:p>
                <a:pPr marL="0" lvl="0" indent="0" algn="l">
                  <a:lnSpc>
                    <a:spcPct val="150000"/>
                  </a:lnSpc>
                  <a:buNone/>
                </a:pP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但它是偶数，所以</a:t>
                </a:r>
                <a:r>
                  <a:rPr 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“α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bi"/>
                        </m:rP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r>
                  <a:rPr 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”</a:t>
                </a: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不成立。</a:t>
                </a:r>
                <a:endParaRPr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  <a:p>
                <a:pPr marL="0" lvl="0" indent="0" algn="l">
                  <a:lnSpc>
                    <a:spcPct val="150000"/>
                  </a:lnSpc>
                  <a:buNone/>
                </a:pP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（</a:t>
                </a:r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3</a:t>
                </a: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）若两个角是对顶角，则这两个角相等，这是一个真命题，出中国学习过证明，所以所以</a:t>
                </a:r>
                <a:r>
                  <a:rPr 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“α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bi"/>
                        </m:rP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r>
                  <a:rPr 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”</a:t>
                </a: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成立</a:t>
                </a:r>
                <a:endParaRPr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85" y="3249295"/>
                <a:ext cx="9650095" cy="34150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456565" y="189230"/>
            <a:ext cx="956691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题型三</a:t>
            </a:r>
            <a:r>
              <a:rPr lang="en-US" altLang="zh-CN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 </a:t>
            </a: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充分条件、必要条件、充要条件</a:t>
            </a:r>
            <a:endParaRPr lang="zh-CN" altLang="en-US" sz="3600">
              <a:solidFill>
                <a:srgbClr val="099F3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393192" y="720000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7" name="TextBox 6" title=""/>
          <p:cNvSpPr txBox="1"/>
          <p:nvPr>
            <p:custDataLst>
              <p:tags r:id="rId2"/>
            </p:custDataLst>
          </p:nvPr>
        </p:nvSpPr>
        <p:spPr>
          <a:xfrm>
            <a:off x="396052" y="909466"/>
            <a:ext cx="821537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【例</a:t>
            </a:r>
            <a:r>
              <a:rPr 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下列各题中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判断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的什么条件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α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△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是直角三角形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β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△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是等腰三角形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8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α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:(a-2)(a-3)=0,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β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:a=3;</a:t>
            </a:r>
            <a:endParaRPr lang="zh-CN" altLang="en-US" sz="28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α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:|x|=|y|,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β</a:t>
            </a:r>
            <a:r>
              <a:rPr lang="en-US" sz="28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:x=y.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33" title=""/>
          <p:cNvGraphicFramePr>
            <a:graphicFrameLocks noChangeAspect="1"/>
          </p:cNvGraphicFramePr>
          <p:nvPr/>
        </p:nvGraphicFramePr>
        <p:xfrm>
          <a:off x="1351915" y="3585845"/>
          <a:ext cx="10840085" cy="164084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name="文档" r:id="rId3" imgW="3632200" imgH="552450" progId="Word.Document.12">
                  <p:embed/>
                </p:oleObj>
              </mc:Choice>
              <mc:Fallback>
                <p:oleObj name="文档" r:id="rId3" imgW="3632200" imgH="5524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51915" y="3585845"/>
                        <a:ext cx="10840085" cy="164084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456565" y="189230"/>
            <a:ext cx="956691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题型三</a:t>
            </a:r>
            <a:r>
              <a:rPr lang="en-US" altLang="zh-CN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 </a:t>
            </a: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充分条件、必要条件、充要条件</a:t>
            </a:r>
            <a:endParaRPr lang="zh-CN" altLang="en-US" sz="3600">
              <a:solidFill>
                <a:srgbClr val="099F3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393192" y="720000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7" name="TextBox 6" title=""/>
          <p:cNvSpPr txBox="1"/>
          <p:nvPr>
            <p:custDataLst>
              <p:tags r:id="rId2"/>
            </p:custDataLst>
          </p:nvPr>
        </p:nvSpPr>
        <p:spPr>
          <a:xfrm>
            <a:off x="396052" y="909466"/>
            <a:ext cx="821537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【例</a:t>
            </a:r>
            <a:r>
              <a:rPr 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下列各题中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判断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的什么条件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α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△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是直角三角形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β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△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是等腰三角形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8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α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:(a-2)(a-3)=0,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β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:a=3;</a:t>
            </a:r>
            <a:endParaRPr lang="zh-CN" altLang="en-US" sz="28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α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:|x|=|y|,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β</a:t>
            </a:r>
            <a:r>
              <a:rPr lang="en-US" sz="28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:x=y.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 title=""/>
          <p:cNvSpPr txBox="1"/>
          <p:nvPr/>
        </p:nvSpPr>
        <p:spPr>
          <a:xfrm>
            <a:off x="696595" y="3849370"/>
            <a:ext cx="973455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-2)(</a:t>
            </a:r>
            <a:r>
              <a:rPr lang="en-US" sz="2800" b="1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-3)=0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可以推出</a:t>
            </a:r>
            <a:r>
              <a:rPr lang="en-US" sz="2800" b="1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sz="2800" b="1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=3,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不一定有</a:t>
            </a:r>
            <a:r>
              <a:rPr lang="en-US" sz="2800" b="1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=3;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en-US" sz="2800" b="1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可以得出</a:t>
            </a:r>
            <a:r>
              <a:rPr 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-2)(</a:t>
            </a:r>
            <a:r>
              <a:rPr lang="en-US" sz="2800" b="1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-3)=0.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因此</a:t>
            </a:r>
            <a:r>
              <a:rPr 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,α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的必要不充分条件</a:t>
            </a:r>
            <a:r>
              <a:rPr 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800" b="1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456565" y="189230"/>
            <a:ext cx="956691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题型三</a:t>
            </a:r>
            <a:r>
              <a:rPr lang="en-US" altLang="zh-CN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 </a:t>
            </a: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充分条件、必要条件、充要条件</a:t>
            </a:r>
            <a:endParaRPr lang="zh-CN" altLang="en-US" sz="3600">
              <a:solidFill>
                <a:srgbClr val="099F3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393192" y="720000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7" name="TextBox 6" title=""/>
          <p:cNvSpPr txBox="1"/>
          <p:nvPr>
            <p:custDataLst>
              <p:tags r:id="rId2"/>
            </p:custDataLst>
          </p:nvPr>
        </p:nvSpPr>
        <p:spPr>
          <a:xfrm>
            <a:off x="396052" y="909466"/>
            <a:ext cx="821537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【例</a:t>
            </a:r>
            <a:r>
              <a:rPr 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下列各题中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判断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的什么条件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α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△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是直角三角形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β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△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是等腰三角形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8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α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:(a-2)(a-3)=0,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β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:a=3;</a:t>
            </a:r>
            <a:endParaRPr lang="zh-CN" altLang="en-US" sz="28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α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:|x|=|y|,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β</a:t>
            </a:r>
            <a:r>
              <a:rPr lang="en-US" sz="28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:x=y.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33" title=""/>
          <p:cNvGraphicFramePr>
            <a:graphicFrameLocks noChangeAspect="1"/>
          </p:cNvGraphicFramePr>
          <p:nvPr/>
        </p:nvGraphicFramePr>
        <p:xfrm>
          <a:off x="1558925" y="3789045"/>
          <a:ext cx="9074150" cy="12255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name="文档" r:id="rId3" imgW="8864600" imgH="1200150" progId="Word.Document.12">
                  <p:embed/>
                </p:oleObj>
              </mc:Choice>
              <mc:Fallback>
                <p:oleObj name="文档" r:id="rId3" imgW="8864600" imgH="12001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8925" y="3789045"/>
                        <a:ext cx="9074150" cy="1225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456565" y="189230"/>
            <a:ext cx="956691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题型三</a:t>
            </a:r>
            <a:r>
              <a:rPr lang="en-US" altLang="zh-CN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 </a:t>
            </a: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充分条件、必要条件、充要条件</a:t>
            </a:r>
            <a:endParaRPr lang="zh-CN" altLang="en-US" sz="3600">
              <a:solidFill>
                <a:srgbClr val="099F3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393192" y="720000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graphicFrame>
        <p:nvGraphicFramePr>
          <p:cNvPr id="66617" name="Object 57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636379" y="909221"/>
          <a:ext cx="10381615" cy="231267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name="Document" r:id="rId3" imgW="9442450" imgH="2114550" progId="Word.Document.8">
                  <p:embed/>
                </p:oleObj>
              </mc:Choice>
              <mc:Fallback>
                <p:oleObj name="Document" r:id="rId3" imgW="9442450" imgH="21145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6379" y="909221"/>
                        <a:ext cx="10381615" cy="23126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19" name="Object 59" title="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176098" y="3729580"/>
          <a:ext cx="9274810" cy="111188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name="Document" r:id="rId6" imgW="7670800" imgH="933450" progId="Word.Document.8">
                  <p:embed/>
                </p:oleObj>
              </mc:Choice>
              <mc:Fallback>
                <p:oleObj name="Document" r:id="rId6" imgW="7670800" imgH="9334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76098" y="3729580"/>
                        <a:ext cx="9274810" cy="11118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Hexin Shape 4" title=""/>
          <p:cNvSpPr/>
          <p:nvPr>
            <p:custDataLst>
              <p:tags r:id="rId8"/>
            </p:custDataLst>
          </p:nvPr>
        </p:nvSpPr>
        <p:spPr>
          <a:xfrm>
            <a:off x="9174480" y="1029335"/>
            <a:ext cx="1241425" cy="52895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3900"/>
              </a:lnSpc>
            </a:pPr>
            <a:r>
              <a:rPr lang="en-US" altLang="zh-CN" sz="3200" b="1" i="0">
                <a:solidFill>
                  <a:srgbClr val="C00000"/>
                </a:solidFill>
                <a:latin typeface="Times New Roman Bold" panose="02020603050405020304" charset="0"/>
                <a:ea typeface="方正中等线简体" panose="03000509000000000000" pitchFamily="65" charset="-122"/>
                <a:cs typeface="Times New Roman Bold" panose="02020603050405020304" charset="0"/>
              </a:rPr>
              <a:t>B</a:t>
            </a:r>
            <a:endParaRPr lang="en-US" altLang="zh-CN" sz="3200" b="1" i="0">
              <a:solidFill>
                <a:srgbClr val="C00000"/>
              </a:solidFill>
              <a:latin typeface="Times New Roman Bold" panose="02020603050405020304" charset="0"/>
              <a:ea typeface="方正中等线简体" panose="03000509000000000000" pitchFamily="65" charset="-122"/>
              <a:cs typeface="Times New Roman Bold" panose="0202060305040502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09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3" name="等腰三角形 23" title=""/>
          <p:cNvSpPr/>
          <p:nvPr/>
        </p:nvSpPr>
        <p:spPr>
          <a:xfrm rot="10800000">
            <a:off x="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4" name="等腰三角形 24" title=""/>
          <p:cNvSpPr/>
          <p:nvPr/>
        </p:nvSpPr>
        <p:spPr>
          <a:xfrm rot="10800000">
            <a:off x="913130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5" name="等腰三角形 25" title=""/>
          <p:cNvSpPr/>
          <p:nvPr/>
        </p:nvSpPr>
        <p:spPr>
          <a:xfrm rot="10800000">
            <a:off x="2282825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6" name="等腰三角形 26" title=""/>
          <p:cNvSpPr/>
          <p:nvPr/>
        </p:nvSpPr>
        <p:spPr>
          <a:xfrm rot="10800000">
            <a:off x="456565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7" name="等腰三角形 27" title=""/>
          <p:cNvSpPr/>
          <p:nvPr/>
        </p:nvSpPr>
        <p:spPr>
          <a:xfrm rot="10800000">
            <a:off x="6848475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8" name="文本框 28" title=""/>
          <p:cNvSpPr/>
          <p:nvPr/>
        </p:nvSpPr>
        <p:spPr>
          <a:xfrm>
            <a:off x="996315" y="2709545"/>
            <a:ext cx="1258570" cy="3784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800">
                <a:solidFill>
                  <a:srgbClr val="757070"/>
                </a:solidFill>
                <a:latin typeface="方正兰亭粗黑_GBK" charset="-122"/>
                <a:ea typeface="方正兰亭粗黑_GBK" charset="-122"/>
                <a:sym typeface="方正兰亭粗黑_GBK" charset="-122"/>
              </a:rPr>
              <a:t>  </a:t>
            </a:r>
            <a:r>
              <a:rPr lang="zh-CN" altLang="en-US" sz="4800">
                <a:solidFill>
                  <a:srgbClr val="757070"/>
                </a:solidFill>
                <a:latin typeface="Times New Roman Regular" panose="02020603050405020304" charset="0"/>
                <a:ea typeface="宋体" panose="02010600030101010101" pitchFamily="2" charset="-122"/>
                <a:sym typeface="方正兰亭粗黑_GBK" charset="-122"/>
              </a:rPr>
              <a:t>学习任务</a:t>
            </a:r>
            <a:endParaRPr lang="zh-CN" altLang="en-US" sz="4800">
              <a:solidFill>
                <a:srgbClr val="757070"/>
              </a:solidFill>
              <a:latin typeface="Times New Roman Regular" panose="02020603050405020304" charset="0"/>
              <a:ea typeface="宋体" panose="02010600030101010101" pitchFamily="2" charset="-122"/>
              <a:sym typeface="方正兰亭粗黑_GBK" charset="-122"/>
            </a:endParaRPr>
          </a:p>
        </p:txBody>
      </p:sp>
      <p:sp>
        <p:nvSpPr>
          <p:cNvPr id="4109" name="直接连接符 30" title=""/>
          <p:cNvSpPr/>
          <p:nvPr/>
        </p:nvSpPr>
        <p:spPr>
          <a:xfrm flipH="1">
            <a:off x="2795905" y="788988"/>
            <a:ext cx="0" cy="534035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4110" name="矩形 31" title=""/>
          <p:cNvSpPr/>
          <p:nvPr/>
        </p:nvSpPr>
        <p:spPr>
          <a:xfrm>
            <a:off x="3375978" y="1295083"/>
            <a:ext cx="720725" cy="720725"/>
          </a:xfrm>
          <a:prstGeom prst="rect">
            <a:avLst/>
          </a:prstGeom>
          <a:noFill/>
          <a:ln w="12700" cap="flat" cmpd="sng">
            <a:solidFill>
              <a:srgbClr val="005596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r>
              <a:rPr lang="en-US" altLang="zh-CN" sz="2800">
                <a:solidFill>
                  <a:srgbClr val="005596"/>
                </a:solidFill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  <a:sym typeface="微软雅黑 Light" panose="020b0502040204020203" pitchFamily="2" charset="-122"/>
              </a:rPr>
              <a:t>1</a:t>
            </a:r>
            <a:endParaRPr lang="en-US" altLang="zh-CN" sz="2800">
              <a:solidFill>
                <a:srgbClr val="005596"/>
              </a:solidFill>
              <a:latin typeface="Times New Roman Regular" panose="02020603050405020304" charset="0"/>
              <a:ea typeface="宋体" panose="02010600030101010101" pitchFamily="2" charset="-122"/>
              <a:cs typeface="Times New Roman Regular" panose="02020603050405020304" charset="0"/>
              <a:sym typeface="微软雅黑 Light" panose="020b0502040204020203" pitchFamily="2" charset="-122"/>
            </a:endParaRPr>
          </a:p>
        </p:txBody>
      </p:sp>
      <p:sp>
        <p:nvSpPr>
          <p:cNvPr id="4111" name="矩形 32" title=""/>
          <p:cNvSpPr/>
          <p:nvPr/>
        </p:nvSpPr>
        <p:spPr>
          <a:xfrm>
            <a:off x="3435668" y="2839403"/>
            <a:ext cx="720725" cy="720725"/>
          </a:xfrm>
          <a:prstGeom prst="rect">
            <a:avLst/>
          </a:prstGeom>
          <a:noFill/>
          <a:ln w="12700" cap="flat" cmpd="sng">
            <a:solidFill>
              <a:srgbClr val="005596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r>
              <a:rPr lang="en-US" altLang="zh-CN" sz="2800">
                <a:solidFill>
                  <a:srgbClr val="005596"/>
                </a:solidFill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  <a:sym typeface="微软雅黑 Light" panose="020b0502040204020203" pitchFamily="2" charset="-122"/>
              </a:rPr>
              <a:t>2</a:t>
            </a:r>
            <a:endParaRPr lang="en-US" altLang="zh-CN" sz="2800">
              <a:solidFill>
                <a:srgbClr val="005596"/>
              </a:solidFill>
              <a:latin typeface="Times New Roman Regular" panose="02020603050405020304" charset="0"/>
              <a:ea typeface="宋体" panose="02010600030101010101" pitchFamily="2" charset="-122"/>
              <a:cs typeface="Times New Roman Regular" panose="02020603050405020304" charset="0"/>
              <a:sym typeface="微软雅黑 Light" panose="020b0502040204020203" pitchFamily="2" charset="-122"/>
            </a:endParaRPr>
          </a:p>
        </p:txBody>
      </p:sp>
      <p:sp>
        <p:nvSpPr>
          <p:cNvPr id="4112" name="矩形 33" title=""/>
          <p:cNvSpPr/>
          <p:nvPr/>
        </p:nvSpPr>
        <p:spPr>
          <a:xfrm>
            <a:off x="3435668" y="4624070"/>
            <a:ext cx="720725" cy="719138"/>
          </a:xfrm>
          <a:prstGeom prst="rect">
            <a:avLst/>
          </a:prstGeom>
          <a:noFill/>
          <a:ln w="12700" cap="flat" cmpd="sng">
            <a:solidFill>
              <a:srgbClr val="005596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r>
              <a:rPr lang="en-US" altLang="zh-CN" sz="2800">
                <a:solidFill>
                  <a:srgbClr val="005596"/>
                </a:solidFill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  <a:sym typeface="微软雅黑 Light" panose="020b0502040204020203" pitchFamily="2" charset="-122"/>
              </a:rPr>
              <a:t>3</a:t>
            </a:r>
            <a:endParaRPr lang="en-US" altLang="zh-CN" sz="2800">
              <a:solidFill>
                <a:srgbClr val="005596"/>
              </a:solidFill>
              <a:latin typeface="Times New Roman Regular" panose="02020603050405020304" charset="0"/>
              <a:ea typeface="宋体" panose="02010600030101010101" pitchFamily="2" charset="-122"/>
              <a:cs typeface="Times New Roman Regular" panose="02020603050405020304" charset="0"/>
              <a:sym typeface="微软雅黑 Light" panose="020b0502040204020203" pitchFamily="2" charset="-122"/>
            </a:endParaRPr>
          </a:p>
        </p:txBody>
      </p:sp>
      <p:sp>
        <p:nvSpPr>
          <p:cNvPr id="4115" name="矩形 39" title=""/>
          <p:cNvSpPr/>
          <p:nvPr/>
        </p:nvSpPr>
        <p:spPr>
          <a:xfrm>
            <a:off x="4296093" y="1217930"/>
            <a:ext cx="7512685" cy="10737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b="1" smtClean="0">
                <a:latin typeface="宋体" panose="02010600030101010101" pitchFamily="2" charset="-122"/>
                <a:sym typeface="+mn-ea"/>
              </a:rPr>
              <a:t>理解命题的概念并能判断所给语句是否为命题</a:t>
            </a:r>
            <a:r>
              <a:rPr lang="en-US" altLang="zh-CN" sz="2800" b="1" smtClean="0">
                <a:latin typeface="宋体" panose="02010600030101010101" pitchFamily="2" charset="-122"/>
                <a:sym typeface="+mn-ea"/>
              </a:rPr>
              <a:t>,</a:t>
            </a:r>
            <a:endParaRPr lang="en-US" altLang="zh-CN" sz="2800" b="1" smtClean="0">
              <a:latin typeface="宋体" panose="02010600030101010101" pitchFamily="2" charset="-122"/>
              <a:sym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b="1" smtClean="0">
                <a:latin typeface="宋体" panose="02010600030101010101" pitchFamily="2" charset="-122"/>
                <a:sym typeface="+mn-ea"/>
              </a:rPr>
              <a:t>并判断真假</a:t>
            </a:r>
            <a:r>
              <a:rPr lang="en-US" altLang="zh-CN" sz="2800" b="1" smtClean="0">
                <a:latin typeface="宋体" panose="02010600030101010101" pitchFamily="2" charset="-122"/>
                <a:sym typeface="+mn-ea"/>
              </a:rPr>
              <a:t>.</a:t>
            </a:r>
            <a:endParaRPr lang="en-US" altLang="zh-CN" sz="2800" kern="100">
              <a:latin typeface="Times New Roman Regular" panose="02020603050405020304" charset="0"/>
              <a:ea typeface="宋体" panose="02010600030101010101" pitchFamily="2" charset="-122"/>
              <a:cs typeface="Times New Roman Regular" panose="02020603050405020304" charset="0"/>
              <a:sym typeface="+mn-ea"/>
            </a:endParaRPr>
          </a:p>
        </p:txBody>
      </p:sp>
      <p:sp>
        <p:nvSpPr>
          <p:cNvPr id="4116" name="矩形 40" title=""/>
          <p:cNvSpPr/>
          <p:nvPr/>
        </p:nvSpPr>
        <p:spPr>
          <a:xfrm>
            <a:off x="4176395" y="2600325"/>
            <a:ext cx="7385685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>
                <a:latin typeface="宋体" panose="02010600030101010101" pitchFamily="2" charset="-122"/>
                <a:sym typeface="+mn-ea"/>
              </a:rPr>
              <a:t>理解并掌握充分条件、必要条件的意义，能够利用充分条件、必要条件的意义进行判定与证明</a:t>
            </a:r>
            <a:r>
              <a:rPr lang="en-US" altLang="zh-CN" sz="2800" b="1" smtClean="0">
                <a:latin typeface="宋体" panose="02010600030101010101" pitchFamily="2" charset="-122"/>
                <a:sym typeface="+mn-ea"/>
              </a:rPr>
              <a:t>.</a:t>
            </a:r>
            <a:endParaRPr lang="en-US" altLang="zh-CN" sz="2800" b="1" smtClean="0">
              <a:latin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800" kern="10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矩形 40" title=""/>
          <p:cNvSpPr/>
          <p:nvPr>
            <p:custDataLst>
              <p:tags r:id="rId2"/>
            </p:custDataLst>
          </p:nvPr>
        </p:nvSpPr>
        <p:spPr>
          <a:xfrm>
            <a:off x="4236085" y="4606290"/>
            <a:ext cx="7385685" cy="737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kern="1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理解会并用反证法</a:t>
            </a:r>
            <a:r>
              <a:rPr lang="en-US" altLang="zh-CN" sz="2800" b="1" kern="1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endParaRPr lang="en-US" altLang="zh-CN" sz="2800" b="1" kern="10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456565" y="189230"/>
            <a:ext cx="956691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题型三</a:t>
            </a:r>
            <a:r>
              <a:rPr lang="en-US" altLang="zh-CN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 </a:t>
            </a: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充分条件、必要条件、充要条件</a:t>
            </a:r>
            <a:endParaRPr lang="zh-CN" altLang="en-US" sz="3600">
              <a:solidFill>
                <a:srgbClr val="099F3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393192" y="720000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1640451" name="Rectangle 3" title="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493876" y="909359"/>
            <a:ext cx="11301413" cy="5087804"/>
          </a:xfrm>
          <a:prstGeom prst="rect">
            <a:avLst/>
          </a:prstGeom>
        </p:spPr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中至少有一个不为零的充要条件是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　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	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B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＞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en-US" altLang="zh-CN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 baseline="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	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D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 baseline="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＞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en-US" altLang="zh-CN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解析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 b="1" baseline="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＞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不同时为零；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中至少有一个不为零，则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 b="1" baseline="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＞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800" b="1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en-US" altLang="zh-CN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Hexin Shape 4" title=""/>
          <p:cNvSpPr/>
          <p:nvPr>
            <p:custDataLst>
              <p:tags r:id="rId3"/>
            </p:custDataLst>
          </p:nvPr>
        </p:nvSpPr>
        <p:spPr>
          <a:xfrm>
            <a:off x="7115810" y="1089025"/>
            <a:ext cx="1241425" cy="52895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3900"/>
              </a:lnSpc>
            </a:pPr>
            <a:r>
              <a:rPr lang="en-US" altLang="zh-CN" sz="3200" b="1" i="0">
                <a:solidFill>
                  <a:srgbClr val="C00000"/>
                </a:solidFill>
                <a:latin typeface="Times New Roman Bold" panose="02020603050405020304" charset="0"/>
                <a:ea typeface="方正中等线简体" panose="03000509000000000000" pitchFamily="65" charset="-122"/>
                <a:cs typeface="Times New Roman Bold" panose="02020603050405020304" charset="0"/>
              </a:rPr>
              <a:t>D</a:t>
            </a:r>
            <a:endParaRPr lang="en-US" altLang="zh-CN" sz="3200" b="1" i="0">
              <a:solidFill>
                <a:srgbClr val="C00000"/>
              </a:solidFill>
              <a:latin typeface="Times New Roman Bold" panose="02020603050405020304" charset="0"/>
              <a:ea typeface="方正中等线简体" panose="03000509000000000000" pitchFamily="65" charset="-122"/>
              <a:cs typeface="Times New Roman Bold" panose="0202060305040502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456565" y="189230"/>
            <a:ext cx="1069213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题型四</a:t>
            </a:r>
            <a:r>
              <a:rPr lang="en-US" altLang="zh-CN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  </a:t>
            </a: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充分条件、必要条件、充要条件的应用</a:t>
            </a:r>
            <a:endParaRPr lang="zh-CN" altLang="en-US" sz="3600">
              <a:solidFill>
                <a:srgbClr val="099F3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393192" y="720000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14" name="矩形 13" title=""/>
          <p:cNvSpPr/>
          <p:nvPr>
            <p:custDataLst>
              <p:tags r:id="rId2"/>
            </p:custDataLst>
          </p:nvPr>
        </p:nvSpPr>
        <p:spPr>
          <a:xfrm>
            <a:off x="399666" y="909047"/>
            <a:ext cx="11392669" cy="141287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solidFill>
                  <a:srgbClr val="FF0000"/>
                </a:solidFill>
                <a:latin typeface="+mj-ea"/>
                <a:ea typeface="+mj-ea"/>
                <a:cs typeface="Courier New" panose="02070309020205020404" pitchFamily="49" charset="0"/>
              </a:rPr>
              <a:t>例</a:t>
            </a:r>
            <a:r>
              <a:rPr lang="en-US" altLang="zh-CN" sz="2800" b="1" kern="100">
                <a:solidFill>
                  <a:srgbClr val="FF0000"/>
                </a:solidFill>
                <a:latin typeface="+mj-ea"/>
                <a:ea typeface="+mj-ea"/>
                <a:cs typeface="Courier New" panose="02070309020205020404" pitchFamily="49" charset="0"/>
              </a:rPr>
              <a:t>5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　已知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p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：实数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满足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3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&lt;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&lt;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，其中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&lt;0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；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q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：实数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满足－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2</a:t>
            </a:r>
            <a:r>
              <a:rPr lang="en-US" altLang="zh-CN" sz="2800" kern="100"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≤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sz="2800" kern="100"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≤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3.</a:t>
            </a:r>
            <a:endParaRPr lang="en-US" altLang="zh-CN" sz="2800" kern="100">
              <a:latin typeface="Times New Roman" panose="02020603050405020304" pitchFamily="18" charset="0"/>
              <a:ea typeface="微软雅黑" panose="020b0503020204020204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若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p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是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q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的充分条件，求实数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的取值范围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</a:t>
            </a:r>
            <a:endParaRPr lang="zh-CN" altLang="zh-CN" sz="28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1056005" y="2169160"/>
            <a:ext cx="949515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解　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  <a:sym typeface="+mn-ea"/>
              </a:rPr>
              <a:t>p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  <a:sym typeface="+mn-ea"/>
              </a:rPr>
              <a:t>3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  <a:sym typeface="+mn-ea"/>
              </a:rPr>
              <a:t>a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  <a:sym typeface="+mn-ea"/>
              </a:rPr>
              <a:t>&lt;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  <a:sym typeface="+mn-ea"/>
              </a:rPr>
              <a:t>x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  <a:sym typeface="+mn-ea"/>
              </a:rPr>
              <a:t>&lt;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  <a:sym typeface="+mn-ea"/>
              </a:rPr>
              <a:t>a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+mn-ea"/>
              </a:rPr>
              <a:t>，即集合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  <a:sym typeface="+mn-ea"/>
              </a:rPr>
              <a:t>A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+mn-ea"/>
              </a:rPr>
              <a:t>＝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  <a:sym typeface="+mn-ea"/>
              </a:rPr>
              <a:t>{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  <a:sym typeface="+mn-ea"/>
              </a:rPr>
              <a:t>x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  <a:sym typeface="+mn-ea"/>
              </a:rPr>
              <a:t>|3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  <a:sym typeface="+mn-ea"/>
              </a:rPr>
              <a:t>a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  <a:sym typeface="+mn-ea"/>
              </a:rPr>
              <a:t>&lt;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  <a:sym typeface="+mn-ea"/>
              </a:rPr>
              <a:t>x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  <a:sym typeface="+mn-ea"/>
              </a:rPr>
              <a:t>&lt;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  <a:sym typeface="+mn-ea"/>
              </a:rPr>
              <a:t>a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  <a:sym typeface="+mn-ea"/>
              </a:rPr>
              <a:t>}.</a:t>
            </a:r>
            <a:endParaRPr lang="zh-CN" altLang="zh-CN" sz="2800" b="1" kern="1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  <a:sym typeface="+mn-ea"/>
              </a:rPr>
              <a:t>q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+mn-ea"/>
              </a:rPr>
              <a:t>：－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  <a:sym typeface="+mn-ea"/>
              </a:rPr>
              <a:t>2</a:t>
            </a:r>
            <a:r>
              <a:rPr lang="en-US" altLang="zh-CN" sz="2800" b="1" kern="100">
                <a:solidFill>
                  <a:srgbClr val="FF0000"/>
                </a:solidFill>
                <a:latin typeface="宋体" panose="02010600030101010101" pitchFamily="2" charset="-122"/>
                <a:ea typeface="楷体_GB2312" panose="02010609030101010101" pitchFamily="49" charset="-122"/>
                <a:cs typeface="Times New Roman" panose="02020603050405020304" pitchFamily="18" charset="0"/>
                <a:sym typeface="+mn-ea"/>
              </a:rPr>
              <a:t>≤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  <a:sym typeface="+mn-ea"/>
              </a:rPr>
              <a:t>x</a:t>
            </a:r>
            <a:r>
              <a:rPr lang="en-US" altLang="zh-CN" sz="2800" b="1" kern="100">
                <a:solidFill>
                  <a:srgbClr val="FF0000"/>
                </a:solidFill>
                <a:latin typeface="宋体" panose="02010600030101010101" pitchFamily="2" charset="-122"/>
                <a:ea typeface="楷体_GB2312" panose="02010609030101010101" pitchFamily="49" charset="-122"/>
                <a:cs typeface="Times New Roman" panose="02020603050405020304" pitchFamily="18" charset="0"/>
                <a:sym typeface="+mn-ea"/>
              </a:rPr>
              <a:t>≤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  <a:sym typeface="+mn-ea"/>
              </a:rPr>
              <a:t>3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+mn-ea"/>
              </a:rPr>
              <a:t>，即集合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  <a:sym typeface="+mn-ea"/>
              </a:rPr>
              <a:t>B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+mn-ea"/>
              </a:rPr>
              <a:t>＝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  <a:sym typeface="+mn-ea"/>
              </a:rPr>
              <a:t>{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  <a:sym typeface="+mn-ea"/>
              </a:rPr>
              <a:t>x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  <a:sym typeface="+mn-ea"/>
              </a:rPr>
              <a:t>|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+mn-ea"/>
              </a:rPr>
              <a:t>－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  <a:sym typeface="+mn-ea"/>
              </a:rPr>
              <a:t>2</a:t>
            </a:r>
            <a:r>
              <a:rPr lang="en-US" altLang="zh-CN" sz="2800" b="1" kern="100">
                <a:solidFill>
                  <a:srgbClr val="FF0000"/>
                </a:solidFill>
                <a:latin typeface="宋体" panose="02010600030101010101" pitchFamily="2" charset="-122"/>
                <a:ea typeface="楷体_GB2312" panose="02010609030101010101" pitchFamily="49" charset="-122"/>
                <a:cs typeface="Times New Roman" panose="02020603050405020304" pitchFamily="18" charset="0"/>
                <a:sym typeface="+mn-ea"/>
              </a:rPr>
              <a:t>≤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  <a:sym typeface="+mn-ea"/>
              </a:rPr>
              <a:t>x</a:t>
            </a:r>
            <a:r>
              <a:rPr lang="en-US" altLang="zh-CN" sz="2800" b="1" kern="100">
                <a:solidFill>
                  <a:srgbClr val="FF0000"/>
                </a:solidFill>
                <a:latin typeface="宋体" panose="02010600030101010101" pitchFamily="2" charset="-122"/>
                <a:ea typeface="楷体_GB2312" panose="02010609030101010101" pitchFamily="49" charset="-122"/>
                <a:cs typeface="Times New Roman" panose="02020603050405020304" pitchFamily="18" charset="0"/>
                <a:sym typeface="+mn-ea"/>
              </a:rPr>
              <a:t>≤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  <a:sym typeface="+mn-ea"/>
              </a:rPr>
              <a:t>3}.</a:t>
            </a:r>
            <a:endParaRPr lang="zh-CN" altLang="zh-CN" sz="2800" b="1" kern="1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+mn-ea"/>
              </a:rPr>
              <a:t>因为</a:t>
            </a:r>
            <a:r>
              <a:rPr lang="en-US" altLang="zh-CN" sz="2800" b="1" i="1" kern="100" err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  <a:sym typeface="+mn-ea"/>
              </a:rPr>
              <a:t>p</a:t>
            </a:r>
            <a:r>
              <a:rPr lang="en-US" altLang="zh-CN" sz="2800" b="1" kern="100" err="1">
                <a:solidFill>
                  <a:srgbClr val="FF0000"/>
                </a:solidFill>
                <a:latin typeface="Cambria Math" panose="02040503050406030204" pitchFamily="18" charset="0"/>
                <a:ea typeface="楷体_GB2312" panose="02010609030101010101" pitchFamily="49" charset="-122"/>
                <a:cs typeface="Cambria Math" panose="02040503050406030204" pitchFamily="18" charset="0"/>
                <a:sym typeface="+mn-ea"/>
              </a:rPr>
              <a:t>⇒</a:t>
            </a:r>
            <a:r>
              <a:rPr lang="en-US" altLang="zh-CN" sz="2800" b="1" i="1" kern="100" err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  <a:sym typeface="+mn-ea"/>
              </a:rPr>
              <a:t>q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+mn-ea"/>
              </a:rPr>
              <a:t>，所以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  <a:sym typeface="+mn-ea"/>
              </a:rPr>
              <a:t>A</a:t>
            </a:r>
            <a:r>
              <a:rPr lang="en-US" altLang="zh-CN" sz="2800" b="1" kern="100">
                <a:solidFill>
                  <a:srgbClr val="FF0000"/>
                </a:solidFill>
                <a:latin typeface="Cambria Math" panose="02040503050406030204" pitchFamily="18" charset="0"/>
                <a:ea typeface="楷体_GB2312" panose="02010609030101010101" pitchFamily="49" charset="-122"/>
                <a:cs typeface="Cambria Math" panose="02040503050406030204" pitchFamily="18" charset="0"/>
                <a:sym typeface="+mn-ea"/>
              </a:rPr>
              <a:t>⊆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  <a:sym typeface="+mn-ea"/>
              </a:rPr>
              <a:t>B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endParaRPr lang="zh-CN" altLang="zh-CN" sz="2800" b="1" kern="100">
              <a:solidFill>
                <a:srgbClr val="FF0000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15" name="对象 14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116013" y="4199408"/>
          <a:ext cx="6692265" cy="14446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name="文档" r:id="rId4" imgW="6699250" imgH="1447800" progId="Word.Document.12">
                  <p:embed/>
                </p:oleObj>
              </mc:Choice>
              <mc:Fallback>
                <p:oleObj name="文档" r:id="rId4" imgW="6699250" imgH="14478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16013" y="4199408"/>
                        <a:ext cx="6692265" cy="1444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 title="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356360" y="5424001"/>
          <a:ext cx="6216650" cy="101981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name="文档" r:id="rId7" imgW="6223000" imgH="1022350" progId="Word.Document.12">
                  <p:embed/>
                </p:oleObj>
              </mc:Choice>
              <mc:Fallback>
                <p:oleObj name="文档" r:id="rId7" imgW="6223000" imgH="10223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56360" y="5424001"/>
                        <a:ext cx="6216650" cy="1019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456565" y="189230"/>
            <a:ext cx="1069213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题型五</a:t>
            </a:r>
            <a:r>
              <a:rPr lang="en-US" altLang="zh-CN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  </a:t>
            </a: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反证法</a:t>
            </a:r>
            <a:endParaRPr lang="zh-CN" altLang="en-US" sz="3600">
              <a:solidFill>
                <a:srgbClr val="099F3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393192" y="720000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935990" y="848995"/>
                <a:ext cx="6096000" cy="53213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zh-CN" altLang="en-US" sz="28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例</a:t>
                </a:r>
                <a:r>
                  <a:rPr lang="en-US" altLang="zh-CN" sz="28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6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、证明 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bi"/>
                            </m:rPr>
                            <a:rPr lang="en-US" altLang="zh-CN" sz="2800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+mn-ea"/>
                            </a:rPr>
                            <m:t>𝟐</m:t>
                          </m:r>
                        </m:e>
                      </m:rad>
                    </m:oMath>
                  </m:oMathPara>
                </a14:m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不是有理数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.</a:t>
                </a:r>
                <a:endPara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990" y="848995"/>
                <a:ext cx="6096000" cy="5321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28685" name="文本框 28684" title=""/>
              <p:cNvSpPr txBox="1"/>
              <p:nvPr/>
            </p:nvSpPr>
            <p:spPr>
              <a:xfrm>
                <a:off x="636270" y="1510030"/>
                <a:ext cx="11339195" cy="556450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证明：假定 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bi"/>
                            </m:rP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+mn-ea"/>
                            </a:rPr>
                            <m:t>𝟐</m:t>
                          </m:r>
                        </m:e>
                      </m:rad>
                    </m:oMath>
                  </m:oMathPara>
                </a14:m>
                <a:r>
                  <a:rPr lang="zh-CN" altLang="en-US" sz="28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是有理数，则可设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bi"/>
                            </m:rP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+mn-ea"/>
                            </a:rPr>
                            <m:t>𝟐</m:t>
                          </m:r>
                        </m:e>
                      </m:rad>
                      <m:r>
                        <m:rPr>
                          <m:sty m:val="bi"/>
                        </m:rPr>
                        <a:rPr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  <a:sym typeface="+mn-ea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𝒑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𝒒</m:t>
                          </m:r>
                        </m:den>
                      </m:f>
                    </m:oMath>
                  </m:oMathPara>
                </a14:m>
                <a:r>
                  <a:rPr lang="zh-CN" altLang="en-US" sz="28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28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8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</a:t>
                </a:r>
                <a:r>
                  <a:rPr lang="en-US" altLang="zh-CN" sz="2800" b="1" i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8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b="1" i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sz="28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为互素的正整数，</a:t>
                </a:r>
                <a:r>
                  <a:rPr lang="zh-CN" altLang="en-US" sz="28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把 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bi"/>
                            </m:rP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+mn-ea"/>
                            </a:rPr>
                            <m:t>𝟐</m:t>
                          </m:r>
                        </m:e>
                      </m:rad>
                      <m:r>
                        <m:rPr>
                          <m:sty m:val="bi"/>
                        </m:rPr>
                        <a:rPr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  <a:sym typeface="+mn-ea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𝒑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𝒒</m:t>
                          </m:r>
                        </m:den>
                      </m:f>
                    </m:oMath>
                  </m:oMathPara>
                </a14:m>
                <a:r>
                  <a:rPr lang="zh-CN" altLang="en-US" sz="28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  两边平方得到，</a:t>
                </a:r>
                <a:r>
                  <a:rPr lang="en-US" altLang="zh-CN" sz="28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800" b="1" i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q</a:t>
                </a:r>
                <a:r>
                  <a:rPr lang="en-US" altLang="zh-CN" sz="2800" b="1" baseline="300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8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=</a:t>
                </a:r>
                <a:r>
                  <a:rPr lang="en-US" altLang="zh-CN" sz="2800" b="1" i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p</a:t>
                </a:r>
                <a:r>
                  <a:rPr lang="en-US" altLang="zh-CN" sz="2800" b="1" baseline="300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zh-CN" altLang="en-US" sz="28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，   </a:t>
                </a:r>
                <a:r>
                  <a:rPr lang="en-US" altLang="zh-CN" sz="28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①</a:t>
                </a:r>
                <a:endPara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①</a:t>
                </a:r>
                <a:r>
                  <a:rPr lang="zh-CN" altLang="en-US" sz="28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式表明</a:t>
                </a:r>
                <a:r>
                  <a:rPr lang="en-US" altLang="zh-CN" sz="2800" b="1" i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p</a:t>
                </a:r>
                <a:r>
                  <a:rPr lang="en-US" altLang="zh-CN" sz="2800" b="1" baseline="300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zh-CN" altLang="en-US" sz="28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是偶数，所以</a:t>
                </a:r>
                <a:r>
                  <a:rPr lang="en-US" altLang="zh-CN" sz="2800" b="1" i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p</a:t>
                </a:r>
                <a:r>
                  <a:rPr lang="zh-CN" altLang="en-US" sz="28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也是偶数，于是令</a:t>
                </a:r>
                <a:r>
                  <a:rPr lang="en-US" altLang="zh-CN" sz="2800" b="1" i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p</a:t>
                </a:r>
                <a:r>
                  <a:rPr lang="en-US" altLang="zh-CN" sz="28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=2</a:t>
                </a:r>
                <a:r>
                  <a:rPr lang="en-US" altLang="zh-CN" sz="2800" b="1" i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l</a:t>
                </a:r>
                <a:r>
                  <a:rPr lang="zh-CN" altLang="en-US" sz="28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en-US" altLang="zh-CN" sz="2800" b="1" i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l</a:t>
                </a:r>
                <a:r>
                  <a:rPr lang="zh-CN" altLang="en-US" sz="28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是正整数，代入</a:t>
                </a:r>
                <a:r>
                  <a:rPr lang="en-US" altLang="zh-CN" sz="28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①</a:t>
                </a:r>
                <a:r>
                  <a:rPr lang="zh-CN" altLang="en-US" sz="28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式，得</a:t>
                </a:r>
                <a:r>
                  <a:rPr lang="en-US" altLang="zh-CN" sz="2800" b="1" i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q</a:t>
                </a:r>
                <a:r>
                  <a:rPr lang="en-US" altLang="zh-CN" sz="2800" b="1" baseline="300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8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=2</a:t>
                </a:r>
                <a:r>
                  <a:rPr lang="en-US" altLang="zh-CN" sz="2800" b="1" i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l</a:t>
                </a:r>
                <a:r>
                  <a:rPr lang="en-US" altLang="zh-CN" sz="2800" b="1" baseline="300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zh-CN" altLang="en-US" sz="28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，              </a:t>
                </a:r>
                <a:r>
                  <a:rPr lang="en-US" altLang="zh-CN" sz="28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②</a:t>
                </a:r>
                <a:endPara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  <a:p>
                <a:pPr algn="l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②</a:t>
                </a:r>
                <a:r>
                  <a:rPr lang="zh-CN" altLang="en-US" sz="28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式表明</a:t>
                </a:r>
                <a:r>
                  <a:rPr lang="en-US" altLang="zh-CN" sz="2800" b="1" i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q</a:t>
                </a:r>
                <a:r>
                  <a:rPr lang="en-US" altLang="zh-CN" sz="2800" b="1" baseline="300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zh-CN" altLang="en-US" sz="28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是偶数，所以</a:t>
                </a:r>
                <a:r>
                  <a:rPr lang="en-US" altLang="zh-CN" sz="2800" b="1" i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q</a:t>
                </a:r>
                <a:r>
                  <a:rPr lang="zh-CN" altLang="en-US" sz="28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也是偶数，这样</a:t>
                </a:r>
                <a:r>
                  <a:rPr lang="en-US" altLang="zh-CN" sz="2800" b="1" i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p</a:t>
                </a:r>
                <a:r>
                  <a:rPr lang="zh-CN" altLang="en-US" sz="28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en-US" altLang="zh-CN" sz="2800" b="1" i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q</a:t>
                </a:r>
                <a:r>
                  <a:rPr lang="zh-CN" altLang="en-US" sz="28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都有公因数</a:t>
                </a:r>
                <a:r>
                  <a:rPr lang="en-US" altLang="zh-CN" sz="28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zh-CN" altLang="en-US" sz="28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，</a:t>
                </a:r>
                <a:endParaRPr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  <a:p>
                <a:pPr algn="l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这与</a:t>
                </a:r>
                <a:r>
                  <a:rPr lang="en-US" altLang="zh-CN" sz="2800" b="1" i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p</a:t>
                </a:r>
                <a:r>
                  <a:rPr lang="zh-CN" altLang="en-US" sz="28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en-US" altLang="zh-CN" sz="2800" b="1" i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q</a:t>
                </a:r>
                <a:r>
                  <a:rPr lang="zh-CN" altLang="en-US" sz="28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互素矛盾，因此 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bi"/>
                            </m:rP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+mn-ea"/>
                            </a:rPr>
                            <m:t>𝟐</m:t>
                          </m:r>
                        </m:e>
                      </m:rad>
                    </m:oMath>
                  </m:oMathPara>
                </a14:m>
                <a:r>
                  <a:rPr lang="zh-CN" altLang="en-US" sz="28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是有理数不成立，于是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bi"/>
                            </m:rP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+mn-ea"/>
                            </a:rPr>
                            <m:t>𝟐</m:t>
                          </m:r>
                        </m:e>
                      </m:rad>
                    </m:oMath>
                  </m:oMathPara>
                </a14:m>
                <a:r>
                  <a:rPr lang="zh-CN" altLang="en-US" sz="28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是无理数</a:t>
                </a:r>
                <a:endParaRPr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20000"/>
                  </a:lnSpc>
                  <a:spcBef>
                    <a:spcPct val="50000"/>
                  </a:spcBef>
                </a:pPr>
                <a:endPara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ct val="50000"/>
                  </a:spcBef>
                </a:pPr>
                <a:endParaRPr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685" name="文本框 286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70" y="1510030"/>
                <a:ext cx="11339195" cy="556450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8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8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286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286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4338" name="文本框 10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4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14339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9852B2"/>
          </a:solidFill>
          <a:ln w="12700" cap="flat" cmpd="sng">
            <a:solidFill>
              <a:srgbClr val="9852B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0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A365BB"/>
          </a:solidFill>
          <a:ln w="12700" cap="flat" cmpd="sng">
            <a:solidFill>
              <a:srgbClr val="A365B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1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B789C9"/>
          </a:solidFill>
          <a:ln w="12700" cap="flat" cmpd="sng">
            <a:solidFill>
              <a:srgbClr val="B789C9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2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A469BD"/>
          </a:solidFill>
          <a:ln w="12700" cap="flat" cmpd="sng">
            <a:solidFill>
              <a:srgbClr val="A469BD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3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8D44AD"/>
          </a:solidFill>
          <a:ln w="12700" cap="flat" cmpd="sng">
            <a:solidFill>
              <a:srgbClr val="8D44AD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4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9958B4"/>
          </a:solidFill>
          <a:ln w="12700" cap="flat" cmpd="sng">
            <a:solidFill>
              <a:srgbClr val="9958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6" name="文本框 12" title=""/>
          <p:cNvSpPr/>
          <p:nvPr/>
        </p:nvSpPr>
        <p:spPr>
          <a:xfrm>
            <a:off x="6245225" y="3657600"/>
            <a:ext cx="5610225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方正兰亭粗黑_GBK" charset="-122"/>
              </a:rPr>
              <a:t>课堂练习</a:t>
            </a:r>
            <a:endParaRPr lang="zh-CN" altLang="en-US" sz="4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方正兰亭粗黑_GBK" charset="-122"/>
            </a:endParaRPr>
          </a:p>
        </p:txBody>
      </p:sp>
    </p:spTree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11266" name="对象 11265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636270" y="549275"/>
          <a:ext cx="9746615" cy="192024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r:id="rId3" imgW="9340850" imgH="1752600" progId="Word.Document.8">
                  <p:embed/>
                </p:oleObj>
              </mc:Choice>
              <mc:Fallback>
                <p:oleObj r:id="rId3" imgW="9340850" imgH="17526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6270" y="549275"/>
                        <a:ext cx="9746615" cy="19202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对象 11267" title="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356360" y="2529364"/>
          <a:ext cx="8409940" cy="21939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r:id="rId6" imgW="9156700" imgH="2393950" progId="Word.Document.8">
                  <p:embed/>
                </p:oleObj>
              </mc:Choice>
              <mc:Fallback>
                <p:oleObj r:id="rId6" imgW="9156700" imgH="23939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56360" y="2529364"/>
                        <a:ext cx="8409940" cy="2193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Hexin Shape 4" title=""/>
          <p:cNvSpPr/>
          <p:nvPr>
            <p:custDataLst>
              <p:tags r:id="rId8"/>
            </p:custDataLst>
          </p:nvPr>
        </p:nvSpPr>
        <p:spPr>
          <a:xfrm>
            <a:off x="5855970" y="549275"/>
            <a:ext cx="1241425" cy="52895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3900"/>
              </a:lnSpc>
            </a:pPr>
            <a:r>
              <a:rPr lang="en-US" altLang="zh-CN" sz="3200" b="1" i="0">
                <a:solidFill>
                  <a:srgbClr val="C00000"/>
                </a:solidFill>
                <a:latin typeface="Times New Roman Bold" panose="02020603050405020304" charset="0"/>
                <a:ea typeface="方正中等线简体" panose="03000509000000000000" pitchFamily="65" charset="-122"/>
                <a:cs typeface="Times New Roman Bold" panose="02020603050405020304" charset="0"/>
              </a:rPr>
              <a:t>A</a:t>
            </a:r>
            <a:endParaRPr lang="en-US" altLang="zh-CN" sz="3200" b="1" i="0">
              <a:solidFill>
                <a:srgbClr val="C00000"/>
              </a:solidFill>
              <a:latin typeface="Times New Roman Bold" panose="02020603050405020304" charset="0"/>
              <a:ea typeface="方正中等线简体" panose="03000509000000000000" pitchFamily="65" charset="-122"/>
              <a:cs typeface="Times New Roman Bold" panose="0202060305040502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9218" name="对象 9217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576263" y="608648"/>
          <a:ext cx="11282680" cy="258064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r:id="rId3" imgW="10248900" imgH="2597150" progId="Word.Document.8">
                  <p:embed/>
                </p:oleObj>
              </mc:Choice>
              <mc:Fallback>
                <p:oleObj r:id="rId3" imgW="10248900" imgH="25971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6263" y="608648"/>
                        <a:ext cx="11282680" cy="25806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对象 9219" title="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596390" y="3308986"/>
          <a:ext cx="8301990" cy="23488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r:id="rId6" imgW="9156700" imgH="2597150" progId="Word.Document.8">
                  <p:embed/>
                </p:oleObj>
              </mc:Choice>
              <mc:Fallback>
                <p:oleObj r:id="rId6" imgW="9156700" imgH="25971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96390" y="3308986"/>
                        <a:ext cx="8301990" cy="23488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Hexin Shape 4" title=""/>
          <p:cNvSpPr/>
          <p:nvPr>
            <p:custDataLst>
              <p:tags r:id="rId8"/>
            </p:custDataLst>
          </p:nvPr>
        </p:nvSpPr>
        <p:spPr>
          <a:xfrm>
            <a:off x="2736215" y="1209040"/>
            <a:ext cx="1241425" cy="52895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3900"/>
              </a:lnSpc>
            </a:pPr>
            <a:r>
              <a:rPr lang="en-US" altLang="zh-CN" sz="3200" b="1" i="0">
                <a:solidFill>
                  <a:srgbClr val="C00000"/>
                </a:solidFill>
                <a:latin typeface="Times New Roman Bold" panose="02020603050405020304" charset="0"/>
                <a:ea typeface="方正中等线简体" panose="03000509000000000000" pitchFamily="65" charset="-122"/>
                <a:cs typeface="Times New Roman Bold" panose="02020603050405020304" charset="0"/>
              </a:rPr>
              <a:t>B</a:t>
            </a:r>
            <a:endParaRPr lang="en-US" altLang="zh-CN" sz="3200" b="1" i="0">
              <a:solidFill>
                <a:srgbClr val="C00000"/>
              </a:solidFill>
              <a:latin typeface="Times New Roman Bold" panose="02020603050405020304" charset="0"/>
              <a:ea typeface="方正中等线简体" panose="03000509000000000000" pitchFamily="65" charset="-122"/>
              <a:cs typeface="Times New Roman Bold" panose="0202060305040502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12290" name="对象 12289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875983" y="369094"/>
          <a:ext cx="9823450" cy="182499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r:id="rId3" imgW="10706100" imgH="2000250" progId="Word.Document.8">
                  <p:embed/>
                </p:oleObj>
              </mc:Choice>
              <mc:Fallback>
                <p:oleObj r:id="rId3" imgW="10706100" imgH="20002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5983" y="369094"/>
                        <a:ext cx="9823450" cy="18249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对象 12291" title="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662748" y="2109312"/>
          <a:ext cx="8409940" cy="128968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r:id="rId6" imgW="9156700" imgH="1409700" progId="Word.Document.8">
                  <p:embed/>
                </p:oleObj>
              </mc:Choice>
              <mc:Fallback>
                <p:oleObj r:id="rId6" imgW="9156700" imgH="14097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62748" y="2109312"/>
                        <a:ext cx="8409940" cy="12896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Hexin Shape 4" title=""/>
          <p:cNvSpPr/>
          <p:nvPr>
            <p:custDataLst>
              <p:tags r:id="rId8"/>
            </p:custDataLst>
          </p:nvPr>
        </p:nvSpPr>
        <p:spPr>
          <a:xfrm>
            <a:off x="9516110" y="488950"/>
            <a:ext cx="1241425" cy="52895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3900"/>
              </a:lnSpc>
            </a:pPr>
            <a:r>
              <a:rPr lang="en-US" altLang="zh-CN" sz="3200" b="1" i="0">
                <a:solidFill>
                  <a:srgbClr val="C00000"/>
                </a:solidFill>
                <a:latin typeface="Times New Roman Bold" panose="02020603050405020304" charset="0"/>
                <a:ea typeface="方正中等线简体" panose="03000509000000000000" pitchFamily="65" charset="-122"/>
                <a:cs typeface="Times New Roman Bold" panose="02020603050405020304" charset="0"/>
              </a:rPr>
              <a:t>A</a:t>
            </a:r>
            <a:endParaRPr lang="en-US" altLang="zh-CN" sz="3200" b="1" i="0">
              <a:solidFill>
                <a:srgbClr val="C00000"/>
              </a:solidFill>
              <a:latin typeface="Times New Roman Bold" panose="02020603050405020304" charset="0"/>
              <a:ea typeface="方正中等线简体" panose="03000509000000000000" pitchFamily="65" charset="-122"/>
              <a:cs typeface="Times New Roman Bold" panose="02020603050405020304" charset="0"/>
            </a:endParaRPr>
          </a:p>
        </p:txBody>
      </p:sp>
      <p:graphicFrame>
        <p:nvGraphicFramePr>
          <p:cNvPr id="14338" name="对象 14337" title="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516255" y="3549015"/>
          <a:ext cx="9436735" cy="171323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r:id="rId10" imgW="9340850" imgH="1752600" progId="Word.Document.8">
                  <p:embed/>
                </p:oleObj>
              </mc:Choice>
              <mc:Fallback>
                <p:oleObj r:id="rId10" imgW="9340850" imgH="17526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16255" y="3549015"/>
                        <a:ext cx="9436735" cy="17132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对象 14339" title="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1535748" y="5155724"/>
          <a:ext cx="8409940" cy="128841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r:id="rId13" imgW="9156700" imgH="1409700" progId="Word.Document.8">
                  <p:embed/>
                </p:oleObj>
              </mc:Choice>
              <mc:Fallback>
                <p:oleObj r:id="rId13" imgW="9156700" imgH="14097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35748" y="5155724"/>
                        <a:ext cx="8409940" cy="12884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Hexin Shape 4" title=""/>
          <p:cNvSpPr/>
          <p:nvPr>
            <p:custDataLst>
              <p:tags r:id="rId15"/>
            </p:custDataLst>
          </p:nvPr>
        </p:nvSpPr>
        <p:spPr>
          <a:xfrm>
            <a:off x="8315960" y="3549015"/>
            <a:ext cx="1241425" cy="52895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3900"/>
              </a:lnSpc>
            </a:pPr>
            <a:r>
              <a:rPr lang="en-US" altLang="zh-CN" sz="3200" b="1" i="0">
                <a:solidFill>
                  <a:srgbClr val="C00000"/>
                </a:solidFill>
                <a:latin typeface="Times New Roman Bold" panose="02020603050405020304" charset="0"/>
                <a:ea typeface="方正中等线简体" panose="03000509000000000000" pitchFamily="65" charset="-122"/>
                <a:cs typeface="Times New Roman Bold" panose="02020603050405020304" charset="0"/>
              </a:rPr>
              <a:t>A</a:t>
            </a:r>
            <a:endParaRPr lang="en-US" altLang="zh-CN" sz="3200" b="1" i="0">
              <a:solidFill>
                <a:srgbClr val="C00000"/>
              </a:solidFill>
              <a:latin typeface="Times New Roman Bold" panose="02020603050405020304" charset="0"/>
              <a:ea typeface="方正中等线简体" panose="03000509000000000000" pitchFamily="65" charset="-122"/>
              <a:cs typeface="Times New Roman Bold" panose="0202060305040502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2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0" name="文本框 99" title=""/>
          <p:cNvSpPr txBox="1"/>
          <p:nvPr/>
        </p:nvSpPr>
        <p:spPr>
          <a:xfrm>
            <a:off x="636270" y="549275"/>
            <a:ext cx="10067290" cy="250761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indent="508000"/>
            <a:r>
              <a:rPr lang="en-US" sz="2800" b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sz="2800" b="0">
                <a:ea typeface="宋体" panose="02010600030101010101" pitchFamily="2" charset="-122"/>
              </a:rPr>
              <a:t>．用反证法证明命题</a:t>
            </a:r>
            <a:r>
              <a:rPr lang="en-US" sz="2800" b="0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sz="2800" b="0">
                <a:ea typeface="宋体" panose="02010600030101010101" pitchFamily="2" charset="-122"/>
              </a:rPr>
              <a:t>如果</a:t>
            </a:r>
            <a:r>
              <a:rPr lang="en-US" sz="2800" b="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sz="2800" b="0"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en-US" sz="2800" b="0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sz="2800" b="0">
                <a:latin typeface="Times New Roman" panose="02020603050405020304" pitchFamily="18" charset="0"/>
                <a:ea typeface="宋体" panose="02010600030101010101" pitchFamily="2" charset="-122"/>
              </a:rPr>
              <a:t>&gt;0</a:t>
            </a:r>
            <a:r>
              <a:rPr lang="zh-CN" sz="2800" b="0">
                <a:ea typeface="宋体" panose="02010600030101010101" pitchFamily="2" charset="-122"/>
              </a:rPr>
              <a:t>，那么</a:t>
            </a:r>
            <a:r>
              <a:rPr lang="en-US" sz="2800" b="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sz="2800" b="0" baseline="3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sz="2800" b="0"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en-US" sz="2800" b="0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sz="2800" b="0" baseline="3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sz="2800" b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sz="2800" b="0">
                <a:ea typeface="宋体" panose="02010600030101010101" pitchFamily="2" charset="-122"/>
              </a:rPr>
              <a:t>时，假设的内容应是</a:t>
            </a:r>
            <a:r>
              <a:rPr lang="en-US" sz="2800" b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sz="2800" b="0">
                <a:ea typeface="宋体" panose="02010600030101010101" pitchFamily="2" charset="-122"/>
              </a:rPr>
              <a:t>　　</a:t>
            </a:r>
            <a:r>
              <a:rPr lang="en-US" sz="2800" b="0">
                <a:latin typeface="Times New Roman" panose="02020603050405020304" pitchFamily="18" charset="0"/>
                <a:ea typeface="宋体" panose="02010600030101010101" pitchFamily="2" charset="-122"/>
              </a:rPr>
              <a:t>)            A</a:t>
            </a:r>
            <a:r>
              <a:rPr lang="zh-CN" sz="2800" b="0">
                <a:ea typeface="宋体" panose="02010600030101010101" pitchFamily="2" charset="-122"/>
              </a:rPr>
              <a:t>．</a:t>
            </a:r>
            <a:r>
              <a:rPr lang="en-US" sz="2800" b="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sz="2800" b="0" baseline="3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sz="2800" b="0">
                <a:ea typeface="宋体" panose="02010600030101010101" pitchFamily="2" charset="-122"/>
              </a:rPr>
              <a:t>＝</a:t>
            </a:r>
            <a:r>
              <a:rPr lang="en-US" sz="2800" b="0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sz="2800" b="0" baseline="3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sz="2800" b="0">
                <a:latin typeface="Times New Roman" panose="02020603050405020304" pitchFamily="18" charset="0"/>
                <a:ea typeface="宋体" panose="02010600030101010101" pitchFamily="2" charset="-122"/>
              </a:rPr>
              <a:t>	         B</a:t>
            </a:r>
            <a:r>
              <a:rPr lang="zh-CN" sz="2800" b="0">
                <a:ea typeface="宋体" panose="02010600030101010101" pitchFamily="2" charset="-122"/>
              </a:rPr>
              <a:t>．</a:t>
            </a:r>
            <a:r>
              <a:rPr lang="en-US" sz="2800" b="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sz="2800" b="0" baseline="3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sz="2800" b="0"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sz="2800" b="0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sz="2800" b="0" baseline="3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sz="2800" b="0">
                <a:latin typeface="Times New Roman" panose="02020603050405020304" pitchFamily="18" charset="0"/>
                <a:ea typeface="宋体" panose="02010600030101010101" pitchFamily="2" charset="-122"/>
              </a:rPr>
              <a:t>            C</a:t>
            </a:r>
            <a:r>
              <a:rPr lang="zh-CN" sz="2800" b="0">
                <a:ea typeface="宋体" panose="02010600030101010101" pitchFamily="2" charset="-122"/>
              </a:rPr>
              <a:t>．</a:t>
            </a:r>
            <a:r>
              <a:rPr lang="en-US" sz="2800" b="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sz="2800" b="0" baseline="3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sz="2800" b="0">
                <a:latin typeface="Times New Roman" panose="02020603050405020304" pitchFamily="18" charset="0"/>
                <a:ea typeface="宋体" panose="02010600030101010101" pitchFamily="2" charset="-122"/>
              </a:rPr>
              <a:t>≤</a:t>
            </a:r>
            <a:r>
              <a:rPr lang="en-US" sz="2800" b="0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sz="2800" b="0" baseline="3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sz="2800" b="0">
                <a:latin typeface="Times New Roman" panose="02020603050405020304" pitchFamily="18" charset="0"/>
                <a:ea typeface="宋体" panose="02010600030101010101" pitchFamily="2" charset="-122"/>
              </a:rPr>
              <a:t>	                  D</a:t>
            </a:r>
            <a:r>
              <a:rPr lang="zh-CN" sz="2800" b="0">
                <a:ea typeface="宋体" panose="02010600030101010101" pitchFamily="2" charset="-122"/>
              </a:rPr>
              <a:t>．</a:t>
            </a:r>
            <a:r>
              <a:rPr lang="en-US" sz="2800" b="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sz="2800" b="0" baseline="3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sz="2800" b="0"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sz="2800" b="0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sz="2800" b="0" baseline="3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sz="2800" b="0">
                <a:ea typeface="宋体" panose="02010600030101010101" pitchFamily="2" charset="-122"/>
              </a:rPr>
              <a:t>，且</a:t>
            </a:r>
            <a:r>
              <a:rPr lang="en-US" sz="2800" b="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sz="2800" b="0" baseline="3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sz="2800" b="0">
                <a:ea typeface="宋体" panose="02010600030101010101" pitchFamily="2" charset="-122"/>
              </a:rPr>
              <a:t>＝</a:t>
            </a:r>
            <a:r>
              <a:rPr lang="en-US" sz="2800" b="0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sz="2800" b="0" baseline="3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sz="2800" b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
</a:t>
            </a:r>
            <a:endParaRPr lang="en-US" altLang="en-US" sz="28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Hexin Shape 4" title=""/>
          <p:cNvSpPr/>
          <p:nvPr>
            <p:custDataLst>
              <p:tags r:id="rId2"/>
            </p:custDataLst>
          </p:nvPr>
        </p:nvSpPr>
        <p:spPr>
          <a:xfrm>
            <a:off x="1716405" y="1029335"/>
            <a:ext cx="1241425" cy="52895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3900"/>
              </a:lnSpc>
            </a:pPr>
            <a:r>
              <a:rPr lang="en-US" altLang="zh-CN" sz="3200" b="1" i="0">
                <a:solidFill>
                  <a:srgbClr val="C00000"/>
                </a:solidFill>
                <a:latin typeface="Times New Roman Bold" panose="02020603050405020304" charset="0"/>
                <a:ea typeface="方正中等线简体" panose="03000509000000000000" pitchFamily="65" charset="-122"/>
                <a:cs typeface="Times New Roman Bold" panose="02020603050405020304" charset="0"/>
              </a:rPr>
              <a:t>C</a:t>
            </a:r>
            <a:endParaRPr lang="en-US" altLang="zh-CN" sz="3200" b="1" i="0">
              <a:solidFill>
                <a:srgbClr val="C00000"/>
              </a:solidFill>
              <a:latin typeface="Times New Roman Bold" panose="02020603050405020304" charset="0"/>
              <a:ea typeface="方正中等线简体" panose="03000509000000000000" pitchFamily="65" charset="-122"/>
              <a:cs typeface="Times New Roman Bold" panose="02020603050405020304" charset="0"/>
            </a:endParaRPr>
          </a:p>
        </p:txBody>
      </p:sp>
      <p:graphicFrame>
        <p:nvGraphicFramePr>
          <p:cNvPr id="16386" name="对象 16385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515938" y="2768918"/>
          <a:ext cx="8465185" cy="26917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r:id="rId4" imgW="9340850" imgH="2971800" progId="Word.Document.8">
                  <p:embed/>
                </p:oleObj>
              </mc:Choice>
              <mc:Fallback>
                <p:oleObj r:id="rId4" imgW="9340850" imgH="29718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5938" y="2768918"/>
                        <a:ext cx="8465185" cy="26917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对象 16386" title="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4416425" y="2588895"/>
          <a:ext cx="2133600" cy="990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r:id="rId7" imgW="2359025" imgH="1109345" progId="Word.Document.8">
                  <p:embed/>
                </p:oleObj>
              </mc:Choice>
              <mc:Fallback>
                <p:oleObj r:id="rId7" imgW="2359025" imgH="110934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16425" y="2588895"/>
                        <a:ext cx="21336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对象 16387" title="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1896110" y="5048726"/>
          <a:ext cx="8409940" cy="218821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4" r:id="rId10" imgW="9156700" imgH="2393950" progId="Word.Document.8">
                  <p:embed/>
                </p:oleObj>
              </mc:Choice>
              <mc:Fallback>
                <p:oleObj r:id="rId10" imgW="9156700" imgH="23939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96110" y="5048726"/>
                        <a:ext cx="8409940" cy="21882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17410" name="对象 17409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16330" y="609124"/>
          <a:ext cx="8570595" cy="128651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r:id="rId3" imgW="9340850" imgH="1409700" progId="Word.Document.8">
                  <p:embed/>
                </p:oleObj>
              </mc:Choice>
              <mc:Fallback>
                <p:oleObj r:id="rId3" imgW="9340850" imgH="14097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6330" y="609124"/>
                        <a:ext cx="8570595" cy="12865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对象 17410" title="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3455988" y="1089025"/>
          <a:ext cx="2142490" cy="5397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6" r:id="rId6" imgW="2368550" imgH="603250" progId="Word.Document.8">
                  <p:embed/>
                </p:oleObj>
              </mc:Choice>
              <mc:Fallback>
                <p:oleObj r:id="rId6" imgW="2368550" imgH="6032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55988" y="1089025"/>
                        <a:ext cx="2142490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对象 17411" title="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536065" y="1895634"/>
          <a:ext cx="8409940" cy="129032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r:id="rId9" imgW="9156700" imgH="1409700" progId="Word.Document.8">
                  <p:embed/>
                </p:oleObj>
              </mc:Choice>
              <mc:Fallback>
                <p:oleObj r:id="rId9" imgW="9156700" imgH="14097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36065" y="1895634"/>
                        <a:ext cx="8409940" cy="12903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 title="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116330" y="3068955"/>
          <a:ext cx="9152255" cy="111950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8" name="文档" r:id="rId12" imgW="9772650" imgH="1200150" progId="Word.Document.12">
                  <p:embed/>
                </p:oleObj>
              </mc:Choice>
              <mc:Fallback>
                <p:oleObj name="文档" r:id="rId12" imgW="9772650" imgH="12001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16330" y="3068955"/>
                        <a:ext cx="9152255" cy="111950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 title="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1416050" y="4208780"/>
          <a:ext cx="8100695" cy="163322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9" name="文档" r:id="rId15" imgW="8864600" imgH="1790700" progId="Word.Document.12">
                  <p:embed/>
                </p:oleObj>
              </mc:Choice>
              <mc:Fallback>
                <p:oleObj name="文档" r:id="rId15" imgW="8864600" imgH="17907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416050" y="4208780"/>
                        <a:ext cx="8100695" cy="163322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 title=""/>
          <p:cNvSpPr txBox="1"/>
          <p:nvPr>
            <p:custDataLst>
              <p:tags r:id="rId17"/>
            </p:custDataLst>
          </p:nvPr>
        </p:nvSpPr>
        <p:spPr>
          <a:xfrm>
            <a:off x="1716536" y="5888755"/>
            <a:ext cx="721523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答案</a:t>
            </a:r>
            <a:r>
              <a:rPr 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b="1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&gt;2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sz="2800" b="1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&gt;-2(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答案不唯一</a:t>
            </a:r>
            <a:r>
              <a:rPr 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800" b="1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2" name="Object 33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16330" y="429260"/>
          <a:ext cx="9286875" cy="145478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0" name="文档" r:id="rId3" imgW="8864600" imgH="1397000" progId="Word.Document.12">
                  <p:embed/>
                </p:oleObj>
              </mc:Choice>
              <mc:Fallback>
                <p:oleObj name="文档" r:id="rId3" imgW="8864600" imgH="13970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6330" y="429260"/>
                        <a:ext cx="9286875" cy="145478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3" title="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996315" y="2228850"/>
          <a:ext cx="9258935" cy="274764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1" name="文档" r:id="rId6" imgW="9321800" imgH="2774950" progId="Word.Document.12">
                  <p:embed/>
                </p:oleObj>
              </mc:Choice>
              <mc:Fallback>
                <p:oleObj name="文档" r:id="rId6" imgW="9321800" imgH="27749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6315" y="2228850"/>
                        <a:ext cx="9258935" cy="274764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3" title=""/>
          <p:cNvGraphicFramePr>
            <a:graphicFrameLocks noChangeAspect="1"/>
          </p:cNvGraphicFramePr>
          <p:nvPr/>
        </p:nvGraphicFramePr>
        <p:xfrm>
          <a:off x="5255895" y="2588895"/>
          <a:ext cx="8957945" cy="22002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2" name="文档" r:id="rId8" imgW="8864600" imgH="2184400" progId="Word.Document.12">
                  <p:embed/>
                </p:oleObj>
              </mc:Choice>
              <mc:Fallback>
                <p:oleObj name="文档" r:id="rId8" imgW="8864600" imgH="21844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55895" y="2588895"/>
                        <a:ext cx="8957945" cy="22002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122" name="文本框 1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1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5123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0167B1"/>
          </a:solidFill>
          <a:ln w="12700" cap="flat" cmpd="sng">
            <a:solidFill>
              <a:srgbClr val="0167B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4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006CB4"/>
          </a:solidFill>
          <a:ln w="12700" cap="flat" cmpd="sng">
            <a:solidFill>
              <a:srgbClr val="006C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5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0B7BC3"/>
          </a:solidFill>
          <a:ln w="12700" cap="flat" cmpd="sng">
            <a:solidFill>
              <a:srgbClr val="0B7BC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6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0172BE"/>
          </a:solidFill>
          <a:ln w="12700" cap="flat" cmpd="sng">
            <a:solidFill>
              <a:srgbClr val="0172B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7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05596"/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8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015FA5"/>
          </a:solidFill>
          <a:ln w="12700" cap="flat" cmpd="sng">
            <a:solidFill>
              <a:srgbClr val="015FA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30" name="文本框 13" title=""/>
          <p:cNvSpPr/>
          <p:nvPr/>
        </p:nvSpPr>
        <p:spPr>
          <a:xfrm>
            <a:off x="5795963" y="3657600"/>
            <a:ext cx="567055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zh-CN" altLang="en-US" sz="4400">
                <a:solidFill>
                  <a:schemeClr val="bg1"/>
                </a:solidFill>
                <a:latin typeface="Yuanti SC Regular" panose="02010600040101010101" charset="-122"/>
                <a:ea typeface="Yuanti SC Regular" panose="02010600040101010101" charset="-122"/>
                <a:sym typeface="方正兰亭粗黑_GBK" charset="-122"/>
              </a:rPr>
              <a:t>新课导入</a:t>
            </a:r>
            <a:endParaRPr lang="zh-CN" altLang="en-US" sz="4400">
              <a:solidFill>
                <a:schemeClr val="bg1"/>
              </a:solidFill>
              <a:latin typeface="Yuanti SC Regular" panose="02010600040101010101" charset="-122"/>
              <a:ea typeface="Yuanti SC Regular" panose="02010600040101010101" charset="-122"/>
              <a:sym typeface="方正兰亭粗黑_GBK" charset="-122"/>
            </a:endParaRPr>
          </a:p>
        </p:txBody>
      </p:sp>
    </p:spTree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0" name="文本框 99" title=""/>
          <p:cNvSpPr txBox="1"/>
          <p:nvPr/>
        </p:nvSpPr>
        <p:spPr>
          <a:xfrm>
            <a:off x="756285" y="488950"/>
            <a:ext cx="10354945" cy="372618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indent="304800"/>
            <a:r>
              <a:rPr lang="en-US" sz="2800" b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sz="2800" b="0">
                <a:latin typeface="Times New Roman" panose="02020603050405020304" pitchFamily="18" charset="0"/>
                <a:cs typeface="Times New Roman" panose="02020603050405020304" pitchFamily="18" charset="0"/>
              </a:rPr>
              <a:t>．若</a:t>
            </a:r>
            <a:r>
              <a:rPr lang="en-US" sz="28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="0">
                <a:latin typeface="Times New Roman" panose="02020603050405020304" pitchFamily="18" charset="0"/>
                <a:cs typeface="Times New Roman" panose="02020603050405020304" pitchFamily="18" charset="0"/>
              </a:rPr>
              <a:t>&gt;0</a:t>
            </a:r>
            <a:r>
              <a:rPr lang="zh-CN" sz="2800" b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sz="28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b="0">
                <a:latin typeface="Times New Roman" panose="02020603050405020304" pitchFamily="18" charset="0"/>
                <a:cs typeface="Times New Roman" panose="02020603050405020304" pitchFamily="18" charset="0"/>
              </a:rPr>
              <a:t>&gt;0</a:t>
            </a:r>
            <a:r>
              <a:rPr lang="zh-CN" sz="2800" b="0">
                <a:latin typeface="Times New Roman" panose="02020603050405020304" pitchFamily="18" charset="0"/>
                <a:cs typeface="Times New Roman" panose="02020603050405020304" pitchFamily="18" charset="0"/>
              </a:rPr>
              <a:t>，且</a:t>
            </a:r>
            <a:r>
              <a:rPr lang="en-US" sz="28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sz="2800" b="0"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sz="28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b="0">
                <a:latin typeface="Times New Roman" panose="02020603050405020304" pitchFamily="18" charset="0"/>
                <a:cs typeface="Times New Roman" panose="02020603050405020304" pitchFamily="18" charset="0"/>
              </a:rPr>
              <a:t>&gt;2</a:t>
            </a:r>
            <a:r>
              <a:rPr lang="zh-CN" sz="2800" b="0">
                <a:latin typeface="Times New Roman" panose="02020603050405020304" pitchFamily="18" charset="0"/>
                <a:cs typeface="Times New Roman" panose="02020603050405020304" pitchFamily="18" charset="0"/>
              </a:rPr>
              <a:t>，求证</a:t>
            </a:r>
            <a:r>
              <a:rPr lang="en-US" sz="2800" b="0">
                <a:latin typeface="Times New Roman" panose="02020603050405020304" pitchFamily="18" charset="0"/>
                <a:cs typeface="Times New Roman" panose="02020603050405020304" pitchFamily="18" charset="0"/>
              </a:rPr>
              <a:t>y(</a:t>
            </a:r>
            <a:r>
              <a:rPr lang="zh-CN" sz="2800" b="0">
                <a:latin typeface="Times New Roman" panose="02020603050405020304" pitchFamily="18" charset="0"/>
                <a:cs typeface="Times New Roman" panose="02020603050405020304" pitchFamily="18" charset="0"/>
              </a:rPr>
              <a:t>1＋x</a:t>
            </a:r>
            <a:r>
              <a:rPr lang="en-US" sz="2800" b="0">
                <a:latin typeface="Times New Roman" panose="02020603050405020304" pitchFamily="18" charset="0"/>
                <a:cs typeface="Times New Roman" panose="02020603050405020304" pitchFamily="18" charset="0"/>
              </a:rPr>
              <a:t>)&lt;2</a:t>
            </a:r>
            <a:r>
              <a:rPr lang="zh-CN" sz="2800" b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sz="2800" b="0">
                <a:latin typeface="Times New Roman" panose="02020603050405020304" pitchFamily="18" charset="0"/>
                <a:cs typeface="Times New Roman" panose="02020603050405020304" pitchFamily="18" charset="0"/>
              </a:rPr>
              <a:t>x(</a:t>
            </a:r>
            <a:r>
              <a:rPr lang="zh-CN" sz="2800" b="0">
                <a:latin typeface="Times New Roman" panose="02020603050405020304" pitchFamily="18" charset="0"/>
                <a:cs typeface="Times New Roman" panose="02020603050405020304" pitchFamily="18" charset="0"/>
              </a:rPr>
              <a:t>1＋y</a:t>
            </a:r>
            <a:r>
              <a:rPr lang="en-US" sz="2800" b="0">
                <a:latin typeface="Times New Roman" panose="02020603050405020304" pitchFamily="18" charset="0"/>
                <a:cs typeface="Times New Roman" panose="02020603050405020304" pitchFamily="18" charset="0"/>
              </a:rPr>
              <a:t>)&lt;2</a:t>
            </a:r>
            <a:r>
              <a:rPr lang="zh-CN" sz="2800" b="0">
                <a:latin typeface="Times New Roman" panose="02020603050405020304" pitchFamily="18" charset="0"/>
                <a:cs typeface="Times New Roman" panose="02020603050405020304" pitchFamily="18" charset="0"/>
              </a:rPr>
              <a:t>中至少有一个成立．</a:t>
            </a: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1536700" y="2169160"/>
            <a:ext cx="8989695" cy="31076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304800"/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解析</a:t>
            </a: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假设都不成立，即有</a:t>
            </a: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y(</a:t>
            </a:r>
            <a:r>
              <a:rPr 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1＋x</a:t>
            </a: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)≥2</a:t>
            </a:r>
            <a:r>
              <a:rPr 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x(</a:t>
            </a:r>
            <a:r>
              <a:rPr 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1＋y</a:t>
            </a: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)≥2.∵</a:t>
            </a:r>
            <a:r>
              <a:rPr lang="en-US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&gt;0</a:t>
            </a:r>
            <a:r>
              <a:rPr 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&gt;0</a:t>
            </a:r>
            <a:r>
              <a:rPr 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∴1</a:t>
            </a:r>
            <a:r>
              <a:rPr 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≥2</a:t>
            </a:r>
            <a:r>
              <a:rPr lang="en-US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≥2</a:t>
            </a:r>
            <a:r>
              <a:rPr lang="en-US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∴2</a:t>
            </a:r>
            <a:r>
              <a:rPr 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)≥2(</a:t>
            </a:r>
            <a:r>
              <a:rPr lang="en-US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∴</a:t>
            </a:r>
            <a:r>
              <a:rPr lang="en-US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≤2</a:t>
            </a:r>
            <a:r>
              <a:rPr 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，这与已知条件</a:t>
            </a:r>
            <a:r>
              <a:rPr lang="en-US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&gt;2</a:t>
            </a:r>
            <a:r>
              <a:rPr 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矛盾．</a:t>
            </a: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∴</a:t>
            </a:r>
            <a:r>
              <a:rPr 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假设不成立，原命题成立，即</a:t>
            </a: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y(</a:t>
            </a:r>
            <a:r>
              <a:rPr 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1＋x</a:t>
            </a: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)&lt;2</a:t>
            </a:r>
            <a:r>
              <a:rPr 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x(</a:t>
            </a:r>
            <a:r>
              <a:rPr 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1＋y</a:t>
            </a: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)&lt;2</a:t>
            </a:r>
            <a:r>
              <a:rPr 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中至少有一个成立．
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7410" name="文本框 10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5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17411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E81E34"/>
          </a:solidFill>
          <a:ln w="12700" cap="flat" cmpd="sng">
            <a:solidFill>
              <a:srgbClr val="E81E3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2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E83D43"/>
          </a:solidFill>
          <a:ln w="12700" cap="flat" cmpd="sng">
            <a:solidFill>
              <a:srgbClr val="E83D4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3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EA605E"/>
          </a:solidFill>
          <a:ln w="12700" cap="flat" cmpd="sng">
            <a:solidFill>
              <a:srgbClr val="EA605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4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E83D43"/>
          </a:solidFill>
          <a:ln w="12700" cap="flat" cmpd="sng">
            <a:solidFill>
              <a:srgbClr val="E83D4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5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D50D2A"/>
          </a:solidFill>
          <a:ln w="12700" cap="flat" cmpd="sng">
            <a:solidFill>
              <a:srgbClr val="D50D2A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6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E81E34"/>
          </a:solidFill>
          <a:ln w="12700" cap="flat" cmpd="sng">
            <a:solidFill>
              <a:srgbClr val="E81E3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8" name="文本框 12" title=""/>
          <p:cNvSpPr/>
          <p:nvPr/>
        </p:nvSpPr>
        <p:spPr>
          <a:xfrm>
            <a:off x="6454775" y="3319463"/>
            <a:ext cx="5751513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方正兰亭粗黑_GBK" charset="-122"/>
              </a:rPr>
              <a:t>课堂小结</a:t>
            </a:r>
            <a:endParaRPr lang="zh-CN" altLang="en-US" sz="4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方正兰亭粗黑_GBK" charset="-122"/>
            </a:endParaRPr>
          </a:p>
        </p:txBody>
      </p:sp>
    </p:spTree>
  </p:cSld>
  <p:clrMapOvr>
    <a:masterClrMapping/>
  </p:clrMapOvr>
  <p:transition/>
  <p:timing/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8434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5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6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7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8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矩形 7" title=""/>
          <p:cNvSpPr/>
          <p:nvPr>
            <p:custDataLst>
              <p:tags r:id="rId2"/>
            </p:custDataLst>
          </p:nvPr>
        </p:nvSpPr>
        <p:spPr>
          <a:xfrm>
            <a:off x="636521" y="909608"/>
            <a:ext cx="11392669" cy="399859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1.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知识清单：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(1)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充分条件、必要条件、充要条件的概念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(2)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充分性、必要性的判断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l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(3)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充分条件与必要条件的应用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</a:t>
            </a:r>
            <a:b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</a:b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(4)</a:t>
            </a:r>
            <a:r>
              <a:rPr lang="zh-CN" altLang="en-US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命题的否定、反证法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2.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常见误区：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充分条件、必要条件不唯一；求参数范围能否取到端点值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</a:t>
            </a:r>
            <a:endParaRPr lang="zh-CN" altLang="zh-CN" sz="105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458" name="任意多边形 18" title=""/>
          <p:cNvSpPr/>
          <p:nvPr/>
        </p:nvSpPr>
        <p:spPr>
          <a:xfrm>
            <a:off x="0" y="0"/>
            <a:ext cx="6096000" cy="6858000"/>
          </a:xfrm>
          <a:custGeom>
            <a:gdLst>
              <a:gd name="txL" fmla="*/ 0 w 6096000"/>
              <a:gd name="txT" fmla="*/ 0 h 6858000"/>
              <a:gd name="txR" fmla="*/ 6096000 w 6096000"/>
              <a:gd name="txB" fmla="*/ 6858000 h 6858000"/>
            </a:gdLst>
            <a:cxnLst>
              <a:cxn ang="0">
                <a:pos x="0" y="0"/>
              </a:cxn>
              <a:cxn ang="0">
                <a:pos x="6096000" y="3429000"/>
              </a:cxn>
              <a:cxn ang="0">
                <a:pos x="0" y="6858000"/>
              </a:cxn>
            </a:cxnLst>
            <a:rect l="txL" t="txT" r="txR" b="txB"/>
            <a:pathLst>
              <a:path w="6096000" h="6858000">
                <a:moveTo>
                  <a:pt x="0" y="0"/>
                </a:moveTo>
                <a:lnTo>
                  <a:pt x="6096000" y="3429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82C0"/>
          </a:solidFill>
          <a:ln w="12700" cap="flat" cmpd="sng">
            <a:solidFill>
              <a:srgbClr val="0082C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59" name="任意多边形 22" title=""/>
          <p:cNvSpPr/>
          <p:nvPr/>
        </p:nvSpPr>
        <p:spPr>
          <a:xfrm rot="10800000">
            <a:off x="8439150" y="3175"/>
            <a:ext cx="3752850" cy="1612900"/>
          </a:xfrm>
          <a:custGeom>
            <a:gdLst>
              <a:gd name="txL" fmla="*/ 0 w 3753006"/>
              <a:gd name="txT" fmla="*/ 0 h 1613874"/>
              <a:gd name="txR" fmla="*/ 3753006 w 3753006"/>
              <a:gd name="txB" fmla="*/ 1613874 h 1613874"/>
            </a:gdLst>
            <a:cxnLst>
              <a:cxn ang="0">
                <a:pos x="3753006" y="1613874"/>
              </a:cxn>
              <a:cxn ang="0">
                <a:pos x="0" y="1613874"/>
              </a:cxn>
              <a:cxn ang="0">
                <a:pos x="0" y="1613873"/>
              </a:cxn>
              <a:cxn ang="0">
                <a:pos x="2869108" y="0"/>
              </a:cxn>
            </a:cxnLst>
            <a:rect l="txL" t="txT" r="txR" b="txB"/>
            <a:pathLst>
              <a:path w="3753005" h="1613874">
                <a:moveTo>
                  <a:pt x="3753006" y="1613874"/>
                </a:moveTo>
                <a:lnTo>
                  <a:pt x="0" y="1613874"/>
                </a:lnTo>
                <a:lnTo>
                  <a:pt x="0" y="1613873"/>
                </a:lnTo>
                <a:lnTo>
                  <a:pt x="2869108" y="0"/>
                </a:lnTo>
                <a:close/>
              </a:path>
            </a:pathLst>
          </a:custGeom>
          <a:solidFill>
            <a:srgbClr val="1EB3EB"/>
          </a:solidFill>
          <a:ln w="12700" cap="flat" cmpd="sng">
            <a:solidFill>
              <a:srgbClr val="1EB3E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0" name="任意多边形 23" title=""/>
          <p:cNvSpPr/>
          <p:nvPr/>
        </p:nvSpPr>
        <p:spPr>
          <a:xfrm rot="10800000">
            <a:off x="0" y="3175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1" y="3429000"/>
              </a:cxn>
              <a:cxn ang="0">
                <a:pos x="0" y="3429000"/>
              </a:cxn>
              <a:cxn ang="0">
                <a:pos x="1" y="3428999"/>
              </a:cxn>
              <a:cxn ang="0">
                <a:pos x="12192000" y="3429000"/>
              </a:cxn>
              <a:cxn ang="0">
                <a:pos x="3753007" y="3429000"/>
              </a:cxn>
              <a:cxn ang="0">
                <a:pos x="2869109" y="1815126"/>
              </a:cxn>
              <a:cxn ang="0">
                <a:pos x="6096000" y="0"/>
              </a:cxn>
            </a:cxnLst>
            <a:rect l="txL" t="txT" r="txR" b="txB"/>
            <a:pathLst>
              <a:path w="12192000" h="3429000">
                <a:moveTo>
                  <a:pt x="1" y="3429000"/>
                </a:moveTo>
                <a:lnTo>
                  <a:pt x="0" y="3429000"/>
                </a:lnTo>
                <a:lnTo>
                  <a:pt x="1" y="3428999"/>
                </a:lnTo>
                <a:close/>
                <a:moveTo>
                  <a:pt x="12192000" y="3429000"/>
                </a:moveTo>
                <a:lnTo>
                  <a:pt x="3753007" y="3429000"/>
                </a:lnTo>
                <a:lnTo>
                  <a:pt x="2869109" y="1815126"/>
                </a:lnTo>
                <a:lnTo>
                  <a:pt x="6096000" y="0"/>
                </a:lnTo>
                <a:close/>
              </a:path>
            </a:pathLst>
          </a:custGeom>
          <a:solidFill>
            <a:srgbClr val="009DE2"/>
          </a:solidFill>
          <a:ln w="12700" cap="flat" cmpd="sng">
            <a:solidFill>
              <a:srgbClr val="009DE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1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0167B1"/>
          </a:solidFill>
          <a:ln w="12700" cap="flat" cmpd="sng">
            <a:solidFill>
              <a:srgbClr val="0167B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2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006CB4"/>
          </a:solidFill>
          <a:ln w="12700" cap="flat" cmpd="sng">
            <a:solidFill>
              <a:srgbClr val="006C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3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0B7BC3"/>
          </a:solidFill>
          <a:ln w="12700" cap="flat" cmpd="sng">
            <a:solidFill>
              <a:srgbClr val="0B7BC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4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0172BE"/>
          </a:solidFill>
          <a:ln w="12700" cap="flat" cmpd="sng">
            <a:solidFill>
              <a:srgbClr val="0172B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5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05596"/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6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015FA5"/>
          </a:solidFill>
          <a:ln w="12700" cap="flat" cmpd="sng">
            <a:solidFill>
              <a:srgbClr val="015FA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7" name="文本框 32" title=""/>
          <p:cNvSpPr/>
          <p:nvPr/>
        </p:nvSpPr>
        <p:spPr>
          <a:xfrm>
            <a:off x="1003300" y="1997075"/>
            <a:ext cx="1018540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5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方正兰亭粗黑_GBK" charset="-122"/>
              </a:rPr>
              <a:t>Thank you for your attention</a:t>
            </a:r>
            <a:endParaRPr lang="en-US" altLang="zh-CN" sz="5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方正兰亭粗黑_GBK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2196465" y="3488690"/>
            <a:ext cx="86156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回家作业：完成</a:t>
            </a:r>
            <a:r>
              <a:rPr lang="en-US" altLang="zh-CN" sz="3200" b="1">
                <a:solidFill>
                  <a:schemeClr val="bg1"/>
                </a:solidFill>
              </a:rPr>
              <a:t>1.2 </a:t>
            </a:r>
            <a:r>
              <a:rPr lang="zh-CN" altLang="en-US" sz="3200" b="1">
                <a:solidFill>
                  <a:schemeClr val="bg1"/>
                </a:solidFill>
              </a:rPr>
              <a:t>常用逻辑用语分层练习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pic>
        <p:nvPicPr>
          <p:cNvPr id="14" name="Picture 7" title="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74810" y="69215"/>
            <a:ext cx="2900680" cy="85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146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7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8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9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50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51" name="文本框 21" title=""/>
          <p:cNvSpPr/>
          <p:nvPr/>
        </p:nvSpPr>
        <p:spPr>
          <a:xfrm>
            <a:off x="336550" y="249238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rgbClr val="005596"/>
                </a:solidFill>
                <a:latin typeface="宋体" panose="02010600030101010101" pitchFamily="2" charset="-122"/>
                <a:sym typeface="方正兰亭粗黑_GBK" charset="-122"/>
              </a:rPr>
              <a:t>新课导入</a:t>
            </a:r>
            <a:endParaRPr lang="zh-CN" altLang="en-US" sz="3600">
              <a:solidFill>
                <a:srgbClr val="005596"/>
              </a:solidFill>
              <a:latin typeface="宋体" panose="02010600030101010101" pitchFamily="2" charset="-122"/>
              <a:sym typeface="方正兰亭粗黑_GBK" charset="-122"/>
            </a:endParaRPr>
          </a:p>
        </p:txBody>
      </p:sp>
      <p:sp>
        <p:nvSpPr>
          <p:cNvPr id="2" name="文本框 1" title=""/>
          <p:cNvSpPr txBox="1"/>
          <p:nvPr>
            <p:custDataLst>
              <p:tags r:id="rId2"/>
            </p:custDataLst>
          </p:nvPr>
        </p:nvSpPr>
        <p:spPr>
          <a:xfrm>
            <a:off x="696595" y="1809115"/>
            <a:ext cx="10641965" cy="224536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lstStyle/>
          <a:p>
            <a:pPr algn="l"/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</a:rPr>
              <a:t>早在战国时期，《墨经》中就有这样的一段话：有之则必然，无之则未必不然，是为大故。无之则必不然，有之则未必然，是为小故。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</a:rPr>
              <a:t>如今，在日常生活中，常听人说：这充分说明，没有这个必要等，在数学中，也会讲到充分和必要，这节课，我们就来学习一下。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194" name="文本框 10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2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8195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D46110"/>
          </a:solidFill>
          <a:ln w="12700" cap="flat" cmpd="sng">
            <a:solidFill>
              <a:srgbClr val="D4611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6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DE7108"/>
          </a:solidFill>
          <a:ln w="12700" cap="flat" cmpd="sng">
            <a:solidFill>
              <a:srgbClr val="DE7108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7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E88705"/>
          </a:solidFill>
          <a:ln w="12700" cap="flat" cmpd="sng">
            <a:solidFill>
              <a:srgbClr val="E8870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8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DD7007"/>
          </a:solidFill>
          <a:ln w="12700" cap="flat" cmpd="sng">
            <a:solidFill>
              <a:srgbClr val="DD7007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9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CB5518"/>
          </a:solidFill>
          <a:ln w="12700" cap="flat" cmpd="sng">
            <a:solidFill>
              <a:srgbClr val="CB5518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0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D56211"/>
          </a:solidFill>
          <a:ln w="12700" cap="flat" cmpd="sng">
            <a:solidFill>
              <a:srgbClr val="D5621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2" name="文本框 12" title=""/>
          <p:cNvSpPr/>
          <p:nvPr/>
        </p:nvSpPr>
        <p:spPr>
          <a:xfrm>
            <a:off x="6245225" y="3657600"/>
            <a:ext cx="501015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方正兰亭粗黑_GBK" charset="-122"/>
              </a:rPr>
              <a:t>知识梳理</a:t>
            </a:r>
            <a:endParaRPr lang="zh-CN" altLang="en-US" sz="4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方正兰亭粗黑_GBK" charset="-122"/>
            </a:endParaRP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3" name="文本框 21" title=""/>
          <p:cNvSpPr/>
          <p:nvPr/>
        </p:nvSpPr>
        <p:spPr>
          <a:xfrm>
            <a:off x="516255" y="322263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zh-CN" sz="3600" b="1">
                <a:solidFill>
                  <a:srgbClr val="000000"/>
                </a:solidFill>
                <a:sym typeface="+mn-ea"/>
              </a:rPr>
              <a:t>命题</a:t>
            </a:r>
            <a:endParaRPr lang="zh-CN" altLang="zh-CN" sz="3600" b="1">
              <a:solidFill>
                <a:srgbClr val="000000"/>
              </a:solidFill>
              <a:sym typeface="+mn-ea"/>
            </a:endParaRPr>
          </a:p>
        </p:txBody>
      </p:sp>
      <mc:AlternateContent>
        <mc:Choice Requires="a14">
          <p:sp>
            <p:nvSpPr>
              <p:cNvPr id="996700" name="Text Box 348" title=""/>
              <p:cNvSpPr txBox="1">
                <a:spLocks noChangeArrowhead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357505" y="1499235"/>
                <a:ext cx="11409045" cy="4399915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sz="28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zh-CN" altLang="en-US" sz="28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</a:t>
                </a:r>
                <a:r>
                  <a:rPr lang="en-US" sz="28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CN" altLang="en-US" sz="28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一般地</a:t>
                </a:r>
                <a:r>
                  <a:rPr lang="en-US" sz="28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8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我们把用语言、符号或式子表达的</a:t>
                </a:r>
                <a:r>
                  <a:rPr lang="en-US" sz="28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8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可以判断</a:t>
                </a:r>
                <a:r>
                  <a:rPr lang="zh-CN" altLang="en-US" sz="2800" b="1" u="sng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2800" b="1" u="sng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zh-CN" altLang="en-US" sz="2800" b="1" u="sng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zh-CN" altLang="en-US" sz="28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800" b="1" u="sng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endParaRPr lang="en-US" altLang="zh-CN" sz="2800" b="1" u="sng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800" b="1" u="sng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</a:t>
                </a:r>
                <a:r>
                  <a:rPr lang="zh-CN" altLang="en-US" sz="28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叫做命题</a:t>
                </a:r>
                <a:r>
                  <a:rPr lang="en-US" sz="28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800" b="1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sz="28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</a:t>
                </a:r>
                <a:r>
                  <a:rPr lang="zh-CN" altLang="en-US" sz="28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分类</a:t>
                </a:r>
                <a:r>
                  <a:rPr lang="en-US" sz="28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CN" altLang="en-US" sz="28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判断为</a:t>
                </a:r>
                <a:r>
                  <a:rPr lang="zh-CN" altLang="en-US" sz="2800" b="1" u="sng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u="sng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zh-CN" altLang="en-US" sz="2800" b="1" u="sng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8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的陈述语句是真命题</a:t>
                </a:r>
                <a:r>
                  <a:rPr lang="en-US" sz="28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en-US" sz="2800" b="1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8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判断为</a:t>
                </a:r>
                <a:r>
                  <a:rPr lang="zh-CN" altLang="en-US" sz="2800" b="1" u="sng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u="sng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800" b="1" u="sng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8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的陈述语句是假命题</a:t>
                </a:r>
                <a:r>
                  <a:rPr lang="en-US" sz="28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800" b="1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sz="28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</a:t>
                </a:r>
                <a:r>
                  <a:rPr lang="zh-CN" altLang="en-US" sz="28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结构形式</a:t>
                </a:r>
                <a:r>
                  <a:rPr lang="en-US" sz="28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CN" altLang="en-US" sz="28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"/>
                        </m:rPr>
                        <a:rPr lang="en-US" altLang="zh-CN" sz="2800" b="1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𝛂</m:t>
                      </m:r>
                    </m:oMath>
                  </m:oMathPara>
                </a14:m>
                <a:r>
                  <a:rPr lang="en-US" sz="28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8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"/>
                        </m:rPr>
                        <a:rPr lang="en-US" altLang="zh-CN" sz="2800" b="1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𝛃</m:t>
                      </m:r>
                    </m:oMath>
                  </m:oMathPara>
                </a14:m>
                <a:r>
                  <a:rPr lang="zh-CN" altLang="en-US" sz="28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”形式的命题中</a:t>
                </a:r>
                <a:r>
                  <a:rPr lang="en-US" sz="28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800" b="1" u="sng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</a:t>
                </a:r>
                <a:r>
                  <a:rPr lang="zh-CN" altLang="en-US" sz="28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称为命题的条件</a:t>
                </a:r>
                <a:r>
                  <a:rPr lang="en-US" sz="28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800" b="1" u="sng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</a:t>
                </a:r>
                <a:r>
                  <a:rPr lang="zh-CN" altLang="en-US" sz="28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称为命题的结论</a:t>
                </a:r>
                <a:r>
                  <a:rPr lang="en-US" sz="28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800" b="1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96700" name="Text Box 34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357505" y="1499235"/>
                <a:ext cx="11409045" cy="439991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 algn="ctr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6719" name="Rectangle 367" title="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756319" y="1749259"/>
            <a:ext cx="928694" cy="52197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 defTabSz="685800"/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真假</a:t>
            </a:r>
            <a:endParaRPr lang="zh-CN" altLang="en-US" sz="2800" b="1" smtClean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Rectangle 367" title="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36401" y="2257582"/>
            <a:ext cx="1366846" cy="52197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 defTabSz="685800"/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陈述句</a:t>
            </a:r>
            <a:endParaRPr lang="zh-CN" altLang="en-US" sz="2800" b="1" smtClean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Rectangle 367" title="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896060" y="3009422"/>
            <a:ext cx="928694" cy="52197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 defTabSz="685800"/>
            <a:r>
              <a:rPr lang="zh-CN" altLang="en-US" sz="2800" b="1" smtClean="0">
                <a:solidFill>
                  <a:srgbClr val="FF0000"/>
                </a:solidFill>
              </a:rPr>
              <a:t>真</a:t>
            </a:r>
            <a:endParaRPr lang="zh-CN" altLang="en-US" sz="2800" b="1" smtClean="0">
              <a:solidFill>
                <a:srgbClr val="FF0000"/>
              </a:solidFill>
            </a:endParaRPr>
          </a:p>
        </p:txBody>
      </p:sp>
      <p:sp>
        <p:nvSpPr>
          <p:cNvPr id="16" name="Rectangle 367" title="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535915" y="3609497"/>
            <a:ext cx="928694" cy="52197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 defTabSz="685800"/>
            <a:r>
              <a:rPr lang="zh-CN" altLang="en-US" sz="2800" b="1" smtClean="0">
                <a:solidFill>
                  <a:srgbClr val="FF0000"/>
                </a:solidFill>
              </a:rPr>
              <a:t>假</a:t>
            </a:r>
            <a:endParaRPr lang="zh-CN" altLang="en-US" sz="2800" b="1" smtClean="0">
              <a:solidFill>
                <a:srgbClr val="FF0000"/>
              </a:solidFill>
            </a:endParaRPr>
          </a:p>
        </p:txBody>
      </p:sp>
      <mc:AlternateContent>
        <mc:Choice Requires="a14">
          <p:sp>
            <p:nvSpPr>
              <p:cNvPr id="17" name="Rectangle 367" title=""/>
              <p:cNvSpPr>
                <a:spLocks noChangeArrowheads="1"/>
              </p:cNvSpPr>
              <p:nvPr/>
            </p:nvSpPr>
            <p:spPr bwMode="auto">
              <a:xfrm>
                <a:off x="6697508" y="4148932"/>
                <a:ext cx="928694" cy="521970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defTabSz="685800"/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"/>
                        </m:rPr>
                        <a:rPr lang="en-US" altLang="zh-CN" sz="2800" b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𝛂</m:t>
                      </m:r>
                    </m:oMath>
                  </m:oMathPara>
                </a14:m>
                <a:endParaRPr lang="en-US" altLang="zh-CN" sz="2800" b="1" smtClean="0">
                  <a:solidFill>
                    <a:srgbClr val="FF0000"/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Rectangle 3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97508" y="4148932"/>
                <a:ext cx="928694" cy="521970"/>
              </a:xfrm>
              <a:prstGeom prst="rect">
                <a:avLst/>
              </a:prstGeom>
              <a:blipFill rotWithShape="1">
                <a:blip r:embed="rId9"/>
                <a:stretch>
                  <a:fillRect l="-18" t="-91" r="52" b="91"/>
                </a:stretch>
              </a:blipFill>
              <a:ln w="9525" algn="ctr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18" name="Rectangle 367" title=""/>
              <p:cNvSpPr>
                <a:spLocks noChangeArrowheads="1"/>
              </p:cNvSpPr>
              <p:nvPr/>
            </p:nvSpPr>
            <p:spPr bwMode="auto">
              <a:xfrm>
                <a:off x="10356076" y="4208622"/>
                <a:ext cx="928694" cy="521970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defTabSz="685800"/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"/>
                        </m:rPr>
                        <a:rPr lang="en-US" altLang="zh-CN" sz="2800" b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𝛃</m:t>
                      </m:r>
                    </m:oMath>
                  </m:oMathPara>
                </a14:m>
                <a:endParaRPr lang="en-US" altLang="zh-CN" sz="2800" b="1" smtClean="0">
                  <a:solidFill>
                    <a:srgbClr val="FF0000"/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Rectangle 3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56076" y="4208622"/>
                <a:ext cx="928694" cy="521970"/>
              </a:xfrm>
              <a:prstGeom prst="rect">
                <a:avLst/>
              </a:prstGeom>
              <a:blipFill rotWithShape="1">
                <a:blip r:embed="rId10"/>
                <a:stretch>
                  <a:fillRect l="-53" t="-91" r="20" b="91"/>
                </a:stretch>
              </a:blipFill>
              <a:ln w="9525" algn="ctr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11277600" y="10922000"/>
            <a:ext cx="0" cy="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96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96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96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96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96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96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96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96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719" grpId="0"/>
      <p:bldP spid="11" grpId="0"/>
      <p:bldP spid="12" grpId="0"/>
      <p:bldP spid="16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3" name="文本框 21" title=""/>
          <p:cNvSpPr/>
          <p:nvPr/>
        </p:nvSpPr>
        <p:spPr>
          <a:xfrm>
            <a:off x="516255" y="322263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zh-CN" sz="3600" b="1">
                <a:solidFill>
                  <a:srgbClr val="000000"/>
                </a:solidFill>
                <a:sym typeface="+mn-ea"/>
              </a:rPr>
              <a:t>推出关系</a:t>
            </a:r>
            <a:endParaRPr lang="zh-CN" altLang="zh-CN" sz="3600" b="1">
              <a:solidFill>
                <a:srgbClr val="000000"/>
              </a:solidFill>
              <a:sym typeface="+mn-ea"/>
            </a:endParaRPr>
          </a:p>
        </p:txBody>
      </p:sp>
      <mc:AlternateContent>
        <mc:Choice Requires="a14">
          <p:sp>
            <p:nvSpPr>
              <p:cNvPr id="2" name="Text Box 348" title=""/>
              <p:cNvSpPr txBox="1">
                <a:spLocks noChangeArrowhead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336550" y="1209040"/>
                <a:ext cx="10963275" cy="1668780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square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2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如果命题“</a:t>
                </a:r>
                <a:r>
                  <a:rPr lang="zh-CN" altLang="en-US" sz="3200" b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"/>
                        </m:rPr>
                        <a:rPr lang="en-US" altLang="zh-CN" sz="3200" b="1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𝛂</m:t>
                      </m:r>
                    </m:oMath>
                  </m:oMathPara>
                </a14:m>
                <a:r>
                  <a:rPr lang="en-US" sz="3200" b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,</a:t>
                </a:r>
                <a:r>
                  <a:rPr lang="zh-CN" altLang="en-US" sz="3200" b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则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"/>
                        </m:rPr>
                        <a:rPr lang="en-US" altLang="zh-CN" sz="3200" b="1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𝛃</m:t>
                      </m:r>
                    </m:oMath>
                  </m:oMathPara>
                </a14:m>
                <a:r>
                  <a:rPr lang="zh-CN" altLang="en-US" sz="32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”是</a:t>
                </a:r>
                <a:r>
                  <a:rPr lang="zh-CN" altLang="en-US" sz="3200" b="1" u="sng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3200" b="1" u="sng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3200" b="1" u="sng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sz="32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32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那么我们就称</a:t>
                </a:r>
                <a:r>
                  <a:rPr lang="en-US" altLang="zh-CN" sz="32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zh-CN" altLang="en-US" sz="32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推出</a:t>
                </a:r>
                <a:r>
                  <a:rPr lang="en-US" altLang="zh-CN" sz="32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sz="32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32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记作</a:t>
                </a:r>
                <a:r>
                  <a:rPr lang="en-US" altLang="zh-CN" sz="32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3200" b="1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⇒β</a:t>
                </a:r>
                <a:r>
                  <a:rPr lang="zh-CN" altLang="en-US" sz="3200" b="1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（或</a:t>
                </a:r>
                <a:r>
                  <a:rPr lang="en-US" altLang="zh-CN" sz="3200" b="1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3200" b="1" i="1" err="1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⇐</m:t>
                      </m:r>
                      <m:r>
                        <m:rPr>
                          <m:sty m:val="bi"/>
                        </m:rPr>
                        <a:rPr lang="en-US" altLang="zh-CN" sz="3200" b="1" i="1" err="1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𝜶</m:t>
                      </m:r>
                      <m:r>
                        <m:rPr>
                          <m:sty m:val="bi"/>
                        </m:rPr>
                        <a:rPr lang="en-US" altLang="zh-CN" sz="3200" b="1" i="1" err="1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r>
                  <a:rPr lang="en-US" sz="32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32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 Box 34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336550" y="1209040"/>
                <a:ext cx="10963275" cy="166878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 algn="ctr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367" title="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716145" y="1389380"/>
            <a:ext cx="1597025" cy="52197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 defTabSz="685800"/>
            <a:r>
              <a:rPr lang="zh-CN" altLang="en-US" sz="2800" b="1" smtClean="0">
                <a:solidFill>
                  <a:srgbClr val="FF0000"/>
                </a:solidFill>
              </a:rPr>
              <a:t>真命题</a:t>
            </a:r>
            <a:endParaRPr lang="zh-CN" altLang="en-US" sz="2800" b="1" smtClean="0">
              <a:solidFill>
                <a:srgbClr val="FF0000"/>
              </a:solidFill>
            </a:endParaRPr>
          </a:p>
        </p:txBody>
      </p:sp>
      <mc:AlternateContent>
        <mc:Choice Requires="a14">
          <p:sp>
            <p:nvSpPr>
              <p:cNvPr id="3" name="Text Box 348" title=""/>
              <p:cNvSpPr txBox="1"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576580" y="2828925"/>
                <a:ext cx="10963275" cy="1668780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square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2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因为子集关系满足传递性，所以推出关系也满足传递性：</a:t>
                </a:r>
                <a:endParaRPr lang="zh-CN" altLang="en-US" sz="3200" b="1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32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32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3200" b="1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⇒β</a:t>
                </a:r>
                <a:r>
                  <a:rPr lang="zh-CN" altLang="en-US" sz="3200" b="1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3200" b="1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sz="3200" b="1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⇒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sz="3200" b="1" i="1" err="1" smtClean="0">
                          <a:latin typeface="Cambria Math" panose="02040503050406030204" pitchFamily="18" charset="0"/>
                          <a:cs typeface="Cambria Math" panose="02040503050406030204" pitchFamily="18" charset="0"/>
                          <a:sym typeface="+mn-ea"/>
                        </a:rPr>
                        <m:t>𝜸</m:t>
                      </m:r>
                      <m:r>
                        <m:rPr>
                          <m:sty m:val="bi"/>
                        </m:rPr>
                        <a:rPr lang="en-US" sz="3200" b="1" i="1" err="1" smtClean="0">
                          <a:latin typeface="Cambria Math" panose="02040503050406030204" pitchFamily="18" charset="0"/>
                          <a:cs typeface="Cambria Math" panose="02040503050406030204" pitchFamily="18" charset="0"/>
                          <a:sym typeface="+mn-ea"/>
                        </a:rPr>
                        <m:t>，</m:t>
                      </m:r>
                    </m:oMath>
                  </m:oMathPara>
                </a14:m>
                <a:r>
                  <a:rPr lang="zh-CN" altLang="en-US" sz="3200" err="1" smtClean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则</a:t>
                </a:r>
                <a:r>
                  <a:rPr lang="en-US" altLang="zh-CN" sz="3200" b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α</a:t>
                </a:r>
                <a:r>
                  <a:rPr lang="en-US" sz="3200" b="1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⇒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sz="3200" b="1" i="1" err="1" smtClean="0">
                          <a:latin typeface="Cambria Math" panose="02040503050406030204" pitchFamily="18" charset="0"/>
                          <a:cs typeface="Cambria Math" panose="02040503050406030204" pitchFamily="18" charset="0"/>
                          <a:sym typeface="+mn-ea"/>
                        </a:rPr>
                        <m:t>𝜸</m:t>
                      </m:r>
                    </m:oMath>
                  </m:oMathPara>
                </a14:m>
                <a:r>
                  <a:rPr lang="en-US" sz="32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32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 Box 34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576580" y="2828925"/>
                <a:ext cx="10963275" cy="166878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9525" algn="ctr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3" name="文本框 21" title=""/>
          <p:cNvSpPr/>
          <p:nvPr/>
        </p:nvSpPr>
        <p:spPr>
          <a:xfrm>
            <a:off x="516255" y="322263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zh-CN" sz="3600" b="1">
                <a:solidFill>
                  <a:srgbClr val="000000"/>
                </a:solidFill>
                <a:sym typeface="+mn-ea"/>
              </a:rPr>
              <a:t>充分条件和必要条件</a:t>
            </a:r>
            <a:endParaRPr lang="zh-CN" altLang="zh-CN" sz="3600" b="1">
              <a:solidFill>
                <a:srgbClr val="000000"/>
              </a:solidFill>
              <a:sym typeface="+mn-ea"/>
            </a:endParaRPr>
          </a:p>
        </p:txBody>
      </p:sp>
      <mc:AlternateContent>
        <mc:Choice Requires="a14">
          <p:sp>
            <p:nvSpPr>
              <p:cNvPr id="2" name="Text Box 348" title=""/>
              <p:cNvSpPr txBox="1">
                <a:spLocks noChangeArrowhead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336550" y="1209040"/>
                <a:ext cx="10963275" cy="1668780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square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2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对于两个陈述句</a:t>
                </a:r>
                <a:r>
                  <a:rPr lang="en-US" altLang="zh-CN" sz="3200" b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α</a:t>
                </a:r>
                <a:r>
                  <a:rPr lang="zh-CN" altLang="en-US" sz="3200" b="1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与</a:t>
                </a:r>
                <a:r>
                  <a:rPr lang="en-US" sz="3200" b="1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β</a:t>
                </a:r>
                <a:r>
                  <a:rPr lang="zh-CN" altLang="en-US" sz="3200" b="1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，如果</a:t>
                </a:r>
                <a:r>
                  <a:rPr lang="en-US" altLang="zh-CN" sz="3200" b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α</a:t>
                </a:r>
                <a:r>
                  <a:rPr lang="en-US" sz="3200" b="1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⇒β</a:t>
                </a:r>
                <a:r>
                  <a:rPr lang="zh-CN" altLang="en-US" sz="3200" b="1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，就称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"/>
                        </m:rPr>
                        <a:rPr lang="en-US" altLang="zh-CN" sz="3200" b="1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𝛂</m:t>
                      </m:r>
                    </m:oMath>
                  </m:oMathPara>
                </a14:m>
                <a:r>
                  <a:rPr lang="zh-CN" altLang="en-US" sz="3200" b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是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"/>
                        </m:rPr>
                        <a:rPr lang="en-US" altLang="zh-CN" sz="3200" b="1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𝛃</m:t>
                      </m:r>
                      <m:r>
                        <m:rPr>
                          <m:sty m:val="b"/>
                        </m:rPr>
                        <a:rPr lang="zh-CN" altLang="en-US" sz="3200" b="1" smtClean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的</m:t>
                      </m:r>
                    </m:oMath>
                  </m:oMathPara>
                </a14:m>
                <a:r>
                  <a:rPr lang="zh-CN" altLang="en-US" sz="3200" b="1" u="sng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3200" b="1" u="sng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3200" b="1" u="sng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zh-CN" altLang="en-US" sz="32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条件</a:t>
                </a:r>
                <a:r>
                  <a:rPr lang="en-US" sz="32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32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或称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"/>
                        </m:rPr>
                        <a:rPr lang="en-US" altLang="zh-CN" sz="3200" b="1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𝛃</m:t>
                      </m:r>
                    </m:oMath>
                  </m:oMathPara>
                </a14:m>
                <a:r>
                  <a:rPr lang="zh-CN" altLang="en-US" sz="3200" b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是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"/>
                        </m:rPr>
                        <a:rPr lang="en-US" altLang="zh-CN" sz="3200" b="1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𝛂</m:t>
                      </m:r>
                      <m:r>
                        <m:rPr>
                          <m:sty m:val="b"/>
                        </m:rPr>
                        <a:rPr lang="zh-CN" altLang="en-US" sz="3200" b="1" smtClean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的</m:t>
                      </m:r>
                    </m:oMath>
                  </m:oMathPara>
                </a14:m>
                <a:r>
                  <a:rPr lang="zh-CN" altLang="en-US" sz="3200" b="1" u="sng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  </a:t>
                </a:r>
                <a:r>
                  <a:rPr lang="en-US" altLang="zh-CN" sz="3200" b="1" u="sng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   </a:t>
                </a:r>
                <a:r>
                  <a:rPr lang="zh-CN" altLang="en-US" sz="3200" b="1" u="sng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  </a:t>
                </a:r>
                <a:r>
                  <a:rPr lang="zh-CN" altLang="en-US" sz="3200" b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条件</a:t>
                </a:r>
                <a:r>
                  <a:rPr lang="en-US" sz="32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32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 Box 34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336550" y="1209040"/>
                <a:ext cx="10963275" cy="166878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 algn="ctr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367" title="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795866" y="1389551"/>
            <a:ext cx="1143008" cy="52197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 defTabSz="685800"/>
            <a:r>
              <a:rPr lang="zh-CN" altLang="en-US" sz="2800" b="1" smtClean="0">
                <a:solidFill>
                  <a:srgbClr val="FF0000"/>
                </a:solidFill>
              </a:rPr>
              <a:t>充分</a:t>
            </a:r>
            <a:endParaRPr lang="zh-CN" altLang="en-US" sz="2800" b="1" smtClean="0">
              <a:solidFill>
                <a:srgbClr val="FF0000"/>
              </a:solidFill>
            </a:endParaRPr>
          </a:p>
        </p:txBody>
      </p:sp>
      <p:sp>
        <p:nvSpPr>
          <p:cNvPr id="3" name="Rectangle 367" title="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282671" y="2169331"/>
            <a:ext cx="1143008" cy="52197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 defTabSz="685800"/>
            <a:r>
              <a:rPr lang="zh-CN" altLang="en-US" sz="2800" b="1" smtClean="0">
                <a:solidFill>
                  <a:srgbClr val="FF0000"/>
                </a:solidFill>
              </a:rPr>
              <a:t>必要</a:t>
            </a:r>
            <a:endParaRPr lang="zh-CN" altLang="en-US" sz="2800" b="1" smtClean="0">
              <a:solidFill>
                <a:srgbClr val="FF0000"/>
              </a:solidFill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4056380" y="2268855"/>
            <a:ext cx="8489315" cy="28733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α</a:t>
            </a:r>
            <a:r>
              <a:rPr lang="en-US" sz="2800" b="1" err="1" smtClean="0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⇒</a:t>
            </a:r>
            <a:r>
              <a:rPr lang="en-US" sz="2800" b="1" err="1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β</a:t>
            </a:r>
            <a:r>
              <a:rPr lang="zh-CN" altLang="en-US" sz="2800" b="1" smtClean="0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可以表达成以下</a:t>
            </a:r>
            <a:r>
              <a:rPr lang="en-US" sz="2800" b="1" smtClean="0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5</a:t>
            </a:r>
            <a:r>
              <a:rPr lang="zh-CN" altLang="en-US" sz="2800" b="1" smtClean="0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种说法</a:t>
            </a:r>
            <a:r>
              <a:rPr lang="en-US" sz="2800" b="1" smtClean="0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:</a:t>
            </a:r>
            <a:endParaRPr lang="zh-CN" altLang="en-US" sz="2800" b="1" smtClean="0">
              <a:highlight>
                <a:srgbClr val="FFFF00"/>
              </a:highlight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b="1" smtClean="0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(1)</a:t>
            </a:r>
            <a:r>
              <a:rPr lang="zh-CN" altLang="en-US" sz="2800" b="1" smtClean="0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“若</a:t>
            </a:r>
            <a:r>
              <a:rPr lang="en-US" altLang="zh-CN" sz="2800" b="1" smtClean="0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α</a:t>
            </a:r>
            <a:r>
              <a:rPr lang="en-US" sz="2800" b="1" smtClean="0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,</a:t>
            </a:r>
            <a:r>
              <a:rPr lang="zh-CN" altLang="en-US" sz="2800" b="1" smtClean="0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则</a:t>
            </a:r>
            <a:r>
              <a:rPr lang="en-US" sz="2800" b="1" err="1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β</a:t>
            </a:r>
            <a:r>
              <a:rPr lang="zh-CN" altLang="en-US" sz="2800" b="1" smtClean="0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”为真命题</a:t>
            </a:r>
            <a:r>
              <a:rPr lang="en-US" sz="2800" b="1" smtClean="0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;</a:t>
            </a:r>
            <a:endParaRPr lang="zh-CN" altLang="en-US" sz="2800" b="1" smtClean="0">
              <a:highlight>
                <a:srgbClr val="FFFF00"/>
              </a:highlight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b="1" smtClean="0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(2)</a:t>
            </a:r>
            <a:r>
              <a:rPr lang="en-US" altLang="zh-CN" sz="2800" b="1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α</a:t>
            </a:r>
            <a:r>
              <a:rPr lang="zh-CN" altLang="en-US" sz="2800" b="1" smtClean="0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是</a:t>
            </a:r>
            <a:r>
              <a:rPr lang="en-US" sz="2800" b="1" err="1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β</a:t>
            </a:r>
            <a:r>
              <a:rPr lang="zh-CN" altLang="en-US" sz="2800" b="1" smtClean="0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的充分条件</a:t>
            </a:r>
            <a:r>
              <a:rPr lang="en-US" sz="2800" b="1" smtClean="0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;</a:t>
            </a:r>
            <a:endParaRPr lang="zh-CN" altLang="en-US" sz="2800" b="1" smtClean="0">
              <a:highlight>
                <a:srgbClr val="FFFF00"/>
              </a:highlight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b="1" smtClean="0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(3)</a:t>
            </a:r>
            <a:r>
              <a:rPr lang="en-US" sz="2800" b="1" err="1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β</a:t>
            </a:r>
            <a:r>
              <a:rPr lang="zh-CN" altLang="en-US" sz="2800" b="1" smtClean="0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是</a:t>
            </a:r>
            <a:r>
              <a:rPr lang="en-US" altLang="zh-CN" sz="2800" b="1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α</a:t>
            </a:r>
            <a:r>
              <a:rPr lang="zh-CN" altLang="en-US" sz="2800" b="1" smtClean="0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的必要条件</a:t>
            </a:r>
            <a:r>
              <a:rPr lang="en-US" sz="2800" b="1" smtClean="0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;</a:t>
            </a:r>
            <a:endParaRPr lang="zh-CN" altLang="en-US" sz="2800" b="1" smtClean="0">
              <a:highlight>
                <a:srgbClr val="FFFF00"/>
              </a:highlight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b="1" smtClean="0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(4)</a:t>
            </a:r>
            <a:r>
              <a:rPr lang="en-US" sz="2800" b="1" err="1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β</a:t>
            </a:r>
            <a:r>
              <a:rPr lang="zh-CN" altLang="en-US" sz="2800" b="1" smtClean="0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的充分条件是</a:t>
            </a:r>
            <a:r>
              <a:rPr lang="en-US" altLang="zh-CN" sz="2800" b="1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α</a:t>
            </a:r>
            <a:r>
              <a:rPr lang="en-US" sz="2800" b="1" smtClean="0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;</a:t>
            </a:r>
            <a:endParaRPr lang="zh-CN" altLang="en-US" sz="2800" b="1" smtClean="0">
              <a:highlight>
                <a:srgbClr val="FFFF00"/>
              </a:highlight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b="1" smtClean="0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(5)</a:t>
            </a:r>
            <a:r>
              <a:rPr lang="en-US" altLang="zh-CN" sz="2800" b="1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α</a:t>
            </a:r>
            <a:r>
              <a:rPr lang="zh-CN" altLang="en-US" sz="2800" b="1" smtClean="0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的必要条件是</a:t>
            </a:r>
            <a:r>
              <a:rPr lang="en-US" sz="2800" b="1" err="1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β</a:t>
            </a:r>
            <a:r>
              <a:rPr lang="en-US" sz="2800" b="1" smtClean="0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en-US" sz="2800" b="1" smtClean="0">
              <a:highlight>
                <a:srgbClr val="FFFF00"/>
              </a:highlight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  <p:cond evt="onBegin" delay="0">
                          <p:tn val="12"/>
                        </p:cond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  <p:cond evt="onBegin" delay="0">
                          <p:tn val="17"/>
                        </p:cond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3" name="文本框 21" title=""/>
          <p:cNvSpPr/>
          <p:nvPr/>
        </p:nvSpPr>
        <p:spPr>
          <a:xfrm>
            <a:off x="516255" y="322263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zh-CN" sz="3600" b="1">
                <a:solidFill>
                  <a:srgbClr val="000000"/>
                </a:solidFill>
                <a:sym typeface="+mn-ea"/>
              </a:rPr>
              <a:t>充要条件</a:t>
            </a:r>
            <a:endParaRPr lang="zh-CN" altLang="zh-CN" sz="3600" b="1">
              <a:solidFill>
                <a:srgbClr val="000000"/>
              </a:solidFill>
              <a:sym typeface="+mn-ea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935990" y="1209040"/>
            <a:ext cx="9495155" cy="36614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对于两个陈述句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α</a:t>
            </a:r>
            <a:r>
              <a:rPr lang="zh-CN" altLang="en-US" sz="2800" b="1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与</a:t>
            </a:r>
            <a:r>
              <a:rPr lang="en-US" sz="2800" b="1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β</a:t>
            </a:r>
            <a:r>
              <a:rPr lang="zh-CN" altLang="en-US" sz="2800" b="1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，如果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α</a:t>
            </a:r>
            <a:r>
              <a:rPr lang="en-US" sz="2800" b="1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⇒β</a:t>
            </a:r>
            <a:r>
              <a:rPr lang="zh-CN" altLang="en-US" sz="2800" b="1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，又有</a:t>
            </a:r>
            <a:r>
              <a:rPr lang="en-US" sz="2800" b="1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β⇒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α</a:t>
            </a:r>
            <a:r>
              <a:rPr lang="zh-CN" altLang="en-US" sz="2800" b="1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，我们就称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α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β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zh-CN" altLang="en-US" sz="2800" b="1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充分必要条件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，简称</a:t>
            </a:r>
            <a:r>
              <a:rPr lang="zh-CN" altLang="en-US" sz="2800" b="1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充要条件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，记作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α</a:t>
            </a:r>
            <a:r>
              <a:rPr lang="en-US" sz="2800" b="1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⇔β.</a:t>
            </a:r>
            <a:endParaRPr lang="en-US" sz="2800" b="1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读作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“α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与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β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等价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”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或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“α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成立当且仅当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β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成立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”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sz="2800" b="1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ZDUyMDdmYTUwM2NjOTJkOWM5MTUyNzAyMzlkOGE2YTQifQ=="/>
  <p:tag name="KSO_WPP_MARK_KEY" val="1123e822-b005-42ba-94fa-f92385b7d152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r="http://schemas.openxmlformats.org/officeDocument/2006/relationships"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Arial"/>
      </a:majorFont>
      <a:minorFont>
        <a:latin typeface="Calibri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128</Paragraphs>
  <Slides>33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baseType="lpstr" size="52">
      <vt:lpstr>Arial</vt:lpstr>
      <vt:lpstr>Calibri Light</vt:lpstr>
      <vt:lpstr>宋体</vt:lpstr>
      <vt:lpstr>Calibri</vt:lpstr>
      <vt:lpstr>方正兰亭粗黑_GBK</vt:lpstr>
      <vt:lpstr>Times New Roman Regular</vt:lpstr>
      <vt:lpstr>微软雅黑 Light</vt:lpstr>
      <vt:lpstr>Meiryo</vt:lpstr>
      <vt:lpstr>Yuanti SC Regular</vt:lpstr>
      <vt:lpstr>微软雅黑</vt:lpstr>
      <vt:lpstr>Times New Roman</vt:lpstr>
      <vt:lpstr>Cambria Math</vt:lpstr>
      <vt:lpstr>MS Mincho</vt:lpstr>
      <vt:lpstr>华文细黑</vt:lpstr>
      <vt:lpstr>Times New Roman Bold</vt:lpstr>
      <vt:lpstr>方正中等线简体</vt:lpstr>
      <vt:lpstr>Courier New</vt:lpstr>
      <vt:lpstr>楷体_GB2312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2023-08-04T08:55:00.883</cp:lastPrinted>
  <dcterms:created xsi:type="dcterms:W3CDTF">2023-08-04T08:55:00Z</dcterms:created>
  <dcterms:modified xsi:type="dcterms:W3CDTF">2023-08-04T00:55:00Z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