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93" r:id="rId2"/>
    <p:sldId id="489" r:id="rId3"/>
    <p:sldId id="490" r:id="rId4"/>
    <p:sldId id="543" r:id="rId5"/>
    <p:sldId id="491" r:id="rId6"/>
    <p:sldId id="492" r:id="rId7"/>
    <p:sldId id="694" r:id="rId8"/>
    <p:sldId id="544" r:id="rId9"/>
    <p:sldId id="493" r:id="rId10"/>
    <p:sldId id="695" r:id="rId11"/>
    <p:sldId id="696" r:id="rId12"/>
    <p:sldId id="558" r:id="rId13"/>
    <p:sldId id="705" r:id="rId14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9" autoAdjust="0"/>
    <p:restoredTop sz="94660"/>
  </p:normalViewPr>
  <p:slideViewPr>
    <p:cSldViewPr showGuides="1">
      <p:cViewPr varScale="1">
        <p:scale>
          <a:sx n="67" d="100"/>
          <a:sy n="67" d="100"/>
        </p:scale>
        <p:origin x="598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F030D2-F11A-49E8-8873-51DE49DAA92F}" type="datetimeFigureOut">
              <a:rPr lang="zh-CN" altLang="en-US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3582DA-CF70-4D9C-B5D9-375209AB31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7A5BA-F8D8-4558-85A1-84CAF3B9CD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4384-C9AE-4BEF-915A-A993C095370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A379-B0D6-42B6-8233-A549F4BDBC8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0232E-7A46-4269-851B-CACD4FE8223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C493A-1FD1-4E5B-AF7B-40C26BE9ED8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09D5-BC30-406B-98A2-661DD3A461F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20F0-4AB6-4C8D-8C8B-258E17933E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22522-BC87-4B68-AC0F-3B8FDA1C379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5F7C-2577-4A1F-BBAE-E954972DDE9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566CD-A5D2-44B6-B9C3-649263BE53D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3A7A4-CA43-439A-A6BE-16FA1C43AFD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06CAB4-086E-48E5-B4BB-7D7EC5C83632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032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74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5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6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78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179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182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400" dirty="0">
                <a:latin typeface="黑体" panose="02010609060101010101" pitchFamily="2" charset="-122"/>
              </a:rPr>
              <a:t>一、两宋兴衰</a:t>
            </a:r>
            <a:endParaRPr lang="en-US" altLang="zh-CN" sz="4400" dirty="0">
              <a:latin typeface="黑体" panose="02010609060101010101" pitchFamily="2" charset="-122"/>
            </a:endParaRPr>
          </a:p>
          <a:p>
            <a:pPr>
              <a:defRPr/>
            </a:pPr>
            <a:r>
              <a:rPr lang="zh-CN" altLang="en-US" sz="4400" dirty="0">
                <a:latin typeface="黑体" panose="02010609060101010101" pitchFamily="2" charset="-122"/>
              </a:rPr>
              <a:t>自上至下顺序：</a:t>
            </a:r>
            <a:r>
              <a:rPr lang="en-US" altLang="zh-CN" sz="4400" dirty="0">
                <a:latin typeface="黑体" panose="02010609060101010101" pitchFamily="2" charset="-122"/>
              </a:rPr>
              <a:t>B  C  E  F  A  D</a:t>
            </a: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9201"/>
            <a:ext cx="12192000" cy="5638800"/>
          </a:xfrm>
        </p:spPr>
        <p:txBody>
          <a:bodyPr>
            <a:normAutofit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二、将相本无种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．</a:t>
            </a:r>
            <a:r>
              <a:rPr lang="en-US" altLang="zh-CN" dirty="0">
                <a:latin typeface="黑体" panose="02010609060101010101" pitchFamily="2" charset="-122"/>
              </a:rPr>
              <a:t>C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．此时的科举制面向的人群更为宽泛，不论出身和门第。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</a:rPr>
              <a:t>．（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）唐朝时期，人们在“选婿”时更注重家世和门第；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）到了宋朝，人们在“选婿”时不再强调家世和门第，更注重科举考试的成绩。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9201"/>
            <a:ext cx="12192000" cy="5638800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三、地方行政单位的变迁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．（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）汉武帝时期的地方行政单位设置上，北方超过南方；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）至唐太宗时，南北趋于一致；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</a:rPr>
              <a:t>）至北宋时，南方已超过北方。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．至宋朝，经济重心南移，南方经济发展超过北方。</a:t>
            </a:r>
            <a:endParaRPr lang="en-US" altLang="zh-CN" dirty="0">
              <a:latin typeface="黑体" panose="02010609060101010101" pitchFamily="2" charset="-122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9201"/>
            <a:ext cx="12192000" cy="5638800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四、“采石之战”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1. C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2. </a:t>
            </a:r>
            <a:r>
              <a:rPr lang="zh-CN" altLang="en-US" dirty="0">
                <a:latin typeface="黑体" panose="02010609060101010101" pitchFamily="2" charset="-122"/>
              </a:rPr>
              <a:t>对战争结果的认识与他当时的情绪等。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3.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</a:t>
            </a:r>
            <a:r>
              <a:rPr lang="en-US" altLang="zh-CN" dirty="0">
                <a:latin typeface="黑体" panose="02010609060101010101" pitchFamily="2" charset="-122"/>
              </a:rPr>
              <a:t>《</a:t>
            </a:r>
            <a:r>
              <a:rPr lang="zh-CN" altLang="en-US" dirty="0">
                <a:latin typeface="黑体" panose="02010609060101010101" pitchFamily="2" charset="-122"/>
              </a:rPr>
              <a:t>宋史</a:t>
            </a:r>
            <a:r>
              <a:rPr lang="en-US" altLang="zh-CN" dirty="0">
                <a:latin typeface="黑体" panose="02010609060101010101" pitchFamily="2" charset="-122"/>
              </a:rPr>
              <a:t>》</a:t>
            </a:r>
            <a:r>
              <a:rPr lang="zh-CN" altLang="en-US" dirty="0">
                <a:latin typeface="黑体" panose="02010609060101010101" pitchFamily="2" charset="-122"/>
              </a:rPr>
              <a:t>记载宋军大胜，</a:t>
            </a:r>
            <a:r>
              <a:rPr lang="en-US" altLang="zh-CN" dirty="0">
                <a:latin typeface="黑体" panose="02010609060101010101" pitchFamily="2" charset="-122"/>
              </a:rPr>
              <a:t>《</a:t>
            </a:r>
            <a:r>
              <a:rPr lang="zh-CN" altLang="en-US" dirty="0">
                <a:latin typeface="黑体" panose="02010609060101010101" pitchFamily="2" charset="-122"/>
              </a:rPr>
              <a:t>金史</a:t>
            </a:r>
            <a:r>
              <a:rPr lang="en-US" altLang="zh-CN" dirty="0">
                <a:latin typeface="黑体" panose="02010609060101010101" pitchFamily="2" charset="-122"/>
              </a:rPr>
              <a:t>》</a:t>
            </a:r>
            <a:r>
              <a:rPr lang="zh-CN" altLang="en-US" dirty="0">
                <a:latin typeface="黑体" panose="02010609060101010101" pitchFamily="2" charset="-122"/>
              </a:rPr>
              <a:t>记载金军遭遇小失利。</a:t>
            </a:r>
            <a:r>
              <a:rPr lang="en-US" altLang="zh-CN" dirty="0">
                <a:latin typeface="黑体" panose="02010609060101010101" pitchFamily="2" charset="-122"/>
              </a:rPr>
              <a:t>   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）造成这一区别的原因可能是双方都有夸大或美化（掩盖失利）的意图，在具体伤亡的数字上，双方的记载差异巨大，但综合两方的记述可确认在此战中宋军取胜。</a:t>
            </a: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9201"/>
            <a:ext cx="12192000" cy="5638800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四、“采石之战”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4.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</a:t>
            </a:r>
            <a:r>
              <a:rPr lang="zh-CN" dirty="0">
                <a:latin typeface="黑体" panose="02010609060101010101" pitchFamily="2" charset="-122"/>
              </a:rPr>
              <a:t>张孝祥的词作可以帮助我们更生动地认识采石之战的悲壮</a:t>
            </a:r>
            <a:r>
              <a:rPr lang="zh-CN" altLang="en-US" dirty="0">
                <a:latin typeface="黑体" panose="02010609060101010101" pitchFamily="2" charset="-122"/>
              </a:rPr>
              <a:t>。</a:t>
            </a:r>
            <a:r>
              <a:rPr lang="en-US" altLang="zh-CN" dirty="0">
                <a:latin typeface="黑体" panose="02010609060101010101" pitchFamily="2" charset="-122"/>
              </a:rPr>
              <a:t>   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）文史互证是极其重要的一种治学方法，文学作品可以佐证历史事件，对于全面认识历史事件有重要意义。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</a:rPr>
              <a:t>）但也要注意文学作品中的抒情与夸张成分。</a:t>
            </a: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1035"/>
            <a:ext cx="12192000" cy="6196965"/>
          </a:xfrm>
        </p:spPr>
        <p:txBody>
          <a:bodyPr>
            <a:noAutofit/>
          </a:bodyPr>
          <a:lstStyle/>
          <a:p>
            <a:pPr latinLnBrk="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二、太祖之政</a:t>
            </a:r>
            <a:endParaRPr lang="en-US" altLang="zh-CN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．</a:t>
            </a:r>
            <a:r>
              <a:rPr lang="en-US" altLang="zh-CN" dirty="0">
                <a:latin typeface="黑体" panose="02010609060101010101" pitchFamily="2" charset="-122"/>
              </a:rPr>
              <a:t>B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．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）文官出任地方各州长官知州；</a:t>
            </a:r>
            <a:endParaRPr lang="zh-CN" altLang="en-US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  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）设诸路转运司统管地方财政；</a:t>
            </a:r>
            <a:endParaRPr lang="zh-CN" altLang="en-US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  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）将地方精锐部队编入禁军，定期更换驻地；</a:t>
            </a:r>
            <a:endParaRPr lang="zh-CN" altLang="en-US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4</a:t>
            </a:r>
            <a:r>
              <a:rPr lang="zh-CN" altLang="en-US" dirty="0">
                <a:latin typeface="黑体" panose="02010609060101010101" pitchFamily="2" charset="-122"/>
              </a:rPr>
              <a:t>）设置枢密院掌军政、三司掌财政，使兵权与财权分离；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黑体" panose="0201060906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5</a:t>
            </a:r>
            <a:r>
              <a:rPr lang="zh-CN" altLang="en-US" dirty="0">
                <a:latin typeface="黑体" panose="02010609060101010101" pitchFamily="2" charset="-122"/>
              </a:rPr>
              <a:t>）枢密院与三衙分权、枢密院有调兵之权而不统兵，三衙统兵但无权调兵；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黑体" panose="0201060906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6</a:t>
            </a:r>
            <a:r>
              <a:rPr lang="zh-CN" altLang="en-US" dirty="0">
                <a:latin typeface="黑体" panose="02010609060101010101" pitchFamily="2" charset="-122"/>
              </a:rPr>
              <a:t>）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设立文官体制，削减武将权力等。</a:t>
            </a: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Autofit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</a:rPr>
              <a:t>．成效显著，有效维护了宋朝统治，“享国百年而天下无事”。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4</a:t>
            </a:r>
            <a:r>
              <a:rPr lang="zh-CN" altLang="en-US" dirty="0">
                <a:latin typeface="黑体" panose="02010609060101010101" pitchFamily="2" charset="-122"/>
              </a:rPr>
              <a:t>．如果同意。北宋建立至王安石上书的百年间，社会总体稳定安宁。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</a:rPr>
              <a:t>如果不同意。北宋始终面临辽、西夏的边境压力，只能以“岁币”、“岁赐”形式维持和平。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（言之有理、自圆其说即可。）</a:t>
            </a: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12192000" cy="5765165"/>
          </a:xfrm>
        </p:spPr>
        <p:txBody>
          <a:bodyPr>
            <a:noAutofit/>
          </a:bodyPr>
          <a:lstStyle/>
          <a:p>
            <a:pPr latinLnBrk="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dirty="0">
                <a:latin typeface="黑体" panose="02010609060101010101" pitchFamily="2" charset="-122"/>
              </a:rPr>
              <a:t>三、富国之术</a:t>
            </a:r>
            <a:endParaRPr lang="en-US" altLang="zh-CN" sz="2800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黑体" panose="02010609060101010101" pitchFamily="2" charset="-122"/>
              </a:rPr>
              <a:t>1. B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黑体" panose="02010609060101010101" pitchFamily="2" charset="-122"/>
              </a:rPr>
              <a:t>2. </a:t>
            </a: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</a:rPr>
              <a:t>）制度过于僵化；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latin typeface="黑体" panose="02010609060101010101" pitchFamily="2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</a:rPr>
              <a:t>  </a:t>
            </a: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</a:rPr>
              <a:t>）权力分割过细；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黑体" panose="02010609060101010101" pitchFamily="2" charset="-122"/>
              </a:rPr>
              <a:t>   </a:t>
            </a: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</a:rPr>
              <a:t>）行政效率低下等。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黑体" panose="02010609060101010101" pitchFamily="2" charset="-122"/>
              </a:rPr>
              <a:t>3. B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latin typeface="黑体" panose="02010609060101010101" pitchFamily="2" charset="-122"/>
              </a:rPr>
              <a:t>4. </a:t>
            </a:r>
            <a:r>
              <a:rPr lang="zh-CN" altLang="en-US" sz="2800" dirty="0">
                <a:latin typeface="黑体" panose="02010609060101010101" pitchFamily="2" charset="-122"/>
              </a:rPr>
              <a:t>同意。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</a:rPr>
              <a:t>）王安石变法为宋朝增加了财政收入；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</a:rPr>
              <a:t>）但在执行过程中加重了百姓负担，引起统治集团内部的争议与分裂，反成“纷更不振之弊”。</a:t>
            </a:r>
            <a:endParaRPr lang="en-US" altLang="zh-CN" sz="2800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Autofit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一、多民族政权并立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916</a:t>
            </a:r>
            <a:r>
              <a:rPr lang="zh-CN" altLang="en-US" dirty="0">
                <a:latin typeface="黑体" panose="02010609060101010101" pitchFamily="2" charset="-122"/>
              </a:rPr>
              <a:t>年：契丹族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1038</a:t>
            </a:r>
            <a:r>
              <a:rPr lang="zh-CN" altLang="en-US" dirty="0">
                <a:latin typeface="黑体" panose="02010609060101010101" pitchFamily="2" charset="-122"/>
              </a:rPr>
              <a:t>年：党项族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1125</a:t>
            </a:r>
            <a:r>
              <a:rPr lang="zh-CN" altLang="en-US" dirty="0">
                <a:latin typeface="黑体" panose="02010609060101010101" pitchFamily="2" charset="-122"/>
              </a:rPr>
              <a:t>年：女真族  金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1206</a:t>
            </a:r>
            <a:r>
              <a:rPr lang="zh-CN" altLang="en-US" dirty="0">
                <a:latin typeface="黑体" panose="02010609060101010101" pitchFamily="2" charset="-122"/>
              </a:rPr>
              <a:t>年：蒙古部  成吉思汗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1271</a:t>
            </a:r>
            <a:r>
              <a:rPr lang="zh-CN" altLang="en-US" dirty="0">
                <a:latin typeface="黑体" panose="02010609060101010101" pitchFamily="2" charset="-122"/>
              </a:rPr>
              <a:t>年：忽必烈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anose="02010609060101010101" pitchFamily="2" charset="-122"/>
              </a:rPr>
              <a:t>1279</a:t>
            </a:r>
            <a:r>
              <a:rPr lang="zh-CN" altLang="en-US" dirty="0">
                <a:latin typeface="黑体" panose="02010609060101010101" pitchFamily="2" charset="-122"/>
              </a:rPr>
              <a:t>年：灭南宋（统一）</a:t>
            </a: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203315"/>
          </a:xfrm>
        </p:spPr>
        <p:txBody>
          <a:bodyPr>
            <a:normAutofit lnSpcReduction="20000"/>
          </a:bodyPr>
          <a:lstStyle/>
          <a:p>
            <a:pPr latinLnBrk="0">
              <a:lnSpc>
                <a:spcPct val="17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二、“城国”与“行国”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1. A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2.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）辽与西夏兼具游牧民族与农耕民族特点，即“城国”和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黑体" panose="02010609060101010101" pitchFamily="2" charset="-122"/>
              </a:rPr>
              <a:t>      </a:t>
            </a:r>
            <a:r>
              <a:rPr lang="zh-CN" altLang="en-US" dirty="0">
                <a:latin typeface="黑体" panose="02010609060101010101" pitchFamily="2" charset="-122"/>
              </a:rPr>
              <a:t>“行国”；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）较之前少数民族政权，辽与西夏在经济上更为强大。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3.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）辽为实现对所辖区域的有效统治，既有“城国”又有“行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黑体" panose="02010609060101010101" pitchFamily="2" charset="-122"/>
              </a:rPr>
              <a:t>       </a:t>
            </a:r>
            <a:r>
              <a:rPr lang="zh-CN" altLang="en-US" dirty="0">
                <a:latin typeface="黑体" panose="02010609060101010101" pitchFamily="2" charset="-122"/>
              </a:rPr>
              <a:t>国”；</a:t>
            </a:r>
          </a:p>
          <a:p>
            <a:pPr mar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</a:rPr>
              <a:t>）契丹在取法汉制中促进了辽的强盛。</a:t>
            </a: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81395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600" dirty="0">
                <a:latin typeface="黑体" panose="02010609060101010101" pitchFamily="2" charset="-122"/>
              </a:rPr>
              <a:t>三、元朝的统治</a:t>
            </a:r>
            <a:endParaRPr lang="en-US" altLang="zh-CN" sz="3600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600" dirty="0">
                <a:latin typeface="黑体" panose="02010609060101010101" pitchFamily="2" charset="-122"/>
              </a:rPr>
              <a:t>1</a:t>
            </a:r>
            <a:r>
              <a:rPr lang="zh-CN" altLang="en-US" sz="3600" dirty="0">
                <a:latin typeface="黑体" panose="02010609060101010101" pitchFamily="2" charset="-122"/>
              </a:rPr>
              <a:t>．（</a:t>
            </a:r>
            <a:r>
              <a:rPr lang="en-US" altLang="zh-CN" sz="3600" dirty="0">
                <a:latin typeface="黑体" panose="02010609060101010101" pitchFamily="2" charset="-122"/>
              </a:rPr>
              <a:t>1</a:t>
            </a:r>
            <a:r>
              <a:rPr lang="zh-CN" altLang="en-US" sz="3600" dirty="0">
                <a:latin typeface="黑体" panose="02010609060101010101" pitchFamily="2" charset="-122"/>
              </a:rPr>
              <a:t>）宣政院。</a:t>
            </a:r>
            <a:r>
              <a:rPr lang="en-US" altLang="zh-CN" sz="3600" dirty="0">
                <a:latin typeface="黑体" panose="02010609060101010101" pitchFamily="2" charset="-122"/>
              </a:rPr>
              <a:t>             </a:t>
            </a:r>
            <a:r>
              <a:rPr lang="zh-CN" altLang="en-US" sz="3600" dirty="0">
                <a:latin typeface="黑体" panose="02010609060101010101" pitchFamily="2" charset="-122"/>
              </a:rPr>
              <a:t>（</a:t>
            </a:r>
            <a:r>
              <a:rPr lang="en-US" altLang="zh-CN" sz="3600" dirty="0">
                <a:latin typeface="黑体" panose="02010609060101010101" pitchFamily="2" charset="-122"/>
              </a:rPr>
              <a:t>2</a:t>
            </a:r>
            <a:r>
              <a:rPr lang="zh-CN" altLang="en-US" sz="3600" dirty="0">
                <a:latin typeface="黑体" panose="02010609060101010101" pitchFamily="2" charset="-122"/>
              </a:rPr>
              <a:t>）澎湖；澎湖巡检司。</a:t>
            </a:r>
            <a:endParaRPr lang="en-US" altLang="zh-CN" sz="3600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3600" dirty="0">
                <a:latin typeface="黑体" panose="02010609060101010101" pitchFamily="2" charset="-122"/>
              </a:rPr>
              <a:t>（</a:t>
            </a:r>
            <a:r>
              <a:rPr lang="en-US" altLang="zh-CN" sz="3600" dirty="0">
                <a:latin typeface="黑体" panose="02010609060101010101" pitchFamily="2" charset="-122"/>
              </a:rPr>
              <a:t>3</a:t>
            </a:r>
            <a:r>
              <a:rPr lang="zh-CN" altLang="en-US" sz="3600" dirty="0">
                <a:latin typeface="黑体" panose="02010609060101010101" pitchFamily="2" charset="-122"/>
              </a:rPr>
              <a:t>）中书省；行省。</a:t>
            </a:r>
            <a:r>
              <a:rPr lang="en-US" altLang="zh-CN" sz="3600" dirty="0">
                <a:latin typeface="黑体" panose="02010609060101010101" pitchFamily="2" charset="-122"/>
              </a:rPr>
              <a:t>          </a:t>
            </a:r>
            <a:r>
              <a:rPr lang="zh-CN" altLang="en-US" sz="3600" dirty="0">
                <a:latin typeface="黑体" panose="02010609060101010101" pitchFamily="2" charset="-122"/>
              </a:rPr>
              <a:t>（</a:t>
            </a:r>
            <a:r>
              <a:rPr lang="en-US" altLang="zh-CN" sz="3600" dirty="0">
                <a:latin typeface="黑体" panose="02010609060101010101" pitchFamily="2" charset="-122"/>
              </a:rPr>
              <a:t>4</a:t>
            </a:r>
            <a:r>
              <a:rPr lang="zh-CN" altLang="en-US" sz="3600" dirty="0">
                <a:latin typeface="黑体" panose="02010609060101010101" pitchFamily="2" charset="-122"/>
              </a:rPr>
              <a:t>）驿道。</a:t>
            </a:r>
            <a:endParaRPr lang="en-US" altLang="zh-CN" sz="3600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3600" dirty="0">
                <a:latin typeface="黑体" panose="02010609060101010101" pitchFamily="2" charset="-122"/>
              </a:rPr>
              <a:t>（</a:t>
            </a:r>
            <a:r>
              <a:rPr lang="en-US" altLang="zh-CN" sz="3600" dirty="0">
                <a:latin typeface="黑体" panose="02010609060101010101" pitchFamily="2" charset="-122"/>
              </a:rPr>
              <a:t>5</a:t>
            </a:r>
            <a:r>
              <a:rPr lang="zh-CN" altLang="en-US" sz="3600" dirty="0">
                <a:latin typeface="黑体" panose="02010609060101010101" pitchFamily="2" charset="-122"/>
              </a:rPr>
              <a:t>）</a:t>
            </a:r>
            <a:r>
              <a:rPr lang="zh-CN" altLang="en-US" sz="3600" dirty="0">
                <a:latin typeface="Calibri" panose="020F0502020204030204" charset="0"/>
                <a:sym typeface="+mn-ea"/>
              </a:rPr>
              <a:t>①</a:t>
            </a:r>
            <a:r>
              <a:rPr lang="zh-CN" altLang="en-US" sz="3600" dirty="0">
                <a:latin typeface="黑体" panose="02010609060101010101" pitchFamily="2" charset="-122"/>
              </a:rPr>
              <a:t>高度重视边疆管理；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3600" dirty="0">
                <a:latin typeface="黑体" panose="02010609060101010101" pitchFamily="2" charset="-122"/>
              </a:rPr>
              <a:t> </a:t>
            </a:r>
            <a:r>
              <a:rPr lang="en-US" altLang="zh-CN" sz="3600" dirty="0">
                <a:latin typeface="黑体" panose="02010609060101010101" pitchFamily="2" charset="-122"/>
              </a:rPr>
              <a:t>    </a:t>
            </a:r>
            <a:r>
              <a:rPr lang="en-US" altLang="zh-CN" sz="3600" dirty="0">
                <a:latin typeface="Calibri" panose="020F0502020204030204" charset="0"/>
              </a:rPr>
              <a:t>②</a:t>
            </a:r>
            <a:r>
              <a:rPr lang="zh-CN" altLang="en-US" sz="3600" dirty="0">
                <a:latin typeface="黑体" panose="02010609060101010101" pitchFamily="2" charset="-122"/>
              </a:rPr>
              <a:t>军政大权集中；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3600" dirty="0">
                <a:latin typeface="黑体" panose="02010609060101010101" pitchFamily="2" charset="-122"/>
              </a:rPr>
              <a:t> </a:t>
            </a:r>
            <a:r>
              <a:rPr lang="en-US" altLang="zh-CN" sz="3600" dirty="0">
                <a:latin typeface="黑体" panose="02010609060101010101" pitchFamily="2" charset="-122"/>
              </a:rPr>
              <a:t>    </a:t>
            </a:r>
            <a:r>
              <a:rPr lang="en-US" altLang="zh-CN" sz="3600" dirty="0">
                <a:latin typeface="Calibri" panose="020F0502020204030204" charset="0"/>
              </a:rPr>
              <a:t>③</a:t>
            </a:r>
            <a:r>
              <a:rPr lang="zh-CN" altLang="en-US" sz="3600" dirty="0">
                <a:latin typeface="黑体" panose="02010609060101010101" pitchFamily="2" charset="-122"/>
              </a:rPr>
              <a:t>因俗而治、灵活多变；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3600" dirty="0">
                <a:latin typeface="Calibri" panose="020F0502020204030204" charset="0"/>
                <a:ea typeface="微软雅黑" panose="020B0503020204020204" charset="-122"/>
              </a:rPr>
              <a:t>④</a:t>
            </a:r>
            <a:r>
              <a:rPr lang="zh-CN" altLang="en-US" sz="3600" dirty="0">
                <a:latin typeface="黑体" panose="02010609060101010101" pitchFamily="2" charset="-122"/>
              </a:rPr>
              <a:t>体现出与内地一体化的趋向。</a:t>
            </a:r>
            <a:endParaRPr lang="en-US" altLang="zh-CN" sz="3600" dirty="0">
              <a:latin typeface="黑体" panose="0201060906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5979795"/>
          </a:xfrm>
        </p:spPr>
        <p:txBody>
          <a:bodyPr>
            <a:normAutofit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3430" dirty="0">
                <a:latin typeface="黑体" panose="02010609060101010101" pitchFamily="2" charset="-122"/>
              </a:rPr>
              <a:t>三、元朝的统治</a:t>
            </a:r>
            <a:endParaRPr lang="en-US" altLang="zh-CN" sz="3430" dirty="0">
              <a:latin typeface="黑体" panose="02010609060101010101" pitchFamily="2" charset="-122"/>
            </a:endParaRP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3430" dirty="0">
                <a:latin typeface="黑体" panose="02010609060101010101" pitchFamily="2" charset="-122"/>
              </a:rPr>
              <a:t>2</a:t>
            </a:r>
            <a:r>
              <a:rPr lang="zh-CN" altLang="en-US" sz="3430" dirty="0">
                <a:latin typeface="黑体" panose="02010609060101010101" pitchFamily="2" charset="-122"/>
              </a:rPr>
              <a:t>．</a:t>
            </a:r>
            <a:r>
              <a:rPr lang="en-US" altLang="zh-CN" sz="3430" dirty="0">
                <a:latin typeface="黑体" panose="02010609060101010101" pitchFamily="2" charset="-122"/>
              </a:rPr>
              <a:t>D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3430" dirty="0">
                <a:latin typeface="黑体" panose="02010609060101010101" pitchFamily="2" charset="-122"/>
              </a:rPr>
              <a:t>3</a:t>
            </a:r>
            <a:r>
              <a:rPr lang="zh-CN" altLang="en-US" sz="3430" dirty="0">
                <a:latin typeface="黑体" panose="02010609060101010101" pitchFamily="2" charset="-122"/>
              </a:rPr>
              <a:t>．（</a:t>
            </a:r>
            <a:r>
              <a:rPr lang="en-US" altLang="zh-CN" sz="3430" dirty="0">
                <a:latin typeface="黑体" panose="02010609060101010101" pitchFamily="2" charset="-122"/>
              </a:rPr>
              <a:t>1</a:t>
            </a:r>
            <a:r>
              <a:rPr lang="zh-CN" altLang="en-US" sz="3430" dirty="0">
                <a:latin typeface="黑体" panose="02010609060101010101" pitchFamily="2" charset="-122"/>
              </a:rPr>
              <a:t>）元朝虽取法汉制，以科举取士</a:t>
            </a:r>
          </a:p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zh-CN" altLang="en-US" sz="3430" dirty="0">
                <a:latin typeface="黑体" panose="02010609060101010101" pitchFamily="2" charset="-122"/>
              </a:rPr>
              <a:t> </a:t>
            </a:r>
            <a:r>
              <a:rPr lang="en-US" altLang="zh-CN" sz="3430" dirty="0">
                <a:latin typeface="黑体" panose="02010609060101010101" pitchFamily="2" charset="-122"/>
              </a:rPr>
              <a:t>  </a:t>
            </a:r>
            <a:r>
              <a:rPr lang="zh-CN" altLang="en-US" sz="3430" dirty="0">
                <a:latin typeface="黑体" panose="02010609060101010101" pitchFamily="2" charset="-122"/>
              </a:rPr>
              <a:t>（</a:t>
            </a:r>
            <a:r>
              <a:rPr lang="en-US" altLang="zh-CN" sz="3430" dirty="0">
                <a:latin typeface="黑体" panose="02010609060101010101" pitchFamily="2" charset="-122"/>
              </a:rPr>
              <a:t>2</a:t>
            </a:r>
            <a:r>
              <a:rPr lang="zh-CN" altLang="en-US" sz="3430" dirty="0">
                <a:latin typeface="黑体" panose="02010609060101010101" pitchFamily="2" charset="-122"/>
              </a:rPr>
              <a:t>）但这一措施在推行过程中打上了对不同民族实行差别对待的烙印</a:t>
            </a:r>
            <a:r>
              <a:rPr lang="zh-CN" sz="3430" dirty="0">
                <a:latin typeface="黑体" panose="02010609060101010101" pitchFamily="2" charset="-122"/>
              </a:rPr>
              <a:t>。</a:t>
            </a:r>
            <a:endParaRPr lang="en-US" altLang="zh-CN" sz="3430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en-US" altLang="zh-CN" dirty="0">
              <a:latin typeface="黑体" panose="0201060906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9201"/>
            <a:ext cx="12192000" cy="5638800"/>
          </a:xfrm>
        </p:spPr>
        <p:txBody>
          <a:bodyPr>
            <a:normAutofit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一、文献中的两宋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互市交易：</a:t>
            </a:r>
            <a:r>
              <a:rPr lang="en-US" altLang="zh-CN" dirty="0">
                <a:latin typeface="黑体" panose="02010609060101010101" pitchFamily="2" charset="-122"/>
              </a:rPr>
              <a:t>F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科举取士：</a:t>
            </a:r>
            <a:r>
              <a:rPr lang="en-US" altLang="zh-CN" dirty="0">
                <a:latin typeface="黑体" panose="02010609060101010101" pitchFamily="2" charset="-122"/>
              </a:rPr>
              <a:t>A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理学思想：</a:t>
            </a:r>
            <a:r>
              <a:rPr lang="en-US" altLang="zh-CN" dirty="0">
                <a:latin typeface="黑体" panose="02010609060101010101" pitchFamily="2" charset="-122"/>
              </a:rPr>
              <a:t>E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科技发明：</a:t>
            </a:r>
            <a:r>
              <a:rPr lang="en-US" altLang="zh-CN" dirty="0">
                <a:latin typeface="黑体" panose="02010609060101010101" pitchFamily="2" charset="-122"/>
              </a:rPr>
              <a:t>C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</a:rPr>
              <a:t>风俗民情：</a:t>
            </a:r>
            <a:r>
              <a:rPr lang="en-US" altLang="zh-CN" dirty="0">
                <a:latin typeface="黑体" panose="02010609060101010101" pitchFamily="2" charset="-122"/>
              </a:rPr>
              <a:t>B</a:t>
            </a:r>
          </a:p>
          <a:p>
            <a:pPr marL="0" indent="0">
              <a:buNone/>
              <a:defRPr/>
            </a:pPr>
            <a:endParaRPr lang="zh-CN" altLang="en-US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Q4Y2I0YTZmMmUwMTc0NjY1YTY3MjNhZWZkYjJlNTAifQ=="/>
</p:tagLst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896</Words>
  <Application>Microsoft Office PowerPoint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微软雅黑</vt:lpstr>
      <vt:lpstr>Arial</vt:lpstr>
      <vt:lpstr>Calibri</vt:lpstr>
      <vt:lpstr>Garamond</vt:lpstr>
      <vt:lpstr>Wingdings</vt:lpstr>
      <vt:lpstr>Stream</vt:lpstr>
      <vt:lpstr>第9课</vt:lpstr>
      <vt:lpstr>第9课</vt:lpstr>
      <vt:lpstr>第9课</vt:lpstr>
      <vt:lpstr>第9课</vt:lpstr>
      <vt:lpstr>第10课</vt:lpstr>
      <vt:lpstr>第10课</vt:lpstr>
      <vt:lpstr>第10课</vt:lpstr>
      <vt:lpstr>第10课</vt:lpstr>
      <vt:lpstr>第11课</vt:lpstr>
      <vt:lpstr>第11课</vt:lpstr>
      <vt:lpstr>第11课</vt:lpstr>
      <vt:lpstr>第11课</vt:lpstr>
      <vt:lpstr>第11课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班 钱</cp:lastModifiedBy>
  <cp:revision>300</cp:revision>
  <cp:lastPrinted>2113-01-01T00:00:00Z</cp:lastPrinted>
  <dcterms:created xsi:type="dcterms:W3CDTF">2013-03-22T15:00:00Z</dcterms:created>
  <dcterms:modified xsi:type="dcterms:W3CDTF">2024-12-12T03:20:19Z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E5C3B055A4EB494EAE6AAD94AA289FA7_13</vt:lpwstr>
  </property>
  <property fmtid="{D5CDD505-2E9C-101B-9397-08002B2CF9AE}" pid="4" name="KSOProductBuildVer">
    <vt:lpwstr>2052-12.1.0.19302</vt:lpwstr>
  </property>
</Properties>
</file>