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doc" ContentType="application/msword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3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5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/>
          <p:nvPr>
            <p:ph type="sldImg" idx="4294967295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  <a:rou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u="none" baseline="0"/>
          </a:p>
        </p:txBody>
      </p:sp>
      <p:sp>
        <p:nvSpPr>
          <p:cNvPr id="69635" name="灯片编号占位符 3"/>
          <p:cNvSpPr/>
          <p:nvPr/>
        </p:nvSpPr>
        <p:spPr>
          <a:xfrm>
            <a:off x="3884612" y="8685212"/>
            <a:ext cx="2971800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/>
            <a:fld id="{00F5A8C7-B940-40F9-997B-03C6D9E70CE7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/>
          <p:nvPr>
            <p:ph type="sldImg" idx="4294967295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  <a:round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u="none" baseline="0"/>
          </a:p>
        </p:txBody>
      </p:sp>
      <p:sp>
        <p:nvSpPr>
          <p:cNvPr id="71683" name="灯片编号占位符 3"/>
          <p:cNvSpPr/>
          <p:nvPr/>
        </p:nvSpPr>
        <p:spPr>
          <a:xfrm>
            <a:off x="3884612" y="8685212"/>
            <a:ext cx="2971800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/>
            <a:fld id="{56A90114-D484-4086-9395-399F735311D2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/>
          <p:nvPr>
            <p:ph type="sldImg" idx="4294967295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  <a:round/>
          </a:ln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u="none" baseline="0"/>
          </a:p>
        </p:txBody>
      </p:sp>
      <p:sp>
        <p:nvSpPr>
          <p:cNvPr id="94211" name="灯片编号占位符 3"/>
          <p:cNvSpPr/>
          <p:nvPr/>
        </p:nvSpPr>
        <p:spPr>
          <a:xfrm>
            <a:off x="3884612" y="8685212"/>
            <a:ext cx="2971800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/>
            <a:fld id="{099D17C7-F2D9-4E46-BFEA-9E6F7A50B3CB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package" Target="../embeddings/Document1.docx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emf"/><Relationship Id="rId3" Type="http://schemas.openxmlformats.org/officeDocument/2006/relationships/oleObject" Target="../embeddings/Document9.doc"/><Relationship Id="rId2" Type="http://schemas.openxmlformats.org/officeDocument/2006/relationships/image" Target="../media/image44.emf"/><Relationship Id="rId1" Type="http://schemas.openxmlformats.org/officeDocument/2006/relationships/oleObject" Target="../embeddings/Document8.doc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emf"/><Relationship Id="rId3" Type="http://schemas.openxmlformats.org/officeDocument/2006/relationships/oleObject" Target="../embeddings/Document11.doc"/><Relationship Id="rId2" Type="http://schemas.openxmlformats.org/officeDocument/2006/relationships/image" Target="../media/image46.emf"/><Relationship Id="rId1" Type="http://schemas.openxmlformats.org/officeDocument/2006/relationships/oleObject" Target="../embeddings/Document10.doc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emf"/><Relationship Id="rId3" Type="http://schemas.openxmlformats.org/officeDocument/2006/relationships/oleObject" Target="../embeddings/Document13.doc"/><Relationship Id="rId2" Type="http://schemas.openxmlformats.org/officeDocument/2006/relationships/image" Target="../media/image48.emf"/><Relationship Id="rId1" Type="http://schemas.openxmlformats.org/officeDocument/2006/relationships/oleObject" Target="../embeddings/Document12.doc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1" Type="http://schemas.openxmlformats.org/officeDocument/2006/relationships/oleObject" Target="../embeddings/Document14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oleObject" Target="../embeddings/Document16.doc"/><Relationship Id="rId3" Type="http://schemas.openxmlformats.org/officeDocument/2006/relationships/image" Target="../media/image52.emf"/><Relationship Id="rId2" Type="http://schemas.openxmlformats.org/officeDocument/2006/relationships/oleObject" Target="../embeddings/Document15.doc"/><Relationship Id="rId1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6.wmf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5.wmf"/><Relationship Id="rId20" Type="http://schemas.openxmlformats.org/officeDocument/2006/relationships/oleObject" Target="../embeddings/oleObject18.bin"/><Relationship Id="rId2" Type="http://schemas.openxmlformats.org/officeDocument/2006/relationships/oleObject" Target="../embeddings/oleObject9.bin"/><Relationship Id="rId19" Type="http://schemas.openxmlformats.org/officeDocument/2006/relationships/image" Target="../media/image24.wmf"/><Relationship Id="rId18" Type="http://schemas.openxmlformats.org/officeDocument/2006/relationships/oleObject" Target="../embeddings/oleObject17.bin"/><Relationship Id="rId17" Type="http://schemas.openxmlformats.org/officeDocument/2006/relationships/image" Target="../media/image23.wmf"/><Relationship Id="rId16" Type="http://schemas.openxmlformats.org/officeDocument/2006/relationships/oleObject" Target="../embeddings/oleObject16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16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5.wmf"/><Relationship Id="rId20" Type="http://schemas.openxmlformats.org/officeDocument/2006/relationships/oleObject" Target="../embeddings/oleObject28.bin"/><Relationship Id="rId2" Type="http://schemas.openxmlformats.org/officeDocument/2006/relationships/oleObject" Target="../embeddings/oleObject19.bin"/><Relationship Id="rId19" Type="http://schemas.openxmlformats.org/officeDocument/2006/relationships/image" Target="../media/image24.wmf"/><Relationship Id="rId18" Type="http://schemas.openxmlformats.org/officeDocument/2006/relationships/oleObject" Target="../embeddings/oleObject27.bin"/><Relationship Id="rId17" Type="http://schemas.openxmlformats.org/officeDocument/2006/relationships/image" Target="../media/image23.wmf"/><Relationship Id="rId16" Type="http://schemas.openxmlformats.org/officeDocument/2006/relationships/oleObject" Target="../embeddings/oleObject26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25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emf"/><Relationship Id="rId7" Type="http://schemas.openxmlformats.org/officeDocument/2006/relationships/oleObject" Target="../embeddings/Document5.doc"/><Relationship Id="rId6" Type="http://schemas.openxmlformats.org/officeDocument/2006/relationships/image" Target="../media/image28.emf"/><Relationship Id="rId5" Type="http://schemas.openxmlformats.org/officeDocument/2006/relationships/oleObject" Target="../embeddings/Document4.doc"/><Relationship Id="rId4" Type="http://schemas.openxmlformats.org/officeDocument/2006/relationships/image" Target="../media/image27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26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Document2.doc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30.emf"/><Relationship Id="rId1" Type="http://schemas.openxmlformats.org/officeDocument/2006/relationships/oleObject" Target="../embeddings/Document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1963" y="267547"/>
            <a:ext cx="2847340" cy="777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60958" tIns="60958" rIns="60958" bIns="60958" numCol="1" spcCol="38100" rtlCol="0" anchor="t" forceAA="0">
            <a:spAutoFit/>
          </a:bodyPr>
          <a:lstStyle/>
          <a:p>
            <a:pPr algn="ctr"/>
            <a:r>
              <a:rPr lang="zh-CN" altLang="en-US" sz="4265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1" charset="-122"/>
                <a:ea typeface="黑体" panose="02010609060101010101" pitchFamily="1" charset="-122"/>
                <a:sym typeface="+mn-ea"/>
              </a:rPr>
              <a:t>第6章 三角</a:t>
            </a:r>
            <a:endParaRPr lang="zh-CN" altLang="en-US" sz="4265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黑体" panose="02010609060101010101" pitchFamily="1" charset="-122"/>
              <a:ea typeface="黑体" panose="02010609060101010101" pitchFamily="1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1720" y="3073400"/>
          <a:ext cx="752856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5646420" imgH="533400" progId="Word.Document.12">
                  <p:embed/>
                </p:oleObj>
              </mc:Choice>
              <mc:Fallback>
                <p:oleObj name="" r:id="rId1" imgW="5646420" imgH="533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1720" y="3073400"/>
                        <a:ext cx="752856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2480" y="3130973"/>
            <a:ext cx="10788227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sz="4800" b="0">
                <a:solidFill>
                  <a:srgbClr val="FF0000"/>
                </a:solidFill>
                <a:cs typeface="DHTJ-PK74820004607" charset="0"/>
              </a:rPr>
              <a:t>6.1.6已知正弦、余弦或正切值求角</a:t>
            </a:r>
            <a:endParaRPr sz="4800" b="0">
              <a:solidFill>
                <a:srgbClr val="FF0000"/>
              </a:solidFill>
              <a:cs typeface="DHTJ-PK74820004607" charset="0"/>
            </a:endParaRPr>
          </a:p>
        </p:txBody>
      </p:sp>
    </p:spTree>
  </p:cSld>
  <p:clrMapOvr>
    <a:masterClrMapping/>
  </p:clrMapOvr>
  <p:transition spd="slow" advClick="0" advTm="2000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33" y="165947"/>
            <a:ext cx="6462607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3" y="2724573"/>
            <a:ext cx="6380480" cy="1889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3" y="4766733"/>
            <a:ext cx="6389793" cy="1808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71027"/>
            <a:ext cx="4968240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47" y="969433"/>
            <a:ext cx="6715760" cy="57099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719980" y="8467"/>
            <a:ext cx="2514057" cy="6464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95" smtClean="0"/>
              <a:t>小试牛刀</a:t>
            </a:r>
            <a:endParaRPr lang="zh-CN" altLang="en-US" sz="3595"/>
          </a:p>
        </p:txBody>
      </p:sp>
      <p:sp>
        <p:nvSpPr>
          <p:cNvPr id="7" name="TextBox 6"/>
          <p:cNvSpPr txBox="1"/>
          <p:nvPr/>
        </p:nvSpPr>
        <p:spPr>
          <a:xfrm>
            <a:off x="1858019" y="843113"/>
            <a:ext cx="86067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b="1" smtClean="0"/>
              <a:t>已知                                                                  求       的集合     </a:t>
            </a:r>
            <a:endParaRPr lang="zh-CN" altLang="en-US" sz="2795" b="1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19980" y="483961"/>
          <a:ext cx="5127633" cy="110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" imgW="49072800" imgH="10363200" progId="Equation.DSMT4">
                  <p:embed/>
                </p:oleObj>
              </mc:Choice>
              <mc:Fallback>
                <p:oleObj name="Equation" r:id="rId1" imgW="49072800" imgH="1036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9980" y="483961"/>
                        <a:ext cx="5127633" cy="11037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9845617" y="926796"/>
          <a:ext cx="389561" cy="38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3048000" imgH="3352800" progId="Equation.DSMT4">
                  <p:embed/>
                </p:oleObj>
              </mc:Choice>
              <mc:Fallback>
                <p:oleObj name="Equation" r:id="rId3" imgW="3048000" imgH="335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5617" y="926796"/>
                        <a:ext cx="389561" cy="3853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2145339" y="2064227"/>
            <a:ext cx="861963" cy="646472"/>
          </a:xfrm>
          <a:prstGeom prst="roundRect">
            <a:avLst>
              <a:gd name="adj" fmla="val 52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95" smtClean="0"/>
              <a:t>解</a:t>
            </a:r>
            <a:endParaRPr lang="zh-CN" altLang="en-US" sz="3595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581943" y="1776905"/>
          <a:ext cx="2006396" cy="10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19202400" imgH="9448800" progId="Equation.DSMT4">
                  <p:embed/>
                </p:oleObj>
              </mc:Choice>
              <mc:Fallback>
                <p:oleObj name="Equation" r:id="rId5" imgW="192024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943" y="1776905"/>
                        <a:ext cx="2006396" cy="1005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6433303" y="1776955"/>
          <a:ext cx="3087981" cy="10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29565600" imgH="9448800" progId="Equation.DSMT4">
                  <p:embed/>
                </p:oleObj>
              </mc:Choice>
              <mc:Fallback>
                <p:oleObj name="Equation" r:id="rId7" imgW="295656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3303" y="1776955"/>
                        <a:ext cx="3087981" cy="1005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08679" y="1992396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438283" y="2998267"/>
          <a:ext cx="2293024" cy="93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21945600" imgH="9448800" progId="Equation.DSMT4">
                  <p:embed/>
                </p:oleObj>
              </mc:Choice>
              <mc:Fallback>
                <p:oleObj name="Equation" r:id="rId9" imgW="219456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8283" y="2998267"/>
                        <a:ext cx="2293024" cy="933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6425385" y="2998267"/>
          <a:ext cx="2961295" cy="10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1" imgW="28346400" imgH="9448800" progId="Equation.DSMT4">
                  <p:embed/>
                </p:oleObj>
              </mc:Choice>
              <mc:Fallback>
                <p:oleObj name="Equation" r:id="rId11" imgW="283464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5385" y="2998267"/>
                        <a:ext cx="2961295" cy="1005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6849" y="321346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438283" y="4219132"/>
          <a:ext cx="1974724" cy="51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3" imgW="18897600" imgH="4876800" progId="Equation.DSMT4">
                  <p:embed/>
                </p:oleObj>
              </mc:Choice>
              <mc:Fallback>
                <p:oleObj name="Equation" r:id="rId13" imgW="18897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38283" y="4219132"/>
                        <a:ext cx="1974724" cy="519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3438283" y="4865653"/>
          <a:ext cx="3917777" cy="10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5" imgW="37490400" imgH="9448800" progId="Equation.DSMT4">
                  <p:embed/>
                </p:oleObj>
              </mc:Choice>
              <mc:Fallback>
                <p:oleObj name="Equation" r:id="rId15" imgW="374904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38283" y="4865653"/>
                        <a:ext cx="3917777" cy="1005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4731" y="605476"/>
          <a:ext cx="10168600" cy="237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1" imgW="4690745" imgH="1096010" progId="Word.Document.8">
                  <p:embed/>
                </p:oleObj>
              </mc:Choice>
              <mc:Fallback>
                <p:oleObj name="Document" r:id="rId1" imgW="4690745" imgH="10960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731" y="605476"/>
                        <a:ext cx="10168600" cy="237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7715" y="2282249"/>
          <a:ext cx="10633311" cy="490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3" imgW="7037705" imgH="3246120" progId="Word.Document.8">
                  <p:embed/>
                </p:oleObj>
              </mc:Choice>
              <mc:Fallback>
                <p:oleObj name="Document" r:id="rId3" imgW="7037705" imgH="32461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715" y="2282249"/>
                        <a:ext cx="10633311" cy="4902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9049" y="628005"/>
          <a:ext cx="5341988" cy="14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1" imgW="2589530" imgH="715010" progId="Word.Document.8">
                  <p:embed/>
                </p:oleObj>
              </mc:Choice>
              <mc:Fallback>
                <p:oleObj name="Document" r:id="rId1" imgW="2589530" imgH="7150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049" y="628005"/>
                        <a:ext cx="5341988" cy="1471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8915" y="1626676"/>
          <a:ext cx="8406156" cy="509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3" imgW="5649595" imgH="3424555" progId="Word.Document.8">
                  <p:embed/>
                </p:oleObj>
              </mc:Choice>
              <mc:Fallback>
                <p:oleObj name="Document" r:id="rId3" imgW="5649595" imgH="34245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15" y="1626676"/>
                        <a:ext cx="8406156" cy="509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9" name="对象 1362946"/>
          <p:cNvGraphicFramePr>
            <a:graphicFrameLocks noChangeAspect="1"/>
          </p:cNvGraphicFramePr>
          <p:nvPr/>
        </p:nvGraphicFramePr>
        <p:xfrm>
          <a:off x="1937519" y="1489113"/>
          <a:ext cx="8318548" cy="38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" r:id="rId1" imgW="10501630" imgH="4911725" progId="Word.Document.8">
                  <p:embed/>
                </p:oleObj>
              </mc:Choice>
              <mc:Fallback>
                <p:oleObj name="" r:id="rId1" imgW="10501630" imgH="49117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7519" y="1489113"/>
                        <a:ext cx="8318548" cy="3881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" name="对象 1362947"/>
          <p:cNvGraphicFramePr>
            <a:graphicFrameLocks noChangeAspect="1"/>
          </p:cNvGraphicFramePr>
          <p:nvPr/>
        </p:nvGraphicFramePr>
        <p:xfrm>
          <a:off x="1940685" y="2725891"/>
          <a:ext cx="8310629" cy="278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" r:id="rId3" imgW="10501630" imgH="3519170" progId="Word.Document.8">
                  <p:embed/>
                </p:oleObj>
              </mc:Choice>
              <mc:Fallback>
                <p:oleObj name="" r:id="rId3" imgW="10501630" imgH="35191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0685" y="2725891"/>
                        <a:ext cx="8310629" cy="2783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7" name="对象 1363970"/>
          <p:cNvGraphicFramePr>
            <a:graphicFrameLocks noChangeAspect="1"/>
          </p:cNvGraphicFramePr>
          <p:nvPr/>
        </p:nvGraphicFramePr>
        <p:xfrm>
          <a:off x="1937519" y="2165303"/>
          <a:ext cx="8318548" cy="252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" r:id="rId1" imgW="10509250" imgH="3195955" progId="Word.Document.8">
                  <p:embed/>
                </p:oleObj>
              </mc:Choice>
              <mc:Fallback>
                <p:oleObj name="" r:id="rId1" imgW="10509250" imgH="31959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7519" y="2165303"/>
                        <a:ext cx="8318548" cy="2527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图片 1461249" descr="解析答案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7940" y="5617508"/>
            <a:ext cx="1038828" cy="31988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aphicFrame>
        <p:nvGraphicFramePr>
          <p:cNvPr id="93186" name="对象 1461250"/>
          <p:cNvGraphicFramePr>
            <a:graphicFrameLocks noChangeAspect="1"/>
          </p:cNvGraphicFramePr>
          <p:nvPr/>
        </p:nvGraphicFramePr>
        <p:xfrm>
          <a:off x="1937519" y="1446357"/>
          <a:ext cx="8318548" cy="396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" r:id="rId2" imgW="10501630" imgH="5018405" progId="Word.Document.8">
                  <p:embed/>
                </p:oleObj>
              </mc:Choice>
              <mc:Fallback>
                <p:oleObj name="" r:id="rId2" imgW="10501630" imgH="50184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7519" y="1446357"/>
                        <a:ext cx="8318548" cy="3965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对象 1461251"/>
          <p:cNvGraphicFramePr>
            <a:graphicFrameLocks noChangeAspect="1"/>
          </p:cNvGraphicFramePr>
          <p:nvPr/>
        </p:nvGraphicFramePr>
        <p:xfrm>
          <a:off x="1940685" y="4540673"/>
          <a:ext cx="8310629" cy="85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" r:id="rId4" imgW="10501630" imgH="1086485" progId="Word.Document.8">
                  <p:embed/>
                </p:oleObj>
              </mc:Choice>
              <mc:Fallback>
                <p:oleObj name="" r:id="rId4" imgW="10501630" imgH="10864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0685" y="4540673"/>
                        <a:ext cx="8310629" cy="859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base">
                                        <p:cTn id="11" dur="500" fill="hold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timgm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088" y="4937435"/>
            <a:ext cx="2541623" cy="1912099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2001679" y="1992396"/>
            <a:ext cx="8044983" cy="17957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195" smtClean="0"/>
              <a:t>如果已知                     ，你能求出满足条</a:t>
            </a:r>
            <a:endParaRPr lang="zh-CN" altLang="en-US" sz="3195" smtClean="0"/>
          </a:p>
          <a:p>
            <a:endParaRPr lang="zh-CN" altLang="en-US" sz="3195" smtClean="0"/>
          </a:p>
          <a:p>
            <a:r>
              <a:rPr lang="zh-CN" altLang="en-US" sz="3195" smtClean="0"/>
              <a:t>件的角        吗？</a:t>
            </a:r>
            <a:endParaRPr lang="zh-CN" altLang="en-US" sz="3195"/>
          </a:p>
        </p:txBody>
      </p:sp>
      <p:sp>
        <p:nvSpPr>
          <p:cNvPr id="13" name="剪去单角的矩形 12"/>
          <p:cNvSpPr/>
          <p:nvPr/>
        </p:nvSpPr>
        <p:spPr>
          <a:xfrm>
            <a:off x="1535289" y="196641"/>
            <a:ext cx="1400183" cy="790132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795" b="1" smtClean="0">
                <a:solidFill>
                  <a:schemeClr val="tx1"/>
                </a:solidFill>
              </a:rPr>
              <a:t>想一想</a:t>
            </a:r>
            <a:endParaRPr lang="zh-CN" altLang="en-US" sz="2795" b="1">
              <a:solidFill>
                <a:schemeClr val="tx1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880133" y="1787912"/>
          <a:ext cx="1795755" cy="121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2" imgW="14020800" imgH="9448800" progId="Equation.DSMT4">
                  <p:embed/>
                </p:oleObj>
              </mc:Choice>
              <mc:Fallback>
                <p:oleObj name="Equation" r:id="rId2" imgW="14020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0133" y="1787912"/>
                        <a:ext cx="1795755" cy="12101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234037" y="1130433"/>
          <a:ext cx="1125011" cy="24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2743200" imgH="4267200" progId="Equation.DSMT4">
                  <p:embed/>
                </p:oleObj>
              </mc:Choice>
              <mc:Fallback>
                <p:oleObj name="Equation" r:id="rId4" imgW="27432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4037" y="1130433"/>
                        <a:ext cx="1125011" cy="2441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613924" y="3201792"/>
          <a:ext cx="389561" cy="42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3048000" imgH="3352800" progId="Equation.DSMT4">
                  <p:embed/>
                </p:oleObj>
              </mc:Choice>
              <mc:Fallback>
                <p:oleObj name="Equation" r:id="rId6" imgW="3048000" imgH="335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3924" y="3201792"/>
                        <a:ext cx="389561" cy="4291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云形 16"/>
          <p:cNvSpPr/>
          <p:nvPr/>
        </p:nvSpPr>
        <p:spPr>
          <a:xfrm>
            <a:off x="6455151" y="2998019"/>
            <a:ext cx="3304189" cy="229856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195" b="1" smtClean="0"/>
              <a:t>用什么方找的</a:t>
            </a:r>
            <a:endParaRPr lang="en-US" altLang="zh-CN" sz="3195" b="1" smtClean="0"/>
          </a:p>
          <a:p>
            <a:pPr algn="ctr"/>
            <a:r>
              <a:rPr lang="zh-CN" altLang="en-US" sz="3195" b="1" smtClean="0"/>
              <a:t>又</a:t>
            </a:r>
            <a:r>
              <a:rPr lang="zh-CN" altLang="en-US" sz="3195" b="1" smtClean="0">
                <a:solidFill>
                  <a:srgbClr val="FF0000"/>
                </a:solidFill>
              </a:rPr>
              <a:t>准</a:t>
            </a:r>
            <a:r>
              <a:rPr lang="zh-CN" altLang="en-US" sz="3195" b="1" smtClean="0"/>
              <a:t>又</a:t>
            </a:r>
            <a:r>
              <a:rPr lang="zh-CN" altLang="en-US" sz="3195" b="1" smtClean="0">
                <a:solidFill>
                  <a:srgbClr val="FF0000"/>
                </a:solidFill>
              </a:rPr>
              <a:t>全</a:t>
            </a:r>
            <a:r>
              <a:rPr lang="zh-CN" altLang="en-US" sz="3195" b="1" smtClean="0"/>
              <a:t>？</a:t>
            </a:r>
            <a:endParaRPr lang="zh-CN" altLang="en-US" sz="3195" b="1"/>
          </a:p>
        </p:txBody>
      </p:sp>
      <p:sp>
        <p:nvSpPr>
          <p:cNvPr id="22" name="圆角矩形 21"/>
          <p:cNvSpPr/>
          <p:nvPr/>
        </p:nvSpPr>
        <p:spPr>
          <a:xfrm>
            <a:off x="3510113" y="4219132"/>
            <a:ext cx="1867585" cy="71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95" smtClean="0"/>
              <a:t>数形结合</a:t>
            </a:r>
            <a:endParaRPr lang="zh-CN" altLang="en-US" sz="2795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bldLvl="0" animBg="1"/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2345截图2020031712231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357" y="483961"/>
            <a:ext cx="3519680" cy="36199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43281" y="988317"/>
            <a:ext cx="28732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" smtClean="0"/>
              <a:t>1</a:t>
            </a:r>
            <a:endParaRPr lang="zh-CN" altLang="en-US" sz="135"/>
          </a:p>
        </p:txBody>
      </p:sp>
      <p:cxnSp>
        <p:nvCxnSpPr>
          <p:cNvPr id="28" name="直接连接符 27"/>
          <p:cNvCxnSpPr/>
          <p:nvPr/>
        </p:nvCxnSpPr>
        <p:spPr>
          <a:xfrm>
            <a:off x="2006677" y="1850280"/>
            <a:ext cx="2873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371451" y="1562959"/>
            <a:ext cx="1436604" cy="7901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1863017" y="1419299"/>
            <a:ext cx="1580264" cy="9421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61583" y="1275639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zh-CN" altLang="en-US" sz="2795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7659" y="1328352"/>
            <a:ext cx="790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00B050"/>
                </a:solidFill>
              </a:rPr>
              <a:t>P´</a:t>
            </a:r>
            <a:endParaRPr lang="zh-CN" altLang="en-US" sz="2795" b="1">
              <a:solidFill>
                <a:srgbClr val="00B05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4233413" y="1850280"/>
            <a:ext cx="0" cy="5028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2581319" y="1850280"/>
            <a:ext cx="0" cy="50281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41093" y="2279717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FF0000"/>
                </a:solidFill>
              </a:rPr>
              <a:t>M</a:t>
            </a:r>
            <a:endParaRPr lang="zh-CN" altLang="en-US" sz="2795" b="1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2660" y="2260600"/>
            <a:ext cx="4309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FFC000"/>
                </a:solidFill>
              </a:rPr>
              <a:t>N</a:t>
            </a:r>
            <a:endParaRPr lang="zh-CN" altLang="en-US" sz="2795" b="1">
              <a:solidFill>
                <a:srgbClr val="FFC000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659396" y="914943"/>
          <a:ext cx="1149283" cy="80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2" imgW="13411200" imgH="9448800" progId="Equation.DSMT4">
                  <p:embed/>
                </p:oleObj>
              </mc:Choice>
              <mc:Fallback>
                <p:oleObj name="Equation" r:id="rId2" imgW="134112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9396" y="914943"/>
                        <a:ext cx="1149283" cy="8097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557187" y="771283"/>
          <a:ext cx="1306455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5240000" imgH="9448800" progId="Equation.DSMT4">
                  <p:embed/>
                </p:oleObj>
              </mc:Choice>
              <mc:Fallback>
                <p:oleObj name="Equation" r:id="rId4" imgW="1524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187" y="771283"/>
                        <a:ext cx="1306455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5808679" y="8467"/>
          <a:ext cx="1149308" cy="77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14020800" imgH="9448800" progId="Equation.DSMT4">
                  <p:embed/>
                </p:oleObj>
              </mc:Choice>
              <mc:Fallback>
                <p:oleObj name="Equation" r:id="rId6" imgW="14020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8679" y="8467"/>
                        <a:ext cx="1149308" cy="774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5665019" y="2423377"/>
          <a:ext cx="1958889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imgW="22860000" imgH="9448800" progId="Equation.DSMT4">
                  <p:embed/>
                </p:oleObj>
              </mc:Choice>
              <mc:Fallback>
                <p:oleObj name="Equation" r:id="rId8" imgW="2286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5019" y="2423377"/>
                        <a:ext cx="1958889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8179076" y="2474547"/>
          <a:ext cx="2090325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0" imgW="24384000" imgH="9448800" progId="Equation.DSMT4">
                  <p:embed/>
                </p:oleObj>
              </mc:Choice>
              <mc:Fallback>
                <p:oleObj name="Equation" r:id="rId10" imgW="24384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79076" y="2474547"/>
                        <a:ext cx="2090325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76264" y="2567037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sp>
        <p:nvSpPr>
          <p:cNvPr id="60" name="饼形 59"/>
          <p:cNvSpPr/>
          <p:nvPr/>
        </p:nvSpPr>
        <p:spPr>
          <a:xfrm rot="3718619">
            <a:off x="2477180" y="1400788"/>
            <a:ext cx="1906348" cy="1810348"/>
          </a:xfrm>
          <a:prstGeom prst="pie">
            <a:avLst>
              <a:gd name="adj1" fmla="val 8783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">
              <a:solidFill>
                <a:schemeClr val="tx1"/>
              </a:solidFill>
            </a:endParaRPr>
          </a:p>
        </p:txBody>
      </p:sp>
      <p:sp>
        <p:nvSpPr>
          <p:cNvPr id="63" name="云形 62"/>
          <p:cNvSpPr/>
          <p:nvPr/>
        </p:nvSpPr>
        <p:spPr>
          <a:xfrm>
            <a:off x="7352521" y="340301"/>
            <a:ext cx="3304189" cy="229856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195" b="1" smtClean="0"/>
              <a:t>还有其他方法吗？</a:t>
            </a:r>
            <a:endParaRPr lang="zh-CN" altLang="en-US" sz="3195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7" grpId="1"/>
      <p:bldP spid="48" grpId="1"/>
      <p:bldP spid="52" grpId="0"/>
      <p:bldP spid="60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7327" y="117687"/>
            <a:ext cx="7421033" cy="63821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1988" y="117687"/>
            <a:ext cx="489585" cy="43205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60958" tIns="60958" rIns="60958" bIns="60958" numCol="1" spcCol="38100" rtlCol="0" anchor="t" forceAA="0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解读课本数形结合熟记规律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87" y="136313"/>
            <a:ext cx="5891953" cy="1514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728893"/>
            <a:ext cx="5896187" cy="1945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7" y="3674533"/>
            <a:ext cx="4732020" cy="317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884767"/>
            <a:ext cx="6075680" cy="3952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2345截图2020031712231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9" y="1655209"/>
            <a:ext cx="4518312" cy="4646999"/>
          </a:xfrm>
          <a:prstGeom prst="rect">
            <a:avLst/>
          </a:prstGeom>
        </p:spPr>
      </p:pic>
      <p:sp>
        <p:nvSpPr>
          <p:cNvPr id="46" name="横卷形 45"/>
          <p:cNvSpPr/>
          <p:nvPr/>
        </p:nvSpPr>
        <p:spPr>
          <a:xfrm>
            <a:off x="1535289" y="5727567"/>
            <a:ext cx="9121423" cy="1292944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"/>
          </a:p>
        </p:txBody>
      </p:sp>
      <p:sp>
        <p:nvSpPr>
          <p:cNvPr id="6" name="圆角矩形 5"/>
          <p:cNvSpPr/>
          <p:nvPr/>
        </p:nvSpPr>
        <p:spPr>
          <a:xfrm>
            <a:off x="2145339" y="268471"/>
            <a:ext cx="1436604" cy="6464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95" smtClean="0"/>
              <a:t>例</a:t>
            </a:r>
            <a:r>
              <a:rPr lang="en-US" altLang="zh-CN" sz="3595" smtClean="0"/>
              <a:t>1</a:t>
            </a:r>
            <a:endParaRPr lang="zh-CN" altLang="en-US" sz="3595"/>
          </a:p>
        </p:txBody>
      </p:sp>
      <p:cxnSp>
        <p:nvCxnSpPr>
          <p:cNvPr id="10" name="肘形连接符 9"/>
          <p:cNvCxnSpPr>
            <a:stCxn id="6" idx="1"/>
          </p:cNvCxnSpPr>
          <p:nvPr/>
        </p:nvCxnSpPr>
        <p:spPr>
          <a:xfrm rot="10800000" flipV="1">
            <a:off x="1786188" y="591707"/>
            <a:ext cx="359151" cy="290912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333" y="340360"/>
            <a:ext cx="64414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5" b="1" smtClean="0"/>
              <a:t>已知                                     求</a:t>
            </a:r>
            <a:r>
              <a:rPr lang="en-US" altLang="zh-CN" sz="279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  <a:sym typeface="+mn-ea"/>
              </a:rPr>
              <a:t>a</a:t>
            </a:r>
            <a:endParaRPr lang="zh-CN" altLang="en-US" sz="279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  <a:p>
            <a:r>
              <a:rPr lang="zh-CN" altLang="en-US" sz="2795" b="1" smtClean="0"/>
              <a:t>     </a:t>
            </a:r>
            <a:endParaRPr lang="zh-CN" altLang="en-US" sz="2795" b="1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515736" y="196641"/>
          <a:ext cx="2897952" cy="100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2" imgW="27736800" imgH="9448800" progId="Equation.DSMT4">
                  <p:embed/>
                </p:oleObj>
              </mc:Choice>
              <mc:Fallback>
                <p:oleObj name="Equation" r:id="rId2" imgW="27736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5736" y="196641"/>
                        <a:ext cx="2897952" cy="10056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145339" y="2064227"/>
            <a:ext cx="861963" cy="6464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95" smtClean="0"/>
              <a:t>解</a:t>
            </a:r>
            <a:endParaRPr lang="zh-CN" altLang="en-US" sz="3595"/>
          </a:p>
        </p:txBody>
      </p:sp>
      <p:cxnSp>
        <p:nvCxnSpPr>
          <p:cNvPr id="15" name="肘形连接符 9"/>
          <p:cNvCxnSpPr/>
          <p:nvPr/>
        </p:nvCxnSpPr>
        <p:spPr>
          <a:xfrm rot="10800000" flipV="1">
            <a:off x="1786189" y="2459292"/>
            <a:ext cx="359151" cy="290912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3438283" y="1992396"/>
            <a:ext cx="0" cy="395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079132" y="2423377"/>
            <a:ext cx="933792" cy="1580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007301" y="4003641"/>
            <a:ext cx="1005623" cy="201124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35471" y="2710697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zh-CN" altLang="en-US" sz="2795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7301" y="5009264"/>
            <a:ext cx="790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00B050"/>
                </a:solidFill>
              </a:rPr>
              <a:t>P´</a:t>
            </a:r>
            <a:endParaRPr lang="zh-CN" altLang="en-US" sz="2795" b="1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7301" y="4003641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FF0000"/>
                </a:solidFill>
              </a:rPr>
              <a:t>M</a:t>
            </a:r>
            <a:endParaRPr lang="zh-CN" altLang="en-US" sz="2795" b="1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366452" y="4075472"/>
            <a:ext cx="57464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5162208" y="196641"/>
          <a:ext cx="1146512" cy="98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0972800" imgH="9448800" progId="Equation.DSMT4">
                  <p:embed/>
                </p:oleObj>
              </mc:Choice>
              <mc:Fallback>
                <p:oleObj name="Equation" r:id="rId4" imgW="10972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2208" y="196641"/>
                        <a:ext cx="1146512" cy="9865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圆角矩形 30"/>
          <p:cNvSpPr/>
          <p:nvPr/>
        </p:nvSpPr>
        <p:spPr>
          <a:xfrm>
            <a:off x="5162208" y="268471"/>
            <a:ext cx="1221113" cy="978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98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</a:rPr>
              <a:t>a</a:t>
            </a:r>
            <a:endParaRPr lang="zh-CN" altLang="en-US" sz="598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786317" y="1346592"/>
          <a:ext cx="1306455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5240000" imgH="9448800" progId="Equation.DSMT4">
                  <p:embed/>
                </p:oleObj>
              </mc:Choice>
              <mc:Fallback>
                <p:oleObj name="Equation" r:id="rId6" imgW="1524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6317" y="1346592"/>
                        <a:ext cx="1306455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786188" y="4937435"/>
          <a:ext cx="1306455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8" imgW="15240000" imgH="9448800" progId="Equation.DSMT4">
                  <p:embed/>
                </p:oleObj>
              </mc:Choice>
              <mc:Fallback>
                <p:oleObj name="Equation" r:id="rId8" imgW="1524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6188" y="4937435"/>
                        <a:ext cx="1306455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6716764" y="1633220"/>
          <a:ext cx="2481471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0" imgW="28956000" imgH="9448800" progId="Equation.DSMT4">
                  <p:embed/>
                </p:oleObj>
              </mc:Choice>
              <mc:Fallback>
                <p:oleObj name="Equation" r:id="rId10" imgW="28956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6764" y="1633220"/>
                        <a:ext cx="2481471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圆角矩形 34"/>
          <p:cNvSpPr/>
          <p:nvPr/>
        </p:nvSpPr>
        <p:spPr>
          <a:xfrm>
            <a:off x="6383321" y="1489584"/>
            <a:ext cx="1221113" cy="978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98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</a:rPr>
              <a:t>a</a:t>
            </a:r>
            <a:endParaRPr lang="zh-CN" altLang="en-US" sz="598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6670641" y="3142372"/>
          <a:ext cx="3265343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2" imgW="38100000" imgH="9448800" progId="Equation.DSMT4">
                  <p:embed/>
                </p:oleObj>
              </mc:Choice>
              <mc:Fallback>
                <p:oleObj name="Equation" r:id="rId12" imgW="3810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70641" y="3142372"/>
                        <a:ext cx="3265343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圆角矩形 37"/>
          <p:cNvSpPr/>
          <p:nvPr/>
        </p:nvSpPr>
        <p:spPr>
          <a:xfrm>
            <a:off x="6383321" y="3141679"/>
            <a:ext cx="1221113" cy="978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98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</a:rPr>
              <a:t>a</a:t>
            </a:r>
            <a:endParaRPr lang="zh-CN" altLang="en-US" sz="598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2472" y="2567037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5018547" y="4434623"/>
          <a:ext cx="1933551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4" imgW="22555200" imgH="9448800" progId="Equation.DSMT4">
                  <p:embed/>
                </p:oleObj>
              </mc:Choice>
              <mc:Fallback>
                <p:oleObj name="Equation" r:id="rId14" imgW="225552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8547" y="4434623"/>
                        <a:ext cx="1933551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957963" y="4578283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7532604" y="4362792"/>
          <a:ext cx="2247100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6" imgW="26212800" imgH="9448800" progId="Equation.DSMT4">
                  <p:embed/>
                </p:oleObj>
              </mc:Choice>
              <mc:Fallback>
                <p:oleObj name="Equation" r:id="rId16" imgW="26212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32604" y="4362792"/>
                        <a:ext cx="2247100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1786188" y="5843960"/>
          <a:ext cx="2802937" cy="10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8" imgW="26822400" imgH="9448800" progId="Equation.DSMT4">
                  <p:embed/>
                </p:oleObj>
              </mc:Choice>
              <mc:Fallback>
                <p:oleObj name="Equation" r:id="rId18" imgW="268224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86188" y="5843960"/>
                        <a:ext cx="2802937" cy="1005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59396" y="608671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5" b="1" smtClean="0"/>
              <a:t>的解集为</a:t>
            </a:r>
            <a:endParaRPr lang="zh-CN" altLang="en-US" sz="2395" b="1"/>
          </a:p>
        </p:txBody>
      </p:sp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6167831" y="6038740"/>
          <a:ext cx="3658071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20" imgW="42672000" imgH="9448800" progId="Equation.DSMT4">
                  <p:embed/>
                </p:oleObj>
              </mc:Choice>
              <mc:Fallback>
                <p:oleObj name="Equation" r:id="rId20" imgW="42672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67831" y="6038740"/>
                        <a:ext cx="3658071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25" grpId="1"/>
      <p:bldP spid="26" grpId="1"/>
      <p:bldP spid="28" grpId="1"/>
      <p:bldP spid="31" grpId="0" bldLvl="0" animBg="1"/>
      <p:bldP spid="31" grpId="1" bldLvl="0" animBg="1"/>
      <p:bldP spid="35" grpId="0" bldLvl="0" animBg="1"/>
      <p:bldP spid="35" grpId="1" bldLvl="0" animBg="1"/>
      <p:bldP spid="38" grpId="0" bldLvl="0" animBg="1"/>
      <p:bldP spid="38" grpId="1" bldLvl="0" animBg="1"/>
      <p:bldP spid="39" grpId="0"/>
      <p:bldP spid="4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2345截图2020031712231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9" y="1655209"/>
            <a:ext cx="4518312" cy="4646999"/>
          </a:xfrm>
          <a:prstGeom prst="rect">
            <a:avLst/>
          </a:prstGeom>
        </p:spPr>
      </p:pic>
      <p:sp>
        <p:nvSpPr>
          <p:cNvPr id="46" name="横卷形 45"/>
          <p:cNvSpPr/>
          <p:nvPr/>
        </p:nvSpPr>
        <p:spPr>
          <a:xfrm>
            <a:off x="1535289" y="5727567"/>
            <a:ext cx="9121423" cy="1292944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"/>
          </a:p>
        </p:txBody>
      </p:sp>
      <p:sp>
        <p:nvSpPr>
          <p:cNvPr id="6" name="圆角矩形 5"/>
          <p:cNvSpPr/>
          <p:nvPr/>
        </p:nvSpPr>
        <p:spPr>
          <a:xfrm>
            <a:off x="2145339" y="268471"/>
            <a:ext cx="1436604" cy="6464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95" smtClean="0"/>
              <a:t>例</a:t>
            </a:r>
            <a:r>
              <a:rPr lang="en-US" altLang="zh-CN" sz="3595" smtClean="0"/>
              <a:t>1</a:t>
            </a:r>
            <a:endParaRPr lang="zh-CN" altLang="en-US" sz="3595"/>
          </a:p>
        </p:txBody>
      </p:sp>
      <p:cxnSp>
        <p:nvCxnSpPr>
          <p:cNvPr id="10" name="肘形连接符 9"/>
          <p:cNvCxnSpPr>
            <a:stCxn id="6" idx="1"/>
          </p:cNvCxnSpPr>
          <p:nvPr/>
        </p:nvCxnSpPr>
        <p:spPr>
          <a:xfrm rot="10800000" flipV="1">
            <a:off x="1786188" y="591707"/>
            <a:ext cx="359151" cy="290912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603" y="340301"/>
            <a:ext cx="46189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795" b="1" smtClean="0"/>
              <a:t>已知                                     求  </a:t>
            </a:r>
            <a:r>
              <a:rPr lang="en-US" altLang="zh-CN" sz="279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  <a:sym typeface="+mn-ea"/>
              </a:rPr>
              <a:t>a</a:t>
            </a:r>
            <a:endParaRPr lang="zh-CN" altLang="en-US" sz="279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  <a:p>
            <a:pPr algn="l"/>
            <a:r>
              <a:rPr lang="zh-CN" altLang="en-US" sz="2795" b="1" smtClean="0"/>
              <a:t>   </a:t>
            </a:r>
            <a:endParaRPr lang="zh-CN" altLang="en-US" sz="2795" b="1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515736" y="196641"/>
          <a:ext cx="2897952" cy="100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2" imgW="27736800" imgH="9448800" progId="Equation.DSMT4">
                  <p:embed/>
                </p:oleObj>
              </mc:Choice>
              <mc:Fallback>
                <p:oleObj name="Equation" r:id="rId2" imgW="27736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5736" y="196641"/>
                        <a:ext cx="2897952" cy="10056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145339" y="2064227"/>
            <a:ext cx="861963" cy="6464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95" smtClean="0"/>
              <a:t>解</a:t>
            </a:r>
            <a:endParaRPr lang="zh-CN" altLang="en-US" sz="3595"/>
          </a:p>
        </p:txBody>
      </p:sp>
      <p:cxnSp>
        <p:nvCxnSpPr>
          <p:cNvPr id="15" name="肘形连接符 9"/>
          <p:cNvCxnSpPr/>
          <p:nvPr/>
        </p:nvCxnSpPr>
        <p:spPr>
          <a:xfrm rot="10800000" flipV="1">
            <a:off x="1786189" y="2459292"/>
            <a:ext cx="359151" cy="290912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3438283" y="1992396"/>
            <a:ext cx="0" cy="395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079132" y="2423377"/>
            <a:ext cx="933792" cy="1580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007301" y="4003641"/>
            <a:ext cx="1005623" cy="201124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35471" y="2710697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zh-CN" altLang="en-US" sz="2795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7301" y="5009264"/>
            <a:ext cx="790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00B050"/>
                </a:solidFill>
              </a:rPr>
              <a:t>P´</a:t>
            </a:r>
            <a:endParaRPr lang="zh-CN" altLang="en-US" sz="2795" b="1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7301" y="4003641"/>
            <a:ext cx="2873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5" b="1" smtClean="0">
                <a:solidFill>
                  <a:srgbClr val="FF0000"/>
                </a:solidFill>
              </a:rPr>
              <a:t>M</a:t>
            </a:r>
            <a:endParaRPr lang="zh-CN" altLang="en-US" sz="2795" b="1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366452" y="4075472"/>
            <a:ext cx="57464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5162208" y="196641"/>
          <a:ext cx="1146512" cy="98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0972800" imgH="9448800" progId="Equation.DSMT4">
                  <p:embed/>
                </p:oleObj>
              </mc:Choice>
              <mc:Fallback>
                <p:oleObj name="Equation" r:id="rId4" imgW="10972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2208" y="196641"/>
                        <a:ext cx="1146512" cy="9865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圆角矩形 30"/>
          <p:cNvSpPr/>
          <p:nvPr/>
        </p:nvSpPr>
        <p:spPr>
          <a:xfrm>
            <a:off x="5162208" y="268471"/>
            <a:ext cx="1221113" cy="978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98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</a:rPr>
              <a:t>a</a:t>
            </a:r>
            <a:endParaRPr lang="zh-CN" altLang="en-US" sz="598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786317" y="1346592"/>
          <a:ext cx="1306455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15240000" imgH="9448800" progId="Equation.DSMT4">
                  <p:embed/>
                </p:oleObj>
              </mc:Choice>
              <mc:Fallback>
                <p:oleObj name="Equation" r:id="rId6" imgW="1524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6317" y="1346592"/>
                        <a:ext cx="1306455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786188" y="4937435"/>
          <a:ext cx="1306455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15240000" imgH="9448800" progId="Equation.DSMT4">
                  <p:embed/>
                </p:oleObj>
              </mc:Choice>
              <mc:Fallback>
                <p:oleObj name="Equation" r:id="rId8" imgW="1524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6188" y="4937435"/>
                        <a:ext cx="1306455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6716764" y="1633220"/>
          <a:ext cx="2481471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28956000" imgH="9448800" progId="Equation.DSMT4">
                  <p:embed/>
                </p:oleObj>
              </mc:Choice>
              <mc:Fallback>
                <p:oleObj name="Equation" r:id="rId10" imgW="28956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6764" y="1633220"/>
                        <a:ext cx="2481471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圆角矩形 34"/>
          <p:cNvSpPr/>
          <p:nvPr/>
        </p:nvSpPr>
        <p:spPr>
          <a:xfrm>
            <a:off x="6383321" y="1489584"/>
            <a:ext cx="1221113" cy="978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98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</a:rPr>
              <a:t>a</a:t>
            </a:r>
            <a:endParaRPr lang="zh-CN" altLang="en-US" sz="598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6670641" y="3142372"/>
          <a:ext cx="3265343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2" imgW="38100000" imgH="9448800" progId="Equation.DSMT4">
                  <p:embed/>
                </p:oleObj>
              </mc:Choice>
              <mc:Fallback>
                <p:oleObj name="Equation" r:id="rId12" imgW="3810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70641" y="3142372"/>
                        <a:ext cx="3265343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圆角矩形 37"/>
          <p:cNvSpPr/>
          <p:nvPr/>
        </p:nvSpPr>
        <p:spPr>
          <a:xfrm>
            <a:off x="6383321" y="3141679"/>
            <a:ext cx="1221113" cy="978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985" i="1" smtClean="0">
                <a:solidFill>
                  <a:srgbClr val="FF0000"/>
                </a:solidFill>
                <a:latin typeface="Euclid Symbol" pitchFamily="18" charset="2"/>
                <a:ea typeface="Batang" pitchFamily="18" charset="-127"/>
                <a:cs typeface="AngsanaUPC" pitchFamily="18" charset="-34"/>
              </a:rPr>
              <a:t>a</a:t>
            </a:r>
            <a:endParaRPr lang="zh-CN" altLang="en-US" sz="5985" i="1">
              <a:solidFill>
                <a:srgbClr val="FF0000"/>
              </a:solidFill>
              <a:latin typeface="Euclid Symbol" pitchFamily="18" charset="2"/>
              <a:ea typeface="Batang" pitchFamily="18" charset="-127"/>
              <a:cs typeface="AngsanaUPC" pitchFamily="18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2472" y="2567037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5018547" y="4434623"/>
          <a:ext cx="1933551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4" imgW="22555200" imgH="9448800" progId="Equation.DSMT4">
                  <p:embed/>
                </p:oleObj>
              </mc:Choice>
              <mc:Fallback>
                <p:oleObj name="Equation" r:id="rId14" imgW="225552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8547" y="4434623"/>
                        <a:ext cx="1933551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957963" y="4578283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5" smtClean="0"/>
              <a:t>或</a:t>
            </a:r>
            <a:endParaRPr lang="zh-CN" altLang="en-US" sz="2795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7532604" y="4362792"/>
          <a:ext cx="2247100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6" imgW="26212800" imgH="9448800" progId="Equation.DSMT4">
                  <p:embed/>
                </p:oleObj>
              </mc:Choice>
              <mc:Fallback>
                <p:oleObj name="Equation" r:id="rId16" imgW="262128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32604" y="4362792"/>
                        <a:ext cx="2247100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1786188" y="5843960"/>
          <a:ext cx="2802937" cy="100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8" imgW="26822400" imgH="9448800" progId="Equation.DSMT4">
                  <p:embed/>
                </p:oleObj>
              </mc:Choice>
              <mc:Fallback>
                <p:oleObj name="Equation" r:id="rId18" imgW="268224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86188" y="5843960"/>
                        <a:ext cx="2802937" cy="1005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59396" y="608671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5" b="1" smtClean="0"/>
              <a:t>的解集为</a:t>
            </a:r>
            <a:endParaRPr lang="zh-CN" altLang="en-US" sz="2395" b="1"/>
          </a:p>
        </p:txBody>
      </p:sp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6167831" y="6038740"/>
          <a:ext cx="3658071" cy="81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20" imgW="42672000" imgH="9448800" progId="Equation.DSMT4">
                  <p:embed/>
                </p:oleObj>
              </mc:Choice>
              <mc:Fallback>
                <p:oleObj name="Equation" r:id="rId20" imgW="42672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67831" y="6038740"/>
                        <a:ext cx="3658071" cy="810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25" grpId="0"/>
      <p:bldP spid="26" grpId="0"/>
      <p:bldP spid="28" grpId="0"/>
      <p:bldP spid="31" grpId="0" bldLvl="0" animBg="1"/>
      <p:bldP spid="31" grpId="1" bldLvl="0" animBg="1"/>
      <p:bldP spid="35" grpId="0" bldLvl="0" animBg="1"/>
      <p:bldP spid="35" grpId="1" bldLvl="0" animBg="1"/>
      <p:bldP spid="38" grpId="0" bldLvl="0" animBg="1"/>
      <p:bldP spid="38" grpId="1" bldLvl="0" animBg="1"/>
      <p:bldP spid="39" grpId="0"/>
      <p:bldP spid="41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0391" y="539163"/>
          <a:ext cx="6487420" cy="169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1" imgW="3163570" imgH="829310" progId="Word.Document.8">
                  <p:embed/>
                </p:oleObj>
              </mc:Choice>
              <mc:Fallback>
                <p:oleObj name="Document" r:id="rId1" imgW="3163570" imgH="8293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391" y="539163"/>
                        <a:ext cx="6487420" cy="169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251" y="1867932"/>
          <a:ext cx="1919000" cy="95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3" imgW="1173480" imgH="586740" progId="Word.Document.8">
                  <p:embed/>
                </p:oleObj>
              </mc:Choice>
              <mc:Fallback>
                <p:oleObj name="Document" r:id="rId3" imgW="1173480" imgH="5867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251" y="1867932"/>
                        <a:ext cx="1919000" cy="95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1351" y="2428963"/>
          <a:ext cx="6894900" cy="126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5" imgW="3191510" imgH="586740" progId="Word.Document.8">
                  <p:embed/>
                </p:oleObj>
              </mc:Choice>
              <mc:Fallback>
                <p:oleObj name="Document" r:id="rId5" imgW="3191510" imgH="5867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351" y="2428963"/>
                        <a:ext cx="6894900" cy="126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0291" y="3324532"/>
          <a:ext cx="4514683" cy="96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7" imgW="2738755" imgH="586740" progId="Word.Document.8">
                  <p:embed/>
                </p:oleObj>
              </mc:Choice>
              <mc:Fallback>
                <p:oleObj name="Document" r:id="rId7" imgW="2738755" imgH="5867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291" y="3324532"/>
                        <a:ext cx="4514683" cy="966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4920" y="635564"/>
          <a:ext cx="8896101" cy="250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1" imgW="5350510" imgH="1507490" progId="Word.Document.8">
                  <p:embed/>
                </p:oleObj>
              </mc:Choice>
              <mc:Fallback>
                <p:oleObj name="Document" r:id="rId1" imgW="5350510" imgH="15074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920" y="635564"/>
                        <a:ext cx="8896101" cy="250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49953" y="2725861"/>
          <a:ext cx="7986677" cy="42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4182110" imgH="2200910" progId="Word.Document.8">
                  <p:embed/>
                </p:oleObj>
              </mc:Choice>
              <mc:Fallback>
                <p:oleObj name="Document" r:id="rId3" imgW="4182110" imgH="22009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953" y="2725861"/>
                        <a:ext cx="7986677" cy="4201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480,&quot;width&quot;:753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91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17</vt:i4>
      </vt:variant>
    </vt:vector>
  </HeadingPairs>
  <TitlesOfParts>
    <vt:vector size="86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DHTJ-PK74820004607</vt:lpstr>
      <vt:lpstr>Segoe Print</vt:lpstr>
      <vt:lpstr>Arial</vt:lpstr>
      <vt:lpstr>Euclid Symbol</vt:lpstr>
      <vt:lpstr>Symbol</vt:lpstr>
      <vt:lpstr>Batang</vt:lpstr>
      <vt:lpstr>AngsanaUPC</vt:lpstr>
      <vt:lpstr>Constantia</vt:lpstr>
      <vt:lpstr>Microsoft Sans Serif</vt:lpstr>
      <vt:lpstr>WPS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fenqing li</dc:creator>
  <cp:lastModifiedBy>范端喜gvhnashajb</cp:lastModifiedBy>
  <cp:revision>4</cp:revision>
  <dcterms:created xsi:type="dcterms:W3CDTF">2023-08-09T12:44:00Z</dcterms:created>
  <dcterms:modified xsi:type="dcterms:W3CDTF">2024-12-18T14:11:48Z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