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262" r:id="rId5"/>
    <p:sldId id="320" r:id="rId6"/>
    <p:sldId id="321" r:id="rId7"/>
    <p:sldId id="345" r:id="rId8"/>
    <p:sldId id="346" r:id="rId9"/>
    <p:sldId id="347" r:id="rId10"/>
    <p:sldId id="349" r:id="rId11"/>
    <p:sldId id="348" r:id="rId12"/>
    <p:sldId id="350" r:id="rId13"/>
    <p:sldId id="287" r:id="rId14"/>
    <p:sldId id="274" r:id="rId15"/>
    <p:sldId id="353" r:id="rId16"/>
    <p:sldId id="356" r:id="rId17"/>
    <p:sldId id="278" r:id="rId18"/>
    <p:sldId id="355" r:id="rId19"/>
    <p:sldId id="354" r:id="rId20"/>
    <p:sldId id="368" r:id="rId21"/>
    <p:sldId id="330" r:id="rId22"/>
    <p:sldId id="331" r:id="rId23"/>
    <p:sldId id="332" r:id="rId24"/>
    <p:sldId id="285" r:id="rId25"/>
    <p:sldId id="319" r:id="rId26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4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tags" Target="tags/tag89.xml" /><Relationship Id="rId28" Type="http://schemas.openxmlformats.org/officeDocument/2006/relationships/presProps" Target="presProps.xml" /><Relationship Id="rId29" Type="http://schemas.openxmlformats.org/officeDocument/2006/relationships/viewProps" Target="viewProps.xml" /><Relationship Id="rId3" Type="http://schemas.openxmlformats.org/officeDocument/2006/relationships/notesMaster" Target="notesMasters/notesMaster1.xml" /><Relationship Id="rId30" Type="http://schemas.openxmlformats.org/officeDocument/2006/relationships/theme" Target="theme/theme1.xml" /><Relationship Id="rId31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wmf" /><Relationship Id="rId2" Type="http://schemas.openxmlformats.org/officeDocument/2006/relationships/image" Target="../media/image6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wmf" /><Relationship Id="rId2" Type="http://schemas.openxmlformats.org/officeDocument/2006/relationships/image" Target="../media/image9.wmf" /><Relationship Id="rId3" Type="http://schemas.openxmlformats.org/officeDocument/2006/relationships/image" Target="../media/image10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wmf" /><Relationship Id="rId2" Type="http://schemas.openxmlformats.org/officeDocument/2006/relationships/image" Target="../media/image13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image" Target="../media/image2.png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62.xml" /><Relationship Id="rId21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3.bin" TargetMode="Internal" /><Relationship Id="rId3" Type="http://schemas.openxmlformats.org/officeDocument/2006/relationships/image" Target="../media/image8.wmf" /><Relationship Id="rId4" Type="http://schemas.openxmlformats.org/officeDocument/2006/relationships/oleObject" Target="../embeddings/oleObject4.bin" TargetMode="Internal" /><Relationship Id="rId5" Type="http://schemas.openxmlformats.org/officeDocument/2006/relationships/image" Target="../media/image9.wmf" /><Relationship Id="rId6" Type="http://schemas.openxmlformats.org/officeDocument/2006/relationships/oleObject" Target="../embeddings/oleObject5.bin" TargetMode="Internal" /><Relationship Id="rId7" Type="http://schemas.openxmlformats.org/officeDocument/2006/relationships/image" Target="../media/image10.wmf" /><Relationship Id="rId8" Type="http://schemas.openxmlformats.org/officeDocument/2006/relationships/vmlDrawing" Target="../drawings/vmlDrawing2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Relationship Id="rId3" Type="http://schemas.openxmlformats.org/officeDocument/2006/relationships/tags" Target="../tags/tag63.xml" /><Relationship Id="rId4" Type="http://schemas.openxmlformats.org/officeDocument/2006/relationships/oleObject" Target="../embeddings/oleObject6.bin" TargetMode="Internal" /><Relationship Id="rId5" Type="http://schemas.openxmlformats.org/officeDocument/2006/relationships/image" Target="../media/image12.wmf" /><Relationship Id="rId6" Type="http://schemas.openxmlformats.org/officeDocument/2006/relationships/oleObject" Target="../embeddings/oleObject7.bin" TargetMode="Internal" /><Relationship Id="rId7" Type="http://schemas.openxmlformats.org/officeDocument/2006/relationships/image" Target="../media/image13.wmf" /><Relationship Id="rId8" Type="http://schemas.openxmlformats.org/officeDocument/2006/relationships/vmlDrawing" Target="../drawings/vmlDrawing3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64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4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3.xml" /><Relationship Id="rId11" Type="http://schemas.openxmlformats.org/officeDocument/2006/relationships/tags" Target="../tags/tag74.xml" /><Relationship Id="rId12" Type="http://schemas.openxmlformats.org/officeDocument/2006/relationships/tags" Target="../tags/tag75.xml" /><Relationship Id="rId13" Type="http://schemas.openxmlformats.org/officeDocument/2006/relationships/tags" Target="../tags/tag76.xml" /><Relationship Id="rId14" Type="http://schemas.openxmlformats.org/officeDocument/2006/relationships/tags" Target="../tags/tag77.xml" /><Relationship Id="rId15" Type="http://schemas.openxmlformats.org/officeDocument/2006/relationships/tags" Target="../tags/tag78.xml" /><Relationship Id="rId16" Type="http://schemas.openxmlformats.org/officeDocument/2006/relationships/tags" Target="../tags/tag79.xml" /><Relationship Id="rId17" Type="http://schemas.openxmlformats.org/officeDocument/2006/relationships/tags" Target="../tags/tag80.xml" /><Relationship Id="rId18" Type="http://schemas.openxmlformats.org/officeDocument/2006/relationships/tags" Target="../tags/tag81.xml" /><Relationship Id="rId19" Type="http://schemas.openxmlformats.org/officeDocument/2006/relationships/tags" Target="../tags/tag82.xml" /><Relationship Id="rId2" Type="http://schemas.openxmlformats.org/officeDocument/2006/relationships/tags" Target="../tags/tag65.xml" /><Relationship Id="rId20" Type="http://schemas.openxmlformats.org/officeDocument/2006/relationships/tags" Target="../tags/tag83.xml" /><Relationship Id="rId21" Type="http://schemas.openxmlformats.org/officeDocument/2006/relationships/tags" Target="../tags/tag84.xml" /><Relationship Id="rId22" Type="http://schemas.openxmlformats.org/officeDocument/2006/relationships/tags" Target="../tags/tag85.xml" /><Relationship Id="rId23" Type="http://schemas.openxmlformats.org/officeDocument/2006/relationships/tags" Target="../tags/tag86.xml" /><Relationship Id="rId24" Type="http://schemas.openxmlformats.org/officeDocument/2006/relationships/tags" Target="../tags/tag87.xml" /><Relationship Id="rId25" Type="http://schemas.openxmlformats.org/officeDocument/2006/relationships/tags" Target="../tags/tag88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tags" Target="../tags/tag70.xml" /><Relationship Id="rId8" Type="http://schemas.openxmlformats.org/officeDocument/2006/relationships/tags" Target="../tags/tag71.xml" /><Relationship Id="rId9" Type="http://schemas.openxmlformats.org/officeDocument/2006/relationships/tags" Target="../tags/tag72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3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5.w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6.wmf" /><Relationship Id="rId6" Type="http://schemas.openxmlformats.org/officeDocument/2006/relationships/vmlDrawing" Target="../drawings/vmlDrawing1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/>
        </p:nvSpPr>
        <p:spPr>
          <a:xfrm>
            <a:off x="2676525" y="868680"/>
            <a:ext cx="7451090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第一章</a:t>
            </a:r>
            <a:r>
              <a:rPr lang="en-US" altLang="zh-CN" sz="40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0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集合与常用逻辑用语</a:t>
            </a:r>
            <a:endParaRPr lang="zh-CN" altLang="en-US" sz="40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05275" y="2381885"/>
            <a:ext cx="4290060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1.1.2 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集合的表示</a:t>
            </a:r>
            <a:endParaRPr lang="zh-CN" altLang="en-US" sz="4000" b="1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101" name="图片 100"/>
          <p:cNvPicPr/>
          <p:nvPr/>
        </p:nvPicPr>
        <p:blipFill>
          <a:blip r:embed="rId3"/>
          <a:srcRect b="21322"/>
          <a:stretch>
            <a:fillRect/>
          </a:stretch>
        </p:blipFill>
        <p:spPr>
          <a:xfrm>
            <a:off x="4081145" y="5058410"/>
            <a:ext cx="4314190" cy="1584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r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1366520" y="1830070"/>
            <a:ext cx="926719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    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800">
                <a:solidFill>
                  <a:srgbClr val="0000FF"/>
                </a:solidFill>
                <a:latin typeface="Calibri"/>
                <a:ea typeface="等线" panose="02010600030101010101" charset="-122"/>
                <a:cs typeface="Calibri" panose="020f0502020204030204" charset="0"/>
                <a:sym typeface="+mn-ea"/>
              </a:rPr>
              <a:t>│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Calibri" panose="020f0502020204030204" charset="0"/>
                <a:sym typeface="+mn-ea"/>
              </a:rPr>
              <a:t>≤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Calibri" panose="020f0502020204030204" charset="0"/>
                <a:sym typeface="+mn-ea"/>
              </a:rPr>
              <a:t>≤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66520" y="1308100"/>
            <a:ext cx="926719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比较以下两个集合中元素的个数：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44165" y="2352040"/>
            <a:ext cx="1319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有限集</a:t>
            </a:r>
            <a:endParaRPr lang="zh-CN" altLang="en-US" sz="24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9615" y="2322195"/>
            <a:ext cx="13195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无限集</a:t>
            </a:r>
            <a:endParaRPr lang="zh-CN" altLang="en-US" sz="24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8" name="Shape 120"/>
          <p:cNvSpPr/>
          <p:nvPr/>
        </p:nvSpPr>
        <p:spPr>
          <a:xfrm>
            <a:off x="988695" y="472440"/>
            <a:ext cx="295148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有限集与无限集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9" name="五边形 1"/>
          <p:cNvSpPr/>
          <p:nvPr/>
        </p:nvSpPr>
        <p:spPr>
          <a:xfrm>
            <a:off x="500380" y="42767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6520" y="4042410"/>
            <a:ext cx="9267190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一般地，什么情况下适合用列举法？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rPr>
              <a:t>        什么情况下适合用描述法？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6520" y="3397250"/>
            <a:ext cx="15938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思考：</a:t>
            </a:r>
            <a:endParaRPr lang="zh-CN" altLang="en-US" sz="24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/>
          <p:cNvGrpSpPr/>
          <p:nvPr/>
        </p:nvGrpSpPr>
        <p:grpSpPr>
          <a:xfrm>
            <a:off x="3618230" y="2881630"/>
            <a:ext cx="4469130" cy="2266950"/>
            <a:chOff x="7991" y="3368"/>
            <a:chExt cx="7038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56" y="4253"/>
              <a:ext cx="2842" cy="111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975100" y="1301750"/>
            <a:ext cx="4290060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1.1.2 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集合的表示 </a:t>
            </a:r>
            <a:endParaRPr lang="zh-CN" altLang="en-US" sz="4000" b="1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矩形 7"/>
          <p:cNvSpPr/>
          <p:nvPr/>
        </p:nvSpPr>
        <p:spPr>
          <a:xfrm>
            <a:off x="1419860" y="406400"/>
            <a:ext cx="438150" cy="59391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19860" y="854710"/>
            <a:ext cx="422910" cy="224536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22400" y="3376295"/>
            <a:ext cx="42291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40180" y="4928870"/>
            <a:ext cx="4076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05635" y="423545"/>
            <a:ext cx="8922400" cy="2676525"/>
            <a:chOff x="3071" y="933"/>
            <a:chExt cx="13719" cy="4215"/>
          </a:xfrm>
          <a:solidFill>
            <a:schemeClr val="bg1">
              <a:lumMod val="95000"/>
            </a:schemeClr>
          </a:solidFill>
        </p:grpSpPr>
        <p:sp>
          <p:nvSpPr>
            <p:cNvPr id="5" name="文本框 4"/>
            <p:cNvSpPr txBox="1"/>
            <p:nvPr/>
          </p:nvSpPr>
          <p:spPr>
            <a:xfrm>
              <a:off x="3071" y="933"/>
              <a:ext cx="13719" cy="4215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200000"/>
                </a:lnSpc>
              </a:pPr>
              <a:r>
                <a:rPr lang="en-US" altLang="zh-CN" sz="2400">
                  <a:solidFill>
                    <a:srgbClr val="0520ED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r>
                <a:rPr lang="en-US" sz="2800" b="1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1.   </a:t>
              </a:r>
              <a:r>
                <a:rPr lang="zh-CN" altLang="en-US" sz="2800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用列举法表示下列集合：</a:t>
              </a:r>
              <a:endPara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endParaRPr>
            </a:p>
            <a:p>
              <a:pPr fontAlgn="auto">
                <a:lnSpc>
                  <a:spcPct val="20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</a:t>
              </a:r>
              <a:r>
                <a:rPr lang="en-US" altLang="zh-CN" sz="28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(1)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={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微软雅黑" panose="020b0503020204020204" charset="-122"/>
                </a:rPr>
                <a:t>∈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N </a:t>
              </a:r>
              <a:r>
                <a:rPr lang="en-US" altLang="zh-CN" sz="2800">
                  <a:solidFill>
                    <a:schemeClr val="tx1"/>
                  </a:solidFill>
                  <a:latin typeface="Calibri"/>
                  <a:ea typeface="仿宋" panose="02010609060101010101" charset="-122"/>
                  <a:cs typeface="Calibri" panose="020f0502020204030204" charset="0"/>
                  <a:sym typeface="+mn-ea"/>
                </a:rPr>
                <a:t>│</a:t>
              </a:r>
              <a:r>
                <a:rPr lang="en-US" altLang="zh-CN" sz="28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</a:t>
              </a:r>
              <a:r>
                <a:rPr lang="en-US" altLang="zh-CN" sz="28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微软雅黑" panose="020b0503020204020204" charset="-122"/>
                </a:rPr>
                <a:t>∈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}</a:t>
              </a:r>
              <a:endParaRPr lang="en-US" altLang="zh-CN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pPr fontAlgn="auto">
                <a:lnSpc>
                  <a:spcPct val="200000"/>
                </a:lnSpc>
              </a:pPr>
              <a:r>
                <a:rPr lang="en-US" altLang="zh-CN" sz="28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(2)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en-US" altLang="zh-CN" sz="28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={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2800">
                  <a:solidFill>
                    <a:schemeClr val="tx1"/>
                  </a:solidFill>
                  <a:latin typeface="Calibri"/>
                  <a:ea typeface="仿宋" panose="02010609060101010101" charset="-122"/>
                  <a:cs typeface="Calibri" panose="020f0502020204030204" charset="0"/>
                  <a:sym typeface="+mn-ea"/>
                </a:rPr>
                <a:t>│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2800">
                  <a:solidFill>
                    <a:schemeClr val="tx1"/>
                  </a:solidFill>
                  <a:latin typeface="Calibri"/>
                  <a:ea typeface="仿宋" panose="02010609060101010101" charset="-122"/>
                  <a:cs typeface="Calibri" panose="020f0502020204030204" charset="0"/>
                  <a:sym typeface="+mn-ea"/>
                </a:rPr>
                <a:t>=</a:t>
              </a:r>
              <a:r>
                <a:rPr lang="en-US" altLang="zh-CN" sz="28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     ,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en-US" altLang="zh-CN" sz="28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,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en-US" altLang="zh-CN" sz="280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微软雅黑" panose="020b0503020204020204" charset="-122"/>
                </a:rPr>
                <a:t>∈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R, ab</a:t>
              </a:r>
              <a:r>
                <a:rPr lang="en-US" altLang="zh-CN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≠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0</a:t>
              </a:r>
              <a:r>
                <a:rPr lang="en-US" altLang="zh-CN" sz="28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}  </a:t>
              </a:r>
              <a:endParaRPr lang="en-US" altLang="zh-CN" sz="2800" i="1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  <p:graphicFrame>
          <p:nvGraphicFramePr>
            <p:cNvPr id="7" name="对象 6">
              <a:hlinkClick action="ppaction://ole?verb="/>
            </p:cNvPr>
            <p:cNvGraphicFramePr>
              <a:graphicFrameLocks noChangeAspect="1"/>
            </p:cNvGraphicFramePr>
            <p:nvPr/>
          </p:nvGraphicFramePr>
          <p:xfrm>
            <a:off x="6968" y="3886"/>
            <a:ext cx="1295" cy="126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0" r:id="rId2" imgW="482600" imgH="469900" progId="Equation.KSEE3">
                    <p:embed/>
                  </p:oleObj>
                </mc:Choice>
                <mc:Fallback>
                  <p:oleObj r:id="rId2" imgW="482600" imgH="4699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968" y="3886"/>
                          <a:ext cx="1295" cy="12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hlinkClick action="ppaction://ole?verb="/>
            </p:cNvPr>
            <p:cNvGraphicFramePr>
              <a:graphicFrameLocks noChangeAspect="1"/>
            </p:cNvGraphicFramePr>
            <p:nvPr/>
          </p:nvGraphicFramePr>
          <p:xfrm>
            <a:off x="7210" y="2569"/>
            <a:ext cx="1053" cy="116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1" r:id="rId4" imgW="355600" imgH="393700" progId="Equation.KSEE3">
                    <p:embed/>
                  </p:oleObj>
                </mc:Choice>
                <mc:Fallback>
                  <p:oleObj r:id="rId4" imgW="355600" imgH="3937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210" y="2569"/>
                          <a:ext cx="1053" cy="11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1905635" y="3360420"/>
            <a:ext cx="8929370" cy="1383665"/>
            <a:chOff x="2990" y="4932"/>
            <a:chExt cx="14062" cy="2179"/>
          </a:xfrm>
          <a:solidFill>
            <a:schemeClr val="bg1"/>
          </a:solidFill>
        </p:grpSpPr>
        <p:sp>
          <p:nvSpPr>
            <p:cNvPr id="3" name="文本框 2"/>
            <p:cNvSpPr txBox="1"/>
            <p:nvPr/>
          </p:nvSpPr>
          <p:spPr>
            <a:xfrm>
              <a:off x="2990" y="4932"/>
              <a:ext cx="14062" cy="217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en-US" sz="24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(1)</a:t>
              </a:r>
              <a:r>
                <a:rPr lang="zh-CN" altLang="en-US" sz="24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有序思考：</a:t>
              </a: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分别将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=0,1,2,3,4,5</a:t>
              </a: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代入，符合条件的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的值作为 </a:t>
              </a:r>
              <a:endPara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  <a:p>
              <a:pPr fontAlgn="auto">
                <a:lnSpc>
                  <a:spcPct val="100000"/>
                </a:lnSpc>
              </a:pP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             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中元素留下</a:t>
              </a:r>
              <a:r>
                <a:rPr lang="en-US" altLang="zh-CN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, </a:t>
              </a: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en-US" altLang="zh-CN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={0,3,4,5}</a:t>
              </a: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；</a:t>
              </a:r>
              <a:endPara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  <a:p>
              <a:pPr fontAlgn="auto">
                <a:lnSpc>
                  <a:spcPct val="100000"/>
                </a:lnSpc>
              </a:pPr>
              <a:r>
                <a:rPr lang="en-US" sz="24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(2)</a:t>
              </a: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由  </a:t>
              </a:r>
              <a:r>
                <a:rPr lang="en-US" altLang="zh-CN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=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ea"/>
                </a:rPr>
                <a:t>±1</a:t>
              </a:r>
              <a:r>
                <a:rPr lang="zh-CN" altLang="en-US" sz="2400">
                  <a:solidFill>
                    <a:schemeClr val="tx1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知</a:t>
              </a:r>
              <a:r>
                <a:rPr lang="en-US" altLang="zh-CN" sz="2400" i="1"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en-US" altLang="zh-CN" sz="2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={2</a:t>
              </a:r>
              <a:r>
                <a:rPr lang="zh-CN" altLang="en-US" sz="2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，</a:t>
              </a:r>
              <a:r>
                <a:rPr lang="en-US" altLang="zh-CN" sz="2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0，-2}</a:t>
              </a:r>
              <a:endParaRPr lang="en-US" altLang="zh-CN" sz="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  <a:p>
              <a:pPr fontAlgn="auto">
                <a:lnSpc>
                  <a:spcPct val="100000"/>
                </a:lnSpc>
              </a:pPr>
              <a:endParaRPr lang="en-US" altLang="zh-CN" sz="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  <p:graphicFrame>
          <p:nvGraphicFramePr>
            <p:cNvPr id="4" name="对象 3">
              <a:hlinkClick action="ppaction://ole?verb="/>
            </p:cNvPr>
            <p:cNvGraphicFramePr>
              <a:graphicFrameLocks noChangeAspect="1"/>
            </p:cNvGraphicFramePr>
            <p:nvPr/>
          </p:nvGraphicFramePr>
          <p:xfrm>
            <a:off x="4199" y="5963"/>
            <a:ext cx="559" cy="112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2" r:id="rId6" imgW="203200" imgH="419100" progId="Equation.KSEE3">
                    <p:embed/>
                  </p:oleObj>
                </mc:Choice>
                <mc:Fallback>
                  <p:oleObj r:id="rId6" imgW="203200" imgH="419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99" y="5963"/>
                          <a:ext cx="559" cy="11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文本框 19"/>
          <p:cNvSpPr txBox="1"/>
          <p:nvPr/>
        </p:nvSpPr>
        <p:spPr>
          <a:xfrm>
            <a:off x="1905635" y="4928870"/>
            <a:ext cx="8930640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由描述法改为列举法的过程中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，首先要关注元素的范围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其次要注意列举的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有序性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，防止重复或遗漏；最后要检查元素的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互异性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6872" y="1284605"/>
            <a:ext cx="543258" cy="405638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 </a:t>
            </a:r>
            <a:r>
              <a:rPr lang="zh-CN" altLang="en-US" sz="2000">
                <a:solidFill>
                  <a:srgbClr val="C00000"/>
                </a:solidFill>
              </a:rPr>
              <a:t>逻辑推理</a:t>
            </a:r>
            <a:r>
              <a:rPr lang="en-US" altLang="zh-CN" sz="2000">
                <a:solidFill>
                  <a:srgbClr val="C00000"/>
                </a:solidFill>
              </a:rPr>
              <a:t>+</a:t>
            </a:r>
            <a:r>
              <a:rPr lang="zh-CN" altLang="en-US" sz="2000">
                <a:solidFill>
                  <a:srgbClr val="C00000"/>
                </a:solidFill>
              </a:rPr>
              <a:t>数学运算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文本框 7"/>
          <p:cNvSpPr txBox="1"/>
          <p:nvPr/>
        </p:nvSpPr>
        <p:spPr>
          <a:xfrm>
            <a:off x="1929130" y="575310"/>
            <a:ext cx="6030595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用描述法表示图中阴影部分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含边界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的点的坐标的集合.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l="9556" t="34367" r="12962" b="31333"/>
          <a:stretch>
            <a:fillRect/>
          </a:stretch>
        </p:blipFill>
        <p:spPr>
          <a:xfrm>
            <a:off x="7959725" y="567690"/>
            <a:ext cx="2871470" cy="225996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19860" y="575310"/>
            <a:ext cx="438150" cy="59391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19860" y="824230"/>
            <a:ext cx="42291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19860" y="3001010"/>
            <a:ext cx="42291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40180" y="5097780"/>
            <a:ext cx="4076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8020" y="2736850"/>
            <a:ext cx="8998585" cy="221488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1.无限集，适合用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描述法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endParaRPr lang="zh-CN" altLang="en-US" sz="28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2.点集，元素是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有序实数对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而不是实数.</a:t>
            </a:r>
            <a:endParaRPr lang="zh-CN" altLang="en-US" sz="28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2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374900" y="4208145"/>
            <a:ext cx="6310630" cy="749935"/>
            <a:chOff x="4648" y="6856"/>
            <a:chExt cx="9938" cy="1181"/>
          </a:xfrm>
        </p:grpSpPr>
        <p:sp>
          <p:nvSpPr>
            <p:cNvPr id="6" name="文本框 5"/>
            <p:cNvSpPr txBox="1"/>
            <p:nvPr/>
          </p:nvSpPr>
          <p:spPr>
            <a:xfrm>
              <a:off x="4648" y="6867"/>
              <a:ext cx="9938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28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{</a:t>
              </a:r>
              <a:r>
                <a:rPr lang="en-US" altLang="zh-CN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(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,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y</a:t>
              </a:r>
              <a:r>
                <a:rPr lang="en-US" altLang="zh-CN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)</a:t>
              </a:r>
              <a:r>
                <a:rPr lang="en-US" altLang="zh-CN" sz="2800">
                  <a:latin typeface="Calibri"/>
                  <a:ea typeface="仿宋" panose="02010609060101010101" charset="-122"/>
                  <a:cs typeface="Calibri" panose="020f0502020204030204" charset="0"/>
                  <a:sym typeface="+mn-ea"/>
                </a:rPr>
                <a:t>│-</a:t>
              </a:r>
              <a:r>
                <a:rPr lang="en-US" altLang="zh-CN" sz="2800"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en-US" altLang="zh-CN" sz="2800">
                  <a:latin typeface="等线" panose="02010600030101010101" charset="-122"/>
                  <a:ea typeface="等线" panose="02010600030101010101" charset="-122"/>
                  <a:cs typeface="Calibri" panose="020f0502020204030204" charset="0"/>
                  <a:sym typeface="+mn-ea"/>
                </a:rPr>
                <a:t>≤</a:t>
              </a:r>
              <a:r>
                <a:rPr lang="en-US" altLang="zh-CN" sz="2800" i="1"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2800"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+mn-ea"/>
                </a:rPr>
                <a:t>≤   </a:t>
              </a:r>
              <a:r>
                <a:rPr lang="zh-CN" altLang="en-US" sz="2800"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+mn-ea"/>
                </a:rPr>
                <a:t>，   ≤</a:t>
              </a:r>
              <a:r>
                <a:rPr lang="en-US" altLang="zh-CN" sz="2800" i="1"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800" i="1"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y</a:t>
              </a:r>
              <a:r>
                <a:rPr lang="en-US" altLang="zh-CN" sz="2800" i="1"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+mn-ea"/>
                </a:rPr>
                <a:t>≤</a:t>
              </a:r>
              <a:r>
                <a:rPr lang="en-US" altLang="zh-CN" sz="2800"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zh-CN" altLang="en-US" sz="2800"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+mn-ea"/>
                </a:rPr>
                <a:t>，且</a:t>
              </a:r>
              <a:r>
                <a:rPr lang="en-US" altLang="zh-CN" sz="2800" i="1"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xy</a:t>
              </a:r>
              <a:r>
                <a:rPr lang="en-US" altLang="zh-CN" sz="2800"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+mn-ea"/>
                </a:rPr>
                <a:t>≥0}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graphicFrame>
          <p:nvGraphicFramePr>
            <p:cNvPr id="10" name="对象 9">
              <a:hlinkClick action="ppaction://ole?verb="/>
            </p:cNvPr>
            <p:cNvGraphicFramePr>
              <a:graphicFrameLocks noChangeAspect="1"/>
            </p:cNvGraphicFramePr>
            <p:nvPr/>
          </p:nvGraphicFramePr>
          <p:xfrm>
            <a:off x="8474" y="6895"/>
            <a:ext cx="442" cy="114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3" r:id="rId4" imgW="152400" imgH="393700" progId="Equation.KSEE3">
                    <p:embed/>
                  </p:oleObj>
                </mc:Choice>
                <mc:Fallback>
                  <p:oleObj r:id="rId4" imgW="152400" imgH="3937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474" y="6895"/>
                          <a:ext cx="442" cy="11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hlinkClick action="ppaction://ole?verb="/>
            </p:cNvPr>
            <p:cNvGraphicFramePr>
              <a:graphicFrameLocks noChangeAspect="1"/>
            </p:cNvGraphicFramePr>
            <p:nvPr/>
          </p:nvGraphicFramePr>
          <p:xfrm>
            <a:off x="9364" y="6856"/>
            <a:ext cx="761" cy="118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4" r:id="rId6" imgW="254000" imgH="393700" progId="Equation.KSEE3">
                    <p:embed/>
                  </p:oleObj>
                </mc:Choice>
                <mc:Fallback>
                  <p:oleObj r:id="rId6" imgW="254000" imgH="3937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364" y="6856"/>
                          <a:ext cx="761" cy="11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文本框 19"/>
          <p:cNvSpPr txBox="1"/>
          <p:nvPr/>
        </p:nvSpPr>
        <p:spPr>
          <a:xfrm>
            <a:off x="1938020" y="5097780"/>
            <a:ext cx="8998585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用集合表示区域时，宜用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描述法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，从横坐标、纵坐标两个方面进行限定；注意元素符号是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有序实数对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6870" y="1284605"/>
            <a:ext cx="543260" cy="284734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 </a:t>
            </a:r>
            <a:r>
              <a:rPr lang="zh-CN" altLang="en-US" sz="2000">
                <a:solidFill>
                  <a:srgbClr val="C00000"/>
                </a:solidFill>
              </a:rPr>
              <a:t>数学抽象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18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文本框 7"/>
          <p:cNvSpPr txBox="1"/>
          <p:nvPr/>
        </p:nvSpPr>
        <p:spPr>
          <a:xfrm>
            <a:off x="1957705" y="577215"/>
            <a:ext cx="8934450" cy="138366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</a:rPr>
              <a:t>⊙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={(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Calibri"/>
                <a:ea typeface="仿宋" panose="02010609060101010101" charset="-122"/>
                <a:cs typeface="Calibri" panose="020f0502020204030204" charset="0"/>
              </a:rPr>
              <a:t>│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，其中集合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={1,2}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={1,2,3}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，则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⊙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中元素个数为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9860" y="575310"/>
            <a:ext cx="438150" cy="59391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19860" y="824230"/>
            <a:ext cx="42291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40180" y="2671445"/>
            <a:ext cx="42291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40180" y="4964430"/>
            <a:ext cx="4076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60880" y="5017770"/>
            <a:ext cx="8930640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1.新的集合中元素是有序实数对，适合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有序列举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确定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有序列举常用的方法有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列表法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或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树叉法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要检查元素的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互异性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！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986280" y="2095500"/>
          <a:ext cx="38227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675"/>
                <a:gridCol w="946150"/>
                <a:gridCol w="965200"/>
                <a:gridCol w="955675"/>
              </a:tblGrid>
              <a:tr h="365760">
                <a:tc>
                  <a:txBody>
                    <a:bodyPr vert="horz" wrap="square"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i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altLang="zh-CN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i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altLang="zh-CN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 b="1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x+y</a:t>
                      </a:r>
                      <a:endParaRPr lang="en-US" altLang="zh-CN" b="1" i="1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</a:t>
                      </a:r>
                      <a:endParaRPr lang="en-US" altLang="zh-CN" i="1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65760">
                <a:tc rowSpan="3"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7030A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65760">
                <a:tc vMerge="1">
                  <a:txBody>
                    <a:bodyPr vert="horz" wrap="square"/>
                    <a:lstStyle/>
                    <a:p/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65760">
                <a:tc vMerge="1">
                  <a:txBody>
                    <a:bodyPr vert="horz" wrap="square"/>
                    <a:lstStyle/>
                    <a:p/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65760">
                <a:tc rowSpan="3"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7030A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65760">
                <a:tc vMerge="1">
                  <a:txBody>
                    <a:bodyPr vert="horz" wrap="square"/>
                    <a:lstStyle/>
                    <a:p/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65760">
                <a:tc vMerge="1">
                  <a:txBody>
                    <a:bodyPr vert="horz" wrap="square"/>
                    <a:lstStyle/>
                    <a:p/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 flipH="1" flipV="1">
            <a:off x="5779770" y="3027680"/>
            <a:ext cx="1612265" cy="36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5779770" y="3412490"/>
            <a:ext cx="1640205" cy="311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492365" y="3027680"/>
            <a:ext cx="15195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重复出现！</a:t>
            </a:r>
            <a:endParaRPr lang="zh-CN" altLang="en-US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570085" y="1038860"/>
            <a:ext cx="4298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5</a:t>
            </a:r>
            <a:endParaRPr lang="en-US" altLang="zh-CN" sz="3600" b="1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6840" y="1284605"/>
            <a:ext cx="543290" cy="405638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 </a:t>
            </a:r>
            <a:r>
              <a:rPr lang="zh-CN" altLang="en-US" sz="2000">
                <a:solidFill>
                  <a:srgbClr val="C00000"/>
                </a:solidFill>
              </a:rPr>
              <a:t>逻辑推理</a:t>
            </a:r>
            <a:r>
              <a:rPr lang="en-US" altLang="zh-CN" sz="2000">
                <a:solidFill>
                  <a:srgbClr val="C00000"/>
                </a:solidFill>
              </a:rPr>
              <a:t>+</a:t>
            </a:r>
            <a:r>
              <a:rPr lang="zh-CN" altLang="en-US" sz="2000">
                <a:solidFill>
                  <a:srgbClr val="C00000"/>
                </a:solidFill>
              </a:rPr>
              <a:t>数据分析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/>
          <p:cNvGrpSpPr/>
          <p:nvPr/>
        </p:nvGrpSpPr>
        <p:grpSpPr>
          <a:xfrm>
            <a:off x="3095625" y="3060065"/>
            <a:ext cx="4432935" cy="2317750"/>
            <a:chOff x="7991" y="3288"/>
            <a:chExt cx="6981" cy="365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28" y="4269"/>
              <a:ext cx="2296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251" y="3288"/>
              <a:ext cx="2721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思维篇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975100" y="1301750"/>
            <a:ext cx="4290060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1.1.2 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集合的表示</a:t>
            </a:r>
            <a:endParaRPr lang="zh-CN" altLang="en-US" sz="4000" b="1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7" name="图片 6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0" name="图片 9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1" name="图片 10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/>
          <p:cNvSpPr/>
          <p:nvPr/>
        </p:nvSpPr>
        <p:spPr>
          <a:xfrm>
            <a:off x="1357630" y="441960"/>
            <a:ext cx="438150" cy="59391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7630" y="1144270"/>
            <a:ext cx="42291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70330" y="3454400"/>
            <a:ext cx="42291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77950" y="4973320"/>
            <a:ext cx="40767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98650" y="4973320"/>
            <a:ext cx="8930640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含参数的方程，要注意参数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不同取值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对结果的影响；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集合相等问题中，宜从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特殊元素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或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特殊位置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入手，比如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不能作分母；还要注意元素的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互异性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884045" y="436245"/>
            <a:ext cx="8934450" cy="2676525"/>
            <a:chOff x="3671" y="909"/>
            <a:chExt cx="14070" cy="4215"/>
          </a:xfrm>
        </p:grpSpPr>
        <p:sp>
          <p:nvSpPr>
            <p:cNvPr id="2" name="文本框 1"/>
            <p:cNvSpPr txBox="1"/>
            <p:nvPr/>
          </p:nvSpPr>
          <p:spPr>
            <a:xfrm>
              <a:off x="3671" y="909"/>
              <a:ext cx="14070" cy="42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1.</a:t>
              </a:r>
              <a:r>
                <a:rPr lang="en-US" altLang="zh-CN" sz="28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(1)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如果集合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M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={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2800">
                  <a:solidFill>
                    <a:srgbClr val="0000FF"/>
                  </a:solidFill>
                  <a:latin typeface="Calibri"/>
                  <a:ea typeface="仿宋" panose="02010609060101010101" charset="-122"/>
                  <a:cs typeface="Calibri" panose="020f0502020204030204" charset="0"/>
                  <a:sym typeface="+mn-ea"/>
                </a:rPr>
                <a:t>│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ax</a:t>
              </a:r>
              <a:r>
                <a:rPr lang="en-US" altLang="zh-CN" sz="2800" baseline="300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2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+2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+1=0, 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∈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R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}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中只有一个元素，  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     那么实数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的值为</a:t>
              </a:r>
              <a:r>
                <a:rPr lang="en-US" altLang="zh-CN" sz="2800" u="sng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        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. </a:t>
              </a:r>
              <a:r>
                <a:rPr lang="en-US" altLang="zh-CN" sz="2800">
                  <a:solidFill>
                    <a:srgbClr val="0000FF"/>
                  </a:solidFill>
                  <a:sym typeface="+mn-ea"/>
                </a:rPr>
                <a:t>   </a:t>
              </a:r>
              <a:endParaRPr lang="en-US" altLang="zh-CN" sz="2800">
                <a:solidFill>
                  <a:srgbClr val="0000FF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(2)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设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、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8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仿宋" panose="02010609060101010101" charset="-122"/>
                </a:rPr>
                <a:t>∈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,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集合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{</a:t>
              </a:r>
              <a:r>
                <a: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1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，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, 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+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}={0, 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,  }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，则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     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en-US" altLang="zh-CN" sz="2800" baseline="300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2022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+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en-US" altLang="zh-CN" sz="2800" baseline="300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2022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=</a:t>
              </a:r>
              <a:r>
                <a:rPr lang="en-US" altLang="zh-CN" sz="2800" u="sng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     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.</a:t>
              </a:r>
              <a:r>
                <a:rPr lang="en-US" altLang="zh-CN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 </a:t>
              </a:r>
              <a:endPara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rcRect l="66523" t="37380" r="31856" b="57398"/>
            <a:stretch>
              <a:fillRect/>
            </a:stretch>
          </p:blipFill>
          <p:spPr>
            <a:xfrm>
              <a:off x="14186" y="3039"/>
              <a:ext cx="594" cy="1067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1897380" y="3345815"/>
            <a:ext cx="8930640" cy="1383665"/>
            <a:chOff x="2988" y="5423"/>
            <a:chExt cx="14064" cy="2179"/>
          </a:xfrm>
        </p:grpSpPr>
        <p:sp>
          <p:nvSpPr>
            <p:cNvPr id="7" name="文本框 6"/>
            <p:cNvSpPr txBox="1"/>
            <p:nvPr/>
          </p:nvSpPr>
          <p:spPr>
            <a:xfrm>
              <a:off x="2988" y="5423"/>
              <a:ext cx="14064" cy="21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en-US" altLang="zh-CN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(1)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分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=0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和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en-US" altLang="zh-CN" sz="28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≠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0两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种情况；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  <a:p>
              <a:pPr fontAlgn="auto">
                <a:lnSpc>
                  <a:spcPct val="100000"/>
                </a:lnSpc>
              </a:pPr>
              <a:r>
                <a:rPr lang="en-US" altLang="zh-CN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(2)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先从特殊元素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0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入手：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en-US" altLang="zh-CN" sz="28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仿宋" panose="02010609060101010101" charset="-122"/>
                  <a:sym typeface="+mn-ea"/>
                </a:rPr>
                <a:t>≠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0 ,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+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=0,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从而  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=-1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；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  <a:p>
              <a:pPr fontAlgn="auto">
                <a:lnSpc>
                  <a:spcPct val="100000"/>
                </a:lnSpc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   所以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b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=1,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 a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=-1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rcRect l="66523" t="37380" r="31856" b="57398"/>
            <a:stretch>
              <a:fillRect/>
            </a:stretch>
          </p:blipFill>
          <p:spPr>
            <a:xfrm>
              <a:off x="13751" y="5856"/>
              <a:ext cx="608" cy="1131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4712335" y="2280285"/>
            <a:ext cx="53911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</a:t>
            </a:r>
            <a:endParaRPr lang="en-US" sz="2800" b="1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07685" y="1010920"/>
            <a:ext cx="150050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0,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或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1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6870" y="1284605"/>
            <a:ext cx="543260" cy="300228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 </a:t>
            </a:r>
            <a:r>
              <a:rPr lang="zh-CN" altLang="en-US" sz="2000">
                <a:solidFill>
                  <a:srgbClr val="C00000"/>
                </a:solidFill>
              </a:rPr>
              <a:t>分类讨论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  <p:bldP spid="10" grpId="0"/>
      <p:bldP spid="18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/>
          <p:cNvSpPr/>
          <p:nvPr/>
        </p:nvSpPr>
        <p:spPr>
          <a:xfrm>
            <a:off x="1357630" y="388620"/>
            <a:ext cx="438150" cy="60623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77950" y="1236980"/>
            <a:ext cx="42291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70330" y="3401060"/>
            <a:ext cx="42291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77950" y="5035550"/>
            <a:ext cx="417195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80870" y="5203825"/>
            <a:ext cx="8947150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判断集合的关系，首先从元素的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属性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入手；元素同属性的情况下，再作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范围</a:t>
            </a:r>
            <a:r>
              <a:rPr lang="zh-CN" altLang="en-US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的比较，这个过程中可能要进行必要的逻辑推理</a:t>
            </a:r>
            <a:r>
              <a:rPr lang="en-US" altLang="zh-CN" sz="24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4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93570" y="353695"/>
            <a:ext cx="8934450" cy="267652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已知集合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endParaRPr lang="zh-CN" altLang="en-US" sz="28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Calibri"/>
                <a:ea typeface="仿宋" panose="02010609060101010101" charset="-122"/>
                <a:cs typeface="Calibri" panose="020f0502020204030204" charset="0"/>
                <a:sym typeface="+mn-ea"/>
              </a:rPr>
              <a:t>│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+3}</a:t>
            </a:r>
            <a:r>
              <a:rPr lang="en-US" altLang="zh-CN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Calibri"/>
                <a:ea typeface="仿宋" panose="02010609060101010101" charset="-122"/>
                <a:cs typeface="Calibri" panose="020f0502020204030204" charset="0"/>
                <a:sym typeface="+mn-ea"/>
              </a:rPr>
              <a:t>│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+3}</a:t>
            </a:r>
            <a:r>
              <a:rPr lang="en-US" altLang="zh-CN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28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x, 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Calibri"/>
                <a:ea typeface="仿宋" panose="02010609060101010101" charset="-122"/>
                <a:cs typeface="Calibri" panose="020f0502020204030204" charset="0"/>
                <a:sym typeface="+mn-ea"/>
              </a:rPr>
              <a:t>│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+3} 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={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+3 }</a:t>
            </a:r>
            <a:r>
              <a:rPr lang="en-US" altLang="zh-CN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endParaRPr lang="en-US" altLang="zh-CN" sz="28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其中与集合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Calibri"/>
                <a:ea typeface="仿宋" panose="02010609060101010101" charset="-122"/>
                <a:cs typeface="Calibri" panose="020f0502020204030204" charset="0"/>
                <a:sym typeface="+mn-ea"/>
              </a:rPr>
              <a:t>│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+2}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相等的有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个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98650" y="3150870"/>
            <a:ext cx="8929370" cy="1938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从元素入手分析，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先定性：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Calibri"/>
                <a:ea typeface="仿宋" panose="02010609060101010101" charset="-122"/>
                <a:cs typeface="Calibri" panose="020f0502020204030204" charset="0"/>
                <a:sym typeface="+mn-ea"/>
              </a:rPr>
              <a:t>│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+2}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是数集，而集合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为点集，集合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中元素为方程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或说函数式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，故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排除；</a:t>
            </a:r>
            <a:endParaRPr lang="en-US" altLang="zh-CN" sz="24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再定量：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Calibri"/>
                <a:ea typeface="仿宋" panose="02010609060101010101" charset="-122"/>
                <a:cs typeface="Calibri" panose="020f0502020204030204" charset="0"/>
                <a:sym typeface="+mn-ea"/>
              </a:rPr>
              <a:t>│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+2}={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Calibri"/>
                <a:ea typeface="仿宋" panose="02010609060101010101" charset="-122"/>
                <a:cs typeface="Calibri" panose="020f0502020204030204" charset="0"/>
                <a:sym typeface="+mn-ea"/>
              </a:rPr>
              <a:t>│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2};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（函数图像上点的纵坐标的范围）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由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+3=(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+1)</a:t>
            </a:r>
            <a:r>
              <a:rPr lang="en-US" altLang="zh-CN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+2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知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Calibri"/>
                <a:ea typeface="仿宋" panose="02010609060101010101" charset="-122"/>
                <a:cs typeface="Calibri" panose="020f0502020204030204" charset="0"/>
                <a:sym typeface="+mn-ea"/>
              </a:rPr>
              <a:t>│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+3}={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Calibri"/>
                <a:ea typeface="仿宋" panose="02010609060101010101" charset="-122"/>
                <a:cs typeface="Calibri" panose="020f0502020204030204" charset="0"/>
                <a:sym typeface="+mn-ea"/>
              </a:rPr>
              <a:t>│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+2}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，符合！而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Calibri"/>
                <a:ea typeface="仿宋" panose="02010609060101010101" charset="-122"/>
                <a:cs typeface="Calibri" panose="020f0502020204030204" charset="0"/>
                <a:sym typeface="+mn-ea"/>
              </a:rPr>
              <a:t>│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+3}=R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charset="-122"/>
                <a:sym typeface="+mn-ea"/>
              </a:rPr>
              <a:t>≠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Calibri"/>
                <a:ea typeface="仿宋" panose="02010609060101010101" charset="-122"/>
                <a:cs typeface="Calibri" panose="020f0502020204030204" charset="0"/>
                <a:sym typeface="+mn-ea"/>
              </a:rPr>
              <a:t>│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2}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为自变量的范围）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63155" y="2108200"/>
            <a:ext cx="4298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1</a:t>
            </a:r>
            <a:endParaRPr lang="en-US" altLang="zh-CN" sz="3600" b="1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6840" y="1284605"/>
            <a:ext cx="543290" cy="414782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 </a:t>
            </a:r>
            <a:r>
              <a:rPr lang="zh-CN" altLang="en-US" sz="2000">
                <a:solidFill>
                  <a:srgbClr val="C00000"/>
                </a:solidFill>
              </a:rPr>
              <a:t>函数思想</a:t>
            </a:r>
            <a:r>
              <a:rPr lang="en-US" altLang="zh-CN" sz="2000">
                <a:solidFill>
                  <a:srgbClr val="C00000"/>
                </a:solidFill>
              </a:rPr>
              <a:t>+</a:t>
            </a:r>
            <a:r>
              <a:rPr lang="zh-CN" altLang="en-US" sz="2000">
                <a:solidFill>
                  <a:srgbClr val="C00000"/>
                </a:solidFill>
              </a:rPr>
              <a:t>数形结合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6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1357630" y="139700"/>
            <a:ext cx="438150" cy="64928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77950" y="534670"/>
            <a:ext cx="422910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70330" y="2992120"/>
            <a:ext cx="422910" cy="10147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77950" y="5248910"/>
            <a:ext cx="417195" cy="13220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方法总结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58010" y="184785"/>
            <a:ext cx="9061450" cy="203009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集合</a:t>
            </a:r>
            <a:endParaRPr lang="zh-CN" altLang="en-US" sz="28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Calibri"/>
                <a:ea typeface="仿宋" panose="02010609060101010101" charset="-122"/>
                <a:cs typeface="Calibri" panose="020f0502020204030204" charset="0"/>
                <a:sym typeface="+mn-ea"/>
              </a:rPr>
              <a:t>│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m+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1)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m+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2)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++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m+n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)=10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2022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中元素的个数为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6965" y="1428115"/>
            <a:ext cx="97028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1012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58010" y="2301240"/>
            <a:ext cx="9060815" cy="295338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首先，由高斯求和法知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m+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1)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m+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2)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++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m+n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)=nm+(n(n+1))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÷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2,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即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n(2m+n+1)=2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10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2022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=2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1012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1011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;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其次，由于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(2m+n+1)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一奇一偶，故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(2m+n+1)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中的奇数只能是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1011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，共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1012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种拆分形式，每一种拆分中比较小的数为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也随之唯一确定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所以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中元素个数为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1012.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58645" y="5312410"/>
            <a:ext cx="9060815" cy="1291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中元素是有序实数对，问题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转化为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求题中条件方程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解的个数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由于是关于自然数的不定方程，方法上用到了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高斯求和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奇偶分析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6870" y="1284605"/>
            <a:ext cx="543260" cy="325882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  </a:t>
            </a:r>
            <a:r>
              <a:rPr lang="zh-CN" altLang="en-US" sz="2000">
                <a:solidFill>
                  <a:srgbClr val="C00000"/>
                </a:solidFill>
              </a:rPr>
              <a:t>转化与化归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6" grpId="0"/>
      <p:bldP spid="5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5087620" y="476250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87395" y="1628775"/>
            <a:ext cx="4768850" cy="64715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C00000"/>
                </a:solidFill>
              </a:rPr>
              <a:t>一、本节课学习的</a:t>
            </a:r>
            <a:r>
              <a:rPr lang="zh-CN" altLang="en-US" sz="3200">
                <a:solidFill>
                  <a:srgbClr val="FF0000"/>
                </a:solidFill>
              </a:rPr>
              <a:t>新知识</a:t>
            </a:r>
            <a:endParaRPr lang="zh-CN" altLang="en-US" sz="3200">
              <a:solidFill>
                <a:srgbClr val="C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49040" y="2702560"/>
            <a:ext cx="3572510" cy="6519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集合常用表示方法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11525" y="3914775"/>
            <a:ext cx="149733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列举法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36360" y="3914775"/>
            <a:ext cx="151320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描述法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33930" y="5223510"/>
            <a:ext cx="3225165" cy="6467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有限集与无限集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23355" y="5222875"/>
            <a:ext cx="2786380" cy="64675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表格列举策略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2" animBg="1"/>
      <p:bldP spid="13" grpId="2" animBg="1"/>
      <p:bldP spid="14" grpId="2" animBg="1"/>
      <p:bldP spid="15" grpId="2" animBg="1"/>
      <p:bldP spid="16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/>
          <p:cNvGrpSpPr/>
          <p:nvPr/>
        </p:nvGrpSpPr>
        <p:grpSpPr>
          <a:xfrm>
            <a:off x="3851275" y="2927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950970" y="1170940"/>
            <a:ext cx="4290060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1.1.2 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集合的表示</a:t>
            </a:r>
            <a:endParaRPr lang="zh-CN" altLang="en-US" sz="4000" b="1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10" name="图片 9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descr="2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5087620" y="476250"/>
            <a:ext cx="1876425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34385" y="167830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34385" y="2655570"/>
            <a:ext cx="2000250" cy="6519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78400" y="3538855"/>
            <a:ext cx="197358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数学抽象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88945" y="5294630"/>
            <a:ext cx="566102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 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有序思考  分类讨论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46545" y="4391025"/>
            <a:ext cx="1973580" cy="65134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9" grpId="2" animBg="1"/>
      <p:bldP spid="3" grpId="2" animBg="1"/>
      <p:bldP spid="10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/>
          <p:nvPr/>
        </p:nvSpPr>
        <p:spPr>
          <a:xfrm>
            <a:off x="5087620" y="476250"/>
            <a:ext cx="1876425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75685" y="162877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70455" y="5318125"/>
            <a:ext cx="1875155" cy="6405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分类讨论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80935" y="2510790"/>
            <a:ext cx="2359660" cy="64675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70350" y="4367530"/>
            <a:ext cx="1875155" cy="64053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55640" y="3388360"/>
            <a:ext cx="187515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函数思想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2" animBg="1"/>
      <p:bldP spid="19" grpId="2" animBg="1"/>
      <p:bldP spid="20" grpId="2" animBg="1"/>
      <p:bldP spid="18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277600" y="10452100"/>
            <a:ext cx="355600" cy="2667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Shape 120"/>
          <p:cNvSpPr/>
          <p:nvPr/>
        </p:nvSpPr>
        <p:spPr>
          <a:xfrm>
            <a:off x="988695" y="525780"/>
            <a:ext cx="272288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集合该如何表示？</a:t>
            </a:r>
            <a:endParaRPr lang="en-US" altLang="zh-CN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8" name="五边形 1"/>
          <p:cNvSpPr/>
          <p:nvPr/>
        </p:nvSpPr>
        <p:spPr>
          <a:xfrm>
            <a:off x="500380" y="481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/>
          <p:cNvSpPr/>
          <p:nvPr/>
        </p:nvSpPr>
        <p:spPr>
          <a:xfrm>
            <a:off x="1972310" y="1054735"/>
            <a:ext cx="8752205" cy="2769870"/>
          </a:xfrm>
          <a:prstGeom prst="rect">
            <a:avLst/>
          </a:prstGeom>
          <a:noFill/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看下列用文字语言给出的集合</a:t>
            </a:r>
            <a:r>
              <a:rPr lang="zh-CN" altLang="en-US" sz="2400" b="1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：</a:t>
            </a:r>
            <a:endParaRPr lang="zh-CN" altLang="en-US" sz="2400" b="1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(1)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是由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+mn-ea"/>
              </a:rPr>
              <a:t>方程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-3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+2=0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+mn-ea"/>
              </a:rPr>
              <a:t>的所有实数根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组成的集合；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楷体" panose="02010609060101010101" charset="-122"/>
              <a:sym typeface="微软雅黑" panose="020b050302020402020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(2)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是由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“地球上的四大洋”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+mn-ea"/>
              </a:rPr>
              <a:t>组成的集合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；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楷体" panose="02010609060101010101" charset="-122"/>
              <a:sym typeface="微软雅黑" panose="020b050302020402020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(3)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C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是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+mn-ea"/>
              </a:rPr>
              <a:t>在平面直角坐标系中，到坐标原点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+mn-ea"/>
              </a:rPr>
              <a:t>的距离等于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+mn-ea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+mn-ea"/>
              </a:rPr>
              <a:t>的所有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楷体" panose="02010609060101010101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+mn-ea"/>
              </a:rPr>
              <a:t>   点”组成的集合</a:t>
            </a:r>
            <a:r>
              <a:rPr lang="en-US" altLang="zh-CN" sz="24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. 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楷体" panose="02010609060101010101" charset="-122"/>
              <a:sym typeface="微软雅黑" panose="020b0503020204020204" charset="-122"/>
            </a:endParaRPr>
          </a:p>
        </p:txBody>
      </p:sp>
      <p:sp>
        <p:nvSpPr>
          <p:cNvPr id="12" name="Shape 120"/>
          <p:cNvSpPr/>
          <p:nvPr/>
        </p:nvSpPr>
        <p:spPr>
          <a:xfrm>
            <a:off x="1976755" y="5270500"/>
            <a:ext cx="8752205" cy="1107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集合中元素个数不多的，不妨一一列举出来！</a:t>
            </a:r>
            <a:endParaRPr lang="zh-CN" altLang="en-US" sz="24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元素无法一一列举的，可借助于</a:t>
            </a:r>
            <a:r>
              <a:rPr lang="zh-CN" altLang="en-US" sz="2400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符号语言</a:t>
            </a:r>
            <a:r>
              <a:rPr lang="zh-CN" altLang="en-US" sz="24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将其共性描述出来！</a:t>
            </a:r>
            <a:endParaRPr lang="zh-CN" altLang="en-US" sz="24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  <p:sp>
        <p:nvSpPr>
          <p:cNvPr id="10" name="Shape 120"/>
          <p:cNvSpPr/>
          <p:nvPr/>
        </p:nvSpPr>
        <p:spPr>
          <a:xfrm>
            <a:off x="1972310" y="3973830"/>
            <a:ext cx="8756650" cy="1107440"/>
          </a:xfrm>
          <a:prstGeom prst="rect">
            <a:avLst/>
          </a:prstGeom>
          <a:noFill/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    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你能说说以上各个集合中的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元素分别是什么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吗？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楷体" panose="02010609060101010101" charset="-122"/>
              <a:sym typeface="微软雅黑" panose="020b050302020402020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71930" y="1054735"/>
            <a:ext cx="453390" cy="532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71930" y="1640205"/>
            <a:ext cx="422910" cy="1630045"/>
          </a:xfrm>
          <a:prstGeom prst="rect">
            <a:avLst/>
          </a:prstGeom>
          <a:noFill/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感悟与比较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7805" y="4083050"/>
            <a:ext cx="422910" cy="706755"/>
          </a:xfrm>
          <a:prstGeom prst="rect">
            <a:avLst/>
          </a:prstGeom>
          <a:noFill/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思考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7805" y="5490845"/>
            <a:ext cx="422910" cy="706755"/>
          </a:xfrm>
          <a:prstGeom prst="rect">
            <a:avLst/>
          </a:prstGeom>
          <a:noFill/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solidFill>
                  <a:srgbClr val="FF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归纳</a:t>
            </a:r>
            <a:endParaRPr lang="zh-CN" altLang="en-US" sz="2000" b="1" smtClean="0">
              <a:solidFill>
                <a:srgbClr val="FF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3330" y="4436110"/>
            <a:ext cx="5059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这些集合你能给出</a:t>
            </a:r>
            <a:r>
              <a:rPr lang="zh-CN" altLang="en-US" sz="24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更简明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的表达吗？</a:t>
            </a:r>
            <a:endParaRPr lang="zh-CN" altLang="en-US" sz="24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3" grpId="0" animBg="1"/>
      <p:bldP spid="10" grpId="0" animBg="1"/>
      <p:bldP spid="15" grpId="0" animBg="1"/>
      <p:bldP spid="12" grpId="0" animBg="1"/>
      <p:bldP spid="2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Shape 120"/>
          <p:cNvSpPr/>
          <p:nvPr/>
        </p:nvSpPr>
        <p:spPr>
          <a:xfrm>
            <a:off x="2007870" y="885825"/>
            <a:ext cx="8928100" cy="221551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(1)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是由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+mn-ea"/>
              </a:rPr>
              <a:t>方程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-3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+2=0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+mn-ea"/>
              </a:rPr>
              <a:t>的所有实数根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组成的集合；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楷体" panose="02010609060101010101" charset="-122"/>
              <a:sym typeface="微软雅黑" panose="020b050302020402020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   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可以表示为：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楷体" panose="02010609060101010101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(2)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是由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“地球上的四大洋”组成的集合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可以表示为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：</a:t>
            </a:r>
            <a:endParaRPr lang="en-US" altLang="zh-CN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0" name="Shape 120"/>
          <p:cNvSpPr/>
          <p:nvPr/>
        </p:nvSpPr>
        <p:spPr>
          <a:xfrm>
            <a:off x="1996440" y="3413760"/>
            <a:ext cx="8930005" cy="12922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像这样把集合的所有元素一一列举出来，并用花括号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“{  }”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括起来表示集合的方法叫做</a:t>
            </a:r>
            <a:r>
              <a:rPr lang="zh-CN" altLang="en-US" sz="2800">
                <a:solidFill>
                  <a:srgbClr val="D8090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仿宋" panose="02010609060101010101" charset="-122"/>
                <a:sym typeface="+mn-ea"/>
              </a:rPr>
              <a:t>列举法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89710" y="894715"/>
            <a:ext cx="453390" cy="56311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04950" y="901700"/>
            <a:ext cx="422910" cy="2245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集合的简明表示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20825" y="3408680"/>
            <a:ext cx="422275" cy="1322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方法概括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8" name="Shape 120"/>
          <p:cNvSpPr/>
          <p:nvPr/>
        </p:nvSpPr>
        <p:spPr>
          <a:xfrm>
            <a:off x="988695" y="383540"/>
            <a:ext cx="113855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列举法</a:t>
            </a:r>
            <a:endParaRPr lang="zh-CN" altLang="en-US" sz="2400" b="1" smtClean="0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9" name="五边形 1"/>
          <p:cNvSpPr/>
          <p:nvPr/>
        </p:nvSpPr>
        <p:spPr>
          <a:xfrm>
            <a:off x="500380" y="33877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/>
          <p:cNvSpPr/>
          <p:nvPr/>
        </p:nvSpPr>
        <p:spPr>
          <a:xfrm>
            <a:off x="4427855" y="1401445"/>
            <a:ext cx="1701165" cy="645795"/>
          </a:xfrm>
          <a:prstGeom prst="rect">
            <a:avLst/>
          </a:prstGeom>
          <a:noFill/>
          <a:ln w="12700" cmpd="sng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800" b="1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 </a:t>
            </a:r>
            <a:r>
              <a:rPr lang="en-US" sz="280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{ 1 </a:t>
            </a:r>
            <a:r>
              <a:rPr lang="zh-CN" altLang="en-US" sz="280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，</a:t>
            </a:r>
            <a:r>
              <a:rPr lang="en-US" altLang="zh-CN" sz="280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2 </a:t>
            </a:r>
            <a:r>
              <a:rPr lang="en-US" sz="280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}</a:t>
            </a:r>
            <a:endParaRPr 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微软雅黑" panose="020b0503020204020204" charset="-122"/>
            </a:endParaRPr>
          </a:p>
        </p:txBody>
      </p:sp>
      <p:sp>
        <p:nvSpPr>
          <p:cNvPr id="4" name="Shape 120"/>
          <p:cNvSpPr/>
          <p:nvPr/>
        </p:nvSpPr>
        <p:spPr>
          <a:xfrm>
            <a:off x="1996440" y="4864100"/>
            <a:ext cx="8930005" cy="1661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 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1.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元素之间用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逗号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隔开；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2.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虽然元素具有无序性，但为防止列举遗漏或重复，不妨按照元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素内存的规律列举，如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等等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14475" y="5243830"/>
            <a:ext cx="422275" cy="10147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注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意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80255" y="2456180"/>
            <a:ext cx="5059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{太平洋，大西洋，印度洋，北冰洋}</a:t>
            </a:r>
            <a:endParaRPr lang="en-US" altLang="zh-CN" sz="24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4" grpId="0" animBg="1"/>
      <p:bldP spid="5" grpId="0"/>
      <p:bldP spid="3" grpId="0"/>
      <p:bldP spid="1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/>
          <p:cNvSpPr/>
          <p:nvPr/>
        </p:nvSpPr>
        <p:spPr>
          <a:xfrm>
            <a:off x="576580" y="39941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1" name="Shape 120"/>
          <p:cNvSpPr/>
          <p:nvPr/>
        </p:nvSpPr>
        <p:spPr>
          <a:xfrm>
            <a:off x="1031240" y="1119505"/>
            <a:ext cx="9644380" cy="2585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 </a:t>
            </a:r>
            <a:r>
              <a:rPr lang="zh-CN" altLang="en-US" sz="2800" b="1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用列举法表示下列集合：</a:t>
            </a:r>
            <a:endParaRPr lang="zh-CN" altLang="en-US" sz="2800" b="1" smtClean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(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小于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的自然数组成的集合；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 (2)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单词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school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所含字母组成的集合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 (3)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一次函数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+3与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=-2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+6的图象的交点组成的集合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.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  <p:sp>
        <p:nvSpPr>
          <p:cNvPr id="2" name="Shape 120"/>
          <p:cNvSpPr/>
          <p:nvPr/>
        </p:nvSpPr>
        <p:spPr>
          <a:xfrm>
            <a:off x="5894705" y="3963035"/>
            <a:ext cx="3385185" cy="1938655"/>
          </a:xfrm>
          <a:prstGeom prst="rect">
            <a:avLst/>
          </a:prstGeom>
          <a:noFill/>
          <a:ln w="12700" cmpd="sng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(1) </a:t>
            </a:r>
            <a:r>
              <a:rPr lang="en-US" sz="2800" b="1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{ 0,1,</a:t>
            </a:r>
            <a:r>
              <a:rPr lang="en-US" altLang="zh-CN" sz="2800" b="1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2,3,4 </a:t>
            </a:r>
            <a:r>
              <a:rPr lang="en-US" sz="2800" b="1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}</a:t>
            </a:r>
            <a:endParaRPr lang="en-US" sz="2800" smtClean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微软雅黑" panose="020b050302020402020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(2) </a:t>
            </a:r>
            <a:r>
              <a:rPr lang="en-US" sz="2800" b="1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{</a:t>
            </a:r>
            <a:r>
              <a:rPr lang="en-US" sz="2800" b="1" i="1" smtClean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s, c, h, o, l</a:t>
            </a:r>
            <a:r>
              <a:rPr lang="en-US" sz="2800" b="1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}</a:t>
            </a:r>
            <a:endParaRPr lang="en-US" sz="2800" smtClean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微软雅黑" panose="020b050302020402020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(3) </a:t>
            </a:r>
            <a:r>
              <a:rPr lang="en-US" sz="2800" b="1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{ (1 ，4) }</a:t>
            </a:r>
            <a:endParaRPr lang="en-US" sz="2800" b="1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Shape 120"/>
          <p:cNvSpPr/>
          <p:nvPr/>
        </p:nvSpPr>
        <p:spPr>
          <a:xfrm>
            <a:off x="602615" y="337820"/>
            <a:ext cx="1299845" cy="64579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 </a:t>
            </a:r>
            <a:r>
              <a:rPr lang="zh-CN" altLang="en-US" sz="2800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charset="-122"/>
              </a:rPr>
              <a:t>思考：</a:t>
            </a:r>
            <a:endParaRPr lang="zh-CN" altLang="en-US" sz="28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1440" y="961390"/>
            <a:ext cx="9301480" cy="73723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 </a:t>
            </a:r>
            <a:r>
              <a:rPr lang="zh-CN" altLang="en-US" sz="2800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1.</a:t>
            </a:r>
            <a:r>
              <a:rPr lang="zh-CN" altLang="en-US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你能用</a:t>
            </a:r>
            <a:r>
              <a:rPr lang="zh-CN" altLang="en-US" sz="2800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自然语言</a:t>
            </a:r>
            <a:r>
              <a:rPr lang="zh-CN" altLang="en-US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描述集合</a:t>
            </a:r>
            <a:r>
              <a:rPr lang="zh-CN" altLang="en-US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{2,</a:t>
            </a:r>
            <a:r>
              <a:rPr lang="en-US" altLang="zh-CN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3</a:t>
            </a:r>
            <a:r>
              <a:rPr lang="zh-CN" altLang="en-US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,</a:t>
            </a:r>
            <a:r>
              <a:rPr lang="en-US" altLang="zh-CN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5</a:t>
            </a:r>
            <a:r>
              <a:rPr lang="zh-CN" altLang="en-US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,</a:t>
            </a:r>
            <a:r>
              <a:rPr lang="en-US" altLang="zh-CN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7</a:t>
            </a:r>
            <a:r>
              <a:rPr lang="zh-CN" altLang="en-US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,11,13}吗？</a:t>
            </a:r>
            <a:endParaRPr lang="zh-CN" altLang="en-US" sz="28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1760" y="2714625"/>
            <a:ext cx="9281160" cy="73723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 </a:t>
            </a:r>
            <a:r>
              <a:rPr lang="en-US" altLang="zh-CN" sz="2800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2</a:t>
            </a:r>
            <a:r>
              <a:rPr lang="zh-CN" altLang="en-US" sz="2800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.</a:t>
            </a:r>
            <a:r>
              <a:rPr lang="zh-CN" altLang="en-US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能否用列举法表示由“</a:t>
            </a:r>
            <a:r>
              <a:rPr lang="zh-CN" altLang="en-US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不等式</a:t>
            </a:r>
            <a:r>
              <a:rPr lang="en-US" altLang="zh-CN" sz="2800" i="1" smtClean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-1</a:t>
            </a:r>
            <a:r>
              <a:rPr lang="en-US" altLang="zh-CN" sz="2800" smtClean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3</a:t>
            </a:r>
            <a:r>
              <a:rPr lang="zh-CN" altLang="en-US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的解”组成的集合？</a:t>
            </a:r>
            <a:endParaRPr lang="zh-CN" altLang="en-US" sz="28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8240" y="1789430"/>
            <a:ext cx="569468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 anchor="t">
            <a:spAutoFit/>
          </a:bodyPr>
          <a:lstStyle/>
          <a:p>
            <a:r>
              <a:rPr lang="zh-CN" altLang="en-US" sz="2800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小于14的质数（素数）组成的集合.</a:t>
            </a:r>
            <a:endParaRPr lang="zh-CN" altLang="en-US" sz="2800" smtClean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75510" y="3540760"/>
            <a:ext cx="8481695" cy="2030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首先，</a:t>
            </a:r>
            <a:r>
              <a:rPr lang="zh-CN" altLang="en-US" sz="2800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无法用列举法</a:t>
            </a:r>
            <a:r>
              <a:rPr lang="zh-CN" altLang="en-US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表示！元素有无数个</a:t>
            </a:r>
            <a:r>
              <a:rPr lang="en-US" altLang="zh-CN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.</a:t>
            </a:r>
            <a:endParaRPr lang="zh-CN" altLang="en-US" sz="28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其次，该集合中</a:t>
            </a:r>
            <a:r>
              <a:rPr lang="zh-CN" altLang="en-US" sz="2800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元素的性质有两条</a:t>
            </a:r>
            <a:r>
              <a:rPr lang="zh-CN" altLang="en-US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endParaRPr lang="zh-CN" altLang="en-US" sz="28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（</a:t>
            </a:r>
            <a:r>
              <a:rPr lang="en-US" altLang="zh-CN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zh-CN" altLang="en-US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）都是实数；</a:t>
            </a:r>
            <a:r>
              <a:rPr lang="zh-CN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（</a:t>
            </a:r>
            <a:r>
              <a:rPr lang="en-US" altLang="zh-CN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zh-CN" altLang="en-US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）都大于</a:t>
            </a:r>
            <a:r>
              <a:rPr lang="en-US" altLang="zh-CN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4</a:t>
            </a:r>
            <a:endParaRPr lang="en-US" altLang="zh-CN" sz="28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93845" y="5818505"/>
            <a:ext cx="29610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60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{ </a:t>
            </a:r>
            <a:r>
              <a:rPr lang="en-US" altLang="zh-CN" sz="3600" i="1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x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3600" i="1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R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│</a:t>
            </a:r>
            <a:r>
              <a:rPr lang="en-US" altLang="zh-CN" sz="360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 </a:t>
            </a:r>
            <a:r>
              <a:rPr lang="en-US" altLang="zh-CN" sz="3600" i="1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x</a:t>
            </a:r>
            <a:r>
              <a:rPr lang="en-US" altLang="zh-CN" sz="360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&gt;4  }</a:t>
            </a:r>
            <a:endParaRPr lang="en-US" altLang="zh-CN" sz="360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361711" y="3662680"/>
            <a:ext cx="679814" cy="178625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 分   析</a:t>
            </a:r>
            <a:endParaRPr lang="zh-CN" altLang="en-US" sz="2800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404995" y="5420360"/>
            <a:ext cx="384810" cy="504190"/>
          </a:xfrm>
          <a:prstGeom prst="straightConnector1">
            <a:avLst/>
          </a:prstGeom>
          <a:ln w="60325">
            <a:solidFill>
              <a:srgbClr val="FFC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329045" y="5448935"/>
            <a:ext cx="411480" cy="484505"/>
          </a:xfrm>
          <a:prstGeom prst="straightConnector1">
            <a:avLst/>
          </a:prstGeom>
          <a:ln w="60325">
            <a:solidFill>
              <a:srgbClr val="FFC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1" grpId="0" animBg="1"/>
      <p:bldP spid="10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Shape 120"/>
          <p:cNvSpPr/>
          <p:nvPr/>
        </p:nvSpPr>
        <p:spPr>
          <a:xfrm>
            <a:off x="988695" y="383540"/>
            <a:ext cx="113855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描述法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9" name="五边形 1"/>
          <p:cNvSpPr/>
          <p:nvPr/>
        </p:nvSpPr>
        <p:spPr>
          <a:xfrm>
            <a:off x="500380" y="33877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76350" y="894715"/>
            <a:ext cx="453390" cy="56311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91590" y="1256665"/>
            <a:ext cx="422275" cy="1322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方法概括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5145" y="894715"/>
            <a:ext cx="8815070" cy="20300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一般地，如果集合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中的元素都是集合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中的元素，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且这些元素具有</a:t>
            </a:r>
            <a:r>
              <a:rPr lang="zh-CN" altLang="en-US" sz="2800">
                <a:solidFill>
                  <a:srgbClr val="FF6C0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共同特征</a:t>
            </a:r>
            <a:r>
              <a:rPr lang="en-US" altLang="zh-CN" sz="2800" i="1">
                <a:solidFill>
                  <a:srgbClr val="FF6C0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</a:t>
            </a:r>
            <a:r>
              <a:rPr lang="en-US" altLang="zh-CN" sz="2800">
                <a:solidFill>
                  <a:srgbClr val="FF6C0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2800" i="1">
                <a:solidFill>
                  <a:srgbClr val="FF6C0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FF6C0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则集合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M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可表示为：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>
                <a:solidFill>
                  <a:srgbClr val="FF6C0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</a:t>
            </a:r>
            <a:r>
              <a:rPr lang="en-US" altLang="zh-CN" sz="2800" i="1">
                <a:solidFill>
                  <a:srgbClr val="FF6C0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FF6C0D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微软雅黑" panose="020b0503020204020204" charset="-122"/>
              </a:rPr>
              <a:t>∈</a:t>
            </a:r>
            <a:r>
              <a:rPr lang="en-US" altLang="zh-CN" sz="2800" i="1">
                <a:solidFill>
                  <a:srgbClr val="FF6C0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FF6C0D"/>
                </a:solidFill>
                <a:latin typeface="Calibri"/>
                <a:ea typeface="仿宋" panose="02010609060101010101" charset="-122"/>
                <a:cs typeface="Calibri" panose="020f0502020204030204" charset="0"/>
                <a:sym typeface="+mn-ea"/>
              </a:rPr>
              <a:t>│</a:t>
            </a:r>
            <a:r>
              <a:rPr lang="en-US" altLang="zh-CN" sz="2800" i="1">
                <a:solidFill>
                  <a:srgbClr val="FF6C0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FF6C0D"/>
                </a:solidFill>
                <a:latin typeface="Calibri"/>
                <a:ea typeface="仿宋" panose="02010609060101010101" charset="-122"/>
                <a:cs typeface="Calibri" panose="020f0502020204030204" charset="0"/>
                <a:sym typeface="+mn-ea"/>
              </a:rPr>
              <a:t>(</a:t>
            </a:r>
            <a:r>
              <a:rPr lang="en-US" altLang="zh-CN" sz="2800" i="1">
                <a:solidFill>
                  <a:srgbClr val="FF6C0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FF6C0D"/>
                </a:solidFill>
                <a:latin typeface="Calibri"/>
                <a:ea typeface="仿宋" panose="02010609060101010101" charset="-122"/>
                <a:cs typeface="Calibri" panose="020f0502020204030204" charset="0"/>
                <a:sym typeface="+mn-ea"/>
              </a:rPr>
              <a:t>)</a:t>
            </a:r>
            <a:r>
              <a:rPr lang="en-US" altLang="zh-CN" sz="2800">
                <a:solidFill>
                  <a:srgbClr val="FF6C0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}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,这种表示集合的方法称为</a:t>
            </a:r>
            <a:r>
              <a:rPr lang="zh-CN" altLang="en-US" sz="2800">
                <a:solidFill>
                  <a:srgbClr val="D8090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仿宋" panose="02010609060101010101" charset="-122"/>
                <a:sym typeface="+mn-ea"/>
              </a:rPr>
              <a:t>描述法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37574" name="AutoShape 6"/>
          <p:cNvSpPr/>
          <p:nvPr/>
        </p:nvSpPr>
        <p:spPr>
          <a:xfrm>
            <a:off x="4558030" y="3149600"/>
            <a:ext cx="2331720" cy="468630"/>
          </a:xfrm>
          <a:prstGeom prst="bracePair">
            <a:avLst>
              <a:gd name="adj" fmla="val 8333"/>
            </a:avLst>
          </a:prstGeom>
          <a:noFill/>
          <a:ln w="38100" cap="flat" cmpd="sng">
            <a:solidFill>
              <a:srgbClr val="F43308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800" b="0" i="0" u="none" strike="noStrike" kern="1200" cap="none" spc="0" normalizeH="0" baseline="0" noProof="1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954376" name="Line 8"/>
          <p:cNvSpPr/>
          <p:nvPr/>
        </p:nvSpPr>
        <p:spPr>
          <a:xfrm flipH="1">
            <a:off x="4603115" y="3636645"/>
            <a:ext cx="469265" cy="73152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954377" name="Line 9"/>
          <p:cNvSpPr/>
          <p:nvPr/>
        </p:nvSpPr>
        <p:spPr>
          <a:xfrm>
            <a:off x="6253480" y="3635375"/>
            <a:ext cx="554355" cy="732155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954378" name="Text Box 10"/>
          <p:cNvSpPr txBox="1"/>
          <p:nvPr/>
        </p:nvSpPr>
        <p:spPr>
          <a:xfrm>
            <a:off x="3235325" y="4106545"/>
            <a:ext cx="2426970" cy="7048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90000"/>
              </a:lnSpc>
              <a:spcBef>
                <a:spcPct val="50000"/>
              </a:spcBef>
            </a:pPr>
            <a:r>
              <a:rPr lang="zh-CN" altLang="en-US" sz="2100">
                <a:solidFill>
                  <a:srgbClr val="0000FF"/>
                </a:solidFill>
                <a:latin typeface="宋体" panose="02010600030101010101" pitchFamily="2" charset="-122"/>
              </a:rPr>
              <a:t>元素的</a:t>
            </a:r>
            <a:r>
              <a:rPr lang="zh-CN" altLang="en-US" sz="2100">
                <a:solidFill>
                  <a:srgbClr val="9900FF"/>
                </a:solidFill>
                <a:latin typeface="宋体" panose="02010600030101010101" pitchFamily="2" charset="-122"/>
              </a:rPr>
              <a:t>符号</a:t>
            </a:r>
            <a:r>
              <a:rPr lang="zh-CN" altLang="en-US" sz="2100">
                <a:solidFill>
                  <a:srgbClr val="0000FF"/>
                </a:solidFill>
                <a:latin typeface="宋体" panose="02010600030101010101" pitchFamily="2" charset="-122"/>
              </a:rPr>
              <a:t>及</a:t>
            </a:r>
            <a:r>
              <a:rPr lang="zh-CN" altLang="en-US" sz="2100">
                <a:solidFill>
                  <a:srgbClr val="9900FF"/>
                </a:solidFill>
                <a:latin typeface="宋体" panose="02010600030101010101" pitchFamily="2" charset="-122"/>
              </a:rPr>
              <a:t>范围</a:t>
            </a:r>
            <a:endParaRPr lang="zh-CN" altLang="en-US" sz="2100">
              <a:solidFill>
                <a:srgbClr val="9900FF"/>
              </a:solidFill>
              <a:latin typeface="宋体" panose="02010600030101010101" pitchFamily="2" charset="-122"/>
            </a:endParaRPr>
          </a:p>
        </p:txBody>
      </p:sp>
      <p:sp>
        <p:nvSpPr>
          <p:cNvPr id="954379" name="Text Box 11"/>
          <p:cNvSpPr txBox="1"/>
          <p:nvPr/>
        </p:nvSpPr>
        <p:spPr>
          <a:xfrm>
            <a:off x="6109970" y="4331970"/>
            <a:ext cx="206057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00">
                <a:solidFill>
                  <a:srgbClr val="0000FF"/>
                </a:solidFill>
                <a:latin typeface="宋体" panose="02010600030101010101" pitchFamily="2" charset="-122"/>
              </a:rPr>
              <a:t>元素的</a:t>
            </a:r>
            <a:r>
              <a:rPr lang="zh-CN" altLang="en-US" sz="2100">
                <a:solidFill>
                  <a:srgbClr val="9900FF"/>
                </a:solidFill>
                <a:latin typeface="宋体" panose="02010600030101010101" pitchFamily="2" charset="-122"/>
              </a:rPr>
              <a:t>共同特征</a:t>
            </a:r>
            <a:endParaRPr lang="zh-CN" altLang="en-US" sz="2100">
              <a:solidFill>
                <a:srgbClr val="9900FF"/>
              </a:solidFill>
              <a:latin typeface="宋体" panose="02010600030101010101" pitchFamily="2" charset="-122"/>
            </a:endParaRPr>
          </a:p>
        </p:txBody>
      </p:sp>
      <p:grpSp>
        <p:nvGrpSpPr>
          <p:cNvPr id="237584" name="Group 16"/>
          <p:cNvGrpSpPr/>
          <p:nvPr/>
        </p:nvGrpSpPr>
        <p:grpSpPr>
          <a:xfrm>
            <a:off x="4621530" y="3085465"/>
            <a:ext cx="1979295" cy="612775"/>
            <a:chOff x="1947" y="1669"/>
            <a:chExt cx="1483" cy="468"/>
          </a:xfrm>
        </p:grpSpPr>
        <p:sp>
          <p:nvSpPr>
            <p:cNvPr id="13323" name="Line 7"/>
            <p:cNvSpPr/>
            <p:nvPr/>
          </p:nvSpPr>
          <p:spPr>
            <a:xfrm flipH="1">
              <a:off x="2696" y="1682"/>
              <a:ext cx="0" cy="399"/>
            </a:xfrm>
            <a:prstGeom prst="line">
              <a:avLst/>
            </a:prstGeom>
            <a:ln w="12700" cap="flat" cmpd="sng">
              <a:solidFill>
                <a:srgbClr val="F43308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graphicFrame>
          <p:nvGraphicFramePr>
            <p:cNvPr id="13324" name="Object 13"/>
            <p:cNvGraphicFramePr>
              <a:graphicFrameLocks noChangeAspect="1"/>
            </p:cNvGraphicFramePr>
            <p:nvPr/>
          </p:nvGraphicFramePr>
          <p:xfrm>
            <a:off x="1947" y="1718"/>
            <a:ext cx="745" cy="35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38" r:id="rId2" imgW="368300" imgH="177165" progId="Equation.DSMT4">
                    <p:embed/>
                  </p:oleObj>
                </mc:Choice>
                <mc:Fallback>
                  <p:oleObj r:id="rId2" imgW="368300" imgH="1771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947" y="1718"/>
                          <a:ext cx="745" cy="3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15"/>
            <p:cNvGraphicFramePr>
              <a:graphicFrameLocks noChangeAspect="1"/>
            </p:cNvGraphicFramePr>
            <p:nvPr/>
          </p:nvGraphicFramePr>
          <p:xfrm>
            <a:off x="2798" y="1669"/>
            <a:ext cx="632" cy="46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39" r:id="rId4" imgW="342900" imgH="254000" progId="Equation.DSMT4">
                    <p:embed/>
                  </p:oleObj>
                </mc:Choice>
                <mc:Fallback>
                  <p:oleObj r:id="rId4" imgW="342900" imgH="254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798" y="1669"/>
                          <a:ext cx="632" cy="4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文本框 3"/>
          <p:cNvSpPr txBox="1"/>
          <p:nvPr/>
        </p:nvSpPr>
        <p:spPr>
          <a:xfrm>
            <a:off x="1795145" y="5179060"/>
            <a:ext cx="86131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比如，不等式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的解组成的集合可以用描述法表示为：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 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21530" y="5807075"/>
            <a:ext cx="29610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60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{ </a:t>
            </a:r>
            <a:r>
              <a:rPr lang="en-US" altLang="zh-CN" sz="3600" i="1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x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3600" i="1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R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│</a:t>
            </a:r>
            <a:r>
              <a:rPr lang="en-US" altLang="zh-CN" sz="360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 </a:t>
            </a:r>
            <a:r>
              <a:rPr lang="en-US" altLang="zh-CN" sz="3600" i="1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x&lt;</a:t>
            </a:r>
            <a:r>
              <a:rPr lang="en-US" altLang="zh-CN" sz="360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2  }</a:t>
            </a:r>
            <a:endParaRPr lang="en-US" altLang="zh-CN" sz="360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5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5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5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4" grpId="0" animBg="1"/>
      <p:bldP spid="954378" grpId="0"/>
      <p:bldP spid="954379" grpId="0"/>
      <p:bldP spid="4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/>
          <p:cNvSpPr/>
          <p:nvPr/>
        </p:nvSpPr>
        <p:spPr>
          <a:xfrm>
            <a:off x="576580" y="39941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1" name="Shape 120"/>
          <p:cNvSpPr/>
          <p:nvPr/>
        </p:nvSpPr>
        <p:spPr>
          <a:xfrm>
            <a:off x="1100455" y="1030605"/>
            <a:ext cx="9991725" cy="2585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 </a:t>
            </a:r>
            <a:r>
              <a:rPr lang="zh-CN" altLang="en-US" sz="2800" b="1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1.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用描述法表示下列集合：</a:t>
            </a:r>
            <a:endParaRPr lang="zh-CN" altLang="en-US" sz="2800" b="1" smtClean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(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所有正奇数组成的集合；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   (2)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微软雅黑" panose="020b0503020204020204" charset="-122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+mn-ea"/>
              </a:rPr>
              <a:t>在平面直角坐标系中，到坐标原点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+mn-ea"/>
              </a:rPr>
              <a:t>的距离等于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+mn-ea"/>
              </a:rPr>
              <a:t>的所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楷体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楷体" panose="02010609060101010101" charset="-122"/>
                <a:sym typeface="+mn-ea"/>
              </a:rPr>
              <a:t>       有点”组成的集合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.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微软雅黑" panose="020b0503020204020204" charset="-122"/>
            </a:endParaRPr>
          </a:p>
        </p:txBody>
      </p:sp>
      <p:sp>
        <p:nvSpPr>
          <p:cNvPr id="3" name="Shape 120"/>
          <p:cNvSpPr/>
          <p:nvPr/>
        </p:nvSpPr>
        <p:spPr>
          <a:xfrm>
            <a:off x="1100455" y="3971290"/>
            <a:ext cx="9991725" cy="645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800" b="1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 2.</a:t>
            </a:r>
            <a:r>
              <a:rPr lang="zh-CN" altLang="en-US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集合</a:t>
            </a:r>
            <a:r>
              <a:rPr lang="en-US" altLang="zh-CN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{</a:t>
            </a:r>
            <a:r>
              <a:rPr lang="en-US" altLang="zh-CN" sz="2800" i="1" smtClean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∈</a:t>
            </a:r>
            <a:r>
              <a:rPr lang="en-US" altLang="zh-CN" sz="2800" i="1" smtClean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N</a:t>
            </a:r>
            <a:r>
              <a:rPr lang="en-US" altLang="zh-CN" sz="24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│</a:t>
            </a:r>
            <a:r>
              <a:rPr lang="en-US" altLang="zh-CN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1≤</a:t>
            </a:r>
            <a:r>
              <a:rPr lang="en-US" altLang="zh-CN" sz="2800" i="1" smtClean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x</a:t>
            </a:r>
            <a:r>
              <a:rPr lang="en-US" altLang="zh-CN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≤5}</a:t>
            </a:r>
            <a:r>
              <a:rPr lang="zh-CN" altLang="en-US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可以用列举法表示为</a:t>
            </a:r>
            <a:r>
              <a:rPr lang="zh-CN" altLang="en-US" sz="2800" u="sng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            </a:t>
            </a:r>
            <a:r>
              <a:rPr lang="en-US" altLang="zh-CN" sz="2800" smtClean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.</a:t>
            </a:r>
            <a:endParaRPr lang="en-US" altLang="zh-CN" sz="28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微软雅黑" panose="020b0503020204020204" charset="-122"/>
            </a:endParaRPr>
          </a:p>
        </p:txBody>
      </p:sp>
      <p:sp>
        <p:nvSpPr>
          <p:cNvPr id="2" name="Shape 120"/>
          <p:cNvSpPr/>
          <p:nvPr/>
        </p:nvSpPr>
        <p:spPr>
          <a:xfrm>
            <a:off x="6372225" y="1661795"/>
            <a:ext cx="3793490" cy="645795"/>
          </a:xfrm>
          <a:prstGeom prst="rect">
            <a:avLst/>
          </a:prstGeom>
          <a:noFill/>
          <a:ln w="12700" cmpd="sng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{</a:t>
            </a:r>
            <a:r>
              <a:rPr lang="en-US" altLang="zh-CN" sz="2800" i="1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x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∈</a:t>
            </a:r>
            <a:r>
              <a:rPr lang="en-US" altLang="zh-CN" sz="2800" i="1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N</a:t>
            </a:r>
            <a:r>
              <a:rPr lang="en-US" altLang="zh-CN" sz="240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│</a:t>
            </a:r>
            <a:r>
              <a:rPr lang="en-US" altLang="zh-CN" sz="2800" i="1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x</a:t>
            </a:r>
            <a:r>
              <a:rPr lang="en-US" altLang="zh-CN" sz="280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=2</a:t>
            </a:r>
            <a:r>
              <a:rPr lang="en-US" altLang="zh-CN" sz="2800" i="1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k</a:t>
            </a:r>
            <a:r>
              <a:rPr lang="en-US" altLang="zh-CN" sz="280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+1, </a:t>
            </a:r>
            <a:r>
              <a:rPr lang="en-US" altLang="zh-CN" sz="2800" i="1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k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∈</a:t>
            </a:r>
            <a:r>
              <a:rPr lang="en-US" altLang="zh-CN" sz="2800" i="1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微软雅黑" panose="020b0503020204020204" charset="-122"/>
              </a:rPr>
              <a:t>N</a:t>
            </a:r>
            <a:r>
              <a:rPr lang="en-US" altLang="zh-CN" sz="280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rPr>
              <a:t>}</a:t>
            </a:r>
            <a:endParaRPr lang="en-US" altLang="zh-CN" sz="2800" smtClean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46190" y="2889885"/>
            <a:ext cx="2731135" cy="645795"/>
            <a:chOff x="10527" y="662"/>
            <a:chExt cx="4301" cy="1017"/>
          </a:xfrm>
        </p:grpSpPr>
        <p:sp>
          <p:nvSpPr>
            <p:cNvPr id="4" name="Shape 120"/>
            <p:cNvSpPr/>
            <p:nvPr/>
          </p:nvSpPr>
          <p:spPr>
            <a:xfrm>
              <a:off x="10527" y="662"/>
              <a:ext cx="4301" cy="1017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20000"/>
                      <a:lumOff val="80000"/>
                    </a:schemeClr>
                  </a:solidFill>
                </a14:hiddenFill>
              </a:ext>
            </a:extLst>
          </p:spPr>
          <p:txBody>
            <a:bodyPr wrap="square" lIns="0" tIns="0" rIns="0" bIns="0" anchor="t" anchorCtr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800" b="1" smtClean="0">
                  <a:solidFill>
                    <a:srgbClr val="C00000"/>
                  </a:solidFill>
                  <a:latin typeface="微软雅黑" panose="020b0503020204020204" charset="-122"/>
                  <a:ea typeface="微软雅黑"/>
                  <a:sym typeface="微软雅黑" panose="020b0503020204020204" charset="-122"/>
                </a:rPr>
                <a:t> </a:t>
              </a:r>
              <a:r>
                <a:rPr lang="en-US" altLang="zh-CN" sz="2800" smtClean="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微软雅黑" panose="020b0503020204020204" charset="-122"/>
                </a:rPr>
                <a:t>{</a:t>
              </a:r>
              <a:r>
                <a:rPr lang="en-US" altLang="zh-CN" sz="2800" i="1" smtClean="0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微软雅黑" panose="020b0503020204020204" charset="-122"/>
                </a:rPr>
                <a:t>P</a:t>
              </a:r>
              <a:r>
                <a:rPr lang="en-US" altLang="zh-CN" sz="2800" smtClean="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微软雅黑" panose="020b0503020204020204" charset="-122"/>
                </a:rPr>
                <a:t>│    </a:t>
              </a:r>
              <a:r>
                <a:rPr lang="en-US" altLang="zh-CN" sz="2800" i="1" smtClean="0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微软雅黑" panose="020b0503020204020204" charset="-122"/>
                </a:rPr>
                <a:t>=</a:t>
              </a:r>
              <a:r>
                <a:rPr lang="en-US" altLang="zh-CN" sz="2800" smtClean="0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微软雅黑" panose="020b0503020204020204" charset="-122"/>
                </a:rPr>
                <a:t>1</a:t>
              </a:r>
              <a:r>
                <a:rPr lang="en-US" altLang="zh-CN" sz="2800" smtClean="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微软雅黑" panose="020b0503020204020204" charset="-122"/>
                </a:rPr>
                <a:t>}</a:t>
              </a:r>
              <a:endParaRPr lang="en-US" altLang="zh-CN" sz="280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微软雅黑" panose="020b050302020402020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rcRect l="32782" t="39264" r="61778" b="55396"/>
            <a:stretch>
              <a:fillRect/>
            </a:stretch>
          </p:blipFill>
          <p:spPr>
            <a:xfrm>
              <a:off x="11753" y="954"/>
              <a:ext cx="1107" cy="725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8329295" y="3879850"/>
            <a:ext cx="2138680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{</a:t>
            </a:r>
            <a:r>
              <a:rPr lang="en-US" altLang="zh-CN" sz="280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1,</a:t>
            </a:r>
            <a:r>
              <a:rPr lang="zh-CN" altLang="en-US" sz="280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2,</a:t>
            </a:r>
            <a:r>
              <a:rPr lang="en-US" altLang="zh-CN" sz="280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3</a:t>
            </a:r>
            <a:r>
              <a:rPr lang="zh-CN" altLang="en-US" sz="280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,</a:t>
            </a:r>
            <a:r>
              <a:rPr lang="en-US" altLang="zh-CN" sz="280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4</a:t>
            </a:r>
            <a:r>
              <a:rPr lang="zh-CN" altLang="en-US" sz="280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,</a:t>
            </a:r>
            <a:r>
              <a:rPr lang="en-US" altLang="zh-CN" sz="280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5</a:t>
            </a:r>
            <a:r>
              <a:rPr lang="zh-CN" altLang="en-US" sz="280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}</a:t>
            </a:r>
            <a:endParaRPr lang="zh-CN" altLang="en-US" sz="2800" smtClean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文本框 7"/>
          <p:cNvSpPr txBox="1"/>
          <p:nvPr/>
        </p:nvSpPr>
        <p:spPr>
          <a:xfrm>
            <a:off x="996315" y="1550035"/>
            <a:ext cx="10199370" cy="138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我们约定，如果从上下文来看，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微软雅黑" panose="020b0503020204020204" charset="-122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微软雅黑" panose="020b0503020204020204" charset="-122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等等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明确的，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那么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微软雅黑" panose="020b0503020204020204" charset="-122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微软雅黑" panose="020b0503020204020204" charset="-122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可以省略，只写其元素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6315" y="2933700"/>
            <a:ext cx="10198735" cy="737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比如</a:t>
            </a:r>
            <a:r>
              <a:rPr lang="en-US" altLang="zh-CN" sz="2800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微软雅黑" panose="020b0503020204020204" charset="-122"/>
              </a:rPr>
              <a:t>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800">
                <a:solidFill>
                  <a:srgbClr val="0000FF"/>
                </a:solidFill>
                <a:latin typeface="Calibri"/>
                <a:ea typeface="仿宋" panose="02010609060101010101" charset="-122"/>
                <a:cs typeface="Calibri" panose="020f0502020204030204" charset="0"/>
                <a:sym typeface="+mn-ea"/>
              </a:rPr>
              <a:t>│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x&lt;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10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}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，可以写成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{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Calibri"/>
                <a:ea typeface="仿宋" panose="02010609060101010101" charset="-122"/>
                <a:cs typeface="Calibri" panose="020f0502020204030204" charset="0"/>
                <a:sym typeface="+mn-ea"/>
              </a:rPr>
              <a:t>│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x&lt;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10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}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Shape 120"/>
          <p:cNvSpPr/>
          <p:nvPr/>
        </p:nvSpPr>
        <p:spPr>
          <a:xfrm>
            <a:off x="601980" y="598170"/>
            <a:ext cx="1684020" cy="64579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 特别说明</a:t>
            </a:r>
            <a:r>
              <a:rPr lang="zh-CN" altLang="en-US" sz="2800" b="1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charset="-122"/>
              </a:rPr>
              <a:t>：</a:t>
            </a:r>
            <a:endParaRPr lang="zh-CN" altLang="en-US" sz="2800" smtClean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3820,&quot;width&quot;:4854}"/>
</p:tagLst>
</file>

<file path=ppt/tags/tag64.xml><?xml version="1.0" encoding="utf-8"?>
<p:tagLst xmlns:p="http://schemas.openxmlformats.org/presentationml/2006/main">
  <p:tag name="KSO_WM_UNIT_TABLE_BEAUTIFY" val="smartTable{0ef7e541-c7c9-441c-86b2-46fe4deaeb69}"/>
  <p:tag name="TABLE_ENDDRAG_ORIGIN_RECT" val="301*186"/>
  <p:tag name="TABLE_ENDDRAG_RECT" val="262*162*301*186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9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 algn="l">
          <a:lnSpc>
            <a:spcPct val="150000"/>
          </a:lnSpc>
          <a:defRPr lang="en-US" altLang="zh-CN" sz="240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仿宋" panose="02010609060101010101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211</Paragraphs>
  <Slides>23</Slides>
  <Notes>3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baseType="lpstr" size="39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楷体</vt:lpstr>
      <vt:lpstr>Times New Roman</vt:lpstr>
      <vt:lpstr>宋体</vt:lpstr>
      <vt:lpstr>方正姚体</vt:lpstr>
      <vt:lpstr>幼圆</vt:lpstr>
      <vt:lpstr>等线</vt:lpstr>
      <vt:lpstr>楷体_GB2312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2023-06-07T14:35:32.445</cp:lastPrinted>
  <dcterms:created xsi:type="dcterms:W3CDTF">2023-06-07T14:35:32Z</dcterms:created>
  <dcterms:modified xsi:type="dcterms:W3CDTF">2023-06-07T06:35:33Z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