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320" r:id="rId6"/>
    <p:sldId id="321" r:id="rId7"/>
    <p:sldId id="345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287" r:id="rId18"/>
    <p:sldId id="353" r:id="rId19"/>
    <p:sldId id="383" r:id="rId20"/>
    <p:sldId id="385" r:id="rId21"/>
    <p:sldId id="278" r:id="rId22"/>
    <p:sldId id="356" r:id="rId23"/>
    <p:sldId id="274" r:id="rId24"/>
    <p:sldId id="384" r:id="rId25"/>
    <p:sldId id="330" r:id="rId26"/>
    <p:sldId id="331" r:id="rId27"/>
    <p:sldId id="332" r:id="rId28"/>
    <p:sldId id="285" r:id="rId29"/>
    <p:sldId id="319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52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tags" Target="tags/tag90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2" Type="http://schemas.openxmlformats.org/officeDocument/2006/relationships/image" Target="../media/image13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Relationship Id="rId2" Type="http://schemas.openxmlformats.org/officeDocument/2006/relationships/image" Target="../media/image16.emf" /><Relationship Id="rId3" Type="http://schemas.openxmlformats.org/officeDocument/2006/relationships/image" Target="../media/image17.emf" /><Relationship Id="rId4" Type="http://schemas.openxmlformats.org/officeDocument/2006/relationships/image" Target="../media/image1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wmf" /><Relationship Id="rId3" Type="http://schemas.openxmlformats.org/officeDocument/2006/relationships/image" Target="../media/image2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25.wmf" /><Relationship Id="rId3" Type="http://schemas.openxmlformats.org/officeDocument/2006/relationships/image" Target="../media/image1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2.w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3.wmf" /><Relationship Id="rId6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10.bin" TargetMode="Internal" /><Relationship Id="rId5" Type="http://schemas.openxmlformats.org/officeDocument/2006/relationships/vmlDrawing" Target="../drawings/vmlDrawing5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6.v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5.emf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6.emf" /><Relationship Id="rId6" Type="http://schemas.openxmlformats.org/officeDocument/2006/relationships/oleObject" Target="../embeddings/oleObject13.bin" TargetMode="Internal" /><Relationship Id="rId7" Type="http://schemas.openxmlformats.org/officeDocument/2006/relationships/image" Target="../media/image17.emf" /><Relationship Id="rId8" Type="http://schemas.openxmlformats.org/officeDocument/2006/relationships/oleObject" Target="../embeddings/oleObject14.bin" TargetMode="Internal" /><Relationship Id="rId9" Type="http://schemas.openxmlformats.org/officeDocument/2006/relationships/image" Target="../media/image18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oleObject" Target="../embeddings/oleObject15.bin" TargetMode="Internal" /><Relationship Id="rId4" Type="http://schemas.openxmlformats.org/officeDocument/2006/relationships/image" Target="../media/image20.wmf" /><Relationship Id="rId5" Type="http://schemas.openxmlformats.org/officeDocument/2006/relationships/oleObject" Target="../embeddings/oleObject16.bin" TargetMode="Internal" /><Relationship Id="rId6" Type="http://schemas.openxmlformats.org/officeDocument/2006/relationships/image" Target="../media/image21.wmf" /><Relationship Id="rId7" Type="http://schemas.openxmlformats.org/officeDocument/2006/relationships/oleObject" Target="../embeddings/oleObject17.bin" TargetMode="Internal" /><Relationship Id="rId8" Type="http://schemas.openxmlformats.org/officeDocument/2006/relationships/image" Target="../media/image22.wmf" /><Relationship Id="rId9" Type="http://schemas.openxmlformats.org/officeDocument/2006/relationships/vmlDrawing" Target="../drawings/vmlDrawing7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3.w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4.wmf" /><Relationship Id="rId6" Type="http://schemas.openxmlformats.org/officeDocument/2006/relationships/vmlDrawing" Target="../drawings/vmlDrawing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11.w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25.w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13.wmf" /><Relationship Id="rId8" Type="http://schemas.openxmlformats.org/officeDocument/2006/relationships/vmlDrawing" Target="../drawings/vmlDrawing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Relationship Id="rId3" Type="http://schemas.openxmlformats.org/officeDocument/2006/relationships/tags" Target="../tags/tag65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4.xml" /><Relationship Id="rId11" Type="http://schemas.openxmlformats.org/officeDocument/2006/relationships/tags" Target="../tags/tag75.xml" /><Relationship Id="rId12" Type="http://schemas.openxmlformats.org/officeDocument/2006/relationships/tags" Target="../tags/tag76.xml" /><Relationship Id="rId13" Type="http://schemas.openxmlformats.org/officeDocument/2006/relationships/tags" Target="../tags/tag77.xml" /><Relationship Id="rId14" Type="http://schemas.openxmlformats.org/officeDocument/2006/relationships/tags" Target="../tags/tag78.xml" /><Relationship Id="rId15" Type="http://schemas.openxmlformats.org/officeDocument/2006/relationships/tags" Target="../tags/tag79.xml" /><Relationship Id="rId16" Type="http://schemas.openxmlformats.org/officeDocument/2006/relationships/tags" Target="../tags/tag80.xml" /><Relationship Id="rId17" Type="http://schemas.openxmlformats.org/officeDocument/2006/relationships/tags" Target="../tags/tag81.xml" /><Relationship Id="rId18" Type="http://schemas.openxmlformats.org/officeDocument/2006/relationships/tags" Target="../tags/tag82.xml" /><Relationship Id="rId19" Type="http://schemas.openxmlformats.org/officeDocument/2006/relationships/tags" Target="../tags/tag83.xml" /><Relationship Id="rId2" Type="http://schemas.openxmlformats.org/officeDocument/2006/relationships/tags" Target="../tags/tag66.xml" /><Relationship Id="rId20" Type="http://schemas.openxmlformats.org/officeDocument/2006/relationships/tags" Target="../tags/tag84.xml" /><Relationship Id="rId21" Type="http://schemas.openxmlformats.org/officeDocument/2006/relationships/tags" Target="../tags/tag85.xml" /><Relationship Id="rId22" Type="http://schemas.openxmlformats.org/officeDocument/2006/relationships/tags" Target="../tags/tag86.xml" /><Relationship Id="rId23" Type="http://schemas.openxmlformats.org/officeDocument/2006/relationships/tags" Target="../tags/tag87.xml" /><Relationship Id="rId24" Type="http://schemas.openxmlformats.org/officeDocument/2006/relationships/tags" Target="../tags/tag88.xml" /><Relationship Id="rId25" Type="http://schemas.openxmlformats.org/officeDocument/2006/relationships/tags" Target="../tags/tag89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tags" Target="../tags/tag69.xml" /><Relationship Id="rId6" Type="http://schemas.openxmlformats.org/officeDocument/2006/relationships/tags" Target="../tags/tag70.xml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tags" Target="../tags/tag7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.vml" /><Relationship Id="rId2" Type="http://schemas.openxmlformats.org/officeDocument/2006/relationships/notesSlide" Target="../notesSlides/notesSlide3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5.wmf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6.wmf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7.wmf" /><Relationship Id="rId9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9.wmf" /><Relationship Id="rId4" Type="http://schemas.openxmlformats.org/officeDocument/2006/relationships/vmlDrawing" Target="../drawings/vmlDrawing2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0.wmf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1.wmf" /><Relationship Id="rId6" Type="http://schemas.openxmlformats.org/officeDocument/2006/relationships/vmlDrawing" Target="../drawings/vmlDrawing3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676525" y="868680"/>
            <a:ext cx="745109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40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4885" y="2344420"/>
            <a:ext cx="595693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集合间的基本关系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29" name="Object 29"/>
          <p:cNvGraphicFramePr>
            <a:graphicFrameLocks noGrp="1" noChangeAspect="1"/>
          </p:cNvGraphicFramePr>
          <p:nvPr/>
        </p:nvGraphicFramePr>
        <p:xfrm>
          <a:off x="2696528" y="2076450"/>
          <a:ext cx="3068320" cy="669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1397000" imgH="304800" progId="Equation.DSMT4">
                  <p:embed/>
                </p:oleObj>
              </mc:Choice>
              <mc:Fallback>
                <p:oleObj r:id="rId2" imgW="13970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6528" y="2076450"/>
                        <a:ext cx="3068320" cy="66929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bg2">
                            <a:lumMod val="95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" name="Text Box 4"/>
          <p:cNvSpPr txBox="1"/>
          <p:nvPr/>
        </p:nvSpPr>
        <p:spPr>
          <a:xfrm>
            <a:off x="1521460" y="1226185"/>
            <a:ext cx="9204325" cy="52197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下面的集合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中元素个数是多少？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0825" y="3388995"/>
            <a:ext cx="9205595" cy="521970"/>
            <a:chOff x="2395" y="4889"/>
            <a:chExt cx="14497" cy="822"/>
          </a:xfrm>
        </p:grpSpPr>
        <p:sp>
          <p:nvSpPr>
            <p:cNvPr id="14341" name="Text Box 12"/>
            <p:cNvSpPr txBox="1"/>
            <p:nvPr/>
          </p:nvSpPr>
          <p:spPr>
            <a:xfrm>
              <a:off x="2395" y="4889"/>
              <a:ext cx="14497" cy="8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2"/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我们把不含任何元素的集合叫做</a:t>
              </a:r>
              <a:r>
                <a:rPr lang="zh-CN" altLang="en-US" sz="2800" b="1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空集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，记为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3556" name="Object 13"/>
            <p:cNvGraphicFramePr>
              <a:graphicFrameLocks noChangeAspect="1"/>
            </p:cNvGraphicFramePr>
            <p:nvPr/>
          </p:nvGraphicFramePr>
          <p:xfrm>
            <a:off x="13194" y="4985"/>
            <a:ext cx="906" cy="6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4" imgW="165100" imgH="165100" progId="Equation.DSMT4">
                    <p:embed/>
                  </p:oleObj>
                </mc:Choice>
                <mc:Fallback>
                  <p:oleObj r:id="rId4" imgW="1651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194" y="4985"/>
                          <a:ext cx="906" cy="631"/>
                        </a:xfrm>
                        <a:prstGeom prst="rect">
                          <a:avLst/>
                        </a:prstGeom>
                        <a:noFill/>
                        <a:ln w="28575" cmpd="sng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hape 120"/>
          <p:cNvSpPr/>
          <p:nvPr/>
        </p:nvSpPr>
        <p:spPr>
          <a:xfrm>
            <a:off x="1100455" y="327660"/>
            <a:ext cx="85661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空集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95" y="4400550"/>
            <a:ext cx="9204325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  <a:alpha val="96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规定：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空集是任何集合的子集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/>
          </a:p>
        </p:txBody>
      </p:sp>
      <p:sp>
        <p:nvSpPr>
          <p:cNvPr id="9" name="五边形 1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7970" y="1139190"/>
            <a:ext cx="9040742" cy="2461260"/>
            <a:chOff x="2262" y="2241"/>
            <a:chExt cx="14325" cy="3876"/>
          </a:xfrm>
        </p:grpSpPr>
        <p:sp>
          <p:nvSpPr>
            <p:cNvPr id="15361" name="Text Box 4"/>
            <p:cNvSpPr txBox="1"/>
            <p:nvPr/>
          </p:nvSpPr>
          <p:spPr>
            <a:xfrm>
              <a:off x="2262" y="2241"/>
              <a:ext cx="14325" cy="3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1.</a:t>
              </a: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以下集合中哪些是空集？</a:t>
              </a:r>
              <a:endPara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Text Box 4"/>
            <p:cNvSpPr txBox="1"/>
            <p:nvPr/>
          </p:nvSpPr>
          <p:spPr>
            <a:xfrm>
              <a:off x="3620" y="3443"/>
              <a:ext cx="566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A=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｛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｜  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+1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｝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;</a:t>
              </a:r>
              <a:endPara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" name="对象 2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5649" y="3437"/>
            <a:ext cx="806" cy="8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2" imgW="177165" imgH="254000" progId="Equation.KSEE3">
                    <p:embed/>
                  </p:oleObj>
                </mc:Choice>
                <mc:Fallback>
                  <p:oleObj r:id="rId2" imgW="177165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649" y="3437"/>
                          <a:ext cx="806" cy="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4"/>
            <p:cNvSpPr txBox="1"/>
            <p:nvPr/>
          </p:nvSpPr>
          <p:spPr>
            <a:xfrm>
              <a:off x="9544" y="3465"/>
              <a:ext cx="629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B=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｛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｜  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-1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｝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;</a:t>
              </a:r>
              <a:endPara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5" name="对象 4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11516" y="3459"/>
            <a:ext cx="806" cy="8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4" imgW="177165" imgH="254000" progId="Equation.KSEE3">
                    <p:embed/>
                  </p:oleObj>
                </mc:Choice>
                <mc:Fallback>
                  <p:oleObj r:id="rId4" imgW="177165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516" y="3459"/>
                          <a:ext cx="806" cy="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4"/>
            <p:cNvSpPr txBox="1"/>
            <p:nvPr/>
          </p:nvSpPr>
          <p:spPr>
            <a:xfrm>
              <a:off x="3637" y="4678"/>
              <a:ext cx="590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C=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｛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｜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-2</a:t>
              </a:r>
              <a:r>
                <a:rPr lang="en-US" altLang="zh-CN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≤4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｝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;</a:t>
              </a:r>
              <a:endPara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9544" y="4693"/>
              <a:ext cx="597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D=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｛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｜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4</a:t>
              </a:r>
              <a:r>
                <a:rPr lang="en-US" altLang="zh-CN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≤-2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｝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;</a:t>
              </a:r>
              <a:endPara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293903" name="Rectangle 15"/>
          <p:cNvSpPr/>
          <p:nvPr/>
        </p:nvSpPr>
        <p:spPr>
          <a:xfrm>
            <a:off x="1537970" y="4149725"/>
            <a:ext cx="904049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若集合</a:t>
            </a:r>
            <a:r>
              <a:rPr lang="en-US" altLang="zh-CN" sz="2800" b="1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｛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300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x+m=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｝不是空集，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则实数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取值范围是</a:t>
            </a:r>
            <a:r>
              <a:rPr lang="zh-CN" altLang="en-US" sz="2800" u="sng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u="sng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3670" y="1148715"/>
            <a:ext cx="12293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44595" y="4849495"/>
            <a:ext cx="22961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｛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｝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3" grpId="0" animBg="1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85" name="Rectangle 26"/>
          <p:cNvSpPr/>
          <p:nvPr/>
        </p:nvSpPr>
        <p:spPr>
          <a:xfrm>
            <a:off x="1767205" y="5524500"/>
            <a:ext cx="951865" cy="460375"/>
          </a:xfrm>
          <a:prstGeom prst="rect">
            <a:avLst/>
          </a:prstGeom>
          <a:solidFill>
            <a:schemeClr val="accent1">
              <a:tint val="40000"/>
            </a:schemeClr>
          </a:solidFill>
          <a:ln w="0">
            <a:solidFill>
              <a:schemeClr val="accent1">
                <a:lumMod val="40000"/>
                <a:lumOff val="60000"/>
                <a:alpha val="98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提醒</a:t>
            </a:r>
            <a:r>
              <a:rPr lang="zh-CN" altLang="en-US" sz="240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err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26"/>
          <p:cNvSpPr/>
          <p:nvPr/>
        </p:nvSpPr>
        <p:spPr>
          <a:xfrm>
            <a:off x="205740" y="159385"/>
            <a:ext cx="26117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比较与辨析</a:t>
            </a:r>
            <a:r>
              <a:rPr lang="en-US" altLang="zh-CN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350010" y="779780"/>
          <a:ext cx="9587865" cy="426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2748915"/>
                <a:gridCol w="2612390"/>
                <a:gridCol w="2677160"/>
              </a:tblGrid>
              <a:tr h="65976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比较对象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  <a:r>
                        <a:rPr lang="en-US" altLang="zh-CN" sz="3600" b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∅</a:t>
                      </a:r>
                      <a:r>
                        <a:rPr lang="zh-CN" altLang="en-US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</a:rPr>
                        <a:t>与  </a:t>
                      </a:r>
                      <a:r>
                        <a:rPr lang="en-US" altLang="zh-CN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</a:rPr>
                        <a:t>0</a:t>
                      </a:r>
                      <a:endParaRPr lang="en-US" altLang="zh-CN" sz="2400" b="0">
                        <a:solidFill>
                          <a:srgbClr val="7030A0"/>
                        </a:solidFill>
                        <a:latin typeface="微软雅黑" panose="020b0503020204020204" charset="-122"/>
                        <a:ea typeface="微软雅黑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  <a:sym typeface="+mn-ea"/>
                        </a:rPr>
                        <a:t>       </a:t>
                      </a:r>
                      <a:r>
                        <a:rPr lang="en-US" altLang="zh-CN" sz="3600" b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  <a:sym typeface="+mn-ea"/>
                        </a:rPr>
                        <a:t> ∅</a:t>
                      </a:r>
                      <a:r>
                        <a:rPr lang="zh-CN" altLang="en-US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  <a:sym typeface="+mn-ea"/>
                        </a:rPr>
                        <a:t>与  </a:t>
                      </a:r>
                      <a:r>
                        <a:rPr lang="en-US" altLang="zh-CN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  <a:sym typeface="+mn-ea"/>
                        </a:rPr>
                        <a:t>{0} </a:t>
                      </a:r>
                      <a:endParaRPr lang="en-US" altLang="zh-CN" sz="2400" b="0">
                        <a:solidFill>
                          <a:srgbClr val="7030A0"/>
                        </a:solidFill>
                        <a:latin typeface="微软雅黑" panose="020b0503020204020204" charset="-122"/>
                        <a:ea typeface="微软雅黑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  <a:sym typeface="+mn-ea"/>
                        </a:rPr>
                        <a:t>  </a:t>
                      </a:r>
                      <a:r>
                        <a:rPr lang="en-US" altLang="zh-CN" sz="3600" b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  <a:sym typeface="+mn-ea"/>
                        </a:rPr>
                        <a:t>∅</a:t>
                      </a:r>
                      <a:r>
                        <a:rPr lang="zh-CN" altLang="en-US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  <a:sym typeface="+mn-ea"/>
                        </a:rPr>
                        <a:t>与  </a:t>
                      </a:r>
                      <a:r>
                        <a:rPr lang="en-US" altLang="zh-CN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  <a:sym typeface="+mn-ea"/>
                        </a:rPr>
                        <a:t>{  </a:t>
                      </a:r>
                      <a:r>
                        <a:rPr lang="en-US" altLang="zh-CN" sz="3600" b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  <a:sym typeface="+mn-ea"/>
                        </a:rPr>
                        <a:t>∅</a:t>
                      </a:r>
                      <a:r>
                        <a:rPr lang="en-US" altLang="zh-CN" sz="2400" b="0">
                          <a:solidFill>
                            <a:srgbClr val="7030A0"/>
                          </a:solidFill>
                          <a:latin typeface="微软雅黑" panose="020b0503020204020204" charset="-122"/>
                          <a:ea typeface="微软雅黑"/>
                          <a:sym typeface="+mn-ea"/>
                        </a:rPr>
                        <a:t>}</a:t>
                      </a:r>
                      <a:endParaRPr lang="en-US" altLang="zh-CN" sz="2400" b="0">
                        <a:solidFill>
                          <a:srgbClr val="7030A0"/>
                        </a:solidFill>
                        <a:latin typeface="微软雅黑" panose="020b0503020204020204" charset="-122"/>
                        <a:ea typeface="微软雅黑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266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 同 点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</a:tr>
              <a:tr h="138493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 同 点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</a:tr>
              <a:tr h="121348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相互关系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zh-CN" sz="2800" b="1"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87420" y="1858010"/>
            <a:ext cx="158813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zh-CN" altLang="zh-CN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都表示没有</a:t>
            </a:r>
            <a:endParaRPr lang="zh-CN" altLang="zh-CN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6020" y="1858010"/>
            <a:ext cx="145859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zh-CN" altLang="zh-CN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都是集合</a:t>
            </a:r>
            <a:endParaRPr lang="zh-CN" altLang="zh-CN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70925" y="1858010"/>
            <a:ext cx="151701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zh-CN" altLang="zh-CN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都是集合</a:t>
            </a:r>
            <a:endParaRPr lang="zh-CN" altLang="zh-CN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2025" y="2698115"/>
            <a:ext cx="1707515" cy="86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ctr"/>
            <a:r>
              <a:rPr lang="zh-CN" altLang="en-US" sz="32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r>
              <a:rPr lang="zh-CN" altLang="zh-CN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是集合，</a:t>
            </a:r>
            <a:endParaRPr lang="zh-CN" altLang="zh-CN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 fontAlgn="ctr"/>
            <a:r>
              <a:rPr lang="zh-CN" altLang="zh-CN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0 是实数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79820" y="2698115"/>
            <a:ext cx="1979930" cy="86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ctr"/>
            <a:r>
              <a:rPr lang="en-US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∅</a:t>
            </a:r>
            <a:r>
              <a:rPr lang="zh-CN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不含元素，</a:t>
            </a:r>
            <a:endParaRPr lang="zh-CN" altLang="zh-CN" sz="1800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l" fontAlgn="ctr"/>
            <a:r>
              <a:rPr lang="zh-CN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{0}含有元素0</a:t>
            </a:r>
            <a:endParaRPr lang="zh-CN" altLang="zh-CN" sz="1800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64220" y="2604135"/>
            <a:ext cx="2473325" cy="1076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en-US" altLang="zh-CN" sz="2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∅</a:t>
            </a:r>
            <a:r>
              <a:rPr lang="zh-CN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不含元素，</a:t>
            </a:r>
            <a:endParaRPr lang="zh-CN" altLang="zh-CN" sz="1800" b="1" strike="noStrike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base"/>
            <a:r>
              <a:rPr lang="zh-CN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{ </a:t>
            </a:r>
            <a:r>
              <a:rPr lang="zh-CN" altLang="zh-CN" sz="32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∅</a:t>
            </a:r>
            <a:r>
              <a:rPr lang="zh-CN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}含有元素</a:t>
            </a:r>
            <a:r>
              <a:rPr lang="zh-CN" altLang="zh-CN" sz="3200" b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∅</a:t>
            </a:r>
            <a:r>
              <a:rPr lang="en-US" altLang="zh-CN" sz="2000" b="1" strike="noStrike" noProof="1">
                <a:solidFill>
                  <a:srgbClr val="FF0000"/>
                </a:solidFill>
                <a:effectLst/>
                <a:ea typeface="宋体" panose="02010600030101010101" pitchFamily="2" charset="-122"/>
                <a:cs typeface="MS Gothic" panose="020b0609070205080204" pitchFamily="49" charset="-128"/>
              </a:rPr>
              <a:t> </a:t>
            </a:r>
            <a:endParaRPr lang="zh-CN" altLang="zh-CN" sz="2000" b="1" strike="noStrike" noProof="1">
              <a:solidFill>
                <a:srgbClr val="FF0000"/>
              </a:solidFill>
              <a:effectLst/>
              <a:ea typeface="MS Gothic" panose="020b0609070205080204" pitchFamily="49" charset="-128"/>
              <a:cs typeface="MS Gothic" panose="020b0609070205080204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0120" y="4139565"/>
            <a:ext cx="1882140" cy="583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ctr"/>
            <a:r>
              <a:rPr lang="zh-CN" altLang="zh-CN" sz="24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0 ∉</a:t>
            </a:r>
            <a:r>
              <a:rPr lang="zh-CN" altLang="en-US" sz="2400" strike="noStrike" kern="100" noProof="1">
                <a:solidFill>
                  <a:srgbClr val="FF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zh-CN" altLang="zh-CN" sz="32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∅</a:t>
            </a:r>
            <a:endParaRPr lang="zh-CN" altLang="zh-CN" sz="3200" b="1" strike="noStrike" kern="100" noProof="1">
              <a:solidFill>
                <a:srgbClr val="C00000"/>
              </a:solidFill>
              <a:effectLst/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58535" y="4149725"/>
            <a:ext cx="1776095" cy="583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ctr"/>
            <a:r>
              <a:rPr lang="zh-CN" altLang="en-US" sz="3200" b="1" strike="noStrike" kern="100" noProof="1">
                <a:solidFill>
                  <a:srgbClr val="FF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 </a:t>
            </a:r>
            <a:r>
              <a:rPr lang="zh-CN" altLang="en-US" sz="32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r>
              <a:rPr lang="zh-CN" altLang="en-US" sz="2400" strike="noStrike" noProof="1">
                <a:solidFill>
                  <a:srgbClr val="C00000"/>
                </a:solidFill>
              </a:rPr>
              <a:t>⫋</a:t>
            </a:r>
            <a:r>
              <a:rPr lang="en-US" altLang="zh-CN" sz="2400" strike="noStrike" noProof="1">
                <a:solidFill>
                  <a:srgbClr val="C00000"/>
                </a:solidFill>
              </a:rPr>
              <a:t>{0}</a:t>
            </a:r>
            <a:endParaRPr lang="en-US" altLang="zh-CN" sz="2400" strike="noStrike" noProof="1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94700" y="3893185"/>
            <a:ext cx="2593340" cy="1076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ctr"/>
            <a:r>
              <a:rPr lang="zh-CN" altLang="en-US" sz="20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     </a:t>
            </a:r>
            <a:r>
              <a:rPr lang="zh-CN" altLang="en-US" sz="32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r>
              <a:rPr lang="zh-CN" altLang="en-US" sz="2400" strike="noStrike" noProof="1">
                <a:solidFill>
                  <a:srgbClr val="C00000"/>
                </a:solidFill>
              </a:rPr>
              <a:t>⫋</a:t>
            </a:r>
            <a:r>
              <a:rPr lang="en-US" altLang="zh-CN" sz="2400" strike="noStrike" noProof="1">
                <a:solidFill>
                  <a:srgbClr val="C00000"/>
                </a:solidFill>
              </a:rPr>
              <a:t>{ </a:t>
            </a:r>
            <a:r>
              <a:rPr lang="zh-CN" altLang="en-US" sz="32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r>
              <a:rPr lang="en-US" altLang="zh-CN" sz="2400" strike="noStrike" noProof="1">
                <a:solidFill>
                  <a:srgbClr val="C00000"/>
                </a:solidFill>
              </a:rPr>
              <a:t>} </a:t>
            </a:r>
            <a:endParaRPr lang="en-US" altLang="zh-CN" sz="2400" strike="noStrike" noProof="1">
              <a:solidFill>
                <a:srgbClr val="C00000"/>
              </a:solidFill>
            </a:endParaRPr>
          </a:p>
          <a:p>
            <a:pPr algn="l" fontAlgn="ctr"/>
            <a:r>
              <a:rPr lang="zh-CN" altLang="zh-CN" sz="1800" b="1" strike="noStrike" noProof="1">
                <a:solidFill>
                  <a:srgbClr val="C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或</a:t>
            </a:r>
            <a:r>
              <a:rPr lang="zh-CN" altLang="en-US" sz="2400" strike="noStrike" noProof="1">
                <a:solidFill>
                  <a:srgbClr val="C00000"/>
                </a:solidFill>
              </a:rPr>
              <a:t> </a:t>
            </a:r>
            <a:r>
              <a:rPr lang="en-US" altLang="zh-CN" sz="2400" strike="noStrike" noProof="1">
                <a:solidFill>
                  <a:srgbClr val="C00000"/>
                </a:solidFill>
              </a:rPr>
              <a:t>  </a:t>
            </a:r>
            <a:r>
              <a:rPr lang="zh-CN" altLang="en-US" sz="32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r>
              <a:rPr lang="zh-CN" altLang="en-US" sz="2400" strike="noStrike" noProof="1">
                <a:solidFill>
                  <a:srgbClr val="C00000"/>
                </a:solidFill>
              </a:rPr>
              <a:t>∈ </a:t>
            </a:r>
            <a:r>
              <a:rPr lang="en-US" altLang="zh-CN" sz="2400" strike="noStrike" noProof="1">
                <a:solidFill>
                  <a:srgbClr val="C00000"/>
                </a:solidFill>
              </a:rPr>
              <a:t>{ </a:t>
            </a:r>
            <a:r>
              <a:rPr lang="zh-CN" altLang="en-US" sz="3200" b="1" strike="noStrike" kern="100" noProof="1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r>
              <a:rPr lang="en-US" altLang="zh-CN" sz="2400" strike="noStrike" noProof="1">
                <a:solidFill>
                  <a:srgbClr val="C00000"/>
                </a:solidFill>
              </a:rPr>
              <a:t>}</a:t>
            </a:r>
            <a:endParaRPr lang="en-US" altLang="zh-CN" sz="2400" strike="noStrike" noProof="1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4195" y="5462905"/>
            <a:ext cx="5280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空集是</a:t>
            </a:r>
            <a:r>
              <a:rPr lang="zh-CN" altLang="en-US" sz="3200" b="1" kern="100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  <a:sym typeface="+mn-ea"/>
              </a:rPr>
              <a:t>∅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，不是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 sz="3200" b="1" kern="100">
                <a:solidFill>
                  <a:srgbClr val="C00000"/>
                </a:solidFill>
                <a:effectLst/>
                <a:latin typeface="Calibri"/>
                <a:ea typeface="MS Gothic" panose="020b0609070205080204" pitchFamily="49" charset="-128"/>
                <a:cs typeface="MS Gothic" panose="020b0609070205080204" pitchFamily="49" charset="-128"/>
                <a:sym typeface="+mn-ea"/>
              </a:rPr>
              <a:t>∅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}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18" grpId="0" animBg="1"/>
      <p:bldP spid="21" grpId="0" animBg="1"/>
      <p:bldP spid="23" grpId="0" animBg="1"/>
      <p:bldP spid="2458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1" name="组合 10"/>
          <p:cNvGrpSpPr/>
          <p:nvPr/>
        </p:nvGrpSpPr>
        <p:grpSpPr>
          <a:xfrm>
            <a:off x="1341120" y="2844800"/>
            <a:ext cx="9199880" cy="1168400"/>
            <a:chOff x="2112" y="4480"/>
            <a:chExt cx="14488" cy="1840"/>
          </a:xfrm>
        </p:grpSpPr>
        <p:sp>
          <p:nvSpPr>
            <p:cNvPr id="402445" name="Text Box 13"/>
            <p:cNvSpPr txBox="1"/>
            <p:nvPr/>
          </p:nvSpPr>
          <p:spPr>
            <a:xfrm>
              <a:off x="2112" y="4480"/>
              <a:ext cx="14488" cy="184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(2)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对于集合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、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、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如果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且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</a:rPr>
                <a:t>，</a:t>
              </a: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那么 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68614" name="Object 14"/>
            <p:cNvGraphicFramePr>
              <a:graphicFrameLocks noChangeAspect="1"/>
            </p:cNvGraphicFramePr>
            <p:nvPr/>
          </p:nvGraphicFramePr>
          <p:xfrm>
            <a:off x="9169" y="4544"/>
            <a:ext cx="1363" cy="6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2" imgW="508000" imgH="152400" progId="Equation.3">
                    <p:embed/>
                  </p:oleObj>
                </mc:Choice>
                <mc:Fallback>
                  <p:oleObj r:id="rId2" imgW="508000" imgH="15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69" y="4544"/>
                          <a:ext cx="1363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15"/>
            <p:cNvGraphicFramePr>
              <a:graphicFrameLocks noChangeAspect="1"/>
            </p:cNvGraphicFramePr>
            <p:nvPr/>
          </p:nvGraphicFramePr>
          <p:xfrm>
            <a:off x="11404" y="4599"/>
            <a:ext cx="1353" cy="59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4" imgW="508000" imgH="152400" progId="Equation.3">
                    <p:embed/>
                  </p:oleObj>
                </mc:Choice>
                <mc:Fallback>
                  <p:oleObj r:id="rId4" imgW="508000" imgH="15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404" y="4599"/>
                          <a:ext cx="1353" cy="5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21"/>
            <p:cNvGraphicFramePr>
              <a:graphicFrameLocks noChangeAspect="1"/>
            </p:cNvGraphicFramePr>
            <p:nvPr/>
          </p:nvGraphicFramePr>
          <p:xfrm>
            <a:off x="9247" y="5545"/>
            <a:ext cx="1373" cy="60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6" imgW="508000" imgH="152400" progId="Equation.3">
                    <p:embed/>
                  </p:oleObj>
                </mc:Choice>
                <mc:Fallback>
                  <p:oleObj r:id="rId6" imgW="508000" imgH="15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247" y="5545"/>
                          <a:ext cx="1373" cy="6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367790" y="1053465"/>
            <a:ext cx="9173210" cy="1168400"/>
            <a:chOff x="2154" y="1659"/>
            <a:chExt cx="14446" cy="1840"/>
          </a:xfrm>
        </p:grpSpPr>
        <p:sp>
          <p:nvSpPr>
            <p:cNvPr id="402437" name="Text Box 5"/>
            <p:cNvSpPr txBox="1"/>
            <p:nvPr/>
          </p:nvSpPr>
          <p:spPr>
            <a:xfrm>
              <a:off x="2154" y="1659"/>
              <a:ext cx="14446" cy="184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(1)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任何一个集合都是它本身的子集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 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68612" name="Object 6"/>
            <p:cNvGraphicFramePr>
              <a:graphicFrameLocks noChangeAspect="1"/>
            </p:cNvGraphicFramePr>
            <p:nvPr/>
          </p:nvGraphicFramePr>
          <p:xfrm>
            <a:off x="8879" y="2631"/>
            <a:ext cx="1442" cy="6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8" imgW="508000" imgH="152400" progId="Equation.3">
                    <p:embed/>
                  </p:oleObj>
                </mc:Choice>
                <mc:Fallback>
                  <p:oleObj r:id="rId8" imgW="508000" imgH="15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79" y="2631"/>
                          <a:ext cx="1442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7969" y="2538"/>
              <a:ext cx="848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即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</p:grpSp>
      <p:sp>
        <p:nvSpPr>
          <p:cNvPr id="5" name="Shape 120"/>
          <p:cNvSpPr/>
          <p:nvPr/>
        </p:nvSpPr>
        <p:spPr>
          <a:xfrm>
            <a:off x="1100455" y="327660"/>
            <a:ext cx="17792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子集的性质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6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96435" y="4231005"/>
            <a:ext cx="2889250" cy="1188720"/>
            <a:chOff x="7081" y="6663"/>
            <a:chExt cx="4550" cy="1872"/>
          </a:xfrm>
        </p:grpSpPr>
        <p:sp>
          <p:nvSpPr>
            <p:cNvPr id="402448" name="Oval 16"/>
            <p:cNvSpPr/>
            <p:nvPr/>
          </p:nvSpPr>
          <p:spPr>
            <a:xfrm>
              <a:off x="7081" y="6663"/>
              <a:ext cx="4550" cy="187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lnSpc>
                  <a:spcPct val="100000"/>
                </a:lnSpc>
              </a:pPr>
              <a:endParaRPr lang="en-US" altLang="zh-CN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02449" name="Oval 17"/>
            <p:cNvSpPr/>
            <p:nvPr/>
          </p:nvSpPr>
          <p:spPr>
            <a:xfrm>
              <a:off x="7969" y="7139"/>
              <a:ext cx="3435" cy="91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l">
                <a:lnSpc>
                  <a:spcPct val="100000"/>
                </a:lnSpc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2800" b="0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800" b="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02450" name="Oval 18"/>
            <p:cNvSpPr/>
            <p:nvPr/>
          </p:nvSpPr>
          <p:spPr>
            <a:xfrm>
              <a:off x="9407" y="7344"/>
              <a:ext cx="1617" cy="51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800" b="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51" y="7189"/>
              <a:ext cx="147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162685"/>
            <a:ext cx="9641840" cy="2030095"/>
            <a:chOff x="1988" y="1846"/>
            <a:chExt cx="14945" cy="31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文本框 3"/>
            <p:cNvSpPr txBox="1"/>
            <p:nvPr/>
          </p:nvSpPr>
          <p:spPr>
            <a:xfrm>
              <a:off x="1988" y="1846"/>
              <a:ext cx="14945" cy="3197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若存在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正整数</a:t>
              </a:r>
              <a:r>
                <a:rPr lang="en-US" altLang="zh-CN" sz="2800" b="1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使集合</a:t>
              </a:r>
              <a:r>
                <a:rPr lang="zh-CN" alt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满足条件：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{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5-a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}  </a:t>
              </a:r>
              <a:r>
                <a:rPr lang="zh-CN" alt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且 </a:t>
              </a:r>
              <a:r>
                <a:rPr lang="zh-CN" alt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⊆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{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}，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则符合条件的集合</a:t>
              </a:r>
              <a:r>
                <a:rPr lang="zh-CN" alt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个数为</a:t>
              </a:r>
              <a:r>
                <a:rPr lang="en-US" altLang="zh-CN" sz="2800" u="sng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3" name="图片 1"/>
            <p:cNvPicPr>
              <a:picLocks noChangeAspect="1"/>
            </p:cNvPicPr>
            <p:nvPr/>
          </p:nvPicPr>
          <p:blipFill>
            <a:blip r:embed="rId2"/>
            <a:srcRect l="35620" t="65523" r="61732" b="29784"/>
            <a:stretch>
              <a:fillRect/>
            </a:stretch>
          </p:blipFill>
          <p:spPr>
            <a:xfrm>
              <a:off x="5328" y="3252"/>
              <a:ext cx="515" cy="61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文本框 11"/>
          <p:cNvSpPr txBox="1"/>
          <p:nvPr/>
        </p:nvSpPr>
        <p:spPr>
          <a:xfrm>
            <a:off x="1263015" y="3508375"/>
            <a:ext cx="964057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满足条件的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有：｛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，2｝，｛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｝，｛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｝，｛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｝，｛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｝，共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8405" y="2574925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5</a:t>
            </a:r>
            <a:endParaRPr 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42005" y="1209040"/>
            <a:ext cx="595693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集合间的基本关系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/>
        </p:nvSpPr>
        <p:spPr>
          <a:xfrm>
            <a:off x="1837690" y="260350"/>
            <a:ext cx="9075420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填空：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①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集合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的子集个数为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;</a:t>
            </a:r>
            <a:r>
              <a:rPr lang="en-US" altLang="zh-CN" sz="2400">
                <a:sym typeface="+mn-ea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②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集合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的子集个数为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;</a:t>
            </a:r>
            <a:r>
              <a:rPr lang="en-US" altLang="zh-CN" sz="2400">
                <a:sym typeface="+mn-ea"/>
              </a:rPr>
              <a:t>  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③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集合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的子集个数为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.</a:t>
            </a:r>
            <a:r>
              <a:rPr lang="en-US" altLang="zh-CN" sz="2400"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858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8580" y="1819910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9060" y="50977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28165" y="5257800"/>
            <a:ext cx="908431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写子集时应从元素个数从少到多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有序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进行；论证时从元素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个到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子集个数变化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入手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题中元素是集合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{1,2}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的子集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，要注意理解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zh-CN" altLang="en-US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667" y="1312545"/>
            <a:ext cx="543258" cy="4464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直观想象 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8165" y="4563110"/>
            <a:ext cx="9084310" cy="64516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⊆{1,2}},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的真子集个数为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7055" y="2060575"/>
            <a:ext cx="907605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若集合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含有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个元素，结合(1)中各小题的结果，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猜测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 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的子集个数为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   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的真子集个数为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的非空真子集个数为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6615" y="85153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97160" y="8763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5890" y="139827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4410" y="2646045"/>
            <a:ext cx="829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endParaRPr lang="en-US" altLang="zh-CN" sz="2800" baseline="30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3230" y="3180080"/>
            <a:ext cx="1142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20580" y="2585085"/>
            <a:ext cx="1098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56040" y="4664710"/>
            <a:ext cx="829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</a:t>
            </a:r>
            <a:endParaRPr lang="en-US" altLang="zh-CN" sz="2800" baseline="30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7530" y="3864610"/>
            <a:ext cx="9084310" cy="64516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请给出论证以上猜想的方法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3" grpId="0" animBg="1"/>
      <p:bldP spid="9" grpId="0" animBg="1"/>
      <p:bldP spid="3" grpId="0"/>
      <p:bldP spid="4" grpId="0"/>
      <p:bldP spid="6" grpId="0"/>
      <p:bldP spid="7" grpId="0"/>
      <p:bldP spid="11" grpId="0"/>
      <p:bldP spid="10" grpId="0"/>
      <p:bldP spid="14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2" name="组合 11"/>
          <p:cNvGrpSpPr/>
          <p:nvPr/>
        </p:nvGrpSpPr>
        <p:grpSpPr>
          <a:xfrm>
            <a:off x="1885315" y="3336290"/>
            <a:ext cx="9027160" cy="1845310"/>
            <a:chOff x="3188" y="2452"/>
            <a:chExt cx="13995" cy="2906"/>
          </a:xfrm>
        </p:grpSpPr>
        <p:sp>
          <p:nvSpPr>
            <p:cNvPr id="100" name="文本框 99"/>
            <p:cNvSpPr txBox="1"/>
            <p:nvPr/>
          </p:nvSpPr>
          <p:spPr>
            <a:xfrm>
              <a:off x="3188" y="2452"/>
              <a:ext cx="13995" cy="29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en-US" sz="2800" i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en-US" altLang="zh-CN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rPr>
                <a:t>(3)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已知集合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=             ,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=</a:t>
              </a:r>
              <a:r>
                <a:rPr lang="en-US" altLang="en-US" sz="2400" i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</a:t>
              </a:r>
              <a:r>
                <a:rPr lang="en-US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lang="en-US" altLang="en-US" sz="2400" i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endParaRPr lang="en-US" altLang="en-US" sz="2400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en-US" sz="2400" i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=              .</a:t>
              </a:r>
              <a:endPara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en-US" sz="2400" i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则集合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、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、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的关系是</a:t>
              </a:r>
              <a:r>
                <a:rPr lang="zh-CN" altLang="en-US" sz="2400" u="sng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                 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rPr>
                <a:t>.</a:t>
              </a:r>
              <a:endParaRPr lang="en-US" altLang="zh-CN" sz="2400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7" name="对象 6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7309" y="2683"/>
            <a:ext cx="3548" cy="97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3" imgW="1282700" imgH="457200" progId="Equation.KSEE3">
                    <p:embed/>
                  </p:oleObj>
                </mc:Choice>
                <mc:Fallback>
                  <p:oleObj r:id="rId3" imgW="1282700" imgH="4572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9" y="2683"/>
                          <a:ext cx="3548" cy="9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11483" y="2683"/>
            <a:ext cx="3584" cy="97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5" imgW="1295400" imgH="457200" progId="Equation.KSEE3">
                    <p:embed/>
                  </p:oleObj>
                </mc:Choice>
                <mc:Fallback>
                  <p:oleObj r:id="rId5" imgW="1295400" imgH="4572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483" y="2683"/>
                          <a:ext cx="3584" cy="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7245" y="3625"/>
            <a:ext cx="3794" cy="97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7" imgW="1371600" imgH="457200" progId="Equation.KSEE3">
                    <p:embed/>
                  </p:oleObj>
                </mc:Choice>
                <mc:Fallback>
                  <p:oleObj r:id="rId7" imgW="1371600" imgH="4572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45" y="3625"/>
                          <a:ext cx="3794" cy="9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1882140" y="272415"/>
            <a:ext cx="9030335" cy="11988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集合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={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err="1">
                <a:latin typeface="楷体_GB2312" pitchFamily="49" charset="-122"/>
                <a:sym typeface="+mn-ea"/>
              </a:rPr>
              <a:t>|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latin typeface="楷体_GB2312" pitchFamily="49" charset="-122"/>
                <a:sym typeface="+mn-ea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latin typeface="楷体_GB2312" pitchFamily="49" charset="-122"/>
                <a:sym typeface="+mn-ea"/>
              </a:rPr>
              <a:t>2</a:t>
            </a:r>
            <a:r>
              <a:rPr lang="en-US" altLang="zh-CN" sz="2400">
                <a:latin typeface="楷体_GB2312" pitchFamily="49" charset="-122"/>
                <a:sym typeface="+mn-ea"/>
              </a:rPr>
              <a:t>-2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latin typeface="楷体_GB2312" pitchFamily="49" charset="-122"/>
                <a:sym typeface="+mn-ea"/>
              </a:rPr>
              <a:t>-1,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latin typeface="楷体_GB2312" pitchFamily="49" charset="-122"/>
                <a:sym typeface="+mn-ea"/>
              </a:rPr>
              <a:t>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},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={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latin typeface="楷体_GB2312" pitchFamily="49" charset="-122"/>
                <a:sym typeface="+mn-ea"/>
              </a:rPr>
              <a:t>|-2</a:t>
            </a:r>
            <a:r>
              <a:rPr lang="zh-CN" altLang="zh-CN" sz="2400">
                <a:latin typeface="楷体_GB2312" pitchFamily="49" charset="-122"/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zh-CN" sz="2400">
                <a:latin typeface="楷体_GB2312" pitchFamily="49" charset="-122"/>
                <a:sym typeface="+mn-ea"/>
              </a:rPr>
              <a:t>≤</a:t>
            </a:r>
            <a:r>
              <a:rPr lang="en-US" altLang="zh-CN" sz="2400">
                <a:latin typeface="楷体_GB2312" pitchFamily="49" charset="-122"/>
                <a:sym typeface="+mn-ea"/>
              </a:rPr>
              <a:t>4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},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   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则集合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与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之间的关系是</a:t>
            </a:r>
            <a:r>
              <a:rPr lang="en-US" altLang="zh-CN" sz="2400" u="sng">
                <a:latin typeface="仿宋" panose="02010609060101010101" charset="-122"/>
                <a:ea typeface="仿宋" panose="02010609060101010101" charset="-122"/>
                <a:sym typeface="+mn-ea"/>
              </a:rPr>
              <a:t>         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82775" y="1490980"/>
            <a:ext cx="9030335" cy="18453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{(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)|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xy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&gt;0</a:t>
            </a:r>
            <a:r>
              <a:rPr lang="en-US" altLang="zh-CN" sz="2400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400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2}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 </a:t>
            </a:r>
            <a:r>
              <a:rPr lang="en-US" altLang="zh-CN" sz="24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{(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)|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400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0}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则集合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之间的关系是</a:t>
            </a:r>
            <a:r>
              <a:rPr lang="zh-CN" altLang="en-US" sz="2400" u="sng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9540" y="25019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9540" y="1941830"/>
            <a:ext cx="422910" cy="1938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7830" y="1284605"/>
            <a:ext cx="543260" cy="30765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数据分析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2140" y="5254625"/>
            <a:ext cx="903033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之间的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关系时，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描述型可先统一元素形式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连续型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可在数轴上理解；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之间的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关系，可以在直角坐标系中理解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9860" y="51993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0205" y="788670"/>
            <a:ext cx="15919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3200" kern="0" smtClean="0">
                <a:solidFill>
                  <a:srgbClr val="FF0000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⫋</a:t>
            </a:r>
            <a:r>
              <a:rPr lang="en-US" altLang="zh-CN" sz="2800" i="1" kern="0" smtClean="0">
                <a:solidFill>
                  <a:srgbClr val="FF0000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M</a:t>
            </a:r>
            <a:endParaRPr lang="en-US" altLang="zh-CN" sz="2800" i="1" kern="0" smtClean="0">
              <a:solidFill>
                <a:srgbClr val="FF0000"/>
              </a:solidFill>
              <a:latin typeface="Times New Roman" panose="02020603050405020304" pitchFamily="18" charset="0"/>
              <a:ea typeface="NEU-BZ" pitchFamily="65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0205" y="2618740"/>
            <a:ext cx="14839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 </a:t>
            </a:r>
            <a:r>
              <a:rPr lang="zh-CN" altLang="en-US" sz="3200" kern="0" smtClean="0">
                <a:solidFill>
                  <a:srgbClr val="FF0000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⫋</a:t>
            </a:r>
            <a:r>
              <a:rPr lang="en-US" altLang="zh-CN" sz="2800" i="1" kern="0" smtClean="0">
                <a:solidFill>
                  <a:srgbClr val="FF0000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800" i="1" kern="0" smtClean="0">
              <a:solidFill>
                <a:srgbClr val="FF0000"/>
              </a:solidFill>
              <a:latin typeface="Times New Roman" panose="02020603050405020304" pitchFamily="18" charset="0"/>
              <a:ea typeface="NEU-BZ" pitchFamily="65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0205" y="4529455"/>
            <a:ext cx="23774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3200" kern="0" smtClean="0">
                <a:solidFill>
                  <a:srgbClr val="FF0000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⫋</a:t>
            </a:r>
            <a:r>
              <a:rPr lang="en-US" altLang="zh-CN" sz="2800" i="1" kern="0" smtClean="0">
                <a:solidFill>
                  <a:srgbClr val="FF0000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B=C</a:t>
            </a:r>
            <a:endParaRPr lang="en-US" altLang="zh-CN" sz="2800" i="1" kern="0" smtClean="0">
              <a:solidFill>
                <a:srgbClr val="FF0000"/>
              </a:solidFill>
              <a:latin typeface="Times New Roman" panose="02020603050405020304" pitchFamily="18" charset="0"/>
              <a:ea typeface="NEU-BZ" pitchFamily="65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18" grpId="0" animBg="1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133858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6200" y="66484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48740" y="318579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665" y="1312545"/>
            <a:ext cx="543260" cy="305244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7690" y="260350"/>
            <a:ext cx="9024620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已知集合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     =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},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集合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 2 ,b</a:t>
            </a: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}</a:t>
            </a:r>
            <a:r>
              <a:rPr 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(1)是否存在实数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，使得对于任意实数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，都有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⊆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？若存在，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求出对应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的值；若不存在，说明理由.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graphicFrame>
        <p:nvGraphicFramePr>
          <p:cNvPr id="4" name="对象 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264343" y="389890"/>
          <a:ext cx="786765" cy="5086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393700" imgH="254000" progId="Equation.KSEE3">
                  <p:embed/>
                </p:oleObj>
              </mc:Choice>
              <mc:Fallback>
                <p:oleObj r:id="rId2" imgW="393700" imgH="254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4343" y="389890"/>
                        <a:ext cx="78676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27530" y="2033905"/>
            <a:ext cx="9034780" cy="64516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)若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⊆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成立，求出对应的实数对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27530" y="2831465"/>
            <a:ext cx="9034780" cy="2306955"/>
            <a:chOff x="2878" y="4219"/>
            <a:chExt cx="14228" cy="3633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3" name="文本框 2"/>
            <p:cNvSpPr txBox="1"/>
            <p:nvPr/>
          </p:nvSpPr>
          <p:spPr>
            <a:xfrm>
              <a:off x="2878" y="4219"/>
              <a:ext cx="14228" cy="3633"/>
            </a:xfrm>
            <a:prstGeom prst="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(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)</a:t>
              </a:r>
              <a:r>
                <a:rPr 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=</a:t>
              </a:r>
              <a:r>
                <a:rPr 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+4,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或</a:t>
              </a:r>
              <a:r>
                <a:rPr 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=</a:t>
              </a:r>
              <a:r>
                <a:rPr 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-4;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由于</a:t>
              </a:r>
              <a:r>
                <a:rPr 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任意，所以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sz="2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⊆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对应于</a:t>
              </a:r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+4=2,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且</a:t>
              </a:r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-4=1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 </a:t>
              </a:r>
              <a:endPara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   无解！故满足条件</a:t>
              </a:r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的不存在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.</a:t>
              </a:r>
              <a:endPara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(2)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由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(1)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知，                           ；</a:t>
              </a:r>
              <a:endPara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   得（</a:t>
              </a:r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,</a:t>
              </a:r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)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为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(5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9)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，或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(6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10)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，或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(-3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-7)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，或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(-2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-6).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sym typeface="+mn-ea"/>
                </a:rPr>
                <a:t>                           </a:t>
              </a:r>
              <a:endPara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5906" y="6047"/>
            <a:ext cx="6271" cy="93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r:id="rId4" imgW="3073400" imgH="457200" progId="Equation.KSEE3">
                    <p:embed/>
                  </p:oleObj>
                </mc:Choice>
                <mc:Fallback>
                  <p:oleObj r:id="rId4" imgW="3073400" imgH="4572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06" y="6047"/>
                          <a:ext cx="6271" cy="9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1343660" y="518223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31340" y="5285105"/>
            <a:ext cx="903033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中，由于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任意，故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中的元素；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集合包含关系具体可能有多种对应，要考虑周全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9780" y="1290955"/>
            <a:ext cx="595693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集合间的基本关系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49955" y="1441450"/>
            <a:ext cx="595693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集合间的基本关系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/>
        </p:nvSpPr>
        <p:spPr>
          <a:xfrm>
            <a:off x="1859280" y="321310"/>
            <a:ext cx="9038590" cy="12915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1.</a:t>
            </a: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={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|-2≤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≤7},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={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+1＜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＜2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-1}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 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⊆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则实数</a:t>
            </a:r>
            <a:r>
              <a: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zh-CN" altLang="en-US" sz="2400" u="sng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.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900" y="32131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8900" y="1167130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4140" y="385191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58900" y="5147945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70" y="1284605"/>
            <a:ext cx="543260" cy="306514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数形结合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59280" y="1638300"/>
            <a:ext cx="9038590" cy="1845310"/>
            <a:chOff x="2944" y="3746"/>
            <a:chExt cx="14555" cy="2906"/>
          </a:xfrm>
        </p:grpSpPr>
        <p:sp>
          <p:nvSpPr>
            <p:cNvPr id="7" name="文本框 6"/>
            <p:cNvSpPr txBox="1"/>
            <p:nvPr/>
          </p:nvSpPr>
          <p:spPr>
            <a:xfrm>
              <a:off x="2944" y="3746"/>
              <a:ext cx="14555" cy="290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en-US" sz="28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(2)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设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、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为两个非空集合，定义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与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差集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为：</a:t>
              </a:r>
              <a:endPara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zh-CN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400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-B</a:t>
              </a: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={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|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∈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,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且</a:t>
              </a:r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 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}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  <a:sym typeface="+mn-ea"/>
                </a:rPr>
                <a:t>. 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若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={</a:t>
              </a: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|</a:t>
              </a: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en-US" altLang="zh-CN" sz="2400">
                  <a:latin typeface="宋体" panose="02010600030101010101" pitchFamily="2" charset="-122"/>
                  <a:sym typeface="+mn-ea"/>
                </a:rPr>
                <a:t>4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},</a:t>
              </a:r>
              <a:r>
                <a:rPr lang="en-US" altLang="zh-CN" sz="2400">
                  <a:latin typeface="宋体" panose="02010600030101010101" pitchFamily="2" charset="-122"/>
                  <a:sym typeface="+mn-ea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={</a:t>
              </a: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|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-5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＜</a:t>
              </a: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＜</a:t>
              </a:r>
              <a:r>
                <a:rPr lang="en-US" altLang="zh-CN" sz="2400">
                  <a:latin typeface="宋体" panose="02010600030101010101" pitchFamily="2" charset="-122"/>
                  <a:sym typeface="+mn-ea"/>
                </a:rPr>
                <a:t>5</a:t>
              </a:r>
              <a:r>
                <a:rPr lang="zh-CN" altLang="en-US" sz="2400">
                  <a:latin typeface="宋体" panose="02010600030101010101" pitchFamily="2" charset="-122"/>
                  <a:sym typeface="+mn-ea"/>
                </a:rPr>
                <a:t>}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endPara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则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</a:t>
              </a:r>
              <a:r>
                <a:rPr lang="en-US" altLang="zh-CN" sz="2400" u="sng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; 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</a:t>
              </a:r>
              <a:r>
                <a:rPr lang="en-US" altLang="zh-CN" sz="2400" u="sng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 </a:t>
              </a:r>
              <a:endParaRPr lang="en-US" altLang="zh-CN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8216" y="5079"/>
            <a:ext cx="504" cy="60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7" r:id="rId2" imgW="127000" imgH="152400" progId="Equation.KSEE3">
                    <p:embed/>
                  </p:oleObj>
                </mc:Choice>
                <mc:Fallback>
                  <p:oleObj r:id="rId2" imgW="127000" imgH="1524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16" y="5079"/>
                          <a:ext cx="504" cy="6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847850" y="3505835"/>
            <a:ext cx="9050020" cy="1198880"/>
            <a:chOff x="2910" y="6369"/>
            <a:chExt cx="14252" cy="1888"/>
          </a:xfrm>
        </p:grpSpPr>
        <p:sp>
          <p:nvSpPr>
            <p:cNvPr id="20" name="文本框 19"/>
            <p:cNvSpPr txBox="1"/>
            <p:nvPr/>
          </p:nvSpPr>
          <p:spPr>
            <a:xfrm>
              <a:off x="2910" y="6369"/>
              <a:ext cx="14252" cy="1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(1)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若</a:t>
              </a: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  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，则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+1</a:t>
              </a: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≥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-1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， 得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≤2;</a:t>
              </a:r>
              <a:endPara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     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若</a:t>
              </a: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400" i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≠   </a:t>
              </a:r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，则</a:t>
              </a: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-2</a:t>
              </a: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+1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-1</a:t>
              </a: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≤7, 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得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≤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4;</a:t>
              </a:r>
              <a:endPara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综上，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  <a:sym typeface="+mn-ea"/>
                </a:rPr>
                <a:t>≤</a:t>
              </a:r>
              <a:r>
                <a: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4</a:t>
              </a:r>
              <a:endPara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graphicFrame>
          <p:nvGraphicFramePr>
            <p:cNvPr id="23556" name="Object 13"/>
            <p:cNvGraphicFramePr>
              <a:graphicFrameLocks noChangeAspect="1"/>
            </p:cNvGraphicFramePr>
            <p:nvPr/>
          </p:nvGraphicFramePr>
          <p:xfrm>
            <a:off x="4877" y="6369"/>
            <a:ext cx="906" cy="6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4" imgW="165100" imgH="165100" progId="Equation.DSMT4">
                    <p:embed/>
                  </p:oleObj>
                </mc:Choice>
                <mc:Fallback>
                  <p:oleObj r:id="rId4" imgW="1651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77" y="6369"/>
                          <a:ext cx="906" cy="631"/>
                        </a:xfrm>
                        <a:prstGeom prst="rect">
                          <a:avLst/>
                        </a:prstGeom>
                        <a:noFill/>
                        <a:ln w="28575" cmpd="sng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3"/>
            <p:cNvGraphicFramePr>
              <a:graphicFrameLocks noChangeAspect="1"/>
            </p:cNvGraphicFramePr>
            <p:nvPr/>
          </p:nvGraphicFramePr>
          <p:xfrm>
            <a:off x="5076" y="7000"/>
            <a:ext cx="906" cy="6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6" imgW="165100" imgH="165100" progId="Equation.DSMT4">
                    <p:embed/>
                  </p:oleObj>
                </mc:Choice>
                <mc:Fallback>
                  <p:oleObj r:id="rId6" imgW="1651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76" y="7000"/>
                          <a:ext cx="906" cy="631"/>
                        </a:xfrm>
                        <a:prstGeom prst="rect">
                          <a:avLst/>
                        </a:prstGeom>
                        <a:noFill/>
                        <a:ln w="28575" cmpd="sng">
                          <a:noFill/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1846580" y="4714240"/>
            <a:ext cx="9050020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在数轴上标出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，结合新定义读取结果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91020" y="970280"/>
            <a:ext cx="2042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}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9865" y="2869565"/>
            <a:ext cx="19354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≥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}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2585" y="2793365"/>
            <a:ext cx="3218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-5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}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1340" y="5285105"/>
            <a:ext cx="903033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集合包含关系里，要考虑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空集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的情况；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判断连续型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数集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之间的关系时，可借助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数轴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来理解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/>
      <p:bldP spid="14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/>
        </p:nvSpPr>
        <p:spPr>
          <a:xfrm>
            <a:off x="1419860" y="46736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19860" y="529590"/>
            <a:ext cx="422910" cy="2245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2400" y="331533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0180" y="498983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635" y="484505"/>
            <a:ext cx="8928735" cy="2030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520E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2.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={2,4,6,8,9}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={1,2,3,5,8};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又知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是这样的集合：若各元素都加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，就变成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的子集； 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若各元素都减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，就变成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的子集，求集合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 i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05635" y="4989830"/>
            <a:ext cx="893064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如果条件不便于正面对照，不防逆向操作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！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正难由反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是我们处理问题常用的策略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6870" y="1284605"/>
            <a:ext cx="543260" cy="33451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转化与化归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96745" y="2968625"/>
            <a:ext cx="893953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将已知信息转译：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的元素都减去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，得集合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'={0,2,4,6,7}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的元素都加上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，得集合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'={3,4,5,7,10}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'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∩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'={4,7}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的子集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故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={4}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，或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C=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{7}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，或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={4,7}</a:t>
            </a:r>
            <a:endParaRPr lang="en-US" altLang="zh-CN" sz="24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846580" y="441960"/>
            <a:ext cx="8982075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},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的取值范围．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7630" y="44196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630" y="65659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0330" y="249936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7950" y="46786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70" y="1284605"/>
            <a:ext cx="543260" cy="30022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分类讨论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6580" y="2162810"/>
            <a:ext cx="8982075" cy="230695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{-4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},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含有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个元素，或一个元素，或两个元素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含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个元素，则由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=4(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+1)-4(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-1)&lt;0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&lt;-1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含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个元素，则由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=4(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+1)-4(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-1)=0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=-1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此时，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B={0}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符合条件；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含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个元素，则由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{-4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及韦达定理，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综上，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54835" y="4857750"/>
            <a:ext cx="897445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已知集合的包含关系，要考虑各种可能的情况，尤其是空集的情况；本题也可以从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中具体元素入手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1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655955" y="176530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41220" y="1141095"/>
          <a:ext cx="7310755" cy="3877310"/>
        </p:xfrm>
        <a:graphic>
          <a:graphicData uri="http://schemas.openxmlformats.org/drawingml/2006/table">
            <a:tbl>
              <a:tblPr/>
              <a:tblGrid>
                <a:gridCol w="1828165"/>
                <a:gridCol w="1101725"/>
                <a:gridCol w="2553335"/>
                <a:gridCol w="1827530"/>
              </a:tblGrid>
              <a:tr h="640080">
                <a:tc gridSpan="2"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表示关系　</a:t>
                      </a:r>
                      <a:r>
                        <a:rPr lang="zh-CN" altLang="en-US" sz="24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    </a:t>
                      </a:r>
                      <a:endParaRPr lang="zh-CN" altLang="en-US" sz="2400" kern="0" smtClea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 h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定  义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记  法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822960">
                <a:tc rowSpan="3"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5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</a:t>
                      </a:r>
                      <a:endParaRPr lang="en-US" altLang="zh-CN" sz="1500" kern="0" smtClea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5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集合之间   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     的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基本关系</a:t>
                      </a:r>
                      <a:endParaRPr lang="zh-CN" altLang="en-US" sz="2400" kern="0" smtClea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相等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r>
                        <a:rPr lang="en-US" altLang="zh-CN" sz="1600" kern="0" smtClean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集合A与集合B中的所有元素都相同</a:t>
                      </a:r>
                      <a:endParaRPr lang="en-US" altLang="zh-CN" sz="1600" kern="0" smtClean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000" i="1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A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2400" i="1" kern="0" smtClean="0">
                        <a:solidFill>
                          <a:srgbClr val="C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1188720">
                <a:tc v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5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子集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r>
                        <a:rPr lang="en-US" altLang="zh-CN" sz="1600" kern="0" smtClean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集合A中任意一元素均为集合B中的元素</a:t>
                      </a:r>
                      <a:endParaRPr lang="en-US" altLang="zh-CN" sz="1600" kern="0" smtClean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1500" i="1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A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⊆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2400" i="1" kern="0" smtClean="0">
                        <a:solidFill>
                          <a:srgbClr val="C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⊇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400" i="1" kern="0" smtClean="0">
                        <a:solidFill>
                          <a:srgbClr val="C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1225550">
                <a:tc v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5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真子集</a:t>
                      </a:r>
                      <a:endParaRPr lang="en-US" altLang="zh-CN" sz="2000" kern="0" smtClean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600" kern="0" smtClean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集合A中任意一元素均为集合B中的元素,且B中至少有一个元素A中没有</a:t>
                      </a:r>
                      <a:endParaRPr lang="en-US" altLang="zh-CN" sz="1600" kern="0" smtClean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 smtClean="0">
                          <a:solidFill>
                            <a:srgbClr val="FF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  </a:t>
                      </a:r>
                      <a:r>
                        <a:rPr lang="zh-CN" altLang="en-US" sz="2400" kern="0" smtClean="0">
                          <a:solidFill>
                            <a:srgbClr val="FF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NEU-BZ" pitchFamily="65" charset="-122"/>
                          <a:ea typeface="NEU-BZ" pitchFamily="65" charset="-122"/>
                        </a:rPr>
                        <a:t>⫋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2400" i="1" kern="0" smtClean="0">
                        <a:solidFill>
                          <a:srgbClr val="C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NEU-BZ" pitchFamily="65" charset="-122"/>
                          <a:ea typeface="NEU-BZ" pitchFamily="65" charset="-122"/>
                        </a:rPr>
                        <a:t>⫌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400" kern="0" smtClean="0">
                        <a:solidFill>
                          <a:srgbClr val="FF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5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59000" y="5078095"/>
          <a:ext cx="7294880" cy="1417320"/>
        </p:xfrm>
        <a:graphic>
          <a:graphicData uri="http://schemas.openxmlformats.org/drawingml/2006/table">
            <a:tbl>
              <a:tblPr/>
              <a:tblGrid>
                <a:gridCol w="2934970"/>
                <a:gridCol w="2544445"/>
                <a:gridCol w="1815465"/>
              </a:tblGrid>
              <a:tr h="640080">
                <a:tc rowSpan="2"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5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lang="en-US" altLang="zh-CN" sz="2400" kern="0" smtClean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空  集</a:t>
                      </a:r>
                      <a:endParaRPr lang="zh-CN" altLang="en-US" sz="24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空集是任何集合的子集</a:t>
                      </a:r>
                      <a:endParaRPr lang="zh-CN" altLang="en-US" sz="15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⌀⊆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2400" i="1" kern="0" smtClean="0">
                        <a:solidFill>
                          <a:srgbClr val="C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777240">
                <a:tc vMerge="1">
                  <a:txBody>
                    <a:bodyPr vert="horz" wrap="square"/>
                    <a:lstStyle/>
                    <a:p/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空集是任何非空集合的</a:t>
                      </a:r>
                      <a:endParaRPr lang="zh-CN" altLang="en-US" sz="15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1500" kern="0" smtClean="0">
                          <a:solidFill>
                            <a:srgbClr val="0000FF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真子集</a:t>
                      </a:r>
                      <a:endParaRPr lang="zh-CN" altLang="en-US" sz="1500" kern="0" smtClean="0">
                        <a:solidFill>
                          <a:srgbClr val="0000FF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 vert="horz" wrap="square"/>
                    <a:lstStyle/>
                    <a:p>
                      <a:pPr algn="l" eaLnBrk="0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buClrTx/>
                        <a:buSzTx/>
                        <a:buNone/>
                      </a:pP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⌀⫋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B(B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≠⌀</a:t>
                      </a:r>
                      <a:r>
                        <a:rPr lang="zh-CN" altLang="en-US" sz="2400" i="1" kern="0" smtClean="0">
                          <a:solidFill>
                            <a:srgbClr val="C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2400" i="1" kern="0" smtClean="0">
                        <a:solidFill>
                          <a:srgbClr val="C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10915" y="37401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02806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85795" y="2599055"/>
            <a:ext cx="200025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4765" y="3251200"/>
            <a:ext cx="197358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4932045"/>
            <a:ext cx="19888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9710" y="4108450"/>
            <a:ext cx="1973580" cy="6513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955" y="176530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  <p:bldP spid="3" grpId="2" animBg="1"/>
      <p:bldP spid="10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575685" y="99885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70455" y="5003165"/>
            <a:ext cx="1875155" cy="6405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80935" y="2195830"/>
            <a:ext cx="235966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95825" y="3642995"/>
            <a:ext cx="1875155" cy="6405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955" y="176530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4500" y="106934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/>
          <p:cNvSpPr/>
          <p:nvPr/>
        </p:nvSpPr>
        <p:spPr>
          <a:xfrm>
            <a:off x="1327150" y="894715"/>
            <a:ext cx="453390" cy="563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/>
          <p:cNvSpPr/>
          <p:nvPr/>
        </p:nvSpPr>
        <p:spPr>
          <a:xfrm>
            <a:off x="988695" y="424180"/>
            <a:ext cx="247713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集合之间的关系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/>
          <p:cNvSpPr/>
          <p:nvPr/>
        </p:nvSpPr>
        <p:spPr>
          <a:xfrm>
            <a:off x="500380" y="3794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1819910" y="892175"/>
            <a:ext cx="9010015" cy="1107440"/>
          </a:xfrm>
          <a:prstGeom prst="rect">
            <a:avLst/>
          </a:prstGeom>
          <a:noFill/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实数与实数之间有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相等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关系、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大小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关系；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 集合与集合之间会不会也有类似的关系呢？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9850" y="1569085"/>
            <a:ext cx="422910" cy="2245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类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联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想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Shape 120"/>
          <p:cNvSpPr/>
          <p:nvPr/>
        </p:nvSpPr>
        <p:spPr>
          <a:xfrm>
            <a:off x="1819910" y="2040255"/>
            <a:ext cx="9010015" cy="221551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比如：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={1,3,4} 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={1,2,3,4,5};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y=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与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是等腰三角形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是等边三角形｝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8265" y="4676775"/>
            <a:ext cx="42227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Shape 120"/>
          <p:cNvSpPr/>
          <p:nvPr/>
        </p:nvSpPr>
        <p:spPr>
          <a:xfrm>
            <a:off x="1819910" y="4310380"/>
            <a:ext cx="9009380" cy="221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中任意一个元素都是集合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中的元素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中任意一个元素都是集合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中的元素，反过来，集合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中任意一个元素都是集合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中的元素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中任意一个元素都是集合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中的元素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反之不然！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文本框 23"/>
          <p:cNvSpPr txBox="1"/>
          <p:nvPr/>
        </p:nvSpPr>
        <p:spPr>
          <a:xfrm>
            <a:off x="1983740" y="4635500"/>
            <a:ext cx="8942705" cy="1845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9710" y="732155"/>
            <a:ext cx="453390" cy="5785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0825" y="1330960"/>
            <a:ext cx="422910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集的概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8" name="Shape 120"/>
          <p:cNvSpPr/>
          <p:nvPr/>
        </p:nvSpPr>
        <p:spPr>
          <a:xfrm>
            <a:off x="988695" y="332740"/>
            <a:ext cx="11385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子集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4475" y="5050790"/>
            <a:ext cx="422275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图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形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83740" y="749300"/>
            <a:ext cx="8942705" cy="2861310"/>
            <a:chOff x="3124" y="1420"/>
            <a:chExt cx="14083" cy="4506"/>
          </a:xfrm>
        </p:grpSpPr>
        <p:sp>
          <p:nvSpPr>
            <p:cNvPr id="7170" name="Text Box 4"/>
            <p:cNvSpPr txBox="1"/>
            <p:nvPr/>
          </p:nvSpPr>
          <p:spPr>
            <a:xfrm>
              <a:off x="3124" y="1420"/>
              <a:ext cx="14083" cy="450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100">
                  <a:solidFill>
                    <a:srgbClr val="00CC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一般地，对于两个集合</a:t>
              </a: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，如果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集合</a:t>
              </a:r>
              <a:r>
                <a:rPr lang="zh-CN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中任意一个元素都是集合</a:t>
              </a:r>
              <a:r>
                <a:rPr lang="zh-CN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中的元素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，我们就说这两个集合有包含关系，称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集合</a:t>
              </a:r>
              <a:r>
                <a:rPr lang="zh-CN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为集合</a:t>
              </a:r>
              <a:r>
                <a:rPr lang="zh-CN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的子集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，记作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   </a:t>
              </a:r>
              <a:endPara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6907" y="4113"/>
            <a:ext cx="4216" cy="79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3" imgW="1155700" imgH="215900" progId="Equation.DSMT4">
                    <p:embed/>
                  </p:oleObj>
                </mc:Choice>
                <mc:Fallback>
                  <p:oleObj r:id="rId3" imgW="11557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7" y="4113"/>
                          <a:ext cx="4216" cy="7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10" name="Text Box 6"/>
            <p:cNvSpPr txBox="1"/>
            <p:nvPr/>
          </p:nvSpPr>
          <p:spPr>
            <a:xfrm>
              <a:off x="4984" y="5036"/>
              <a:ext cx="831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读作：“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包含于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”(或“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包含</a:t>
              </a:r>
              <a:r>
                <a:rPr lang="zh-CN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”)</a:t>
              </a:r>
              <a:endPara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sp>
        <p:nvSpPr>
          <p:cNvPr id="355333" name="Oval 5"/>
          <p:cNvSpPr/>
          <p:nvPr/>
        </p:nvSpPr>
        <p:spPr>
          <a:xfrm>
            <a:off x="3714115" y="4820285"/>
            <a:ext cx="2122805" cy="143319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4" name="Object 6"/>
          <p:cNvGraphicFramePr>
            <a:graphicFrameLocks noChangeAspect="1"/>
          </p:cNvGraphicFramePr>
          <p:nvPr/>
        </p:nvGraphicFramePr>
        <p:xfrm>
          <a:off x="3943985" y="5269230"/>
          <a:ext cx="441960" cy="441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5" imgW="165100" imgH="165100" progId="Equation.3">
                  <p:embed/>
                </p:oleObj>
              </mc:Choice>
              <mc:Fallback>
                <p:oleObj r:id="rId5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3985" y="5269230"/>
                        <a:ext cx="441960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5" name="Oval 7"/>
          <p:cNvSpPr/>
          <p:nvPr/>
        </p:nvSpPr>
        <p:spPr>
          <a:xfrm>
            <a:off x="4581525" y="5252085"/>
            <a:ext cx="1014730" cy="682625"/>
          </a:xfrm>
          <a:prstGeom prst="ellipse">
            <a:avLst/>
          </a:prstGeom>
          <a:noFill/>
          <a:ln w="1270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4860290" y="5274310"/>
          <a:ext cx="354330" cy="5060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7" imgW="165100" imgH="165100" progId="Equation.3">
                  <p:embed/>
                </p:oleObj>
              </mc:Choice>
              <mc:Fallback>
                <p:oleObj r:id="rId7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290" y="5274310"/>
                        <a:ext cx="354330" cy="506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9" name="Text Box 11"/>
          <p:cNvSpPr txBox="1"/>
          <p:nvPr/>
        </p:nvSpPr>
        <p:spPr>
          <a:xfrm>
            <a:off x="5485130" y="5861685"/>
            <a:ext cx="118046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Venn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图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983740" y="3768090"/>
            <a:ext cx="8942070" cy="737235"/>
            <a:chOff x="2857" y="7290"/>
            <a:chExt cx="14616" cy="1161"/>
          </a:xfrm>
        </p:grpSpPr>
        <p:sp>
          <p:nvSpPr>
            <p:cNvPr id="21" name="文本框 20"/>
            <p:cNvSpPr txBox="1"/>
            <p:nvPr/>
          </p:nvSpPr>
          <p:spPr>
            <a:xfrm>
              <a:off x="2857" y="7290"/>
              <a:ext cx="14616" cy="11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smtClean="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sym typeface="微软雅黑" panose="020b0503020204020204" charset="-122"/>
                </a:rPr>
                <a:t> </a:t>
              </a:r>
              <a:endPara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mc:AlternateContent>
          <mc:Choice Requires="a14">
            <p:sp>
              <p:nvSpPr>
                <p:cNvPr id="10" name="Text Box 4"/>
                <p:cNvSpPr txBox="1"/>
                <p:nvPr/>
              </p:nvSpPr>
              <p:spPr>
                <a:xfrm>
                  <a:off x="1079500" y="4340225"/>
                  <a:ext cx="4644390" cy="3975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 sz="24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若</a:t>
                  </a:r>
                  <a:r>
                    <a:rPr lang="zh-CN" altLang="en-US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x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rgbClr val="0000FF"/>
                            </a:solidFill>
                            <a:latin typeface="仿宋" panose="02010609060101010101" charset="-122"/>
                            <a:ea typeface="仿宋" panose="02010609060101010101" charset="-122"/>
                            <a:cs typeface="仿宋" panose="02010609060101010101" charset="-122"/>
                          </a:rPr>
                          <m:t>∈</m:t>
                        </m:r>
                      </m:oMath>
                    </m:oMathPara>
                  </a14:m>
                  <a:r>
                    <a:rPr lang="zh-CN" altLang="en-US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       </a:t>
                  </a:r>
                  <a:r>
                    <a:rPr lang="zh-CN" altLang="en-US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x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rgbClr val="0000FF"/>
                            </a:solidFill>
                            <a:latin typeface="仿宋" panose="02010609060101010101" charset="-122"/>
                            <a:ea typeface="仿宋" panose="02010609060101010101" charset="-122"/>
                            <a:cs typeface="仿宋" panose="02010609060101010101" charset="-122"/>
                          </a:rPr>
                          <m:t>∈</m:t>
                        </m:r>
                      </m:oMath>
                    </m:oMathPara>
                  </a14:m>
                  <a:r>
                    <a:rPr lang="zh-CN" altLang="en-US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B</a:t>
                  </a:r>
                  <a:r>
                    <a:rPr lang="zh-CN" altLang="en-US" sz="24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,</a:t>
                  </a:r>
                  <a:r>
                    <a:rPr lang="en-US" altLang="zh-CN" sz="24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</a:t>
                  </a:r>
                  <a:r>
                    <a:rPr lang="zh-CN" altLang="en-US" sz="24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则</a:t>
                  </a:r>
                  <a:r>
                    <a:rPr lang="zh-CN" altLang="en-US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⊆</a:t>
                  </a:r>
                  <a:r>
                    <a:rPr lang="zh-CN" altLang="en-US" sz="24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endParaRPr>
                </a:p>
              </p:txBody>
            </p:sp>
          </mc:Choice>
          <mc:Fallback>
            <p:sp>
              <p:nvSpPr>
                <p:cNvPr id="10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00" y="4340225"/>
                  <a:ext cx="4644390" cy="3975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右箭头 18"/>
            <p:cNvSpPr/>
            <p:nvPr/>
          </p:nvSpPr>
          <p:spPr>
            <a:xfrm>
              <a:off x="6741" y="7687"/>
              <a:ext cx="485" cy="434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AutoShape 15"/>
          <p:cNvSpPr/>
          <p:nvPr/>
        </p:nvSpPr>
        <p:spPr>
          <a:xfrm>
            <a:off x="8746490" y="3772535"/>
            <a:ext cx="2148840" cy="732790"/>
          </a:xfrm>
          <a:prstGeom prst="cloudCallout">
            <a:avLst>
              <a:gd name="adj1" fmla="val -131530"/>
              <a:gd name="adj2" fmla="val -167417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符号语言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4283" name="AutoShape 15"/>
          <p:cNvSpPr/>
          <p:nvPr/>
        </p:nvSpPr>
        <p:spPr>
          <a:xfrm>
            <a:off x="8756015" y="2538095"/>
            <a:ext cx="2088515" cy="717550"/>
          </a:xfrm>
          <a:prstGeom prst="cloudCallout">
            <a:avLst>
              <a:gd name="adj1" fmla="val -87397"/>
              <a:gd name="adj2" fmla="val -81238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文字语言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AutoShape 15"/>
          <p:cNvSpPr/>
          <p:nvPr/>
        </p:nvSpPr>
        <p:spPr>
          <a:xfrm>
            <a:off x="8806815" y="5178425"/>
            <a:ext cx="2088515" cy="717550"/>
          </a:xfrm>
          <a:prstGeom prst="cloudCallout">
            <a:avLst>
              <a:gd name="adj1" fmla="val -128868"/>
              <a:gd name="adj2" fmla="val 24778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图形语言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04950" y="3772535"/>
            <a:ext cx="422275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符号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2"/>
      <p:bldP spid="5" grpId="2"/>
      <p:bldP spid="355333" grpId="0" animBg="1"/>
      <p:bldP spid="355339" grpId="0"/>
      <p:bldP spid="24" grpId="0" animBg="1"/>
      <p:bldP spid="54283" grpId="0" animBg="1"/>
      <p:bldP spid="17" grpId="0" animBg="1"/>
      <p:bldP spid="16" grpId="0" animBg="1"/>
      <p:bldP spid="3553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4504690" y="2927985"/>
            <a:ext cx="5044440" cy="64579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≥2 } </a:t>
            </a:r>
            <a:r>
              <a:rPr lang="zh-CN" alt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（在数轴上理解）</a:t>
            </a:r>
            <a:endParaRPr lang="zh-CN" altLang="en-US" sz="2800" b="1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15361" name="Text Box 4"/>
          <p:cNvSpPr txBox="1"/>
          <p:nvPr/>
        </p:nvSpPr>
        <p:spPr>
          <a:xfrm>
            <a:off x="1396365" y="1369695"/>
            <a:ext cx="915225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1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已知集合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-2&lt;0}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则实数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的取值范围是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3115" name="Text Box 11"/>
          <p:cNvSpPr txBox="1"/>
          <p:nvPr/>
        </p:nvSpPr>
        <p:spPr>
          <a:xfrm>
            <a:off x="1219835" y="892810"/>
            <a:ext cx="9417685" cy="13836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如果集合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是集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的子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⊆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且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的子集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⊆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那么称集合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与集合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相等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记作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315" name="Object 13"/>
          <p:cNvGraphicFramePr>
            <a:graphicFrameLocks noGrp="1" noChangeAspect="1"/>
          </p:cNvGraphicFramePr>
          <p:nvPr/>
        </p:nvGraphicFramePr>
        <p:xfrm>
          <a:off x="2742565" y="2530475"/>
          <a:ext cx="5781040" cy="5073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2628900" imgH="215900" progId="Equation.DSMT4">
                  <p:embed/>
                </p:oleObj>
              </mc:Choice>
              <mc:Fallback>
                <p:oleObj r:id="rId2" imgW="2628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2565" y="2530475"/>
                        <a:ext cx="5781040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120"/>
          <p:cNvSpPr/>
          <p:nvPr/>
        </p:nvSpPr>
        <p:spPr>
          <a:xfrm>
            <a:off x="988695" y="332740"/>
            <a:ext cx="14617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集合相等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3903" name="Rectangle 15"/>
          <p:cNvSpPr/>
          <p:nvPr/>
        </p:nvSpPr>
        <p:spPr>
          <a:xfrm>
            <a:off x="1381125" y="3481705"/>
            <a:ext cx="91217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如：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＝｛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｝，  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＝｛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x&lt;6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｝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5"/>
          <p:cNvSpPr/>
          <p:nvPr/>
        </p:nvSpPr>
        <p:spPr>
          <a:xfrm>
            <a:off x="5396865" y="4865370"/>
            <a:ext cx="109093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5" grpId="0"/>
      <p:bldP spid="29390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3903" name="Rectangle 15"/>
          <p:cNvSpPr/>
          <p:nvPr/>
        </p:nvSpPr>
        <p:spPr>
          <a:xfrm>
            <a:off x="1459865" y="1160780"/>
            <a:ext cx="9086215" cy="1383665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已知集合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＝｛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｝，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＝｛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+ax+b=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｝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＝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a+b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＝</a:t>
            </a:r>
            <a:r>
              <a:rPr lang="en-US" altLang="zh-CN" sz="2800" u="sng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7745" y="2851785"/>
            <a:ext cx="38696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-1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(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由韦达定理得）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Shape 120"/>
          <p:cNvSpPr/>
          <p:nvPr/>
        </p:nvSpPr>
        <p:spPr>
          <a:xfrm>
            <a:off x="988695" y="332740"/>
            <a:ext cx="14617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真子集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Shape 120"/>
          <p:cNvSpPr/>
          <p:nvPr/>
        </p:nvSpPr>
        <p:spPr>
          <a:xfrm>
            <a:off x="1394460" y="1016000"/>
            <a:ext cx="9227185" cy="129222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如果集合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微软雅黑" panose="020b0503020204020204" charset="-122"/>
              </a:rPr>
              <a:t>⊆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但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存在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元素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，且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，我们称集合</a:t>
            </a:r>
            <a:r>
              <a:rPr lang="en-US" altLang="zh-CN" sz="2800" i="1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是集合</a:t>
            </a:r>
            <a:r>
              <a:rPr lang="en-US" altLang="zh-CN" sz="2800" i="1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真子集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，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305166" name="Text Box 14"/>
          <p:cNvSpPr txBox="1"/>
          <p:nvPr/>
        </p:nvSpPr>
        <p:spPr>
          <a:xfrm>
            <a:off x="3339465" y="3350260"/>
            <a:ext cx="6757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读作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真含于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B”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（或“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真包含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”）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1511" name="Rectangle 38"/>
          <p:cNvSpPr/>
          <p:nvPr/>
        </p:nvSpPr>
        <p:spPr>
          <a:xfrm>
            <a:off x="4364355" y="2512695"/>
            <a:ext cx="407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2" name="Rectangle 39"/>
          <p:cNvSpPr/>
          <p:nvPr/>
        </p:nvSpPr>
        <p:spPr>
          <a:xfrm>
            <a:off x="4951730" y="2512695"/>
            <a:ext cx="407035" cy="522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2800" b="1" i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7" name="Rectangle 44"/>
          <p:cNvSpPr/>
          <p:nvPr/>
        </p:nvSpPr>
        <p:spPr>
          <a:xfrm>
            <a:off x="5885815" y="2519045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8" name="Rectangle 45"/>
          <p:cNvSpPr/>
          <p:nvPr/>
        </p:nvSpPr>
        <p:spPr>
          <a:xfrm>
            <a:off x="6540500" y="250507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20" name="Rectangle 47"/>
          <p:cNvSpPr/>
          <p:nvPr/>
        </p:nvSpPr>
        <p:spPr>
          <a:xfrm>
            <a:off x="6223635" y="2375535"/>
            <a:ext cx="440690" cy="5226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Symbol" panose="05050102010706020507" pitchFamily="18" charset="2"/>
              </a:rPr>
              <a:t>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21521" name="Rectangle 48"/>
          <p:cNvSpPr/>
          <p:nvPr/>
        </p:nvSpPr>
        <p:spPr>
          <a:xfrm>
            <a:off x="6254750" y="2576830"/>
            <a:ext cx="37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Symbol" panose="05050102010706020507" pitchFamily="18" charset="2"/>
              </a:rPr>
              <a:t>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21522" name="Rectangle 49"/>
          <p:cNvSpPr/>
          <p:nvPr/>
        </p:nvSpPr>
        <p:spPr>
          <a:xfrm>
            <a:off x="5405755" y="2505075"/>
            <a:ext cx="24682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Symbol" panose="05050102010706020507" pitchFamily="18" charset="2"/>
              </a:rPr>
              <a:t>或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Symbol" panose="05050102010706020507" pitchFamily="18" charset="2"/>
            </a:endParaRPr>
          </a:p>
        </p:txBody>
      </p:sp>
      <p:sp>
        <p:nvSpPr>
          <p:cNvPr id="21523" name="Text Box 50"/>
          <p:cNvSpPr txBox="1"/>
          <p:nvPr/>
        </p:nvSpPr>
        <p:spPr>
          <a:xfrm>
            <a:off x="3339465" y="2526030"/>
            <a:ext cx="923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记作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3585" y="2464435"/>
            <a:ext cx="6781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kern="0" smtClean="0">
                <a:solidFill>
                  <a:schemeClr val="tx1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⫋</a:t>
            </a:r>
            <a:endParaRPr lang="zh-CN" altLang="en-US" sz="3200" kern="0" smtClean="0">
              <a:solidFill>
                <a:schemeClr val="tx1"/>
              </a:solidFill>
              <a:latin typeface="Times New Roman" panose="02020603050405020304" pitchFamily="18" charset="0"/>
              <a:ea typeface="NEU-BZ" pitchFamily="65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038850" y="3522980"/>
          <a:ext cx="114300" cy="177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114300" imgH="177165" progId="Equation.KSEE3">
                  <p:embed/>
                </p:oleObj>
              </mc:Choice>
              <mc:Fallback>
                <p:oleObj r:id="rId2" imgW="1143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52298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874000" y="1156970"/>
          <a:ext cx="374015" cy="4489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127000" imgH="152400" progId="Equation.KSEE3">
                  <p:embed/>
                </p:oleObj>
              </mc:Choice>
              <mc:Fallback>
                <p:oleObj r:id="rId4" imgW="127000" imgH="152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74000" y="1156970"/>
                        <a:ext cx="374015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6" grpId="0"/>
      <p:bldP spid="21522" grpId="0"/>
      <p:bldP spid="215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1" name="Text Box 4"/>
          <p:cNvSpPr txBox="1"/>
          <p:nvPr/>
        </p:nvSpPr>
        <p:spPr>
          <a:xfrm>
            <a:off x="1296670" y="1179830"/>
            <a:ext cx="9398635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已知集合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4}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若集合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0" smtClean="0">
                <a:solidFill>
                  <a:srgbClr val="0000FF"/>
                </a:solidFill>
                <a:latin typeface="Times New Roman" panose="02020603050405020304" pitchFamily="18" charset="0"/>
                <a:ea typeface="NEU-BZ" pitchFamily="65" charset="-122"/>
                <a:cs typeface="Times New Roman" panose="02020603050405020304" pitchFamily="18" charset="0"/>
                <a:sym typeface="+mn-ea"/>
              </a:rPr>
              <a:t>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且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中最小的元素，则满足条件的集合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个数为</a:t>
            </a:r>
            <a:r>
              <a:rPr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1296670" y="2934335"/>
            <a:ext cx="9399270" cy="737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满足条件的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可以是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{2}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{2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3}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4}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{2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4}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7689850" y="1826260"/>
            <a:ext cx="86804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f70f62f6-08c1-4819-9a85-5d78e7d6b95b}"/>
  <p:tag name="TABLE_ENDDRAG_ORIGIN_RECT" val="754*378"/>
  <p:tag name="TABLE_ENDDRAG_RECT" val="106*94*754*378"/>
</p:tagLst>
</file>

<file path=ppt/tags/tag64.xml><?xml version="1.0" encoding="utf-8"?>
<p:tagLst xmlns:p="http://schemas.openxmlformats.org/presentationml/2006/main">
  <p:tag name="KSO_WM_UNIT_TABLE_BEAUTIFY" val="smartTable{fa38e024-f711-42f0-b003-c24ca029964f}"/>
  <p:tag name="TABLE_ENDDRAG_ORIGIN_RECT" val="576*282"/>
  <p:tag name="TABLE_ENDDRAG_RECT" val="168*131*576*282"/>
</p:tagLst>
</file>

<file path=ppt/tags/tag65.xml><?xml version="1.0" encoding="utf-8"?>
<p:tagLst xmlns:p="http://schemas.openxmlformats.org/presentationml/2006/main">
  <p:tag name="KSO_WM_UNIT_TABLE_BEAUTIFY" val="smartTable{c863fd24-5257-41f9-ba95-4b3f1fc69833}"/>
  <p:tag name="TABLE_ENDDRAG_ORIGIN_RECT" val="575*105"/>
  <p:tag name="TABLE_ENDDRAG_RECT" val="170*414*575*105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anchor="t" anchorCtr="0">
        <a:spAutoFit/>
      </a:bodyPr>
      <a:lstStyle>
        <a:defPPr>
          <a:spcBef>
            <a:spcPct val="50000"/>
          </a:spcBef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仿宋" panose="02010609060101010101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254</Paragraphs>
  <Slides>27</Slides>
  <Notes>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6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方正姚体</vt:lpstr>
      <vt:lpstr>楷体</vt:lpstr>
      <vt:lpstr>幼圆</vt:lpstr>
      <vt:lpstr>Times New Roman</vt:lpstr>
      <vt:lpstr>等线</vt:lpstr>
      <vt:lpstr>楷体_GB2312</vt:lpstr>
      <vt:lpstr>宋体</vt:lpstr>
      <vt:lpstr>Symbol</vt:lpstr>
      <vt:lpstr>NEU-BZ</vt:lpstr>
      <vt:lpstr>MS Gothic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2023-06-07T14:35:35.955</cp:lastPrinted>
  <dcterms:created xsi:type="dcterms:W3CDTF">2023-06-07T14:35:35Z</dcterms:created>
  <dcterms:modified xsi:type="dcterms:W3CDTF">2023-06-07T06:35:36Z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