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425" r:id="rId6"/>
    <p:sldId id="427" r:id="rId7"/>
    <p:sldId id="320" r:id="rId8"/>
    <p:sldId id="428" r:id="rId9"/>
    <p:sldId id="526" r:id="rId10"/>
    <p:sldId id="447" r:id="rId11"/>
    <p:sldId id="448" r:id="rId12"/>
    <p:sldId id="450" r:id="rId13"/>
    <p:sldId id="451" r:id="rId14"/>
    <p:sldId id="287" r:id="rId15"/>
    <p:sldId id="469" r:id="rId16"/>
    <p:sldId id="274" r:id="rId17"/>
    <p:sldId id="495" r:id="rId18"/>
    <p:sldId id="465" r:id="rId19"/>
    <p:sldId id="353" r:id="rId20"/>
    <p:sldId id="278" r:id="rId21"/>
    <p:sldId id="471" r:id="rId22"/>
    <p:sldId id="476" r:id="rId23"/>
    <p:sldId id="493" r:id="rId24"/>
    <p:sldId id="330" r:id="rId25"/>
    <p:sldId id="331" r:id="rId26"/>
    <p:sldId id="332" r:id="rId27"/>
    <p:sldId id="285" r:id="rId28"/>
    <p:sldId id="319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tags" Target="tags/tag88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2.png" /><Relationship Id="rId21" Type="http://schemas.openxmlformats.org/officeDocument/2006/relationships/tags" Target="../tags/tag62.xml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tags" Target="../tags/tag63.xml" /><Relationship Id="rId4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835275" y="2355215"/>
            <a:ext cx="652208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充分条件与必要条件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327785" y="994410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下列“若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”形式的命题中，哪些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的必要条件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327785" y="1697355"/>
            <a:ext cx="9599930" cy="4603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327150" y="3007995"/>
            <a:ext cx="9598660" cy="4603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若四边形为矩形，则四边形为正方形;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329690" y="3676650"/>
            <a:ext cx="961644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若四边形为菱形，则这个四边形的对角线互相垂直；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329055" y="2348230"/>
            <a:ext cx="959866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618490" y="51333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悟方法：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2143760" y="5179695"/>
            <a:ext cx="8782050" cy="52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判断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是不是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就是判断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是不是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的充分条件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517130" y="4318635"/>
            <a:ext cx="30778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327785" y="1711325"/>
            <a:ext cx="95986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若平面内两直线平行，则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7785" y="994410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请在横线上填写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平面内两直线平行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的一个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必要条件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63345" y="3039745"/>
            <a:ext cx="9563735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这样的必要条件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唯一吗？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363345" y="4291965"/>
            <a:ext cx="956373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一般地，数学中的每一条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性质定理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都给出了相应数学结论的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一个必要条件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31495" y="4384675"/>
            <a:ext cx="10610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结论</a:t>
            </a:r>
            <a:endParaRPr lang="zh-CN" altLang="en-US" sz="3600" b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2943225" y="1266190"/>
            <a:ext cx="652208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充分条件与必要条件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文本框 6" title=""/>
          <p:cNvSpPr txBox="1"/>
          <p:nvPr/>
        </p:nvSpPr>
        <p:spPr>
          <a:xfrm>
            <a:off x="1623060" y="1075055"/>
            <a:ext cx="9599930" cy="5219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17" name="组合 16" title=""/>
          <p:cNvGrpSpPr/>
          <p:nvPr/>
        </p:nvGrpSpPr>
        <p:grpSpPr>
          <a:xfrm>
            <a:off x="1633855" y="282575"/>
            <a:ext cx="9599295" cy="737235"/>
            <a:chOff x="2041" y="711"/>
            <a:chExt cx="15117" cy="1161"/>
          </a:xfrm>
        </p:grpSpPr>
        <p:sp>
          <p:nvSpPr>
            <p:cNvPr id="3" name="文本框 2"/>
            <p:cNvSpPr txBox="1"/>
            <p:nvPr/>
          </p:nvSpPr>
          <p:spPr>
            <a:xfrm>
              <a:off x="2041" y="711"/>
              <a:ext cx="15117" cy="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8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仿宋" panose="02010609060101010101" charset="-122"/>
                  <a:sym typeface="+mn-ea"/>
                </a:rPr>
                <a:t>1.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用符号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“   ”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或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“   ”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填空：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709" y="1134"/>
              <a:ext cx="551" cy="298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719" y="1108"/>
              <a:ext cx="292" cy="412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右箭头 14"/>
            <p:cNvSpPr/>
            <p:nvPr/>
          </p:nvSpPr>
          <p:spPr>
            <a:xfrm>
              <a:off x="5159" y="1175"/>
              <a:ext cx="551" cy="298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8" name="文本框 17" title=""/>
              <p:cNvSpPr txBox="1"/>
              <p:nvPr/>
            </p:nvSpPr>
            <p:spPr>
              <a:xfrm>
                <a:off x="1621155" y="2187575"/>
                <a:ext cx="9601835" cy="52197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55" y="2187575"/>
                <a:ext cx="9601835" cy="521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 title=""/>
          <p:cNvSpPr txBox="1"/>
          <p:nvPr/>
        </p:nvSpPr>
        <p:spPr>
          <a:xfrm>
            <a:off x="1621155" y="2753360"/>
            <a:ext cx="9628505" cy="5219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ab&gt;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0" name="文本框 19" title=""/>
          <p:cNvSpPr txBox="1"/>
          <p:nvPr/>
        </p:nvSpPr>
        <p:spPr>
          <a:xfrm>
            <a:off x="1633855" y="3333750"/>
            <a:ext cx="9638030" cy="5219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四边形对角线互相垂直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四边形是菱形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1" name="文本框 20" title=""/>
          <p:cNvSpPr txBox="1"/>
          <p:nvPr/>
        </p:nvSpPr>
        <p:spPr>
          <a:xfrm>
            <a:off x="1633855" y="3905250"/>
            <a:ext cx="9649460" cy="5219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上存在点到直线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的距离等于半径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直线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与圆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相切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2" name="文本框 21" title=""/>
              <p:cNvSpPr txBox="1"/>
              <p:nvPr/>
            </p:nvSpPr>
            <p:spPr>
              <a:xfrm>
                <a:off x="1621155" y="1625600"/>
                <a:ext cx="9601835" cy="52197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altLang="en-US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b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55" y="1625600"/>
                <a:ext cx="9601835" cy="521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 title=""/>
          <p:cNvSpPr/>
          <p:nvPr/>
        </p:nvSpPr>
        <p:spPr>
          <a:xfrm>
            <a:off x="1151890" y="260350"/>
            <a:ext cx="438150" cy="63696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1325880"/>
            <a:ext cx="422910" cy="2245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68452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6335" y="4618355"/>
            <a:ext cx="4203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grpSp>
        <p:nvGrpSpPr>
          <p:cNvPr id="32" name="组合 31" title=""/>
          <p:cNvGrpSpPr/>
          <p:nvPr/>
        </p:nvGrpSpPr>
        <p:grpSpPr>
          <a:xfrm>
            <a:off x="1638300" y="4431665"/>
            <a:ext cx="4196080" cy="1210310"/>
            <a:chOff x="6682" y="7273"/>
            <a:chExt cx="6608" cy="1906"/>
          </a:xfrm>
        </p:grpSpPr>
        <p:sp>
          <p:nvSpPr>
            <p:cNvPr id="6" name="文本框 5"/>
            <p:cNvSpPr txBox="1"/>
            <p:nvPr/>
          </p:nvSpPr>
          <p:spPr>
            <a:xfrm>
              <a:off x="6682" y="7273"/>
              <a:ext cx="6608" cy="19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(1)      (2)     (3)      (4)      (5)     (6)</a:t>
              </a:r>
              <a:endPara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8147" y="7760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8303" y="7704"/>
              <a:ext cx="99" cy="421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右箭头 4"/>
            <p:cNvSpPr/>
            <p:nvPr/>
          </p:nvSpPr>
          <p:spPr>
            <a:xfrm>
              <a:off x="8151" y="8590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8307" y="8534"/>
              <a:ext cx="99" cy="421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10405" y="8590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561" y="8534"/>
              <a:ext cx="99" cy="421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右箭头 10"/>
            <p:cNvSpPr/>
            <p:nvPr/>
          </p:nvSpPr>
          <p:spPr>
            <a:xfrm>
              <a:off x="12631" y="7666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2801" y="7610"/>
              <a:ext cx="99" cy="421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箭头 15"/>
            <p:cNvSpPr/>
            <p:nvPr/>
          </p:nvSpPr>
          <p:spPr>
            <a:xfrm>
              <a:off x="12645" y="8534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12801" y="8478"/>
              <a:ext cx="99" cy="421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右箭头 28"/>
            <p:cNvSpPr/>
            <p:nvPr/>
          </p:nvSpPr>
          <p:spPr>
            <a:xfrm>
              <a:off x="10433" y="7694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 title=""/>
          <p:cNvSpPr txBox="1"/>
          <p:nvPr/>
        </p:nvSpPr>
        <p:spPr>
          <a:xfrm>
            <a:off x="1631950" y="5570855"/>
            <a:ext cx="9298305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数或式之间的关系，可先对条件进行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等价变形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再判断；也可以结合函数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图像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来判断；几何条件的关系，往往借助于图形判断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357630" y="34290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7630" y="1076960"/>
            <a:ext cx="422910" cy="28613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与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归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纳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67790" y="478155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515287" y="918210"/>
            <a:ext cx="543258" cy="456311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数学抽象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数学建模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2342515" y="342900"/>
            <a:ext cx="4051935" cy="1742440"/>
            <a:chOff x="10330" y="1094"/>
            <a:chExt cx="6381" cy="2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10330" y="1094"/>
              <a:ext cx="6217" cy="2551"/>
              <a:chOff x="5755" y="5575"/>
              <a:chExt cx="6217" cy="2551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5755" y="6935"/>
                <a:ext cx="6217" cy="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6764" y="6883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918" y="6883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059" y="6879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0237" y="6880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/>
              <p:cNvSpPr/>
              <p:nvPr/>
            </p:nvSpPr>
            <p:spPr>
              <a:xfrm rot="5400000">
                <a:off x="8279" y="5903"/>
                <a:ext cx="504" cy="122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左大括号 27"/>
              <p:cNvSpPr/>
              <p:nvPr/>
            </p:nvSpPr>
            <p:spPr>
              <a:xfrm rot="16200000">
                <a:off x="8388" y="5535"/>
                <a:ext cx="372" cy="3566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996" y="5575"/>
                <a:ext cx="630" cy="10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</a:t>
                </a:r>
                <a:endPara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429" y="7101"/>
                <a:ext cx="630" cy="10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B</a:t>
                </a:r>
                <a:endPara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6174" y="1586"/>
              <a:ext cx="537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i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x</a:t>
              </a:r>
              <a:endParaRPr lang="en-US" altLang="zh-CN" sz="28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932" y="3064"/>
              <a:ext cx="888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图</a:t>
              </a:r>
              <a:r>
                <a:rPr lang="en-US" altLang="zh-CN" sz="2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1</a:t>
              </a:r>
              <a:endPara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8075295" y="543560"/>
            <a:ext cx="2515235" cy="1239520"/>
            <a:chOff x="2736379" y="3825044"/>
            <a:chExt cx="5256584" cy="2232248"/>
          </a:xfrm>
        </p:grpSpPr>
        <p:grpSp>
          <p:nvGrpSpPr>
            <p:cNvPr id="17" name="组合 16"/>
            <p:cNvGrpSpPr/>
            <p:nvPr/>
          </p:nvGrpSpPr>
          <p:grpSpPr>
            <a:xfrm>
              <a:off x="2736379" y="3825044"/>
              <a:ext cx="5256584" cy="2232248"/>
              <a:chOff x="4320555" y="3011759"/>
              <a:chExt cx="5256584" cy="223224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320555" y="3011759"/>
                <a:ext cx="5256584" cy="22322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8"/>
              <p:cNvSpPr txBox="1"/>
              <p:nvPr/>
            </p:nvSpPr>
            <p:spPr>
              <a:xfrm>
                <a:off x="5161109" y="3355627"/>
                <a:ext cx="1368152" cy="94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52603" y="4169406"/>
              <a:ext cx="2376264" cy="1512168"/>
              <a:chOff x="4320555" y="3573016"/>
              <a:chExt cx="2376264" cy="151216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320555" y="3573016"/>
                <a:ext cx="2376264" cy="151216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12"/>
              <p:cNvSpPr txBox="1"/>
              <p:nvPr/>
            </p:nvSpPr>
            <p:spPr>
              <a:xfrm>
                <a:off x="5256659" y="4006805"/>
                <a:ext cx="1368152" cy="89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zh-CN" sz="28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文本框 33" title=""/>
          <p:cNvSpPr txBox="1"/>
          <p:nvPr/>
        </p:nvSpPr>
        <p:spPr>
          <a:xfrm>
            <a:off x="7837805" y="1604645"/>
            <a:ext cx="56388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endParaRPr lang="en-US" altLang="zh-CN" sz="2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5" name="文本框 34" title=""/>
          <p:cNvSpPr txBox="1"/>
          <p:nvPr/>
        </p:nvSpPr>
        <p:spPr>
          <a:xfrm>
            <a:off x="1858645" y="2092960"/>
            <a:ext cx="9599930" cy="11684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41" name="组合 40" title=""/>
          <p:cNvGrpSpPr/>
          <p:nvPr/>
        </p:nvGrpSpPr>
        <p:grpSpPr>
          <a:xfrm>
            <a:off x="7146290" y="2030730"/>
            <a:ext cx="4441190" cy="570865"/>
            <a:chOff x="11254" y="3576"/>
            <a:chExt cx="6994" cy="899"/>
          </a:xfrm>
        </p:grpSpPr>
        <p:sp>
          <p:nvSpPr>
            <p:cNvPr id="37" name="右箭头 36"/>
            <p:cNvSpPr/>
            <p:nvPr/>
          </p:nvSpPr>
          <p:spPr>
            <a:xfrm>
              <a:off x="15800" y="3819"/>
              <a:ext cx="550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5956" y="3763"/>
              <a:ext cx="98" cy="420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右箭头 38"/>
            <p:cNvSpPr/>
            <p:nvPr/>
          </p:nvSpPr>
          <p:spPr>
            <a:xfrm>
              <a:off x="13685" y="3815"/>
              <a:ext cx="550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254" y="3576"/>
              <a:ext cx="6994" cy="8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</a:t>
              </a:r>
              <a:r>
                <a: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用符号</a:t>
              </a:r>
              <a:r>
                <a: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“   ”</a:t>
              </a:r>
              <a:r>
                <a: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或</a:t>
              </a:r>
              <a:r>
                <a: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“   ”</a:t>
              </a:r>
              <a:r>
                <a: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填空</a:t>
              </a:r>
              <a:r>
                <a: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)</a:t>
              </a:r>
              <a:endPara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sp>
        <p:nvSpPr>
          <p:cNvPr id="42" name="文本框 41" title=""/>
          <p:cNvSpPr txBox="1"/>
          <p:nvPr/>
        </p:nvSpPr>
        <p:spPr>
          <a:xfrm>
            <a:off x="7203440" y="2610485"/>
            <a:ext cx="444119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(用“充分”或“必要”填空)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3" name="文本框 42" title=""/>
          <p:cNvSpPr txBox="1"/>
          <p:nvPr/>
        </p:nvSpPr>
        <p:spPr>
          <a:xfrm>
            <a:off x="1858645" y="3342005"/>
            <a:ext cx="9599930" cy="116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44" name="组合 43" title=""/>
          <p:cNvGrpSpPr/>
          <p:nvPr/>
        </p:nvGrpSpPr>
        <p:grpSpPr>
          <a:xfrm>
            <a:off x="7146290" y="3242310"/>
            <a:ext cx="4441190" cy="570865"/>
            <a:chOff x="11254" y="3548"/>
            <a:chExt cx="6994" cy="899"/>
          </a:xfrm>
        </p:grpSpPr>
        <p:sp>
          <p:nvSpPr>
            <p:cNvPr id="45" name="右箭头 44"/>
            <p:cNvSpPr/>
            <p:nvPr/>
          </p:nvSpPr>
          <p:spPr>
            <a:xfrm>
              <a:off x="15800" y="3819"/>
              <a:ext cx="550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5956" y="3763"/>
              <a:ext cx="98" cy="420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右箭头 46"/>
            <p:cNvSpPr/>
            <p:nvPr/>
          </p:nvSpPr>
          <p:spPr>
            <a:xfrm>
              <a:off x="13685" y="3815"/>
              <a:ext cx="550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254" y="3548"/>
              <a:ext cx="6994" cy="8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l">
                <a:lnSpc>
                  <a:spcPct val="130000"/>
                </a:lnSpc>
                <a:buClrTx/>
                <a:buSzTx/>
                <a:buFontTx/>
              </a:pPr>
              <a:r>
                <a: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(用符号“   ”或“   ”填空)</a:t>
              </a:r>
              <a:endPara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</p:grpSp>
      <p:sp>
        <p:nvSpPr>
          <p:cNvPr id="49" name="文本框 48" title=""/>
          <p:cNvSpPr txBox="1"/>
          <p:nvPr/>
        </p:nvSpPr>
        <p:spPr>
          <a:xfrm>
            <a:off x="7221220" y="3874135"/>
            <a:ext cx="444119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(用“充分”或“必要”填空)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0" name="文本框 49" title=""/>
          <p:cNvSpPr txBox="1"/>
          <p:nvPr/>
        </p:nvSpPr>
        <p:spPr>
          <a:xfrm>
            <a:off x="1858645" y="4781550"/>
            <a:ext cx="9088120" cy="1383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⊆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u="sng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u="sng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/>
      <p:bldP spid="18" grpId="0" animBg="1"/>
      <p:bldP spid="50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357630" y="34290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65250" y="1878965"/>
            <a:ext cx="422910" cy="25533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88110" y="583311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96870" y="955675"/>
            <a:ext cx="543260" cy="45440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21180" y="1746885"/>
            <a:ext cx="9144635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</a:t>
            </a: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x-a&gt;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1.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的充分条件，则实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数的取值范围是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3},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的充分条件，则实数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33245" y="353060"/>
            <a:ext cx="9132570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是数集，则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∩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1}={0}”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={0}”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2" name="文本框 41" title=""/>
          <p:cNvSpPr txBox="1"/>
          <p:nvPr/>
        </p:nvSpPr>
        <p:spPr>
          <a:xfrm>
            <a:off x="5059680" y="1100455"/>
            <a:ext cx="444119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填空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31975" y="4418965"/>
                <a:ext cx="9124950" cy="1383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  </a:t>
                </a: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(4)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 , 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)|0&lt;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y&lt;-x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1}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 , 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)|0&lt;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y&lt;-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1}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条件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975" y="4418965"/>
                <a:ext cx="9124950" cy="1383665"/>
              </a:xfrm>
              <a:prstGeom prst="rect">
                <a:avLst/>
              </a:prstGeom>
              <a:blipFill rotWithShape="1">
                <a:blip r:embed="rId2"/>
                <a:stretch>
                  <a:fillRect l="-56" t="-3121" r="-49" b="-32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 title=""/>
          <p:cNvSpPr txBox="1"/>
          <p:nvPr/>
        </p:nvSpPr>
        <p:spPr>
          <a:xfrm>
            <a:off x="7064375" y="5156835"/>
            <a:ext cx="375412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填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831975" y="5847080"/>
            <a:ext cx="912431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⊆</a:t>
            </a:r>
            <a:r>
              <a:rPr lang="en-US" altLang="zh-CN" sz="20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000" u="sng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“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000" u="sng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0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0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837055" y="2135505"/>
            <a:ext cx="889508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p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是方程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ax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的一个根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endParaRPr lang="en-US" sz="28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=0.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836420" y="1120775"/>
            <a:ext cx="8895715" cy="1014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sz="280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zh-CN" alt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=0有两个不相等的实数根；</a:t>
            </a:r>
            <a:endParaRPr lang="zh-CN" sz="2800" b="1">
              <a:solidFill>
                <a:srgbClr val="0000FF"/>
              </a:solidFill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＜0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837055" y="283210"/>
            <a:ext cx="88944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下列各选项中，</a:t>
            </a:r>
            <a:r>
              <a:rPr 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sz="32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充分但非必要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条件的是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 )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37055" y="3239135"/>
            <a:ext cx="889444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 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平面内点P在线段AB的垂直平分线上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endParaRPr lang="en-US" sz="28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PA=PB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836420" y="4333875"/>
                <a:ext cx="8895715" cy="12249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D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   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p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</a:t>
                </a:r>
                <a:endParaRPr lang="en-US" sz="2800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</a:t>
                </a:r>
                <a:r>
                  <a:rPr lang="en-US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q</a:t>
                </a:r>
                <a:r>
                  <a:rPr 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 smtClean="0">
                    <a:solidFill>
                      <a:srgbClr val="0000FF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2800" smtClean="0">
                    <a:solidFill>
                      <a:srgbClr val="0000FF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smtClean="0">
                    <a:solidFill>
                      <a:srgbClr val="0000FF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+2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.</a:t>
                </a:r>
                <a:endParaRPr lang="en-US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20" y="4333875"/>
                <a:ext cx="8895715" cy="1224915"/>
              </a:xfrm>
              <a:prstGeom prst="rect">
                <a:avLst/>
              </a:prstGeom>
              <a:blipFill rotWithShape="1">
                <a:blip r:embed="rId2"/>
                <a:stretch>
                  <a:fillRect l="-57" t="-415" r="-50" b="-363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 title=""/>
          <p:cNvSpPr/>
          <p:nvPr/>
        </p:nvSpPr>
        <p:spPr>
          <a:xfrm>
            <a:off x="1357630" y="245110"/>
            <a:ext cx="438150" cy="63696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65250" y="1781175"/>
            <a:ext cx="422910" cy="25533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88110" y="573532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96870" y="1097915"/>
            <a:ext cx="543260" cy="45669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数学运算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827530" y="5490845"/>
            <a:ext cx="8904605" cy="113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如果条件比较隐晦，可以先进行等价变形，然后再进行判断；比如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 i="1" baseline="30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-4ac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&gt;0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: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＝２，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ｑ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：x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＝２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或－１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437640" y="471805"/>
            <a:ext cx="438150" cy="56311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431290" y="88074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457960" y="4787265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55" y="1129030"/>
            <a:ext cx="543260" cy="455549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437640" y="318579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912620" y="4793615"/>
            <a:ext cx="889698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当有多个条件同时出现，关系比较复杂时，可以用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推出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推不出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将它们之间充分或必要的关系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翻译成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符号语言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，然后依符号语言进行逻辑推理，得到目标之间的逻辑关系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921510" y="1229995"/>
            <a:ext cx="8888095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927225" y="1896110"/>
            <a:ext cx="8881745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927225" y="471805"/>
            <a:ext cx="888111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 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填空：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912620" y="3067685"/>
            <a:ext cx="8895715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(1)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由已知，有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p→q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q→r;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p→r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故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必要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(2)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由已知，有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q→p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r→q; 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r→p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故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充分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3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2746375" y="1301115"/>
            <a:ext cx="652208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充分条件与必要条件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668145" y="1042035"/>
                <a:ext cx="9112885" cy="52197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14</m:t>
                          </m:r>
                        </m:e>
                      </m:rad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15</m:t>
                          </m:r>
                        </m:e>
                      </m:rad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条件;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042035"/>
                <a:ext cx="9112885" cy="521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673860" y="1579245"/>
            <a:ext cx="9107170" cy="52197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=7”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-6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+8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=7”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条件;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673860" y="2106295"/>
            <a:ext cx="9107170" cy="52197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75765" y="276225"/>
            <a:ext cx="91052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 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填空：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19634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00150" y="90741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26820" y="50977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409875" y="1303020"/>
            <a:ext cx="543260" cy="36036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206500" y="381698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1685290" y="2640330"/>
            <a:ext cx="9107170" cy="9531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(4)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&gt;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ac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sz="2800">
                <a:solidFill>
                  <a:srgbClr val="0000FF"/>
                </a:solidFill>
                <a:latin typeface="Cambria Math" panose="02040503050406030204" charset="0"/>
                <a:ea typeface="黑体" panose="02010609060101010101" pitchFamily="49" charset="-122"/>
                <a:sym typeface="+mn-ea"/>
              </a:rPr>
              <a:t>△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ABC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是直角三角形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sz="2800">
                <a:solidFill>
                  <a:srgbClr val="0000FF"/>
                </a:solidFill>
                <a:latin typeface="Cambria Math" panose="02040503050406030204" charset="0"/>
                <a:ea typeface="黑体" panose="02010609060101010101" pitchFamily="49" charset="-122"/>
                <a:sym typeface="+mn-ea"/>
              </a:rPr>
              <a:t>△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ABC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的三条边</a:t>
            </a:r>
            <a:r>
              <a:rPr lang="zh-CN" sz="280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）．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85925" y="3642360"/>
            <a:ext cx="910717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先分子有理化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  (2)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先分组配方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先因式分解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     (4)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先分组配方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85290" y="5078095"/>
            <a:ext cx="9107170" cy="1383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条件隐晦时，先要进行等价变形；常用的化归方法有：分子或分母有理化、通分、因式分解、配方等等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1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2835275" y="1441450"/>
            <a:ext cx="652208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充分条件与必要条件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724025" y="2941955"/>
            <a:ext cx="910653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1)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aseline="30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400" baseline="30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724025" y="3911600"/>
                <a:ext cx="9104630" cy="4603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3)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宋体" panose="02010600030101010101" pitchFamily="2" charset="-122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sym typeface="宋体" pitchFamily="2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4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条件；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5" y="3911600"/>
                <a:ext cx="910463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56" t="-1103" r="-49" b="-96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1724025" y="1645920"/>
            <a:ext cx="9105265" cy="1291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(2)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即充分又必要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即不充分又</a:t>
            </a:r>
            <a:endParaRPr lang="zh-CN" altLang="en-US" sz="24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不必要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当中的一个填空：</a:t>
            </a:r>
            <a:endParaRPr lang="zh-CN" altLang="en-US" sz="24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724025" y="4389755"/>
                <a:ext cx="9106535" cy="6191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4)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4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&lt;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4F0FBD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4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条件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5" y="4389755"/>
                <a:ext cx="9106535" cy="619125"/>
              </a:xfrm>
              <a:prstGeom prst="rect">
                <a:avLst/>
              </a:prstGeom>
              <a:blipFill rotWithShape="1">
                <a:blip r:embed="rId3"/>
                <a:stretch>
                  <a:fillRect l="-56" t="-821" r="-49" b="-71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1724025" y="3428365"/>
            <a:ext cx="9105900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2)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en-US" altLang="zh-CN" sz="2400" i="1" baseline="300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</a:t>
            </a:r>
            <a:r>
              <a:rPr lang="en-US" altLang="zh-CN" sz="2400" i="1" baseline="300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714500" y="215900"/>
            <a:ext cx="91160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2.(1)</a:t>
            </a:r>
            <a:r>
              <a:rPr lang="zh-CN" altLang="en-US" sz="24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下面四个条件中，使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成立的一个必要条件是</a:t>
            </a:r>
            <a:r>
              <a:rPr lang="en-US" altLang="zh-CN" sz="24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    )</a:t>
            </a:r>
            <a:endParaRPr lang="en-US" altLang="zh-CN" sz="2400">
              <a:solidFill>
                <a:srgbClr val="4F0FBD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1723390" y="874395"/>
                <a:ext cx="9106535" cy="7537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(A)</a:t>
                </a:r>
                <a:r>
                  <a:rPr lang="en-US" altLang="zh-CN" sz="28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       (B)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4F0FBD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(C) </a:t>
                </a:r>
                <a:r>
                  <a:rPr lang="en-US" altLang="zh-CN" sz="28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        (D) </a:t>
                </a:r>
                <a:r>
                  <a:rPr lang="en-US" altLang="zh-CN" sz="28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4F0FBD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</a:t>
                </a:r>
                <a:endParaRPr lang="en-US" altLang="zh-CN" sz="2800">
                  <a:solidFill>
                    <a:srgbClr val="4F0FBD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390" y="874395"/>
                <a:ext cx="9106535" cy="753745"/>
              </a:xfrm>
              <a:prstGeom prst="rect">
                <a:avLst/>
              </a:prstGeom>
              <a:blipFill rotWithShape="1">
                <a:blip r:embed="rId4"/>
                <a:stretch>
                  <a:fillRect l="-70" t="-842" r="-70" b="-842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233170" y="236220"/>
            <a:ext cx="438150" cy="63696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40790" y="1470025"/>
            <a:ext cx="422910" cy="25533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39520" y="581914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2422" y="1053465"/>
            <a:ext cx="543258" cy="443420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转化与化归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数形结合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699260" y="5653405"/>
            <a:ext cx="9129395" cy="953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判断变量之间的关系时，可借助于数轴、坐标系或函数图像；也可以根据特殊数字的特性作直观判断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723390" y="5057140"/>
            <a:ext cx="9106535" cy="553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sz="2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1)</a:t>
            </a:r>
            <a:r>
              <a:rPr lang="zh-CN" altLang="en-US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即不充分又不必要</a:t>
            </a:r>
            <a:r>
              <a:rPr lang="zh-CN" altLang="en-US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3)</a:t>
            </a:r>
            <a:r>
              <a:rPr lang="zh-CN" altLang="en-US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en-US" altLang="zh-CN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</a:t>
            </a:r>
            <a:r>
              <a:rPr lang="en-US" altLang="zh-CN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0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即不充分又不必要</a:t>
            </a:r>
            <a:endParaRPr lang="en-US" altLang="zh-CN" sz="20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矩形 11" title=""/>
          <p:cNvSpPr/>
          <p:nvPr/>
        </p:nvSpPr>
        <p:spPr>
          <a:xfrm>
            <a:off x="1250950" y="5012690"/>
            <a:ext cx="407670" cy="7067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答案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5" grpId="0" animBg="1"/>
      <p:bldP spid="7" grpId="0" animBg="1"/>
      <p:bldP spid="12" grpId="0" animBg="1"/>
      <p:bldP spid="11" grpId="0" animBg="1"/>
      <p:bldP spid="1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872615" y="316865"/>
            <a:ext cx="9003030" cy="177038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以下选项中，既是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有实数根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的充分条件，又是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无实数根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的必要条件的是（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72615" y="2087245"/>
            <a:ext cx="9002395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(A)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≥-2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(B)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≥0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(C)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(D)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≥4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578785" y="1231900"/>
            <a:ext cx="543260" cy="40259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函数与方程思想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384300" y="27178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99540" y="91948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84300" y="5356225"/>
            <a:ext cx="4076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402080" y="3550285"/>
            <a:ext cx="42037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875790" y="3128645"/>
            <a:ext cx="8999855" cy="175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有实数根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≥-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的子集；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+4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无实数根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的必要条件：包含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的集合；故选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875790" y="5196205"/>
            <a:ext cx="899985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同时满足多个条件的，要先确定各个条件对应的参数范围，再结合数轴作出判断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1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2725" y="3164840"/>
            <a:ext cx="414655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条件之间的关系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2828925" y="4761230"/>
            <a:ext cx="28530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充分条件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775450" y="4761230"/>
            <a:ext cx="28530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必要条件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4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3234055" y="4444365"/>
            <a:ext cx="21805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64715" y="2566670"/>
            <a:ext cx="2245360" cy="64674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526530" y="3105785"/>
            <a:ext cx="21805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541260" y="4889500"/>
            <a:ext cx="21539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5490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21180" y="5205095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7182485" y="2881630"/>
            <a:ext cx="322961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4251960" y="4053840"/>
            <a:ext cx="3450590" cy="65709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6300" y="11849100"/>
            <a:ext cx="330200" cy="2540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9895" y="1005205"/>
            <a:ext cx="3402330" cy="1728470"/>
          </a:xfrm>
          <a:prstGeom prst="round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328420" y="2912110"/>
            <a:ext cx="4145280" cy="10502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地球有水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人类生存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之间具有怎样的关系？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4"/>
          <a:srcRect l="20578" t="27102" r="40990" b="28556"/>
          <a:stretch>
            <a:fillRect/>
          </a:stretch>
        </p:blipFill>
        <p:spPr>
          <a:xfrm>
            <a:off x="6952615" y="3603625"/>
            <a:ext cx="3322955" cy="215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</p:pic>
      <p:sp>
        <p:nvSpPr>
          <p:cNvPr id="6" name="文本框 5" title=""/>
          <p:cNvSpPr txBox="1"/>
          <p:nvPr/>
        </p:nvSpPr>
        <p:spPr>
          <a:xfrm>
            <a:off x="6651625" y="2456815"/>
            <a:ext cx="4229735" cy="10502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开关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闭合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灯泡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亮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之间具有怎样的关系？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5900420" y="819785"/>
            <a:ext cx="408305" cy="5109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  <a:sym typeface="微软雅黑" panose="020b0503020204020204" charset="-122"/>
              </a:rPr>
              <a:t>感</a:t>
            </a: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  <a:sym typeface="微软雅黑" panose="020b0503020204020204" charset="-122"/>
              </a:rPr>
              <a:t>悟</a:t>
            </a: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  <a:sym typeface="微软雅黑" panose="020b0503020204020204" charset="-122"/>
              </a:rPr>
              <a:t>生</a:t>
            </a: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  <a:sym typeface="微软雅黑" panose="020b0503020204020204" charset="-122"/>
              </a:rPr>
              <a:t>活</a:t>
            </a: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C00000"/>
              </a:solidFill>
              <a:latin typeface="华文彩云" panose="02010800040101010101" charset="-122"/>
              <a:ea typeface="华文彩云" panose="0201080004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2070" y="996315"/>
            <a:ext cx="453390" cy="532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424180"/>
            <a:ext cx="259969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条件之间的关系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1660525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感悟与归纳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340485" y="4519930"/>
            <a:ext cx="42227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824355" y="1128395"/>
            <a:ext cx="9008745" cy="267652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考察下列各组中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之间的关系：</a:t>
            </a:r>
            <a:b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, 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-4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+3=0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&gt;4</a:t>
            </a:r>
            <a:r>
              <a:rPr lang="en-US" altLang="zh-CN" sz="2800" i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&gt;2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两个三角形全等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两个三角形面积相等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823720" y="4252595"/>
            <a:ext cx="9009380" cy="1856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中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能推出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，但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推不出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;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不能推出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，但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能推出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;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(3)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中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能推出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，但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推不出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604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4610" y="671195"/>
            <a:ext cx="453390" cy="5877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充分条件与必要条件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979805"/>
            <a:ext cx="422910" cy="2245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本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1820545" y="691515"/>
            <a:ext cx="9008110" cy="1383030"/>
            <a:chOff x="2867" y="1057"/>
            <a:chExt cx="14186" cy="2178"/>
          </a:xfrm>
        </p:grpSpPr>
        <p:sp>
          <p:nvSpPr>
            <p:cNvPr id="29705" name="文本框 29704"/>
            <p:cNvSpPr txBox="1"/>
            <p:nvPr/>
          </p:nvSpPr>
          <p:spPr>
            <a:xfrm>
              <a:off x="2867" y="1057"/>
              <a:ext cx="14187" cy="217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“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若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，则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”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为真命题，表示由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可以推出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endPara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         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记作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: </a:t>
              </a:r>
              <a:r>
                <a:rPr lang="en-US" altLang="zh-CN" sz="2800" b="1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       q</a:t>
              </a:r>
              <a:endParaRPr lang="zh-CN" altLang="en-US" sz="2800">
                <a:solidFill>
                  <a:srgbClr val="0000FF"/>
                </a:solidFill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并且说，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是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的</a:t>
              </a:r>
              <a:r>
                <a:rPr lang="zh-CN" altLang="en-US" sz="2800" b="1">
                  <a:solidFill>
                    <a:srgbClr val="D8090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充分条件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是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的</a:t>
              </a:r>
              <a:r>
                <a:rPr lang="zh-CN" altLang="en-US" sz="2800" b="1">
                  <a:solidFill>
                    <a:srgbClr val="D8090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必要条件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.</a:t>
              </a:r>
              <a:endPara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572" y="2105"/>
              <a:ext cx="481" cy="286"/>
            </a:xfrm>
            <a:prstGeom prst="rightArrow">
              <a:avLst/>
            </a:prstGeom>
            <a:solidFill>
              <a:srgbClr val="E41908"/>
            </a:solidFill>
            <a:ln>
              <a:solidFill>
                <a:srgbClr val="E419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 title=""/>
          <p:cNvGrpSpPr/>
          <p:nvPr/>
        </p:nvGrpSpPr>
        <p:grpSpPr>
          <a:xfrm>
            <a:off x="1826260" y="2209800"/>
            <a:ext cx="9009380" cy="1383665"/>
            <a:chOff x="2876" y="4444"/>
            <a:chExt cx="14188" cy="2179"/>
          </a:xfrm>
        </p:grpSpPr>
        <p:sp>
          <p:nvSpPr>
            <p:cNvPr id="60422" name="矩形 60421"/>
            <p:cNvSpPr/>
            <p:nvPr/>
          </p:nvSpPr>
          <p:spPr>
            <a:xfrm>
              <a:off x="2876" y="4444"/>
              <a:ext cx="14188" cy="2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l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如果</a:t>
              </a: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“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若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，则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”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为假命题，表示由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不能推出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endPara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           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记作</a:t>
              </a: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: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       q</a:t>
              </a:r>
              <a:endPara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此时，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D8090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不</a:t>
              </a:r>
              <a:r>
                <a:rPr lang="zh-CN" altLang="en-US" sz="2800" b="1">
                  <a:solidFill>
                    <a:srgbClr val="D8090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是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的</a:t>
              </a:r>
              <a:r>
                <a:rPr lang="zh-CN" altLang="en-US" sz="2800">
                  <a:solidFill>
                    <a:srgbClr val="D8090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充分条件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，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800">
                  <a:solidFill>
                    <a:srgbClr val="D8090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不是</a:t>
              </a:r>
              <a:r>
                <a:rPr lang="en-US" altLang="zh-CN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的</a:t>
              </a:r>
              <a:r>
                <a:rPr lang="zh-CN" altLang="en-US" sz="2800">
                  <a:solidFill>
                    <a:srgbClr val="D8090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必要条件</a:t>
              </a:r>
              <a:r>
                <a:rPr lang="en-US" altLang="zh-CN" sz="28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.</a:t>
              </a:r>
              <a:endPara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7989" y="5444"/>
              <a:ext cx="551" cy="284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 flipH="1">
              <a:off x="8178" y="5317"/>
              <a:ext cx="144" cy="505"/>
            </a:xfrm>
            <a:prstGeom prst="line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 title=""/>
          <p:cNvSpPr txBox="1"/>
          <p:nvPr/>
        </p:nvSpPr>
        <p:spPr>
          <a:xfrm>
            <a:off x="1825625" y="3812540"/>
            <a:ext cx="900874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比如：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-4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+3=0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同时，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-4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+3=0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的必要条件；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820545" y="5558790"/>
            <a:ext cx="9009380" cy="95313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a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&gt;4</a:t>
            </a:r>
            <a:r>
              <a:rPr lang="en-US" altLang="zh-CN" sz="2800" i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&gt;2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的充分条件，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同时，</a:t>
            </a:r>
            <a:r>
              <a:rPr lang="en-US" altLang="zh-CN" sz="2800" i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&gt;2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的必要条件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24610" y="4358005"/>
            <a:ext cx="422910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举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例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3274695" y="400685"/>
            <a:ext cx="659828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先哲对于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“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充分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”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与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“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必要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”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的阐释</a:t>
            </a:r>
            <a:endParaRPr lang="zh-CN" altLang="en-US" sz="2400" b="1" smtClean="0">
              <a:solidFill>
                <a:srgbClr val="7030A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11271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5" y="1717040"/>
            <a:ext cx="1898015" cy="274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 title=""/>
          <p:cNvSpPr txBox="1"/>
          <p:nvPr/>
        </p:nvSpPr>
        <p:spPr>
          <a:xfrm>
            <a:off x="716915" y="4391025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有之则必然，无之则未必不然</a:t>
            </a:r>
            <a:endParaRPr lang="zh-CN" altLang="en-US" sz="2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418205" y="4956810"/>
            <a:ext cx="171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墨子</a:t>
            </a:r>
            <a:r>
              <a:rPr lang="en-US" altLang="zh-CN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战国</a:t>
            </a:r>
            <a:r>
              <a:rPr lang="en-US" altLang="zh-CN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>
              <a:solidFill>
                <a:srgbClr val="4F0FB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340360" y="3575685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充分条件</a:t>
            </a:r>
            <a:endParaRPr lang="zh-CN" altLang="en-US" sz="3200" b="1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253605" y="2263775"/>
            <a:ext cx="4161790" cy="5708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无之则必不然，有之则未必然</a:t>
            </a:r>
            <a:endParaRPr lang="zh-CN" altLang="en-US" sz="2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6943725" y="1680210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必要条件</a:t>
            </a:r>
            <a:endParaRPr lang="zh-CN" altLang="en-US" sz="3200" b="1">
              <a:ln w="1270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0116820" y="2922270"/>
            <a:ext cx="171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墨子</a:t>
            </a:r>
            <a:r>
              <a:rPr lang="en-US" altLang="zh-CN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战国</a:t>
            </a:r>
            <a:r>
              <a:rPr lang="en-US" altLang="zh-CN" sz="2000">
                <a:solidFill>
                  <a:srgbClr val="4F0FBD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>
              <a:solidFill>
                <a:srgbClr val="4F0FBD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3274695" y="400685"/>
            <a:ext cx="519747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用通俗语言阐释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“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充分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”</a:t>
            </a:r>
            <a:r>
              <a:rPr lang="zh-CN" altLang="en-US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与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“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必要</a:t>
            </a:r>
            <a:r>
              <a:rPr lang="en-US" altLang="zh-CN" sz="2400" b="1" smtClean="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”</a:t>
            </a:r>
            <a:endParaRPr lang="zh-CN" altLang="en-US" sz="2400" b="1" smtClean="0">
              <a:solidFill>
                <a:srgbClr val="7030A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990090" y="2500630"/>
            <a:ext cx="3375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有这个条件就够了！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890270" y="1734820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充分条件</a:t>
            </a:r>
            <a:endParaRPr lang="zh-CN" altLang="en-US" sz="3200" b="1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976870" y="4307205"/>
            <a:ext cx="304292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必不可少的条件！</a:t>
            </a:r>
            <a:endParaRPr lang="zh-CN" altLang="en-US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6504305" y="3594735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必要条件</a:t>
            </a:r>
            <a:endParaRPr lang="zh-CN" altLang="en-US" sz="3200" b="1">
              <a:ln w="1270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327785" y="994410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下列“若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”形式的命题中，哪些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的充分条件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07465" y="2536825"/>
            <a:ext cx="959866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为无理数，则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为无理数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87145" y="4123055"/>
            <a:ext cx="96170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若四边形的两组对角分别相等，则这个四边形是平行四边形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308100" y="3329940"/>
            <a:ext cx="9597390" cy="4603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若两个三角形的三边成比例，则这两个三角形相似；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327785" y="1763395"/>
            <a:ext cx="9599930" cy="4603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7828280" y="5191760"/>
            <a:ext cx="30778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(4)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327785" y="1711325"/>
            <a:ext cx="95986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，则这个四边形是平行四边形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7785" y="994410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请在横线上填写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四边形是平行四边形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的一个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充分条件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363345" y="3039745"/>
            <a:ext cx="9563735" cy="521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这样的充分条件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唯一吗？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363345" y="4291965"/>
            <a:ext cx="956373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一般地，数学中的每一条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判定定理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都给出了相应数学结论的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一个充分条件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31495" y="4384675"/>
            <a:ext cx="10610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结论</a:t>
            </a:r>
            <a:endParaRPr lang="zh-CN" altLang="en-US" sz="3600" b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5809,&quot;width&quot;:11439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247</Paragraphs>
  <Slides>26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41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方正姚体</vt:lpstr>
      <vt:lpstr>幼圆</vt:lpstr>
      <vt:lpstr>等线</vt:lpstr>
      <vt:lpstr>宋体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2023-06-09T10:16:00.336</cp:lastPrinted>
  <dcterms:created xsi:type="dcterms:W3CDTF">2023-06-09T10:16:00Z</dcterms:created>
  <dcterms:modified xsi:type="dcterms:W3CDTF">2023-06-09T02:16:01Z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