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261" r:id="rId4"/>
    <p:sldId id="262" r:id="rId5"/>
    <p:sldId id="425" r:id="rId6"/>
    <p:sldId id="546" r:id="rId7"/>
    <p:sldId id="427" r:id="rId8"/>
    <p:sldId id="570" r:id="rId9"/>
    <p:sldId id="599" r:id="rId10"/>
    <p:sldId id="600" r:id="rId11"/>
    <p:sldId id="571" r:id="rId12"/>
    <p:sldId id="574" r:id="rId13"/>
    <p:sldId id="287" r:id="rId14"/>
    <p:sldId id="469" r:id="rId15"/>
    <p:sldId id="656" r:id="rId16"/>
    <p:sldId id="657" r:id="rId17"/>
    <p:sldId id="676" r:id="rId18"/>
    <p:sldId id="675" r:id="rId19"/>
    <p:sldId id="631" r:id="rId20"/>
    <p:sldId id="278" r:id="rId21"/>
    <p:sldId id="677" r:id="rId22"/>
    <p:sldId id="683" r:id="rId23"/>
    <p:sldId id="684" r:id="rId24"/>
    <p:sldId id="330" r:id="rId25"/>
    <p:sldId id="331" r:id="rId26"/>
    <p:sldId id="332" r:id="rId27"/>
    <p:sldId id="285" r:id="rId28"/>
    <p:sldId id="319" r:id="rId29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1" name="Administrator" initials="A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456"/>
        <p:guide pos="379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slide" Target="slides/slide26.xml" /><Relationship Id="rId3" Type="http://schemas.openxmlformats.org/officeDocument/2006/relationships/notesMaster" Target="notesMasters/notesMaster1.xml" /><Relationship Id="rId30" Type="http://schemas.openxmlformats.org/officeDocument/2006/relationships/tags" Target="tags/tag87.xml" /><Relationship Id="rId31" Type="http://schemas.openxmlformats.org/officeDocument/2006/relationships/presProps" Target="presProps.xml" /><Relationship Id="rId32" Type="http://schemas.openxmlformats.org/officeDocument/2006/relationships/viewProps" Target="viewProps.xml" /><Relationship Id="rId33" Type="http://schemas.openxmlformats.org/officeDocument/2006/relationships/theme" Target="theme/theme1.xml" /><Relationship Id="rId34" Type="http://schemas.openxmlformats.org/officeDocument/2006/relationships/tableStyles" Target="tableStyles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2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 txBox="1"/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tags" Target="../tags/tag57.xml" /><Relationship Id="rId14" Type="http://schemas.openxmlformats.org/officeDocument/2006/relationships/tags" Target="../tags/tag58.xml" /><Relationship Id="rId15" Type="http://schemas.openxmlformats.org/officeDocument/2006/relationships/tags" Target="../tags/tag59.xml" /><Relationship Id="rId16" Type="http://schemas.openxmlformats.org/officeDocument/2006/relationships/tags" Target="../tags/tag60.xml" /><Relationship Id="rId17" Type="http://schemas.openxmlformats.org/officeDocument/2006/relationships/tags" Target="../tags/tag61.xml" /><Relationship Id="rId18" Type="http://schemas.openxmlformats.org/officeDocument/2006/relationships/image" Target="file:///D:\qq&#25991;&#20214;\712321467\Image\C2C\Image2\%7b75232B38-A165-1FB7-499C-2E1C792CACB5%7d.png" TargetMode="External" /><Relationship Id="rId19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20" Type="http://schemas.openxmlformats.org/officeDocument/2006/relationships/image" Target="../media/image2.png" /><Relationship Id="rId21" Type="http://schemas.openxmlformats.org/officeDocument/2006/relationships/tags" Target="../tags/tag62.xml" /><Relationship Id="rId22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rotWithShape="0">
          <a:blip r:embed="rId2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19" r:link="rId18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2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jpe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jpe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3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4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5.png" /><Relationship Id="rId3" Type="http://schemas.openxmlformats.org/officeDocument/2006/relationships/image" Target="../media/image16.png" /><Relationship Id="rId4" Type="http://schemas.openxmlformats.org/officeDocument/2006/relationships/image" Target="../media/image17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jpe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jpe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8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2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71.xml" /><Relationship Id="rId11" Type="http://schemas.openxmlformats.org/officeDocument/2006/relationships/tags" Target="../tags/tag72.xml" /><Relationship Id="rId12" Type="http://schemas.openxmlformats.org/officeDocument/2006/relationships/tags" Target="../tags/tag73.xml" /><Relationship Id="rId13" Type="http://schemas.openxmlformats.org/officeDocument/2006/relationships/tags" Target="../tags/tag74.xml" /><Relationship Id="rId14" Type="http://schemas.openxmlformats.org/officeDocument/2006/relationships/tags" Target="../tags/tag75.xml" /><Relationship Id="rId15" Type="http://schemas.openxmlformats.org/officeDocument/2006/relationships/tags" Target="../tags/tag76.xml" /><Relationship Id="rId16" Type="http://schemas.openxmlformats.org/officeDocument/2006/relationships/tags" Target="../tags/tag77.xml" /><Relationship Id="rId17" Type="http://schemas.openxmlformats.org/officeDocument/2006/relationships/tags" Target="../tags/tag78.xml" /><Relationship Id="rId18" Type="http://schemas.openxmlformats.org/officeDocument/2006/relationships/tags" Target="../tags/tag79.xml" /><Relationship Id="rId19" Type="http://schemas.openxmlformats.org/officeDocument/2006/relationships/tags" Target="../tags/tag80.xml" /><Relationship Id="rId2" Type="http://schemas.openxmlformats.org/officeDocument/2006/relationships/tags" Target="../tags/tag63.xml" /><Relationship Id="rId20" Type="http://schemas.openxmlformats.org/officeDocument/2006/relationships/tags" Target="../tags/tag81.xml" /><Relationship Id="rId21" Type="http://schemas.openxmlformats.org/officeDocument/2006/relationships/tags" Target="../tags/tag82.xml" /><Relationship Id="rId22" Type="http://schemas.openxmlformats.org/officeDocument/2006/relationships/tags" Target="../tags/tag83.xml" /><Relationship Id="rId23" Type="http://schemas.openxmlformats.org/officeDocument/2006/relationships/tags" Target="../tags/tag84.xml" /><Relationship Id="rId24" Type="http://schemas.openxmlformats.org/officeDocument/2006/relationships/tags" Target="../tags/tag85.xml" /><Relationship Id="rId25" Type="http://schemas.openxmlformats.org/officeDocument/2006/relationships/tags" Target="../tags/tag86.xml" /><Relationship Id="rId3" Type="http://schemas.openxmlformats.org/officeDocument/2006/relationships/tags" Target="../tags/tag64.xml" /><Relationship Id="rId4" Type="http://schemas.openxmlformats.org/officeDocument/2006/relationships/tags" Target="../tags/tag65.xml" /><Relationship Id="rId5" Type="http://schemas.openxmlformats.org/officeDocument/2006/relationships/tags" Target="../tags/tag66.xml" /><Relationship Id="rId6" Type="http://schemas.openxmlformats.org/officeDocument/2006/relationships/tags" Target="../tags/tag67.xml" /><Relationship Id="rId7" Type="http://schemas.openxmlformats.org/officeDocument/2006/relationships/tags" Target="../tags/tag68.xml" /><Relationship Id="rId8" Type="http://schemas.openxmlformats.org/officeDocument/2006/relationships/tags" Target="../tags/tag69.xml" /><Relationship Id="rId9" Type="http://schemas.openxmlformats.org/officeDocument/2006/relationships/tags" Target="../tags/tag70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9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6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7.jpeg" /><Relationship Id="rId3" Type="http://schemas.openxmlformats.org/officeDocument/2006/relationships/image" Target="../media/image8.jpeg" /><Relationship Id="rId4" Type="http://schemas.openxmlformats.org/officeDocument/2006/relationships/image" Target="../media/image9.jpeg" /><Relationship Id="rId5" Type="http://schemas.openxmlformats.org/officeDocument/2006/relationships/image" Target="../media/image10.jpe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1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2676525" y="868680"/>
            <a:ext cx="7451090" cy="70675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第一章</a:t>
            </a:r>
            <a:r>
              <a:rPr lang="en-US" altLang="zh-CN" sz="40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4000" b="1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集合与常用逻辑用语</a:t>
            </a:r>
            <a:endParaRPr lang="zh-CN" altLang="en-US" sz="4000" b="1">
              <a:solidFill>
                <a:srgbClr val="4EAE04"/>
              </a:solidFill>
              <a:effectLst>
                <a:outerShdw blurRad="12700" dist="635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3884930" y="2150110"/>
            <a:ext cx="5519420" cy="70675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1.4.2 </a:t>
            </a:r>
            <a:r>
              <a:rPr lang="zh-CN" altLang="en-US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充要条件</a:t>
            </a:r>
            <a:endParaRPr lang="zh-CN" altLang="en-US" sz="40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4556760" y="3170555"/>
            <a:ext cx="3571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1D41D5"/>
                </a:solidFill>
              </a:rPr>
              <a:t>高中数学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人教</a:t>
            </a:r>
            <a:r>
              <a:rPr lang="en-US" altLang="zh-CN" sz="2000">
                <a:solidFill>
                  <a:srgbClr val="1D41D5"/>
                </a:solidFill>
              </a:rPr>
              <a:t>A</a:t>
            </a:r>
            <a:r>
              <a:rPr lang="zh-CN" altLang="en-US" sz="2000">
                <a:solidFill>
                  <a:srgbClr val="1D41D5"/>
                </a:solidFill>
              </a:rPr>
              <a:t>版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必修一</a:t>
            </a:r>
            <a:endParaRPr lang="zh-CN" altLang="en-US" sz="2000">
              <a:solidFill>
                <a:srgbClr val="1D41D5"/>
              </a:solidFill>
            </a:endParaRPr>
          </a:p>
        </p:txBody>
      </p:sp>
      <p:pic>
        <p:nvPicPr>
          <p:cNvPr id="101" name="图片 100" title=""/>
          <p:cNvPicPr/>
          <p:nvPr/>
        </p:nvPicPr>
        <p:blipFill>
          <a:blip r:embed="rId3"/>
          <a:srcRect b="21322"/>
          <a:stretch>
            <a:fillRect/>
          </a:stretch>
        </p:blipFill>
        <p:spPr>
          <a:xfrm>
            <a:off x="4081145" y="5058410"/>
            <a:ext cx="4314190" cy="15849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 dir="r"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172" name="Text Box 4" title=""/>
          <p:cNvSpPr txBox="1"/>
          <p:nvPr/>
        </p:nvSpPr>
        <p:spPr>
          <a:xfrm>
            <a:off x="989965" y="1040130"/>
            <a:ext cx="9937115" cy="1814830"/>
          </a:xfrm>
          <a:prstGeom prst="rect">
            <a:avLst/>
          </a:prstGeom>
          <a:solidFill>
            <a:schemeClr val="bg2"/>
          </a:solidFill>
          <a:ln w="127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ct val="0"/>
              </a:spcBef>
            </a:pPr>
            <a:r>
              <a:rPr lang="en-US" altLang="zh-CN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rPr>
              <a:t>2.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使不等式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|&lt;3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成立的一个必要不充分条件是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    )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200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  <a:latin typeface="Arial" panose="020b0604020202020204" pitchFamily="34" charset="0"/>
              </a:rPr>
              <a:t>      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&lt;3         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|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|&lt;2          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sz="2800" baseline="30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&lt;9            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0&lt;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&lt;4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 title=""/>
          <p:cNvSpPr/>
          <p:nvPr/>
        </p:nvSpPr>
        <p:spPr>
          <a:xfrm>
            <a:off x="587375" y="41021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989965" y="4122420"/>
            <a:ext cx="9937750" cy="1168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提示：</a:t>
            </a:r>
            <a:endParaRPr lang="zh-CN" sz="2800" b="1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</a:t>
            </a:r>
            <a:r>
              <a:rPr lang="zh-CN" sz="28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在数轴上，</a:t>
            </a:r>
            <a:r>
              <a:rPr lang="en-US" altLang="zh-CN" sz="28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-3</a:t>
            </a:r>
            <a:r>
              <a:rPr lang="en-US" altLang="zh-CN" sz="2800">
                <a:solidFill>
                  <a:srgbClr val="4F0FBD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&lt;a&lt;</a:t>
            </a:r>
            <a:r>
              <a:rPr lang="en-US" altLang="zh-CN" sz="28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</a:t>
            </a:r>
            <a:r>
              <a:rPr lang="zh-CN" altLang="en-US" sz="28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</a:t>
            </a:r>
            <a:r>
              <a:rPr lang="zh-CN" sz="28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所选项的子集</a:t>
            </a:r>
            <a:r>
              <a:rPr lang="en-US" altLang="zh-CN" sz="28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800">
              <a:solidFill>
                <a:srgbClr val="4F0FBD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 title=""/>
          <p:cNvGrpSpPr/>
          <p:nvPr/>
        </p:nvGrpSpPr>
        <p:grpSpPr>
          <a:xfrm>
            <a:off x="3618230" y="3257550"/>
            <a:ext cx="4469130" cy="2266950"/>
            <a:chOff x="7991" y="3368"/>
            <a:chExt cx="7038" cy="357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991" y="5013"/>
              <a:ext cx="2512" cy="919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知识篇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956" y="4253"/>
              <a:ext cx="2842" cy="1113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rgbClr val="C0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素养篇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07" y="3368"/>
              <a:ext cx="2522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2" name="图片 1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8" name="图片 7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9" name="图片 8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3" name="文本框 2" title=""/>
          <p:cNvSpPr txBox="1"/>
          <p:nvPr/>
        </p:nvSpPr>
        <p:spPr>
          <a:xfrm>
            <a:off x="3776980" y="1276985"/>
            <a:ext cx="5519420" cy="70675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1.4.2 </a:t>
            </a:r>
            <a:r>
              <a:rPr lang="zh-CN" altLang="en-US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充要条件</a:t>
            </a:r>
            <a:endParaRPr lang="zh-CN" altLang="en-US" sz="40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 dir="r"/>
  </p:transition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2" title=""/>
          <p:cNvSpPr txBox="1"/>
          <p:nvPr/>
        </p:nvSpPr>
        <p:spPr>
          <a:xfrm>
            <a:off x="4325620" y="212090"/>
            <a:ext cx="4099560" cy="645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   </a:t>
            </a:r>
            <a:r>
              <a:rPr lang="zh-CN" altLang="en-US" sz="2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（一）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充要条件的判断</a:t>
            </a:r>
            <a:endParaRPr lang="zh-CN" altLang="en-US" sz="24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仿宋" panose="02010609060101010101" charset="-122"/>
              <a:sym typeface="+mn-ea"/>
            </a:endParaRPr>
          </a:p>
        </p:txBody>
      </p:sp>
      <p:sp>
        <p:nvSpPr>
          <p:cNvPr id="23" name="矩形 22" title=""/>
          <p:cNvSpPr/>
          <p:nvPr/>
        </p:nvSpPr>
        <p:spPr>
          <a:xfrm>
            <a:off x="1151890" y="260350"/>
            <a:ext cx="438150" cy="63696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4" name="矩形 23" title=""/>
          <p:cNvSpPr/>
          <p:nvPr/>
        </p:nvSpPr>
        <p:spPr>
          <a:xfrm>
            <a:off x="1146175" y="2218690"/>
            <a:ext cx="422910" cy="13220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示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例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25" name="矩形 24" title=""/>
          <p:cNvSpPr/>
          <p:nvPr/>
        </p:nvSpPr>
        <p:spPr>
          <a:xfrm>
            <a:off x="1158240" y="975360"/>
            <a:ext cx="407670" cy="7067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方法</a:t>
            </a: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6" name="文本框 25" title=""/>
          <p:cNvSpPr txBox="1"/>
          <p:nvPr/>
        </p:nvSpPr>
        <p:spPr>
          <a:xfrm>
            <a:off x="456232" y="907415"/>
            <a:ext cx="543258" cy="458279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核心素养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数学建模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+ 逻辑推理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27" name="矩形 26" title=""/>
          <p:cNvSpPr/>
          <p:nvPr/>
        </p:nvSpPr>
        <p:spPr>
          <a:xfrm>
            <a:off x="1156335" y="4658995"/>
            <a:ext cx="429895" cy="1322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grpSp>
        <p:nvGrpSpPr>
          <p:cNvPr id="35" name="组合 34" title=""/>
          <p:cNvGrpSpPr/>
          <p:nvPr/>
        </p:nvGrpSpPr>
        <p:grpSpPr>
          <a:xfrm>
            <a:off x="1683385" y="1127760"/>
            <a:ext cx="9233299" cy="521970"/>
            <a:chOff x="2556" y="1693"/>
            <a:chExt cx="14508" cy="822"/>
          </a:xfrm>
        </p:grpSpPr>
        <p:sp>
          <p:nvSpPr>
            <p:cNvPr id="7" name="文本框 6"/>
            <p:cNvSpPr txBox="1"/>
            <p:nvPr/>
          </p:nvSpPr>
          <p:spPr>
            <a:xfrm>
              <a:off x="2556" y="1693"/>
              <a:ext cx="14508" cy="82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充要条件判断的</a:t>
              </a:r>
              <a:r>
                <a:rPr lang="zh-CN" altLang="en-US" sz="28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两个方面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：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(1)</a:t>
              </a:r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p       q 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？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 (2)</a:t>
              </a:r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 q       p </a:t>
              </a: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？</a:t>
              </a:r>
              <a:endPara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31" name="右箭头 30"/>
            <p:cNvSpPr/>
            <p:nvPr/>
          </p:nvSpPr>
          <p:spPr>
            <a:xfrm>
              <a:off x="10698" y="1961"/>
              <a:ext cx="551" cy="286"/>
            </a:xfrm>
            <a:prstGeom prst="rightArrow">
              <a:avLst/>
            </a:prstGeom>
            <a:solidFill>
              <a:schemeClr val="accent6">
                <a:lumMod val="75000"/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右箭头 33"/>
            <p:cNvSpPr/>
            <p:nvPr/>
          </p:nvSpPr>
          <p:spPr>
            <a:xfrm>
              <a:off x="14212" y="2057"/>
              <a:ext cx="551" cy="286"/>
            </a:xfrm>
            <a:prstGeom prst="rightArrow">
              <a:avLst/>
            </a:prstGeom>
            <a:solidFill>
              <a:schemeClr val="accent6">
                <a:lumMod val="75000"/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文本框 35" title=""/>
          <p:cNvSpPr txBox="1"/>
          <p:nvPr/>
        </p:nvSpPr>
        <p:spPr>
          <a:xfrm>
            <a:off x="1697990" y="2032635"/>
            <a:ext cx="9219565" cy="5219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“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&lt;0”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ax</a:t>
            </a:r>
            <a:r>
              <a:rPr lang="en-US" altLang="zh-CN" sz="2800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+1=0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至少有一个负根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的（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7" name="文本框 36" title=""/>
          <p:cNvSpPr txBox="1"/>
          <p:nvPr/>
        </p:nvSpPr>
        <p:spPr>
          <a:xfrm>
            <a:off x="1694815" y="2569845"/>
            <a:ext cx="9213215" cy="1383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A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充要条件   　　  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必要不充分条件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C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充分不必要         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不充分不必要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mc:AlternateContent>
        <mc:Choice Requires="a14">
          <p:sp>
            <p:nvSpPr>
              <p:cNvPr id="38" name="文本框 37" title=""/>
              <p:cNvSpPr txBox="1"/>
              <p:nvPr/>
            </p:nvSpPr>
            <p:spPr>
              <a:xfrm>
                <a:off x="1687830" y="4322445"/>
                <a:ext cx="9219565" cy="2003425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0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一方面：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&lt;0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时，由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ax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+1=0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得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, 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有一个负根；</a:t>
                </a:r>
                <a:endParaRPr lang="zh-CN" altLang="en-US" sz="28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另一方面：由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“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ax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+1=0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至少有一个负根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”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知，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&lt;0.</a:t>
                </a:r>
                <a:endPara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故</a:t>
                </a:r>
                <a:r>
                  <a:rPr lang="zh-CN" altLang="en-US" sz="2800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选</a:t>
                </a:r>
                <a:r>
                  <a:rPr lang="en-US" altLang="zh-CN" sz="24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zh-CN" altLang="en-US" sz="28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830" y="4322445"/>
                <a:ext cx="9219565" cy="2003425"/>
              </a:xfrm>
              <a:prstGeom prst="rect">
                <a:avLst/>
              </a:prstGeom>
              <a:blipFill rotWithShape="1">
                <a:blip r:embed="rId2"/>
                <a:stretch>
                  <a:fillRect l="-55" t="-2155" r="-48" b="-222"/>
                </a:stretch>
              </a:blip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6" grpId="0" animBg="1"/>
      <p:bldP spid="37" grpId="0" animBg="1"/>
      <p:bldP spid="27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矩形 8" title=""/>
          <p:cNvSpPr/>
          <p:nvPr/>
        </p:nvSpPr>
        <p:spPr>
          <a:xfrm>
            <a:off x="587375" y="40068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对应练习：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1219200" y="1116330"/>
            <a:ext cx="9645650" cy="5219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若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a, b</a:t>
            </a:r>
            <a:r>
              <a:rPr lang="en-US" altLang="zh-CN" sz="28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，则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&gt;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&gt;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成立的（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1218565" y="1638935"/>
            <a:ext cx="9646285" cy="1383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 b="1" i="1">
                <a:solidFill>
                  <a:srgbClr val="4F0FBD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充要条件   　　  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必要不充分条件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C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充分不必要        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不充分不必要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218565" y="4058920"/>
            <a:ext cx="9645650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             (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预备知识：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ab+b</a:t>
            </a:r>
            <a:r>
              <a:rPr lang="en-US" altLang="zh-CN" sz="2800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)) 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3" name="矩形 22" title=""/>
          <p:cNvSpPr/>
          <p:nvPr/>
        </p:nvSpPr>
        <p:spPr>
          <a:xfrm>
            <a:off x="1151890" y="244475"/>
            <a:ext cx="438150" cy="63696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4" name="矩形 23" title=""/>
          <p:cNvSpPr/>
          <p:nvPr/>
        </p:nvSpPr>
        <p:spPr>
          <a:xfrm>
            <a:off x="1146175" y="2116455"/>
            <a:ext cx="422910" cy="13220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示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例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25" name="矩形 24" title=""/>
          <p:cNvSpPr/>
          <p:nvPr/>
        </p:nvSpPr>
        <p:spPr>
          <a:xfrm>
            <a:off x="1158240" y="894080"/>
            <a:ext cx="407670" cy="7067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方法</a:t>
            </a: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6" name="文本框 25" title=""/>
          <p:cNvSpPr txBox="1"/>
          <p:nvPr/>
        </p:nvSpPr>
        <p:spPr>
          <a:xfrm>
            <a:off x="456232" y="907415"/>
            <a:ext cx="543258" cy="458279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核心素养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数学建模</a:t>
            </a:r>
            <a:r>
              <a:rPr lang="en-US" altLang="zh-CN" sz="2000">
                <a:solidFill>
                  <a:srgbClr val="C0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+ 逻辑推理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27" name="矩形 26" title=""/>
          <p:cNvSpPr/>
          <p:nvPr/>
        </p:nvSpPr>
        <p:spPr>
          <a:xfrm>
            <a:off x="1160145" y="4355465"/>
            <a:ext cx="429895" cy="1322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1683385" y="1078865"/>
            <a:ext cx="9233535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充要条件证明</a:t>
            </a:r>
            <a:r>
              <a:rPr lang="en-US" altLang="zh-CN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方式一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：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(1)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先证</a:t>
            </a:r>
            <a:r>
              <a:rPr lang="zh-CN" altLang="en-US" sz="2800">
                <a:solidFill>
                  <a:srgbClr val="00B05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充分性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; (2)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再证</a:t>
            </a:r>
            <a:r>
              <a:rPr lang="zh-CN" altLang="en-US" sz="2800">
                <a:solidFill>
                  <a:srgbClr val="00B05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必要性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mc:AlternateContent>
        <mc:Choice Requires="a14">
          <p:sp>
            <p:nvSpPr>
              <p:cNvPr id="38" name="文本框 37" title=""/>
              <p:cNvSpPr txBox="1"/>
              <p:nvPr/>
            </p:nvSpPr>
            <p:spPr>
              <a:xfrm>
                <a:off x="1665605" y="3990340"/>
                <a:ext cx="9219565" cy="240220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0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先证</a:t>
                </a:r>
                <a:r>
                  <a:rPr lang="zh-CN" altLang="en-US" sz="28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充分性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：设原方程有两根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,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&lt;0&lt;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, 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由韦达定理得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ｃ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ａ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;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由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&lt;0&lt;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, 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得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ｃ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ａ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＜０，即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MS Mincho" charset="0"/>
                    <a:cs typeface="Times New Roman" panose="02020603050405020304" pitchFamily="18" charset="0"/>
                    <a:sym typeface="+mn-ea"/>
                  </a:rPr>
                  <a:t>ac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&lt;0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；</a:t>
                </a:r>
                <a:endParaRPr lang="zh-CN" altLang="en-US" sz="28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再证</a:t>
                </a:r>
                <a:r>
                  <a:rPr lang="zh-CN" altLang="en-US" sz="28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必要性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：由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MS Mincho" charset="0"/>
                    <a:cs typeface="Times New Roman" panose="02020603050405020304" pitchFamily="18" charset="0"/>
                    <a:sym typeface="+mn-ea"/>
                  </a:rPr>
                  <a:t>ac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&lt;0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知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ｃ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ａ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＜０，又由韦达定理知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ｃ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ａ</m:t>
                          </m:r>
                        </m:den>
                      </m:f>
                    </m:oMath>
                  </m:oMathPara>
                </a14:m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endParaRPr lang="zh-CN" altLang="en-US" sz="28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fontAlgn="auto">
                  <a:lnSpc>
                    <a:spcPct val="10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所以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&lt;0,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即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、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一正一负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605" y="3990340"/>
                <a:ext cx="9219565" cy="2402205"/>
              </a:xfrm>
              <a:prstGeom prst="rect">
                <a:avLst/>
              </a:prstGeom>
              <a:blipFill rotWithShape="1">
                <a:blip r:embed="rId2"/>
                <a:stretch>
                  <a:fillRect l="-55" t="-211" r="-48" b="-185"/>
                </a:stretch>
              </a:blip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 title=""/>
          <p:cNvSpPr txBox="1"/>
          <p:nvPr/>
        </p:nvSpPr>
        <p:spPr>
          <a:xfrm>
            <a:off x="1665605" y="2017395"/>
            <a:ext cx="9285605" cy="1568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求证：一元二次方程</a:t>
            </a:r>
            <a:r>
              <a:rPr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ax</a:t>
            </a:r>
            <a:r>
              <a:rPr lang="en-US" altLang="zh-CN" sz="3200" b="1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32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</a:t>
            </a:r>
            <a:r>
              <a:rPr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bx</a:t>
            </a:r>
            <a:r>
              <a:rPr lang="en-US" altLang="zh-CN" sz="32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</a:t>
            </a:r>
            <a:r>
              <a:rPr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32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=0(</a:t>
            </a:r>
            <a:r>
              <a:rPr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≠</a:t>
            </a:r>
            <a:r>
              <a:rPr lang="en-US" altLang="zh-CN" sz="32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0)</a:t>
            </a:r>
            <a:r>
              <a:rPr lang="zh-CN" altLang="en-US" sz="32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有一正根和一负根的充要条件是</a:t>
            </a:r>
            <a:r>
              <a:rPr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ac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32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0. </a:t>
            </a:r>
            <a:endParaRPr lang="en-US" altLang="zh-CN" sz="32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4325620" y="212090"/>
            <a:ext cx="4099560" cy="645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   </a:t>
            </a:r>
            <a:r>
              <a:rPr lang="zh-CN" altLang="en-US" sz="2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（二）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充要条件的证明</a:t>
            </a:r>
            <a:endParaRPr lang="zh-CN" altLang="en-US" sz="24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4" grpId="0" animBg="1"/>
      <p:bldP spid="2" grpId="0" animBg="1"/>
      <p:bldP spid="27" grpId="0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矩形 8" title=""/>
          <p:cNvSpPr/>
          <p:nvPr/>
        </p:nvSpPr>
        <p:spPr>
          <a:xfrm>
            <a:off x="587375" y="41021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对应练习：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1280160" y="1351915"/>
                <a:ext cx="9301480" cy="73723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若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a, b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∈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，求证：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“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&gt;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”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是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“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&gt;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”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的充要条件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160" y="1351915"/>
                <a:ext cx="9301480" cy="737235"/>
              </a:xfrm>
              <a:prstGeom prst="rect">
                <a:avLst/>
              </a:prstGeom>
              <a:blipFill rotWithShape="1">
                <a:blip r:embed="rId2"/>
                <a:stretch>
                  <a:fillRect l="-55" t="-689" r="-48" b="-603"/>
                </a:stretch>
              </a:blipFill>
              <a:ln w="952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 title=""/>
          <p:cNvSpPr txBox="1"/>
          <p:nvPr/>
        </p:nvSpPr>
        <p:spPr>
          <a:xfrm>
            <a:off x="1280160" y="3618230"/>
            <a:ext cx="9301480" cy="18148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提示：</a:t>
            </a:r>
            <a:endParaRPr lang="zh-CN" sz="2800" b="1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zh-CN" sz="28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无论证充分性还是必要性，都要针对</a:t>
            </a:r>
            <a:r>
              <a:rPr lang="en-US" altLang="zh-CN" sz="2800" i="1">
                <a:solidFill>
                  <a:srgbClr val="4F0FBD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a,b</a:t>
            </a:r>
            <a:r>
              <a:rPr lang="zh-CN" altLang="en-US" sz="28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的正负情况进行分类证明</a:t>
            </a:r>
            <a:r>
              <a:rPr lang="en-US" altLang="zh-CN" sz="28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800">
              <a:solidFill>
                <a:srgbClr val="4F0FBD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3" name="矩形 22" title=""/>
          <p:cNvSpPr/>
          <p:nvPr/>
        </p:nvSpPr>
        <p:spPr>
          <a:xfrm>
            <a:off x="1151890" y="244475"/>
            <a:ext cx="438150" cy="63696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4" name="矩形 23" title=""/>
          <p:cNvSpPr/>
          <p:nvPr/>
        </p:nvSpPr>
        <p:spPr>
          <a:xfrm>
            <a:off x="1146175" y="2116455"/>
            <a:ext cx="422910" cy="13220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示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例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25" name="矩形 24" title=""/>
          <p:cNvSpPr/>
          <p:nvPr/>
        </p:nvSpPr>
        <p:spPr>
          <a:xfrm>
            <a:off x="1158240" y="894080"/>
            <a:ext cx="407670" cy="7067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方法</a:t>
            </a: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6" name="文本框 25" title=""/>
          <p:cNvSpPr txBox="1"/>
          <p:nvPr/>
        </p:nvSpPr>
        <p:spPr>
          <a:xfrm>
            <a:off x="394000" y="1396365"/>
            <a:ext cx="543260" cy="362204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核心素养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逻辑推理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27" name="矩形 26" title=""/>
          <p:cNvSpPr/>
          <p:nvPr/>
        </p:nvSpPr>
        <p:spPr>
          <a:xfrm>
            <a:off x="1160145" y="4311015"/>
            <a:ext cx="429895" cy="10147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1683385" y="1046480"/>
            <a:ext cx="9233535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充要条件证明</a:t>
            </a:r>
            <a:r>
              <a:rPr lang="en-US" altLang="zh-CN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方式二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：对条件进行</a:t>
            </a:r>
            <a:r>
              <a:rPr lang="zh-CN" altLang="en-US" sz="2800">
                <a:solidFill>
                  <a:srgbClr val="00B05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等价变形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1665605" y="2017395"/>
                <a:ext cx="9285605" cy="166560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0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若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a, b, x, y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∈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求证：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eqArr>
                            <m:eqArrPr>
                              <m:maxDist m:val="off"/>
                              <m:objDist m:val="off"/>
                              <m:rSpRule m:val="0"/>
                              <m:rSp m:val="0"/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+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𝑦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&gt;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+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��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)(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𝑦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𝑏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)&gt;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的充要条件是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eqArr>
                            <m:eqArrPr>
                              <m:maxDist m:val="off"/>
                              <m:objDist m:val="off"/>
                              <m:rSpRule m:val="0"/>
                              <m:rSp m:val="0"/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&gt;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𝑦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&gt;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. 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605" y="2017395"/>
                <a:ext cx="9285605" cy="16656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5" name="文本框 4" title=""/>
              <p:cNvSpPr txBox="1"/>
              <p:nvPr/>
            </p:nvSpPr>
            <p:spPr>
              <a:xfrm>
                <a:off x="1676400" y="4131945"/>
                <a:ext cx="9219565" cy="1232535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00000"/>
                  </a:lnSpc>
                </a:pP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eqArr>
                            <m:eqArrPr>
                              <m:maxDist m:val="off"/>
                              <m:objDist m:val="off"/>
                              <m:rSpRule m:val="0"/>
                              <m:rSp m:val="0"/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𝑦</m:t>
                              </m:r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&gt;</m:t>
                              </m:r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)(</m:t>
                              </m:r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𝑦</m:t>
                              </m:r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𝑏</m:t>
                              </m:r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)&gt;</m:t>
                              </m:r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    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/>
                          <a:ea typeface="MS Mincho" charset="0"/>
                          <a:cs typeface="Cambria Math" panose="02040503050406030204" charset="0"/>
                          <a:sym typeface="+mn-ea"/>
                        </a:rPr>
                        <m:t>⟺</m:t>
                      </m:r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 </m:t>
                      </m:r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eqArr>
                            <m:eqArrPr>
                              <m:maxDist m:val="off"/>
                              <m:objDist m:val="off"/>
                              <m:rSpRule m:val="0"/>
                              <m:rSp m:val="0"/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（</m:t>
                              </m:r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）+（</m:t>
                              </m:r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𝑦</m:t>
                              </m:r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－</m:t>
                              </m:r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𝑏</m:t>
                              </m:r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）＞０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)(</m:t>
                              </m:r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𝑦</m:t>
                              </m:r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𝑏</m:t>
                              </m:r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)&gt;</m:t>
                              </m:r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  </m:t>
                      </m:r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 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/>
                          <a:ea typeface="MS Mincho" charset="0"/>
                          <a:cs typeface="Cambria Math" panose="02040503050406030204" charset="0"/>
                          <a:sym typeface="+mn-ea"/>
                        </a:rPr>
                        <m:t>⟺</m:t>
                      </m:r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 </m:t>
                      </m:r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eqArr>
                            <m:eqArrPr>
                              <m:maxDist m:val="off"/>
                              <m:objDist m:val="off"/>
                              <m:rSpRule m:val="0"/>
                              <m:rSp m:val="0"/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－ａ&gt;０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𝑦</m:t>
                              </m:r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－ｂ&gt;０</m:t>
                              </m:r>
                            </m:e>
                          </m:eqArr>
                        </m:e>
                      </m:d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  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/>
                          <a:ea typeface="MS Mincho" charset="0"/>
                          <a:cs typeface="Cambria Math" panose="02040503050406030204" charset="0"/>
                          <a:sym typeface="+mn-ea"/>
                        </a:rPr>
                        <m:t>⟺</m:t>
                      </m:r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 </m:t>
                      </m:r>
                      <m:d>
                        <m:dPr>
                          <m:begChr m:val="{"/>
                          <m:sepChr m:val="|"/>
                          <m:endChr/>
                          <m:grow m:val="on"/>
                          <m:shp m:val="centered"/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eqArr>
                            <m:eqArrPr>
                              <m:maxDist m:val="off"/>
                              <m:objDist m:val="off"/>
                              <m:rSpRule m:val="0"/>
                              <m:rSp m:val="0"/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&gt;ａ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𝑦</m:t>
                              </m:r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&gt;ｂ</m:t>
                              </m:r>
                            </m:e>
                          </m:eqArr>
                        </m:e>
                      </m:d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                                                                                                                  </m:t>
                      </m:r>
                    </m:oMath>
                  </m:oMathPara>
                </a14:m>
                <a:endPara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131945"/>
                <a:ext cx="9219565" cy="1232535"/>
              </a:xfrm>
              <a:prstGeom prst="rect">
                <a:avLst/>
              </a:prstGeom>
              <a:blipFill rotWithShape="1">
                <a:blip r:embed="rId3"/>
                <a:stretch>
                  <a:fillRect l="-55" t="-412" r="-48" b="-361"/>
                </a:stretch>
              </a:blip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 title=""/>
          <p:cNvSpPr/>
          <p:nvPr/>
        </p:nvSpPr>
        <p:spPr>
          <a:xfrm>
            <a:off x="1160145" y="5712460"/>
            <a:ext cx="429895" cy="7067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注意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8" name="文本框 7" title=""/>
              <p:cNvSpPr txBox="1"/>
              <p:nvPr/>
            </p:nvSpPr>
            <p:spPr>
              <a:xfrm>
                <a:off x="1676400" y="5397500"/>
                <a:ext cx="9219565" cy="11988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zh-CN" altLang="en-US" sz="24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每一步的变形都必需是</a:t>
                </a:r>
                <a:r>
                  <a:rPr lang="zh-CN" altLang="en-US" sz="2400">
                    <a:solidFill>
                      <a:srgbClr val="FF0000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等价</a:t>
                </a:r>
                <a:r>
                  <a:rPr lang="zh-CN" altLang="en-US" sz="24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的！</a:t>
                </a:r>
                <a:endParaRPr lang="zh-CN" altLang="en-US" sz="2400">
                  <a:solidFill>
                    <a:srgbClr val="0000FF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</a:pP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/>
                          <a:ea typeface="MS Mincho" charset="0"/>
                          <a:cs typeface="Cambria Math" panose="02040503050406030204" charset="0"/>
                          <a:sym typeface="+mn-ea"/>
                        </a:rPr>
                        <m:t>⟺</m:t>
                      </m:r>
                    </m:oMath>
                  </m:oMathPara>
                </a14:m>
                <a:r>
                  <a:rPr lang="zh-CN" altLang="en-US" sz="24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表示</a:t>
                </a:r>
                <a:r>
                  <a:rPr lang="en-US" altLang="zh-CN" sz="24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“</a:t>
                </a:r>
                <a:r>
                  <a:rPr lang="zh-CN" altLang="en-US" sz="24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等价于</a:t>
                </a:r>
                <a:r>
                  <a:rPr lang="en-US" altLang="zh-CN" sz="24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”</a:t>
                </a:r>
                <a:r>
                  <a:rPr lang="zh-CN" altLang="en-US" sz="24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，即充要的意思</a:t>
                </a:r>
                <a14:m>
                  <m:oMathPara>
                    <m:oMathParaPr>
                      <m:jc/>
                    </m:oMathParaPr>
                    <m:oMath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  </m:t>
                      </m:r>
                    </m:oMath>
                  </m:oMathPara>
                </a14:m>
                <a:endParaRPr lang="zh-CN" altLang="en-US" sz="20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397500"/>
                <a:ext cx="9219565" cy="1198880"/>
              </a:xfrm>
              <a:prstGeom prst="rect">
                <a:avLst/>
              </a:prstGeom>
              <a:blipFill rotWithShape="1">
                <a:blip r:embed="rId4"/>
                <a:stretch>
                  <a:fillRect l="-55" t="-424" r="-48" b="-371"/>
                </a:stretch>
              </a:blip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 title=""/>
          <p:cNvSpPr txBox="1"/>
          <p:nvPr/>
        </p:nvSpPr>
        <p:spPr>
          <a:xfrm>
            <a:off x="4325620" y="212090"/>
            <a:ext cx="4099560" cy="645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   </a:t>
            </a:r>
            <a:r>
              <a:rPr lang="zh-CN" altLang="en-US" sz="2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（二）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充要条件的证明</a:t>
            </a:r>
            <a:endParaRPr lang="zh-CN" altLang="en-US" sz="24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" grpId="0" animBg="1"/>
      <p:bldP spid="5" grpId="0" animBg="1"/>
      <p:bldP spid="6" grpId="0" animBg="1"/>
      <p:bldP spid="8" grpId="0" animBg="1"/>
      <p:bldP spid="7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矩形 8" title=""/>
          <p:cNvSpPr/>
          <p:nvPr/>
        </p:nvSpPr>
        <p:spPr>
          <a:xfrm>
            <a:off x="587375" y="41021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对应练习：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280160" y="1147445"/>
            <a:ext cx="9301480" cy="737235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已知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ab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≠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，求证：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=1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的充要条件是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ab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=0 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1280160" y="3329940"/>
            <a:ext cx="9309100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             (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预备知识：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ab+b</a:t>
            </a:r>
            <a:r>
              <a:rPr lang="en-US" altLang="zh-CN" sz="2800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)) 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3857625" y="3212465"/>
            <a:ext cx="4432935" cy="2317750"/>
            <a:chOff x="7991" y="3288"/>
            <a:chExt cx="6981" cy="365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7991" y="5013"/>
              <a:ext cx="2512" cy="919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知识篇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228" y="4269"/>
              <a:ext cx="2296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素养篇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2251" y="3288"/>
              <a:ext cx="2721" cy="11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思维篇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7" name="图片 6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10" name="图片 9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11" name="图片 10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2" name="文本框 1" title=""/>
          <p:cNvSpPr txBox="1"/>
          <p:nvPr/>
        </p:nvSpPr>
        <p:spPr>
          <a:xfrm>
            <a:off x="3776980" y="1276985"/>
            <a:ext cx="5519420" cy="70675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1.4.2 </a:t>
            </a:r>
            <a:r>
              <a:rPr lang="zh-CN" altLang="en-US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充要条件</a:t>
            </a:r>
            <a:endParaRPr lang="zh-CN" altLang="en-US" sz="40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 dir="r"/>
  </p:transition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 title=""/>
          <p:cNvSpPr txBox="1"/>
          <p:nvPr/>
        </p:nvSpPr>
        <p:spPr>
          <a:xfrm>
            <a:off x="4021455" y="184785"/>
            <a:ext cx="4099560" cy="460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0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     </a:t>
            </a:r>
            <a:r>
              <a:rPr lang="en-US" altLang="zh-CN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  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充要条件的应用</a:t>
            </a:r>
            <a:endParaRPr lang="zh-CN" altLang="en-US" sz="24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仿宋" panose="02010609060101010101" charset="-122"/>
              <a:sym typeface="+mn-ea"/>
            </a:endParaRPr>
          </a:p>
        </p:txBody>
      </p:sp>
      <p:sp>
        <p:nvSpPr>
          <p:cNvPr id="23" name="矩形 22" title=""/>
          <p:cNvSpPr/>
          <p:nvPr/>
        </p:nvSpPr>
        <p:spPr>
          <a:xfrm>
            <a:off x="1151890" y="244475"/>
            <a:ext cx="438150" cy="63696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4" name="矩形 23" title=""/>
          <p:cNvSpPr/>
          <p:nvPr/>
        </p:nvSpPr>
        <p:spPr>
          <a:xfrm>
            <a:off x="1163955" y="877570"/>
            <a:ext cx="422910" cy="13220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26" name="文本框 25" title=""/>
          <p:cNvSpPr txBox="1"/>
          <p:nvPr/>
        </p:nvSpPr>
        <p:spPr>
          <a:xfrm>
            <a:off x="421305" y="449580"/>
            <a:ext cx="543260" cy="532447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数学思想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</a:t>
            </a:r>
            <a:r>
              <a:rPr lang="zh-CN" sz="2000">
                <a:solidFill>
                  <a:srgbClr val="C00000"/>
                </a:solidFill>
              </a:rPr>
              <a:t>函数与方程思想＋数形结合</a:t>
            </a:r>
            <a:endParaRPr lang="zh-CN" sz="2000">
              <a:solidFill>
                <a:srgbClr val="C00000"/>
              </a:solidFill>
            </a:endParaRPr>
          </a:p>
        </p:txBody>
      </p:sp>
      <p:sp>
        <p:nvSpPr>
          <p:cNvPr id="27" name="矩形 26" title=""/>
          <p:cNvSpPr/>
          <p:nvPr/>
        </p:nvSpPr>
        <p:spPr>
          <a:xfrm>
            <a:off x="1163955" y="3028950"/>
            <a:ext cx="429895" cy="16300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682750" y="822325"/>
            <a:ext cx="9237980" cy="1383665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１．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已知关于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的方程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６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=0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有两个不相等的负实数根，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求参数ｋ的取值范围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  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682750" y="2336800"/>
            <a:ext cx="9238615" cy="2861310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从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数的角度</a:t>
            </a:r>
            <a:r>
              <a:rPr 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看：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方程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+6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=0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有两个不相等的负实数根的</a:t>
            </a:r>
            <a:r>
              <a:rPr lang="zh-CN" altLang="en-US" sz="2400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充要条件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是：判别式为正、两根之和为负且两根之积为正，</a:t>
            </a:r>
            <a:r>
              <a:rPr 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易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得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0&lt;</a:t>
            </a:r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&lt;9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从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形的角度</a:t>
            </a:r>
            <a:r>
              <a:rPr 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看：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函数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+6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图像与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轴负半轴有两个交点，充要条件是：对称轴在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轴左侧，顶点在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轴下方，与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轴交点在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轴上方．可求得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0&lt;</a:t>
            </a:r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&lt;9</a:t>
            </a: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1169670" y="5554980"/>
            <a:ext cx="429895" cy="10147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法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8" name="文本框 7" title=""/>
          <p:cNvSpPr txBox="1"/>
          <p:nvPr/>
        </p:nvSpPr>
        <p:spPr>
          <a:xfrm>
            <a:off x="1682750" y="5355590"/>
            <a:ext cx="9219565" cy="1198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等价变形的过程，可以是将自然语言翻译成符号语言，也可以是将自然语言翻译成图形语言，再翻译成符号语言．</a:t>
            </a:r>
            <a:endParaRPr lang="zh-CN" altLang="en-US" sz="20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" grpId="0" animBg="1"/>
      <p:bldP spid="5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 title=""/>
          <p:cNvGrpSpPr/>
          <p:nvPr/>
        </p:nvGrpSpPr>
        <p:grpSpPr>
          <a:xfrm>
            <a:off x="3709035" y="3181985"/>
            <a:ext cx="4656455" cy="2266950"/>
            <a:chOff x="7696" y="3368"/>
            <a:chExt cx="7333" cy="357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696" y="4965"/>
              <a:ext cx="2935" cy="1113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知识篇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244" y="4333"/>
              <a:ext cx="2249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素养篇</a:t>
              </a:r>
              <a:endParaRPr lang="zh-CN" altLang="en-US" sz="32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07" y="3368"/>
              <a:ext cx="2522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10" name="图片 9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11" name="图片 10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12" name="图片 11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2" name="文本框 1" title=""/>
          <p:cNvSpPr txBox="1"/>
          <p:nvPr/>
        </p:nvSpPr>
        <p:spPr>
          <a:xfrm>
            <a:off x="3776980" y="1276985"/>
            <a:ext cx="5519420" cy="70675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1.4.2 </a:t>
            </a:r>
            <a:r>
              <a:rPr lang="zh-CN" altLang="en-US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充要条件</a:t>
            </a:r>
            <a:endParaRPr lang="zh-CN" altLang="en-US" sz="40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 dir="r"/>
  </p:transition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矩形 8" title=""/>
          <p:cNvSpPr/>
          <p:nvPr/>
        </p:nvSpPr>
        <p:spPr>
          <a:xfrm>
            <a:off x="587375" y="41021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对应练习：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312545" y="1137920"/>
            <a:ext cx="9566910" cy="1383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求关于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的方程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+(2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-1)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800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=0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有一个根大于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，另一个根小于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的充要条件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1312545" y="3213100"/>
            <a:ext cx="9512300" cy="1753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sz="2400">
                <a:solidFill>
                  <a:srgbClr val="F43308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提示：</a:t>
            </a:r>
            <a:endParaRPr lang="zh-CN" sz="24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数的角度</a:t>
            </a:r>
            <a:r>
              <a:rPr 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2400" baseline="-25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-1&lt;0, 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且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2400" baseline="-25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-1&gt;0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（前提是判别式为正）</a:t>
            </a: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形的角度</a:t>
            </a:r>
            <a:r>
              <a:rPr 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函数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+(2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-1)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图像与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轴两个交点位于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=1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异侧</a:t>
            </a: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 title=""/>
          <p:cNvSpPr txBox="1"/>
          <p:nvPr/>
        </p:nvSpPr>
        <p:spPr>
          <a:xfrm>
            <a:off x="4021455" y="184785"/>
            <a:ext cx="4099560" cy="460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0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     </a:t>
            </a:r>
            <a:r>
              <a:rPr lang="en-US" altLang="zh-CN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  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充要条件的应用</a:t>
            </a:r>
            <a:endParaRPr lang="zh-CN" altLang="en-US" sz="24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仿宋" panose="02010609060101010101" charset="-122"/>
              <a:sym typeface="+mn-ea"/>
            </a:endParaRPr>
          </a:p>
        </p:txBody>
      </p:sp>
      <p:sp>
        <p:nvSpPr>
          <p:cNvPr id="23" name="矩形 22" title=""/>
          <p:cNvSpPr/>
          <p:nvPr/>
        </p:nvSpPr>
        <p:spPr>
          <a:xfrm>
            <a:off x="1151890" y="244475"/>
            <a:ext cx="438150" cy="63696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8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b="1" smtClean="0">
              <a:solidFill>
                <a:srgbClr val="C0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24" name="矩形 23" title=""/>
          <p:cNvSpPr/>
          <p:nvPr/>
        </p:nvSpPr>
        <p:spPr>
          <a:xfrm>
            <a:off x="1163955" y="842010"/>
            <a:ext cx="422910" cy="13220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问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题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26" name="文本框 25" title=""/>
          <p:cNvSpPr txBox="1"/>
          <p:nvPr/>
        </p:nvSpPr>
        <p:spPr>
          <a:xfrm>
            <a:off x="421307" y="449580"/>
            <a:ext cx="543258" cy="532447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数学思想  </a:t>
            </a:r>
            <a:r>
              <a:rPr lang="zh-CN" altLang="en-US" sz="2000">
                <a:solidFill>
                  <a:srgbClr val="7030A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之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C00000"/>
                </a:solidFill>
              </a:rPr>
              <a:t> </a:t>
            </a:r>
            <a:r>
              <a:rPr lang="zh-CN" sz="2000">
                <a:solidFill>
                  <a:srgbClr val="C00000"/>
                </a:solidFill>
              </a:rPr>
              <a:t>函数与方程思想＋分类讨论</a:t>
            </a:r>
            <a:endParaRPr lang="zh-CN" sz="2000">
              <a:solidFill>
                <a:srgbClr val="C00000"/>
              </a:solidFill>
            </a:endParaRPr>
          </a:p>
        </p:txBody>
      </p:sp>
      <p:sp>
        <p:nvSpPr>
          <p:cNvPr id="27" name="矩形 26" title=""/>
          <p:cNvSpPr/>
          <p:nvPr/>
        </p:nvSpPr>
        <p:spPr>
          <a:xfrm>
            <a:off x="1163955" y="2940050"/>
            <a:ext cx="429895" cy="16300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分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析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647190" y="822325"/>
            <a:ext cx="9338310" cy="1383665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．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求关于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的方程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800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+1)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+2=0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的所有根的和为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的充要</a:t>
            </a: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条件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  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1638300" y="2363470"/>
                <a:ext cx="9338310" cy="2730500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题目未明确是几次方程，故应分类讨论：</a:t>
                </a:r>
                <a:endParaRPr lang="zh-CN" sz="24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）当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=0 </a:t>
                </a:r>
                <a:r>
                  <a: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时，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=2</a:t>
                </a:r>
                <a:r>
                  <a: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，符合题意；</a:t>
                </a: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）当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en-US" altLang="zh-CN" sz="240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≠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0 </a:t>
                </a:r>
                <a:r>
                  <a: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时，充要条件是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+1)</a:t>
                </a:r>
                <a:r>
                  <a:rPr lang="en-US" altLang="zh-CN" sz="2400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-8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en-US" altLang="zh-CN" sz="2400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4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≥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且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𝑚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=2, </a:t>
                </a:r>
                <a:r>
                  <a: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无解！</a:t>
                </a: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zh-CN" altLang="en-US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综上，所求充要条件为</a:t>
                </a:r>
                <a:r>
                  <a:rPr lang="en-US" altLang="zh-CN" sz="2800" i="1">
                    <a:solidFill>
                      <a:srgbClr val="F43308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en-US" altLang="zh-CN" sz="2400">
                    <a:solidFill>
                      <a:srgbClr val="F43308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=0</a:t>
                </a:r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2363470"/>
                <a:ext cx="9338310" cy="2730500"/>
              </a:xfrm>
              <a:prstGeom prst="rect">
                <a:avLst/>
              </a:prstGeom>
              <a:blipFill rotWithShape="1">
                <a:blip r:embed="rId2"/>
                <a:stretch>
                  <a:fillRect l="-54" t="-186" r="-48" b="-163"/>
                </a:stretch>
              </a:blipFill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 title=""/>
          <p:cNvSpPr/>
          <p:nvPr/>
        </p:nvSpPr>
        <p:spPr>
          <a:xfrm>
            <a:off x="1169670" y="5341620"/>
            <a:ext cx="429895" cy="10147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noFill/>
            <a:prstDash val="soli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方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 sz="2000" smtClean="0">
                <a:solidFill>
                  <a:srgbClr val="C00000"/>
                </a:solidFill>
                <a:effectLst/>
                <a:latin typeface="幼圆" panose="02010509060101010101" charset="-122"/>
                <a:ea typeface="幼圆" panose="02010509060101010101" charset="-122"/>
                <a:sym typeface="微软雅黑" panose="020b0503020204020204" charset="-122"/>
              </a:rPr>
              <a:t>法</a:t>
            </a:r>
            <a:endParaRPr lang="zh-CN" altLang="en-US" sz="2000" smtClean="0">
              <a:solidFill>
                <a:srgbClr val="C00000"/>
              </a:solidFill>
              <a:effectLst/>
              <a:latin typeface="幼圆" panose="02010509060101010101" charset="-122"/>
              <a:ea typeface="幼圆" panose="02010509060101010101" charset="-122"/>
              <a:sym typeface="微软雅黑" panose="020b0503020204020204" charset="-122"/>
            </a:endParaRPr>
          </a:p>
        </p:txBody>
      </p:sp>
      <p:sp>
        <p:nvSpPr>
          <p:cNvPr id="8" name="文本框 7" title=""/>
          <p:cNvSpPr txBox="1"/>
          <p:nvPr/>
        </p:nvSpPr>
        <p:spPr>
          <a:xfrm>
            <a:off x="1638300" y="5269230"/>
            <a:ext cx="9338945" cy="1198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1.</a:t>
            </a:r>
            <a:r>
              <a:rPr lang="zh-CN" altLang="en-US" sz="24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系数含有参数的方程，要针对</a:t>
            </a:r>
            <a:r>
              <a:rPr lang="zh-CN" altLang="en-US" sz="2400">
                <a:solidFill>
                  <a:srgbClr val="F43308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不同次数</a:t>
            </a:r>
            <a:r>
              <a:rPr lang="zh-CN" altLang="en-US" sz="24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进行分类讨论；</a:t>
            </a:r>
            <a:endParaRPr lang="zh-CN" altLang="en-US" sz="2400">
              <a:solidFill>
                <a:srgbClr val="0000FF"/>
              </a:solidFill>
              <a:latin typeface="Cambria Math" panose="02040503050406030204" charset="0"/>
              <a:ea typeface="仿宋" panose="02010609060101010101" charset="-122"/>
              <a:cs typeface="Cambria Math" panose="0204050305040603020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2. </a:t>
            </a:r>
            <a:r>
              <a:rPr lang="zh-CN" altLang="en-US" sz="24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二次方程两根之和的前提是方程有根，即</a:t>
            </a:r>
            <a:r>
              <a:rPr lang="zh-CN" altLang="en-US" sz="2400">
                <a:solidFill>
                  <a:srgbClr val="F43308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判别式非负</a:t>
            </a:r>
            <a:r>
              <a:rPr lang="zh-CN" altLang="en-US" sz="2400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  <a:t>！</a:t>
            </a:r>
            <a:endParaRPr lang="zh-CN" altLang="en-US" sz="2400">
              <a:solidFill>
                <a:srgbClr val="0000FF"/>
              </a:solidFill>
              <a:latin typeface="Cambria Math" panose="02040503050406030204" charset="0"/>
              <a:ea typeface="仿宋" panose="02010609060101010101" charset="-122"/>
              <a:cs typeface="Cambria Math" panose="02040503050406030204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" grpId="0" animBg="1"/>
      <p:bldP spid="5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3694430" y="1501140"/>
            <a:ext cx="4600575" cy="578442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一、本节课学习的</a:t>
            </a:r>
            <a:r>
              <a:rPr lang="zh-CN" altLang="en-US" sz="2800">
                <a:solidFill>
                  <a:srgbClr val="FF0000"/>
                </a:solidFill>
              </a:rPr>
              <a:t>新知识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8" name="文本框 7" title=""/>
          <p:cNvSpPr txBox="1"/>
          <p:nvPr/>
        </p:nvSpPr>
        <p:spPr>
          <a:xfrm>
            <a:off x="4022725" y="2670175"/>
            <a:ext cx="414655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充要条件的定义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9" name="文本框 8" title=""/>
          <p:cNvSpPr txBox="1"/>
          <p:nvPr/>
        </p:nvSpPr>
        <p:spPr>
          <a:xfrm>
            <a:off x="2000250" y="3850640"/>
            <a:ext cx="5445125" cy="65190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充要条件的判断方法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5571490" y="5036820"/>
            <a:ext cx="4657725" cy="65190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充要条件的证明方法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9" grpId="2" animBg="1"/>
      <p:bldP spid="4" grpId="2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 title=""/>
          <p:cNvSpPr txBox="1"/>
          <p:nvPr/>
        </p:nvSpPr>
        <p:spPr>
          <a:xfrm>
            <a:off x="3334385" y="1454785"/>
            <a:ext cx="4600575" cy="58249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二、本节课提升的</a:t>
            </a:r>
            <a:r>
              <a:rPr lang="zh-CN" altLang="en-US" sz="2800">
                <a:solidFill>
                  <a:srgbClr val="FF0000"/>
                </a:solidFill>
              </a:rPr>
              <a:t>核心素养</a:t>
            </a:r>
            <a:endParaRPr lang="en-US" altLang="zh-CN" sz="2800">
              <a:solidFill>
                <a:srgbClr val="C00000"/>
              </a:solidFill>
            </a:endParaRPr>
          </a:p>
        </p:txBody>
      </p:sp>
      <p:sp>
        <p:nvSpPr>
          <p:cNvPr id="10" name="文本框 9" title=""/>
          <p:cNvSpPr txBox="1"/>
          <p:nvPr/>
        </p:nvSpPr>
        <p:spPr>
          <a:xfrm>
            <a:off x="2794635" y="4444365"/>
            <a:ext cx="2748280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逻辑推理</a:t>
            </a:r>
            <a:endParaRPr lang="zh-CN" altLang="en-US" sz="3200">
              <a:solidFill>
                <a:srgbClr val="1D41D5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2164715" y="2557780"/>
            <a:ext cx="2785745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数据分析</a:t>
            </a:r>
            <a:endParaRPr lang="zh-CN" altLang="en-US" sz="3200">
              <a:solidFill>
                <a:srgbClr val="1D41D5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6526530" y="3105785"/>
            <a:ext cx="2574290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数学建模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6684010" y="4889500"/>
            <a:ext cx="301117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数学运算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2" animBg="1"/>
      <p:bldP spid="10" grpId="2" animBg="1"/>
      <p:bldP spid="5" grpId="2" animBg="1"/>
      <p:bldP spid="6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3549015" y="1777365"/>
            <a:ext cx="5261610" cy="57838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>
                <a:solidFill>
                  <a:srgbClr val="C00000"/>
                </a:solidFill>
                <a:sym typeface="+mn-ea"/>
              </a:rPr>
              <a:t>三、本节课训练的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数学思想方法</a:t>
            </a:r>
            <a:endParaRPr lang="zh-CN" altLang="en-US" sz="2800">
              <a:solidFill>
                <a:srgbClr val="C00000"/>
              </a:solidFill>
              <a:sym typeface="+mn-ea"/>
            </a:endParaRPr>
          </a:p>
        </p:txBody>
      </p:sp>
      <p:sp>
        <p:nvSpPr>
          <p:cNvPr id="17" name="文本框 16" title=""/>
          <p:cNvSpPr txBox="1"/>
          <p:nvPr/>
        </p:nvSpPr>
        <p:spPr>
          <a:xfrm>
            <a:off x="1821180" y="5205095"/>
            <a:ext cx="2909570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数形结合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18" name="文本框 17" title=""/>
          <p:cNvSpPr txBox="1"/>
          <p:nvPr/>
        </p:nvSpPr>
        <p:spPr>
          <a:xfrm>
            <a:off x="5752465" y="3471545"/>
            <a:ext cx="322961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转化与化归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19" name="文本框 18" title=""/>
          <p:cNvSpPr txBox="1"/>
          <p:nvPr/>
        </p:nvSpPr>
        <p:spPr>
          <a:xfrm>
            <a:off x="3234055" y="4282440"/>
            <a:ext cx="4008755" cy="64670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函数与方程思想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537400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7767320" y="2660650"/>
            <a:ext cx="3522345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分类讨论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2" animBg="1"/>
      <p:bldP spid="19" grpId="2" animBg="1"/>
      <p:bldP spid="18" grpId="2" animBg="1"/>
      <p:bldP spid="3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8" name="任意多边形 57" title=""/>
          <p:cNvSpPr/>
          <p:nvPr>
            <p:custDataLst>
              <p:tags r:id="rId2"/>
            </p:custDataLst>
          </p:nvPr>
        </p:nvSpPr>
        <p:spPr bwMode="auto">
          <a:xfrm>
            <a:off x="3232894" y="5553139"/>
            <a:ext cx="593498" cy="362553"/>
          </a:xfrm>
          <a:custGeom>
            <a:gdLst>
              <a:gd name="T0" fmla="*/ 312 w 312"/>
              <a:gd name="T1" fmla="*/ 254 h 300"/>
              <a:gd name="T2" fmla="*/ 266 w 312"/>
              <a:gd name="T3" fmla="*/ 300 h 300"/>
              <a:gd name="T4" fmla="*/ 47 w 312"/>
              <a:gd name="T5" fmla="*/ 300 h 300"/>
              <a:gd name="T6" fmla="*/ 1 w 312"/>
              <a:gd name="T7" fmla="*/ 254 h 300"/>
              <a:gd name="T8" fmla="*/ 0 w 312"/>
              <a:gd name="T9" fmla="*/ 46 h 300"/>
              <a:gd name="T10" fmla="*/ 47 w 312"/>
              <a:gd name="T11" fmla="*/ 0 h 300"/>
              <a:gd name="T12" fmla="*/ 265 w 312"/>
              <a:gd name="T13" fmla="*/ 0 h 300"/>
              <a:gd name="T14" fmla="*/ 312 w 312"/>
              <a:gd name="T15" fmla="*/ 46 h 300"/>
              <a:gd name="T16" fmla="*/ 312 w 312"/>
              <a:gd name="T17" fmla="*/ 254 h 3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300">
                <a:moveTo>
                  <a:pt x="312" y="254"/>
                </a:moveTo>
                <a:cubicBezTo>
                  <a:pt x="312" y="279"/>
                  <a:pt x="291" y="300"/>
                  <a:pt x="266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21" y="300"/>
                  <a:pt x="1" y="279"/>
                  <a:pt x="1" y="25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265" y="0"/>
                  <a:pt x="265" y="0"/>
                  <a:pt x="265" y="0"/>
                </a:cubicBezTo>
                <a:cubicBezTo>
                  <a:pt x="291" y="0"/>
                  <a:pt x="312" y="20"/>
                  <a:pt x="312" y="46"/>
                </a:cubicBezTo>
                <a:lnTo>
                  <a:pt x="312" y="254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</a:p>
        </p:txBody>
      </p:sp>
      <p:sp>
        <p:nvSpPr>
          <p:cNvPr id="59" name="任意多边形 58" title=""/>
          <p:cNvSpPr/>
          <p:nvPr>
            <p:custDataLst>
              <p:tags r:id="rId3"/>
            </p:custDataLst>
          </p:nvPr>
        </p:nvSpPr>
        <p:spPr bwMode="auto">
          <a:xfrm>
            <a:off x="3248660" y="726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  <a:gd name="T10" fmla="*/ 2 w 488"/>
              <a:gd name="T11" fmla="*/ 663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  <a:lnTo>
                  <a:pt x="2" y="663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0" name="任意多边形 59" title=""/>
          <p:cNvSpPr/>
          <p:nvPr>
            <p:custDataLst>
              <p:tags r:id="rId4"/>
            </p:custDataLst>
          </p:nvPr>
        </p:nvSpPr>
        <p:spPr bwMode="auto">
          <a:xfrm>
            <a:off x="3375660" y="853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1" name="任意多边形 60" title=""/>
          <p:cNvSpPr/>
          <p:nvPr>
            <p:custDataLst>
              <p:tags r:id="rId5"/>
            </p:custDataLst>
          </p:nvPr>
        </p:nvSpPr>
        <p:spPr bwMode="auto">
          <a:xfrm>
            <a:off x="344487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2" name="任意多边形 61" title=""/>
          <p:cNvSpPr/>
          <p:nvPr>
            <p:custDataLst>
              <p:tags r:id="rId6"/>
            </p:custDataLst>
          </p:nvPr>
        </p:nvSpPr>
        <p:spPr bwMode="auto">
          <a:xfrm>
            <a:off x="364299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7 w 105"/>
              <a:gd name="T11" fmla="*/ 0 h 2053"/>
              <a:gd name="T12" fmla="*/ 58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2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7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3" name="任意多边形 62" title=""/>
          <p:cNvSpPr/>
          <p:nvPr>
            <p:custDataLst>
              <p:tags r:id="rId7"/>
            </p:custDataLst>
          </p:nvPr>
        </p:nvSpPr>
        <p:spPr bwMode="auto">
          <a:xfrm>
            <a:off x="3248660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0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0" y="2032"/>
                  <a:pt x="0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1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4" name="任意多边形 63" title=""/>
          <p:cNvSpPr/>
          <p:nvPr>
            <p:custDataLst>
              <p:tags r:id="rId8"/>
            </p:custDataLst>
          </p:nvPr>
        </p:nvSpPr>
        <p:spPr bwMode="auto">
          <a:xfrm>
            <a:off x="3467735" y="726440"/>
            <a:ext cx="133985" cy="234315"/>
          </a:xfrm>
          <a:custGeom>
            <a:gdLst>
              <a:gd name="T0" fmla="*/ 40 w 80"/>
              <a:gd name="T1" fmla="*/ 0 h 126"/>
              <a:gd name="T2" fmla="*/ 0 w 80"/>
              <a:gd name="T3" fmla="*/ 110 h 126"/>
              <a:gd name="T4" fmla="*/ 40 w 80"/>
              <a:gd name="T5" fmla="*/ 126 h 126"/>
              <a:gd name="T6" fmla="*/ 80 w 80"/>
              <a:gd name="T7" fmla="*/ 110 h 126"/>
              <a:gd name="T8" fmla="*/ 40 w 80"/>
              <a:gd name="T9" fmla="*/ 0 h 12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25">
                <a:moveTo>
                  <a:pt x="40" y="0"/>
                </a:moveTo>
                <a:cubicBezTo>
                  <a:pt x="0" y="110"/>
                  <a:pt x="0" y="110"/>
                  <a:pt x="0" y="110"/>
                </a:cubicBezTo>
                <a:cubicBezTo>
                  <a:pt x="0" y="110"/>
                  <a:pt x="11" y="126"/>
                  <a:pt x="40" y="126"/>
                </a:cubicBezTo>
                <a:cubicBezTo>
                  <a:pt x="68" y="126"/>
                  <a:pt x="80" y="110"/>
                  <a:pt x="80" y="110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</a:p>
        </p:txBody>
      </p:sp>
      <p:sp>
        <p:nvSpPr>
          <p:cNvPr id="65" name="矩形 64" title=""/>
          <p:cNvSpPr/>
          <p:nvPr>
            <p:custDataLst>
              <p:tags r:id="rId9"/>
            </p:custDataLst>
          </p:nvPr>
        </p:nvSpPr>
        <p:spPr bwMode="auto">
          <a:xfrm>
            <a:off x="3248660" y="5368290"/>
            <a:ext cx="520700" cy="261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7500" lnSpcReduction="20000"/>
          </a:bodyPr>
          <a:lstStyle/>
          <a:p>
            <a:pPr algn="ctr"/>
          </a:p>
        </p:txBody>
      </p:sp>
      <p:sp>
        <p:nvSpPr>
          <p:cNvPr id="66" name="任意多边形 65" title=""/>
          <p:cNvSpPr/>
          <p:nvPr>
            <p:custDataLst>
              <p:tags r:id="rId10"/>
            </p:custDataLst>
          </p:nvPr>
        </p:nvSpPr>
        <p:spPr bwMode="auto">
          <a:xfrm>
            <a:off x="3275330" y="5629910"/>
            <a:ext cx="568960" cy="76200"/>
          </a:xfrm>
          <a:custGeom>
            <a:gdLst>
              <a:gd name="T0" fmla="*/ 326 w 341"/>
              <a:gd name="T1" fmla="*/ 0 h 23"/>
              <a:gd name="T2" fmla="*/ 15 w 341"/>
              <a:gd name="T3" fmla="*/ 0 h 23"/>
              <a:gd name="T4" fmla="*/ 15 w 341"/>
              <a:gd name="T5" fmla="*/ 23 h 23"/>
              <a:gd name="T6" fmla="*/ 326 w 341"/>
              <a:gd name="T7" fmla="*/ 23 h 23"/>
              <a:gd name="T8" fmla="*/ 326 w 341"/>
              <a:gd name="T9" fmla="*/ 0 h 2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3">
                <a:moveTo>
                  <a:pt x="326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3"/>
                  <a:pt x="15" y="23"/>
                </a:cubicBezTo>
                <a:cubicBezTo>
                  <a:pt x="119" y="23"/>
                  <a:pt x="222" y="23"/>
                  <a:pt x="326" y="23"/>
                </a:cubicBezTo>
                <a:cubicBezTo>
                  <a:pt x="341" y="23"/>
                  <a:pt x="341" y="0"/>
                  <a:pt x="3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7" name="任意多边形 66" title=""/>
          <p:cNvSpPr/>
          <p:nvPr>
            <p:custDataLst>
              <p:tags r:id="rId11"/>
            </p:custDataLst>
          </p:nvPr>
        </p:nvSpPr>
        <p:spPr bwMode="auto">
          <a:xfrm>
            <a:off x="3239770" y="5476875"/>
            <a:ext cx="568960" cy="76200"/>
          </a:xfrm>
          <a:custGeom>
            <a:gdLst>
              <a:gd name="T0" fmla="*/ 326 w 341"/>
              <a:gd name="T1" fmla="*/ 0 h 24"/>
              <a:gd name="T2" fmla="*/ 15 w 341"/>
              <a:gd name="T3" fmla="*/ 1 h 24"/>
              <a:gd name="T4" fmla="*/ 15 w 341"/>
              <a:gd name="T5" fmla="*/ 24 h 24"/>
              <a:gd name="T6" fmla="*/ 326 w 341"/>
              <a:gd name="T7" fmla="*/ 24 h 24"/>
              <a:gd name="T8" fmla="*/ 326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6" y="0"/>
                </a:moveTo>
                <a:cubicBezTo>
                  <a:pt x="222" y="0"/>
                  <a:pt x="119" y="1"/>
                  <a:pt x="15" y="1"/>
                </a:cubicBezTo>
                <a:cubicBezTo>
                  <a:pt x="0" y="1"/>
                  <a:pt x="0" y="24"/>
                  <a:pt x="15" y="24"/>
                </a:cubicBezTo>
                <a:cubicBezTo>
                  <a:pt x="119" y="24"/>
                  <a:pt x="222" y="24"/>
                  <a:pt x="326" y="24"/>
                </a:cubicBezTo>
                <a:cubicBezTo>
                  <a:pt x="341" y="24"/>
                  <a:pt x="341" y="0"/>
                  <a:pt x="3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8" name="任意多边形 67" title=""/>
          <p:cNvSpPr/>
          <p:nvPr>
            <p:custDataLst>
              <p:tags r:id="rId12"/>
            </p:custDataLst>
          </p:nvPr>
        </p:nvSpPr>
        <p:spPr bwMode="auto">
          <a:xfrm>
            <a:off x="3239770" y="5368290"/>
            <a:ext cx="568960" cy="76200"/>
          </a:xfrm>
          <a:custGeom>
            <a:gdLst>
              <a:gd name="T0" fmla="*/ 325 w 341"/>
              <a:gd name="T1" fmla="*/ 0 h 24"/>
              <a:gd name="T2" fmla="*/ 15 w 341"/>
              <a:gd name="T3" fmla="*/ 0 h 24"/>
              <a:gd name="T4" fmla="*/ 15 w 341"/>
              <a:gd name="T5" fmla="*/ 24 h 24"/>
              <a:gd name="T6" fmla="*/ 325 w 341"/>
              <a:gd name="T7" fmla="*/ 23 h 24"/>
              <a:gd name="T8" fmla="*/ 325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5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4"/>
                  <a:pt x="15" y="24"/>
                </a:cubicBezTo>
                <a:cubicBezTo>
                  <a:pt x="119" y="24"/>
                  <a:pt x="222" y="24"/>
                  <a:pt x="325" y="23"/>
                </a:cubicBezTo>
                <a:cubicBezTo>
                  <a:pt x="341" y="23"/>
                  <a:pt x="341" y="0"/>
                  <a:pt x="3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44" name="五边形 43" title=""/>
          <p:cNvSpPr/>
          <p:nvPr>
            <p:custDataLst>
              <p:tags r:id="rId13"/>
            </p:custDataLst>
          </p:nvPr>
        </p:nvSpPr>
        <p:spPr bwMode="auto">
          <a:xfrm>
            <a:off x="3836670" y="1515745"/>
            <a:ext cx="1790700" cy="520700"/>
          </a:xfrm>
          <a:prstGeom prst="homePlat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45" name="椭圆 44" title=""/>
          <p:cNvSpPr/>
          <p:nvPr>
            <p:custDataLst>
              <p:tags r:id="rId14"/>
            </p:custDataLst>
          </p:nvPr>
        </p:nvSpPr>
        <p:spPr bwMode="auto">
          <a:xfrm>
            <a:off x="5503545" y="1480185"/>
            <a:ext cx="986790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chemeClr val="accent1"/>
                </a:solidFill>
              </a:rPr>
              <a:t>01</a:t>
            </a:r>
            <a:endParaRPr lang="en-US" altLang="zh-CN" sz="3200" b="1" i="1">
              <a:solidFill>
                <a:schemeClr val="accent1"/>
              </a:solidFill>
            </a:endParaRPr>
          </a:p>
        </p:txBody>
      </p:sp>
      <p:sp>
        <p:nvSpPr>
          <p:cNvPr id="57" name="文本框 56" title=""/>
          <p:cNvSpPr txBox="1"/>
          <p:nvPr>
            <p:custDataLst>
              <p:tags r:id="rId15"/>
            </p:custDataLst>
          </p:nvPr>
        </p:nvSpPr>
        <p:spPr>
          <a:xfrm>
            <a:off x="6166485" y="1482090"/>
            <a:ext cx="443420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   </a:t>
            </a: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rgbClr val="0000FF"/>
                </a:solidFill>
              </a:rPr>
              <a:t>基础作业：</a:t>
            </a:r>
            <a:r>
              <a:rPr lang="zh-CN" altLang="en-US" sz="2800" u="sng">
                <a:solidFill>
                  <a:srgbClr val="0000FF"/>
                </a:solidFill>
              </a:rPr>
              <a:t>             </a:t>
            </a:r>
            <a:r>
              <a:rPr lang="zh-CN" altLang="en-US" sz="2800">
                <a:solidFill>
                  <a:srgbClr val="0000FF"/>
                </a:solidFill>
              </a:rPr>
              <a:t> 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98" name="五边形 97" title=""/>
          <p:cNvSpPr/>
          <p:nvPr>
            <p:custDataLst>
              <p:tags r:id="rId16"/>
            </p:custDataLst>
          </p:nvPr>
        </p:nvSpPr>
        <p:spPr bwMode="auto">
          <a:xfrm>
            <a:off x="3893185" y="2837815"/>
            <a:ext cx="2076450" cy="52070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rgbClr val="FF0000"/>
              </a:solidFill>
            </a:endParaRPr>
          </a:p>
        </p:txBody>
      </p:sp>
      <p:sp>
        <p:nvSpPr>
          <p:cNvPr id="99" name="椭圆 98" title=""/>
          <p:cNvSpPr/>
          <p:nvPr>
            <p:custDataLst>
              <p:tags r:id="rId17"/>
            </p:custDataLst>
          </p:nvPr>
        </p:nvSpPr>
        <p:spPr bwMode="auto">
          <a:xfrm>
            <a:off x="5799455" y="2798445"/>
            <a:ext cx="93662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FF0000"/>
                </a:solidFill>
              </a:rPr>
              <a:t>02</a:t>
            </a:r>
            <a:endParaRPr lang="en-US" altLang="zh-CN" sz="3200" b="1" i="1">
              <a:solidFill>
                <a:srgbClr val="FF0000"/>
              </a:solidFill>
            </a:endParaRPr>
          </a:p>
        </p:txBody>
      </p:sp>
      <p:sp>
        <p:nvSpPr>
          <p:cNvPr id="100" name="文本框 99" title=""/>
          <p:cNvSpPr txBox="1"/>
          <p:nvPr>
            <p:custDataLst>
              <p:tags r:id="rId18"/>
            </p:custDataLst>
          </p:nvPr>
        </p:nvSpPr>
        <p:spPr>
          <a:xfrm>
            <a:off x="6409055" y="2771775"/>
            <a:ext cx="4541520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0000FF"/>
                </a:solidFill>
              </a:rPr>
              <a:t>能力作业：</a:t>
            </a:r>
            <a:r>
              <a:rPr lang="en-US" altLang="zh-CN" sz="2800">
                <a:solidFill>
                  <a:srgbClr val="0000FF"/>
                </a:solidFill>
                <a:sym typeface="+mn-ea"/>
              </a:rPr>
              <a:t>              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106" name="五边形 105" title=""/>
          <p:cNvSpPr/>
          <p:nvPr>
            <p:custDataLst>
              <p:tags r:id="rId19"/>
            </p:custDataLst>
          </p:nvPr>
        </p:nvSpPr>
        <p:spPr bwMode="auto">
          <a:xfrm>
            <a:off x="3844290" y="4108450"/>
            <a:ext cx="1012190" cy="5207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107" name="椭圆 106" title=""/>
          <p:cNvSpPr/>
          <p:nvPr>
            <p:custDataLst>
              <p:tags r:id="rId20"/>
            </p:custDataLst>
          </p:nvPr>
        </p:nvSpPr>
        <p:spPr bwMode="auto">
          <a:xfrm>
            <a:off x="4728210" y="4055110"/>
            <a:ext cx="101790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C00000"/>
                </a:solidFill>
              </a:rPr>
              <a:t>03</a:t>
            </a:r>
            <a:endParaRPr lang="en-US" altLang="zh-CN" sz="3200" b="1" i="1">
              <a:solidFill>
                <a:srgbClr val="C00000"/>
              </a:solidFill>
            </a:endParaRPr>
          </a:p>
        </p:txBody>
      </p:sp>
      <p:sp>
        <p:nvSpPr>
          <p:cNvPr id="108" name="文本框 107" title=""/>
          <p:cNvSpPr txBox="1"/>
          <p:nvPr>
            <p:custDataLst>
              <p:tags r:id="rId21"/>
            </p:custDataLst>
          </p:nvPr>
        </p:nvSpPr>
        <p:spPr>
          <a:xfrm>
            <a:off x="6735445" y="4075430"/>
            <a:ext cx="392747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</a:rPr>
              <a:t>拓展延伸：（选做）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55" name="文本框 54" title=""/>
          <p:cNvSpPr txBox="1"/>
          <p:nvPr>
            <p:custDataLst>
              <p:tags r:id="rId22"/>
            </p:custDataLst>
          </p:nvPr>
        </p:nvSpPr>
        <p:spPr>
          <a:xfrm>
            <a:off x="1151255" y="2258695"/>
            <a:ext cx="1342390" cy="846455"/>
          </a:xfrm>
          <a:prstGeom prst="rect">
            <a:avLst/>
          </a:prstGeom>
          <a:noFill/>
        </p:spPr>
        <p:txBody>
          <a:bodyPr wrap="none" lIns="91440" tIns="45720" rIns="91440" bIns="45720" numCol="1" rtlCol="0">
            <a:prstTxWarp prst="textChevron">
              <a:avLst/>
            </a:prstTxWarp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作业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51" name="矩形 50" title=""/>
          <p:cNvSpPr/>
          <p:nvPr>
            <p:custDataLst>
              <p:tags r:id="rId23"/>
            </p:custDataLst>
          </p:nvPr>
        </p:nvSpPr>
        <p:spPr>
          <a:xfrm>
            <a:off x="232410" y="1705610"/>
            <a:ext cx="636270" cy="33528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2" name="矩形 51" title=""/>
          <p:cNvSpPr/>
          <p:nvPr>
            <p:custDataLst>
              <p:tags r:id="rId24"/>
            </p:custDataLst>
          </p:nvPr>
        </p:nvSpPr>
        <p:spPr>
          <a:xfrm>
            <a:off x="989965" y="1764030"/>
            <a:ext cx="141605" cy="276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3" name="任意多边形 52" title=""/>
          <p:cNvSpPr/>
          <p:nvPr>
            <p:custDataLst>
              <p:tags r:id="rId25"/>
            </p:custDataLst>
          </p:nvPr>
        </p:nvSpPr>
        <p:spPr>
          <a:xfrm>
            <a:off x="2326640" y="1704975"/>
            <a:ext cx="452755" cy="520065"/>
          </a:xfrm>
          <a:custGeom>
            <a:gdLst>
              <a:gd name="connsiteX0" fmla="*/ 259984 w 607639"/>
              <a:gd name="connsiteY0" fmla="*/ 430308 h 606722"/>
              <a:gd name="connsiteX1" fmla="*/ 287837 w 607639"/>
              <a:gd name="connsiteY1" fmla="*/ 458126 h 606722"/>
              <a:gd name="connsiteX2" fmla="*/ 139047 w 607639"/>
              <a:gd name="connsiteY2" fmla="*/ 606722 h 606722"/>
              <a:gd name="connsiteX3" fmla="*/ 111282 w 607639"/>
              <a:gd name="connsiteY3" fmla="*/ 578905 h 606722"/>
              <a:gd name="connsiteX4" fmla="*/ 204460 w 607639"/>
              <a:gd name="connsiteY4" fmla="*/ 374844 h 606722"/>
              <a:gd name="connsiteX5" fmla="*/ 232231 w 607639"/>
              <a:gd name="connsiteY5" fmla="*/ 402573 h 606722"/>
              <a:gd name="connsiteX6" fmla="*/ 27771 w 607639"/>
              <a:gd name="connsiteY6" fmla="*/ 606722 h 606722"/>
              <a:gd name="connsiteX7" fmla="*/ 0 w 607639"/>
              <a:gd name="connsiteY7" fmla="*/ 578904 h 606722"/>
              <a:gd name="connsiteX8" fmla="*/ 148791 w 607639"/>
              <a:gd name="connsiteY8" fmla="*/ 319309 h 606722"/>
              <a:gd name="connsiteX9" fmla="*/ 176555 w 607639"/>
              <a:gd name="connsiteY9" fmla="*/ 347040 h 606722"/>
              <a:gd name="connsiteX10" fmla="*/ 27853 w 607639"/>
              <a:gd name="connsiteY10" fmla="*/ 495652 h 606722"/>
              <a:gd name="connsiteX11" fmla="*/ 0 w 607639"/>
              <a:gd name="connsiteY11" fmla="*/ 467921 h 606722"/>
              <a:gd name="connsiteX12" fmla="*/ 482456 w 607639"/>
              <a:gd name="connsiteY12" fmla="*/ 291506 h 606722"/>
              <a:gd name="connsiteX13" fmla="*/ 441354 w 607639"/>
              <a:gd name="connsiteY13" fmla="*/ 444829 h 606722"/>
              <a:gd name="connsiteX14" fmla="*/ 385749 w 607639"/>
              <a:gd name="connsiteY14" fmla="*/ 500380 h 606722"/>
              <a:gd name="connsiteX15" fmla="*/ 329611 w 607639"/>
              <a:gd name="connsiteY15" fmla="*/ 444295 h 606722"/>
              <a:gd name="connsiteX16" fmla="*/ 218312 w 607639"/>
              <a:gd name="connsiteY16" fmla="*/ 277605 h 606722"/>
              <a:gd name="connsiteX17" fmla="*/ 329470 w 607639"/>
              <a:gd name="connsiteY17" fmla="*/ 388739 h 606722"/>
              <a:gd name="connsiteX18" fmla="*/ 301703 w 607639"/>
              <a:gd name="connsiteY18" fmla="*/ 416478 h 606722"/>
              <a:gd name="connsiteX19" fmla="*/ 190456 w 607639"/>
              <a:gd name="connsiteY19" fmla="*/ 305433 h 606722"/>
              <a:gd name="connsiteX20" fmla="*/ 315639 w 607639"/>
              <a:gd name="connsiteY20" fmla="*/ 124971 h 606722"/>
              <a:gd name="connsiteX21" fmla="*/ 162720 w 607639"/>
              <a:gd name="connsiteY21" fmla="*/ 277604 h 606722"/>
              <a:gd name="connsiteX22" fmla="*/ 106554 w 607639"/>
              <a:gd name="connsiteY22" fmla="*/ 221544 h 606722"/>
              <a:gd name="connsiteX23" fmla="*/ 162097 w 607639"/>
              <a:gd name="connsiteY23" fmla="*/ 166016 h 606722"/>
              <a:gd name="connsiteX24" fmla="*/ 459243 w 607639"/>
              <a:gd name="connsiteY24" fmla="*/ 120359 h 606722"/>
              <a:gd name="connsiteX25" fmla="*/ 431471 w 607639"/>
              <a:gd name="connsiteY25" fmla="*/ 148088 h 606722"/>
              <a:gd name="connsiteX26" fmla="*/ 459243 w 607639"/>
              <a:gd name="connsiteY26" fmla="*/ 175905 h 606722"/>
              <a:gd name="connsiteX27" fmla="*/ 487103 w 607639"/>
              <a:gd name="connsiteY27" fmla="*/ 148088 h 606722"/>
              <a:gd name="connsiteX28" fmla="*/ 445357 w 607639"/>
              <a:gd name="connsiteY28" fmla="*/ 50948 h 606722"/>
              <a:gd name="connsiteX29" fmla="*/ 556620 w 607639"/>
              <a:gd name="connsiteY29" fmla="*/ 161952 h 606722"/>
              <a:gd name="connsiteX30" fmla="*/ 357326 w 607639"/>
              <a:gd name="connsiteY30" fmla="*/ 360942 h 606722"/>
              <a:gd name="connsiteX31" fmla="*/ 246062 w 607639"/>
              <a:gd name="connsiteY31" fmla="*/ 249938 h 606722"/>
              <a:gd name="connsiteX32" fmla="*/ 607639 w 607639"/>
              <a:gd name="connsiteY32" fmla="*/ 0 h 606722"/>
              <a:gd name="connsiteX33" fmla="*/ 576136 w 607639"/>
              <a:gd name="connsiteY33" fmla="*/ 125818 h 606722"/>
              <a:gd name="connsiteX34" fmla="*/ 481539 w 607639"/>
              <a:gd name="connsiteY34" fmla="*/ 31454 h 6067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9" h="606722">
                <a:moveTo>
                  <a:pt x="259984" y="430308"/>
                </a:moveTo>
                <a:lnTo>
                  <a:pt x="287837" y="458126"/>
                </a:lnTo>
                <a:lnTo>
                  <a:pt x="139047" y="606722"/>
                </a:lnTo>
                <a:lnTo>
                  <a:pt x="111282" y="578905"/>
                </a:lnTo>
                <a:close/>
                <a:moveTo>
                  <a:pt x="204460" y="374844"/>
                </a:moveTo>
                <a:lnTo>
                  <a:pt x="232231" y="402573"/>
                </a:lnTo>
                <a:lnTo>
                  <a:pt x="27771" y="606722"/>
                </a:lnTo>
                <a:lnTo>
                  <a:pt x="0" y="578904"/>
                </a:lnTo>
                <a:close/>
                <a:moveTo>
                  <a:pt x="148791" y="319309"/>
                </a:moveTo>
                <a:lnTo>
                  <a:pt x="176555" y="347040"/>
                </a:lnTo>
                <a:lnTo>
                  <a:pt x="27853" y="495652"/>
                </a:lnTo>
                <a:lnTo>
                  <a:pt x="0" y="467921"/>
                </a:lnTo>
                <a:close/>
                <a:moveTo>
                  <a:pt x="482456" y="291506"/>
                </a:moveTo>
                <a:lnTo>
                  <a:pt x="441354" y="444829"/>
                </a:lnTo>
                <a:lnTo>
                  <a:pt x="385749" y="500380"/>
                </a:lnTo>
                <a:lnTo>
                  <a:pt x="329611" y="444295"/>
                </a:lnTo>
                <a:close/>
                <a:moveTo>
                  <a:pt x="218312" y="277605"/>
                </a:moveTo>
                <a:lnTo>
                  <a:pt x="329470" y="388739"/>
                </a:lnTo>
                <a:lnTo>
                  <a:pt x="301703" y="416478"/>
                </a:lnTo>
                <a:lnTo>
                  <a:pt x="190456" y="305433"/>
                </a:lnTo>
                <a:close/>
                <a:moveTo>
                  <a:pt x="315639" y="124971"/>
                </a:moveTo>
                <a:lnTo>
                  <a:pt x="162720" y="277604"/>
                </a:lnTo>
                <a:lnTo>
                  <a:pt x="106554" y="221544"/>
                </a:lnTo>
                <a:lnTo>
                  <a:pt x="162097" y="166016"/>
                </a:lnTo>
                <a:close/>
                <a:moveTo>
                  <a:pt x="459243" y="120359"/>
                </a:moveTo>
                <a:lnTo>
                  <a:pt x="431471" y="148088"/>
                </a:lnTo>
                <a:lnTo>
                  <a:pt x="459243" y="175905"/>
                </a:lnTo>
                <a:lnTo>
                  <a:pt x="487103" y="148088"/>
                </a:lnTo>
                <a:close/>
                <a:moveTo>
                  <a:pt x="445357" y="50948"/>
                </a:moveTo>
                <a:lnTo>
                  <a:pt x="556620" y="161952"/>
                </a:lnTo>
                <a:lnTo>
                  <a:pt x="357326" y="360942"/>
                </a:lnTo>
                <a:lnTo>
                  <a:pt x="246062" y="249938"/>
                </a:lnTo>
                <a:close/>
                <a:moveTo>
                  <a:pt x="607639" y="0"/>
                </a:moveTo>
                <a:lnTo>
                  <a:pt x="576136" y="125818"/>
                </a:lnTo>
                <a:lnTo>
                  <a:pt x="481539" y="3145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>
    <p:wipe dir="r"/>
  </p:transition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981075" y="623570"/>
            <a:ext cx="103206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给授课教师的建议：</a:t>
            </a:r>
            <a:endParaRPr lang="zh-CN" altLang="en-US" sz="32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素养篇与思维篇中的问题，建议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以学生分析为主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，由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学生思考、探究、讨论，得出解决方案，教师适时点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拨即可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</a:t>
            </a:r>
            <a:r>
              <a:rPr lang="en-US" altLang="zh-CN" sz="32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PPT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上的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分析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文本框内容，仅供教师参考，上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课前建议删除，使问题解决的过程得以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原生态呈现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7675245" y="5277485"/>
            <a:ext cx="31470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（本页可以删了！）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4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382500" y="11341100"/>
            <a:ext cx="342900" cy="241300"/>
          </a:xfrm>
          <a:prstGeom prst="cube">
            <a:avLst/>
          </a:prstGeom>
        </p:spPr>
      </p:pic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Shape 120" title=""/>
          <p:cNvSpPr/>
          <p:nvPr/>
        </p:nvSpPr>
        <p:spPr>
          <a:xfrm>
            <a:off x="697865" y="369570"/>
            <a:ext cx="15106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知识回顾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10" name="文本框 9" title=""/>
          <p:cNvSpPr txBox="1"/>
          <p:nvPr/>
        </p:nvSpPr>
        <p:spPr>
          <a:xfrm>
            <a:off x="1327785" y="1157605"/>
            <a:ext cx="9599295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altLang="zh-CN" sz="28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28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下列“若</a:t>
            </a:r>
            <a:r>
              <a:rPr lang="en-US" altLang="zh-CN" sz="2800" i="1">
                <a:solidFill>
                  <a:srgbClr val="4F0FBD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sz="28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，则</a:t>
            </a:r>
            <a:r>
              <a:rPr lang="en-US" altLang="zh-CN" sz="2800" i="1">
                <a:solidFill>
                  <a:srgbClr val="4F0FBD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8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”形式的命题中，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充分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条件吗</a:t>
            </a:r>
            <a:r>
              <a:rPr lang="zh-CN" altLang="en-US" sz="28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？</a:t>
            </a:r>
            <a:endParaRPr lang="zh-CN" altLang="en-US" sz="2800">
              <a:solidFill>
                <a:srgbClr val="4F0FBD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13" name="文本框 12" title=""/>
          <p:cNvSpPr txBox="1"/>
          <p:nvPr/>
        </p:nvSpPr>
        <p:spPr>
          <a:xfrm>
            <a:off x="1329690" y="2985135"/>
            <a:ext cx="9597390" cy="460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若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m&gt;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则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m&gt;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;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4" name="文本框 13" title=""/>
          <p:cNvSpPr txBox="1"/>
          <p:nvPr/>
        </p:nvSpPr>
        <p:spPr>
          <a:xfrm>
            <a:off x="1327785" y="2098675"/>
            <a:ext cx="9599930" cy="460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1)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若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1，则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=1;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17" name="文本框 16" title=""/>
          <p:cNvSpPr txBox="1"/>
          <p:nvPr/>
        </p:nvSpPr>
        <p:spPr>
          <a:xfrm>
            <a:off x="3874135" y="4658995"/>
            <a:ext cx="4305935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altLang="zh-CN" sz="28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</a:t>
            </a:r>
            <a:r>
              <a:rPr lang="en-US" altLang="zh-CN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必要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条件吗</a:t>
            </a:r>
            <a:r>
              <a:rPr lang="zh-CN" altLang="en-US" sz="28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？</a:t>
            </a:r>
            <a:endParaRPr lang="zh-CN" altLang="en-US" sz="2800">
              <a:solidFill>
                <a:srgbClr val="4F0FBD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1327785" y="3919220"/>
                <a:ext cx="9597390" cy="4603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3)</a:t>
                </a:r>
                <a:r>
                  <a:rPr lang="zh-CN" alt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若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4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:r>
                  <a:rPr lang="en-US" altLang="zh-CN" sz="24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sz="24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en-US" altLang="zh-CN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,</a:t>
                </a:r>
                <a:r>
                  <a:rPr lang="zh-CN" altLang="en-US" sz="24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则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r>
                  <a:rPr lang="en-US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785" y="3919220"/>
                <a:ext cx="9597390" cy="460375"/>
              </a:xfrm>
              <a:prstGeom prst="rect">
                <a:avLst/>
              </a:prstGeom>
              <a:blipFill rotWithShape="1">
                <a:blip r:embed="rId2"/>
                <a:stretch>
                  <a:fillRect t="-6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13" name="文本框 12" title=""/>
              <p:cNvSpPr txBox="1"/>
              <p:nvPr/>
            </p:nvSpPr>
            <p:spPr>
              <a:xfrm>
                <a:off x="3443605" y="730885"/>
                <a:ext cx="4996815" cy="52197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p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: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,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则</a:t>
                </a:r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q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: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e>
                      </m:d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 </m:t>
                      </m:r>
                    </m:oMath>
                  </m:oMathPara>
                </a14:m>
                <a:endPara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605" y="730885"/>
                <a:ext cx="4996815" cy="521970"/>
              </a:xfrm>
              <a:prstGeom prst="rect">
                <a:avLst/>
              </a:prstGeom>
              <a:blipFill rotWithShape="1">
                <a:blip r:embed="rId2"/>
                <a:stretch>
                  <a:fillRect t="-8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 title=""/>
          <p:cNvGrpSpPr/>
          <p:nvPr/>
        </p:nvGrpSpPr>
        <p:grpSpPr>
          <a:xfrm>
            <a:off x="3195955" y="1398905"/>
            <a:ext cx="5382895" cy="521970"/>
            <a:chOff x="5915" y="3658"/>
            <a:chExt cx="8477" cy="822"/>
          </a:xfrm>
        </p:grpSpPr>
        <p:sp>
          <p:nvSpPr>
            <p:cNvPr id="2" name="文本框 1"/>
            <p:cNvSpPr txBox="1"/>
            <p:nvPr/>
          </p:nvSpPr>
          <p:spPr>
            <a:xfrm>
              <a:off x="5915" y="3658"/>
              <a:ext cx="8477" cy="82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 anchor="t">
              <a:spAutoFit/>
            </a:bodyPr>
            <a:lstStyle/>
            <a:p>
              <a:r>
                <a: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  p       q                         q        p</a:t>
              </a:r>
              <a:endPara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5" name="右箭头 14"/>
            <p:cNvSpPr/>
            <p:nvPr/>
          </p:nvSpPr>
          <p:spPr>
            <a:xfrm>
              <a:off x="6930" y="4039"/>
              <a:ext cx="551" cy="286"/>
            </a:xfrm>
            <a:prstGeom prst="rightArrow">
              <a:avLst/>
            </a:prstGeom>
            <a:solidFill>
              <a:schemeClr val="accent6">
                <a:lumMod val="75000"/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右箭头 3"/>
            <p:cNvSpPr/>
            <p:nvPr/>
          </p:nvSpPr>
          <p:spPr>
            <a:xfrm>
              <a:off x="11952" y="4039"/>
              <a:ext cx="551" cy="277"/>
            </a:xfrm>
            <a:prstGeom prst="rightArrow">
              <a:avLst/>
            </a:prstGeom>
            <a:solidFill>
              <a:schemeClr val="accent6">
                <a:lumMod val="75000"/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Shape 120" title=""/>
          <p:cNvSpPr/>
          <p:nvPr/>
        </p:nvSpPr>
        <p:spPr>
          <a:xfrm>
            <a:off x="988695" y="424180"/>
            <a:ext cx="1908810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充要条件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8" name="五边形 1" title=""/>
          <p:cNvSpPr/>
          <p:nvPr/>
        </p:nvSpPr>
        <p:spPr>
          <a:xfrm>
            <a:off x="500380" y="3794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2275840" y="2814955"/>
            <a:ext cx="3557905" cy="5219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p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充分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条件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800" i="1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文本框 9" title=""/>
          <p:cNvSpPr txBox="1"/>
          <p:nvPr/>
        </p:nvSpPr>
        <p:spPr>
          <a:xfrm>
            <a:off x="6169025" y="2814955"/>
            <a:ext cx="3503295" cy="5219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p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必要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条件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800" i="1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" name="下箭头 11" title=""/>
          <p:cNvSpPr/>
          <p:nvPr/>
        </p:nvSpPr>
        <p:spPr>
          <a:xfrm>
            <a:off x="3918585" y="2140585"/>
            <a:ext cx="452755" cy="5924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 title=""/>
          <p:cNvSpPr/>
          <p:nvPr/>
        </p:nvSpPr>
        <p:spPr>
          <a:xfrm>
            <a:off x="7282180" y="2150110"/>
            <a:ext cx="452755" cy="5924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右箭头 15" title=""/>
          <p:cNvSpPr/>
          <p:nvPr/>
        </p:nvSpPr>
        <p:spPr>
          <a:xfrm flipV="1">
            <a:off x="3559810" y="3684905"/>
            <a:ext cx="829945" cy="59944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圆角右箭头 16" title=""/>
          <p:cNvSpPr/>
          <p:nvPr/>
        </p:nvSpPr>
        <p:spPr>
          <a:xfrm flipH="1" flipV="1">
            <a:off x="7663815" y="3705225"/>
            <a:ext cx="776605" cy="59944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 title=""/>
          <p:cNvSpPr txBox="1"/>
          <p:nvPr/>
        </p:nvSpPr>
        <p:spPr>
          <a:xfrm>
            <a:off x="4499610" y="3684905"/>
            <a:ext cx="3054350" cy="9531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p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  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充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要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条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件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800" i="1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3" name="组合 2" title=""/>
          <p:cNvGrpSpPr/>
          <p:nvPr/>
        </p:nvGrpSpPr>
        <p:grpSpPr>
          <a:xfrm>
            <a:off x="3444240" y="4852670"/>
            <a:ext cx="5542915" cy="521970"/>
            <a:chOff x="3054" y="5599"/>
            <a:chExt cx="8729" cy="822"/>
          </a:xfrm>
        </p:grpSpPr>
        <p:sp>
          <p:nvSpPr>
            <p:cNvPr id="6" name="矩形 5"/>
            <p:cNvSpPr/>
            <p:nvPr/>
          </p:nvSpPr>
          <p:spPr>
            <a:xfrm>
              <a:off x="3054" y="5599"/>
              <a:ext cx="8729" cy="8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 algn="l" fontAlgn="auto">
                <a:lnSpc>
                  <a:spcPct val="100000"/>
                </a:lnSpc>
              </a:pPr>
              <a:r>
                <a:rPr lang="en-US" sz="2800" b="1" i="1">
                  <a:solidFill>
                    <a:srgbClr val="7030A0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 p</a:t>
              </a:r>
              <a:r>
                <a:rPr lang="en-US" sz="2800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</a:rPr>
                <a:t>    </a:t>
              </a:r>
              <a:r>
                <a:rPr lang="en-US" sz="2800" b="1" i="1">
                  <a:solidFill>
                    <a:srgbClr val="7030A0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q</a:t>
              </a:r>
              <a:r>
                <a:rPr lang="zh-CN" altLang="en-US" sz="2800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</a:rPr>
                <a:t>表示</a:t>
              </a:r>
              <a:r>
                <a:rPr lang="en-US" sz="2800" b="1" i="1">
                  <a:solidFill>
                    <a:srgbClr val="7030A0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800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</a:rPr>
                <a:t>   </a:t>
              </a:r>
              <a:r>
                <a:rPr lang="en-US" sz="2800" b="1" i="1">
                  <a:solidFill>
                    <a:srgbClr val="7030A0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q</a:t>
              </a:r>
              <a:r>
                <a:rPr lang="en-US" altLang="zh-CN" sz="2800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</a:rPr>
                <a:t>, </a:t>
              </a:r>
              <a:r>
                <a:rPr lang="zh-CN" altLang="en-US" sz="2800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</a:rPr>
                <a:t>且</a:t>
              </a:r>
              <a:r>
                <a:rPr lang="en-US" sz="2800" b="1" i="1">
                  <a:solidFill>
                    <a:srgbClr val="7030A0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q</a:t>
              </a:r>
              <a:r>
                <a:rPr lang="en-US" altLang="zh-CN" sz="2800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</a:rPr>
                <a:t>    </a:t>
              </a:r>
              <a:r>
                <a:rPr lang="en-US" sz="2800" b="1" i="1">
                  <a:solidFill>
                    <a:srgbClr val="7030A0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p</a:t>
              </a:r>
              <a:endPara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9" name="左右箭头 8"/>
            <p:cNvSpPr/>
            <p:nvPr/>
          </p:nvSpPr>
          <p:spPr>
            <a:xfrm>
              <a:off x="3848" y="5937"/>
              <a:ext cx="620" cy="285"/>
            </a:xfrm>
            <a:prstGeom prst="leftRightArrow">
              <a:avLst/>
            </a:prstGeom>
            <a:solidFill>
              <a:schemeClr val="accent5">
                <a:lumMod val="75000"/>
              </a:schemeClr>
            </a:solidFill>
            <a:ln w="12700" cmpd="sng">
              <a:solidFill>
                <a:srgbClr val="F4330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右箭头 18"/>
            <p:cNvSpPr/>
            <p:nvPr/>
          </p:nvSpPr>
          <p:spPr>
            <a:xfrm>
              <a:off x="6617" y="5937"/>
              <a:ext cx="551" cy="286"/>
            </a:xfrm>
            <a:prstGeom prst="rightArrow">
              <a:avLst/>
            </a:prstGeom>
            <a:solidFill>
              <a:schemeClr val="accent6">
                <a:lumMod val="75000"/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右箭头 19"/>
            <p:cNvSpPr/>
            <p:nvPr/>
          </p:nvSpPr>
          <p:spPr>
            <a:xfrm>
              <a:off x="9223" y="5937"/>
              <a:ext cx="551" cy="286"/>
            </a:xfrm>
            <a:prstGeom prst="rightArrow">
              <a:avLst/>
            </a:prstGeom>
            <a:solidFill>
              <a:schemeClr val="accent6">
                <a:lumMod val="75000"/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422" name="矩形 60421" title=""/>
          <p:cNvSpPr/>
          <p:nvPr/>
        </p:nvSpPr>
        <p:spPr>
          <a:xfrm>
            <a:off x="2040255" y="5678170"/>
            <a:ext cx="8119110" cy="5219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 fontAlgn="auto">
              <a:lnSpc>
                <a:spcPct val="100000"/>
              </a:lnSpc>
            </a:pP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   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充要条件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有时可以改用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“</a:t>
            </a: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当且仅当</a:t>
            </a:r>
            <a:r>
              <a:rPr lang="en-US" altLang="zh-CN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”</a:t>
            </a:r>
            <a:r>
              <a:rPr lang="zh-CN" altLang="en-US" sz="28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</a:rPr>
              <a:t>来表示</a:t>
            </a:r>
            <a:endParaRPr lang="zh-CN" altLang="en-US" sz="28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4" grpId="0" animBg="1"/>
      <p:bldP spid="10" grpId="0" animBg="1"/>
      <p:bldP spid="16" grpId="0" animBg="1"/>
      <p:bldP spid="17" grpId="0" animBg="1"/>
      <p:bldP spid="18" grpId="0" animBg="1"/>
      <p:bldP spid="604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Shape 120" title=""/>
          <p:cNvSpPr/>
          <p:nvPr/>
        </p:nvSpPr>
        <p:spPr>
          <a:xfrm>
            <a:off x="988695" y="424180"/>
            <a:ext cx="388175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en-US" altLang="zh-CN" sz="2400" b="1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与</a:t>
            </a:r>
            <a:r>
              <a:rPr lang="en-US" altLang="zh-CN" sz="2400" b="1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的逻辑关系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8" name="五边形 1" title=""/>
          <p:cNvSpPr/>
          <p:nvPr/>
        </p:nvSpPr>
        <p:spPr>
          <a:xfrm>
            <a:off x="500380" y="3794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9705" name="文本框 29704" title=""/>
          <p:cNvSpPr txBox="1"/>
          <p:nvPr/>
        </p:nvSpPr>
        <p:spPr>
          <a:xfrm>
            <a:off x="1117600" y="1066800"/>
            <a:ext cx="918210" cy="7372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思考</a:t>
            </a:r>
            <a:endParaRPr lang="zh-CN" altLang="en-US" sz="280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2131060" y="1061085"/>
            <a:ext cx="8717915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条件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与条件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之间有几种不同的逻辑关系？</a:t>
            </a:r>
            <a:endParaRPr lang="zh-CN" altLang="en-US" sz="28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3" name="组合 2" title=""/>
          <p:cNvGrpSpPr/>
          <p:nvPr/>
        </p:nvGrpSpPr>
        <p:grpSpPr>
          <a:xfrm>
            <a:off x="2159635" y="2060709"/>
            <a:ext cx="8689340" cy="460107"/>
            <a:chOff x="3401" y="3245"/>
            <a:chExt cx="13684" cy="742"/>
          </a:xfrm>
        </p:grpSpPr>
        <p:sp>
          <p:nvSpPr>
            <p:cNvPr id="3086" name="Rectangle 14"/>
            <p:cNvSpPr/>
            <p:nvPr/>
          </p:nvSpPr>
          <p:spPr>
            <a:xfrm>
              <a:off x="3401" y="3245"/>
              <a:ext cx="13684" cy="7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lstStyle/>
            <a:p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仿宋" panose="02010609060101010101" charset="-122"/>
                </a:rPr>
                <a:t>①</a:t>
              </a:r>
              <a:r>
                <a:rPr lang="zh-CN" altLang="en-US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若</a:t>
              </a:r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p</a:t>
              </a:r>
              <a:r>
                <a:rPr lang="en-US" altLang="zh-CN" sz="2400" b="1" i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Symbol" panose="05050102010706020507" pitchFamily="18" charset="2"/>
                </a:rPr>
                <a:t> </a:t>
              </a:r>
              <a:r>
                <a:rPr lang="en-US" altLang="zh-CN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Symbol" panose="05050102010706020507" pitchFamily="18" charset="2"/>
                </a:rPr>
                <a:t></a:t>
              </a:r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q</a:t>
              </a:r>
              <a:r>
                <a:rPr lang="en-US" altLang="zh-CN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 </a:t>
              </a:r>
              <a:r>
                <a:rPr lang="zh-CN" altLang="en-US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Symbol" panose="05050102010706020507" pitchFamily="18" charset="2"/>
                </a:rPr>
                <a:t>，且</a:t>
              </a:r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q</a:t>
              </a:r>
              <a:r>
                <a:rPr lang="en-US" altLang="zh-CN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Symbol" panose="05050102010706020507" pitchFamily="18" charset="2"/>
                </a:rPr>
                <a:t></a:t>
              </a:r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Symbol" panose="05050102010706020507" pitchFamily="18" charset="2"/>
                </a:rPr>
                <a:t> </a:t>
              </a:r>
              <a:r>
                <a:rPr lang="zh-CN" altLang="en-US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Symbol" panose="05050102010706020507" pitchFamily="18" charset="2"/>
                </a:rPr>
                <a:t>，</a:t>
              </a:r>
              <a:r>
                <a:rPr lang="zh-CN" altLang="en-US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则</a:t>
              </a:r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p</a:t>
              </a:r>
              <a:r>
                <a:rPr lang="zh-CN" altLang="en-US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是</a:t>
              </a:r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q</a:t>
              </a:r>
              <a:r>
                <a:rPr lang="zh-CN" altLang="en-US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的</a:t>
              </a:r>
              <a:r>
                <a:rPr lang="zh-CN" altLang="en-US" sz="24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充分不必要</a:t>
              </a:r>
              <a:r>
                <a:rPr lang="zh-CN" altLang="en-US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条件； </a:t>
              </a:r>
              <a:endParaRPr lang="zh-CN" altLang="en-US" sz="24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endParaRPr>
            </a:p>
          </p:txBody>
        </p:sp>
        <p:sp>
          <p:nvSpPr>
            <p:cNvPr id="3078" name="Line 5"/>
            <p:cNvSpPr/>
            <p:nvPr/>
          </p:nvSpPr>
          <p:spPr>
            <a:xfrm flipH="1">
              <a:off x="7212" y="3437"/>
              <a:ext cx="226" cy="472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</p:grpSp>
      <p:grpSp>
        <p:nvGrpSpPr>
          <p:cNvPr id="4" name="组合 3" title=""/>
          <p:cNvGrpSpPr/>
          <p:nvPr/>
        </p:nvGrpSpPr>
        <p:grpSpPr>
          <a:xfrm>
            <a:off x="2152015" y="2853839"/>
            <a:ext cx="8689340" cy="460107"/>
            <a:chOff x="3401" y="3244"/>
            <a:chExt cx="13684" cy="742"/>
          </a:xfrm>
        </p:grpSpPr>
        <p:sp>
          <p:nvSpPr>
            <p:cNvPr id="6" name="Rectangle 14"/>
            <p:cNvSpPr/>
            <p:nvPr/>
          </p:nvSpPr>
          <p:spPr>
            <a:xfrm>
              <a:off x="3401" y="3244"/>
              <a:ext cx="13684" cy="7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lstStyle/>
            <a:p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仿宋" panose="02010609060101010101" charset="-122"/>
                  <a:sym typeface="+mn-ea"/>
                </a:rPr>
                <a:t>②</a:t>
              </a:r>
              <a:r>
                <a:rPr lang="zh-CN" altLang="en-US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若</a:t>
              </a:r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p </a:t>
              </a:r>
              <a:r>
                <a:rPr lang="en-US" altLang="zh-CN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Symbol" panose="05050102010706020507" pitchFamily="18" charset="2"/>
                </a:rPr>
                <a:t></a:t>
              </a:r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q </a:t>
              </a:r>
              <a:r>
                <a:rPr lang="zh-CN" altLang="en-US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Symbol" panose="05050102010706020507" pitchFamily="18" charset="2"/>
                </a:rPr>
                <a:t>，且</a:t>
              </a:r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q</a:t>
              </a:r>
              <a:r>
                <a:rPr lang="en-US" altLang="zh-CN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Symbol" panose="05050102010706020507" pitchFamily="18" charset="2"/>
                </a:rPr>
                <a:t></a:t>
              </a:r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Symbol" panose="05050102010706020507" pitchFamily="18" charset="2"/>
                </a:rPr>
                <a:t> </a:t>
              </a:r>
              <a:r>
                <a:rPr lang="zh-CN" altLang="en-US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Symbol" panose="05050102010706020507" pitchFamily="18" charset="2"/>
                </a:rPr>
                <a:t>，</a:t>
              </a:r>
              <a:r>
                <a:rPr lang="zh-CN" altLang="en-US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则</a:t>
              </a:r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p</a:t>
              </a:r>
              <a:r>
                <a:rPr lang="zh-CN" altLang="en-US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是</a:t>
              </a:r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q</a:t>
              </a:r>
              <a:r>
                <a:rPr lang="zh-CN" altLang="en-US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的</a:t>
              </a:r>
              <a:r>
                <a:rPr lang="zh-CN" altLang="en-US" sz="24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必要不充分</a:t>
              </a:r>
              <a:r>
                <a:rPr lang="zh-CN" altLang="en-US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条件； </a:t>
              </a:r>
              <a:endParaRPr lang="zh-CN" altLang="en-US" sz="24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endParaRPr>
            </a:p>
          </p:txBody>
        </p:sp>
        <p:sp>
          <p:nvSpPr>
            <p:cNvPr id="9" name="Line 5"/>
            <p:cNvSpPr/>
            <p:nvPr/>
          </p:nvSpPr>
          <p:spPr>
            <a:xfrm flipH="1">
              <a:off x="4992" y="3437"/>
              <a:ext cx="226" cy="472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</p:grpSp>
      <p:sp>
        <p:nvSpPr>
          <p:cNvPr id="16" name="Rectangle 14" title=""/>
          <p:cNvSpPr/>
          <p:nvPr/>
        </p:nvSpPr>
        <p:spPr>
          <a:xfrm>
            <a:off x="2159635" y="4632325"/>
            <a:ext cx="868934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仿宋" panose="02010609060101010101" charset="-122"/>
                <a:sym typeface="+mn-ea"/>
              </a:rPr>
              <a:t>④</a:t>
            </a:r>
            <a:r>
              <a:rPr lang="zh-CN" altLang="en-US" sz="24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若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1" i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Symbol" panose="05050102010706020507" pitchFamily="18" charset="2"/>
              </a:rPr>
              <a:t> </a:t>
            </a:r>
            <a:r>
              <a:rPr lang="en-US" altLang="zh-CN" sz="24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Symbol" panose="05050102010706020507" pitchFamily="18" charset="2"/>
              </a:rPr>
              <a:t>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q </a:t>
            </a:r>
            <a:r>
              <a:rPr lang="zh-CN" altLang="en-US" sz="24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Symbol" panose="05050102010706020507" pitchFamily="18" charset="2"/>
              </a:rPr>
              <a:t>，且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q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Symbol" panose="05050102010706020507" pitchFamily="18" charset="2"/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Symbol" panose="05050102010706020507" pitchFamily="18" charset="2"/>
              </a:rPr>
              <a:t>，</a:t>
            </a:r>
            <a:r>
              <a:rPr lang="zh-CN" altLang="en-US" sz="24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则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sz="24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4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</a:t>
            </a:r>
            <a:r>
              <a:rPr lang="zh-CN" altLang="en-US" sz="24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充要</a:t>
            </a:r>
            <a:r>
              <a:rPr lang="zh-CN" altLang="en-US" sz="24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条件</a:t>
            </a:r>
            <a:r>
              <a:rPr lang="en-US" altLang="zh-CN" sz="24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r>
              <a:rPr lang="zh-CN" altLang="en-US" sz="2400" b="1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endParaRPr lang="zh-CN" altLang="en-US" sz="2400" b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grpSp>
        <p:nvGrpSpPr>
          <p:cNvPr id="5" name="组合 4" title=""/>
          <p:cNvGrpSpPr/>
          <p:nvPr/>
        </p:nvGrpSpPr>
        <p:grpSpPr>
          <a:xfrm>
            <a:off x="2159635" y="3718560"/>
            <a:ext cx="8689340" cy="459740"/>
            <a:chOff x="3401" y="5856"/>
            <a:chExt cx="13684" cy="724"/>
          </a:xfrm>
        </p:grpSpPr>
        <p:grpSp>
          <p:nvGrpSpPr>
            <p:cNvPr id="10" name="组合 9"/>
            <p:cNvGrpSpPr/>
            <p:nvPr/>
          </p:nvGrpSpPr>
          <p:grpSpPr>
            <a:xfrm>
              <a:off x="3401" y="5856"/>
              <a:ext cx="13684" cy="725"/>
              <a:chOff x="3401" y="3244"/>
              <a:chExt cx="13684" cy="742"/>
            </a:xfrm>
          </p:grpSpPr>
          <p:sp>
            <p:nvSpPr>
              <p:cNvPr id="11" name="Rectangle 14"/>
              <p:cNvSpPr/>
              <p:nvPr/>
            </p:nvSpPr>
            <p:spPr>
              <a:xfrm>
                <a:off x="3401" y="3244"/>
                <a:ext cx="13684" cy="7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ctr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③</a:t>
                </a:r>
                <a:r>
                  <a:rPr lang="zh-CN" altLang="en-US" sz="2400" b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若</a:t>
                </a:r>
                <a:r>
                  <a:rPr lang="en-US" altLang="zh-CN" sz="24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sz="2400" b="1" i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Symbol" panose="05050102010706020507" pitchFamily="18" charset="2"/>
                  </a:rPr>
                  <a:t></a:t>
                </a:r>
                <a:r>
                  <a:rPr lang="en-US" altLang="zh-CN" sz="24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q</a:t>
                </a:r>
                <a:r>
                  <a:rPr lang="en-US" altLang="zh-CN" sz="2400" b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</a:t>
                </a:r>
                <a:r>
                  <a:rPr lang="zh-CN" altLang="en-US" sz="2400" b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Symbol" panose="05050102010706020507" pitchFamily="18" charset="2"/>
                  </a:rPr>
                  <a:t>，且</a:t>
                </a:r>
                <a:r>
                  <a:rPr lang="en-US" altLang="zh-CN" sz="24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q</a:t>
                </a:r>
                <a:r>
                  <a:rPr lang="en-US" altLang="zh-CN" sz="2400" b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Symbol" panose="05050102010706020507" pitchFamily="18" charset="2"/>
                  </a:rPr>
                  <a:t></a:t>
                </a:r>
                <a:r>
                  <a:rPr lang="en-US" altLang="zh-CN" sz="24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Symbol" panose="05050102010706020507" pitchFamily="18" charset="2"/>
                  </a:rPr>
                  <a:t> </a:t>
                </a:r>
                <a:r>
                  <a:rPr lang="zh-CN" altLang="en-US" sz="2400" b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Symbol" panose="05050102010706020507" pitchFamily="18" charset="2"/>
                  </a:rPr>
                  <a:t>，</a:t>
                </a:r>
                <a:r>
                  <a:rPr lang="zh-CN" altLang="en-US" sz="2400" b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则</a:t>
                </a:r>
                <a:r>
                  <a:rPr lang="en-US" altLang="zh-CN" sz="24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p</a:t>
                </a:r>
                <a:r>
                  <a:rPr lang="zh-CN" altLang="en-US" sz="2400" b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是</a:t>
                </a:r>
                <a:r>
                  <a:rPr lang="en-US" altLang="zh-CN" sz="2400" b="1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q</a:t>
                </a:r>
                <a:r>
                  <a:rPr lang="zh-CN" altLang="en-US" sz="2400" b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的</a:t>
                </a:r>
                <a:r>
                  <a:rPr lang="zh-CN" altLang="en-US" sz="2400" b="1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即不充分也不必要</a:t>
                </a:r>
                <a:r>
                  <a:rPr lang="zh-CN" altLang="en-US" sz="2400" b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条件； </a:t>
                </a:r>
                <a:endParaRPr lang="zh-CN" altLang="en-US" sz="2400" b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  <p:sp>
            <p:nvSpPr>
              <p:cNvPr id="12" name="Line 5"/>
              <p:cNvSpPr/>
              <p:nvPr/>
            </p:nvSpPr>
            <p:spPr>
              <a:xfrm flipH="1">
                <a:off x="7212" y="3437"/>
                <a:ext cx="226" cy="472"/>
              </a:xfrm>
              <a:prstGeom prst="line">
                <a:avLst/>
              </a:prstGeom>
              <a:ln w="2540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/>
            </p:txBody>
          </p:sp>
        </p:grpSp>
        <p:sp>
          <p:nvSpPr>
            <p:cNvPr id="18" name="Line 5"/>
            <p:cNvSpPr/>
            <p:nvPr/>
          </p:nvSpPr>
          <p:spPr>
            <a:xfrm flipH="1">
              <a:off x="5044" y="6054"/>
              <a:ext cx="226" cy="461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矩形 8" title=""/>
          <p:cNvSpPr/>
          <p:nvPr/>
        </p:nvSpPr>
        <p:spPr>
          <a:xfrm>
            <a:off x="587375" y="41021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00" name="文本框 99" title=""/>
          <p:cNvSpPr txBox="1"/>
          <p:nvPr/>
        </p:nvSpPr>
        <p:spPr>
          <a:xfrm>
            <a:off x="1326515" y="1049655"/>
            <a:ext cx="9432925" cy="460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</a:rPr>
              <a:t>1.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在下列电路图中,开关</a:t>
            </a:r>
            <a:r>
              <a:rPr 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闭合是灯泡</a:t>
            </a:r>
            <a:r>
              <a:rPr 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亮的什么条件: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2" name="图片 1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59255" y="1784350"/>
            <a:ext cx="1411605" cy="13354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3799840" y="1795145"/>
            <a:ext cx="1517650" cy="13360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 title=""/>
          <p:cNvPicPr/>
          <p:nvPr/>
        </p:nvPicPr>
        <p:blipFill>
          <a:blip r:embed="rId4"/>
          <a:stretch>
            <a:fillRect/>
          </a:stretch>
        </p:blipFill>
        <p:spPr>
          <a:xfrm>
            <a:off x="6305550" y="1795780"/>
            <a:ext cx="1438910" cy="13354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 title=""/>
          <p:cNvPicPr/>
          <p:nvPr/>
        </p:nvPicPr>
        <p:blipFill>
          <a:blip r:embed="rId5"/>
          <a:stretch>
            <a:fillRect/>
          </a:stretch>
        </p:blipFill>
        <p:spPr>
          <a:xfrm>
            <a:off x="8803005" y="1795145"/>
            <a:ext cx="1468120" cy="13246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" name="文本框 103" title=""/>
          <p:cNvSpPr txBox="1"/>
          <p:nvPr/>
        </p:nvSpPr>
        <p:spPr>
          <a:xfrm>
            <a:off x="1326515" y="3342640"/>
            <a:ext cx="9432925" cy="23069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⑴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如图</a:t>
            </a:r>
            <a:r>
              <a:rPr 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①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所示</a:t>
            </a:r>
            <a:r>
              <a:rPr 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开关</a:t>
            </a:r>
            <a:r>
              <a:rPr 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闭合是灯泡</a:t>
            </a:r>
            <a:r>
              <a:rPr 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亮的</a:t>
            </a:r>
            <a:r>
              <a:rPr lang="zh-CN" sz="24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_____</a:t>
            </a:r>
            <a:r>
              <a:rPr lang="en-US" altLang="zh-CN" sz="24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 </a:t>
            </a:r>
            <a:r>
              <a:rPr lang="zh-CN" sz="24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_____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条件;</a:t>
            </a:r>
            <a:r>
              <a:rPr 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⑵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如图</a:t>
            </a:r>
            <a:r>
              <a:rPr 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②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所示</a:t>
            </a:r>
            <a:r>
              <a:rPr 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开关</a:t>
            </a:r>
            <a:r>
              <a:rPr 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闭合是灯泡</a:t>
            </a:r>
            <a:r>
              <a:rPr 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亮的</a:t>
            </a:r>
            <a:r>
              <a:rPr lang="zh-CN" sz="24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_____</a:t>
            </a:r>
            <a:r>
              <a:rPr lang="en-US" altLang="zh-CN" sz="24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</a:t>
            </a:r>
            <a:r>
              <a:rPr lang="zh-CN" sz="24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_____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条件;</a:t>
            </a:r>
            <a:r>
              <a:rPr 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⑶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如图</a:t>
            </a:r>
            <a:r>
              <a:rPr 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③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所示</a:t>
            </a:r>
            <a:r>
              <a:rPr 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开关</a:t>
            </a:r>
            <a:r>
              <a:rPr 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闭合是灯泡</a:t>
            </a:r>
            <a:r>
              <a:rPr 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亮的</a:t>
            </a:r>
            <a:r>
              <a:rPr lang="zh-CN" sz="24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_____</a:t>
            </a:r>
            <a:r>
              <a:rPr lang="en-US" altLang="zh-CN" sz="24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</a:t>
            </a:r>
            <a:r>
              <a:rPr lang="zh-CN" sz="24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_____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条件;</a:t>
            </a:r>
            <a:r>
              <a:rPr 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⑷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如图</a:t>
            </a:r>
            <a:r>
              <a:rPr 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④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所示</a:t>
            </a:r>
            <a:r>
              <a:rPr 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开关</a:t>
            </a:r>
            <a:r>
              <a:rPr 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闭合是灯泡</a:t>
            </a:r>
            <a:r>
              <a:rPr 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亮的</a:t>
            </a:r>
            <a:r>
              <a:rPr lang="zh-CN" sz="24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_____</a:t>
            </a:r>
            <a:r>
              <a:rPr lang="en-US" altLang="zh-CN" sz="24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</a:t>
            </a:r>
            <a:r>
              <a:rPr lang="zh-CN" sz="24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_____</a:t>
            </a:r>
            <a:r>
              <a:rPr 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条件.
</a:t>
            </a:r>
            <a:endParaRPr lang="zh-CN" altLang="en-US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6829425" y="3342640"/>
            <a:ext cx="196342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充分不必要</a:t>
            </a:r>
            <a:endParaRPr lang="zh-CN" altLang="en-US" sz="24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6839585" y="3902710"/>
            <a:ext cx="196342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必要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不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充分</a:t>
            </a:r>
            <a:endParaRPr lang="zh-CN" altLang="en-US" sz="2400" b="1">
              <a:solidFill>
                <a:srgbClr val="FF0000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文本框 7" title=""/>
          <p:cNvSpPr txBox="1"/>
          <p:nvPr/>
        </p:nvSpPr>
        <p:spPr>
          <a:xfrm>
            <a:off x="7049135" y="4432300"/>
            <a:ext cx="141795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充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    </a:t>
            </a:r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要</a:t>
            </a:r>
            <a:endParaRPr lang="zh-CN" altLang="en-US" sz="24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0" name="文本框 9" title=""/>
          <p:cNvSpPr txBox="1"/>
          <p:nvPr/>
        </p:nvSpPr>
        <p:spPr>
          <a:xfrm>
            <a:off x="6409690" y="5011420"/>
            <a:ext cx="282384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既不充分也不必要</a:t>
            </a:r>
            <a:endParaRPr lang="zh-CN" altLang="en-US" sz="24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 title=""/>
          <p:cNvSpPr txBox="1"/>
          <p:nvPr/>
        </p:nvSpPr>
        <p:spPr>
          <a:xfrm>
            <a:off x="1341120" y="1733550"/>
            <a:ext cx="9599930" cy="2461260"/>
          </a:xfrm>
          <a:prstGeom prst="rect">
            <a:avLst/>
          </a:prstGeom>
          <a:noFill/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1) </a:t>
            </a:r>
            <a:r>
              <a:rPr lang="en-US" sz="2800" b="1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同位角相等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；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                      </a:t>
            </a:r>
            <a:r>
              <a:rPr lang="en-US" sz="2800" b="1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两直线平行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2) </a:t>
            </a:r>
            <a:r>
              <a:rPr lang="en-US" sz="2800" b="1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两个角是对顶角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；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            </a:t>
            </a:r>
            <a:r>
              <a:rPr lang="en-US" sz="2800" b="1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两个角相等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3) </a:t>
            </a:r>
            <a:r>
              <a:rPr lang="en-US" sz="2800" b="1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两个三角形周长相等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；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</a:t>
            </a:r>
            <a:r>
              <a:rPr lang="en-US" sz="2800" b="1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两个三角形面积相等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>
              <a:spcBef>
                <a:spcPct val="50000"/>
              </a:spcBef>
            </a:pPr>
            <a:r>
              <a:rPr 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4) </a:t>
            </a:r>
            <a:r>
              <a:rPr lang="en-US" sz="2800" b="1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两个三棱锥底面积相等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；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 </a:t>
            </a:r>
            <a:r>
              <a:rPr lang="en-US" sz="2800" b="1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：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两个三棱锥体积相等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327785" y="1138555"/>
            <a:ext cx="9599295" cy="521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altLang="zh-CN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2.</a:t>
            </a:r>
            <a:r>
              <a:rPr lang="zh-CN" altLang="en-US" sz="28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下列各小题中，</a:t>
            </a:r>
            <a:r>
              <a:rPr lang="en-US" altLang="zh-CN" sz="2800" i="1">
                <a:solidFill>
                  <a:srgbClr val="4F0FBD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sz="28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</a:t>
            </a:r>
            <a:r>
              <a:rPr lang="en-US" altLang="zh-CN" sz="2800" i="1">
                <a:solidFill>
                  <a:srgbClr val="4F0FBD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8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的什么条件？</a:t>
            </a:r>
            <a:endParaRPr lang="zh-CN" altLang="en-US" sz="2800">
              <a:solidFill>
                <a:srgbClr val="4F0FBD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9" name="矩形 8" title=""/>
          <p:cNvSpPr/>
          <p:nvPr/>
        </p:nvSpPr>
        <p:spPr>
          <a:xfrm>
            <a:off x="587375" y="41021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矩形 5" title=""/>
          <p:cNvSpPr/>
          <p:nvPr/>
        </p:nvSpPr>
        <p:spPr>
          <a:xfrm>
            <a:off x="1327785" y="3331845"/>
            <a:ext cx="521335" cy="1814830"/>
          </a:xfrm>
          <a:prstGeom prst="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概括归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纳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2033270" y="2741930"/>
            <a:ext cx="8893175" cy="645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已知</a:t>
            </a:r>
            <a:r>
              <a:rPr lang="en-US" altLang="zh-CN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：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altLang="zh-CN" sz="2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∈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</a:t>
            </a:r>
            <a:r>
              <a:rPr lang="en-US" altLang="zh-CN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：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x</a:t>
            </a:r>
            <a:r>
              <a:rPr lang="en-US" altLang="zh-CN" sz="2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∈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en-US" altLang="zh-CN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endParaRPr lang="en-US" altLang="zh-CN" sz="24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8" name="文本框 7" title=""/>
          <p:cNvSpPr txBox="1"/>
          <p:nvPr/>
        </p:nvSpPr>
        <p:spPr>
          <a:xfrm>
            <a:off x="2034540" y="3387090"/>
            <a:ext cx="8893175" cy="23069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若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 kern="0" smtClean="0">
                <a:solidFill>
                  <a:srgbClr val="0000FF"/>
                </a:solidFill>
                <a:latin typeface="NEU-BZ" pitchFamily="65" charset="-122"/>
                <a:ea typeface="NEU-BZ" pitchFamily="65" charset="-122"/>
                <a:sym typeface="+mn-ea"/>
              </a:rPr>
              <a:t>⫋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，则</a:t>
            </a:r>
            <a:r>
              <a:rPr lang="en-US" altLang="zh-CN" sz="2400" i="1">
                <a:solidFill>
                  <a:srgbClr val="4F0FBD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sz="24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</a:t>
            </a:r>
            <a:r>
              <a:rPr lang="en-US" altLang="zh-CN" sz="2400" i="1">
                <a:solidFill>
                  <a:srgbClr val="4F0FBD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4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</a:t>
            </a: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充分不必要</a:t>
            </a:r>
            <a:r>
              <a:rPr lang="zh-CN" altLang="en-US" sz="24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条件；</a:t>
            </a:r>
            <a:endParaRPr lang="zh-CN" altLang="en-US" sz="2400">
              <a:solidFill>
                <a:srgbClr val="4F0FBD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若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400" kern="0" smtClean="0">
                <a:solidFill>
                  <a:srgbClr val="0000FF"/>
                </a:solidFill>
                <a:latin typeface="NEU-BZ" pitchFamily="65" charset="-122"/>
                <a:ea typeface="NEU-BZ" pitchFamily="65" charset="-122"/>
                <a:sym typeface="+mn-ea"/>
              </a:rPr>
              <a:t>⫋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，则</a:t>
            </a:r>
            <a:r>
              <a:rPr lang="en-US" altLang="zh-CN" sz="2400" i="1">
                <a:solidFill>
                  <a:srgbClr val="4F0FBD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sz="24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</a:t>
            </a:r>
            <a:r>
              <a:rPr lang="en-US" altLang="zh-CN" sz="2400" i="1">
                <a:solidFill>
                  <a:srgbClr val="4F0FBD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4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</a:t>
            </a: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必要不充分</a:t>
            </a:r>
            <a:r>
              <a:rPr lang="zh-CN" altLang="en-US" sz="24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条件；</a:t>
            </a: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若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kern="0" smtClean="0">
                <a:solidFill>
                  <a:srgbClr val="0000FF"/>
                </a:solidFill>
                <a:latin typeface="NEU-BZ" pitchFamily="65" charset="-122"/>
                <a:ea typeface="NEU-BZ" pitchFamily="65" charset="-122"/>
                <a:sym typeface="+mn-ea"/>
              </a:rPr>
              <a:t>=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则</a:t>
            </a:r>
            <a:r>
              <a:rPr lang="en-US" altLang="zh-CN" sz="2400" i="1">
                <a:solidFill>
                  <a:srgbClr val="4F0FBD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sz="24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</a:t>
            </a:r>
            <a:r>
              <a:rPr lang="en-US" altLang="zh-CN" sz="2400" i="1">
                <a:solidFill>
                  <a:srgbClr val="4F0FBD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4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</a:t>
            </a: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充要</a:t>
            </a:r>
            <a:r>
              <a:rPr lang="zh-CN" altLang="en-US" sz="24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条件；</a:t>
            </a:r>
            <a:endParaRPr lang="zh-CN" altLang="en-US" sz="2400">
              <a:solidFill>
                <a:srgbClr val="4F0FBD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24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若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⊉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且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⊉</a:t>
            </a:r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则</a:t>
            </a:r>
            <a:r>
              <a:rPr lang="en-US" altLang="zh-CN" sz="2400" i="1">
                <a:solidFill>
                  <a:srgbClr val="4F0FBD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sz="24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</a:t>
            </a:r>
            <a:r>
              <a:rPr lang="en-US" altLang="zh-CN" sz="2400" i="1">
                <a:solidFill>
                  <a:srgbClr val="4F0FBD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4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</a:t>
            </a:r>
            <a:r>
              <a:rPr lang="zh-CN" altLang="en-US" sz="24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既不充分也不必要</a:t>
            </a:r>
            <a:r>
              <a:rPr lang="zh-CN" altLang="en-US" sz="24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条件</a:t>
            </a:r>
            <a:r>
              <a:rPr lang="en-US" altLang="zh-CN" sz="24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400">
              <a:solidFill>
                <a:srgbClr val="4F0FBD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grpSp>
        <p:nvGrpSpPr>
          <p:cNvPr id="2" name="组合 1" title=""/>
          <p:cNvGrpSpPr/>
          <p:nvPr/>
        </p:nvGrpSpPr>
        <p:grpSpPr>
          <a:xfrm>
            <a:off x="1720215" y="342900"/>
            <a:ext cx="4051935" cy="1619885"/>
            <a:chOff x="10330" y="1094"/>
            <a:chExt cx="6381" cy="2551"/>
          </a:xfrm>
        </p:grpSpPr>
        <p:grpSp>
          <p:nvGrpSpPr>
            <p:cNvPr id="31" name="组合 30"/>
            <p:cNvGrpSpPr/>
            <p:nvPr/>
          </p:nvGrpSpPr>
          <p:grpSpPr>
            <a:xfrm>
              <a:off x="10330" y="1094"/>
              <a:ext cx="6217" cy="2551"/>
              <a:chOff x="5755" y="5575"/>
              <a:chExt cx="6217" cy="2551"/>
            </a:xfrm>
          </p:grpSpPr>
          <p:cxnSp>
            <p:nvCxnSpPr>
              <p:cNvPr id="9" name="直接箭头连接符 8"/>
              <p:cNvCxnSpPr/>
              <p:nvPr/>
            </p:nvCxnSpPr>
            <p:spPr>
              <a:xfrm flipV="1">
                <a:off x="5755" y="6935"/>
                <a:ext cx="6217" cy="2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椭圆 18"/>
              <p:cNvSpPr/>
              <p:nvPr/>
            </p:nvSpPr>
            <p:spPr>
              <a:xfrm>
                <a:off x="6764" y="6883"/>
                <a:ext cx="120" cy="12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7918" y="6883"/>
                <a:ext cx="120" cy="12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9059" y="6879"/>
                <a:ext cx="120" cy="12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10237" y="6880"/>
                <a:ext cx="120" cy="12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左大括号 26"/>
              <p:cNvSpPr/>
              <p:nvPr/>
            </p:nvSpPr>
            <p:spPr>
              <a:xfrm rot="5400000">
                <a:off x="8279" y="5903"/>
                <a:ext cx="504" cy="1226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左大括号 27"/>
              <p:cNvSpPr/>
              <p:nvPr/>
            </p:nvSpPr>
            <p:spPr>
              <a:xfrm rot="16200000">
                <a:off x="8388" y="5535"/>
                <a:ext cx="372" cy="3566"/>
              </a:xfrm>
              <a:prstGeom prst="leftBrace">
                <a:avLst>
                  <a:gd name="adj1" fmla="val 0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7996" y="5575"/>
                <a:ext cx="630" cy="10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A</a:t>
                </a:r>
                <a:endParaRPr lang="en-US" altLang="zh-CN" sz="2800" i="1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8429" y="7101"/>
                <a:ext cx="630" cy="10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B</a:t>
                </a:r>
                <a:endParaRPr lang="en-US" altLang="zh-CN" sz="2800" i="1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16174" y="1586"/>
              <a:ext cx="537" cy="10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 i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+mn-ea"/>
                </a:rPr>
                <a:t>x</a:t>
              </a:r>
              <a:endParaRPr lang="en-US" altLang="zh-CN" sz="2800" i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endParaRPr>
            </a:p>
          </p:txBody>
        </p:sp>
      </p:grpSp>
      <p:grpSp>
        <p:nvGrpSpPr>
          <p:cNvPr id="14" name="组合 13" title=""/>
          <p:cNvGrpSpPr/>
          <p:nvPr/>
        </p:nvGrpSpPr>
        <p:grpSpPr>
          <a:xfrm>
            <a:off x="7577455" y="543560"/>
            <a:ext cx="2515235" cy="1239520"/>
            <a:chOff x="2736379" y="3825044"/>
            <a:chExt cx="5256584" cy="2232248"/>
          </a:xfrm>
        </p:grpSpPr>
        <p:grpSp>
          <p:nvGrpSpPr>
            <p:cNvPr id="17" name="组合 16"/>
            <p:cNvGrpSpPr/>
            <p:nvPr/>
          </p:nvGrpSpPr>
          <p:grpSpPr>
            <a:xfrm>
              <a:off x="2736379" y="3825044"/>
              <a:ext cx="5256584" cy="2232248"/>
              <a:chOff x="4320555" y="3011759"/>
              <a:chExt cx="5256584" cy="2232248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4320555" y="3011759"/>
                <a:ext cx="5256584" cy="223224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TextBox 8"/>
              <p:cNvSpPr txBox="1"/>
              <p:nvPr/>
            </p:nvSpPr>
            <p:spPr>
              <a:xfrm>
                <a:off x="5161109" y="3355627"/>
                <a:ext cx="1368152" cy="940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4752603" y="4169406"/>
              <a:ext cx="2376264" cy="1512168"/>
              <a:chOff x="4320555" y="3573016"/>
              <a:chExt cx="2376264" cy="1512168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4320555" y="3573016"/>
                <a:ext cx="2376264" cy="151216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TextBox 12"/>
              <p:cNvSpPr txBox="1"/>
              <p:nvPr/>
            </p:nvSpPr>
            <p:spPr>
              <a:xfrm>
                <a:off x="5068216" y="3690036"/>
                <a:ext cx="1368152" cy="940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i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2800" i="1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矩形 8" title=""/>
          <p:cNvSpPr/>
          <p:nvPr/>
        </p:nvSpPr>
        <p:spPr>
          <a:xfrm>
            <a:off x="587375" y="41021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989965" y="1094105"/>
            <a:ext cx="9937115" cy="521970"/>
          </a:xfrm>
          <a:prstGeom prst="rect">
            <a:avLst/>
          </a:prstGeom>
          <a:solidFill>
            <a:schemeClr val="bg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altLang="zh-CN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1.</a:t>
            </a:r>
            <a:r>
              <a:rPr lang="zh-CN" altLang="en-US" sz="28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下列各小题中，</a:t>
            </a:r>
            <a:r>
              <a:rPr lang="en-US" altLang="zh-CN" sz="2800" i="1">
                <a:solidFill>
                  <a:srgbClr val="4F0FBD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sz="28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</a:t>
            </a:r>
            <a:r>
              <a:rPr lang="en-US" altLang="zh-CN" sz="2800" i="1">
                <a:solidFill>
                  <a:srgbClr val="4F0FBD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8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的什么条件？</a:t>
            </a:r>
            <a:endParaRPr lang="zh-CN" altLang="en-US" sz="2800">
              <a:solidFill>
                <a:srgbClr val="4F0FBD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mc:AlternateContent>
        <mc:Choice Requires="a14">
          <p:sp>
            <p:nvSpPr>
              <p:cNvPr id="104" name="文本框 103" title=""/>
              <p:cNvSpPr txBox="1"/>
              <p:nvPr/>
            </p:nvSpPr>
            <p:spPr>
              <a:xfrm>
                <a:off x="989965" y="1678305"/>
                <a:ext cx="9937750" cy="2030095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indent="0" fontAlgn="auto">
                  <a:lnSpc>
                    <a:spcPct val="150000"/>
                  </a:lnSpc>
                </a:pP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(1)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 </a:t>
                </a:r>
                <a:r>
                  <a:rPr lang="en-US" sz="2800" b="1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：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；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           </a:t>
                </a:r>
                <a:r>
                  <a:rPr lang="en-US" sz="2800" b="1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：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x=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3</a:t>
                </a:r>
                <a:endPara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(2) </a:t>
                </a:r>
                <a:r>
                  <a:rPr lang="en-US" sz="2800" b="1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p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：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sym typeface="+mn-ea"/>
                  </a:rPr>
                  <a:t>∈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{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|1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sym typeface="+mn-ea"/>
                  </a:rPr>
                  <a:t>≤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sym typeface="+mn-ea"/>
                  </a:rPr>
                  <a:t>≤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3}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；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 </a:t>
                </a:r>
                <a:r>
                  <a:rPr lang="en-US" sz="2800" b="1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q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：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sym typeface="+mn-ea"/>
                  </a:rPr>
                  <a:t>∈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{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|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-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1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sym typeface="+mn-ea"/>
                  </a:rPr>
                  <a:t>≤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sym typeface="+mn-ea"/>
                  </a:rPr>
                  <a:t>≤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4}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(3) </a:t>
                </a:r>
                <a:r>
                  <a:rPr lang="en-US" sz="2800" b="1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p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：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M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sym typeface="+mn-ea"/>
                  </a:rPr>
                  <a:t>∈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{(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x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，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y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)|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黑体" panose="02010609060101010101" pitchFamily="49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黑体" panose="02010609060101010101" pitchFamily="49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d>
                        <m:dPr>
                          <m:begChr m:val="|"/>
                          <m:sepChr m:val="|"/>
                          <m:endChr m:val="|"/>
                          <m:grow m:val="on"/>
                          <m:shp m:val="centered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黑体" panose="02010609060101010101" pitchFamily="49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  <a:ea typeface="黑体" panose="02010609060101010101" pitchFamily="49" charset="-122"/>
                              <a:cs typeface="Cambria Math" panose="02040503050406030204" charset="0"/>
                              <a:sym typeface="+mn-ea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sym typeface="+mn-ea"/>
                  </a:rPr>
                  <a:t>≤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1}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；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</a:t>
                </a:r>
                <a:r>
                  <a:rPr lang="en-US" sz="2800" b="1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q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：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N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sym typeface="+mn-ea"/>
                  </a:rPr>
                  <a:t>∈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{(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x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sym typeface="+mn-ea"/>
                  </a:rPr>
                  <a:t>，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y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)|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x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+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y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sym typeface="+mn-ea"/>
                  </a:rPr>
                  <a:t>≤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sym typeface="+mn-ea"/>
                  </a:rPr>
                  <a:t>1}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104" name="文本框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965" y="1678305"/>
                <a:ext cx="9937750" cy="2030095"/>
              </a:xfrm>
              <a:prstGeom prst="rect">
                <a:avLst/>
              </a:prstGeom>
              <a:blipFill rotWithShape="1">
                <a:blip r:embed="rId2"/>
                <a:stretch>
                  <a:fillRect l="-51" t="-250" r="-45" b="-219"/>
                </a:stretch>
              </a:blipFill>
              <a:ln w="952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 title=""/>
          <p:cNvSpPr txBox="1"/>
          <p:nvPr/>
        </p:nvSpPr>
        <p:spPr>
          <a:xfrm>
            <a:off x="989965" y="4122420"/>
            <a:ext cx="9937750" cy="1168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提示：</a:t>
            </a:r>
            <a:endParaRPr lang="zh-CN" sz="2800" b="1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sz="28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先将</a:t>
            </a:r>
            <a:r>
              <a:rPr 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符号语言</a:t>
            </a:r>
            <a:r>
              <a:rPr lang="zh-CN" sz="28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翻译成</a:t>
            </a:r>
            <a:r>
              <a:rPr 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图形语言</a:t>
            </a:r>
            <a:r>
              <a:rPr lang="zh-CN" sz="28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，再将</a:t>
            </a:r>
            <a:r>
              <a:rPr 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图形语言</a:t>
            </a:r>
            <a:r>
              <a:rPr lang="zh-CN" sz="28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对应成</a:t>
            </a:r>
            <a:r>
              <a:rPr 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逻辑语言</a:t>
            </a:r>
            <a:r>
              <a:rPr lang="en-US" altLang="zh-CN" sz="2800">
                <a:solidFill>
                  <a:srgbClr val="4F0FBD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800">
              <a:solidFill>
                <a:srgbClr val="4F0FBD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8"/>
  <p:tag name="KSO_WM_UNIT_COMPATIBLE" val="0"/>
  <p:tag name="KSO_WM_UNIT_DIAGRAM_ISNUMVISUAL" val="0"/>
  <p:tag name="KSO_WM_UNIT_DIAGRAM_ISREFERUNIT" val="0"/>
  <p:tag name="KSO_WM_UNIT_HIGHLIGHT" val="0"/>
  <p:tag name="KSO_WM_UNIT_ID" val="custom20190806_2*m_i*1_1"/>
  <p:tag name="KSO_WM_UNIT_INDEX" val="1_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9"/>
  <p:tag name="KSO_WM_UNIT_COMPATIBLE" val="0"/>
  <p:tag name="KSO_WM_UNIT_DIAGRAM_ISNUMVISUAL" val="0"/>
  <p:tag name="KSO_WM_UNIT_DIAGRAM_ISREFERUNIT" val="0"/>
  <p:tag name="KSO_WM_UNIT_HIGHLIGHT" val="0"/>
  <p:tag name="KSO_WM_UNIT_ID" val="custom20190806_2*m_i*1_3"/>
  <p:tag name="KSO_WM_UNIT_INDEX" val="1_3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0"/>
  <p:tag name="KSO_WM_UNIT_COMPATIBLE" val="0"/>
  <p:tag name="KSO_WM_UNIT_DIAGRAM_ISNUMVISUAL" val="0"/>
  <p:tag name="KSO_WM_UNIT_DIAGRAM_ISREFERUNIT" val="0"/>
  <p:tag name="KSO_WM_UNIT_HIGHLIGHT" val="0"/>
  <p:tag name="KSO_WM_UNIT_ID" val="custom20190806_2*m_i*1_4"/>
  <p:tag name="KSO_WM_UNIT_INDEX" val="1_4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1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5"/>
  <p:tag name="KSO_WM_UNIT_INDEX" val="1_5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2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6"/>
  <p:tag name="KSO_WM_UNIT_INDEX" val="1_6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3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7"/>
  <p:tag name="KSO_WM_UNIT_INDEX" val="1_7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4"/>
  <p:tag name="KSO_WM_UNIT_COMPATIBLE" val="0"/>
  <p:tag name="KSO_WM_UNIT_DIAGRAM_ISNUMVISUAL" val="0"/>
  <p:tag name="KSO_WM_UNIT_DIAGRAM_ISREFERUNIT" val="0"/>
  <p:tag name="KSO_WM_UNIT_FILL_FORE_SCHEMECOLOR_INDEX" val="13"/>
  <p:tag name="KSO_WM_UNIT_FILL_TYPE" val="1"/>
  <p:tag name="KSO_WM_UNIT_HIGHLIGHT" val="0"/>
  <p:tag name="KSO_WM_UNIT_ID" val="custom20190806_2*m_i*1_8"/>
  <p:tag name="KSO_WM_UNIT_INDEX" val="1_8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9"/>
  <p:tag name="KSO_WM_UNIT_INDEX" val="1_9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6"/>
  <p:tag name="KSO_WM_UNIT_COMPATIBLE" val="0"/>
  <p:tag name="KSO_WM_UNIT_DIAGRAM_ISNUMVISUAL" val="0"/>
  <p:tag name="KSO_WM_UNIT_DIAGRAM_ISREFERUNIT" val="0"/>
  <p:tag name="KSO_WM_UNIT_FILL_FORE_SCHEMECOLOR_INDEX" val="9"/>
  <p:tag name="KSO_WM_UNIT_FILL_TYPE" val="1"/>
  <p:tag name="KSO_WM_UNIT_HIGHLIGHT" val="0"/>
  <p:tag name="KSO_WM_UNIT_ID" val="custom20190806_2*m_i*1_10"/>
  <p:tag name="KSO_WM_UNIT_INDEX" val="1_10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7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2"/>
  <p:tag name="KSO_WM_UNIT_INDEX" val="1_2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i*1_11"/>
  <p:tag name="KSO_WM_UNIT_INDEX" val="1_1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4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1_1"/>
  <p:tag name="KSO_WM_UNIT_INDEX" val="1_1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1_2"/>
  <p:tag name="KSO_WM_UNIT_INDEX" val="1_1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7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7"/>
  <p:tag name="KSO_WM_UNIT_COMPATIBLE" val="0"/>
  <p:tag name="KSO_WM_UNIT_DIAGRAM_ISNUMVISUAL" val="0"/>
  <p:tag name="KSO_WM_UNIT_DIAGRAM_ISREFERUNIT" val="0"/>
  <p:tag name="KSO_WM_UNIT_HIGHLIGHT" val="0"/>
  <p:tag name="KSO_WM_UNIT_ID" val="custom20190806_2*m_h_f*1_1_1"/>
  <p:tag name="KSO_WM_UNIT_INDEX" val="1_1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7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h_i*1_3_1"/>
  <p:tag name="KSO_WM_UNIT_INDEX" val="1_3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9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3_2"/>
  <p:tag name="KSO_WM_UNIT_INDEX" val="1_3_2"/>
  <p:tag name="KSO_WM_UNIT_LAYERLEVEL" val="1_1_1"/>
  <p:tag name="KSO_WM_UNIT_TEXT_FILL_FORE_SCHEMECOLOR_INDEX" val="8"/>
  <p:tag name="KSO_WM_UNIT_TEXT_FILL_TYPE" val="1"/>
  <p:tag name="KSO_WM_UNIT_TYPE" val="m_h_i"/>
  <p:tag name="KSO_WM_UNIT_USESOURCEFORMAT_APPLY" val="1"/>
</p:tagLst>
</file>

<file path=ppt/tags/tag7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0"/>
  <p:tag name="KSO_WM_UNIT_COMPATIBLE" val="0"/>
  <p:tag name="KSO_WM_UNIT_DIAGRAM_ISNUMVISUAL" val="0"/>
  <p:tag name="KSO_WM_UNIT_DIAGRAM_ISREFERUNIT" val="0"/>
  <p:tag name="KSO_WM_UNIT_HIGHLIGHT" val="0"/>
  <p:tag name="KSO_WM_UNIT_ID" val="custom20190806_2*m_h_f*1_3_1"/>
  <p:tag name="KSO_WM_UNIT_INDEX" val="1_3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2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6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5_1"/>
  <p:tag name="KSO_WM_UNIT_INDEX" val="1_5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7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5_2"/>
  <p:tag name="KSO_WM_UNIT_INDEX" val="1_5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8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8"/>
  <p:tag name="KSO_WM_UNIT_COMPATIBLE" val="0"/>
  <p:tag name="KSO_WM_UNIT_DIAGRAM_ISNUMVISUAL" val="0"/>
  <p:tag name="KSO_WM_UNIT_DIAGRAM_ISREFERUNIT" val="0"/>
  <p:tag name="KSO_WM_UNIT_HIGHLIGHT" val="0"/>
  <p:tag name="KSO_WM_UNIT_ID" val="custom20190806_2*m_h_f*1_5_1"/>
  <p:tag name="KSO_WM_UNIT_INDEX" val="1_5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8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5"/>
  <p:tag name="KSO_WM_UNIT_COMPATIBLE" val="0"/>
  <p:tag name="KSO_WM_UNIT_DIAGRAM_ISNUMVISUAL" val="0"/>
  <p:tag name="KSO_WM_UNIT_DIAGRAM_ISREFERUNIT" val="0"/>
  <p:tag name="KSO_WM_UNIT_HIGHLIGHT" val="0"/>
  <p:tag name="KSO_WM_UNIT_ID" val="custom20190806_2*i*2"/>
  <p:tag name="KSO_WM_UNIT_INDEX" val="2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1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4"/>
  <p:tag name="KSO_WM_UNIT_INDEX" val="4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2"/>
  <p:tag name="KSO_WM_UNIT_COMPATIBLE" val="0"/>
  <p:tag name="KSO_WM_UNIT_DIAGRAM_ISNUMVISUAL" val="0"/>
  <p:tag name="KSO_WM_UNIT_DIAGRAM_ISREFERUNIT" val="0"/>
  <p:tag name="KSO_WM_UNIT_FILL_FORE_SCHEMECOLOR_INDEX" val="15"/>
  <p:tag name="KSO_WM_UNIT_FILL_TYPE" val="1"/>
  <p:tag name="KSO_WM_UNIT_HIGHLIGHT" val="0"/>
  <p:tag name="KSO_WM_UNIT_ID" val="custom20190806_2*i*5"/>
  <p:tag name="KSO_WM_UNIT_INDEX" val="5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3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6"/>
  <p:tag name="KSO_WM_UNIT_INDEX" val="6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7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TgyY2Y5Y2UxZjkwY2NiYzg1MTM4ZmQzOTFhYWJhY2IifQ==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9525">
          <a:noFill/>
        </a:ln>
      </a:spPr>
      <a:bodyPr wrap="square" anchor="t" anchorCtr="0">
        <a:spAutoFit/>
      </a:bodyPr>
      <a:lstStyle>
        <a:defPPr>
          <a:lnSpc>
            <a:spcPct val="130000"/>
          </a:lnSpc>
          <a:defRPr lang="zh-CN" altLang="en-US" sz="2800" dirty="0">
            <a:solidFill>
              <a:srgbClr val="0000FF"/>
            </a:solidFill>
            <a:latin typeface="仿宋" panose="02010609060101010101" charset="-122"/>
            <a:ea typeface="仿宋" panose="02010609060101010101" charset="-122"/>
            <a:cs typeface="Times New Roman" panose="02020603050405020304" pitchFamily="18" charset="0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191</Paragraphs>
  <Slides>26</Slides>
  <Notes>2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baseType="lpstr" size="44">
      <vt:lpstr>Arial</vt:lpstr>
      <vt:lpstr>微软雅黑</vt:lpstr>
      <vt:lpstr>Wingdings</vt:lpstr>
      <vt:lpstr>Calibri Light</vt:lpstr>
      <vt:lpstr>Calibri</vt:lpstr>
      <vt:lpstr>仿宋</vt:lpstr>
      <vt:lpstr>黑体</vt:lpstr>
      <vt:lpstr>华文彩云</vt:lpstr>
      <vt:lpstr>Times New Roman</vt:lpstr>
      <vt:lpstr>Symbol</vt:lpstr>
      <vt:lpstr>方正姚体</vt:lpstr>
      <vt:lpstr>宋体</vt:lpstr>
      <vt:lpstr>等线</vt:lpstr>
      <vt:lpstr>NEU-BZ</vt:lpstr>
      <vt:lpstr>幼圆</vt:lpstr>
      <vt:lpstr>MS Mincho</vt:lpstr>
      <vt:lpstr>Cambria Math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2023-06-09T10:15:58.449</cp:lastPrinted>
  <dcterms:created xsi:type="dcterms:W3CDTF">2023-06-09T10:15:58Z</dcterms:created>
  <dcterms:modified xsi:type="dcterms:W3CDTF">2023-06-09T02:15:59Z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