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62" r:id="rId5"/>
    <p:sldId id="546" r:id="rId6"/>
    <p:sldId id="547" r:id="rId7"/>
    <p:sldId id="320" r:id="rId8"/>
    <p:sldId id="549" r:id="rId9"/>
    <p:sldId id="575" r:id="rId10"/>
    <p:sldId id="577" r:id="rId11"/>
    <p:sldId id="427" r:id="rId12"/>
    <p:sldId id="573" r:id="rId13"/>
    <p:sldId id="574" r:id="rId14"/>
    <p:sldId id="576" r:id="rId15"/>
    <p:sldId id="578" r:id="rId16"/>
    <p:sldId id="287" r:id="rId17"/>
    <p:sldId id="353" r:id="rId18"/>
    <p:sldId id="495" r:id="rId19"/>
    <p:sldId id="598" r:id="rId20"/>
    <p:sldId id="603" r:id="rId21"/>
    <p:sldId id="278" r:id="rId22"/>
    <p:sldId id="600" r:id="rId23"/>
    <p:sldId id="599" r:id="rId24"/>
    <p:sldId id="601" r:id="rId25"/>
    <p:sldId id="604" r:id="rId26"/>
    <p:sldId id="605" r:id="rId27"/>
    <p:sldId id="330" r:id="rId28"/>
    <p:sldId id="331" r:id="rId29"/>
    <p:sldId id="332" r:id="rId30"/>
    <p:sldId id="285" r:id="rId31"/>
    <p:sldId id="319" r:id="rId32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67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tags" Target="tags/tag87.xml" /><Relationship Id="rId34" Type="http://schemas.openxmlformats.org/officeDocument/2006/relationships/presProps" Target="presProps.xml" /><Relationship Id="rId35" Type="http://schemas.openxmlformats.org/officeDocument/2006/relationships/viewProps" Target="viewProps.xml" /><Relationship Id="rId36" Type="http://schemas.openxmlformats.org/officeDocument/2006/relationships/theme" Target="theme/theme1.xml" /><Relationship Id="rId37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ags" Target="../tags/tag57.xml" /><Relationship Id="rId14" Type="http://schemas.openxmlformats.org/officeDocument/2006/relationships/tags" Target="../tags/tag58.xml" /><Relationship Id="rId15" Type="http://schemas.openxmlformats.org/officeDocument/2006/relationships/tags" Target="../tags/tag59.xml" /><Relationship Id="rId16" Type="http://schemas.openxmlformats.org/officeDocument/2006/relationships/tags" Target="../tags/tag60.xml" /><Relationship Id="rId17" Type="http://schemas.openxmlformats.org/officeDocument/2006/relationships/tags" Target="../tags/tag61.xml" /><Relationship Id="rId18" Type="http://schemas.openxmlformats.org/officeDocument/2006/relationships/image" Target="file:///D:\qq&#25991;&#20214;\712321467\Image\C2C\Image2\%7b75232B38-A165-1FB7-499C-2E1C792CACB5%7d.png" TargetMode="External" /><Relationship Id="rId19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2.png" /><Relationship Id="rId21" Type="http://schemas.openxmlformats.org/officeDocument/2006/relationships/tags" Target="../tags/tag62.xml" /><Relationship Id="rId22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9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73325" y="868680"/>
            <a:ext cx="745109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第一章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集合与常用逻辑用语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2006600" y="2355215"/>
            <a:ext cx="812165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1.5.1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全称量词与存在量词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rcRect b="21322"/>
          <a:stretch>
            <a:fillRect/>
          </a:stretch>
        </p:blipFill>
        <p:spPr>
          <a:xfrm>
            <a:off x="4081145" y="5058410"/>
            <a:ext cx="4314190" cy="1584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矩形 12" title=""/>
          <p:cNvSpPr/>
          <p:nvPr/>
        </p:nvSpPr>
        <p:spPr>
          <a:xfrm>
            <a:off x="1324610" y="721995"/>
            <a:ext cx="453390" cy="5569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7" name="Shape 120" title=""/>
          <p:cNvSpPr/>
          <p:nvPr/>
        </p:nvSpPr>
        <p:spPr>
          <a:xfrm>
            <a:off x="988695" y="271780"/>
            <a:ext cx="31381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存在量词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8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339850" y="969010"/>
            <a:ext cx="422910" cy="3784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基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本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概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念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9705" name="文本框 29704" title=""/>
          <p:cNvSpPr txBox="1"/>
          <p:nvPr/>
        </p:nvSpPr>
        <p:spPr>
          <a:xfrm>
            <a:off x="1820545" y="691515"/>
            <a:ext cx="9008745" cy="175323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1.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存在量词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：短语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存在一个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”“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至少有一个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在逻辑用语中通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常叫做存在量词，并用符号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表示，常见的存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在量词还有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有些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有一个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对某些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等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0422" name="矩形 60421" title=""/>
          <p:cNvSpPr/>
          <p:nvPr/>
        </p:nvSpPr>
        <p:spPr>
          <a:xfrm>
            <a:off x="1828165" y="2952115"/>
            <a:ext cx="9009380" cy="645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2.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存在量词命题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：含有存在量词的命题，叫做存在量词命题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.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1820545" y="4419600"/>
            <a:ext cx="9008745" cy="175323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全称量词命题的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符号表示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831340" y="5510530"/>
            <a:ext cx="8529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(“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取自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exist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首字母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，为防止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歧义，反写之！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042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 title=""/>
          <p:cNvSpPr txBox="1"/>
          <p:nvPr/>
        </p:nvSpPr>
        <p:spPr>
          <a:xfrm>
            <a:off x="1256665" y="1518285"/>
            <a:ext cx="9576435" cy="2030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有一个实数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，使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+3=0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成立；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平面内存在两条相交直线垂直于同一条直线；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(3)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有些平行四边形是菱形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256665" y="953770"/>
            <a:ext cx="957643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判断下列存在量词命题的真假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1890395" y="4060190"/>
            <a:ext cx="8942705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因为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  <a:sym typeface="+mn-ea"/>
              </a:rPr>
              <a:t>△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=-8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，所以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+3=0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无实根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命题假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由于平面内垂直于同一直线的两条直线平行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命题假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平行四边形中的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正方形就是菱形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命题真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256665" y="4265930"/>
            <a:ext cx="422910" cy="1014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 title=""/>
          <p:cNvSpPr/>
          <p:nvPr/>
        </p:nvSpPr>
        <p:spPr>
          <a:xfrm>
            <a:off x="1359535" y="895985"/>
            <a:ext cx="422910" cy="706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思考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956435" y="989330"/>
            <a:ext cx="886714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如何判断命题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的真假？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859915" y="1892300"/>
            <a:ext cx="8867140" cy="26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要判定存在量词命题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是真命题，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只需要在集合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找到一个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，使得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成立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即可；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如果在集合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使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成立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不存在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，那么这个存在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量词命题就是假命题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Shape 120" title=""/>
          <p:cNvSpPr/>
          <p:nvPr/>
        </p:nvSpPr>
        <p:spPr>
          <a:xfrm>
            <a:off x="988695" y="271780"/>
            <a:ext cx="31381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存在量词的真假判断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8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 title=""/>
          <p:cNvSpPr txBox="1"/>
          <p:nvPr/>
        </p:nvSpPr>
        <p:spPr>
          <a:xfrm>
            <a:off x="1256665" y="1599565"/>
            <a:ext cx="9501505" cy="2030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存在一个四边形，它的两条对角线互相垂直； 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至少有一个整数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，使得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＋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为奇数；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是无理数｝，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是无理数． 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256665" y="1073150"/>
            <a:ext cx="950150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判断下列存在量词命题的真假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1256665" y="4566285"/>
            <a:ext cx="950214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(1)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命题真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命题假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命题真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2254250" y="1233805"/>
            <a:ext cx="8121650" cy="706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1.5.1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全称量词与存在量词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437640" y="299085"/>
            <a:ext cx="438150" cy="618553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431290" y="982345"/>
            <a:ext cx="422910" cy="16300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437640" y="4980305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16555" y="1169670"/>
            <a:ext cx="543260" cy="34016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437640" y="3551555"/>
            <a:ext cx="42037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924685" y="972820"/>
            <a:ext cx="9036050" cy="2306955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凸多边形的外角和等于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360</a:t>
            </a:r>
            <a:r>
              <a:rPr lang="en-US" altLang="zh-CN" sz="2400">
                <a:solidFill>
                  <a:srgbClr val="0000FF"/>
                </a:solidFill>
                <a:latin typeface="Calibri"/>
                <a:ea typeface="仿宋" panose="02010609060101010101" charset="-122"/>
                <a:sym typeface="+mn-ea"/>
              </a:rPr>
              <a:t>°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(2)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矩形的对角线相等；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(3)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有的实数的平方小于1；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(4)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若一个四边形是菱形，则这个四边形的对角线互相垂直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1927225" y="309245"/>
            <a:ext cx="9032875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1.</a:t>
            </a:r>
            <a:r>
              <a:rPr lang="zh-CN" altLang="en-US" sz="2400" b="1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判断下列命题是全称量词命题还是存在量词命题：</a:t>
            </a:r>
            <a:endParaRPr lang="zh-CN" altLang="en-US" sz="2400" b="1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927225" y="3469640"/>
            <a:ext cx="9033510" cy="1198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(1)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全称量词命题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(2)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全称量词命题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；</a:t>
            </a:r>
            <a:endParaRPr lang="zh-CN" altLang="en-US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(3)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存在量词命题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；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(4)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全称量词命题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929130" y="4879340"/>
            <a:ext cx="9030970" cy="156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1.</a:t>
            </a:r>
            <a:r>
              <a:rPr lang="zh-CN" altLang="en-US" sz="2400" b="1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全称量词命题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，标志是含有全称量词；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存在量词命题</a:t>
            </a:r>
            <a:r>
              <a:rPr 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标志是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endParaRPr lang="en-US" altLang="zh-CN" sz="24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含有存在量词的命题；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2.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有的命题表述中未含全称量词或存在量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词，但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限定是针对全部元素或个别元素的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，也是全称量词命题或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存在量词命题；需要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从语义角度加以判断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   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18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 title=""/>
          <p:cNvSpPr/>
          <p:nvPr/>
        </p:nvSpPr>
        <p:spPr>
          <a:xfrm>
            <a:off x="1286510" y="27178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294130" y="923925"/>
            <a:ext cx="422910" cy="16300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286510" y="5192395"/>
            <a:ext cx="40767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466390" y="955675"/>
            <a:ext cx="543260" cy="454406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</a:rPr>
              <a:t> 数据分析</a:t>
            </a:r>
            <a:r>
              <a:rPr lang="en-US" altLang="zh-CN" sz="2000">
                <a:solidFill>
                  <a:srgbClr val="C00000"/>
                </a:solidFill>
              </a:rPr>
              <a:t> + </a:t>
            </a:r>
            <a:r>
              <a:rPr lang="zh-CN" altLang="en-US" sz="2000">
                <a:solidFill>
                  <a:srgbClr val="C00000"/>
                </a:solidFill>
              </a:rPr>
              <a:t>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797050" y="961390"/>
            <a:ext cx="9138920" cy="1753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(1)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不等式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&gt;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恒成立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(2)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自然数的平方大于或等于零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(3)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方程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-2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=10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有整数解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797050" y="302260"/>
            <a:ext cx="9138285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2.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黑体" panose="02010609060101010101" pitchFamily="49" charset="-122"/>
                <a:sym typeface="+mn-ea"/>
              </a:rPr>
              <a:t>用全称量词或存在量词表示下列语句：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795145" y="2863850"/>
            <a:ext cx="9138285" cy="1753235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(1)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 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&gt;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 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sz="240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(2)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≥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(3) 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Z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-2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=10 .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294130" y="3310255"/>
            <a:ext cx="40767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795145" y="4765675"/>
            <a:ext cx="9138920" cy="1753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(1)由语义判断，对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所有的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实数原不等式都成立，属全称量词命题；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(2)对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所有的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自然数，平方大于或等于零；属全称量词命题；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(3)方程3x-2y=10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整数解，即解的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存在性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；属存在量词命题.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662430" y="879475"/>
                <a:ext cx="9280525" cy="2306955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</a:t>
                </a:r>
                <a:r>
                  <a:rPr lang="en-US" altLang="zh-CN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(1)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∀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，都有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=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(2)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任意一元二次方程都有实数解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；</a:t>
                </a:r>
                <a:endPara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</a:t>
                </a:r>
                <a:r>
                  <a:rPr lang="en-US" altLang="zh-CN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(3)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凡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x&lt;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2,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都有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x&lt;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1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；</a:t>
                </a:r>
                <a:endPara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(4)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只要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a&lt;b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,就有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4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&lt;b</a:t>
                </a:r>
                <a:r>
                  <a:rPr lang="en-US" altLang="zh-CN" sz="24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.</a:t>
                </a:r>
                <a:endPara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30" y="879475"/>
                <a:ext cx="9280525" cy="2306955"/>
              </a:xfrm>
              <a:prstGeom prst="rect">
                <a:avLst/>
              </a:prstGeom>
              <a:blipFill rotWithShape="1">
                <a:blip r:embed="rId2"/>
                <a:stretch>
                  <a:fillRect l="-68" t="-275" r="-68" b="-275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 title=""/>
          <p:cNvSpPr txBox="1"/>
          <p:nvPr/>
        </p:nvSpPr>
        <p:spPr>
          <a:xfrm>
            <a:off x="1661795" y="227965"/>
            <a:ext cx="9281160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3.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举反例说明下列命题是假命题：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151890" y="209550"/>
            <a:ext cx="438150" cy="63696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173480" y="858520"/>
            <a:ext cx="422910" cy="16300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173480" y="5582920"/>
            <a:ext cx="40767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456230" y="907415"/>
            <a:ext cx="543260" cy="45827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数据分析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+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151890" y="3656965"/>
            <a:ext cx="4203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参考答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案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5" name="矩形 4" title=""/>
              <p:cNvSpPr/>
              <p:nvPr/>
            </p:nvSpPr>
            <p:spPr>
              <a:xfrm>
                <a:off x="1652270" y="3220085"/>
                <a:ext cx="9290685" cy="230695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(1)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反例：</a:t>
                </a:r>
                <a:r>
                  <a:rPr lang="en-US" altLang="zh-CN" sz="24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∃</a:t>
                </a:r>
                <a:r>
                  <a:rPr lang="en-US" altLang="zh-CN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≠</a:t>
                </a:r>
                <a:r>
                  <a:rPr lang="en-US" altLang="zh-CN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(2)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反例：</a:t>
                </a:r>
                <a:r>
                  <a:rPr lang="en-US" altLang="zh-CN" sz="24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∃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+2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+2=0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无实数解；</a:t>
                </a:r>
                <a:endPara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</a:t>
                </a:r>
                <a:r>
                  <a:rPr lang="en-US" altLang="zh-CN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(3)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反例：</a:t>
                </a:r>
                <a:r>
                  <a:rPr lang="en-US" altLang="zh-CN" sz="24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∃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=1.5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2,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但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1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；</a:t>
                </a:r>
                <a:endPara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(4)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反例：</a:t>
                </a:r>
                <a:r>
                  <a:rPr lang="en-US" altLang="zh-CN" sz="24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∃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1,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但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(-2)</a:t>
                </a:r>
                <a:r>
                  <a:rPr lang="en-US" altLang="zh-CN" sz="24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4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.</a:t>
                </a:r>
                <a:endParaRPr lang="en-US" altLang="zh-CN" sz="2400" smtClean="0">
                  <a:solidFill>
                    <a:srgbClr val="0000FF"/>
                  </a:solidFill>
                  <a:effectLst/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微软雅黑" panose="020b0503020204020204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70" y="3220085"/>
                <a:ext cx="9290685" cy="2306955"/>
              </a:xfrm>
              <a:prstGeom prst="rect">
                <a:avLst/>
              </a:prstGeom>
              <a:blipFill rotWithShape="1">
                <a:blip r:embed="rId3"/>
                <a:stretch>
                  <a:fillRect l="-68" t="-275" r="-68" b="-275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title=""/>
          <p:cNvSpPr txBox="1"/>
          <p:nvPr/>
        </p:nvSpPr>
        <p:spPr>
          <a:xfrm>
            <a:off x="1662430" y="5560695"/>
            <a:ext cx="9280525" cy="10502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区分全称量词命题和存在量词命题，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一看量词形式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二看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语义表达的限制是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针对元素全体还是存在的部分元素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25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文本框 5" title=""/>
          <p:cNvSpPr txBox="1"/>
          <p:nvPr/>
        </p:nvSpPr>
        <p:spPr>
          <a:xfrm>
            <a:off x="1634490" y="990600"/>
            <a:ext cx="8881745" cy="2306955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(1)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baseline="300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+5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能被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整除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是真命题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(2)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baseline="300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+5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不能被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整除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是真命题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(3)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baseline="300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+5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不能被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整除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是真命题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sz="2400" b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(4)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baseline="300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+5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能被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整除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是假命题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1638935" y="345440"/>
            <a:ext cx="8881110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4.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下列结论中正确的是(   )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151890" y="260350"/>
            <a:ext cx="438150" cy="63696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153160" y="909320"/>
            <a:ext cx="422910" cy="16300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173480" y="5684520"/>
            <a:ext cx="407670" cy="7067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456230" y="907415"/>
            <a:ext cx="543260" cy="45827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数据分析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+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155700" y="3758565"/>
            <a:ext cx="42037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案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652270" y="3220085"/>
            <a:ext cx="9290685" cy="2306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选（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lang="zh-CN" altLang="en-US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）</a:t>
            </a:r>
            <a:endParaRPr lang="zh-CN" altLang="en-US" sz="2400" b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+5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+2=(2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+2+4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+n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括号内的数为偶数；</a:t>
            </a:r>
            <a:endParaRPr lang="zh-CN" altLang="en-US" sz="24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为偶数时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+5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为偶数；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为奇数时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+5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为奇数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3" name="文本框 32" title=""/>
          <p:cNvSpPr txBox="1"/>
          <p:nvPr/>
        </p:nvSpPr>
        <p:spPr>
          <a:xfrm>
            <a:off x="1662430" y="5560695"/>
            <a:ext cx="9280525" cy="10502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整除问题，先要作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奇偶分析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对于部分整数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偶数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baseline="300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+5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+2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为偶数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;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对于另一部分整数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奇数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baseline="300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+5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+2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为奇数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故选</a:t>
            </a:r>
            <a:r>
              <a:rPr lang="zh-CN" altLang="en-US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lang="zh-CN" altLang="en-US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）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5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3857625" y="3212465"/>
            <a:ext cx="4432935" cy="2317750"/>
            <a:chOff x="7991" y="3288"/>
            <a:chExt cx="6981" cy="365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28" y="4269"/>
              <a:ext cx="2296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251" y="3288"/>
              <a:ext cx="2721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2254250" y="1233805"/>
            <a:ext cx="8121650" cy="706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1.5.1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全称量词与存在量词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2254250" y="1233805"/>
            <a:ext cx="8121650" cy="706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1.5.1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全称量词与存在量词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716405" y="441325"/>
                <a:ext cx="9220200" cy="9302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1.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对于命题：“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∀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a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，且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≠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0,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总有</a:t>
                </a:r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”</a:t>
                </a:r>
                <a:endParaRPr lang="zh-CN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05" y="441325"/>
                <a:ext cx="9220200" cy="930275"/>
              </a:xfrm>
              <a:prstGeom prst="rect">
                <a:avLst/>
              </a:prstGeom>
              <a:blipFill rotWithShape="1">
                <a:blip r:embed="rId2"/>
                <a:stretch>
                  <a:fillRect l="-55" t="-546" r="-48" b="-478"/>
                </a:stretch>
              </a:blipFill>
              <a:ln w="9525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1716405" y="1371600"/>
            <a:ext cx="9220200" cy="570865"/>
          </a:xfrm>
          <a:prstGeom prst="rect">
            <a:avLst/>
          </a:prstGeom>
          <a:solidFill>
            <a:schemeClr val="bg2"/>
          </a:solidFill>
          <a:ln w="9525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）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举一个反例说明这是假命题；</a:t>
            </a:r>
            <a:endParaRPr lang="zh-CN" altLang="en-US" sz="24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716405" y="1932305"/>
            <a:ext cx="9220200" cy="570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）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请补充条件，使这个命题成为真命题.</a:t>
            </a:r>
            <a:endParaRPr 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212850" y="351790"/>
            <a:ext cx="438150" cy="60623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214120" y="878840"/>
            <a:ext cx="42291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225550" y="5010785"/>
            <a:ext cx="40767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456230" y="907415"/>
            <a:ext cx="543260" cy="377444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转化与化归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212850" y="3098165"/>
            <a:ext cx="42037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716405" y="2870835"/>
            <a:ext cx="9220200" cy="1529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）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反例：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=-1,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+1=2;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）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当分子分母同号时，等式成立！</a:t>
            </a:r>
            <a:endParaRPr 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故可以补充条件：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+1)&gt;0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716405" y="4768215"/>
            <a:ext cx="9220200" cy="1529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恒等式是</a:t>
            </a:r>
            <a:r>
              <a:rPr 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全称量词命题</a:t>
            </a:r>
            <a:r>
              <a:rPr 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，不能有任何反例的存在.</a:t>
            </a:r>
            <a:endParaRPr 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数学等式连接的两个部分，一个部分往往由另一部分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等价变形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得到，变量的限制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范围应该保持一致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文本框 5" title=""/>
          <p:cNvSpPr txBox="1"/>
          <p:nvPr/>
        </p:nvSpPr>
        <p:spPr>
          <a:xfrm>
            <a:off x="1699260" y="340360"/>
            <a:ext cx="921956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）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若“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，方程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+1=0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无解”是真命题，则实数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</a:t>
            </a:r>
            <a:endParaRPr 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取值范围是</a:t>
            </a:r>
            <a:r>
              <a:rPr 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192530" y="26035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214120" y="758190"/>
            <a:ext cx="422910" cy="16300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214120" y="5168900"/>
            <a:ext cx="40767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456230" y="907415"/>
            <a:ext cx="543260" cy="475551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数形结合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+ 方程思想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216660" y="3167380"/>
            <a:ext cx="4203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699260" y="1203960"/>
            <a:ext cx="9219565" cy="829945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）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若“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，使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+1=0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”是真命题，则实数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的取值</a:t>
            </a:r>
            <a:endParaRPr 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范围是</a:t>
            </a:r>
            <a:r>
              <a:rPr 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699260" y="2064385"/>
            <a:ext cx="921893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）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若“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x&gt;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，使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+1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0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”是真命题，则实数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的取值</a:t>
            </a:r>
            <a:endParaRPr 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范围是</a:t>
            </a:r>
            <a:r>
              <a:rPr 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1698625" y="3101975"/>
                <a:ext cx="9220200" cy="167767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sz="24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（</a:t>
                </a:r>
                <a:r>
                  <a:rPr lang="en-US" altLang="zh-CN" sz="24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1</a:t>
                </a:r>
                <a:r>
                  <a:rPr lang="zh-CN" altLang="en-US" sz="24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）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由判别式</a:t>
                </a:r>
                <a:r>
                  <a:rPr lang="zh-CN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△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=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400" baseline="300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2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-4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&lt;0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得：</a:t>
                </a:r>
                <a:r>
                  <a:rPr lang="en-US" altLang="zh-CN" sz="24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-2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&lt;m&lt;</a:t>
                </a:r>
                <a:r>
                  <a:rPr lang="en-US" altLang="zh-CN" sz="24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;</a:t>
                </a:r>
                <a:endPara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sz="24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（</a:t>
                </a:r>
                <a:r>
                  <a:rPr lang="en-US" altLang="zh-CN" sz="24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zh-CN" altLang="en-US" sz="24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）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由判别式</a:t>
                </a:r>
                <a:r>
                  <a:rPr lang="zh-CN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△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=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400" baseline="300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2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-4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得：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4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24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-2</a:t>
                </a:r>
                <a:r>
                  <a:rPr lang="zh-CN" altLang="en-US" sz="24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，或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4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4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;</a:t>
                </a:r>
                <a:endParaRPr 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sz="24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（</a:t>
                </a:r>
                <a:r>
                  <a:rPr lang="en-US" altLang="zh-CN" sz="24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3</a:t>
                </a:r>
                <a:r>
                  <a:rPr lang="zh-CN" altLang="en-US" sz="24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）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结合函数图像知：</a:t>
                </a:r>
                <a:r>
                  <a:rPr lang="zh-CN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△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=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400" baseline="300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2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-4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0,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且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sz="24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sz="24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sym typeface="+mn-ea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sz="24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,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得：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4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4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-2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25" y="3101975"/>
                <a:ext cx="9220200" cy="1677670"/>
              </a:xfrm>
              <a:prstGeom prst="rect">
                <a:avLst/>
              </a:prstGeom>
              <a:blipFill rotWithShape="1">
                <a:blip r:embed="rId2"/>
                <a:stretch>
                  <a:fillRect l="-55" t="-1817" r="-48" b="-265"/>
                </a:stretch>
              </a:blipFill>
              <a:ln w="9525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1698625" y="4951730"/>
            <a:ext cx="9220200" cy="1529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一元二次方程根的存在性问题，可以考虑用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判别式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4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一元二次不等式在指定范围内根的分布情况，可以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数形结合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，先列出参变量满足的所有不等关系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7" grpId="0" animBg="1"/>
      <p:bldP spid="5" grpId="0" animBg="1"/>
      <p:bldP spid="25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756410" y="379730"/>
            <a:ext cx="9077960" cy="17703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已知命题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”,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命题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+1=0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没有实数根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均为真命题，求实数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的取值范围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243330" y="349250"/>
            <a:ext cx="438150" cy="60623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254760" y="629920"/>
            <a:ext cx="42291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280160" y="4936490"/>
            <a:ext cx="40767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456230" y="907415"/>
            <a:ext cx="543260" cy="465836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函数思想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+ 极端思想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267460" y="2837815"/>
            <a:ext cx="42037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756410" y="2487930"/>
            <a:ext cx="9077960" cy="17703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由命题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-1)</a:t>
            </a:r>
            <a:r>
              <a:rPr lang="en-US" altLang="zh-CN" sz="28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min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即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m&gt;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由命题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+1=0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没有实数根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-2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&lt;m&lt;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由于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均为真命题，故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的取值范围是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-1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&lt;m&lt;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760855" y="4573270"/>
            <a:ext cx="9074150" cy="1770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一般地，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800">
                <a:solidFill>
                  <a:srgbClr val="7030A0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7030A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)&lt;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m&gt;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 baseline="-25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min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如果是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7030A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)&lt;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m&gt;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 baseline="-25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max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8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两个命题都真，则必需求各个部分的交集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文本框 5" title=""/>
          <p:cNvSpPr txBox="1"/>
          <p:nvPr/>
        </p:nvSpPr>
        <p:spPr>
          <a:xfrm>
            <a:off x="1742440" y="321310"/>
            <a:ext cx="9152890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4.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下列四个命题：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(1)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(2)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mn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(3)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+n</a:t>
            </a:r>
            <a:r>
              <a:rPr lang="en-US" altLang="zh-CN" sz="24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=4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m-2n-6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(4)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mn+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m+n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 </a:t>
            </a:r>
            <a:endParaRPr lang="en-US" altLang="zh-CN" sz="24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其中真命题的序号是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243330" y="260350"/>
            <a:ext cx="438150" cy="60623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234440" y="777240"/>
            <a:ext cx="42291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258570" y="5044440"/>
            <a:ext cx="40767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456230" y="907415"/>
            <a:ext cx="543260" cy="37534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转化与化归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234440" y="3100070"/>
            <a:ext cx="4203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案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742440" y="2976880"/>
            <a:ext cx="9152890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(1)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假命题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反例：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-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(2)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真命题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 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=1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(3)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假命题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由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+n</a:t>
            </a:r>
            <a:r>
              <a:rPr lang="en-US" altLang="zh-CN" sz="24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=4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m-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n-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6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m-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2)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n+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1)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+1=0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不存在；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(4)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真命题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由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mn+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m+n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-1)(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-1)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0  .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742440" y="5029835"/>
            <a:ext cx="915289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一些命题的条件或结论不够直观，往往要通过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转化与化归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，得到更为直截了当的表述，再进行判断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  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常见的化归手段有通分、配方、因式分解等等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文本框 5" title=""/>
          <p:cNvSpPr txBox="1"/>
          <p:nvPr/>
        </p:nvSpPr>
        <p:spPr>
          <a:xfrm>
            <a:off x="1604010" y="359410"/>
            <a:ext cx="9335770" cy="1198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5.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已知集合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＝{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|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6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}，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＝{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|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}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t&gt;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24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，使得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m&lt;n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成立，则实数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的取值范围是</a:t>
            </a:r>
            <a:r>
              <a:rPr lang="zh-CN" altLang="en-US" sz="24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111250" y="311150"/>
            <a:ext cx="438150" cy="6185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132840" y="960120"/>
            <a:ext cx="42291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112520" y="5257800"/>
            <a:ext cx="407670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364792" y="907415"/>
            <a:ext cx="543258" cy="45827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转化与化归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+ 极端思想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104900" y="3382010"/>
            <a:ext cx="42037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案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604010" y="1586865"/>
            <a:ext cx="9335770" cy="46037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m&lt;n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恒成立，则实数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的取值范围是</a:t>
            </a:r>
            <a:r>
              <a:rPr lang="zh-CN" altLang="en-US" sz="24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604010" y="2077720"/>
            <a:ext cx="9335770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(3)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，使得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m&lt;n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成立，则实数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的取值范围是</a:t>
            </a:r>
            <a:r>
              <a:rPr lang="zh-CN" altLang="en-US" sz="24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604010" y="2571750"/>
            <a:ext cx="9335770" cy="46037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(4)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m&lt;n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恒成立，则实数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的取值范围是</a:t>
            </a:r>
            <a:r>
              <a:rPr lang="zh-CN" altLang="en-US" sz="24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604010" y="3335020"/>
            <a:ext cx="9336405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(1)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，使得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m&lt;n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成立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”: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max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&lt;n</a:t>
            </a:r>
            <a:r>
              <a:rPr lang="en-US" altLang="zh-CN" sz="24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max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(2)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m&lt;n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恒成立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”: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min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&lt;n</a:t>
            </a:r>
            <a:r>
              <a:rPr lang="en-US" altLang="zh-CN" sz="24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min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t&gt;4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en-US" altLang="zh-CN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(3)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，使得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m&lt;n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成立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”: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min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&lt;n</a:t>
            </a:r>
            <a:r>
              <a:rPr lang="en-US" altLang="zh-CN" sz="24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max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t&gt;1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(4)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m&lt;n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恒成立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”: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max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&lt;n</a:t>
            </a:r>
            <a:r>
              <a:rPr lang="en-US" altLang="zh-CN" sz="24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min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t&gt;8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596390" y="5206365"/>
            <a:ext cx="934402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如果一个真命题既是全称量词命题，又是存在量词命题，则要结合语义，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将逻辑语言翻译成符号语言或集合语言，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再通过逻辑推理得到参变量的范围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27" grpId="0" animBg="1"/>
      <p:bldP spid="5" grpId="0" animBg="1"/>
      <p:bldP spid="2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694430" y="1501140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2190750" y="2459355"/>
            <a:ext cx="414655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全称量词命题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4475480" y="3465195"/>
            <a:ext cx="5536565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全称量词真假的判断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2105025" y="4456430"/>
            <a:ext cx="367157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存在量词命题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053840" y="5512435"/>
            <a:ext cx="5922645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存在量词命题真假的判断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9" grpId="2" animBg="1"/>
      <p:bldP spid="4" grpId="2" animBg="1"/>
      <p:bldP spid="5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4347210" y="4907915"/>
            <a:ext cx="218059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559685" y="2933065"/>
            <a:ext cx="2245360" cy="64674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430010" y="3645535"/>
            <a:ext cx="218059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5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5490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7" name="文本框 16" title=""/>
          <p:cNvSpPr txBox="1"/>
          <p:nvPr/>
        </p:nvSpPr>
        <p:spPr>
          <a:xfrm>
            <a:off x="1821180" y="5205095"/>
            <a:ext cx="187515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5065395" y="3543935"/>
            <a:ext cx="322961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9" name="文本框 18" title=""/>
          <p:cNvSpPr txBox="1"/>
          <p:nvPr/>
        </p:nvSpPr>
        <p:spPr>
          <a:xfrm>
            <a:off x="3357245" y="4366260"/>
            <a:ext cx="3450590" cy="65709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函数与方程思想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6711315" y="2657475"/>
            <a:ext cx="298132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极端思想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2" animBg="1"/>
      <p:bldP spid="19" grpId="2" animBg="1"/>
      <p:bldP spid="18" grpId="2" animBg="1"/>
      <p:bldP spid="3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53900" y="10972800"/>
            <a:ext cx="342900" cy="2667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0422" name="矩形 60421" title=""/>
          <p:cNvSpPr/>
          <p:nvPr/>
        </p:nvSpPr>
        <p:spPr>
          <a:xfrm>
            <a:off x="1173480" y="685800"/>
            <a:ext cx="9698990" cy="4615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命题是可以判断真假的陈述句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有些陈述句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含有量词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，比如：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(1)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所有的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素数都是奇数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;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(2)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有的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无理数的平方还是无理数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;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(3)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任何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平行四边形对角线都相等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等等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这些都是命题吗？如果是，如何判断它们的真假？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矩形 12" title=""/>
          <p:cNvSpPr/>
          <p:nvPr/>
        </p:nvSpPr>
        <p:spPr>
          <a:xfrm>
            <a:off x="1167765" y="398780"/>
            <a:ext cx="453390" cy="5939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149350" y="1475105"/>
            <a:ext cx="422910" cy="1630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较与概括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167765" y="4712970"/>
            <a:ext cx="42227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9705" name="文本框 29704" title=""/>
          <p:cNvSpPr txBox="1"/>
          <p:nvPr/>
        </p:nvSpPr>
        <p:spPr>
          <a:xfrm>
            <a:off x="1659255" y="393700"/>
            <a:ext cx="9267825" cy="39693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下列语句是命题吗？比较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(1)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(3)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(2)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(4)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，它们之间有什么关系？</a:t>
            </a:r>
            <a:b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</a:b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&gt;3;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x+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是整数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对所有的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&gt;3</a:t>
            </a:r>
            <a:r>
              <a:rPr 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(4)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对任意一个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Z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是整数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0422" name="矩形 60421" title=""/>
          <p:cNvSpPr/>
          <p:nvPr/>
        </p:nvSpPr>
        <p:spPr>
          <a:xfrm>
            <a:off x="1661160" y="4658995"/>
            <a:ext cx="9276715" cy="156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(1)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无法判断真假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不是命题！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范围不明确；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(3)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可以判断真假，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是命题！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范围明确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有了量词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所有的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”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(2)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无法判断真假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,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不是命题！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范围不明确；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(4)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可以判断真假！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是命题！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范围明确，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有了量词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任意一个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 animBg="1"/>
      <p:bldP spid="604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矩形 12" title=""/>
          <p:cNvSpPr/>
          <p:nvPr/>
        </p:nvSpPr>
        <p:spPr>
          <a:xfrm>
            <a:off x="1324610" y="721995"/>
            <a:ext cx="453390" cy="5569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7" name="Shape 120" title=""/>
          <p:cNvSpPr/>
          <p:nvPr/>
        </p:nvSpPr>
        <p:spPr>
          <a:xfrm>
            <a:off x="988695" y="271780"/>
            <a:ext cx="31381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全称量词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8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339850" y="969010"/>
            <a:ext cx="422910" cy="378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基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本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概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念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9705" name="文本框 29704" title=""/>
          <p:cNvSpPr txBox="1"/>
          <p:nvPr/>
        </p:nvSpPr>
        <p:spPr>
          <a:xfrm>
            <a:off x="1820545" y="691515"/>
            <a:ext cx="9008745" cy="175323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1.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全称量词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：短语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所有的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任意一个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在逻辑用语中通常叫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做全称量词，并用符号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表示，常见的全称量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词还有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一切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每一个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任给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等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0422" name="矩形 60421" title=""/>
          <p:cNvSpPr/>
          <p:nvPr/>
        </p:nvSpPr>
        <p:spPr>
          <a:xfrm>
            <a:off x="1828165" y="2952115"/>
            <a:ext cx="9009380" cy="645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2.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全称量词命题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：含有全称量词的命题，叫做全称量词命题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.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1828800" y="4419600"/>
            <a:ext cx="9008745" cy="175323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全称量词命题的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符号表示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873250" y="5712460"/>
            <a:ext cx="844613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(“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取自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any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首字母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，为防止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歧义，倒写之！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0422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1256665" y="1599565"/>
                <a:ext cx="9501505" cy="20300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(1)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所有的素数都是奇数；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(2)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∀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+1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1;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(3)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对任意一个无理数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也是无理数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665" y="1599565"/>
                <a:ext cx="9501505" cy="2030095"/>
              </a:xfrm>
              <a:prstGeom prst="rect">
                <a:avLst/>
              </a:prstGeom>
              <a:blipFill rotWithShape="1">
                <a:blip r:embed="rId2"/>
                <a:stretch>
                  <a:fillRect l="-53" t="-250" r="-47" b="-219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1256665" y="1073150"/>
            <a:ext cx="950150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判断下列全称量词命题的真假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13" name="文本框 12" title=""/>
              <p:cNvSpPr txBox="1"/>
              <p:nvPr/>
            </p:nvSpPr>
            <p:spPr>
              <a:xfrm>
                <a:off x="1890395" y="4354830"/>
                <a:ext cx="8867140" cy="13938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反例：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=2;    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命题假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∀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en-US" altLang="zh-CN" sz="28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FF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Cambria Math" panose="02040503050406030204" charset="0"/>
                          <a:sym typeface="+mn-ea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m:t>  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m:t>∴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+1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   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命题真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(3)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反例：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   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命题假</a:t>
                </a:r>
                <a:endParaRPr lang="en-US" altLang="zh-CN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395" y="4354830"/>
                <a:ext cx="8867140" cy="1393825"/>
              </a:xfrm>
              <a:prstGeom prst="rect">
                <a:avLst/>
              </a:prstGeom>
              <a:blipFill rotWithShape="1">
                <a:blip r:embed="rId3"/>
                <a:stretch>
                  <a:fillRect l="-57" t="-364" r="-50" b="-957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 title=""/>
          <p:cNvSpPr/>
          <p:nvPr/>
        </p:nvSpPr>
        <p:spPr>
          <a:xfrm>
            <a:off x="1256665" y="4580890"/>
            <a:ext cx="422910" cy="1014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 title=""/>
          <p:cNvSpPr/>
          <p:nvPr/>
        </p:nvSpPr>
        <p:spPr>
          <a:xfrm>
            <a:off x="1359535" y="845185"/>
            <a:ext cx="422910" cy="706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思考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956435" y="938530"/>
            <a:ext cx="886714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如何判断命题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的真假？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859915" y="1848485"/>
            <a:ext cx="8867140" cy="26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要判定全称量词命题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是真命题，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需要对集合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每个元素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，证明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成立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如果在集合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中找到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一个元素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，使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不成立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，那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么这个全称量词命题就是假命题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Shape 120" title=""/>
          <p:cNvSpPr/>
          <p:nvPr/>
        </p:nvSpPr>
        <p:spPr>
          <a:xfrm>
            <a:off x="988695" y="271780"/>
            <a:ext cx="31381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全称量词的真假判断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8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 title=""/>
          <p:cNvSpPr txBox="1"/>
          <p:nvPr/>
        </p:nvSpPr>
        <p:spPr>
          <a:xfrm>
            <a:off x="1256665" y="1599565"/>
            <a:ext cx="9501505" cy="2030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每个四边形的内角和都是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360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°； 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任何实数都有算术平方根； 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是无理数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３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是无理数．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256665" y="1073150"/>
            <a:ext cx="950150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判断下列全称量词命题的真假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1256030" y="4318635"/>
            <a:ext cx="950214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(1)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命题真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命题假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命题假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矩形 12" title=""/>
          <p:cNvSpPr/>
          <p:nvPr/>
        </p:nvSpPr>
        <p:spPr>
          <a:xfrm>
            <a:off x="1147445" y="347980"/>
            <a:ext cx="453390" cy="5939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129030" y="1475105"/>
            <a:ext cx="422910" cy="1630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较与概括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147445" y="4906010"/>
            <a:ext cx="422275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9705" name="文本框 29704" title=""/>
          <p:cNvSpPr txBox="1"/>
          <p:nvPr/>
        </p:nvSpPr>
        <p:spPr>
          <a:xfrm>
            <a:off x="1659255" y="403860"/>
            <a:ext cx="9267825" cy="396938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下列语句是命题吗？比较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(1)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(3)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(2)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(4)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，它们之间有什么关系？</a:t>
            </a:r>
            <a:b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</a:b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+1=3;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能被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整除；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lang="zh-CN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存在一个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，使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+1=3</a:t>
            </a:r>
            <a:r>
              <a:rPr 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(4)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至少</a:t>
            </a:r>
            <a:r>
              <a:rPr lang="zh-CN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有一个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Z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能被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整除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1651000" y="4648835"/>
            <a:ext cx="9276715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(1)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无法判断真假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不是命题！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范围不明确；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(3)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可以判断真假，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是命题！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范围明确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. 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有了量词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存在一个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”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(2)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无法判断真假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,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不是命题！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范围不明确；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(4)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可以判断真假！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是命题！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范围明确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 (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有了量词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有一个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 animBg="1"/>
      <p:bldP spid="2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302</Paragraphs>
  <Slides>29</Slides>
  <Notes>3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44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方正姚体</vt:lpstr>
      <vt:lpstr>幼圆</vt:lpstr>
      <vt:lpstr>Times New Roman</vt:lpstr>
      <vt:lpstr>等线</vt:lpstr>
      <vt:lpstr>Cambria Math</vt:lpstr>
      <vt:lpstr>宋体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2023-06-09T10:15:57.763</cp:lastPrinted>
  <dcterms:created xsi:type="dcterms:W3CDTF">2023-06-09T10:15:57Z</dcterms:created>
  <dcterms:modified xsi:type="dcterms:W3CDTF">2023-06-09T02:15:58Z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