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956" r:id="rId6"/>
    <p:sldId id="957" r:id="rId7"/>
    <p:sldId id="958" r:id="rId8"/>
    <p:sldId id="959" r:id="rId9"/>
    <p:sldId id="960" r:id="rId10"/>
    <p:sldId id="961" r:id="rId11"/>
    <p:sldId id="962" r:id="rId12"/>
    <p:sldId id="1053" r:id="rId13"/>
    <p:sldId id="968" r:id="rId14"/>
    <p:sldId id="972" r:id="rId15"/>
    <p:sldId id="287" r:id="rId16"/>
    <p:sldId id="963" r:id="rId17"/>
    <p:sldId id="1022" r:id="rId18"/>
    <p:sldId id="990" r:id="rId19"/>
    <p:sldId id="983" r:id="rId20"/>
    <p:sldId id="988" r:id="rId21"/>
    <p:sldId id="987" r:id="rId22"/>
    <p:sldId id="976" r:id="rId23"/>
    <p:sldId id="1087" r:id="rId24"/>
    <p:sldId id="1089" r:id="rId25"/>
    <p:sldId id="330" r:id="rId26"/>
    <p:sldId id="331" r:id="rId27"/>
    <p:sldId id="332" r:id="rId28"/>
    <p:sldId id="285" r:id="rId29"/>
    <p:sldId id="319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tags" Target="tags/tag87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Relationship Id="rId5" Type="http://schemas.openxmlformats.org/officeDocument/2006/relationships/image" Target="../media/image19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535430" y="859790"/>
            <a:ext cx="899160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第二章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一元二次函数、方程、不等式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221865"/>
            <a:ext cx="103555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2.1.2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不等式的性质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602740" y="1731010"/>
            <a:ext cx="916749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充分而不必要条件</a:t>
            </a:r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 B.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必要而不充分条件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C.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充要条件</a:t>
            </a:r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　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D.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既不充分也不必要条件
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03375" y="1080135"/>
            <a:ext cx="91668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∈R,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“|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|+|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|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”是“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”的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(</a:t>
            </a:r>
            <a:r>
              <a:rPr lang="zh-CN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　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02740" y="4615815"/>
            <a:ext cx="91674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</a:t>
            </a:r>
            <a:r>
              <a:rPr 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zh-CN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</a:t>
            </a:r>
            <a:endParaRPr lang="zh-CN" altLang="en-US" sz="2800" b="0" i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五边形 1" title=""/>
          <p:cNvSpPr/>
          <p:nvPr/>
        </p:nvSpPr>
        <p:spPr>
          <a:xfrm>
            <a:off x="500380" y="3298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375285"/>
            <a:ext cx="2750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不等式性质的应用</a:t>
            </a:r>
            <a:endParaRPr lang="zh-CN" altLang="en-US" sz="2400" b="1" smtClean="0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330325" y="1088390"/>
                <a:ext cx="9415145" cy="8616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indent="254000" defTabSz="914400">
                  <a:lnSpc>
                    <a:spcPct val="120000"/>
                  </a:lnSpc>
                  <a:tabLst>
                    <a:tab pos="1028700"/>
                    <a:tab pos="1849755"/>
                    <a:tab pos="2536825"/>
                    <a:tab pos="3221355"/>
                  </a:tabLst>
                </a:pPr>
                <a:r>
                  <a:rPr lang="zh-CN" alt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例题</a:t>
                </a: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.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已知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a&gt;b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, c&lt;0,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求证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：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&gt;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. </a:t>
                </a:r>
                <a:endParaRPr lang="zh-CN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25" y="1088390"/>
                <a:ext cx="9415145" cy="861695"/>
              </a:xfrm>
              <a:prstGeom prst="rect">
                <a:avLst/>
              </a:prstGeom>
              <a:blipFill rotWithShape="1">
                <a:blip r:embed="rId2"/>
                <a:stretch>
                  <a:fillRect l="-67" t="-737" r="-67" b="-73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30325" y="1950085"/>
                <a:ext cx="9415145" cy="1009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证明：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 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25" y="1950085"/>
                <a:ext cx="9415145" cy="1009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mpd="sng">
                <a:noFill/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1330325" y="2959735"/>
                <a:ext cx="9415145" cy="1009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b</a:t>
                </a:r>
                <a:r>
                  <a:rPr lang="en-US" altLang="zh-CN" sz="28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;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25" y="2959735"/>
                <a:ext cx="9415145" cy="1009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329690" y="3960495"/>
                <a:ext cx="9415780" cy="702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&gt;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;   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90" y="3960495"/>
                <a:ext cx="9415780" cy="702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文本框 11" title=""/>
              <p:cNvSpPr txBox="1"/>
              <p:nvPr/>
            </p:nvSpPr>
            <p:spPr>
              <a:xfrm>
                <a:off x="1329690" y="4658360"/>
                <a:ext cx="9415780" cy="9328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c&lt;0,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90" y="4658360"/>
                <a:ext cx="9415780" cy="9328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 title=""/>
          <p:cNvSpPr txBox="1"/>
          <p:nvPr/>
        </p:nvSpPr>
        <p:spPr>
          <a:xfrm>
            <a:off x="7753350" y="1887855"/>
            <a:ext cx="3131185" cy="1370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正数同向可乘性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倒数保号性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7765415" y="3196590"/>
            <a:ext cx="289306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正数保序性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7852410" y="4813300"/>
            <a:ext cx="289306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负数反序性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圆角右箭头 17" title=""/>
          <p:cNvSpPr/>
          <p:nvPr/>
        </p:nvSpPr>
        <p:spPr>
          <a:xfrm>
            <a:off x="5604510" y="2218055"/>
            <a:ext cx="2179955" cy="183515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右箭头 18" title=""/>
          <p:cNvSpPr/>
          <p:nvPr/>
        </p:nvSpPr>
        <p:spPr>
          <a:xfrm flipV="1">
            <a:off x="6457315" y="2941955"/>
            <a:ext cx="1190625" cy="13716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箭头 19" title=""/>
          <p:cNvSpPr/>
          <p:nvPr/>
        </p:nvSpPr>
        <p:spPr>
          <a:xfrm>
            <a:off x="6012180" y="3517265"/>
            <a:ext cx="1750060" cy="1333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 title=""/>
          <p:cNvSpPr/>
          <p:nvPr/>
        </p:nvSpPr>
        <p:spPr>
          <a:xfrm>
            <a:off x="6003290" y="5140325"/>
            <a:ext cx="1750060" cy="1333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文本占位符 38914" title=""/>
          <p:cNvSpPr/>
          <p:nvPr>
            <p:ph type="body" idx="4294967295"/>
          </p:nvPr>
        </p:nvSpPr>
        <p:spPr>
          <a:xfrm>
            <a:off x="1468755" y="2089785"/>
            <a:ext cx="9101455" cy="177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A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　　	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  B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C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	      D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矩形 38915" title=""/>
          <p:cNvSpPr/>
          <p:nvPr/>
        </p:nvSpPr>
        <p:spPr>
          <a:xfrm>
            <a:off x="1468755" y="4605020"/>
            <a:ext cx="910145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68755" y="1345565"/>
            <a:ext cx="910145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＜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＜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，则下列不等式一定成立的是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　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2.1.2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不等式的性质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56105" y="180975"/>
                <a:ext cx="9049385" cy="2491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indent="254000" defTabSz="914400">
                  <a:lnSpc>
                    <a:spcPct val="120000"/>
                  </a:lnSpc>
                  <a:tabLst>
                    <a:tab pos="1028700"/>
                    <a:tab pos="1849755"/>
                    <a:tab pos="2536825"/>
                    <a:tab pos="3221355"/>
                  </a:tabLst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1.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对于实数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给出下列命题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:</a:t>
                </a:r>
                <a:endParaRPr lang="zh-CN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254000" defTabSz="914400">
                  <a:lnSpc>
                    <a:spcPct val="120000"/>
                  </a:lnSpc>
                  <a:tabLst>
                    <a:tab pos="1028700"/>
                    <a:tab pos="1849755"/>
                    <a:tab pos="2536825"/>
                    <a:tab pos="3221355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①若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a&gt;b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则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ac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&gt;bc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②若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a&lt;b&lt;0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则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&gt;ab&gt;b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</a:t>
                </a:r>
                <a:endParaRPr lang="zh-CN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254000" defTabSz="914400">
                  <a:lnSpc>
                    <a:spcPct val="120000"/>
                  </a:lnSpc>
                  <a:tabLst>
                    <a:tab pos="1028700"/>
                    <a:tab pos="1849755"/>
                    <a:tab pos="2536825"/>
                    <a:tab pos="3221355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③若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a&gt;b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则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&gt;b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④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a&lt;b&lt;0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254000" defTabSz="914400">
                  <a:lnSpc>
                    <a:spcPct val="120000"/>
                  </a:lnSpc>
                  <a:tabLst>
                    <a:tab pos="1028700"/>
                    <a:tab pos="1849755"/>
                    <a:tab pos="2536825"/>
                    <a:tab pos="3221355"/>
                  </a:tabLst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其中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正确命题的序号是</a:t>
                </a:r>
                <a:r>
                  <a:rPr lang="zh-CN" altLang="zh-CN" sz="2800" i="1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　　　　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 </a:t>
                </a:r>
                <a:endParaRPr lang="zh-CN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05" y="180975"/>
                <a:ext cx="9049385" cy="2491105"/>
              </a:xfrm>
              <a:prstGeom prst="rect">
                <a:avLst/>
              </a:prstGeom>
              <a:blipFill rotWithShape="1">
                <a:blip r:embed="rId2"/>
                <a:stretch>
                  <a:fillRect l="-70" t="-255" r="-70" b="-255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5885" y="158115"/>
            <a:ext cx="4381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81760" y="53397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5885" y="55943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69060" y="311150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68805" y="2752090"/>
                <a:ext cx="9036050" cy="27298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</a:t>
                </a:r>
                <a:r>
                  <a:rPr lang="zh-CN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填</a:t>
                </a:r>
                <a:r>
                  <a:rPr lang="zh-CN" altLang="zh-CN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②</a:t>
                </a:r>
                <a:r>
                  <a:rPr lang="en-US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④       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①不严密！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时不成立；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②因为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③换一种叙述：若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a&gt;b</a:t>
                </a:r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a&gt;b </a:t>
                </a:r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aa&gt;bb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错误！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④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因为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)&gt;(-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05" y="2752090"/>
                <a:ext cx="9036050" cy="2729865"/>
              </a:xfrm>
              <a:prstGeom prst="rect">
                <a:avLst/>
              </a:prstGeom>
              <a:blipFill rotWithShape="1">
                <a:blip r:embed="rId3"/>
                <a:stretch>
                  <a:fillRect l="-70" t="-233" r="-70" b="-23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1868805" y="5561965"/>
            <a:ext cx="9036685" cy="1014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   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不等式的推导过程，每一步都必需有依据，而主要依据就是实数大小的事实和不等式的性质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65630" y="215265"/>
                <a:ext cx="9053830" cy="1383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设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则下列不等式中正确的是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   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A.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B.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C.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D.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endParaRPr lang="zh-CN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30" y="215265"/>
                <a:ext cx="9053830" cy="1383665"/>
              </a:xfrm>
              <a:prstGeom prst="rect">
                <a:avLst/>
              </a:prstGeom>
              <a:blipFill rotWithShape="1">
                <a:blip r:embed="rId2"/>
                <a:stretch>
                  <a:fillRect l="-70" t="-459" r="-666" b="-459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5885" y="158115"/>
            <a:ext cx="4381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81760" y="524192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0170" y="54102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69060" y="325374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70075" y="3197225"/>
                <a:ext cx="9036050" cy="1529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选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D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注意到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b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(2)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选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D     </a:t>
                </a:r>
                <a:r>
                  <a:rPr lang="zh-CN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因为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 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)&gt;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)&gt;0</a:t>
                </a:r>
                <a:endPara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75" y="3197225"/>
                <a:ext cx="9036050" cy="1529080"/>
              </a:xfrm>
              <a:prstGeom prst="rect">
                <a:avLst/>
              </a:prstGeom>
              <a:blipFill rotWithShape="1">
                <a:blip r:embed="rId3"/>
                <a:stretch>
                  <a:fillRect l="-70" t="-415" r="-70" b="-41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3" name="文本框 12" title=""/>
              <p:cNvSpPr txBox="1"/>
              <p:nvPr/>
            </p:nvSpPr>
            <p:spPr>
              <a:xfrm>
                <a:off x="1883410" y="5238750"/>
                <a:ext cx="9036685" cy="12846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32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在不等式推导过程中，常用到的两个结论：</a:t>
                </a:r>
                <a:endParaRPr lang="zh-CN" altLang="en-US" sz="2800">
                  <a:solidFill>
                    <a:srgbClr val="7030A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32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1</a:t>
                </a:r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7030A0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  <a:sym typeface="+mn-ea"/>
                  </a:rPr>
                  <a:t>±</a:t>
                </a:r>
                <a:r>
                  <a:rPr lang="en-US" altLang="zh-CN" sz="32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      2</a:t>
                </a:r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a</a:t>
                </a:r>
                <a:r>
                  <a:rPr lang="en-US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</a:t>
                </a:r>
                <a:r>
                  <a:rPr lang="en-US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b</a:t>
                </a:r>
                <a:r>
                  <a:rPr lang="en-US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&gt;0</a:t>
                </a:r>
                <a:r>
                  <a:rPr lang="zh-CN" altLang="en-US" sz="3200">
                    <a:solidFill>
                      <a:srgbClr val="7030A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&gt;0</a:t>
                </a:r>
                <a:endParaRPr lang="en-US" altLang="zh-CN" sz="32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410" y="5238750"/>
                <a:ext cx="9036685" cy="1284605"/>
              </a:xfrm>
              <a:prstGeom prst="rect">
                <a:avLst/>
              </a:prstGeom>
              <a:blipFill rotWithShape="1">
                <a:blip r:embed="rId4"/>
                <a:stretch>
                  <a:fillRect l="-56" t="-395" r="-49" b="-346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878965" y="1598930"/>
                <a:ext cx="9027160" cy="1140460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indent="0" algn="l"/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 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&gt;0</a:t>
                </a:r>
                <a:r>
                  <a:rPr lang="zh-CN" sz="2800">
                    <a:solidFill>
                      <a:srgbClr val="0000FF"/>
                    </a:solidFill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d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&lt;0</a:t>
                </a:r>
                <a:r>
                  <a:rPr lang="zh-CN" sz="2800">
                    <a:solidFill>
                      <a:srgbClr val="0000FF"/>
                    </a:solidFill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则一定有(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　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algn="l"/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 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D.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 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en-US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65" y="1598930"/>
                <a:ext cx="9027160" cy="1140460"/>
              </a:xfrm>
              <a:prstGeom prst="rect">
                <a:avLst/>
              </a:prstGeom>
              <a:blipFill rotWithShape="1">
                <a:blip r:embed="rId5"/>
                <a:stretch>
                  <a:fillRect l="-56" t="-445" r="-49" b="-39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70710" y="365760"/>
                <a:ext cx="9049385" cy="932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15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36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，求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10" y="365760"/>
                <a:ext cx="9049385" cy="932815"/>
              </a:xfrm>
              <a:prstGeom prst="rect">
                <a:avLst/>
              </a:prstGeom>
              <a:blipFill rotWithShape="1">
                <a:blip r:embed="rId2"/>
                <a:stretch>
                  <a:fillRect l="-70" t="-681" r="-70" b="-68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5885" y="247015"/>
            <a:ext cx="438150" cy="6247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81760" y="49574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5885" y="506095"/>
            <a:ext cx="44386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69060" y="247142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70710" y="1687830"/>
                <a:ext cx="9049385" cy="2846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15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36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-36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-15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36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-36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&lt;60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-15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36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60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-24&lt;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&lt;45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10" y="1687830"/>
                <a:ext cx="9049385" cy="2846070"/>
              </a:xfrm>
              <a:prstGeom prst="rect">
                <a:avLst/>
              </a:prstGeom>
              <a:blipFill rotWithShape="1">
                <a:blip r:embed="rId3"/>
                <a:stretch>
                  <a:fillRect l="-70" t="-223" r="-70" b="-22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1877060" y="4923155"/>
            <a:ext cx="9036685" cy="1445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  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不等式中出现</a:t>
            </a:r>
            <a:r>
              <a:rPr lang="zh-CN" altLang="en-US" sz="28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减法运算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时，要调整为加上减数的相反数，再用不等式的同向可加性；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   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两个正数的倒数具有反序性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2.1.2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不等式的性质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887855" y="203835"/>
            <a:ext cx="903605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不等式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-c &lt; ax+b &lt; 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1},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 baseline="30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36588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346329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5885" y="557530"/>
            <a:ext cx="43878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1" name="矩形 30" title=""/>
          <p:cNvSpPr/>
          <p:nvPr/>
        </p:nvSpPr>
        <p:spPr>
          <a:xfrm>
            <a:off x="1360170" y="3018155"/>
            <a:ext cx="44513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365885" y="5218430"/>
            <a:ext cx="43815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87855" y="1744980"/>
                <a:ext cx="9049385" cy="35210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-c &lt; ax+b &lt; c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-b-c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c-b  </a:t>
                </a:r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由已知，有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 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   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ea typeface="黑体" panose="02010609060101010101" pitchFamily="49" charset="-122"/>
                    <a:cs typeface="+mn-lt"/>
                    <a:sym typeface="+mn-ea"/>
                  </a:rPr>
                  <a:t>: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ea typeface="黑体" panose="02010609060101010101" pitchFamily="49" charset="-122"/>
                    <a:cs typeface="+mn-lt"/>
                    <a:sym typeface="+mn-ea"/>
                  </a:rPr>
                  <a:t>: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FF0000"/>
                    </a:solidFill>
                    <a:ea typeface="黑体" panose="02010609060101010101" pitchFamily="49" charset="-122"/>
                    <a:cs typeface="+mn-lt"/>
                    <a:sym typeface="+mn-ea"/>
                  </a:rPr>
                  <a:t>: 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FF0000"/>
                    </a:solidFill>
                    <a:ea typeface="黑体" panose="02010609060101010101" pitchFamily="49" charset="-122"/>
                    <a:cs typeface="+mn-lt"/>
                    <a:sym typeface="+mn-ea"/>
                  </a:rPr>
                  <a:t>: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3</a:t>
                </a:r>
                <a:endPara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55" y="1744980"/>
                <a:ext cx="9049385" cy="3521075"/>
              </a:xfrm>
              <a:prstGeom prst="rect">
                <a:avLst/>
              </a:prstGeom>
              <a:blipFill rotWithShape="1">
                <a:blip r:embed="rId2"/>
                <a:stretch>
                  <a:fillRect l="-70" t="-180" r="-70" b="-180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1887220" y="5379720"/>
            <a:ext cx="9036685" cy="1014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  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解不等式过程中的每一步化归，都用到不等式的性质；运用不等式的性质时，要检查性质的</a:t>
            </a:r>
            <a:r>
              <a:rPr lang="zh-CN" altLang="en-US" sz="28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前提条件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4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6588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346329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5885" y="255270"/>
            <a:ext cx="43878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1" name="矩形 30" title=""/>
          <p:cNvSpPr/>
          <p:nvPr/>
        </p:nvSpPr>
        <p:spPr>
          <a:xfrm>
            <a:off x="1360170" y="2458085"/>
            <a:ext cx="445135" cy="2245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70710" y="152400"/>
                <a:ext cx="9049385" cy="10096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b,c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=0,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10" y="152400"/>
                <a:ext cx="9049385" cy="1009650"/>
              </a:xfrm>
              <a:prstGeom prst="rect">
                <a:avLst/>
              </a:prstGeom>
              <a:blipFill rotWithShape="1">
                <a:blip r:embed="rId2"/>
                <a:stretch>
                  <a:fillRect l="-70" t="-629" r="-70" b="-629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70710" y="1172210"/>
                <a:ext cx="9049385" cy="48069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证明：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a,b,c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中</a:t>
                </a:r>
                <a:r>
                  <a:rPr lang="zh-CN" alt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两正一负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不妨设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a&gt;0,b&gt;0, 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𝑏𝑐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𝑎𝑐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b&gt;0 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ab&lt;0,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 ,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𝑎𝑏𝑐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从而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 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10" y="1172210"/>
                <a:ext cx="9049385" cy="4806950"/>
              </a:xfrm>
              <a:prstGeom prst="rect">
                <a:avLst/>
              </a:prstGeom>
              <a:blipFill rotWithShape="1">
                <a:blip r:embed="rId3"/>
                <a:stretch>
                  <a:fillRect l="-70" t="-132" r="-70" b="-132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60170" y="5903595"/>
            <a:ext cx="43878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69440" y="6010910"/>
            <a:ext cx="9036685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对于</a:t>
            </a:r>
            <a:r>
              <a:rPr lang="zh-CN" altLang="en-US" sz="2800">
                <a:solidFill>
                  <a:srgbClr val="C0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轮换式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，可以作出具体的假设，以利于进一步推导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2.1.2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不等式的性质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888490" y="191770"/>
            <a:ext cx="9035415" cy="2614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有三个房间需要粉刷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粉刷方案要求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每个房间只用一种颜色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alt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en-US" alt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三个房间颜色各不相同</a:t>
            </a:r>
            <a:r>
              <a:rPr lang="en-US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已知三个房间的粉刷面积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sz="2400" b="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</a:t>
            </a:r>
            <a:endParaRPr lang="zh-CN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别为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z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x&lt;y&lt;z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三种颜色涂料的粉刷费用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sz="2400" b="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分别为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a,b,c,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a&lt;b&lt;c</a:t>
            </a:r>
            <a:r>
              <a:rPr lang="en-US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在不同的方案中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最低的总费用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单位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　</a:t>
            </a:r>
            <a:r>
              <a:rPr lang="en-US" sz="24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sz="24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A.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ax+by+cz</a:t>
            </a:r>
            <a:r>
              <a:rPr lang="zh-CN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</a:t>
            </a:r>
            <a:r>
              <a:rPr lang="en-US" altLang="zh-CN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B.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az+by+cx  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C.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ay+bz+cx</a:t>
            </a:r>
            <a:r>
              <a:rPr lang="zh-CN" sz="2400" b="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　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D.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ay+bx+cz</a:t>
            </a:r>
            <a:endParaRPr lang="en-US" altLang="en-US" sz="2400" b="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36588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346329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极端思想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65885" y="477520"/>
            <a:ext cx="438785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1" name="矩形 30" title=""/>
          <p:cNvSpPr/>
          <p:nvPr/>
        </p:nvSpPr>
        <p:spPr>
          <a:xfrm>
            <a:off x="1360170" y="33204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84045" y="2890520"/>
            <a:ext cx="9039860" cy="2245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indent="0" algn="l"/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选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</a:t>
            </a:r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</a:t>
            </a:r>
            <a:endParaRPr lang="zh-CN" sz="28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/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根据极端思想，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用粉刷费用最低的涂料粉刷面积最大的房间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且用粉刷费用最高的涂料粉刷面积最小的房间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这样所需总费用最低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最低总费用为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az+by+cx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可以用作差比较法加以验证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87220" y="5210810"/>
            <a:ext cx="903668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注意：根据正数同向可乘性能得到的是最高的总费用；另一种极端情况就能得到最低的总费用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365885" y="5218430"/>
            <a:ext cx="43815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844040" y="687705"/>
            <a:ext cx="90398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4.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&lt;a+b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≤5, -1≤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≤4,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en-US" sz="2800" b="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339215" y="442595"/>
            <a:ext cx="438150" cy="6000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5" y="1009650"/>
            <a:ext cx="543260" cy="36556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30325" y="681990"/>
            <a:ext cx="43878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1" name="矩形 30" title=""/>
          <p:cNvSpPr/>
          <p:nvPr/>
        </p:nvSpPr>
        <p:spPr>
          <a:xfrm>
            <a:off x="1336040" y="257048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47215" y="2091690"/>
            <a:ext cx="9039860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≤5, -1≤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≤4,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-6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&lt;3m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≤15, -8≤-2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≤2;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3m-2n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≤17</a:t>
            </a:r>
            <a:endParaRPr lang="zh-CN" altLang="en-US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47215" y="4773295"/>
            <a:ext cx="903668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已知二元不等式，可以通过</a:t>
            </a:r>
            <a:r>
              <a:rPr lang="zh-CN" altLang="en-US" sz="2800">
                <a:solidFill>
                  <a:srgbClr val="FF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换元转化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为一元不等式；目标式的转化可以用观察法或待定系数法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336040" y="4981575"/>
            <a:ext cx="43815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9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844040" y="210185"/>
                <a:ext cx="9039860" cy="737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5.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&lt;a&lt;b&lt;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8, -1≤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≤4,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en-US" sz="2800" b="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210185"/>
                <a:ext cx="9039860" cy="737235"/>
              </a:xfrm>
              <a:prstGeom prst="rect">
                <a:avLst/>
              </a:prstGeom>
              <a:blipFill rotWithShape="1">
                <a:blip r:embed="rId2"/>
                <a:stretch>
                  <a:fillRect l="-70" t="-861" r="-70" b="-861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 title=""/>
          <p:cNvSpPr/>
          <p:nvPr/>
        </p:nvSpPr>
        <p:spPr>
          <a:xfrm>
            <a:off x="133921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36556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分类讨论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30325" y="184150"/>
            <a:ext cx="43878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1" name="矩形 30" title=""/>
          <p:cNvSpPr/>
          <p:nvPr/>
        </p:nvSpPr>
        <p:spPr>
          <a:xfrm>
            <a:off x="1336040" y="2170430"/>
            <a:ext cx="443865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47215" y="1012190"/>
                <a:ext cx="9039860" cy="39693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+b=a+b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8, 0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&lt;b&lt;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8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16   </a:t>
                </a:r>
                <a:r>
                  <a:rPr lang="en-US" altLang="zh-CN" sz="2800">
                    <a:solidFill>
                      <a:srgbClr val="C00000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①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+b=-a+b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10, -10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&lt;b&lt;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8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&lt;-a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又由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&lt;-a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故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 </a:t>
                </a:r>
                <a:r>
                  <a:rPr lang="en-US" altLang="zh-CN" sz="2800">
                    <a:solidFill>
                      <a:srgbClr val="C00000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 ②</a:t>
                </a:r>
                <a:endParaRPr lang="en-US" altLang="zh-CN" sz="2800">
                  <a:solidFill>
                    <a:srgbClr val="C00000"/>
                  </a:solidFill>
                  <a:latin typeface="微软雅黑" panose="020b0503020204020204" charset="-122"/>
                  <a:ea typeface="微软雅黑"/>
                  <a:cs typeface="Times New Roman" panose="02020603050405020304" pitchFamily="18" charset="0"/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综合1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zh-CN" altLang="en-US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：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b&lt;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 </a:t>
                </a:r>
                <a:endPara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15" y="1012190"/>
                <a:ext cx="9039860" cy="3969385"/>
              </a:xfrm>
              <a:prstGeom prst="rect">
                <a:avLst/>
              </a:prstGeom>
              <a:blipFill rotWithShape="1">
                <a:blip r:embed="rId3"/>
                <a:stretch>
                  <a:fillRect l="-70" t="-160" r="-70" b="-16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1850390" y="5112385"/>
            <a:ext cx="903668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1.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目标式带有绝对值的，要分类讨论；</a:t>
            </a:r>
            <a:endParaRPr lang="zh-CN" altLang="en-US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2 .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两个变量取值</a:t>
            </a:r>
            <a:r>
              <a:rPr lang="zh-CN" altLang="en-US" sz="2800">
                <a:solidFill>
                  <a:srgbClr val="C0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有关联</a:t>
            </a:r>
            <a:r>
              <a:rPr lang="zh-CN" altLang="en-US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时，要注意其对目标式的影响</a:t>
            </a:r>
            <a:r>
              <a:rPr lang="en-US" altLang="zh-CN" sz="2800">
                <a:solidFill>
                  <a:srgbClr val="7030A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336040" y="5221605"/>
            <a:ext cx="43815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9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460750" y="345313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460750" y="507365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不等式性质的应用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81750" y="341820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559685" y="282702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975100" y="4672965"/>
            <a:ext cx="27095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84295"/>
            <a:ext cx="2981325" cy="6519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668895" y="280733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极端思想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69700" y="112776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7455" y="594360"/>
            <a:ext cx="9617710" cy="1341963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上一课时我们学习了比较两个数的大小，为我们学习不等式的性质奠定了基础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让我们先回顾等式的有关性质：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27455" y="2749550"/>
                <a:ext cx="9618345" cy="3134360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性质１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性质２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性质３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性质４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性质５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≠０，那么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55" y="2749550"/>
                <a:ext cx="9618345" cy="3134360"/>
              </a:xfrm>
              <a:prstGeom prst="rect">
                <a:avLst/>
              </a:prstGeom>
              <a:blipFill rotWithShape="1">
                <a:blip r:embed="rId2"/>
                <a:stretch>
                  <a:fillRect l="-53" t="-162" r="-46" b="-142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227455" y="2218055"/>
            <a:ext cx="961834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等式有下面的基本性质：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7455" y="1047750"/>
            <a:ext cx="9617710" cy="1341963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接下来，我们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类比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等式的性质，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猜想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不等式的性质，请你给出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证明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27455" y="2823210"/>
            <a:ext cx="96183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不等式的性质：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27455" y="3558540"/>
            <a:ext cx="9618345" cy="177038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性质１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对称性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性质２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传递性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Shape 120" title=""/>
          <p:cNvSpPr/>
          <p:nvPr/>
        </p:nvSpPr>
        <p:spPr>
          <a:xfrm>
            <a:off x="1052830" y="375285"/>
            <a:ext cx="2750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不等式的性质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32988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296670" y="1129030"/>
            <a:ext cx="96183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不等式的性质：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96670" y="1864360"/>
            <a:ext cx="9618345" cy="177038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a+c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b+c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加法保序性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 title=""/>
          <p:cNvGrpSpPr/>
          <p:nvPr/>
        </p:nvGrpSpPr>
        <p:grpSpPr>
          <a:xfrm>
            <a:off x="3068955" y="2846705"/>
            <a:ext cx="4478655" cy="650875"/>
            <a:chOff x="5799" y="8133"/>
            <a:chExt cx="7053" cy="1025"/>
          </a:xfrm>
        </p:grpSpPr>
        <p:sp>
          <p:nvSpPr>
            <p:cNvPr id="9" name="文本框 8"/>
            <p:cNvSpPr txBox="1"/>
            <p:nvPr/>
          </p:nvSpPr>
          <p:spPr>
            <a:xfrm>
              <a:off x="5799" y="8133"/>
              <a:ext cx="7053" cy="1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推论： 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a+c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&gt;b-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c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10171" y="8632"/>
              <a:ext cx="503" cy="218"/>
            </a:xfrm>
            <a:prstGeom prst="rightArrow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文本框 6" title=""/>
          <p:cNvSpPr txBox="1"/>
          <p:nvPr/>
        </p:nvSpPr>
        <p:spPr>
          <a:xfrm>
            <a:off x="1227455" y="3307080"/>
            <a:ext cx="9617710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∵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 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a-b&gt;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          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∴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ac-bc&gt;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0,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ac&gt;bc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   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c&lt;0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ac-bc&lt;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0,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ac&lt;bc.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27455" y="814070"/>
            <a:ext cx="961009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不等式的性质：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27455" y="1549400"/>
            <a:ext cx="9610090" cy="121094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＞０，那么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正数保序性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＜０，那么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负数反序性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7455" y="814070"/>
            <a:ext cx="960120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不等式的性质：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27455" y="1549400"/>
            <a:ext cx="9601200" cy="23304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同向可加性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性质６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＞０，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＞０，那么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           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正数同向乘法保序性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endParaRPr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226820" y="3705225"/>
                <a:ext cx="9601835" cy="20205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特别地：若</a:t>
                </a:r>
                <a:r>
                  <a:rPr lang="zh-CN" altLang="en-US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zh-CN" altLang="en-US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，则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保序性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(反序性)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20" y="3705225"/>
                <a:ext cx="9601835" cy="2020570"/>
              </a:xfrm>
              <a:prstGeom prst="rect">
                <a:avLst/>
              </a:prstGeom>
              <a:blipFill rotWithShape="1">
                <a:blip r:embed="rId2"/>
                <a:stretch>
                  <a:fillRect l="-53" t="-251" r="-46" b="-220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1227455" y="502920"/>
            <a:ext cx="960120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不等式的性质：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1227455" y="1238250"/>
                <a:ext cx="9601200" cy="2344420"/>
              </a:xfrm>
              <a:prstGeom prst="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＞０，那么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（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≥２）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                                 (</a:t>
                </a:r>
                <a:r>
                  <a:rPr lang="zh-CN" altLang="en-US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正数乘方保序性</a:t>
                </a: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:endPara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性质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＞０，那么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（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≥２）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    </a:t>
                </a: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正数开方保序性</a:t>
                </a:r>
                <a:r>
                  <a:rPr lang="en-US" altLang="zh-CN" sz="280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:endPara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55" y="1238250"/>
                <a:ext cx="9601200" cy="2344420"/>
              </a:xfrm>
              <a:prstGeom prst="rect">
                <a:avLst/>
              </a:prstGeom>
              <a:blipFill rotWithShape="1">
                <a:blip r:embed="rId3"/>
                <a:stretch>
                  <a:fillRect l="-53" t="-1842" r="-46" b="-190"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602740" y="1731010"/>
                <a:ext cx="9167495" cy="27362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　　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＜０，那么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ac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　　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＞０，那么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(4)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＞０，那么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　　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40" y="1731010"/>
                <a:ext cx="9167495" cy="2736215"/>
              </a:xfrm>
              <a:prstGeom prst="rect">
                <a:avLst/>
              </a:prstGeom>
              <a:blipFill rotWithShape="1">
                <a:blip r:embed="rId2"/>
                <a:stretch>
                  <a:fillRect l="-55" t="-186" r="-48" b="-16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03375" y="1080135"/>
            <a:ext cx="91668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用不等号 “＞”或 “＜”填空： 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02105" y="4945380"/>
            <a:ext cx="9168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　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 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  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  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(4)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800" b="0" i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224</Paragraphs>
  <Slides>27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楷体_GB2312</vt:lpstr>
      <vt:lpstr>方正姚体</vt:lpstr>
      <vt:lpstr>Cambria Math</vt:lpstr>
      <vt:lpstr>幼圆</vt:lpstr>
      <vt:lpstr>等线</vt:lpstr>
      <vt:lpstr>宋体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2023-06-16T14:16:12.403</cp:lastPrinted>
  <dcterms:created xsi:type="dcterms:W3CDTF">2023-06-16T14:16:12Z</dcterms:created>
  <dcterms:modified xsi:type="dcterms:W3CDTF">2023-06-16T06:16:21Z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