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956" r:id="rId6"/>
    <p:sldId id="1097" r:id="rId7"/>
    <p:sldId id="1122" r:id="rId8"/>
    <p:sldId id="1123" r:id="rId9"/>
    <p:sldId id="1099" r:id="rId10"/>
    <p:sldId id="1179" r:id="rId11"/>
    <p:sldId id="1182" r:id="rId12"/>
    <p:sldId id="1180" r:id="rId13"/>
    <p:sldId id="1183" r:id="rId14"/>
    <p:sldId id="1184" r:id="rId15"/>
    <p:sldId id="1185" r:id="rId16"/>
    <p:sldId id="1186" r:id="rId17"/>
    <p:sldId id="1187" r:id="rId18"/>
    <p:sldId id="1234" r:id="rId19"/>
    <p:sldId id="1235" r:id="rId20"/>
    <p:sldId id="1232" r:id="rId21"/>
    <p:sldId id="1231" r:id="rId22"/>
    <p:sldId id="1236" r:id="rId23"/>
    <p:sldId id="1237" r:id="rId24"/>
    <p:sldId id="1246" r:id="rId25"/>
    <p:sldId id="330" r:id="rId26"/>
    <p:sldId id="1132" r:id="rId27"/>
    <p:sldId id="331" r:id="rId28"/>
    <p:sldId id="332" r:id="rId29"/>
    <p:sldId id="285" r:id="rId30"/>
    <p:sldId id="319" r:id="rId31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79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tags" Target="tags/tag87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8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1535430" y="859790"/>
            <a:ext cx="899160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第二章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一元二次函数、方程、不等式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889000" y="2221865"/>
            <a:ext cx="103555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2.2.1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基本不等式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988695" y="271780"/>
            <a:ext cx="32842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基本不等式的简单变形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6378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5630" y="3364865"/>
                <a:ext cx="5530215" cy="8477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32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 </a:t>
                </a:r>
                <a:r>
                  <a:rPr lang="en-US" altLang="zh-CN" sz="32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32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2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32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0" y="3364865"/>
                <a:ext cx="5530215" cy="847725"/>
              </a:xfrm>
              <a:prstGeom prst="rect">
                <a:avLst/>
              </a:prstGeom>
              <a:blipFill rotWithShape="1">
                <a:blip r:embed="rId2"/>
                <a:stretch>
                  <a:fillRect l="-115" t="-749" r="-115" b="-749"/>
                </a:stretch>
              </a:blip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6454140" y="3319780"/>
                <a:ext cx="4956810" cy="8928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𝑎𝑏</m:t>
                      </m:r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8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40" y="3319780"/>
                <a:ext cx="4956810" cy="892810"/>
              </a:xfrm>
              <a:prstGeom prst="rect">
                <a:avLst/>
              </a:prstGeom>
              <a:blipFill rotWithShape="1">
                <a:blip r:embed="rId3"/>
                <a:stretch>
                  <a:fillRect t="-483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3533140" y="1097280"/>
                <a:ext cx="5748655" cy="7969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endParaRPr lang="en-US" altLang="zh-CN" sz="32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40" y="1097280"/>
                <a:ext cx="5748655" cy="796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 title=""/>
          <p:cNvCxnSpPr/>
          <p:nvPr/>
        </p:nvCxnSpPr>
        <p:spPr>
          <a:xfrm flipH="1">
            <a:off x="4808220" y="2178050"/>
            <a:ext cx="438785" cy="1190625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 title=""/>
          <p:cNvCxnSpPr/>
          <p:nvPr/>
        </p:nvCxnSpPr>
        <p:spPr>
          <a:xfrm>
            <a:off x="7052310" y="2159635"/>
            <a:ext cx="467995" cy="120904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 title=""/>
          <p:cNvSpPr/>
          <p:nvPr/>
        </p:nvSpPr>
        <p:spPr>
          <a:xfrm>
            <a:off x="687070" y="3679190"/>
            <a:ext cx="1199515" cy="48514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 title=""/>
          <p:cNvSpPr/>
          <p:nvPr/>
        </p:nvSpPr>
        <p:spPr>
          <a:xfrm>
            <a:off x="2937510" y="3700145"/>
            <a:ext cx="595630" cy="384175"/>
          </a:xfrm>
          <a:prstGeom prst="roundRect">
            <a:avLst/>
          </a:prstGeom>
          <a:noFill/>
          <a:ln>
            <a:solidFill>
              <a:srgbClr val="4F0F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 title=""/>
          <p:cNvSpPr/>
          <p:nvPr/>
        </p:nvSpPr>
        <p:spPr>
          <a:xfrm>
            <a:off x="1167765" y="4164330"/>
            <a:ext cx="238125" cy="62293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 title=""/>
          <p:cNvSpPr/>
          <p:nvPr/>
        </p:nvSpPr>
        <p:spPr>
          <a:xfrm>
            <a:off x="3116580" y="4084320"/>
            <a:ext cx="238125" cy="62293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 title=""/>
          <p:cNvSpPr txBox="1"/>
          <p:nvPr/>
        </p:nvSpPr>
        <p:spPr>
          <a:xfrm>
            <a:off x="1007745" y="4871085"/>
            <a:ext cx="55880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Times New Roman" panose="02020603050405020304" pitchFamily="18" charset="0"/>
                <a:sym typeface="+mn-ea"/>
              </a:rPr>
              <a:t>和</a:t>
            </a:r>
            <a:endParaRPr lang="zh-CN" altLang="en-US" sz="2800">
              <a:solidFill>
                <a:srgbClr val="FF0000"/>
              </a:solidFill>
              <a:latin typeface="华文隶书" panose="02010800040101010101" charset="-122"/>
              <a:ea typeface="华文隶书" panose="020108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文本框 21" title=""/>
          <p:cNvSpPr txBox="1"/>
          <p:nvPr/>
        </p:nvSpPr>
        <p:spPr>
          <a:xfrm>
            <a:off x="2974340" y="4844415"/>
            <a:ext cx="55880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华文隶书" panose="02010800040101010101" charset="-122"/>
                <a:ea typeface="华文隶书" panose="02010800040101010101" charset="-122"/>
                <a:cs typeface="Times New Roman" panose="02020603050405020304" pitchFamily="18" charset="0"/>
                <a:sym typeface="+mn-ea"/>
              </a:rPr>
              <a:t>积</a:t>
            </a:r>
            <a:endParaRPr lang="zh-CN" altLang="en-US" sz="2800">
              <a:solidFill>
                <a:srgbClr val="FF0000"/>
              </a:solidFill>
              <a:latin typeface="华文隶书" panose="02010800040101010101" charset="-122"/>
              <a:ea typeface="华文隶书" panose="020108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右箭头 1" title=""/>
          <p:cNvSpPr/>
          <p:nvPr/>
        </p:nvSpPr>
        <p:spPr>
          <a:xfrm>
            <a:off x="4093845" y="5102225"/>
            <a:ext cx="1364615" cy="2108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 title=""/>
          <p:cNvSpPr txBox="1"/>
          <p:nvPr/>
        </p:nvSpPr>
        <p:spPr>
          <a:xfrm>
            <a:off x="5695950" y="4844415"/>
            <a:ext cx="5715000" cy="6508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基本不等式的功能：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和积转化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  <p:bldP spid="17" grpId="0" animBg="1"/>
      <p:bldP spid="21" grpId="0" animBg="1"/>
      <p:bldP spid="16" grpId="0" animBg="1"/>
      <p:bldP spid="20" grpId="0" animBg="1"/>
      <p:bldP spid="22" grpId="0" animBg="1"/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516380" y="1301750"/>
            <a:ext cx="92525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，证明下列不等式：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5" name="Rectangle 4" title=""/>
              <p:cNvSpPr/>
              <p:nvPr/>
            </p:nvSpPr>
            <p:spPr>
              <a:xfrm>
                <a:off x="1517015" y="2038985"/>
                <a:ext cx="9251950" cy="1492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algn="just"/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4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algn="just"/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2038985"/>
                <a:ext cx="9251950" cy="1492885"/>
              </a:xfrm>
              <a:prstGeom prst="rect">
                <a:avLst/>
              </a:prstGeom>
              <a:blipFill rotWithShape="1">
                <a:blip r:embed="rId2"/>
                <a:stretch>
                  <a:fillRect l="-55" t="-340" r="-48" b="-29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517015" y="3836035"/>
                <a:ext cx="9251950" cy="8870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，求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的最小值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5" y="3836035"/>
                <a:ext cx="9251950" cy="887095"/>
              </a:xfrm>
              <a:prstGeom prst="rect">
                <a:avLst/>
              </a:prstGeom>
              <a:blipFill rotWithShape="1">
                <a:blip r:embed="rId3"/>
                <a:stretch>
                  <a:fillRect l="-55" t="-573" r="-48" b="-50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988695" y="271780"/>
            <a:ext cx="32842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基本不等式的前提条件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6378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320165" y="760730"/>
                <a:ext cx="9479915" cy="30499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在问题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“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，求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的最小值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的解决过程中不难发现：最小值是一个常数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，并且只能在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时取到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换一句话说：如果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x&gt;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等等，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的最小值就不是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或者不存在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C00000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65" y="760730"/>
                <a:ext cx="9479915" cy="3049905"/>
              </a:xfrm>
              <a:prstGeom prst="rect">
                <a:avLst/>
              </a:prstGeom>
              <a:blipFill rotWithShape="1">
                <a:blip r:embed="rId2"/>
                <a:stretch>
                  <a:fillRect l="-54" t="-167" r="-47" b="-14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319530" y="3840480"/>
                <a:ext cx="9480550" cy="23444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由此我们归纳，依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求两个数和或积的最值，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必须要满足条件：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en-US" altLang="zh-CN" sz="2800" u="sng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</a:t>
                </a:r>
                <a:r>
                  <a:rPr lang="zh-CN" alt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en-US" altLang="zh-CN" sz="2800" u="sng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</a:t>
                </a:r>
                <a:endPara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         (3)</a:t>
                </a:r>
                <a:r>
                  <a:rPr lang="en-US" altLang="zh-CN" sz="2800" u="sng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             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  </a:t>
                </a:r>
                <a:endPara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30" y="3840480"/>
                <a:ext cx="9480550" cy="2344420"/>
              </a:xfrm>
              <a:prstGeom prst="rect">
                <a:avLst/>
              </a:prstGeom>
              <a:blipFill rotWithShape="1">
                <a:blip r:embed="rId3"/>
                <a:stretch>
                  <a:fillRect l="-54" t="-217" r="-47" b="-190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矩形 3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516380" y="1301750"/>
            <a:ext cx="92525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indent="0" fontAlgn="auto"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 4.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试判断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)(0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&lt;x&lt;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的大小关系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Rectangle 4" title=""/>
              <p:cNvSpPr/>
              <p:nvPr/>
            </p:nvSpPr>
            <p:spPr>
              <a:xfrm>
                <a:off x="1516380" y="3535680"/>
                <a:ext cx="9252585" cy="10191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indent="0" fontAlgn="auto">
                  <a:lnSpc>
                    <a:spcPct val="150000"/>
                  </a:lnSpc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解答：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≤(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 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只有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=1时才取等号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80" y="3535680"/>
                <a:ext cx="9252585" cy="1019175"/>
              </a:xfrm>
              <a:prstGeom prst="rect">
                <a:avLst/>
              </a:prstGeom>
              <a:blipFill rotWithShape="1">
                <a:blip r:embed="rId2"/>
                <a:stretch>
                  <a:fillRect l="-55" t="-4237" r="-48" b="-43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830580" y="1351915"/>
            <a:ext cx="103555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基本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不等式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75155" y="354330"/>
                <a:ext cx="9008110" cy="20027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1.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都是正数，求证： </a:t>
                </a:r>
                <a:endParaRPr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１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如果积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等于定值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，那么当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＝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时，和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＋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有最小值２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𝑃</m:t>
                          </m:r>
                        </m:e>
                      </m:rad>
                    </m:oMath>
                  </m:oMathPara>
                </a14:m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； </a:t>
                </a:r>
                <a:endParaRPr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(２)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如果和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＋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等于定值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，那么当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＝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时，积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有最大值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lang="en-US" sz="24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．</a:t>
                </a:r>
                <a:endParaRPr 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55" y="354330"/>
                <a:ext cx="9008110" cy="2002790"/>
              </a:xfrm>
              <a:prstGeom prst="rect">
                <a:avLst/>
              </a:prstGeom>
              <a:blipFill rotWithShape="1">
                <a:blip r:embed="rId2"/>
                <a:stretch>
                  <a:fillRect l="-70" t="-317" r="-70" b="-31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0730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数学建模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96926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89125" y="2862580"/>
                <a:ext cx="8994140" cy="17665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提示：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因为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都是正数，所以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＋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．</a:t>
                </a:r>
                <a:endParaRPr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    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无论是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“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和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定还是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“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积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定，不等号的另一侧部分将会取得最</a:t>
                </a:r>
                <a:endParaRPr lang="zh-CN" altLang="en-US"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    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值，且都在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＝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时取得等号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.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endParaRPr lang="zh-CN"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25" y="2862580"/>
                <a:ext cx="8994140" cy="1766570"/>
              </a:xfrm>
              <a:prstGeom prst="rect">
                <a:avLst/>
              </a:prstGeom>
              <a:blipFill rotWithShape="1">
                <a:blip r:embed="rId3"/>
                <a:stretch>
                  <a:fillRect l="-71" t="-359" r="-71" b="-359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75155" y="5134610"/>
            <a:ext cx="899414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基本不等式从一侧到另一侧，本质上是一种放大或缩小；当一侧为定值时，即为另一侧的一最值；当然，要满足取等的条件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75155" y="354330"/>
                <a:ext cx="9008110" cy="24314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都是正数，求证： 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１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) </a:t>
                </a:r>
                <a:r>
                  <a:rPr lang="en-US" sz="32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；</a:t>
                </a: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         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(２)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等线" panose="0201060003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等线" panose="0201060003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等线" panose="0201060003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等线" panose="0201060003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等线" panose="0201060003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等线" panose="0201060003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．</a:t>
                </a:r>
                <a:endParaRPr lang="en-US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55" y="354330"/>
                <a:ext cx="9008110" cy="2431415"/>
              </a:xfrm>
              <a:prstGeom prst="rect">
                <a:avLst/>
              </a:prstGeom>
              <a:blipFill rotWithShape="1">
                <a:blip r:embed="rId2"/>
                <a:stretch>
                  <a:fillRect l="-70" t="-261" r="-70" b="-261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0730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逻辑推理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数学运算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96926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82140" y="2829560"/>
                <a:ext cx="8994140" cy="20085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提示：</a:t>
                </a:r>
                <a:r>
                  <a:rPr lang="en-US" altLang="zh-CN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(1)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bar"/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400">
                  <a:solidFill>
                    <a:srgbClr val="C00000"/>
                  </a:solidFill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         (2)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sz="24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sz="24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sz="24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sz="24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sz="2400" i="1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sz="2400" i="1" baseline="3000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.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endParaRPr lang="zh-CN"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40" y="2829560"/>
                <a:ext cx="8994140" cy="2008505"/>
              </a:xfrm>
              <a:prstGeom prst="rect">
                <a:avLst/>
              </a:prstGeom>
              <a:blipFill rotWithShape="1">
                <a:blip r:embed="rId3"/>
                <a:stretch>
                  <a:fillRect l="-71" t="-316" r="-71" b="-316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75155" y="5134610"/>
            <a:ext cx="899414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不等式证明过程中，可以先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局部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使用基本不等式放缩，再整体观察化归；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也可以先两边平方或开方，再用基本不等式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5" name="矩形 2" title=""/>
          <p:cNvSpPr>
            <a:spLocks noChangeAspect="1"/>
          </p:cNvSpPr>
          <p:nvPr/>
        </p:nvSpPr>
        <p:spPr>
          <a:xfrm>
            <a:off x="1839595" y="167640"/>
            <a:ext cx="9127490" cy="2676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某企业要建造一个容积为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18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cm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深为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的长方体形无盖贮水池，如果池底和池壁每平方米的造价分别为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150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元，怎样设计该水池可使得总造价最低？最低总造价为多少？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1348105" y="14922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26859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数学抽象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数学建模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43154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39595" y="2844165"/>
                <a:ext cx="9126855" cy="23209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设贮水池池底长和宽分别为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xm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,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ym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，水池总造价为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z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元，则由容积为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18m</a:t>
                </a:r>
                <a:r>
                  <a:rPr lang="en-US" altLang="zh-CN" sz="24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,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可得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2xy=18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,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因此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xy=9,</a:t>
                </a:r>
                <a:endParaRPr lang="en-US" altLang="zh-CN"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z=200</a:t>
                </a:r>
                <a:r>
                  <a:rPr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9+150(2</a:t>
                </a:r>
                <a:r>
                  <a:rPr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2x+2</a:t>
                </a:r>
                <a:r>
                  <a:rPr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2y)=1800+600(x+y)</a:t>
                </a:r>
                <a:endPara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1800+600</a:t>
                </a:r>
                <a:r>
                  <a:rPr lang="en-US" altLang="zh-CN" sz="24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=5400      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当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x=y=3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时，等号成立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. </a:t>
                </a:r>
                <a:endParaRPr lang="en-US" altLang="zh-CN"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95" y="2844165"/>
                <a:ext cx="9126855" cy="2320925"/>
              </a:xfrm>
              <a:prstGeom prst="rect">
                <a:avLst/>
              </a:prstGeom>
              <a:blipFill rotWithShape="1">
                <a:blip r:embed="rId2"/>
                <a:stretch>
                  <a:fillRect l="-70" t="-274" r="-70" b="-274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905635" y="5330190"/>
            <a:ext cx="906018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目标函数中出现两个正变量的和，则依据基本不等式可得其最小值，最后要确认取等条件成立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830580" y="1351915"/>
            <a:ext cx="103555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基本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不等式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52295" y="143510"/>
                <a:ext cx="9098915" cy="23018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1.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都是正数，求证： 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</a:t>
                </a: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１</a:t>
                </a: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) 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abc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； 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</a:t>
                </a: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(２)   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en-US" sz="32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95" y="143510"/>
                <a:ext cx="9098915" cy="2301875"/>
              </a:xfrm>
              <a:prstGeom prst="rect">
                <a:avLst/>
              </a:prstGeom>
              <a:blipFill rotWithShape="1">
                <a:blip r:embed="rId2"/>
                <a:stretch>
                  <a:fillRect l="-70" t="-276" r="-70" b="-276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28637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96926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48485" y="2493645"/>
                <a:ext cx="9103360" cy="28771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</a:t>
                </a:r>
                <a:r>
                  <a:rPr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１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) </a:t>
                </a:r>
                <a:r>
                  <a:rPr lang="zh-CN" alt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提示</a:t>
                </a:r>
                <a:r>
                  <a:rPr lang="en-US" altLang="zh-CN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: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；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𝑏𝑐</m:t>
                          </m:r>
                        </m:e>
                      </m:rad>
                    </m:oMath>
                  </m:oMathPara>
                </a14:m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；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𝑎𝑐</m:t>
                          </m:r>
                        </m:e>
                      </m:rad>
                    </m:oMath>
                  </m:oMathPara>
                </a14:m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(２)   </a:t>
                </a:r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sym typeface="+mn-ea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en-US" sz="32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=3+</a:t>
                </a:r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)+(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)+(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den>
                      </m:f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3+2+2+2=9．</a:t>
                </a:r>
                <a:endParaRPr lang="zh-CN" sz="32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85" y="2493645"/>
                <a:ext cx="9103360" cy="2877185"/>
              </a:xfrm>
              <a:prstGeom prst="rect">
                <a:avLst/>
              </a:prstGeom>
              <a:blipFill rotWithShape="1">
                <a:blip r:embed="rId3"/>
                <a:stretch>
                  <a:fillRect l="-70" t="-221" r="-70" b="-221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48485" y="5414010"/>
            <a:ext cx="908558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基本不等式从一侧到另一侧，本质上是一种放大或缩小；当一侧为定值时，即为另一侧的一个最值；当然，先要满足取等条件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830580" y="1351915"/>
            <a:ext cx="10355580" cy="76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2.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2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基本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不等式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48485" y="185420"/>
                <a:ext cx="9109075" cy="2228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(1)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&gt;0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，则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的最小值为</a:t>
                </a:r>
                <a:r>
                  <a:rPr lang="zh-CN" altLang="en-US" sz="24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；</a:t>
                </a:r>
                <a:r>
                  <a:rPr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endParaRPr sz="24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 (2)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&gt;1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，则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的最小值为</a:t>
                </a:r>
                <a:r>
                  <a:rPr lang="zh-CN" altLang="en-US" sz="24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  </a:t>
                </a:r>
                <a:r>
                  <a:rPr lang="en-US" sz="24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(3) 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0&lt;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&lt;1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，则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(3-2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的最大值为</a:t>
                </a:r>
                <a:r>
                  <a:rPr lang="zh-CN" altLang="en-US" sz="24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400" u="sng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. </a:t>
                </a:r>
                <a:endParaRPr lang="en-US" altLang="zh-CN" sz="24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85" y="185420"/>
                <a:ext cx="9109075" cy="2228850"/>
              </a:xfrm>
              <a:prstGeom prst="rect">
                <a:avLst/>
              </a:prstGeom>
              <a:blipFill rotWithShape="1">
                <a:blip r:embed="rId2"/>
                <a:stretch>
                  <a:fillRect l="-70" t="-1368" r="-70" b="-285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17589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12635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80997" y="1009650"/>
            <a:ext cx="543258" cy="459168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326263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解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52295" y="2644140"/>
                <a:ext cx="9105265" cy="2353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 (1)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(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≥3+4=7</a:t>
                </a: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       (2)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 </a:t>
                </a:r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≥3</a:t>
                </a: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         </a:t>
                </a:r>
                <a:endParaRPr lang="en-US" sz="2800">
                  <a:solidFill>
                    <a:srgbClr val="C00000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  (3)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(3-2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2800">
                    <a:solidFill>
                      <a:srgbClr val="C00000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+(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  <m:r>
                            <a:rPr lang="en-US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95" y="2644140"/>
                <a:ext cx="9105265" cy="2353945"/>
              </a:xfrm>
              <a:prstGeom prst="rect">
                <a:avLst/>
              </a:prstGeom>
              <a:blipFill rotWithShape="1">
                <a:blip r:embed="rId3"/>
                <a:stretch>
                  <a:fillRect l="-70" t="-270" r="-70" b="-270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62455" y="5232400"/>
            <a:ext cx="909510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(1)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变形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后局部可用</a:t>
            </a:r>
            <a:r>
              <a:rPr 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基本不等式；</a:t>
            </a:r>
            <a:endParaRPr 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(2)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与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(3)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根据和或积的结构特征，可先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配凑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，再用基本不等式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798955" y="344805"/>
                <a:ext cx="9008110" cy="17551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3.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若不等式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恒成立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求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的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</a:t>
                </a:r>
                <a:r>
                  <a:rPr lang="en-US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   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最大值.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55" y="344805"/>
                <a:ext cx="9008110" cy="1755140"/>
              </a:xfrm>
              <a:prstGeom prst="rect">
                <a:avLst/>
              </a:prstGeom>
              <a:blipFill rotWithShape="1">
                <a:blip r:embed="rId2"/>
                <a:stretch>
                  <a:fillRect l="-70" t="-362" r="-70" b="-362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0730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23467" y="808355"/>
            <a:ext cx="546508" cy="49485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极端思想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转化与化归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8105" y="72834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96926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75155" y="2432685"/>
                <a:ext cx="8994140" cy="24155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由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恒成立得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)(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+4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恒成立；</a:t>
                </a:r>
                <a:endParaRPr lang="zh-CN" altLang="en-US" sz="24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而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)(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+4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)=8+(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8+8=16(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a=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时取等号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)</a:t>
                </a:r>
                <a:endPara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所以,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的最大值为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16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55" y="2432685"/>
                <a:ext cx="8994140" cy="2415540"/>
              </a:xfrm>
              <a:prstGeom prst="rect">
                <a:avLst/>
              </a:prstGeom>
              <a:blipFill rotWithShape="1">
                <a:blip r:embed="rId3"/>
                <a:stretch>
                  <a:fillRect l="-71" t="-263" r="-71" b="-26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75155" y="5134610"/>
            <a:ext cx="899414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    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先将恒成立问题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转化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为求最值问题，再根据目标式的结构特点，局部使用基本不等式求得最值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7392035" y="4982210"/>
            <a:ext cx="885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245" name="矩形 2" title=""/>
              <p:cNvSpPr>
                <a:spLocks noChangeAspect="1"/>
              </p:cNvSpPr>
              <p:nvPr/>
            </p:nvSpPr>
            <p:spPr>
              <a:xfrm>
                <a:off x="1861185" y="307975"/>
                <a:ext cx="9008110" cy="11823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4.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已知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a+b=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，</a:t>
                </a:r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的最</a:t>
                </a:r>
                <a:r>
                  <a:rPr lang="zh-CN"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小</a:t>
                </a:r>
                <a:r>
                  <a:rPr sz="28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值.</a:t>
                </a:r>
                <a:endParaRPr sz="2800">
                  <a:solidFill>
                    <a:srgbClr val="0000FF"/>
                  </a:solidFill>
                  <a:ea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245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185" y="307975"/>
                <a:ext cx="9008110" cy="1182370"/>
              </a:xfrm>
              <a:prstGeom prst="rect">
                <a:avLst/>
              </a:prstGeom>
              <a:blipFill rotWithShape="1">
                <a:blip r:embed="rId2"/>
                <a:stretch>
                  <a:fillRect l="-70" t="-537" r="-70" b="-537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 title=""/>
          <p:cNvSpPr/>
          <p:nvPr/>
        </p:nvSpPr>
        <p:spPr>
          <a:xfrm>
            <a:off x="1348105" y="220345"/>
            <a:ext cx="438150" cy="636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矩形 14" title=""/>
          <p:cNvSpPr/>
          <p:nvPr/>
        </p:nvSpPr>
        <p:spPr>
          <a:xfrm>
            <a:off x="1355090" y="5073015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总结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26717" y="808355"/>
            <a:ext cx="543258" cy="49485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 分类讨论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+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逆向思维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矩形 7" title=""/>
          <p:cNvSpPr/>
          <p:nvPr/>
        </p:nvSpPr>
        <p:spPr>
          <a:xfrm>
            <a:off x="1342390" y="514350"/>
            <a:ext cx="443865" cy="101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1351280" y="2969260"/>
            <a:ext cx="443865" cy="13220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b="1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b="1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875155" y="2038985"/>
                <a:ext cx="8994140" cy="27793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1)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0&lt;a&lt;2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+1=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2)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a&lt;02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时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+(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+1=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sz="24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所以, 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2400">
                    <a:solidFill>
                      <a:srgbClr val="0000FF"/>
                    </a:solidFill>
                    <a:ea typeface="仿宋" panose="02010609060101010101" charset="-122"/>
                    <a:sym typeface="+mn-ea"/>
                  </a:rPr>
                  <a:t>的最小值为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55" y="2038985"/>
                <a:ext cx="8994140" cy="2779395"/>
              </a:xfrm>
              <a:prstGeom prst="rect">
                <a:avLst/>
              </a:prstGeom>
              <a:blipFill rotWithShape="1">
                <a:blip r:embed="rId3"/>
                <a:stretch>
                  <a:fillRect l="-71" t="-228" r="-71" b="-228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875155" y="5134610"/>
            <a:ext cx="899414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1.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目标式含有绝对值的，要</a:t>
            </a:r>
            <a:r>
              <a:rPr lang="en-US" altLang="zh-CN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分类讨论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   2. 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根据结构的需要，对常数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1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可以作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逆向代换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，以迎合基本不等式一侧</a:t>
            </a:r>
            <a:r>
              <a:rPr lang="zh-CN" altLang="en-US" sz="2400">
                <a:solidFill>
                  <a:srgbClr val="FF0000"/>
                </a:solidFill>
                <a:ea typeface="仿宋" panose="02010609060101010101" charset="-122"/>
                <a:sym typeface="+mn-ea"/>
              </a:rPr>
              <a:t>积为常数</a:t>
            </a:r>
            <a:r>
              <a:rPr lang="zh-CN" altLang="en-US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的需要</a:t>
            </a:r>
            <a:r>
              <a:rPr lang="en-US" altLang="zh-CN" sz="2400">
                <a:solidFill>
                  <a:srgbClr val="7030A0"/>
                </a:solidFill>
                <a:ea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7030A0"/>
              </a:solidFill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7392035" y="4982210"/>
            <a:ext cx="885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ea typeface="仿宋" panose="02010609060101010101" charset="-122"/>
                <a:sym typeface="+mn-ea"/>
              </a:rPr>
              <a:t> </a:t>
            </a:r>
            <a:endParaRPr lang="zh-CN" altLang="en-US" sz="2800">
              <a:solidFill>
                <a:srgbClr val="0000FF"/>
              </a:solidFill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460750" y="3453130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重要不等式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460750" y="5073650"/>
            <a:ext cx="534670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基本不等式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363" name="Picture 3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5" y="676275"/>
            <a:ext cx="7378065" cy="539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226175" y="2785745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321560" y="2497455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233420" y="4032250"/>
            <a:ext cx="27095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950710" y="4470400"/>
            <a:ext cx="27095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921125" y="5643245"/>
            <a:ext cx="302958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数学抽象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  <p:bldP spid="6" grpId="2" animBg="1"/>
      <p:bldP spid="7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配凑思想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458710" y="27971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极端思想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8400" y="12128500"/>
            <a:ext cx="355600" cy="254000"/>
          </a:xfrm>
          <a:prstGeom prst="cube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27455" y="541020"/>
            <a:ext cx="9617710" cy="1961926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在不等关系与不等式一节，我们由赵爽弦图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如下左图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抽象出了一类重要不等式：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ab    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不难发现，公式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当且仅当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时等号成立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48" name="AutoShape 454" title=""/>
          <p:cNvSpPr/>
          <p:nvPr/>
        </p:nvSpPr>
        <p:spPr>
          <a:xfrm flipV="1">
            <a:off x="5688965" y="4022408"/>
            <a:ext cx="1017588" cy="204787"/>
          </a:xfrm>
          <a:prstGeom prst="rightArrow">
            <a:avLst>
              <a:gd name="adj1" fmla="val 50000"/>
              <a:gd name="adj2" fmla="val 124110"/>
            </a:avLst>
          </a:prstGeom>
          <a:solidFill>
            <a:srgbClr val="0000FF">
              <a:alpha val="56078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67511" tIns="35106" rIns="67511" bIns="35106" anchor="ctr" anchorCtr="0"/>
          <a:lstStyle/>
          <a:p>
            <a:endParaRPr lang="zh-CN" altLang="zh-CN" sz="1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 title=""/>
          <p:cNvPicPr>
            <a:picLocks noChangeAspect="1"/>
          </p:cNvPicPr>
          <p:nvPr/>
        </p:nvPicPr>
        <p:blipFill>
          <a:blip r:embed="rId2"/>
          <a:srcRect l="62306" t="22833" r="29185" b="64611"/>
          <a:stretch>
            <a:fillRect/>
          </a:stretch>
        </p:blipFill>
        <p:spPr>
          <a:xfrm>
            <a:off x="3593465" y="3263900"/>
            <a:ext cx="1749425" cy="1722120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61569" t="40563" r="28250" b="44083"/>
          <a:stretch>
            <a:fillRect/>
          </a:stretch>
        </p:blipFill>
        <p:spPr>
          <a:xfrm>
            <a:off x="6706870" y="3030220"/>
            <a:ext cx="2237740" cy="2189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995045" y="1475740"/>
            <a:ext cx="9259570" cy="811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6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ab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a、b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时取等号)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48335" y="2627630"/>
            <a:ext cx="225996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497580" y="2627630"/>
            <a:ext cx="225996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2923540" y="2627630"/>
            <a:ext cx="538480" cy="650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680210" y="591185"/>
            <a:ext cx="166306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二次式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3076575" y="573405"/>
            <a:ext cx="1630680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二次式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648335" y="3679190"/>
            <a:ext cx="225996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自乘的和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3497580" y="3679190"/>
            <a:ext cx="225996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互乘的和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2758440" y="3779520"/>
            <a:ext cx="86868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不小于</a:t>
            </a:r>
            <a:endParaRPr lang="zh-CN" altLang="en-US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3" name="直接箭头连接符 12" title=""/>
          <p:cNvCxnSpPr/>
          <p:nvPr/>
        </p:nvCxnSpPr>
        <p:spPr>
          <a:xfrm flipH="1">
            <a:off x="2169160" y="2124710"/>
            <a:ext cx="201930" cy="502285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 title=""/>
          <p:cNvCxnSpPr/>
          <p:nvPr/>
        </p:nvCxnSpPr>
        <p:spPr>
          <a:xfrm>
            <a:off x="3874135" y="2104390"/>
            <a:ext cx="173355" cy="522605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 title=""/>
          <p:cNvSpPr txBox="1"/>
          <p:nvPr/>
        </p:nvSpPr>
        <p:spPr>
          <a:xfrm>
            <a:off x="6103620" y="3611245"/>
            <a:ext cx="4669155" cy="288988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如果把两个数相乘看成一次合作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圈地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，那么公式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折射出生活的哲理：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自立自强比互相合作更重要！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右箭头 16" title=""/>
          <p:cNvSpPr/>
          <p:nvPr/>
        </p:nvSpPr>
        <p:spPr>
          <a:xfrm>
            <a:off x="4559300" y="4990465"/>
            <a:ext cx="1437640" cy="32956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hape 120" title=""/>
          <p:cNvSpPr/>
          <p:nvPr/>
        </p:nvSpPr>
        <p:spPr>
          <a:xfrm>
            <a:off x="988695" y="271780"/>
            <a:ext cx="365125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重要不等式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2" name="直接箭头连接符 1" title=""/>
          <p:cNvCxnSpPr/>
          <p:nvPr/>
        </p:nvCxnSpPr>
        <p:spPr>
          <a:xfrm flipH="1" flipV="1">
            <a:off x="2353310" y="1170305"/>
            <a:ext cx="45720" cy="55880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 title=""/>
          <p:cNvCxnSpPr/>
          <p:nvPr/>
        </p:nvCxnSpPr>
        <p:spPr>
          <a:xfrm flipV="1">
            <a:off x="3864610" y="1170305"/>
            <a:ext cx="127635" cy="56769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title=""/>
          <p:cNvPicPr>
            <a:picLocks noChangeAspect="1"/>
          </p:cNvPicPr>
          <p:nvPr/>
        </p:nvPicPr>
        <p:blipFill>
          <a:blip r:embed="rId2"/>
          <a:srcRect l="56292" t="17326" r="31255" b="64111"/>
          <a:stretch>
            <a:fillRect/>
          </a:stretch>
        </p:blipFill>
        <p:spPr>
          <a:xfrm>
            <a:off x="2424430" y="4376420"/>
            <a:ext cx="1708150" cy="1697355"/>
          </a:xfrm>
          <a:prstGeom prst="rect">
            <a:avLst/>
          </a:prstGeom>
        </p:spPr>
      </p:pic>
      <p:sp>
        <p:nvSpPr>
          <p:cNvPr id="21" name="左大括号 20" title=""/>
          <p:cNvSpPr/>
          <p:nvPr/>
        </p:nvSpPr>
        <p:spPr>
          <a:xfrm>
            <a:off x="2322195" y="4513580"/>
            <a:ext cx="154305" cy="1428115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 title=""/>
          <p:cNvSpPr/>
          <p:nvPr/>
        </p:nvSpPr>
        <p:spPr>
          <a:xfrm rot="16200000">
            <a:off x="3196590" y="5400040"/>
            <a:ext cx="163195" cy="1428115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 title=""/>
          <p:cNvSpPr/>
          <p:nvPr/>
        </p:nvSpPr>
        <p:spPr>
          <a:xfrm flipH="1" flipV="1">
            <a:off x="3600450" y="4990465"/>
            <a:ext cx="76200" cy="915670"/>
          </a:xfrm>
          <a:prstGeom prst="leftBrace">
            <a:avLst>
              <a:gd name="adj1" fmla="val 8333"/>
              <a:gd name="adj2" fmla="val 50644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 title=""/>
          <p:cNvSpPr/>
          <p:nvPr/>
        </p:nvSpPr>
        <p:spPr>
          <a:xfrm rot="16200000" flipH="1" flipV="1">
            <a:off x="3019425" y="4401820"/>
            <a:ext cx="76200" cy="915670"/>
          </a:xfrm>
          <a:prstGeom prst="leftBrace">
            <a:avLst>
              <a:gd name="adj1" fmla="val 8333"/>
              <a:gd name="adj2" fmla="val 50644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 title=""/>
          <p:cNvSpPr txBox="1"/>
          <p:nvPr/>
        </p:nvSpPr>
        <p:spPr>
          <a:xfrm>
            <a:off x="1971675" y="4821555"/>
            <a:ext cx="42100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3067685" y="5979795"/>
            <a:ext cx="42100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sz="2800" i="1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文本框 26" title=""/>
          <p:cNvSpPr txBox="1"/>
          <p:nvPr/>
        </p:nvSpPr>
        <p:spPr>
          <a:xfrm>
            <a:off x="3632835" y="5053330"/>
            <a:ext cx="42100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i="1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" name="文本框 27" title=""/>
          <p:cNvSpPr txBox="1"/>
          <p:nvPr/>
        </p:nvSpPr>
        <p:spPr>
          <a:xfrm>
            <a:off x="2814320" y="4363720"/>
            <a:ext cx="42100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sz="2800" i="1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9" name="直接箭头连接符 28" title=""/>
          <p:cNvCxnSpPr/>
          <p:nvPr/>
        </p:nvCxnSpPr>
        <p:spPr>
          <a:xfrm>
            <a:off x="1786890" y="3211830"/>
            <a:ext cx="1270" cy="467360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 title=""/>
          <p:cNvCxnSpPr/>
          <p:nvPr/>
        </p:nvCxnSpPr>
        <p:spPr>
          <a:xfrm flipH="1">
            <a:off x="4467860" y="3202940"/>
            <a:ext cx="1270" cy="456565"/>
          </a:xfrm>
          <a:prstGeom prst="straightConnector1">
            <a:avLst/>
          </a:prstGeom>
          <a:ln w="28575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0" grpId="0" animBg="1"/>
      <p:bldP spid="11" grpId="0"/>
      <p:bldP spid="17" grpId="0" animBg="1"/>
      <p:bldP spid="15" grpId="0" animBg="1"/>
      <p:bldP spid="7" grpId="0"/>
      <p:bldP spid="8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2" name="文本框 1" title=""/>
          <p:cNvSpPr txBox="1"/>
          <p:nvPr/>
        </p:nvSpPr>
        <p:spPr>
          <a:xfrm>
            <a:off x="1465580" y="2420620"/>
            <a:ext cx="926147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>
                <a:solidFill>
                  <a:srgbClr val="1F2DA8"/>
                </a:solidFill>
                <a:latin typeface="仿宋" panose="02010609060101010101" charset="-122"/>
                <a:ea typeface="仿宋" panose="02010609060101010101" charset="-122"/>
              </a:rPr>
              <a:t>特别地：</a:t>
            </a:r>
            <a:endParaRPr lang="zh-CN" altLang="en-US" sz="2800">
              <a:solidFill>
                <a:srgbClr val="1F2DA8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66215" y="965200"/>
            <a:ext cx="9259570" cy="811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6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600" baseline="300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ab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a、b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时取等号)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zh-CN" altLang="en-US" sz="36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Shape 120" title=""/>
          <p:cNvSpPr/>
          <p:nvPr/>
        </p:nvSpPr>
        <p:spPr>
          <a:xfrm>
            <a:off x="988695" y="271780"/>
            <a:ext cx="340423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重要不等式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466850" y="2961005"/>
            <a:ext cx="9260205" cy="6508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时，有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（降次功能）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466850" y="3630295"/>
                <a:ext cx="9260205" cy="8870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时，有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                    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（消元功能）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3630295"/>
                <a:ext cx="9260205" cy="887095"/>
              </a:xfrm>
              <a:prstGeom prst="rect">
                <a:avLst/>
              </a:prstGeom>
              <a:blipFill rotWithShape="1">
                <a:blip r:embed="rId2"/>
                <a:stretch>
                  <a:fillRect l="-55" t="-4868" r="-48" b="-501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465580" y="1210945"/>
            <a:ext cx="9260205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求证：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+b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+c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ab+bc+ca 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a、b、c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3886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65580" y="3344545"/>
            <a:ext cx="9260205" cy="1770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提示：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+b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b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+c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bc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c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≥2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ca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988695" y="271780"/>
            <a:ext cx="32842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基本不等式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36980" y="690245"/>
                <a:ext cx="9571355" cy="8299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如果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我们用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分别代替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可得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80" y="690245"/>
                <a:ext cx="9571355" cy="829945"/>
              </a:xfrm>
              <a:prstGeom prst="rect">
                <a:avLst/>
              </a:prstGeom>
              <a:blipFill rotWithShape="1">
                <a:blip r:embed="rId2"/>
                <a:stretch>
                  <a:fillRect l="-53" t="-612" r="-46" b="-536"/>
                </a:stretch>
              </a:blip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236980" y="1520190"/>
                <a:ext cx="9571355" cy="1149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时取等号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en-US" altLang="zh-CN" sz="32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Times New Roman" panose="02020603050405020304" pitchFamily="18" charset="0"/>
                    <a:sym typeface="+mn-ea"/>
                  </a:rPr>
                  <a:t>②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32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80" y="1520190"/>
                <a:ext cx="9571355" cy="1149985"/>
              </a:xfrm>
              <a:prstGeom prst="rect">
                <a:avLst/>
              </a:prstGeom>
              <a:blipFill rotWithShape="1">
                <a:blip r:embed="rId3"/>
                <a:stretch>
                  <a:fillRect l="-66" t="-552" r="-66" b="-552"/>
                </a:stretch>
              </a:blipFill>
              <a:ln w="12700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236980" y="3427730"/>
                <a:ext cx="9571990" cy="16783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其中，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叫做正数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算术平均数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叫做正数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几何平均数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．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80" y="3427730"/>
                <a:ext cx="9571990" cy="1678305"/>
              </a:xfrm>
              <a:prstGeom prst="rect">
                <a:avLst/>
              </a:prstGeom>
              <a:blipFill rotWithShape="1">
                <a:blip r:embed="rId4"/>
                <a:stretch>
                  <a:fillRect l="-53" t="-303" r="-46" b="-265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236980" y="5116195"/>
            <a:ext cx="9571990" cy="1383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基本不等式表明：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两个正数的算术平均数不小于它们的几何平均数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236980" y="2680335"/>
            <a:ext cx="9571355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通常称公式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基本不等式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1059815" y="271780"/>
            <a:ext cx="32842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基本不等式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1308100" y="1061720"/>
                <a:ext cx="9450705" cy="11245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36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 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36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的证明：</a:t>
                </a:r>
                <a:endParaRPr lang="zh-CN" altLang="en-US" sz="36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1061720"/>
                <a:ext cx="9450705" cy="1124585"/>
              </a:xfrm>
              <a:prstGeom prst="rect">
                <a:avLst/>
              </a:prstGeom>
              <a:blipFill rotWithShape="1">
                <a:blip r:embed="rId2"/>
                <a:stretch>
                  <a:fillRect l="-54" t="-452" r="-47" b="-39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308100" y="2421890"/>
                <a:ext cx="9451975" cy="22739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  <a:sym typeface="+mn-ea"/>
                  </a:rPr>
                  <a:t>    ∵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-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𝑎𝑏</m:t>
                              </m:r>
                            </m:e>
                          </m:rad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charset="0"/>
                                      <a:ea typeface="仿宋" panose="020106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e>
                              </m:rad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等线" panose="0201060003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微软雅黑" panose="020b0503020204020204" charset="-122"/>
                    <a:ea typeface="微软雅黑"/>
                    <a:cs typeface="Cambria Math" panose="02040503050406030204" charset="0"/>
                    <a:sym typeface="+mn-ea"/>
                  </a:rPr>
                  <a:t>    ∴</a:t>
                </a:r>
                <a:r>
                  <a:rPr lang="en-US" altLang="zh-CN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600">
                          <a:solidFill>
                            <a:srgbClr val="0000FF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Cambria Math" panose="02040503050406030204" charset="0"/>
                          <a:sym typeface="+mn-ea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 (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36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时取等号</a:t>
                </a:r>
                <a:r>
                  <a:rPr lang="en-US" altLang="zh-CN" sz="36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  </a:t>
                </a:r>
                <a:endParaRPr lang="en-US" altLang="zh-CN" sz="36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2421890"/>
                <a:ext cx="9451975" cy="2273935"/>
              </a:xfrm>
              <a:prstGeom prst="rect">
                <a:avLst/>
              </a:prstGeom>
              <a:blipFill rotWithShape="1">
                <a:blip r:embed="rId3"/>
                <a:stretch>
                  <a:fillRect l="-54" t="-223" r="-47" b="-19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Shape 120" title=""/>
          <p:cNvSpPr/>
          <p:nvPr/>
        </p:nvSpPr>
        <p:spPr>
          <a:xfrm>
            <a:off x="1059815" y="271780"/>
            <a:ext cx="328422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基本不等式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1308100" y="848360"/>
                <a:ext cx="9450705" cy="11245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36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60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36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 </a:t>
                </a:r>
                <a:r>
                  <a:rPr lang="en-US" altLang="zh-CN" sz="36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b&gt;</a:t>
                </a:r>
                <a:r>
                  <a:rPr lang="en-US" altLang="zh-CN" sz="36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3600">
                    <a:solidFill>
                      <a:srgbClr val="7030A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) </a:t>
                </a:r>
                <a:r>
                  <a:rPr lang="zh-CN" altLang="en-US" sz="36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的几何解释：</a:t>
                </a:r>
                <a:endParaRPr lang="zh-CN" altLang="en-US" sz="36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848360"/>
                <a:ext cx="9450705" cy="1124585"/>
              </a:xfrm>
              <a:prstGeom prst="rect">
                <a:avLst/>
              </a:prstGeom>
              <a:blipFill rotWithShape="1">
                <a:blip r:embed="rId2"/>
                <a:stretch>
                  <a:fillRect l="-54" t="-452" r="-47" b="-395"/>
                </a:stretch>
              </a:blip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14" name="Group 431" title=""/>
          <p:cNvGrpSpPr/>
          <p:nvPr/>
        </p:nvGrpSpPr>
        <p:grpSpPr>
          <a:xfrm>
            <a:off x="1379220" y="2203450"/>
            <a:ext cx="3253740" cy="3117215"/>
            <a:chOff x="538" y="366"/>
            <a:chExt cx="2165" cy="2197"/>
          </a:xfrm>
        </p:grpSpPr>
        <p:sp>
          <p:nvSpPr>
            <p:cNvPr id="13320" name="Text Box 416"/>
            <p:cNvSpPr txBox="1"/>
            <p:nvPr/>
          </p:nvSpPr>
          <p:spPr>
            <a:xfrm>
              <a:off x="1815" y="366"/>
              <a:ext cx="176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13321" name="Group 430"/>
            <p:cNvGrpSpPr/>
            <p:nvPr/>
          </p:nvGrpSpPr>
          <p:grpSpPr>
            <a:xfrm>
              <a:off x="538" y="588"/>
              <a:ext cx="2165" cy="1975"/>
              <a:chOff x="603" y="588"/>
              <a:chExt cx="2165" cy="1975"/>
            </a:xfrm>
          </p:grpSpPr>
          <p:sp>
            <p:nvSpPr>
              <p:cNvPr id="13322" name="Text Box 409"/>
              <p:cNvSpPr txBox="1"/>
              <p:nvPr/>
            </p:nvSpPr>
            <p:spPr>
              <a:xfrm>
                <a:off x="603" y="1317"/>
                <a:ext cx="299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3" name="Oval 411"/>
              <p:cNvSpPr/>
              <p:nvPr/>
            </p:nvSpPr>
            <p:spPr>
              <a:xfrm>
                <a:off x="796" y="588"/>
                <a:ext cx="1725" cy="1738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zh-CN" sz="2400" b="1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4" name="Line 412"/>
              <p:cNvSpPr/>
              <p:nvPr/>
            </p:nvSpPr>
            <p:spPr>
              <a:xfrm>
                <a:off x="796" y="1457"/>
                <a:ext cx="1726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3325" name="Text Box 413"/>
              <p:cNvSpPr txBox="1"/>
              <p:nvPr/>
            </p:nvSpPr>
            <p:spPr>
              <a:xfrm>
                <a:off x="2523" y="1353"/>
                <a:ext cx="245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B</a:t>
                </a:r>
                <a:endPara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6" name="Text Box 414"/>
              <p:cNvSpPr txBox="1"/>
              <p:nvPr/>
            </p:nvSpPr>
            <p:spPr>
              <a:xfrm>
                <a:off x="1747" y="1457"/>
                <a:ext cx="211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C</a:t>
                </a:r>
                <a:endPara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7" name="Line 415"/>
              <p:cNvSpPr/>
              <p:nvPr/>
            </p:nvSpPr>
            <p:spPr>
              <a:xfrm flipH="1">
                <a:off x="1958" y="637"/>
                <a:ext cx="0" cy="1634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3328" name="Text Box 417"/>
              <p:cNvSpPr txBox="1"/>
              <p:nvPr/>
            </p:nvSpPr>
            <p:spPr>
              <a:xfrm>
                <a:off x="1888" y="2239"/>
                <a:ext cx="176" cy="3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E</a:t>
                </a:r>
                <a:endPara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9" name="Line 418"/>
              <p:cNvSpPr/>
              <p:nvPr/>
            </p:nvSpPr>
            <p:spPr>
              <a:xfrm flipV="1">
                <a:off x="796" y="657"/>
                <a:ext cx="1162" cy="80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  <p:sp>
            <p:nvSpPr>
              <p:cNvPr id="13330" name="Line 419"/>
              <p:cNvSpPr/>
              <p:nvPr/>
            </p:nvSpPr>
            <p:spPr>
              <a:xfrm>
                <a:off x="1958" y="657"/>
                <a:ext cx="564" cy="80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</p:grpSp>
      <p:sp>
        <p:nvSpPr>
          <p:cNvPr id="13315" name="Text Box 420" title=""/>
          <p:cNvSpPr txBox="1"/>
          <p:nvPr/>
        </p:nvSpPr>
        <p:spPr>
          <a:xfrm>
            <a:off x="4833620" y="2542540"/>
            <a:ext cx="5925185" cy="2373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是圆的直径，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上任一点，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过点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作垂直于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AB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的弦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DE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，连接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半径为</a:t>
            </a:r>
            <a:r>
              <a:rPr lang="zh-CN" altLang="en-US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21070" y="4145915"/>
                <a:ext cx="922020" cy="6299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70" y="4145915"/>
                <a:ext cx="922020" cy="629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8756015" y="3969385"/>
                <a:ext cx="1120140" cy="842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015" y="3969385"/>
                <a:ext cx="1120140" cy="842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308735" y="5299710"/>
                <a:ext cx="9449435" cy="8928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思考：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图中什么时候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FF0000"/>
                    </a:solidFill>
                    <a:latin typeface="Cambria Math" panose="02040503050406030204" charset="0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？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等线" panose="0201060003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35" y="5299710"/>
                <a:ext cx="9449435" cy="892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223</Paragraphs>
  <Slides>28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等线</vt:lpstr>
      <vt:lpstr>宋体</vt:lpstr>
      <vt:lpstr>方正姚体</vt:lpstr>
      <vt:lpstr>Cambria Math</vt:lpstr>
      <vt:lpstr>华文隶书</vt:lpstr>
      <vt:lpstr>幼圆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2023-06-16T14:16:21.791</cp:lastPrinted>
  <dcterms:created xsi:type="dcterms:W3CDTF">2023-06-16T14:16:21Z</dcterms:created>
  <dcterms:modified xsi:type="dcterms:W3CDTF">2023-06-16T06:16:33Z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