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351" r:id="rId5"/>
    <p:sldId id="1404" r:id="rId6"/>
    <p:sldId id="1443" r:id="rId7"/>
    <p:sldId id="1439" r:id="rId8"/>
    <p:sldId id="1444" r:id="rId9"/>
    <p:sldId id="1440" r:id="rId10"/>
    <p:sldId id="1402" r:id="rId11"/>
    <p:sldId id="1445" r:id="rId12"/>
    <p:sldId id="1413" r:id="rId13"/>
    <p:sldId id="1354" r:id="rId14"/>
    <p:sldId id="1401" r:id="rId15"/>
    <p:sldId id="1446" r:id="rId16"/>
    <p:sldId id="1355" r:id="rId17"/>
    <p:sldId id="1405" r:id="rId18"/>
    <p:sldId id="1447" r:id="rId19"/>
    <p:sldId id="1399" r:id="rId20"/>
    <p:sldId id="1406" r:id="rId21"/>
    <p:sldId id="1448" r:id="rId22"/>
    <p:sldId id="1407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9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87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535430" y="859790"/>
            <a:ext cx="899160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第二章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一元二次函数、方程、不等式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221865"/>
            <a:ext cx="103555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2.2.2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利用基本不等式求最值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5" name="矩形 2" title=""/>
          <p:cNvSpPr>
            <a:spLocks noChangeAspect="1"/>
          </p:cNvSpPr>
          <p:nvPr/>
        </p:nvSpPr>
        <p:spPr>
          <a:xfrm>
            <a:off x="1308100" y="1010285"/>
            <a:ext cx="9418955" cy="1753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y&gt;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xy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</a:t>
            </a:r>
            <a:r>
              <a:rPr lang="zh-CN" altLang="en-US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，则</a:t>
            </a:r>
            <a:r>
              <a:rPr lang="en-US" altLang="zh-CN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+2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的最小值为</a:t>
            </a:r>
            <a:r>
              <a:rPr lang="zh-CN" altLang="en-US" sz="3600" u="sng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</a:t>
            </a:r>
            <a:r>
              <a:rPr lang="en-US" altLang="zh-CN" sz="3600" u="sng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       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.  </a:t>
            </a:r>
            <a:endParaRPr lang="en-US" altLang="zh-CN" sz="360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69291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308100" y="3032125"/>
                <a:ext cx="9418955" cy="2709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提示：</a:t>
                </a:r>
                <a:endParaRPr lang="zh-CN" altLang="en-US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由条件式得：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1=(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     =(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…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3032125"/>
                <a:ext cx="9418955" cy="2709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095375" y="2265680"/>
                <a:ext cx="9837420" cy="37458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解法一：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36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=[</a:t>
                </a:r>
                <a:r>
                  <a:rPr lang="en-US" altLang="zh-CN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6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6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altLang="zh-CN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]+10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10=</a:t>
                </a:r>
                <a:r>
                  <a:rPr lang="en-US" altLang="zh-CN" sz="36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12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2265680"/>
                <a:ext cx="9837420" cy="3745865"/>
              </a:xfrm>
              <a:prstGeom prst="rect">
                <a:avLst/>
              </a:prstGeom>
              <a:blipFill rotWithShape="1">
                <a:blip r:embed="rId2"/>
                <a:stretch>
                  <a:fillRect l="-65" t="-170" r="-65" b="-17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095375" y="870585"/>
                <a:ext cx="9837420" cy="13773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4.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870585"/>
                <a:ext cx="9837420" cy="1377315"/>
              </a:xfrm>
              <a:prstGeom prst="rect">
                <a:avLst/>
              </a:prstGeom>
              <a:blipFill rotWithShape="1">
                <a:blip r:embed="rId3"/>
                <a:stretch>
                  <a:fillRect l="-65" t="-461" r="-65" b="-46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375285" y="1028700"/>
            <a:ext cx="613410" cy="463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四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条件最值之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代入消元</a:t>
            </a:r>
            <a:endParaRPr lang="zh-CN" altLang="en-US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096010" y="2332990"/>
                <a:ext cx="9836785" cy="36442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解法二：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36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，所以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=10+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10=</a:t>
                </a:r>
                <a:r>
                  <a:rPr lang="en-US" altLang="zh-CN" sz="36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         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12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0" y="2332990"/>
                <a:ext cx="9836785" cy="3644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375285" y="1028700"/>
            <a:ext cx="613410" cy="463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五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条件最值之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逆向代换</a:t>
            </a:r>
            <a:endParaRPr lang="zh-CN" altLang="en-US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095375" y="923925"/>
                <a:ext cx="9837420" cy="13773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4.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923925"/>
                <a:ext cx="9837420" cy="1377315"/>
              </a:xfrm>
              <a:prstGeom prst="rect">
                <a:avLst/>
              </a:prstGeom>
              <a:blipFill rotWithShape="1">
                <a:blip r:embed="rId3"/>
                <a:stretch>
                  <a:fillRect l="-65" t="-461" r="-65" b="-46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167765" y="874395"/>
            <a:ext cx="9691370" cy="4707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40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在求含两个变量代数式的最值时，</a:t>
            </a:r>
            <a:r>
              <a:rPr lang="zh-CN" altLang="en-US" sz="40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代入消元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是可考虑的一个方向；如果条件是代数式等于常数的结构，</a:t>
            </a:r>
            <a:r>
              <a:rPr lang="zh-CN" altLang="en-US" sz="40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逆向代换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往往是高效的解决途径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69291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矩形 2" title=""/>
              <p:cNvSpPr>
                <a:spLocks noChangeAspect="1"/>
              </p:cNvSpPr>
              <p:nvPr/>
            </p:nvSpPr>
            <p:spPr>
              <a:xfrm>
                <a:off x="1381760" y="1139190"/>
                <a:ext cx="9331960" cy="12757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&lt;x&lt;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那么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的最小值为</a:t>
                </a:r>
                <a:r>
                  <a:rPr lang="zh-CN" altLang="en-US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1139190"/>
                <a:ext cx="9331960" cy="1275715"/>
              </a:xfrm>
              <a:prstGeom prst="rect">
                <a:avLst/>
              </a:prstGeom>
              <a:blipFill rotWithShape="1">
                <a:blip r:embed="rId2"/>
                <a:stretch>
                  <a:fillRect l="-68" t="-498" r="-68" b="-498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381760" y="2537460"/>
                <a:ext cx="9332595" cy="27120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提示：</a:t>
                </a:r>
                <a:endParaRPr lang="zh-CN" altLang="en-US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目标式中有</a:t>
                </a:r>
                <a:r>
                  <a:rPr lang="zh-CN" altLang="en-US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隐含条件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+(1-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)=1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+(1-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))=…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2537460"/>
                <a:ext cx="9332595" cy="2712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101725" y="2266950"/>
                <a:ext cx="9845675" cy="40005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36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=[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)]-1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)](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)-1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4-1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 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2266950"/>
                <a:ext cx="9845675" cy="4000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 title=""/>
          <p:cNvSpPr txBox="1"/>
          <p:nvPr/>
        </p:nvSpPr>
        <p:spPr>
          <a:xfrm>
            <a:off x="375285" y="1468755"/>
            <a:ext cx="613410" cy="33997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四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配凑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条件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求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最值</a:t>
            </a:r>
            <a:endParaRPr lang="en-US" altLang="zh-CN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101090" y="949325"/>
                <a:ext cx="9846945" cy="15024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zh-CN" altLang="en-US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5.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=2,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那么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</a:t>
                </a:r>
                <a:endParaRPr lang="zh-CN" altLang="en-US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值为</a:t>
                </a:r>
                <a:r>
                  <a:rPr lang="zh-CN" altLang="en-US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0" y="949325"/>
                <a:ext cx="9846945" cy="1502410"/>
              </a:xfrm>
              <a:prstGeom prst="rect">
                <a:avLst/>
              </a:prstGeom>
              <a:blipFill rotWithShape="1">
                <a:blip r:embed="rId3"/>
                <a:stretch>
                  <a:fillRect l="-64" t="-423" r="-64" b="-423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375285" y="1028700"/>
            <a:ext cx="613410" cy="463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六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条件最值之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结构配凑</a:t>
            </a:r>
            <a:endParaRPr lang="zh-CN" altLang="en-US" sz="2800" b="1" smtClean="0">
              <a:solidFill>
                <a:srgbClr val="FF000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132205" y="1141095"/>
            <a:ext cx="9691370" cy="378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40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用逆向代换时，代数式结构不完整的，可以进行适当的配凑.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本题也可以先用代入消元法，再用基本不等式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69291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406525" y="956945"/>
                <a:ext cx="9378950" cy="14363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则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</a:t>
                </a:r>
                <a:r>
                  <a:rPr lang="zh-CN" altLang="en-US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25" y="956945"/>
                <a:ext cx="9378950" cy="1436370"/>
              </a:xfrm>
              <a:prstGeom prst="rect">
                <a:avLst/>
              </a:prstGeom>
              <a:blipFill rotWithShape="1">
                <a:blip r:embed="rId2"/>
                <a:stretch>
                  <a:fillRect l="-68" t="-4775" r="-68" b="-442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1406525" y="2430780"/>
            <a:ext cx="9387840" cy="4112260"/>
            <a:chOff x="2215" y="3828"/>
            <a:chExt cx="14784" cy="6476"/>
          </a:xfrm>
        </p:grpSpPr>
        <p:sp>
          <p:nvSpPr>
            <p:cNvPr id="7" name="文本框 6"/>
            <p:cNvSpPr txBox="1"/>
            <p:nvPr/>
          </p:nvSpPr>
          <p:spPr>
            <a:xfrm>
              <a:off x="2215" y="3828"/>
              <a:ext cx="14770" cy="25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l" fontAlgn="auto">
                <a:lnSpc>
                  <a:spcPct val="100000"/>
                </a:lnSpc>
              </a:pPr>
              <a:r>
                <a:rPr lang="zh-CN" altLang="en-US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提示：</a:t>
              </a:r>
              <a:endParaRPr lang="zh-CN" altLang="en-US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令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+2=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 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+1=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;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则由已知得：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=4,  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m&gt;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2, 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n&gt;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229" y="6406"/>
                  <a:ext cx="14770" cy="38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txBody>
                <a:bodyPr wrap="square" rtlCol="0" anchor="t">
                  <a:spAutoFit/>
                </a:bodyPr>
                <a:lstStyle/>
                <a:p>
                  <a:pPr algn="l" fontAlgn="auto">
                    <a:lnSpc>
                      <a:spcPct val="150000"/>
                    </a:lnSpc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          </a:t>
                  </a:r>
                  <a:r>
                    <a:rPr lang="en-US" altLang="zh-CN" sz="36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3600" i="1" baseline="30000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FF"/>
                            </a:solidFill>
                            <a:latin typeface="仿宋" panose="02010609060101010101" charset="-122"/>
                            <a:ea typeface="仿宋" panose="02010609060101010101" charset="-122"/>
                            <a:cs typeface="仿宋" panose="02010609060101010101" charset="-122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3600" i="1" baseline="30000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36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=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3600" i="1" baseline="30000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36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+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3600" i="1" baseline="30000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36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altLang="zh-CN" sz="36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endParaRPr>
                </a:p>
                <a:p>
                  <a:pPr algn="l" fontAlgn="auto">
                    <a:lnSpc>
                      <a:spcPct val="150000"/>
                    </a:lnSpc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           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=(m+n)+(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32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+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32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)-6(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Cambria Math" panose="02040503050406030204" charset="0"/>
                      <a:ea typeface="仿宋" panose="02010609060101010101" charset="-122"/>
                      <a:cs typeface="Cambria Math" panose="02040503050406030204" charset="0"/>
                      <a:sym typeface="+mn-ea"/>
                    </a:rPr>
                    <a:t>以下逆代）</a:t>
                  </a:r>
                  <a:endPara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" y="6406"/>
                  <a:ext cx="14770" cy="38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109345" y="935990"/>
                <a:ext cx="9845675" cy="13773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36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6.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36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，求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45" y="935990"/>
                <a:ext cx="9845675" cy="1377315"/>
              </a:xfrm>
              <a:prstGeom prst="rect">
                <a:avLst/>
              </a:prstGeom>
              <a:blipFill rotWithShape="1">
                <a:blip r:embed="rId2"/>
                <a:stretch>
                  <a:fillRect l="-64" t="-461" r="-64" b="-461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75285" y="1028700"/>
            <a:ext cx="613410" cy="463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七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条件最值之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等价变形</a:t>
            </a:r>
            <a:endParaRPr lang="zh-CN" altLang="en-US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125220" y="2726055"/>
                <a:ext cx="9845675" cy="30613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</a:t>
                </a:r>
                <a:r>
                  <a:rPr lang="zh-CN" alt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由等式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36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变形得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xy=x+y+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   </a:t>
                </a:r>
                <a:r>
                  <a:rPr lang="zh-CN" alt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lang="zh-CN" altLang="en-US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最小值为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16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            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0" y="2726055"/>
                <a:ext cx="9845675" cy="3061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149985" y="720090"/>
            <a:ext cx="9691370" cy="507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36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36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条件式应该怎样使用，取决于目标式的结构特点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 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本题目标式为积的形式，故先将条件式变形，化归为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“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和化积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”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模型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 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但如果问题是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“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求</a:t>
            </a:r>
            <a:r>
              <a:rPr lang="en-US" altLang="zh-CN" sz="36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x+2y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的最小值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”</a:t>
            </a:r>
            <a:r>
              <a:rPr lang="zh-CN" altLang="en-US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，则条件式无需变形，只需逆向代换即可</a:t>
            </a:r>
            <a:r>
              <a:rPr lang="en-US" altLang="zh-CN" sz="36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36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10005" y="2618740"/>
            <a:ext cx="9571355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基本不等式的功能在于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和积互化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”. </a:t>
            </a:r>
            <a:endParaRPr lang="en-US" altLang="zh-CN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基本不等式的应用主要有：证明不等式，求代数式的最值，辅助解决实际问题，消元，多项式降次，等等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 </a:t>
            </a:r>
            <a:endParaRPr lang="en-US" altLang="zh-CN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本节课学习基本不等式在求最值过程中的应用</a:t>
            </a:r>
            <a:r>
              <a:rPr lang="en-US" altLang="zh-CN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310640" y="925195"/>
                <a:ext cx="9571355" cy="12839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</a:t>
                </a:r>
                <a:r>
                  <a:rPr lang="en-US" altLang="zh-CN" sz="36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时取等号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endParaRPr lang="en-US" altLang="zh-CN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925195"/>
                <a:ext cx="9571355" cy="1283970"/>
              </a:xfrm>
              <a:prstGeom prst="rect">
                <a:avLst/>
              </a:prstGeom>
              <a:blipFill rotWithShape="1">
                <a:blip r:embed="rId2"/>
                <a:stretch>
                  <a:fillRect l="-66" t="-495" r="-66" b="-495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281430" y="984250"/>
                <a:ext cx="9455785" cy="22085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6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zh-CN" altLang="en-US" sz="36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endParaRPr lang="zh-CN" altLang="en-US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为</a:t>
                </a:r>
                <a:r>
                  <a:rPr lang="zh-CN" altLang="en-US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30" y="984250"/>
                <a:ext cx="9455785" cy="2208530"/>
              </a:xfrm>
              <a:prstGeom prst="rect">
                <a:avLst/>
              </a:prstGeom>
              <a:blipFill rotWithShape="1">
                <a:blip r:embed="rId2"/>
                <a:stretch>
                  <a:fillRect l="-67" t="-288" r="-67" b="-288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587375" y="388620"/>
            <a:ext cx="169291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281430" y="3266440"/>
                <a:ext cx="9455150" cy="28968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提示：</a:t>
                </a:r>
                <a:endParaRPr lang="zh-CN" altLang="en-US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方法一：先代入消元，整理后用基本不等式；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方法二：条件式变形得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xy-x-y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=0,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目标式通分得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16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20</m:t>
                      </m:r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   =(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16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)−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20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=…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30" y="3266440"/>
                <a:ext cx="9455150" cy="2896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技能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955415" y="292862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逆向代换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994535" y="4267835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结构配凑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622165" y="538607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等价变形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226175" y="278574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321560" y="2497455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233420" y="4032250"/>
            <a:ext cx="27095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950710" y="4470400"/>
            <a:ext cx="27095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21125" y="564324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  <p:bldP spid="6" grpId="2" animBg="1"/>
      <p:bldP spid="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484755" y="287909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803390" y="352552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配凑思想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016250" y="454406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消元思想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356475" y="496697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逆向思维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3800" y="11734800"/>
            <a:ext cx="330200" cy="254000"/>
          </a:xfrm>
          <a:prstGeom prst="cube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070610" y="2616200"/>
                <a:ext cx="9861550" cy="31102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40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y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,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x=</a:t>
                </a:r>
                <a:r>
                  <a:rPr lang="en-US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40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0" y="2616200"/>
                <a:ext cx="9861550" cy="3110230"/>
              </a:xfrm>
              <a:prstGeom prst="rect">
                <a:avLst/>
              </a:prstGeom>
              <a:blipFill rotWithShape="1">
                <a:blip r:embed="rId2"/>
                <a:stretch>
                  <a:fillRect l="-64" t="-2613" r="-64" b="-204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068070" y="986790"/>
                <a:ext cx="9864090" cy="13093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40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40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40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的最大值</a:t>
                </a:r>
                <a:r>
                  <a:rPr lang="en-US" altLang="zh-CN" sz="40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70" y="986790"/>
                <a:ext cx="9864090" cy="1309370"/>
              </a:xfrm>
              <a:prstGeom prst="rect">
                <a:avLst/>
              </a:prstGeom>
              <a:blipFill rotWithShape="1">
                <a:blip r:embed="rId3"/>
                <a:stretch>
                  <a:fillRect l="-64" t="-6208" r="-64" b="-485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330835" y="1391920"/>
            <a:ext cx="613410" cy="3315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一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直接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求最值</a:t>
            </a:r>
            <a:endParaRPr lang="en-US" altLang="zh-CN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132205" y="1141095"/>
            <a:ext cx="9691370" cy="378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40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代数式局部的和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(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或积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)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为定值时，可考虑用基本不等式转化，但要检查前提条件：</a:t>
            </a:r>
            <a:r>
              <a:rPr lang="zh-CN" altLang="en-US" sz="40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一正二定三相等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339725" y="1468755"/>
            <a:ext cx="613410" cy="33997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二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分步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求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最值</a:t>
            </a:r>
            <a:endParaRPr lang="en-US" altLang="zh-CN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矩形 2" title=""/>
              <p:cNvSpPr>
                <a:spLocks noChangeAspect="1"/>
              </p:cNvSpPr>
              <p:nvPr/>
            </p:nvSpPr>
            <p:spPr>
              <a:xfrm>
                <a:off x="1028700" y="900430"/>
                <a:ext cx="9977755" cy="15278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40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40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a&gt;b&gt;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4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求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4000" baseline="30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40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900430"/>
                <a:ext cx="9977755" cy="1527810"/>
              </a:xfrm>
              <a:prstGeom prst="rect">
                <a:avLst/>
              </a:prstGeom>
              <a:blipFill rotWithShape="1">
                <a:blip r:embed="rId2"/>
                <a:stretch>
                  <a:fillRect l="-64" t="-5320" r="-64" b="-416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029335" y="2428240"/>
                <a:ext cx="9977120" cy="38061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因为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&lt;b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a-b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+(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4000" baseline="30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40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altLang="zh-CN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4000" baseline="30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4000" baseline="30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64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40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40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16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endParaRPr lang="en-US" altLang="zh-CN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a=</a:t>
                </a:r>
                <a:r>
                  <a:rPr lang="en-US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40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2428240"/>
                <a:ext cx="9977120" cy="3806190"/>
              </a:xfrm>
              <a:prstGeom prst="rect">
                <a:avLst/>
              </a:prstGeom>
              <a:blipFill rotWithShape="1">
                <a:blip r:embed="rId3"/>
                <a:stretch>
                  <a:fillRect l="-64" t="-2135" r="-64" b="-16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132205" y="1141095"/>
            <a:ext cx="9691370" cy="378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40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本题代数式局部为积的形式，用基本不等式可取得</a:t>
            </a: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消元的效果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，再从整体结构出发使用基本不等式，求得最值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513205" y="955040"/>
                <a:ext cx="9008110" cy="13931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6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6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的最小值为</a:t>
                </a:r>
                <a:r>
                  <a:rPr lang="zh-CN" altLang="en-US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600" u="sng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955040"/>
                <a:ext cx="9008110" cy="1393190"/>
              </a:xfrm>
              <a:prstGeom prst="rect">
                <a:avLst/>
              </a:prstGeom>
              <a:blipFill rotWithShape="1">
                <a:blip r:embed="rId2"/>
                <a:stretch>
                  <a:fillRect l="-70" t="-4923" r="-70" b="-456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587375" y="388620"/>
            <a:ext cx="169291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513205" y="2500630"/>
                <a:ext cx="9007475" cy="28168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提示：</a:t>
                </a:r>
                <a:endParaRPr lang="zh-CN" altLang="en-US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目标式局部：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+2(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…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2500630"/>
                <a:ext cx="9007475" cy="28168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250315" y="2475865"/>
                <a:ext cx="9691370" cy="39668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解：由</a:t>
                </a:r>
                <a:r>
                  <a:rPr lang="zh-CN" altLang="en-US" sz="4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已知</a:t>
                </a:r>
                <a:r>
                  <a:rPr lang="zh-CN" altLang="en-US" sz="40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xy=</a:t>
                </a:r>
                <a:r>
                  <a:rPr lang="en-US" altLang="zh-CN" sz="40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40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40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4000" i="1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i="1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4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𝑥𝑦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4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4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40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40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≥3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≥(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+1)</a:t>
                </a:r>
                <a:r>
                  <a:rPr lang="en-US" altLang="zh-CN" sz="4000" baseline="30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4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4+2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sz="40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x=y=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时，等号成立.</a:t>
                </a:r>
                <a:endParaRPr lang="en-US" altLang="zh-CN" sz="40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15" y="2475865"/>
                <a:ext cx="9691370" cy="3966845"/>
              </a:xfrm>
              <a:prstGeom prst="rect">
                <a:avLst/>
              </a:prstGeom>
              <a:blipFill rotWithShape="1">
                <a:blip r:embed="rId2"/>
                <a:stretch>
                  <a:fillRect l="-66" t="-160" r="-66" b="-16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250315" y="891540"/>
            <a:ext cx="9690735" cy="193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0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40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y&gt;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y+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=xy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xy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sz="4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最小值为</a:t>
            </a:r>
            <a:r>
              <a:rPr lang="zh-CN" altLang="en-US" sz="4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4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375285" y="1028700"/>
            <a:ext cx="613410" cy="463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三</a:t>
            </a:r>
            <a:r>
              <a:rPr lang="en-US" altLang="zh-CN" sz="280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华文隶书" panose="02010800040101010101" charset="-122"/>
                <a:sym typeface="微软雅黑" panose="020b0503020204020204" charset="-122"/>
              </a:rPr>
              <a:t>)</a:t>
            </a:r>
            <a:r>
              <a:rPr lang="en-US" altLang="zh-CN" sz="28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  </a:t>
            </a:r>
            <a:r>
              <a:rPr lang="zh-CN" altLang="en-US" sz="2400" b="1" smtClean="0">
                <a:solidFill>
                  <a:srgbClr val="7030A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条件最值之</a:t>
            </a:r>
            <a:r>
              <a:rPr lang="zh-CN" altLang="en-US" sz="2800" b="1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微软雅黑" panose="020b0503020204020204" charset="-122"/>
              </a:rPr>
              <a:t>和积转化</a:t>
            </a:r>
            <a:endParaRPr lang="en-US" altLang="zh-CN" sz="2400" b="1" smtClean="0">
              <a:solidFill>
                <a:srgbClr val="7030A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3975735" y="299085"/>
            <a:ext cx="4933315" cy="4305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用基本不等式求最值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250315" y="985520"/>
            <a:ext cx="9691370" cy="4707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方法总结：</a:t>
            </a: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</a:t>
            </a:r>
            <a:endParaRPr lang="en-US" altLang="zh-CN" sz="4000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已知条件同时含有和与积，而目标式只含有积，故先借助于基本不等式</a:t>
            </a:r>
            <a:r>
              <a:rPr lang="zh-CN" altLang="en-US" sz="40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将和转化为积</a:t>
            </a:r>
            <a:r>
              <a:rPr lang="zh-CN" altLang="en-US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，再求最值</a:t>
            </a:r>
            <a:r>
              <a:rPr lang="en-US" altLang="zh-CN" sz="4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40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 w="12700" cmpd="sng">
          <a:solidFill>
            <a:schemeClr val="accent1">
              <a:lumMod val="20000"/>
              <a:lumOff val="80000"/>
            </a:schemeClr>
          </a:solidFill>
          <a:prstDash val="solid"/>
        </a:ln>
      </a:spPr>
      <a:bodyPr wrap="square" rtlCol="0">
        <a:spAutoFit/>
      </a:bodyPr>
      <a:lstStyle>
        <a:defPPr algn="l" fontAlgn="auto">
          <a:lnSpc>
            <a:spcPct val="150000"/>
          </a:lnSpc>
          <a:defRPr lang="en-US" altLang="zh-CN" sz="2800" dirty="0">
            <a:solidFill>
              <a:srgbClr val="FF0000"/>
            </a:solidFill>
            <a:latin typeface="Cambria Math" panose="02040503050406030204" charset="0"/>
            <a:ea typeface="仿宋" panose="02010609060101010101" charset="-122"/>
            <a:cs typeface="Cambria Math" panose="0204050305040603020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128</Paragraphs>
  <Slides>25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8">
      <vt:lpstr>Arial</vt:lpstr>
      <vt:lpstr>微软雅黑</vt:lpstr>
      <vt:lpstr>Wingdings</vt:lpstr>
      <vt:lpstr>Calibri Light</vt:lpstr>
      <vt:lpstr>Calibri</vt:lpstr>
      <vt:lpstr>仿宋</vt:lpstr>
      <vt:lpstr>Cambria Math</vt:lpstr>
      <vt:lpstr>等线</vt:lpstr>
      <vt:lpstr>Times New Roman</vt:lpstr>
      <vt:lpstr>华文隶书</vt:lpstr>
      <vt:lpstr>方正姚体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2023-06-16T14:16:05.343</cp:lastPrinted>
  <dcterms:created xsi:type="dcterms:W3CDTF">2023-06-16T14:16:05Z</dcterms:created>
  <dcterms:modified xsi:type="dcterms:W3CDTF">2023-06-16T06:16:08Z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