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727" r:id="rId6"/>
    <p:sldId id="761" r:id="rId7"/>
    <p:sldId id="926" r:id="rId8"/>
    <p:sldId id="925" r:id="rId9"/>
    <p:sldId id="928" r:id="rId10"/>
    <p:sldId id="780" r:id="rId11"/>
    <p:sldId id="929" r:id="rId12"/>
    <p:sldId id="930" r:id="rId13"/>
    <p:sldId id="958" r:id="rId14"/>
    <p:sldId id="961" r:id="rId15"/>
    <p:sldId id="959" r:id="rId16"/>
    <p:sldId id="962" r:id="rId17"/>
    <p:sldId id="287" r:id="rId18"/>
    <p:sldId id="884" r:id="rId19"/>
    <p:sldId id="963" r:id="rId20"/>
    <p:sldId id="985" r:id="rId21"/>
    <p:sldId id="278" r:id="rId22"/>
    <p:sldId id="849" r:id="rId23"/>
    <p:sldId id="984" r:id="rId24"/>
    <p:sldId id="883" r:id="rId25"/>
    <p:sldId id="330" r:id="rId26"/>
    <p:sldId id="331" r:id="rId27"/>
    <p:sldId id="332" r:id="rId28"/>
    <p:sldId id="285" r:id="rId29"/>
    <p:sldId id="319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39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tags" Target="tags/tag89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10" Type="http://schemas.openxmlformats.org/officeDocument/2006/relationships/image" Target="../media/image17.wmf" /><Relationship Id="rId11" Type="http://schemas.openxmlformats.org/officeDocument/2006/relationships/image" Target="../media/image18.wmf" /><Relationship Id="rId12" Type="http://schemas.openxmlformats.org/officeDocument/2006/relationships/image" Target="../media/image19.wmf" /><Relationship Id="rId13" Type="http://schemas.openxmlformats.org/officeDocument/2006/relationships/image" Target="../media/image20.wmf" /><Relationship Id="rId14" Type="http://schemas.openxmlformats.org/officeDocument/2006/relationships/image" Target="../media/image21.wmf" /><Relationship Id="rId15" Type="http://schemas.openxmlformats.org/officeDocument/2006/relationships/image" Target="../media/image22.wmf" /><Relationship Id="rId16" Type="http://schemas.openxmlformats.org/officeDocument/2006/relationships/image" Target="../media/image23.wmf" /><Relationship Id="rId17" Type="http://schemas.openxmlformats.org/officeDocument/2006/relationships/image" Target="../media/image24.wmf" /><Relationship Id="rId18" Type="http://schemas.openxmlformats.org/officeDocument/2006/relationships/image" Target="../media/image25.wmf" /><Relationship Id="rId19" Type="http://schemas.openxmlformats.org/officeDocument/2006/relationships/image" Target="../media/image26.wmf" /><Relationship Id="rId2" Type="http://schemas.openxmlformats.org/officeDocument/2006/relationships/image" Target="../media/image9.wmf" /><Relationship Id="rId20" Type="http://schemas.openxmlformats.org/officeDocument/2006/relationships/image" Target="../media/image27.wmf" /><Relationship Id="rId3" Type="http://schemas.openxmlformats.org/officeDocument/2006/relationships/image" Target="../media/image10.wmf" /><Relationship Id="rId4" Type="http://schemas.openxmlformats.org/officeDocument/2006/relationships/image" Target="../media/image11.wmf" /><Relationship Id="rId5" Type="http://schemas.openxmlformats.org/officeDocument/2006/relationships/image" Target="../media/image12.wmf" /><Relationship Id="rId6" Type="http://schemas.openxmlformats.org/officeDocument/2006/relationships/image" Target="../media/image13.wmf" /><Relationship Id="rId7" Type="http://schemas.openxmlformats.org/officeDocument/2006/relationships/image" Target="../media/image14.wmf" /><Relationship Id="rId8" Type="http://schemas.openxmlformats.org/officeDocument/2006/relationships/image" Target="../media/image15.wmf" /><Relationship Id="rId9" Type="http://schemas.openxmlformats.org/officeDocument/2006/relationships/image" Target="../media/image16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5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0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1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3.xml" /><Relationship Id="rId11" Type="http://schemas.openxmlformats.org/officeDocument/2006/relationships/tags" Target="../tags/tag74.xml" /><Relationship Id="rId12" Type="http://schemas.openxmlformats.org/officeDocument/2006/relationships/tags" Target="../tags/tag75.xml" /><Relationship Id="rId13" Type="http://schemas.openxmlformats.org/officeDocument/2006/relationships/tags" Target="../tags/tag76.xml" /><Relationship Id="rId14" Type="http://schemas.openxmlformats.org/officeDocument/2006/relationships/tags" Target="../tags/tag77.xml" /><Relationship Id="rId15" Type="http://schemas.openxmlformats.org/officeDocument/2006/relationships/tags" Target="../tags/tag78.xml" /><Relationship Id="rId16" Type="http://schemas.openxmlformats.org/officeDocument/2006/relationships/tags" Target="../tags/tag79.xml" /><Relationship Id="rId17" Type="http://schemas.openxmlformats.org/officeDocument/2006/relationships/tags" Target="../tags/tag80.xml" /><Relationship Id="rId18" Type="http://schemas.openxmlformats.org/officeDocument/2006/relationships/tags" Target="../tags/tag81.xml" /><Relationship Id="rId19" Type="http://schemas.openxmlformats.org/officeDocument/2006/relationships/tags" Target="../tags/tag82.xml" /><Relationship Id="rId2" Type="http://schemas.openxmlformats.org/officeDocument/2006/relationships/tags" Target="../tags/tag65.xml" /><Relationship Id="rId20" Type="http://schemas.openxmlformats.org/officeDocument/2006/relationships/tags" Target="../tags/tag83.xml" /><Relationship Id="rId21" Type="http://schemas.openxmlformats.org/officeDocument/2006/relationships/tags" Target="../tags/tag84.xml" /><Relationship Id="rId22" Type="http://schemas.openxmlformats.org/officeDocument/2006/relationships/tags" Target="../tags/tag85.xml" /><Relationship Id="rId23" Type="http://schemas.openxmlformats.org/officeDocument/2006/relationships/tags" Target="../tags/tag86.xml" /><Relationship Id="rId24" Type="http://schemas.openxmlformats.org/officeDocument/2006/relationships/tags" Target="../tags/tag87.xml" /><Relationship Id="rId25" Type="http://schemas.openxmlformats.org/officeDocument/2006/relationships/tags" Target="../tags/tag88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tags" Target="../tags/tag71.xml" /><Relationship Id="rId9" Type="http://schemas.openxmlformats.org/officeDocument/2006/relationships/tags" Target="../tags/tag7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Relationship Id="rId3" Type="http://schemas.openxmlformats.org/officeDocument/2006/relationships/image" Target="../media/image6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Relationship Id="rId3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12.wmf" /><Relationship Id="rId12" Type="http://schemas.openxmlformats.org/officeDocument/2006/relationships/oleObject" Target="../embeddings/oleObject6.bin" TargetMode="Internal" /><Relationship Id="rId13" Type="http://schemas.openxmlformats.org/officeDocument/2006/relationships/image" Target="../media/image13.wmf" /><Relationship Id="rId14" Type="http://schemas.openxmlformats.org/officeDocument/2006/relationships/oleObject" Target="../embeddings/oleObject7.bin" TargetMode="Internal" /><Relationship Id="rId15" Type="http://schemas.openxmlformats.org/officeDocument/2006/relationships/image" Target="../media/image14.wmf" /><Relationship Id="rId16" Type="http://schemas.openxmlformats.org/officeDocument/2006/relationships/oleObject" Target="../embeddings/oleObject8.bin" TargetMode="Internal" /><Relationship Id="rId17" Type="http://schemas.openxmlformats.org/officeDocument/2006/relationships/image" Target="../media/image15.wmf" /><Relationship Id="rId18" Type="http://schemas.openxmlformats.org/officeDocument/2006/relationships/oleObject" Target="../embeddings/oleObject9.bin" TargetMode="Internal" /><Relationship Id="rId19" Type="http://schemas.openxmlformats.org/officeDocument/2006/relationships/image" Target="../media/image16.wmf" /><Relationship Id="rId2" Type="http://schemas.openxmlformats.org/officeDocument/2006/relationships/oleObject" Target="../embeddings/oleObject1.bin" TargetMode="Internal" /><Relationship Id="rId20" Type="http://schemas.openxmlformats.org/officeDocument/2006/relationships/oleObject" Target="../embeddings/oleObject10.bin" TargetMode="Internal" /><Relationship Id="rId21" Type="http://schemas.openxmlformats.org/officeDocument/2006/relationships/image" Target="../media/image17.wmf" /><Relationship Id="rId22" Type="http://schemas.openxmlformats.org/officeDocument/2006/relationships/oleObject" Target="../embeddings/oleObject11.bin" TargetMode="Internal" /><Relationship Id="rId23" Type="http://schemas.openxmlformats.org/officeDocument/2006/relationships/image" Target="../media/image18.wmf" /><Relationship Id="rId24" Type="http://schemas.openxmlformats.org/officeDocument/2006/relationships/oleObject" Target="../embeddings/oleObject12.bin" TargetMode="Internal" /><Relationship Id="rId25" Type="http://schemas.openxmlformats.org/officeDocument/2006/relationships/image" Target="../media/image19.wmf" /><Relationship Id="rId26" Type="http://schemas.openxmlformats.org/officeDocument/2006/relationships/oleObject" Target="../embeddings/oleObject13.bin" TargetMode="Internal" /><Relationship Id="rId27" Type="http://schemas.openxmlformats.org/officeDocument/2006/relationships/image" Target="../media/image20.wmf" /><Relationship Id="rId28" Type="http://schemas.openxmlformats.org/officeDocument/2006/relationships/oleObject" Target="../embeddings/oleObject14.bin" TargetMode="Internal" /><Relationship Id="rId29" Type="http://schemas.openxmlformats.org/officeDocument/2006/relationships/image" Target="../media/image21.wmf" /><Relationship Id="rId3" Type="http://schemas.openxmlformats.org/officeDocument/2006/relationships/image" Target="../media/image8.wmf" /><Relationship Id="rId30" Type="http://schemas.openxmlformats.org/officeDocument/2006/relationships/oleObject" Target="../embeddings/oleObject15.bin" TargetMode="Internal" /><Relationship Id="rId31" Type="http://schemas.openxmlformats.org/officeDocument/2006/relationships/image" Target="../media/image22.wmf" /><Relationship Id="rId32" Type="http://schemas.openxmlformats.org/officeDocument/2006/relationships/oleObject" Target="../embeddings/oleObject16.bin" TargetMode="Internal" /><Relationship Id="rId33" Type="http://schemas.openxmlformats.org/officeDocument/2006/relationships/image" Target="../media/image23.wmf" /><Relationship Id="rId34" Type="http://schemas.openxmlformats.org/officeDocument/2006/relationships/oleObject" Target="../embeddings/oleObject17.bin" TargetMode="Internal" /><Relationship Id="rId35" Type="http://schemas.openxmlformats.org/officeDocument/2006/relationships/image" Target="../media/image24.wmf" /><Relationship Id="rId36" Type="http://schemas.openxmlformats.org/officeDocument/2006/relationships/oleObject" Target="../embeddings/oleObject18.bin" TargetMode="Internal" /><Relationship Id="rId37" Type="http://schemas.openxmlformats.org/officeDocument/2006/relationships/image" Target="../media/image25.wmf" /><Relationship Id="rId38" Type="http://schemas.openxmlformats.org/officeDocument/2006/relationships/oleObject" Target="../embeddings/oleObject19.bin" TargetMode="Internal" /><Relationship Id="rId39" Type="http://schemas.openxmlformats.org/officeDocument/2006/relationships/image" Target="../media/image26.wmf" /><Relationship Id="rId4" Type="http://schemas.openxmlformats.org/officeDocument/2006/relationships/oleObject" Target="../embeddings/oleObject2.bin" TargetMode="Internal" /><Relationship Id="rId40" Type="http://schemas.openxmlformats.org/officeDocument/2006/relationships/oleObject" Target="../embeddings/oleObject20.bin" TargetMode="Internal" /><Relationship Id="rId41" Type="http://schemas.openxmlformats.org/officeDocument/2006/relationships/image" Target="../media/image27.wmf" /><Relationship Id="rId42" Type="http://schemas.openxmlformats.org/officeDocument/2006/relationships/vmlDrawing" Target="../drawings/vmlDrawing1.vml" /><Relationship Id="rId5" Type="http://schemas.openxmlformats.org/officeDocument/2006/relationships/image" Target="../media/image9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10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11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535430" y="859790"/>
            <a:ext cx="899160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第二章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一元二次函数、方程、不等式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221865"/>
            <a:ext cx="10355580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2.3.1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二次函数与一元二次方程、不等式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31900" y="828675"/>
            <a:ext cx="955230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求不等式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&gt; 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231900" y="1735455"/>
            <a:ext cx="7043420" cy="30460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解：原不等式可化为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+3 &lt; 0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因为判别式△=-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+3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=0无实根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原不等式的解集为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.</a:t>
            </a:r>
            <a:endParaRPr lang="zh-CN" altLang="en-US" sz="3200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72415"/>
            <a:ext cx="49060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解一元二次不等式举例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31900" y="4876800"/>
            <a:ext cx="955167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方法总结：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二次系数为负，先要化为正，再由判别式及函数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图像情况作出判断.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rcRect l="35861" t="53583" r="53958" b="24347"/>
          <a:stretch>
            <a:fillRect/>
          </a:stretch>
        </p:blipFill>
        <p:spPr>
          <a:xfrm>
            <a:off x="8580755" y="1955800"/>
            <a:ext cx="2100580" cy="2759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30648" t="50583" r="30852" b="18431"/>
          <a:stretch>
            <a:fillRect/>
          </a:stretch>
        </p:blipFill>
        <p:spPr>
          <a:xfrm>
            <a:off x="1529715" y="1023620"/>
            <a:ext cx="8966200" cy="4811395"/>
          </a:xfrm>
          <a:prstGeom prst="rect">
            <a:avLst/>
          </a:prstGeom>
        </p:spPr>
      </p:pic>
      <p:sp>
        <p:nvSpPr>
          <p:cNvPr id="5" name="Shape 120" title=""/>
          <p:cNvSpPr/>
          <p:nvPr/>
        </p:nvSpPr>
        <p:spPr>
          <a:xfrm>
            <a:off x="401955" y="600075"/>
            <a:ext cx="49060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一元二次不等式求解流程图</a:t>
            </a:r>
            <a:endParaRPr lang="zh-CN" altLang="en-US" sz="2400" b="1" smtClean="0">
              <a:solidFill>
                <a:srgbClr val="7030A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308735" y="1949450"/>
            <a:ext cx="950150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2;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+4</a:t>
            </a:r>
            <a:r>
              <a:rPr 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0;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+4&lt;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10005" y="1188720"/>
            <a:ext cx="95015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求下列不等式的解集：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310005" y="4160520"/>
                <a:ext cx="9502140" cy="165227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           (2){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 (3){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x&lt;-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05" y="4160520"/>
                <a:ext cx="9502140" cy="1652270"/>
              </a:xfrm>
              <a:prstGeom prst="rect">
                <a:avLst/>
              </a:prstGeom>
              <a:blipFill rotWithShape="1">
                <a:blip r:embed="rId2"/>
                <a:stretch>
                  <a:fillRect l="-67" t="-384" r="-67" b="-38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44600" y="2807970"/>
            <a:ext cx="961644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1)(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解集为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244600" y="3979545"/>
            <a:ext cx="9615170" cy="730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2)(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&lt;b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解集为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43965" y="933450"/>
            <a:ext cx="961580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特别的，若一元二次不等式形式如下，则可直接写相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应解集：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021195" y="2874645"/>
            <a:ext cx="3517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｜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,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94705" y="3979545"/>
                <a:ext cx="3642360" cy="595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05" y="3979545"/>
                <a:ext cx="3642360" cy="595630"/>
              </a:xfrm>
              <a:prstGeom prst="rect">
                <a:avLst/>
              </a:prstGeom>
              <a:blipFill rotWithShape="1">
                <a:blip r:embed="rId2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559560" y="1943735"/>
            <a:ext cx="9198610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(2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)(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＞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;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(x+1)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4.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558925" y="1188720"/>
            <a:ext cx="91992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求下列不等式的解集：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58925" y="3875405"/>
                <a:ext cx="9199880" cy="80645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｜-3&lt;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           (2){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-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25" y="3875405"/>
                <a:ext cx="9199880" cy="806450"/>
              </a:xfrm>
              <a:prstGeom prst="rect">
                <a:avLst/>
              </a:prstGeom>
              <a:blipFill rotWithShape="1">
                <a:blip r:embed="rId2"/>
                <a:stretch>
                  <a:fillRect l="-69" t="-787" r="-69" b="-787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830580" y="1312545"/>
            <a:ext cx="1035558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2.3.1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二次函数与一元二次方程、不等式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6588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69060" y="490156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数据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分析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877695" y="203835"/>
                <a:ext cx="9036050" cy="25533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1.</a:t>
                </a: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（</a:t>
                </a: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设集合</a:t>
                </a:r>
                <a:r>
                  <a: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x-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32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</a:t>
                </a:r>
                <a:r>
                  <a: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则</a:t>
                </a:r>
                <a:r>
                  <a: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∩</m:t>
                      </m:r>
                    </m:oMath>
                  </m:oMathPara>
                </a14:m>
                <a:r>
                  <a: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3200" u="sng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；</a:t>
                </a:r>
                <a:endParaRPr lang="zh-CN" altLang="en-US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 </a:t>
                </a:r>
                <a:r>
                  <a:rPr lang="zh-CN" altLang="en-US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（</a:t>
                </a: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不等式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的解集为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endParaRPr lang="en-US" altLang="zh-CN" sz="32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</a:t>
                </a:r>
                <a:r>
                  <a:rPr lang="en-US" altLang="zh-CN" sz="3200" u="sng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5" y="203835"/>
                <a:ext cx="9036050" cy="2553335"/>
              </a:xfrm>
              <a:prstGeom prst="rect">
                <a:avLst/>
              </a:prstGeom>
              <a:blipFill rotWithShape="1">
                <a:blip r:embed="rId2"/>
                <a:stretch>
                  <a:fillRect l="-70" t="-2189" r="-70" b="-24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 title=""/>
          <p:cNvSpPr/>
          <p:nvPr/>
        </p:nvSpPr>
        <p:spPr>
          <a:xfrm>
            <a:off x="1365885" y="54165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871345" y="2836545"/>
                <a:ext cx="9036050" cy="1845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（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-1&lt;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,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endParaRPr lang="en-US" altLang="zh-CN" sz="24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    </a:t>
                </a:r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∩</m:t>
                      </m:r>
                    </m:oMath>
                  </m:oMathPara>
                </a14:m>
                <a:r>
                  <a:rPr lang="zh-CN" alt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（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zh-CN" alt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）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因为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，所以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x-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1)(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x-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3)&gt;0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，所求解集为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45" y="2836545"/>
                <a:ext cx="9036050" cy="1845310"/>
              </a:xfrm>
              <a:prstGeom prst="rect">
                <a:avLst/>
              </a:prstGeom>
              <a:blipFill rotWithShape="1">
                <a:blip r:embed="rId3"/>
                <a:stretch>
                  <a:fillRect l="-70" t="-344" r="-70" b="-34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1877060" y="4735195"/>
            <a:ext cx="9036685" cy="1850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解一元二次不等式时，首先要检查不等号一侧是否清零，否则要移项清零；其次要看二次项系数是否为正；含参数的还要看二次项系数是否会等于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0.   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69060" y="264033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807210" y="1876425"/>
                <a:ext cx="9153525" cy="23069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令</a:t>
                </a:r>
                <a:r>
                  <a:rPr lang="zh-CN" alt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</a:t>
                </a: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则有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t+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，解得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从而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，所以原不等式的解集为：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-2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-1,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210" y="1876425"/>
                <a:ext cx="9153525" cy="2306955"/>
              </a:xfrm>
              <a:prstGeom prst="rect">
                <a:avLst/>
              </a:prstGeom>
              <a:blipFill rotWithShape="1">
                <a:blip r:embed="rId2"/>
                <a:stretch>
                  <a:fillRect l="-69" t="-2422" r="-69" b="-275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130365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03655" y="492569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法总结</a:t>
            </a:r>
            <a:r>
              <a:rPr lang="en-US" altLang="zh-CN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285875" y="426085"/>
            <a:ext cx="44386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285875" y="224409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06575" y="4865370"/>
            <a:ext cx="9154160" cy="1290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有些不等式的变量本身是复合结构，则可以通过换元简化不等式，先求出复合变量的范围，再求原变量的范围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mc:AlternateContent>
        <mc:Choice Requires="a14">
          <p:sp>
            <p:nvSpPr>
              <p:cNvPr id="14" name="文本框 13" title=""/>
              <p:cNvSpPr txBox="1"/>
              <p:nvPr/>
            </p:nvSpPr>
            <p:spPr>
              <a:xfrm>
                <a:off x="1806575" y="364490"/>
                <a:ext cx="9153525" cy="8299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2.</a:t>
                </a: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求不等式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: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的解集.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75" y="364490"/>
                <a:ext cx="9153525" cy="829945"/>
              </a:xfrm>
              <a:prstGeom prst="rect">
                <a:avLst/>
              </a:prstGeom>
              <a:blipFill rotWithShape="1">
                <a:blip r:embed="rId3"/>
                <a:stretch>
                  <a:fillRect l="-69" t="-6733" r="-69" b="-76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51655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806575" y="2047875"/>
                <a:ext cx="9153525" cy="27616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a=2,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则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4x-1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,解集非空，不符合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;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若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a=-2,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则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,矛盾！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3)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4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时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要使得解集为空，必需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4&lt;0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,且判别式</a:t>
                </a:r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△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+4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.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解得：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-2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75" y="2047875"/>
                <a:ext cx="9153525" cy="2761615"/>
              </a:xfrm>
              <a:prstGeom prst="rect">
                <a:avLst/>
              </a:prstGeom>
              <a:blipFill rotWithShape="1">
                <a:blip r:embed="rId2"/>
                <a:stretch>
                  <a:fillRect l="-69" t="-230" r="-69" b="-23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130365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03655" y="52127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法总结</a:t>
            </a:r>
            <a:r>
              <a:rPr lang="en-US" altLang="zh-CN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285875" y="3105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318260" y="272923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06575" y="5194935"/>
            <a:ext cx="9154160" cy="13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当二次系数含参变量时，要考虑它是否为零，故需要分类讨论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806575" y="182245"/>
            <a:ext cx="915352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已知关于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的不等式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:(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的解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集是空集，求实数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的取值范围.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830580" y="1312545"/>
            <a:ext cx="1035558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2.3.1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二次函数与一元二次方程、不等式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830580" y="1312545"/>
            <a:ext cx="1035558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2.3.1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二次函数与一元二次方程、不等式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26809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59205" y="51860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法总结</a:t>
            </a:r>
            <a:r>
              <a:rPr lang="en-US" altLang="zh-CN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72105" y="624840"/>
            <a:ext cx="543260" cy="50673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数形结合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259205" y="42608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809115" y="1998345"/>
                <a:ext cx="9160510" cy="29483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+mx-n&lt;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的解集为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｜4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&lt;x&lt;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，所以方程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+mx-n=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有两实根4和5；由韦达定理知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=-9,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=-20 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从而由不等式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nx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+mx-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20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+9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+1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0 ,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其解集为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｜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&gt;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}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5" y="1998345"/>
                <a:ext cx="9160510" cy="2948305"/>
              </a:xfrm>
              <a:prstGeom prst="rect">
                <a:avLst/>
              </a:prstGeom>
              <a:blipFill rotWithShape="1">
                <a:blip r:embed="rId2"/>
                <a:stretch>
                  <a:fillRect l="-69" t="-1465" r="-69" b="-21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1815465" y="5150485"/>
            <a:ext cx="9154160" cy="13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三个二次的信息可以相互转化，本题借助于方程根与系数的关系，确定目标不等式的系数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273810" y="27235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809115" y="244475"/>
            <a:ext cx="916051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+mx-n&lt;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的解集为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｜4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&lt;x&lt;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，求关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的不等式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+mx-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的解集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472740" y="661035"/>
            <a:ext cx="543260" cy="47104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分类讨论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方程思想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06575" y="1209675"/>
            <a:ext cx="9153525" cy="3969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△=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-4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△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-2,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或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时，方程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1=0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有两相异实</a:t>
            </a:r>
            <a:endParaRPr lang="zh-CN" altLang="en-US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根，…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2)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△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即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-2,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或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时，方程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1=0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有两等实</a:t>
            </a:r>
            <a:endParaRPr lang="zh-CN" altLang="en-US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根，…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3)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△&lt;0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即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-2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时，方程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1=0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无实根，…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130365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03655" y="524383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法总结</a:t>
            </a:r>
            <a:r>
              <a:rPr lang="en-US" altLang="zh-CN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285875" y="292735"/>
            <a:ext cx="44386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300480" y="261175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06575" y="5288280"/>
            <a:ext cx="9154160" cy="1290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系数含参数导致判别式正负不定时，要</a:t>
            </a:r>
            <a:r>
              <a:rPr lang="zh-CN" altLang="en-US" sz="2800">
                <a:solidFill>
                  <a:srgbClr val="C00000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分类讨论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，结合函数图像作出判断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806575" y="266065"/>
            <a:ext cx="915352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解关于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的不等式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: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1&gt;0 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481632" y="98171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分类讨论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方程思想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807210" y="1315720"/>
                <a:ext cx="9153525" cy="36709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原不等式可化为(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=0时，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1;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0时，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&lt;x&lt;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1;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3)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时，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i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1;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4)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&lt;a&lt;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0时，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x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5)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时，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或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黑体" pitchFamily="49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210" y="1315720"/>
                <a:ext cx="9153525" cy="3670935"/>
              </a:xfrm>
              <a:prstGeom prst="rect">
                <a:avLst/>
              </a:prstGeom>
              <a:blipFill rotWithShape="1">
                <a:blip r:embed="rId2"/>
                <a:stretch>
                  <a:fillRect l="-69" t="-173" r="-69" b="-173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1303655" y="175895"/>
            <a:ext cx="43815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03655" y="515937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法总结</a:t>
            </a:r>
            <a:r>
              <a:rPr lang="en-US" altLang="zh-CN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285875" y="274955"/>
            <a:ext cx="443865" cy="70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300480" y="2416175"/>
            <a:ext cx="443865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806575" y="5243830"/>
            <a:ext cx="9154160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先进行因式分解，考虑是否为一元二次不等式，当此不等式为一元二次不等式时还需分类比较相应方程的两根大小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806575" y="226695"/>
            <a:ext cx="915352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解关于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的不等式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: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0 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R)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861185" y="2674620"/>
            <a:ext cx="609536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一元二次不等式的概念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935220" y="3926205"/>
            <a:ext cx="618934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三个二次之间的关系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707005" y="5183505"/>
            <a:ext cx="6076315" cy="7000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一元二次不等式的解法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676265" y="3418205"/>
            <a:ext cx="238506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559685" y="2555875"/>
            <a:ext cx="224536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615055" y="4655185"/>
            <a:ext cx="240665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2032635" y="2893060"/>
            <a:ext cx="29832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69260" y="47117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6259195" y="3319145"/>
            <a:ext cx="345059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087870" y="5523865"/>
            <a:ext cx="2981325" cy="6519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1200" y="102108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49045" y="2778760"/>
            <a:ext cx="9685655" cy="121094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设这个矩形的一条边长为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相邻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一边长为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(12-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由题意，得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(12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(0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．整理得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endParaRPr lang="en-US" sz="28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478790" y="26733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现实中的一元二次问题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49045" y="946150"/>
            <a:ext cx="968502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园艺师打算在绿地上用栅栏围一个矩形区域种植花卉．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若栅栏的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总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长是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24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，围成的矩形区域的面积要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大于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２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，则这个矩形的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长和宽各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为多少米？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3"/>
          <a:srcRect l="57227" t="23729" r="29255" b="65618"/>
          <a:stretch>
            <a:fillRect/>
          </a:stretch>
        </p:blipFill>
        <p:spPr>
          <a:xfrm>
            <a:off x="8837295" y="1614805"/>
            <a:ext cx="2096770" cy="1101725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253490" y="4779010"/>
            <a:ext cx="9685020" cy="65087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求得不等式①的解集，就得到了问题的答案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1249045" y="4060825"/>
            <a:ext cx="9685020" cy="650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x</a:t>
            </a:r>
            <a:r>
              <a:rPr lang="en-US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－12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 (0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12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①</a:t>
            </a:r>
            <a:endParaRPr lang="en-US" altLang="en-US" sz="28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253490" y="5506085"/>
            <a:ext cx="968502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思考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：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式含有几个未知数？未知数的最高次数是多少？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561340" y="187007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400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85875" y="941070"/>
            <a:ext cx="9545955" cy="1470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我们把只含有一个未知数，并且未知数的最高次数是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的不等式， 称为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一元二次不等式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0662" name="Text Box 2" title=""/>
          <p:cNvSpPr txBox="1"/>
          <p:nvPr/>
        </p:nvSpPr>
        <p:spPr>
          <a:xfrm>
            <a:off x="1285875" y="2428875"/>
            <a:ext cx="9546590" cy="207264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一元二次不等式的一般表达式为：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ax</a:t>
            </a:r>
            <a:r>
              <a:rPr lang="zh-CN" altLang="en-US" sz="2800" b="1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ax</a:t>
            </a:r>
            <a:r>
              <a:rPr lang="zh-CN" altLang="en-US" sz="2800" b="1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bx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均为常数，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≠0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285875" y="5177155"/>
            <a:ext cx="954659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思考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：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如何求解一元二次不等式？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Shape 120" title=""/>
          <p:cNvSpPr/>
          <p:nvPr/>
        </p:nvSpPr>
        <p:spPr>
          <a:xfrm>
            <a:off x="988695" y="271780"/>
            <a:ext cx="32207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一元二次不等式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478790" y="26733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回顾：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三个一次之间的关系</a:t>
            </a:r>
            <a:endParaRPr lang="zh-CN" altLang="en-US" sz="2400" b="1" smtClean="0">
              <a:solidFill>
                <a:srgbClr val="7030A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41730" y="944880"/>
          <a:ext cx="9762490" cy="472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30"/>
                <a:gridCol w="1409065"/>
                <a:gridCol w="3316605"/>
                <a:gridCol w="2904490"/>
              </a:tblGrid>
              <a:tr h="8655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一次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函数</a:t>
                      </a:r>
                      <a:endParaRPr lang="zh-CN" altLang="en-US" sz="2400">
                        <a:solidFill>
                          <a:srgbClr val="FF0000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8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y=x</a:t>
                      </a: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altLang="zh-CN" sz="2800" b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400" i="1">
                        <a:solidFill>
                          <a:srgbClr val="0000FF"/>
                        </a:solidFill>
                        <a:uFillTx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图像为一条直线</a:t>
                      </a: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zh-CN" sz="2400" b="0" i="1">
                        <a:solidFill>
                          <a:srgbClr val="0000FF"/>
                        </a:solidFill>
                        <a:uFillTx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1285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一元一次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方程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</a:t>
                      </a:r>
                      <a:endParaRPr lang="en-US" altLang="zh-CN" sz="2800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-12=0</a:t>
                      </a:r>
                      <a:endParaRPr lang="zh-CN" altLang="en-US" sz="2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方程的根是直线</a:t>
                      </a: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l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与</a:t>
                      </a: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轴交点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的横坐标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: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     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=12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88720"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一元一次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en-US" altLang="zh-CN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不等式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1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-12&gt;0</a:t>
                      </a:r>
                      <a:endParaRPr lang="zh-CN" altLang="en-US" sz="280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对应图像为</a:t>
                      </a: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轴上方部分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;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解集为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:   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｛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｜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&gt;12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｝</a:t>
                      </a:r>
                      <a:endParaRPr lang="zh-CN" altLang="en-US" sz="2400" b="0">
                        <a:solidFill>
                          <a:srgbClr val="FF0000"/>
                        </a:solidFill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461135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-12&lt;0</a:t>
                      </a:r>
                      <a:endParaRPr lang="zh-CN" altLang="en-US" sz="280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对应图像为</a:t>
                      </a: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轴下方部分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;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解集为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:   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｛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｜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&lt;12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｝</a:t>
                      </a:r>
                      <a:endParaRPr lang="zh-CN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 title=""/>
          <p:cNvPicPr>
            <a:picLocks noChangeAspect="1"/>
          </p:cNvPicPr>
          <p:nvPr/>
        </p:nvPicPr>
        <p:blipFill>
          <a:blip r:embed="rId3"/>
          <a:srcRect l="18958" t="4910" r="22375" b="11326"/>
          <a:stretch>
            <a:fillRect/>
          </a:stretch>
        </p:blipFill>
        <p:spPr>
          <a:xfrm>
            <a:off x="4786630" y="1857375"/>
            <a:ext cx="3113405" cy="27393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1048385" y="272415"/>
            <a:ext cx="47872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三个二次之间的关系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50265" y="926465"/>
          <a:ext cx="1036637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15"/>
                <a:gridCol w="2402840"/>
                <a:gridCol w="2816225"/>
                <a:gridCol w="3084195"/>
              </a:tblGrid>
              <a:tr h="9302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二次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函数</a:t>
                      </a:r>
                      <a:endParaRPr lang="zh-CN" altLang="en-US" sz="2400">
                        <a:solidFill>
                          <a:srgbClr val="FF0000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8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y=x</a:t>
                      </a:r>
                      <a:r>
                        <a:rPr lang="en-US" altLang="zh-CN" sz="2800" b="0" i="1" baseline="300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altLang="zh-CN" sz="28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+20</a:t>
                      </a:r>
                      <a:endParaRPr lang="en-US" altLang="zh-CN" sz="2800" b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US" altLang="zh-CN" sz="2400" b="0" i="1">
                        <a:solidFill>
                          <a:srgbClr val="0000FF"/>
                        </a:solidFill>
                        <a:uFillTx/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图像为一条抛物线</a:t>
                      </a: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1412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一元二次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方程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zh-CN" sz="2800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x</a:t>
                      </a:r>
                      <a:r>
                        <a:rPr lang="en-US" altLang="zh-CN" sz="2800" i="1" baseline="300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+20=0</a:t>
                      </a:r>
                      <a:endParaRPr lang="zh-CN" altLang="en-US" sz="2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方程的根是抛物线与</a:t>
                      </a: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轴交点的横坐标：</a:t>
                      </a:r>
                      <a:endParaRPr lang="zh-CN" altLang="en-US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 i="1">
                          <a:solidFill>
                            <a:srgbClr val="0000FF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en-US" altLang="zh-CN" sz="2400" b="0" baseline="-2500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1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=2,   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0" baseline="-2500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2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=10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14120">
                <a:tc rowSpan="2"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一元二次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en-US" altLang="zh-CN" sz="2400" b="1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 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</a:rPr>
                        <a:t>不等式</a:t>
                      </a:r>
                      <a:endParaRPr lang="zh-CN" altLang="en-US" sz="2400" b="1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800" i="1" baseline="300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+20&gt;0</a:t>
                      </a:r>
                      <a:endParaRPr lang="zh-CN" altLang="en-US" sz="280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解集为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: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｛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｜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&lt;2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或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&gt;10</a:t>
                      </a:r>
                      <a:r>
                        <a:rPr lang="zh-CN" altLang="en-US" sz="24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｝</a:t>
                      </a:r>
                      <a:endParaRPr lang="zh-CN" altLang="en-US" sz="24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 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1442085">
                <a:tc vMerge="1">
                  <a:txBody>
                    <a:bodyPr vert="horz" wrap="square"/>
                    <a:lstStyle/>
                    <a:p/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x</a:t>
                      </a:r>
                      <a:r>
                        <a:rPr lang="en-US" altLang="zh-CN" sz="2800" i="1" baseline="300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-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12</a:t>
                      </a:r>
                      <a:r>
                        <a:rPr lang="en-US" altLang="zh-CN" sz="280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+20&lt;0</a:t>
                      </a:r>
                      <a:endParaRPr lang="zh-CN" altLang="en-US" sz="280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解集为</a:t>
                      </a:r>
                      <a:r>
                        <a:rPr lang="en-US" altLang="zh-CN" sz="2400" b="0">
                          <a:solidFill>
                            <a:srgbClr val="0000FF"/>
                          </a:solidFill>
                          <a:uFillTx/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:</a:t>
                      </a:r>
                      <a:endParaRPr lang="en-US" altLang="zh-CN" sz="2400" b="0">
                        <a:solidFill>
                          <a:srgbClr val="0000FF"/>
                        </a:solidFill>
                        <a:uFillTx/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｛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｜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2&lt; 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&lt;10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｝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58898" t="31451" r="27981" b="45882"/>
          <a:stretch>
            <a:fillRect/>
          </a:stretch>
        </p:blipFill>
        <p:spPr>
          <a:xfrm>
            <a:off x="5347970" y="1679575"/>
            <a:ext cx="2765425" cy="3185160"/>
          </a:xfrm>
          <a:prstGeom prst="rect">
            <a:avLst/>
          </a:prstGeom>
        </p:spPr>
      </p:pic>
      <p:sp>
        <p:nvSpPr>
          <p:cNvPr id="15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Line 4" title=""/>
          <p:cNvSpPr/>
          <p:nvPr/>
        </p:nvSpPr>
        <p:spPr>
          <a:xfrm>
            <a:off x="4832773" y="2546351"/>
            <a:ext cx="17526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39" name="Line 5" title=""/>
          <p:cNvSpPr/>
          <p:nvPr/>
        </p:nvSpPr>
        <p:spPr>
          <a:xfrm flipH="1" flipV="1">
            <a:off x="5696373" y="1682751"/>
            <a:ext cx="0" cy="16002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40" name="Freeform 6" title=""/>
          <p:cNvSpPr/>
          <p:nvPr/>
        </p:nvSpPr>
        <p:spPr>
          <a:xfrm>
            <a:off x="5048673" y="1826684"/>
            <a:ext cx="1066800" cy="1297516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672" h="768">
                <a:moveTo>
                  <a:pt x="0" y="0"/>
                </a:moveTo>
                <a:cubicBezTo>
                  <a:pt x="112" y="384"/>
                  <a:pt x="224" y="768"/>
                  <a:pt x="336" y="768"/>
                </a:cubicBezTo>
                <a:cubicBezTo>
                  <a:pt x="448" y="768"/>
                  <a:pt x="608" y="128"/>
                  <a:pt x="672" y="0"/>
                </a:cubicBezTo>
              </a:path>
            </a:pathLst>
          </a:custGeom>
          <a:noFill/>
          <a:ln w="9525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41" name="Line 9" title=""/>
          <p:cNvSpPr/>
          <p:nvPr/>
        </p:nvSpPr>
        <p:spPr>
          <a:xfrm flipV="1">
            <a:off x="6849957" y="2546351"/>
            <a:ext cx="12954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42" name="Line 10" title=""/>
          <p:cNvSpPr/>
          <p:nvPr/>
        </p:nvSpPr>
        <p:spPr>
          <a:xfrm flipH="1" flipV="1">
            <a:off x="7281757" y="1682751"/>
            <a:ext cx="0" cy="16002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43" name="Freeform 11" title=""/>
          <p:cNvSpPr/>
          <p:nvPr/>
        </p:nvSpPr>
        <p:spPr>
          <a:xfrm>
            <a:off x="7065857" y="1693333"/>
            <a:ext cx="914400" cy="8382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672" h="768">
                <a:moveTo>
                  <a:pt x="0" y="0"/>
                </a:moveTo>
                <a:cubicBezTo>
                  <a:pt x="112" y="384"/>
                  <a:pt x="224" y="768"/>
                  <a:pt x="336" y="768"/>
                </a:cubicBezTo>
                <a:cubicBezTo>
                  <a:pt x="448" y="768"/>
                  <a:pt x="608" y="128"/>
                  <a:pt x="672" y="0"/>
                </a:cubicBezTo>
              </a:path>
            </a:pathLst>
          </a:custGeom>
          <a:noFill/>
          <a:ln w="9525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44" name="Line 12" title=""/>
          <p:cNvSpPr/>
          <p:nvPr/>
        </p:nvSpPr>
        <p:spPr>
          <a:xfrm flipV="1">
            <a:off x="8505191" y="2546351"/>
            <a:ext cx="12192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45" name="Line 13" title=""/>
          <p:cNvSpPr/>
          <p:nvPr/>
        </p:nvSpPr>
        <p:spPr>
          <a:xfrm flipH="1" flipV="1">
            <a:off x="9152891" y="1682751"/>
            <a:ext cx="0" cy="16002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14346" name="Freeform 14" title=""/>
          <p:cNvSpPr/>
          <p:nvPr/>
        </p:nvSpPr>
        <p:spPr>
          <a:xfrm>
            <a:off x="9008957" y="1786467"/>
            <a:ext cx="762000" cy="685800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672" h="768">
                <a:moveTo>
                  <a:pt x="0" y="0"/>
                </a:moveTo>
                <a:cubicBezTo>
                  <a:pt x="112" y="384"/>
                  <a:pt x="224" y="768"/>
                  <a:pt x="336" y="768"/>
                </a:cubicBezTo>
                <a:cubicBezTo>
                  <a:pt x="448" y="768"/>
                  <a:pt x="608" y="128"/>
                  <a:pt x="672" y="0"/>
                </a:cubicBezTo>
              </a:path>
            </a:pathLst>
          </a:custGeom>
          <a:noFill/>
          <a:ln w="9525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0748" name="Text Box 28" title=""/>
          <p:cNvSpPr txBox="1"/>
          <p:nvPr/>
        </p:nvSpPr>
        <p:spPr>
          <a:xfrm>
            <a:off x="8735907" y="3668184"/>
            <a:ext cx="112606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无实根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91" name="Line 33" title=""/>
          <p:cNvSpPr/>
          <p:nvPr/>
        </p:nvSpPr>
        <p:spPr>
          <a:xfrm>
            <a:off x="2167890" y="1106805"/>
            <a:ext cx="777875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92" name="Line 34" title=""/>
          <p:cNvSpPr/>
          <p:nvPr/>
        </p:nvSpPr>
        <p:spPr>
          <a:xfrm flipH="1">
            <a:off x="2167890" y="1106805"/>
            <a:ext cx="0" cy="511365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93" name="Line 35" title=""/>
          <p:cNvSpPr/>
          <p:nvPr/>
        </p:nvSpPr>
        <p:spPr>
          <a:xfrm>
            <a:off x="2167890" y="6221095"/>
            <a:ext cx="777875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94" name="Line 36" title=""/>
          <p:cNvSpPr/>
          <p:nvPr/>
        </p:nvSpPr>
        <p:spPr>
          <a:xfrm flipH="1" flipV="1">
            <a:off x="9946640" y="1106805"/>
            <a:ext cx="0" cy="511365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49" name="Line 37" title=""/>
          <p:cNvSpPr/>
          <p:nvPr/>
        </p:nvSpPr>
        <p:spPr>
          <a:xfrm flipH="1">
            <a:off x="4688840" y="1107017"/>
            <a:ext cx="0" cy="5113867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0" name="Line 38" title=""/>
          <p:cNvSpPr/>
          <p:nvPr/>
        </p:nvSpPr>
        <p:spPr>
          <a:xfrm flipH="1">
            <a:off x="6849957" y="1107017"/>
            <a:ext cx="0" cy="5113867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1" name="Line 39" title=""/>
          <p:cNvSpPr/>
          <p:nvPr/>
        </p:nvSpPr>
        <p:spPr>
          <a:xfrm flipH="1">
            <a:off x="8617373" y="1107017"/>
            <a:ext cx="0" cy="5113867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2" name="Line 40" title=""/>
          <p:cNvSpPr/>
          <p:nvPr/>
        </p:nvSpPr>
        <p:spPr>
          <a:xfrm>
            <a:off x="2155191" y="3314700"/>
            <a:ext cx="7778749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3" name="Line 41" title=""/>
          <p:cNvSpPr/>
          <p:nvPr/>
        </p:nvSpPr>
        <p:spPr>
          <a:xfrm>
            <a:off x="2167891" y="1610784"/>
            <a:ext cx="7778749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4" name="Line 42" title=""/>
          <p:cNvSpPr/>
          <p:nvPr/>
        </p:nvSpPr>
        <p:spPr>
          <a:xfrm>
            <a:off x="2167891" y="4563533"/>
            <a:ext cx="7778749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4355" name="Line 43" title=""/>
          <p:cNvSpPr/>
          <p:nvPr/>
        </p:nvSpPr>
        <p:spPr>
          <a:xfrm>
            <a:off x="2167891" y="5355167"/>
            <a:ext cx="7778749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14356" name="Object 128" title=""/>
          <p:cNvGraphicFramePr>
            <a:graphicFrameLocks noGrp="1" noChangeAspect="1"/>
          </p:cNvGraphicFramePr>
          <p:nvPr>
            <p:ph type="title" sz="quarter" idx="4294967295"/>
          </p:nvPr>
        </p:nvGraphicFramePr>
        <p:xfrm>
          <a:off x="5411470" y="1195705"/>
          <a:ext cx="629920" cy="2946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380365" imgH="177800" progId="Equation.DSMT4">
                  <p:embed/>
                </p:oleObj>
              </mc:Choice>
              <mc:Fallback>
                <p:oleObj r:id="rId2" imgW="3803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1470" y="1195705"/>
                        <a:ext cx="629920" cy="294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19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15591" y="1195917"/>
          <a:ext cx="1333500" cy="321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787400" imgH="190500" progId="Equation.DSMT4">
                  <p:embed/>
                </p:oleObj>
              </mc:Choice>
              <mc:Fallback>
                <p:oleObj r:id="rId4" imgW="787400" imgH="190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5591" y="1195917"/>
                        <a:ext cx="1333500" cy="32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122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138670" y="1197610"/>
          <a:ext cx="617220" cy="288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380365" imgH="177800" progId="Equation.DSMT4">
                  <p:embed/>
                </p:oleObj>
              </mc:Choice>
              <mc:Fallback>
                <p:oleObj r:id="rId6" imgW="3803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38670" y="1197610"/>
                        <a:ext cx="617220" cy="288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125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902065" y="1196975"/>
          <a:ext cx="577215" cy="269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380365" imgH="177800" progId="Equation.DSMT4">
                  <p:embed/>
                </p:oleObj>
              </mc:Choice>
              <mc:Fallback>
                <p:oleObj r:id="rId8" imgW="3803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2065" y="1196975"/>
                        <a:ext cx="577215" cy="269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129" title="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07615" y="2056130"/>
          <a:ext cx="1657350" cy="371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0" imgW="964565" imgH="215900" progId="Equation.DSMT4">
                  <p:embed/>
                </p:oleObj>
              </mc:Choice>
              <mc:Fallback>
                <p:oleObj r:id="rId10" imgW="9645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7615" y="2056130"/>
                        <a:ext cx="16573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131" title=""/>
          <p:cNvGraphicFramePr>
            <a:graphicFrameLocks noChangeAspect="1"/>
          </p:cNvGraphicFramePr>
          <p:nvPr/>
        </p:nvGraphicFramePr>
        <p:xfrm>
          <a:off x="2383791" y="2660651"/>
          <a:ext cx="840316" cy="361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2" imgW="444500" imgH="190500" progId="Equation.DSMT4">
                  <p:embed/>
                </p:oleObj>
              </mc:Choice>
              <mc:Fallback>
                <p:oleObj r:id="rId12" imgW="444500" imgH="190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3791" y="2660651"/>
                        <a:ext cx="840316" cy="361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Text Box 132" title=""/>
          <p:cNvSpPr txBox="1"/>
          <p:nvPr/>
        </p:nvSpPr>
        <p:spPr>
          <a:xfrm>
            <a:off x="3141557" y="2592917"/>
            <a:ext cx="1093470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的图象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4363" name="Object 134" title=""/>
          <p:cNvGraphicFramePr>
            <a:graphicFrameLocks noChangeAspect="1"/>
          </p:cNvGraphicFramePr>
          <p:nvPr/>
        </p:nvGraphicFramePr>
        <p:xfrm>
          <a:off x="2276052" y="3497792"/>
          <a:ext cx="2413000" cy="844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4" imgW="1269365" imgH="444500" progId="Equation.DSMT4">
                  <p:embed/>
                </p:oleObj>
              </mc:Choice>
              <mc:Fallback>
                <p:oleObj r:id="rId14" imgW="1269365" imgH="444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76052" y="3497792"/>
                        <a:ext cx="2413000" cy="844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9" title=""/>
          <p:cNvGrpSpPr/>
          <p:nvPr/>
        </p:nvGrpSpPr>
        <p:grpSpPr>
          <a:xfrm>
            <a:off x="4908973" y="3431117"/>
            <a:ext cx="1940984" cy="903801"/>
            <a:chOff x="2032" y="2237"/>
            <a:chExt cx="1114" cy="569"/>
          </a:xfrm>
        </p:grpSpPr>
        <p:sp>
          <p:nvSpPr>
            <p:cNvPr id="14389" name="Text Box 24"/>
            <p:cNvSpPr txBox="1"/>
            <p:nvPr/>
          </p:nvSpPr>
          <p:spPr>
            <a:xfrm>
              <a:off x="2032" y="2237"/>
              <a:ext cx="1114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</a:pPr>
              <a:r>
                <a:rPr lang="zh-CN" altLang="en-US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有两个不等</a:t>
              </a:r>
              <a:endPara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</a:pPr>
              <a:r>
                <a:rPr lang="zh-CN" altLang="en-US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实根</a:t>
              </a:r>
              <a:endPara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14390" name="Object 135"/>
            <p:cNvGraphicFramePr>
              <a:graphicFrameLocks noChangeAspect="1"/>
            </p:cNvGraphicFramePr>
            <p:nvPr/>
          </p:nvGraphicFramePr>
          <p:xfrm>
            <a:off x="2524" y="2524"/>
            <a:ext cx="549" cy="28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16" imgW="444500" imgH="228600" progId="Equation.DSMT4">
                    <p:embed/>
                  </p:oleObj>
                </mc:Choice>
                <mc:Fallback>
                  <p:oleObj r:id="rId16" imgW="4445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524" y="2524"/>
                          <a:ext cx="549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6627" name="Group 35" title=""/>
          <p:cNvGrpSpPr/>
          <p:nvPr/>
        </p:nvGrpSpPr>
        <p:grpSpPr>
          <a:xfrm>
            <a:off x="6813973" y="3431117"/>
            <a:ext cx="1835151" cy="979488"/>
            <a:chOff x="3348" y="2134"/>
            <a:chExt cx="1156" cy="617"/>
          </a:xfrm>
        </p:grpSpPr>
        <p:sp>
          <p:nvSpPr>
            <p:cNvPr id="14387" name="Text Box 27"/>
            <p:cNvSpPr txBox="1"/>
            <p:nvPr/>
          </p:nvSpPr>
          <p:spPr>
            <a:xfrm>
              <a:off x="3348" y="2134"/>
              <a:ext cx="1156" cy="6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有两个相等实根</a:t>
              </a:r>
              <a:endParaRPr lang="zh-CN" altLang="en-US" sz="24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14388" name="Object 136"/>
            <p:cNvGraphicFramePr>
              <a:graphicFrameLocks noChangeAspect="1"/>
            </p:cNvGraphicFramePr>
            <p:nvPr/>
          </p:nvGraphicFramePr>
          <p:xfrm>
            <a:off x="3813" y="2469"/>
            <a:ext cx="564" cy="28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18" imgW="457200" imgH="228600" progId="Equation.DSMT4">
                    <p:embed/>
                  </p:oleObj>
                </mc:Choice>
                <mc:Fallback>
                  <p:oleObj r:id="rId18" imgW="4572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13" y="2469"/>
                          <a:ext cx="564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6" name="Object 137" title=""/>
          <p:cNvGraphicFramePr>
            <a:graphicFrameLocks noChangeAspect="1"/>
          </p:cNvGraphicFramePr>
          <p:nvPr/>
        </p:nvGraphicFramePr>
        <p:xfrm>
          <a:off x="4936491" y="2569633"/>
          <a:ext cx="347133" cy="4466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0" imgW="177800" imgH="228600" progId="Equation.DSMT4">
                  <p:embed/>
                </p:oleObj>
              </mc:Choice>
              <mc:Fallback>
                <p:oleObj r:id="rId20" imgW="177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36491" y="2569633"/>
                        <a:ext cx="347133" cy="4466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138" title=""/>
          <p:cNvGraphicFramePr>
            <a:graphicFrameLocks noChangeAspect="1"/>
          </p:cNvGraphicFramePr>
          <p:nvPr/>
        </p:nvGraphicFramePr>
        <p:xfrm>
          <a:off x="5927091" y="2599267"/>
          <a:ext cx="385233" cy="4614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2" imgW="190500" imgH="228600" progId="Equation.DSMT4">
                  <p:embed/>
                </p:oleObj>
              </mc:Choice>
              <mc:Fallback>
                <p:oleObj r:id="rId22" imgW="1905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27091" y="2599267"/>
                        <a:ext cx="385233" cy="461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139" title=""/>
          <p:cNvGraphicFramePr>
            <a:graphicFrameLocks noChangeAspect="1"/>
          </p:cNvGraphicFramePr>
          <p:nvPr/>
        </p:nvGraphicFramePr>
        <p:xfrm>
          <a:off x="7233073" y="2527300"/>
          <a:ext cx="797984" cy="4487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4" imgW="406400" imgH="228600" progId="Equation.DSMT4">
                  <p:embed/>
                </p:oleObj>
              </mc:Choice>
              <mc:Fallback>
                <p:oleObj r:id="rId24" imgW="4064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233073" y="2527300"/>
                        <a:ext cx="797984" cy="448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56" name="Object 140" title=""/>
          <p:cNvGraphicFramePr>
            <a:graphicFrameLocks noChangeAspect="1"/>
          </p:cNvGraphicFramePr>
          <p:nvPr/>
        </p:nvGraphicFramePr>
        <p:xfrm>
          <a:off x="4843992" y="4722707"/>
          <a:ext cx="1974851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6" imgW="1143000" imgH="279400" progId="Equation.DSMT4">
                  <p:embed/>
                </p:oleObj>
              </mc:Choice>
              <mc:Fallback>
                <p:oleObj r:id="rId26" imgW="11430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43992" y="4722707"/>
                        <a:ext cx="1974851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141" title=""/>
          <p:cNvGraphicFramePr>
            <a:graphicFrameLocks noChangeAspect="1"/>
          </p:cNvGraphicFramePr>
          <p:nvPr/>
        </p:nvGraphicFramePr>
        <p:xfrm>
          <a:off x="2538307" y="4599517"/>
          <a:ext cx="1579033" cy="757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8" imgW="952500" imgH="457200" progId="Equation.DSMT4">
                  <p:embed/>
                </p:oleObj>
              </mc:Choice>
              <mc:Fallback>
                <p:oleObj r:id="rId28" imgW="9525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538307" y="4599517"/>
                        <a:ext cx="1579033" cy="757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142" title=""/>
          <p:cNvGraphicFramePr>
            <a:graphicFrameLocks noChangeAspect="1"/>
          </p:cNvGraphicFramePr>
          <p:nvPr/>
        </p:nvGraphicFramePr>
        <p:xfrm>
          <a:off x="2654724" y="5461000"/>
          <a:ext cx="1441449" cy="6921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30" imgW="952500" imgH="457200" progId="Equation.DSMT4">
                  <p:embed/>
                </p:oleObj>
              </mc:Choice>
              <mc:Fallback>
                <p:oleObj r:id="rId30" imgW="9525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54724" y="5461000"/>
                        <a:ext cx="1441449" cy="692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59" name="Object 143" title=""/>
          <p:cNvGraphicFramePr>
            <a:graphicFrameLocks noChangeAspect="1"/>
          </p:cNvGraphicFramePr>
          <p:nvPr/>
        </p:nvGraphicFramePr>
        <p:xfrm>
          <a:off x="4911091" y="5562600"/>
          <a:ext cx="1617133" cy="4889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32" imgW="927100" imgH="279400" progId="Equation.DSMT4">
                  <p:embed/>
                </p:oleObj>
              </mc:Choice>
              <mc:Fallback>
                <p:oleObj r:id="rId32" imgW="9271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911091" y="5562600"/>
                        <a:ext cx="1617133" cy="4889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60" name="Object 144" title=""/>
          <p:cNvGraphicFramePr>
            <a:graphicFrameLocks noChangeAspect="1"/>
          </p:cNvGraphicFramePr>
          <p:nvPr/>
        </p:nvGraphicFramePr>
        <p:xfrm>
          <a:off x="6991773" y="4572000"/>
          <a:ext cx="1481667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34" imgW="889000" imgH="457200" progId="Equation.DSMT4">
                  <p:embed/>
                </p:oleObj>
              </mc:Choice>
              <mc:Fallback>
                <p:oleObj r:id="rId34" imgW="8890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91773" y="4572000"/>
                        <a:ext cx="148166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61" name="Object 145" title=""/>
          <p:cNvGraphicFramePr>
            <a:graphicFrameLocks noChangeAspect="1"/>
          </p:cNvGraphicFramePr>
          <p:nvPr/>
        </p:nvGraphicFramePr>
        <p:xfrm>
          <a:off x="9034357" y="4770967"/>
          <a:ext cx="385233" cy="38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6" imgW="165100" imgH="165100" progId="Equation.DSMT4">
                  <p:embed/>
                </p:oleObj>
              </mc:Choice>
              <mc:Fallback>
                <p:oleObj r:id="rId36" imgW="1651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034357" y="4770967"/>
                        <a:ext cx="385233" cy="385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62" name="Object 146" title=""/>
          <p:cNvGraphicFramePr>
            <a:graphicFrameLocks noChangeAspect="1"/>
          </p:cNvGraphicFramePr>
          <p:nvPr/>
        </p:nvGraphicFramePr>
        <p:xfrm>
          <a:off x="7510357" y="5643033"/>
          <a:ext cx="414867" cy="414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8" imgW="177800" imgH="177800" progId="Equation.DSMT4">
                  <p:embed/>
                </p:oleObj>
              </mc:Choice>
              <mc:Fallback>
                <p:oleObj r:id="rId38" imgW="1778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510357" y="5643033"/>
                        <a:ext cx="414867" cy="414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763" name="Object 147" title=""/>
          <p:cNvGraphicFramePr>
            <a:graphicFrameLocks noChangeAspect="1"/>
          </p:cNvGraphicFramePr>
          <p:nvPr/>
        </p:nvGraphicFramePr>
        <p:xfrm>
          <a:off x="9078807" y="5611284"/>
          <a:ext cx="414867" cy="414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40" imgW="177800" imgH="177800" progId="Equation.DSMT4">
                  <p:embed/>
                </p:oleObj>
              </mc:Choice>
              <mc:Fallback>
                <p:oleObj r:id="rId40" imgW="1778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078807" y="5611284"/>
                        <a:ext cx="414867" cy="414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Text Box 148" title=""/>
          <p:cNvSpPr txBox="1"/>
          <p:nvPr/>
        </p:nvSpPr>
        <p:spPr>
          <a:xfrm>
            <a:off x="1960245" y="499110"/>
            <a:ext cx="8200390" cy="523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二次函数与一元二次方程、不等式的解的对应关系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78" name="Text Box 50" title=""/>
          <p:cNvSpPr txBox="1"/>
          <p:nvPr/>
        </p:nvSpPr>
        <p:spPr>
          <a:xfrm>
            <a:off x="6354657" y="2461684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79" name="Text Box 51" title=""/>
          <p:cNvSpPr txBox="1"/>
          <p:nvPr/>
        </p:nvSpPr>
        <p:spPr>
          <a:xfrm>
            <a:off x="7969673" y="2427817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0" name="Text Box 52" title=""/>
          <p:cNvSpPr txBox="1"/>
          <p:nvPr/>
        </p:nvSpPr>
        <p:spPr>
          <a:xfrm>
            <a:off x="9514840" y="2448984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1" name="Text Box 53" title=""/>
          <p:cNvSpPr txBox="1"/>
          <p:nvPr/>
        </p:nvSpPr>
        <p:spPr>
          <a:xfrm>
            <a:off x="9142307" y="1570567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2" name="Text Box 54" title=""/>
          <p:cNvSpPr txBox="1"/>
          <p:nvPr/>
        </p:nvSpPr>
        <p:spPr>
          <a:xfrm>
            <a:off x="7266940" y="1559984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3" name="Text Box 55" title=""/>
          <p:cNvSpPr txBox="1"/>
          <p:nvPr/>
        </p:nvSpPr>
        <p:spPr>
          <a:xfrm>
            <a:off x="5395807" y="1547284"/>
            <a:ext cx="565151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4" name="Text Box 56" title=""/>
          <p:cNvSpPr txBox="1"/>
          <p:nvPr/>
        </p:nvSpPr>
        <p:spPr>
          <a:xfrm>
            <a:off x="5383107" y="2472267"/>
            <a:ext cx="565151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5" name="Text Box 57" title=""/>
          <p:cNvSpPr txBox="1"/>
          <p:nvPr/>
        </p:nvSpPr>
        <p:spPr>
          <a:xfrm>
            <a:off x="6964257" y="2459567"/>
            <a:ext cx="563033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86" name="Text Box 58" title=""/>
          <p:cNvSpPr txBox="1"/>
          <p:nvPr/>
        </p:nvSpPr>
        <p:spPr>
          <a:xfrm>
            <a:off x="8835391" y="2472267"/>
            <a:ext cx="565149" cy="400050"/>
          </a:xfrm>
          <a:prstGeom prst="rect">
            <a:avLst/>
          </a:prstGeom>
          <a:noFill/>
          <a:ln w="9525">
            <a:noFill/>
          </a:ln>
        </p:spPr>
        <p:txBody>
          <a:bodyPr lIns="90014" tIns="46808" rIns="90014" bIns="46808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000">
              <a:solidFill>
                <a:srgbClr val="0000CC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31900" y="828675"/>
            <a:ext cx="955230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求不等式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+6 &gt; 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231900" y="1708785"/>
            <a:ext cx="7043420" cy="30460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解：因为判别式△=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+5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+6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=0有两根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所以,原不等式的解集为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3" indent="0"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3200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72415"/>
            <a:ext cx="49060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解一元二次不等式举例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58162" t="36757" r="29454" b="39875"/>
          <a:stretch>
            <a:fillRect/>
          </a:stretch>
        </p:blipFill>
        <p:spPr>
          <a:xfrm>
            <a:off x="8381365" y="1776730"/>
            <a:ext cx="2340610" cy="2945130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1231900" y="4894580"/>
            <a:ext cx="955230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方法总结：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先确认已是一般形式，二次系数大于0，再由判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别式判断相应方程根的存在情况，最后根据图形写出解集.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31900" y="757555"/>
            <a:ext cx="955230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求不等式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+1 &gt; 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231900" y="1637665"/>
                <a:ext cx="7043420" cy="3404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解：因为判别式△=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36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0,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方程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+1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=0有两相等实根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，所以,原不等式的解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集是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｛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｝</a:t>
                </a:r>
                <a:endParaRPr lang="zh-CN" altLang="en-US" sz="3200" b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637665"/>
                <a:ext cx="7043420" cy="3404870"/>
              </a:xfrm>
              <a:prstGeom prst="rect">
                <a:avLst/>
              </a:prstGeom>
              <a:blipFill rotWithShape="1">
                <a:blip r:embed="rId2"/>
                <a:stretch>
                  <a:fillRect l="-72" t="-149" r="-63" b="-131"/>
                </a:stretch>
              </a:blipFill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120" title=""/>
          <p:cNvSpPr/>
          <p:nvPr/>
        </p:nvSpPr>
        <p:spPr>
          <a:xfrm>
            <a:off x="988695" y="272415"/>
            <a:ext cx="49060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解一元二次不等式举例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31900" y="5092700"/>
            <a:ext cx="955230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方法总结：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判别式为零，还要结合函数图像以及不等号的方向，再写出解集.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3"/>
          <a:srcRect l="58829" t="57896" r="29116" b="23347"/>
          <a:stretch>
            <a:fillRect/>
          </a:stretch>
        </p:blipFill>
        <p:spPr>
          <a:xfrm>
            <a:off x="8292465" y="1976755"/>
            <a:ext cx="2491740" cy="2585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4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e30477d7-3bd0-438b-8021-62c6913f3549}"/>
  <p:tag name="TABLE_ENDDRAG_ORIGIN_RECT" val="768*372"/>
  <p:tag name="TABLE_ENDDRAG_RECT" val="89*74*768*372"/>
</p:tagLst>
</file>

<file path=ppt/tags/tag64.xml><?xml version="1.0" encoding="utf-8"?>
<p:tagLst xmlns:p="http://schemas.openxmlformats.org/presentationml/2006/main">
  <p:tag name="KSO_WM_UNIT_TABLE_BEAUTIFY" val="smartTable{e30477d7-3bd0-438b-8021-62c6913f3549}"/>
  <p:tag name="TABLE_ENDDRAG_ORIGIN_RECT" val="816*377"/>
  <p:tag name="TABLE_ENDDRAG_RECT" val="66*72*816*378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211</Paragraphs>
  <Slides>27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Symbol</vt:lpstr>
      <vt:lpstr>方正姚体</vt:lpstr>
      <vt:lpstr>等线</vt:lpstr>
      <vt:lpstr>Cambria Math</vt:lpstr>
      <vt:lpstr>幼圆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2023-06-16T14:16:42.946</cp:lastPrinted>
  <dcterms:created xsi:type="dcterms:W3CDTF">2023-06-16T14:16:42Z</dcterms:created>
  <dcterms:modified xsi:type="dcterms:W3CDTF">2023-06-16T06:16:57Z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