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727" r:id="rId5"/>
    <p:sldId id="761" r:id="rId6"/>
    <p:sldId id="996" r:id="rId7"/>
    <p:sldId id="997" r:id="rId8"/>
    <p:sldId id="998" r:id="rId9"/>
    <p:sldId id="1001" r:id="rId10"/>
    <p:sldId id="999" r:id="rId11"/>
    <p:sldId id="1000" r:id="rId12"/>
    <p:sldId id="1036" r:id="rId13"/>
    <p:sldId id="1069" r:id="rId14"/>
    <p:sldId id="1071" r:id="rId15"/>
    <p:sldId id="995" r:id="rId16"/>
    <p:sldId id="1003" r:id="rId17"/>
    <p:sldId id="1004" r:id="rId18"/>
    <p:sldId id="1005" r:id="rId19"/>
    <p:sldId id="1031" r:id="rId20"/>
    <p:sldId id="1032" r:id="rId21"/>
    <p:sldId id="1033" r:id="rId22"/>
    <p:sldId id="1034" r:id="rId23"/>
    <p:sldId id="330" r:id="rId24"/>
    <p:sldId id="331" r:id="rId25"/>
    <p:sldId id="332" r:id="rId26"/>
    <p:sldId id="285" r:id="rId27"/>
    <p:sldId id="319" r:id="rId28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39"/>
        <p:guide pos="3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tags" Target="tags/tag87.xml" /><Relationship Id="rId3" Type="http://schemas.openxmlformats.org/officeDocument/2006/relationships/notesMaster" Target="notesMasters/notesMaster1.xml" /><Relationship Id="rId30" Type="http://schemas.openxmlformats.org/officeDocument/2006/relationships/presProps" Target="presProps.xml" /><Relationship Id="rId31" Type="http://schemas.openxmlformats.org/officeDocument/2006/relationships/viewProps" Target="viewProps.xml" /><Relationship Id="rId32" Type="http://schemas.openxmlformats.org/officeDocument/2006/relationships/theme" Target="theme/theme1.xml" /><Relationship Id="rId33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wmf" /><Relationship Id="rId2" Type="http://schemas.openxmlformats.org/officeDocument/2006/relationships/image" Target="../media/image24.wmf" /><Relationship Id="rId3" Type="http://schemas.openxmlformats.org/officeDocument/2006/relationships/image" Target="../media/image25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57.xml" /><Relationship Id="rId15" Type="http://schemas.openxmlformats.org/officeDocument/2006/relationships/tags" Target="../tags/tag58.xml" /><Relationship Id="rId16" Type="http://schemas.openxmlformats.org/officeDocument/2006/relationships/tags" Target="../tags/tag59.xml" /><Relationship Id="rId17" Type="http://schemas.openxmlformats.org/officeDocument/2006/relationships/tags" Target="../tags/tag60.xml" /><Relationship Id="rId18" Type="http://schemas.openxmlformats.org/officeDocument/2006/relationships/tags" Target="../tags/tag61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image" Target="../media/image2.png" /><Relationship Id="rId22" Type="http://schemas.openxmlformats.org/officeDocument/2006/relationships/tags" Target="../tags/tag62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png" /><Relationship Id="rId3" Type="http://schemas.openxmlformats.org/officeDocument/2006/relationships/image" Target="../media/image19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2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23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24.wmf" /><Relationship Id="rId6" Type="http://schemas.openxmlformats.org/officeDocument/2006/relationships/oleObject" Target="../embeddings/oleObject3.bin" TargetMode="Internal" /><Relationship Id="rId7" Type="http://schemas.openxmlformats.org/officeDocument/2006/relationships/oleObject" Target="../embeddings/oleObject4.bin" TargetMode="Internal" /><Relationship Id="rId8" Type="http://schemas.openxmlformats.org/officeDocument/2006/relationships/image" Target="../media/image25.emf" /><Relationship Id="rId9" Type="http://schemas.openxmlformats.org/officeDocument/2006/relationships/vmlDrawing" Target="../drawings/vmlDrawing1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6.png" /><Relationship Id="rId3" Type="http://schemas.openxmlformats.org/officeDocument/2006/relationships/oleObject" Target="../embeddings/oleObject5.bin" TargetMode="Internal" /><Relationship Id="rId4" Type="http://schemas.openxmlformats.org/officeDocument/2006/relationships/image" Target="../media/image23.wmf" /><Relationship Id="rId5" Type="http://schemas.openxmlformats.org/officeDocument/2006/relationships/vmlDrawing" Target="../drawings/vmlDrawing2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7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Relationship Id="rId4" Type="http://schemas.openxmlformats.org/officeDocument/2006/relationships/image" Target="../media/image15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1535430" y="859790"/>
            <a:ext cx="899160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第二章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一元二次函数、方程、不等式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889000" y="2221865"/>
            <a:ext cx="10355580" cy="706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2.3.2 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一元二次不等式的应用</a:t>
            </a:r>
            <a:endParaRPr lang="zh-CN" altLang="en-US" sz="36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2056" name="Picture 110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0" y="4884420"/>
            <a:ext cx="3862070" cy="1687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223010" y="764540"/>
                <a:ext cx="9646285" cy="12280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320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问题</a:t>
                </a:r>
                <a:r>
                  <a:rPr lang="en-US" altLang="zh-CN" sz="320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3.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解不等式：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&gt;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0" y="764540"/>
                <a:ext cx="9646285" cy="1228090"/>
              </a:xfrm>
              <a:prstGeom prst="rect">
                <a:avLst/>
              </a:prstGeom>
              <a:blipFill rotWithShape="1">
                <a:blip r:embed="rId2"/>
                <a:stretch>
                  <a:fillRect l="-53" t="-414" r="-46" b="-362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0662" name="Text Box 2" title=""/>
              <p:cNvSpPr txBox="1"/>
              <p:nvPr/>
            </p:nvSpPr>
            <p:spPr>
              <a:xfrm>
                <a:off x="1220470" y="2248535"/>
                <a:ext cx="9648825" cy="3700145"/>
              </a:xfrm>
              <a:prstGeom prst="rect">
                <a:avLst/>
              </a:prstGeom>
              <a:noFill/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解：(1)显然,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=0时原不等式不成立；</a:t>
                </a:r>
                <a:b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</a:b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原不等式可化为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0,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等价于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[(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-1)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-(2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-1)](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-1)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0</a:t>
                </a:r>
                <a:endParaRPr lang="en-US" altLang="zh-CN" sz="32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066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70" y="2248535"/>
                <a:ext cx="9648825" cy="3700145"/>
              </a:xfrm>
              <a:prstGeom prst="rect">
                <a:avLst/>
              </a:prstGeom>
              <a:blipFill rotWithShape="1">
                <a:blip r:embed="rId3"/>
                <a:stretch>
                  <a:fillRect l="-53" t="-137" r="-46" b="-120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hape 120" title=""/>
          <p:cNvSpPr/>
          <p:nvPr/>
        </p:nvSpPr>
        <p:spPr>
          <a:xfrm>
            <a:off x="988695" y="271780"/>
            <a:ext cx="32207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高次不等式的解法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5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93367" y="1802765"/>
            <a:ext cx="543258" cy="261302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sym typeface="+mn-ea"/>
              </a:rPr>
              <a:t>       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转化与讨论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300480" y="748665"/>
                <a:ext cx="9582785" cy="23571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1)若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=1,则有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1;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2)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1,则原不等式的解集为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&lt;1,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或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};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3)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1,则原不等式的解集为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｜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&lt;1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};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4)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,则原不等式的解集为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}.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80" y="748665"/>
                <a:ext cx="9582785" cy="2357120"/>
              </a:xfrm>
              <a:prstGeom prst="rect">
                <a:avLst/>
              </a:prstGeom>
              <a:blipFill rotWithShape="1">
                <a:blip r:embed="rId2"/>
                <a:stretch>
                  <a:fillRect l="-66" t="-269" r="-66" b="-269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300480" y="3161030"/>
                <a:ext cx="9582150" cy="32188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综合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(1)(2),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得：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=0时,原不等式的解集为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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；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=1时,原不等式的解集为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&lt;1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1时,原不等式的解集为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&lt;1,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或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};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1时,原不等式的解集为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｜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&lt;1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};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时,原不等式的解集为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}.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80" y="3161030"/>
                <a:ext cx="9582150" cy="3218815"/>
              </a:xfrm>
              <a:prstGeom prst="rect">
                <a:avLst/>
              </a:prstGeom>
              <a:blipFill rotWithShape="1">
                <a:blip r:embed="rId3"/>
                <a:stretch>
                  <a:fillRect l="-53" t="-158" r="-46" b="-138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hape 120" title=""/>
          <p:cNvSpPr/>
          <p:nvPr/>
        </p:nvSpPr>
        <p:spPr>
          <a:xfrm>
            <a:off x="988695" y="271780"/>
            <a:ext cx="32207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高次不等式的解法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5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45437" y="1793875"/>
            <a:ext cx="543258" cy="261302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sym typeface="+mn-ea"/>
              </a:rPr>
              <a:t>       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转化与讨论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 title=""/>
          <p:cNvSpPr txBox="1"/>
          <p:nvPr/>
        </p:nvSpPr>
        <p:spPr>
          <a:xfrm>
            <a:off x="1272540" y="1654175"/>
            <a:ext cx="9646285" cy="36918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在求解此类问题时，既要讨论不等式中相关系数的符号，也要讨论相应方程两个根的大小</a:t>
            </a:r>
            <a:r>
              <a:rPr lang="en-US" altLang="zh-CN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在不等式转化的过程中，要特别注意</a:t>
            </a:r>
            <a:r>
              <a:rPr lang="zh-CN" altLang="en-US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等价性</a:t>
            </a:r>
            <a:r>
              <a:rPr lang="zh-CN" altLang="en-US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；在比较两根的大小时，也要注意等价性，否则将导致分类讨论不完全面出错</a:t>
            </a:r>
            <a:r>
              <a:rPr lang="en-US" altLang="zh-CN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6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996180" y="826770"/>
            <a:ext cx="2198370" cy="730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方法总结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71780"/>
            <a:ext cx="32207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高次不等式的解法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4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Shape 120" title=""/>
          <p:cNvSpPr/>
          <p:nvPr/>
        </p:nvSpPr>
        <p:spPr>
          <a:xfrm>
            <a:off x="561340" y="1870075"/>
            <a:ext cx="47872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endParaRPr lang="zh-CN" altLang="en-US" sz="2400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116330" y="764540"/>
            <a:ext cx="9822815" cy="1863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问题</a:t>
            </a:r>
            <a:r>
              <a:rPr lang="en-US" altLang="zh-CN" sz="3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4.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已知关于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的不等式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-1)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6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</a:t>
            </a:r>
            <a:r>
              <a:rPr lang="en-US" altLang="zh-CN" sz="36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&gt;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对一切</a:t>
            </a:r>
            <a:endParaRPr lang="zh-CN" altLang="en-US" sz="3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实数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恒成立，求实数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60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20662" name="Text Box 2" title=""/>
              <p:cNvSpPr txBox="1"/>
              <p:nvPr/>
            </p:nvSpPr>
            <p:spPr>
              <a:xfrm>
                <a:off x="1116330" y="2879725"/>
                <a:ext cx="9867900" cy="3343275"/>
              </a:xfrm>
              <a:prstGeom prst="rect">
                <a:avLst/>
              </a:prstGeom>
              <a:noFill/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当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=1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时，显然不符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en-US" altLang="zh-CN" sz="36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(2)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当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36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仿宋" panose="02010609060101010101" charset="-122"/>
                    <a:sym typeface="+mn-ea"/>
                  </a:rPr>
                  <a:t>≠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时，由已知，二次函数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=(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-1)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+1</a:t>
                </a:r>
                <a:endParaRPr lang="en-US" altLang="zh-CN" sz="36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开口朝上，且与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轴无公共点，即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m&gt;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1 , 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且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endParaRPr lang="en-US" altLang="zh-CN" sz="36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1-4(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-1)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解得：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m&gt;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endParaRPr lang="en-US" altLang="zh-CN" sz="3600">
                  <a:solidFill>
                    <a:srgbClr val="0000FF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故原不等式的解集为 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zh-CN" altLang="en-US" sz="36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endParaRPr lang="en-US" altLang="zh-CN" sz="36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066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30" y="2879725"/>
                <a:ext cx="9867900" cy="3343275"/>
              </a:xfrm>
              <a:prstGeom prst="rect">
                <a:avLst/>
              </a:prstGeom>
              <a:blipFill rotWithShape="1">
                <a:blip r:embed="rId2"/>
                <a:stretch>
                  <a:fillRect l="-51" t="-152" r="-45" b="-133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hape 120" title=""/>
          <p:cNvSpPr/>
          <p:nvPr/>
        </p:nvSpPr>
        <p:spPr>
          <a:xfrm>
            <a:off x="988695" y="271780"/>
            <a:ext cx="32207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不等式恒成立问题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5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1155680" y="3886835"/>
            <a:ext cx="36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93367" y="1802765"/>
            <a:ext cx="543258" cy="261302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sym typeface="+mn-ea"/>
              </a:rPr>
              <a:t>       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转化与化归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 title=""/>
          <p:cNvSpPr txBox="1"/>
          <p:nvPr/>
        </p:nvSpPr>
        <p:spPr>
          <a:xfrm>
            <a:off x="1329690" y="1565275"/>
            <a:ext cx="9536430" cy="4010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二次函数型恒成立问题的解答，要注意两点：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1.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二次系数含字母的，要考虑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系数是否会为零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即要分类讨论；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2.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将问题转化为判别式正负或方程根的分布问题，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需要结合函数图像作具体分布，列出参数满足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的不等关系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996815" y="771525"/>
            <a:ext cx="219837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方法总结</a:t>
            </a:r>
            <a:endParaRPr lang="zh-CN" altLang="en-US" sz="28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71780"/>
            <a:ext cx="32207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不等式恒成立问题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6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558925" y="1188720"/>
            <a:ext cx="9199245" cy="1863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6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-2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+4,-1</a:t>
            </a:r>
            <a:r>
              <a:rPr lang="en-US" altLang="zh-CN" sz="36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6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1,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6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≥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恒成立，求实数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558290" y="3719830"/>
            <a:ext cx="9199880" cy="1753235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解题要领：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数形结合！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2.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转化为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6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min</a:t>
            </a:r>
            <a:r>
              <a:rPr lang="en-US" altLang="zh-CN" sz="36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≥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endParaRPr lang="zh-CN" altLang="en-US" sz="3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答案：</a:t>
            </a:r>
            <a:r>
              <a:rPr lang="en-US" altLang="zh-CN" sz="36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3600" i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6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｜</a:t>
            </a:r>
            <a:r>
              <a:rPr lang="en-US" altLang="zh-CN" sz="36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-2</a:t>
            </a:r>
            <a:r>
              <a:rPr lang="en-US" altLang="zh-CN" sz="36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3600" i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6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36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6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endParaRPr lang="en-US" altLang="zh-CN" sz="360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mc:AlternateContent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54" name="Text Box 41" title=""/>
          <p:cNvSpPr txBox="1"/>
          <p:nvPr/>
        </p:nvSpPr>
        <p:spPr>
          <a:xfrm>
            <a:off x="1226185" y="4129405"/>
            <a:ext cx="9632315" cy="2039620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lIns="67511" tIns="35106" rIns="67511" bIns="35106"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设这辆汽车刹车前的车速至少为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xkm/h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，根据题意，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得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  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39.5 ,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+9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-7110&gt;0</a:t>
            </a:r>
            <a:endParaRPr lang="zh-CN" altLang="en-US" sz="32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endParaRPr lang="zh-CN" altLang="en-US" sz="32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Shape 120" title=""/>
          <p:cNvSpPr/>
          <p:nvPr/>
        </p:nvSpPr>
        <p:spPr>
          <a:xfrm>
            <a:off x="561340" y="1870075"/>
            <a:ext cx="47872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endParaRPr lang="zh-CN" altLang="en-US" sz="2400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226185" y="764540"/>
            <a:ext cx="9627870" cy="3241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问题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5.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某种汽车在水泥路面上的刹车距离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和汽车车速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km/h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有如下关系：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在一次交通事故中，测得这种车的刹车距离大于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39.5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那么这辆汽车刹车前的车速至少为多少？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Shape 120" title=""/>
          <p:cNvSpPr/>
          <p:nvPr/>
        </p:nvSpPr>
        <p:spPr>
          <a:xfrm>
            <a:off x="988695" y="271780"/>
            <a:ext cx="435991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一元二次不等式的实际应用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5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93367" y="1802765"/>
            <a:ext cx="543258" cy="261302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sym typeface="+mn-ea"/>
              </a:rPr>
              <a:t>       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抽象与建模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graphicFrame>
        <p:nvGraphicFramePr>
          <p:cNvPr id="5123" name="Object 3" title=""/>
          <p:cNvGraphicFramePr>
            <a:graphicFrameLocks noChangeAspect="1"/>
          </p:cNvGraphicFramePr>
          <p:nvPr/>
        </p:nvGraphicFramePr>
        <p:xfrm>
          <a:off x="2929890" y="5040630"/>
          <a:ext cx="1337310" cy="7512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838200" imgH="405765" progId="Equation.DSMT4">
                  <p:embed/>
                </p:oleObj>
              </mc:Choice>
              <mc:Fallback>
                <p:oleObj r:id="rId2" imgW="8382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29890" y="5040630"/>
                        <a:ext cx="1337310" cy="751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7" name="Object 43" title=""/>
          <p:cNvGraphicFramePr>
            <a:graphicFrameLocks noChangeAspect="1"/>
          </p:cNvGraphicFramePr>
          <p:nvPr/>
        </p:nvGraphicFramePr>
        <p:xfrm>
          <a:off x="5425281" y="5577682"/>
          <a:ext cx="117475" cy="2139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114300" imgH="177165" progId="Equation.DSMT4">
                  <p:embed/>
                </p:oleObj>
              </mc:Choice>
              <mc:Fallback>
                <p:oleObj r:id="rId4" imgW="114300" imgH="1771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25281" y="5577682"/>
                        <a:ext cx="117475" cy="213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/>
          <p:cNvGraphicFramePr>
            <a:graphicFrameLocks noChangeAspect="1"/>
          </p:cNvGraphicFramePr>
          <p:nvPr/>
        </p:nvGraphicFramePr>
        <p:xfrm>
          <a:off x="4832350" y="4978400"/>
          <a:ext cx="112395" cy="161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114300" imgH="177165" progId="Equation.DSMT4">
                  <p:embed/>
                </p:oleObj>
              </mc:Choice>
              <mc:Fallback>
                <p:oleObj r:id="rId6" imgW="114300" imgH="1771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2350" y="4978400"/>
                        <a:ext cx="112395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 title=""/>
          <p:cNvGraphicFramePr>
            <a:graphicFrameLocks noChangeAspect="1"/>
          </p:cNvGraphicFramePr>
          <p:nvPr/>
        </p:nvGraphicFramePr>
        <p:xfrm>
          <a:off x="5827395" y="1605915"/>
          <a:ext cx="2428875" cy="8845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7" imgW="2057400" imgH="660400" progId="Equation.DSMT4">
                  <p:embed/>
                </p:oleObj>
              </mc:Choice>
              <mc:Fallback>
                <p:oleObj r:id="rId7" imgW="2057400" imgH="660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27395" y="1605915"/>
                        <a:ext cx="2428875" cy="884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1217295" y="792480"/>
            <a:ext cx="9631680" cy="4552950"/>
            <a:chOff x="1917" y="1248"/>
            <a:chExt cx="15168" cy="7170"/>
          </a:xfrm>
        </p:grpSpPr>
        <mc:AlternateContent>
          <mc:Choice Requires="a14">
            <p:sp>
              <p:nvSpPr>
                <p:cNvPr id="6154" name="Text Box 41"/>
                <p:cNvSpPr txBox="1"/>
                <p:nvPr/>
              </p:nvSpPr>
              <p:spPr>
                <a:xfrm>
                  <a:off x="1917" y="1248"/>
                  <a:ext cx="15169" cy="717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txBody>
                <a:bodyPr wrap="square" lIns="67511" tIns="35106" rIns="67511" bIns="35106">
                  <a:spAutoFit/>
                </a:bodyPr>
                <a:lstStyle/>
                <a:p>
                  <a:r>
                    <a:rPr lang="zh-CN" altLang="en-US" sz="3200">
                      <a:solidFill>
                        <a:srgbClr val="C00000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解</a:t>
                  </a:r>
                  <a:r>
                    <a:rPr lang="en-US" altLang="zh-CN" sz="3200">
                      <a:solidFill>
                        <a:srgbClr val="C00000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:</a:t>
                  </a:r>
                  <a:r>
                    <a:rPr lang="zh-CN" altLang="en-US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设这辆汽车刹车前的车速至少为</a:t>
                  </a:r>
                  <a:r>
                    <a:rPr lang="en-US" altLang="zh-CN" sz="32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 xkm/h</a:t>
                  </a:r>
                  <a:r>
                    <a:rPr lang="zh-CN" altLang="en-US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，根据题意，</a:t>
                  </a:r>
                  <a:endPara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endParaRPr>
                </a:p>
                <a:p>
                  <a:r>
                    <a:rPr lang="zh-CN" altLang="en-US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 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  </a:t>
                  </a:r>
                  <a:r>
                    <a:rPr lang="zh-CN" altLang="en-US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得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  </a:t>
                  </a:r>
                  <a:endPara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endParaRPr>
                </a:p>
                <a:p>
                  <a:r>
                    <a:rPr lang="en-US" altLang="zh-CN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               </a:t>
                  </a:r>
                  <a:r>
                    <a:rPr lang="en-US" altLang="zh-CN" sz="32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&gt;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39.5 ,</a:t>
                  </a:r>
                  <a:r>
                    <a:rPr lang="zh-CN" altLang="en-US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即</a:t>
                  </a:r>
                  <a:r>
                    <a:rPr lang="en-US" altLang="zh-CN" sz="32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3200" baseline="300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+9</a:t>
                  </a:r>
                  <a:r>
                    <a:rPr lang="en-US" altLang="zh-CN" sz="32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-7110&gt;0</a:t>
                  </a:r>
                  <a:endPara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endParaRPr>
                </a:p>
                <a:p>
                  <a:endPara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endParaRPr>
                </a:p>
                <a:p>
                  <a:r>
                    <a:rPr lang="en-US" altLang="zh-CN" sz="32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     </a:t>
                  </a:r>
                  <a:r>
                    <a:rPr lang="zh-CN" altLang="en-US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 </a:t>
                  </a:r>
                  <a:r>
                    <a:rPr lang="zh-CN" altLang="en-US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然后,画出二次函数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 </a:t>
                  </a:r>
                  <a:r>
                    <a:rPr lang="en-US" altLang="zh-CN" sz="32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  <a:sym typeface="+mn-ea"/>
                    </a:rPr>
                    <a:t>y 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=</a:t>
                  </a:r>
                  <a:r>
                    <a:rPr lang="zh-CN" altLang="en-US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 </a:t>
                  </a:r>
                  <a:r>
                    <a:rPr lang="en-US" altLang="zh-CN" sz="32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  <a:sym typeface="+mn-ea"/>
                    </a:rPr>
                    <a:t>x</a:t>
                  </a:r>
                  <a:r>
                    <a:rPr lang="en-US" altLang="zh-CN" sz="3200" baseline="300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  <a:sym typeface="+mn-ea"/>
                    </a:rPr>
                    <a:t>2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  <a:sym typeface="+mn-ea"/>
                    </a:rPr>
                    <a:t>+9</a:t>
                  </a:r>
                  <a:r>
                    <a:rPr lang="en-US" altLang="zh-CN" sz="32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  <a:sym typeface="+mn-ea"/>
                    </a:rPr>
                    <a:t>x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  <a:sym typeface="+mn-ea"/>
                    </a:rPr>
                    <a:t>-7110</a:t>
                  </a:r>
                  <a:r>
                    <a:rPr lang="zh-CN" altLang="en-US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 的图象，</a:t>
                  </a:r>
                  <a:endPara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endParaRPr>
                </a:p>
                <a:p>
                  <a:r>
                    <a:rPr lang="zh-CN" altLang="en-US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   由图象得不等式的解集为</a:t>
                  </a:r>
                  <a:endPara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endParaRPr>
                </a:p>
                <a:p>
                  <a:r>
                    <a:rPr lang="zh-CN" altLang="en-US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 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   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{</a:t>
                  </a:r>
                  <a:r>
                    <a:rPr lang="en-US" altLang="zh-CN" sz="32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x</a:t>
                  </a:r>
                  <a:r>
                    <a:rPr lang="en-US" sz="32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｜</a:t>
                  </a:r>
                  <a:r>
                    <a:rPr lang="en-US" sz="32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x</a:t>
                  </a:r>
                  <a:r>
                    <a:rPr lang="en-US" sz="3200">
                      <a:solidFill>
                        <a:srgbClr val="0000FF"/>
                      </a:solidFill>
                      <a:latin typeface="等线" panose="02010600030101010101" charset="-122"/>
                      <a:ea typeface="等线" panose="02010600030101010101" charset="-122"/>
                      <a:cs typeface="Times New Roman" panose="02020603050405020304" pitchFamily="18" charset="0"/>
                      <a:sym typeface="+mn-ea"/>
                    </a:rPr>
                    <a:t>&lt;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-</a:t>
                  </a:r>
                  <a:r>
                    <a:rPr lang="en-US" sz="32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88.94，</a:t>
                  </a:r>
                  <a:r>
                    <a:rPr lang="zh-CN" altLang="en-US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sym typeface="+mn-ea"/>
                    </a:rPr>
                    <a:t>或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sym typeface="+mn-ea"/>
                    </a:rPr>
                    <a:t> </a:t>
                  </a:r>
                  <a:r>
                    <a:rPr lang="en-US" sz="32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x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等线" panose="02010600030101010101" charset="-122"/>
                      <a:ea typeface="等线" panose="02010600030101010101" charset="-122"/>
                      <a:cs typeface="Cambria Math" panose="02040503050406030204" charset="0"/>
                      <a:sym typeface="+mn-ea"/>
                    </a:rPr>
                    <a:t>&gt;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宋体" pitchFamily="2" charset="-122"/>
                            <a:cs typeface="Times New Roman" panose="02020603050405020304" pitchFamily="18" charset="0"/>
                            <a:sym typeface="+mn-ea"/>
                          </a:rPr>
                          <m:t>79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宋体" pitchFamily="2" charset="-122"/>
                            <a:cs typeface="Times New Roman" panose="02020603050405020304" pitchFamily="18" charset="0"/>
                            <a:sym typeface="+mn-ea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宋体" pitchFamily="2" charset="-122"/>
                            <a:cs typeface="Times New Roman" panose="02020603050405020304" pitchFamily="18" charset="0"/>
                            <a:sym typeface="+mn-ea"/>
                          </a:rPr>
                          <m:t>94</m:t>
                        </m:r>
                      </m:oMath>
                    </m:oMathPara>
                  </a14:m>
                  <a:r>
                    <a:rPr lang="en-US" altLang="zh-CN" sz="32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}</a:t>
                  </a:r>
                  <a:endPara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endParaRPr>
                </a:p>
                <a:p>
                  <a:r>
                    <a:rPr lang="zh-CN" altLang="en-US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 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  </a:t>
                  </a:r>
                  <a:r>
                    <a:rPr lang="zh-CN" altLang="en-US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因为</a:t>
                  </a:r>
                  <a:r>
                    <a:rPr lang="en-US" sz="32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x&gt;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0,</a:t>
                  </a:r>
                  <a:r>
                    <a:rPr lang="zh-CN" altLang="en-US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所以这辆汽车刹车前的车速至少为</a:t>
                  </a:r>
                  <a:endPara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endParaRPr>
                </a:p>
                <a:p>
                  <a:r>
                    <a:rPr lang="zh-CN" altLang="en-US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 </a:t>
                  </a:r>
                  <a:r>
                    <a:rPr lang="en-US" altLang="zh-CN" sz="32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  <a:sym typeface="+mn-ea"/>
                    </a:rPr>
                    <a:t>  79.94</a:t>
                  </a:r>
                  <a:r>
                    <a:rPr lang="en-US" sz="3200" i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km/h .</a:t>
                  </a:r>
                  <a:endParaRPr lang="zh-CN" alt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615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7" y="1248"/>
                  <a:ext cx="15169" cy="717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4139" y="2364"/>
            <a:ext cx="2552" cy="143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r:id="rId3" imgW="838200" imgH="405765" progId="Equation.DSMT4">
                    <p:embed/>
                  </p:oleObj>
                </mc:Choice>
                <mc:Fallback>
                  <p:oleObj r:id="rId3" imgW="838200" imgH="4057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39" y="2364"/>
                          <a:ext cx="2552" cy="14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4" title=""/>
          <p:cNvSpPr txBox="1"/>
          <p:nvPr/>
        </p:nvSpPr>
        <p:spPr>
          <a:xfrm>
            <a:off x="393367" y="1802765"/>
            <a:ext cx="543258" cy="261302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sym typeface="+mn-ea"/>
              </a:rPr>
              <a:t>       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抽象与建模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 title=""/>
          <p:cNvSpPr txBox="1"/>
          <p:nvPr/>
        </p:nvSpPr>
        <p:spPr>
          <a:xfrm>
            <a:off x="1329690" y="1565275"/>
            <a:ext cx="9536430" cy="3876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用一元二次不等式解决实际问题的操作步骤是：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理解题意，搞清量与量之间的关系；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建立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相应的不等关系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模型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，把实际问题抽象为数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学中的一元二次不等式问题；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解这个一元二次不等式，得到实际问题的解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996815" y="771525"/>
            <a:ext cx="219837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方法总结</a:t>
            </a:r>
            <a:endParaRPr lang="zh-CN" altLang="en-US" sz="28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71780"/>
            <a:ext cx="435991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一元二次不等式的实际应用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4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659255" y="1021080"/>
            <a:ext cx="9199245" cy="4815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政府收购某种农产品的原价是100元/担,其中征税标准为每100元征10元(即税率为10%),计划收购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万担;为了减轻农民的负担,现决定将税率降低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个百分点,预计收购量可增加2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个百分点.要使此项税收在税率调节后不低于原计划的83.2%,试确定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的取值范围.</a:t>
            </a:r>
            <a:endParaRPr lang="zh-CN" altLang="en-US" sz="3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mc:AlternateContent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Shape 120" title=""/>
          <p:cNvSpPr/>
          <p:nvPr/>
        </p:nvSpPr>
        <p:spPr>
          <a:xfrm>
            <a:off x="478790" y="267335"/>
            <a:ext cx="47872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一元二次不等式解法回顾：</a:t>
            </a:r>
            <a:endParaRPr lang="zh-CN" altLang="en-US" sz="2400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pic>
        <p:nvPicPr>
          <p:cNvPr id="6" name="图片 5" title=""/>
          <p:cNvPicPr>
            <a:picLocks noChangeAspect="1"/>
          </p:cNvPicPr>
          <p:nvPr/>
        </p:nvPicPr>
        <p:blipFill>
          <a:blip r:embed="rId3"/>
          <a:srcRect l="30648" t="50583" r="30852" b="18431"/>
          <a:stretch>
            <a:fillRect/>
          </a:stretch>
        </p:blipFill>
        <p:spPr>
          <a:xfrm>
            <a:off x="1521460" y="1656080"/>
            <a:ext cx="8966200" cy="481139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4869815" y="927100"/>
            <a:ext cx="2280920" cy="491490"/>
          </a:xfrm>
          <a:prstGeom prst="rect">
            <a:avLst/>
          </a:prstGeom>
          <a:noFill/>
          <a:ln w="6350">
            <a:solidFill>
              <a:srgbClr val="04F1FA"/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是因式分解形式？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713345" y="900430"/>
            <a:ext cx="1705610" cy="491490"/>
          </a:xfrm>
          <a:prstGeom prst="rect">
            <a:avLst/>
          </a:prstGeom>
          <a:noFill/>
          <a:ln w="9525">
            <a:solidFill>
              <a:srgbClr val="04F1FA"/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直接写解集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4" name="直接箭头连接符 3" title=""/>
          <p:cNvCxnSpPr/>
          <p:nvPr/>
        </p:nvCxnSpPr>
        <p:spPr>
          <a:xfrm flipV="1">
            <a:off x="7191375" y="1146175"/>
            <a:ext cx="477520" cy="57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 title=""/>
          <p:cNvCxnSpPr/>
          <p:nvPr/>
        </p:nvCxnSpPr>
        <p:spPr>
          <a:xfrm flipH="1">
            <a:off x="6026785" y="1482090"/>
            <a:ext cx="8890" cy="292735"/>
          </a:xfrm>
          <a:prstGeom prst="straightConnector1">
            <a:avLst/>
          </a:prstGeom>
          <a:ln w="158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 title=""/>
          <p:cNvSpPr txBox="1"/>
          <p:nvPr/>
        </p:nvSpPr>
        <p:spPr>
          <a:xfrm>
            <a:off x="7190105" y="732155"/>
            <a:ext cx="521970" cy="491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5960745" y="1329690"/>
            <a:ext cx="521970" cy="491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否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文本框 6" title=""/>
          <p:cNvSpPr txBox="1"/>
          <p:nvPr/>
        </p:nvSpPr>
        <p:spPr>
          <a:xfrm>
            <a:off x="1179195" y="3216275"/>
            <a:ext cx="9662795" cy="2306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marR="0" indent="266700" defTabSz="9144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029335"/>
                <a:tab pos="1850390"/>
                <a:tab pos="2538095"/>
                <a:tab pos="3221990"/>
              </a:tabLst>
              <a:defRPr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答案：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不等关系化归得：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+40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-84≤0,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R="0" indent="266700" defTabSz="9144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029335"/>
                <a:tab pos="1850390"/>
                <a:tab pos="2538095"/>
                <a:tab pos="3221990"/>
              </a:tabLst>
              <a:defRPr/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解得-42≤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≤2,所以0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≤2.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R="0" indent="266700" defTabSz="9144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029335"/>
                <a:tab pos="1850390"/>
                <a:tab pos="2538095"/>
                <a:tab pos="3221990"/>
              </a:tabLst>
              <a:defRPr/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即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的取值范围是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(0,2]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179195" y="477520"/>
            <a:ext cx="9662795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marR="0" indent="266700" defTabSz="9144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029335"/>
                <a:tab pos="1850390"/>
                <a:tab pos="2538095"/>
                <a:tab pos="3221990"/>
              </a:tabLst>
              <a:defRPr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分析：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税收=征税总额×税率,先建立税收随税率降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R="0" indent="266700" defTabSz="9144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029335"/>
                <a:tab pos="1850390"/>
                <a:tab pos="2538095"/>
                <a:tab pos="3221990"/>
              </a:tabLst>
              <a:defRPr/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低的百分点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变化的函数关系,再用不等式表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R="0" indent="266700" defTabSz="9144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029335"/>
                <a:tab pos="1850390"/>
                <a:tab pos="2538095"/>
                <a:tab pos="3221990"/>
              </a:tabLst>
              <a:defRPr/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示不等关系即可.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694430" y="1501140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1861185" y="2674620"/>
            <a:ext cx="609536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简单的分式不等式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054600" y="3751580"/>
            <a:ext cx="466026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高次不等式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696720" y="4749800"/>
            <a:ext cx="607631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不等式恒成立问题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3841115" y="5829935"/>
            <a:ext cx="607631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一元二次不等式的实际应用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  <p:bldP spid="6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6069330" y="3202305"/>
            <a:ext cx="261366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559685" y="2555875"/>
            <a:ext cx="243713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数学抽象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138805" y="4754880"/>
            <a:ext cx="240665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6892925" y="5013960"/>
            <a:ext cx="240665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5" grpId="2" animBg="1"/>
      <p:bldP spid="6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7" name="文本框 16" title=""/>
          <p:cNvSpPr txBox="1"/>
          <p:nvPr/>
        </p:nvSpPr>
        <p:spPr>
          <a:xfrm>
            <a:off x="2032635" y="2893060"/>
            <a:ext cx="298323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969260" y="4711700"/>
            <a:ext cx="335724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9" name="文本框 18" title=""/>
          <p:cNvSpPr txBox="1"/>
          <p:nvPr/>
        </p:nvSpPr>
        <p:spPr>
          <a:xfrm>
            <a:off x="6259195" y="3319145"/>
            <a:ext cx="345059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087870" y="5523865"/>
            <a:ext cx="2981325" cy="6519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2" animBg="1"/>
      <p:bldP spid="19" grpId="2" animBg="1"/>
      <p:bldP spid="18" grpId="2" animBg="1"/>
      <p:bldP spid="3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604500" y="11391900"/>
            <a:ext cx="330200" cy="2413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Shape 120" title=""/>
          <p:cNvSpPr/>
          <p:nvPr/>
        </p:nvSpPr>
        <p:spPr>
          <a:xfrm>
            <a:off x="561340" y="1870075"/>
            <a:ext cx="47872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endParaRPr lang="zh-CN" altLang="en-US" sz="2400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223010" y="764540"/>
                <a:ext cx="9646285" cy="15087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360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问题</a:t>
                </a:r>
                <a:r>
                  <a:rPr lang="en-US" altLang="zh-CN" sz="360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1.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解不等式：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   (2)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4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en-US" altLang="zh-CN" sz="4000">
                  <a:solidFill>
                    <a:srgbClr val="0000FF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0" y="764540"/>
                <a:ext cx="9646285" cy="1508760"/>
              </a:xfrm>
              <a:prstGeom prst="rect">
                <a:avLst/>
              </a:prstGeom>
              <a:blipFill rotWithShape="1">
                <a:blip r:embed="rId2"/>
                <a:stretch>
                  <a:fillRect l="-53" t="-337" r="-46" b="-295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0662" name="Text Box 2" title=""/>
              <p:cNvSpPr txBox="1"/>
              <p:nvPr/>
            </p:nvSpPr>
            <p:spPr>
              <a:xfrm>
                <a:off x="1221740" y="2715260"/>
                <a:ext cx="9648825" cy="3086735"/>
              </a:xfrm>
              <a:prstGeom prst="rect">
                <a:avLst/>
              </a:prstGeom>
              <a:noFill/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解：</a:t>
                </a:r>
                <a:r>
                  <a:rPr lang="en-US" altLang="zh-CN" sz="40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原不等式可化为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(3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-2)(2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+3)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0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</a:t>
                </a:r>
                <a:endParaRPr lang="zh-CN" altLang="en-US" sz="4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故原不等式的解集为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40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};</a:t>
                </a:r>
                <a:endParaRPr lang="en-US" altLang="zh-CN" sz="40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</a:t>
                </a:r>
                <a:r>
                  <a:rPr lang="en-US" altLang="zh-CN" sz="40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(2)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移项通分得：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4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4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</a:rPr>
                  <a:t>≥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</a:rPr>
                  <a:t>0, 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故原不等式</a:t>
                </a:r>
                <a:endParaRPr lang="zh-CN" altLang="en-US" sz="4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的解集为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40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4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&lt;</a:t>
                </a:r>
                <a:r>
                  <a:rPr lang="en-US" altLang="zh-CN" sz="40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-3,</a:t>
                </a:r>
                <a:r>
                  <a:rPr lang="zh-CN" altLang="en-US" sz="4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或</a:t>
                </a:r>
                <a:r>
                  <a:rPr lang="en-US" altLang="zh-CN" sz="4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4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:r>
                  <a:rPr lang="en-US" altLang="zh-CN" sz="40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8</a:t>
                </a:r>
                <a:r>
                  <a:rPr lang="en-US" altLang="zh-CN" sz="4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endParaRPr lang="en-US" altLang="zh-CN" sz="40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066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740" y="2715260"/>
                <a:ext cx="9648825" cy="3086735"/>
              </a:xfrm>
              <a:prstGeom prst="rect">
                <a:avLst/>
              </a:prstGeom>
              <a:blipFill rotWithShape="1">
                <a:blip r:embed="rId3"/>
                <a:stretch>
                  <a:fillRect l="-53" t="-165" r="-46" b="-144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hape 120" title=""/>
          <p:cNvSpPr/>
          <p:nvPr/>
        </p:nvSpPr>
        <p:spPr>
          <a:xfrm>
            <a:off x="988695" y="271780"/>
            <a:ext cx="32207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简单分式不等式的解法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5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1155680" y="3886835"/>
            <a:ext cx="36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93367" y="1802765"/>
            <a:ext cx="543258" cy="261302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sym typeface="+mn-ea"/>
              </a:rPr>
              <a:t>       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转化与化归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1276350" y="1369695"/>
                <a:ext cx="9646285" cy="35204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36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36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形如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>
                              <a:solidFill>
                                <a:srgbClr val="7030A0"/>
                              </a:solidFill>
                              <a:latin typeface="等线" panose="02010600030101010101" charset="-122"/>
                              <a:ea typeface="等线" panose="02010600030101010101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𝑔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36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6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>
                              <a:solidFill>
                                <a:srgbClr val="7030A0"/>
                              </a:solidFill>
                              <a:latin typeface="等线" panose="02010600030101010101" charset="-122"/>
                              <a:ea typeface="等线" panose="02010600030101010101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600">
                              <a:solidFill>
                                <a:srgbClr val="7030A0"/>
                              </a:solidFill>
                              <a:latin typeface="等线" panose="02010600030101010101" charset="-122"/>
                              <a:ea typeface="等线" panose="0201060003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zh-CN" sz="3600">
                              <a:solidFill>
                                <a:srgbClr val="7030A0"/>
                              </a:solidFill>
                              <a:latin typeface="等线" panose="02010600030101010101" charset="-122"/>
                              <a:ea typeface="等线" panose="0201060003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3600">
                              <a:solidFill>
                                <a:srgbClr val="7030A0"/>
                              </a:solidFill>
                              <a:latin typeface="等线" panose="02010600030101010101" charset="-122"/>
                              <a:ea typeface="等线" panose="0201060003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x</m:t>
                          </m:r>
                          <m:r>
                            <m:rPr>
                              <m:sty m:val="p"/>
                            </m:rPr>
                            <a:rPr lang="en-US" altLang="zh-CN" sz="3600">
                              <a:solidFill>
                                <a:srgbClr val="7030A0"/>
                              </a:solidFill>
                              <a:latin typeface="等线" panose="02010600030101010101" charset="-122"/>
                              <a:ea typeface="等线" panose="0201060003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600">
                              <a:solidFill>
                                <a:srgbClr val="7030A0"/>
                              </a:solidFill>
                              <a:latin typeface="等线" panose="02010600030101010101" charset="-122"/>
                              <a:ea typeface="等线" panose="0201060003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g</m:t>
                          </m:r>
                          <m:r>
                            <m:rPr>
                              <m:sty m:val="p"/>
                            </m:rPr>
                            <a:rPr lang="en-US" altLang="zh-CN" sz="3600">
                              <a:solidFill>
                                <a:srgbClr val="7030A0"/>
                              </a:solidFill>
                              <a:latin typeface="等线" panose="02010600030101010101" charset="-122"/>
                              <a:ea typeface="等线" panose="0201060003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3600">
                              <a:solidFill>
                                <a:srgbClr val="7030A0"/>
                              </a:solidFill>
                              <a:latin typeface="等线" panose="02010600030101010101" charset="-122"/>
                              <a:ea typeface="等线" panose="0201060003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x</m:t>
                          </m:r>
                          <m:r>
                            <m:rPr>
                              <m:sty m:val="p"/>
                            </m:rPr>
                            <a:rPr lang="en-US" altLang="zh-CN" sz="3600">
                              <a:solidFill>
                                <a:srgbClr val="7030A0"/>
                              </a:solidFill>
                              <a:latin typeface="等线" panose="02010600030101010101" charset="-122"/>
                              <a:ea typeface="等线" panose="0201060003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6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6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𝑔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36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6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𝑔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6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36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6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的分式不等式，求解方法是先右侧清零，</a:t>
                </a:r>
                <a:r>
                  <a:rPr lang="en-US" altLang="zh-CN" sz="36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36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左侧通分后利用符号法则转化为整式不等式即可求解</a:t>
                </a:r>
                <a:r>
                  <a:rPr lang="en-US" altLang="zh-CN" sz="36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 </a:t>
                </a:r>
                <a:r>
                  <a:rPr lang="zh-CN" altLang="en-US" sz="36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要注意</a:t>
                </a:r>
                <a:r>
                  <a:rPr lang="zh-CN" altLang="en-US" sz="36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分母不为零</a:t>
                </a:r>
                <a:r>
                  <a:rPr lang="zh-CN" altLang="en-US" sz="36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！</a:t>
                </a:r>
                <a:endParaRPr lang="zh-CN" altLang="en-US" sz="36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50" y="1369695"/>
                <a:ext cx="9646285" cy="3520440"/>
              </a:xfrm>
              <a:prstGeom prst="rect">
                <a:avLst/>
              </a:prstGeom>
              <a:blipFill rotWithShape="1">
                <a:blip r:embed="rId2"/>
                <a:stretch>
                  <a:fillRect l="-53" t="-144" r="-46" b="-126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5026660" y="615950"/>
            <a:ext cx="219837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方法总结</a:t>
            </a:r>
            <a:endParaRPr lang="zh-CN" altLang="en-US" sz="28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6" name="组合 5" title=""/>
          <p:cNvGrpSpPr/>
          <p:nvPr/>
        </p:nvGrpSpPr>
        <p:grpSpPr>
          <a:xfrm>
            <a:off x="3815080" y="4752975"/>
            <a:ext cx="5415280" cy="1248410"/>
            <a:chOff x="6008" y="7485"/>
            <a:chExt cx="8528" cy="1966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008" y="7485"/>
                  <a:ext cx="8529" cy="19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𝑓</m:t>
                            </m:r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𝑔</m:t>
                            </m:r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800">
                      <a:solidFill>
                        <a:srgbClr val="7030A0"/>
                      </a:solidFill>
                      <a:latin typeface="等线" panose="02010600030101010101" charset="-122"/>
                      <a:ea typeface="等线" panose="02010600030101010101" charset="-122"/>
                      <a:cs typeface="Times New Roman" panose="02020603050405020304" pitchFamily="18" charset="0"/>
                      <a:sym typeface="+mn-ea"/>
                    </a:rPr>
                    <a:t>≥</a:t>
                  </a:r>
                  <a:r>
                    <a:rPr lang="en-US" altLang="zh-CN" sz="2800">
                      <a:solidFill>
                        <a:srgbClr val="7030A0"/>
                      </a:solidFill>
                      <a:latin typeface="Times New Roman" panose="02020603050405020304" pitchFamily="18" charset="0"/>
                      <a:ea typeface="等线" panose="02010600030101010101" charset="-122"/>
                      <a:cs typeface="Times New Roman" panose="02020603050405020304" pitchFamily="18" charset="0"/>
                      <a:sym typeface="+mn-ea"/>
                    </a:rPr>
                    <a:t>0            </a:t>
                  </a:r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{"/>
                            <m:sepChr m:val="|"/>
                            <m:endChr/>
                            <m:grow m:val="on"/>
                            <m:shp m:val="centered"/>
                            <m:ctrlP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ea typeface="等线" panose="02010600030101010101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eqArr>
                              <m:eqArrPr>
                                <m:maxDist m:val="off"/>
                                <m:objDist m:val="off"/>
                                <m:rSpRule m:val="0"/>
                                <m:rSp m:val="0"/>
                                <m:ctrlP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𝑓</m:t>
                                </m:r>
                                <m: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  <m: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𝑔</m:t>
                                </m:r>
                                <m: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  <m: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≥</m:t>
                                </m:r>
                                <m: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𝑔</m:t>
                                </m:r>
                                <m: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  <m: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≠</m:t>
                                </m:r>
                                <m:r>
                                  <a:rPr lang="en-US" altLang="zh-CN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r>
                    <a:rPr lang="en-US" altLang="zh-CN" sz="2800">
                      <a:solidFill>
                        <a:srgbClr val="7030A0"/>
                      </a:solidFill>
                      <a:latin typeface="Times New Roman" panose="02020603050405020304" pitchFamily="18" charset="0"/>
                      <a:ea typeface="等线" panose="02010600030101010101" charset="-122"/>
                      <a:cs typeface="Times New Roman" panose="02020603050405020304" pitchFamily="18" charset="0"/>
                      <a:sym typeface="+mn-ea"/>
                    </a:rPr>
                    <a:t>   </a:t>
                  </a:r>
                  <a:endParaRPr lang="en-US" altLang="zh-CN" sz="2800">
                    <a:solidFill>
                      <a:srgbClr val="7030A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" y="7485"/>
                  <a:ext cx="8529" cy="196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左右箭头 3"/>
            <p:cNvSpPr/>
            <p:nvPr/>
          </p:nvSpPr>
          <p:spPr>
            <a:xfrm>
              <a:off x="8294" y="8507"/>
              <a:ext cx="1140" cy="347"/>
            </a:xfrm>
            <a:prstGeom prst="leftRightArrow">
              <a:avLst/>
            </a:prstGeom>
            <a:solidFill>
              <a:schemeClr val="accent4"/>
            </a:solidFill>
            <a:ln w="12700" cmpd="sng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Shape 120" title=""/>
          <p:cNvSpPr/>
          <p:nvPr/>
        </p:nvSpPr>
        <p:spPr>
          <a:xfrm>
            <a:off x="988695" y="271780"/>
            <a:ext cx="32207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简单分式不等式的解法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5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1559560" y="1943735"/>
                <a:ext cx="9198610" cy="10699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   (2)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60" y="1943735"/>
                <a:ext cx="9198610" cy="1069975"/>
              </a:xfrm>
              <a:prstGeom prst="rect">
                <a:avLst/>
              </a:prstGeom>
              <a:blipFill rotWithShape="1">
                <a:blip r:embed="rId2"/>
                <a:stretch>
                  <a:fillRect l="-55" t="-475" r="-48" b="-415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1558925" y="1188720"/>
            <a:ext cx="919924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求下列不等式的解集：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558290" y="4443095"/>
                <a:ext cx="9199880" cy="1019175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答案：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｜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≤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           (2){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｜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x&lt;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或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  <a:sym typeface="+mn-ea"/>
                        </a:rPr>
                        <m:t>3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290" y="4443095"/>
                <a:ext cx="9199880" cy="1019175"/>
              </a:xfrm>
              <a:prstGeom prst="rect">
                <a:avLst/>
              </a:prstGeom>
              <a:blipFill rotWithShape="1">
                <a:blip r:embed="rId3"/>
                <a:stretch>
                  <a:fillRect l="-69" t="-623" r="-69" b="-623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Shape 120" title=""/>
          <p:cNvSpPr/>
          <p:nvPr/>
        </p:nvSpPr>
        <p:spPr>
          <a:xfrm>
            <a:off x="561340" y="1870075"/>
            <a:ext cx="47872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endParaRPr lang="zh-CN" altLang="en-US" sz="2400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223010" y="764540"/>
                <a:ext cx="9646285" cy="21151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320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问题</a:t>
                </a:r>
                <a:r>
                  <a:rPr lang="en-US" altLang="zh-CN" sz="320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2.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解不等式：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+2)(1-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-2)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  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     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&lt;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0" y="764540"/>
                <a:ext cx="9646285" cy="2115185"/>
              </a:xfrm>
              <a:prstGeom prst="rect">
                <a:avLst/>
              </a:prstGeom>
              <a:blipFill rotWithShape="1">
                <a:blip r:embed="rId2"/>
                <a:stretch>
                  <a:fillRect l="-53" t="-240" r="-46" b="-210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0662" name="Text Box 2" title=""/>
              <p:cNvSpPr txBox="1"/>
              <p:nvPr/>
            </p:nvSpPr>
            <p:spPr>
              <a:xfrm>
                <a:off x="1223010" y="3003550"/>
                <a:ext cx="9648825" cy="2589530"/>
              </a:xfrm>
              <a:prstGeom prst="rect">
                <a:avLst/>
              </a:prstGeom>
              <a:noFill/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解：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原不等式可化为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+2)(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-1)(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-2)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令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+2)(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-1)(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-2)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，得各因式的根：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=-2,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=1,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=2;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结合下图，可得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原不等式的解集为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};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 </a:t>
                </a:r>
                <a:endParaRPr lang="en-US" altLang="zh-CN" sz="32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066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0" y="3003550"/>
                <a:ext cx="9648825" cy="2589530"/>
              </a:xfrm>
              <a:prstGeom prst="rect">
                <a:avLst/>
              </a:prstGeom>
              <a:blipFill rotWithShape="1">
                <a:blip r:embed="rId3"/>
                <a:stretch>
                  <a:fillRect l="-53" t="-196" r="-230" b="-441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hape 120" title=""/>
          <p:cNvSpPr/>
          <p:nvPr/>
        </p:nvSpPr>
        <p:spPr>
          <a:xfrm>
            <a:off x="988695" y="271780"/>
            <a:ext cx="32207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高次不等式的解法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5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93367" y="1802765"/>
            <a:ext cx="543258" cy="261302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sym typeface="+mn-ea"/>
              </a:rPr>
              <a:t>       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转化与化归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grpSp>
        <p:nvGrpSpPr>
          <p:cNvPr id="22" name="组合 21" title=""/>
          <p:cNvGrpSpPr/>
          <p:nvPr/>
        </p:nvGrpSpPr>
        <p:grpSpPr>
          <a:xfrm>
            <a:off x="5963285" y="4732020"/>
            <a:ext cx="3730625" cy="788670"/>
            <a:chOff x="8929" y="8773"/>
            <a:chExt cx="5875" cy="1242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9156" y="9286"/>
              <a:ext cx="5395" cy="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0573" y="9272"/>
              <a:ext cx="119" cy="11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1710" y="9241"/>
              <a:ext cx="119" cy="11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2329" y="9241"/>
              <a:ext cx="119" cy="11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/>
            <p:nvPr/>
          </p:nvSpPr>
          <p:spPr>
            <a:xfrm flipH="1">
              <a:off x="12399" y="8773"/>
              <a:ext cx="1702" cy="105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11811" y="9360"/>
              <a:ext cx="549" cy="218"/>
            </a:xfrm>
            <a:custGeom>
              <a:gdLst>
                <a:gd name="connisteX0" fmla="*/ 0 w 348389"/>
                <a:gd name="connsiteY0" fmla="*/ 265442 h 275285"/>
                <a:gd name="connisteX1" fmla="*/ 165100 w 348389"/>
                <a:gd name="connsiteY1" fmla="*/ 12 h 275285"/>
                <a:gd name="connisteX2" fmla="*/ 329565 w 348389"/>
                <a:gd name="connsiteY2" fmla="*/ 256552 h 275285"/>
                <a:gd name="connisteX3" fmla="*/ 339090 w 348389"/>
                <a:gd name="connsiteY3" fmla="*/ 238137 h 275285"/>
              </a:gdLst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48389" h="275285">
                  <a:moveTo>
                    <a:pt x="0" y="265443"/>
                  </a:moveTo>
                  <a:cubicBezTo>
                    <a:pt x="29845" y="207023"/>
                    <a:pt x="99060" y="1918"/>
                    <a:pt x="165100" y="13"/>
                  </a:cubicBezTo>
                  <a:cubicBezTo>
                    <a:pt x="231140" y="-1892"/>
                    <a:pt x="294640" y="208928"/>
                    <a:pt x="329565" y="256553"/>
                  </a:cubicBezTo>
                  <a:cubicBezTo>
                    <a:pt x="364490" y="304178"/>
                    <a:pt x="340360" y="247028"/>
                    <a:pt x="339090" y="23813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0631" y="8895"/>
              <a:ext cx="1198" cy="496"/>
            </a:xfrm>
            <a:custGeom>
              <a:gdLst>
                <a:gd name="connisteX0" fmla="*/ 0 w 476250"/>
                <a:gd name="connsiteY0" fmla="*/ 467075 h 467075"/>
                <a:gd name="connisteX1" fmla="*/ 219710 w 476250"/>
                <a:gd name="connsiteY1" fmla="*/ 350 h 467075"/>
                <a:gd name="connisteX2" fmla="*/ 457835 w 476250"/>
                <a:gd name="connsiteY2" fmla="*/ 402940 h 467075"/>
                <a:gd name="connisteX3" fmla="*/ 439420 w 476250"/>
                <a:gd name="connsiteY3" fmla="*/ 394050 h 467075"/>
                <a:gd name="connisteX4" fmla="*/ 476250 w 476250"/>
                <a:gd name="connsiteY4" fmla="*/ 412465 h 467075"/>
              </a:gdLst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476250" h="467075">
                  <a:moveTo>
                    <a:pt x="0" y="467075"/>
                  </a:moveTo>
                  <a:cubicBezTo>
                    <a:pt x="39370" y="365475"/>
                    <a:pt x="128270" y="13050"/>
                    <a:pt x="219710" y="350"/>
                  </a:cubicBezTo>
                  <a:cubicBezTo>
                    <a:pt x="311150" y="-12350"/>
                    <a:pt x="414020" y="324200"/>
                    <a:pt x="457835" y="402940"/>
                  </a:cubicBezTo>
                  <a:cubicBezTo>
                    <a:pt x="501650" y="481680"/>
                    <a:pt x="435610" y="392145"/>
                    <a:pt x="439420" y="394050"/>
                  </a:cubicBezTo>
                  <a:cubicBezTo>
                    <a:pt x="443230" y="395955"/>
                    <a:pt x="468630" y="408655"/>
                    <a:pt x="476250" y="41246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/>
            <p:cNvSpPr/>
            <p:nvPr/>
          </p:nvSpPr>
          <p:spPr>
            <a:xfrm>
              <a:off x="8929" y="8895"/>
              <a:ext cx="1702" cy="105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972" y="9241"/>
              <a:ext cx="721" cy="7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-2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259" y="9202"/>
              <a:ext cx="721" cy="7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2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409" y="9227"/>
              <a:ext cx="721" cy="7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084" y="9082"/>
              <a:ext cx="721" cy="7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endPara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Shape 120" title=""/>
          <p:cNvSpPr/>
          <p:nvPr/>
        </p:nvSpPr>
        <p:spPr>
          <a:xfrm>
            <a:off x="561340" y="1870075"/>
            <a:ext cx="47872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endParaRPr lang="zh-CN" altLang="en-US" sz="2400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223010" y="764540"/>
                <a:ext cx="9646285" cy="21151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320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问题</a:t>
                </a:r>
                <a:r>
                  <a:rPr lang="en-US" altLang="zh-CN" sz="320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2.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解不等式：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+2)(1-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-2)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  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     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&lt;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0" y="764540"/>
                <a:ext cx="9646285" cy="2115185"/>
              </a:xfrm>
              <a:prstGeom prst="rect">
                <a:avLst/>
              </a:prstGeom>
              <a:blipFill rotWithShape="1">
                <a:blip r:embed="rId2"/>
                <a:stretch>
                  <a:fillRect l="-53" t="-240" r="-46" b="-210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0662" name="Text Box 2" title=""/>
              <p:cNvSpPr txBox="1"/>
              <p:nvPr/>
            </p:nvSpPr>
            <p:spPr>
              <a:xfrm>
                <a:off x="1223010" y="3003550"/>
                <a:ext cx="9648825" cy="2348865"/>
              </a:xfrm>
              <a:prstGeom prst="rect">
                <a:avLst/>
              </a:prstGeom>
              <a:noFill/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解：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(2)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原不等式可化为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+5)(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且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仿宋" panose="02010609060101010101" charset="-122"/>
                    <a:sym typeface="+mn-ea"/>
                  </a:rPr>
                  <a:t>≠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所以原不等式的解集为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&lt;-1,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或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32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1</m:t>
                      </m:r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&lt;x&lt;1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};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3"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 </a:t>
                </a:r>
                <a:endParaRPr lang="en-US" altLang="zh-CN" sz="32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066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0" y="3003550"/>
                <a:ext cx="9648825" cy="2348865"/>
              </a:xfrm>
              <a:prstGeom prst="rect">
                <a:avLst/>
              </a:prstGeom>
              <a:blipFill rotWithShape="1">
                <a:blip r:embed="rId3"/>
                <a:stretch>
                  <a:fillRect l="-53" t="-216" r="-46" b="-595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hape 120" title=""/>
          <p:cNvSpPr/>
          <p:nvPr/>
        </p:nvSpPr>
        <p:spPr>
          <a:xfrm>
            <a:off x="988695" y="271780"/>
            <a:ext cx="32207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高次不等式的解法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5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93367" y="1802765"/>
            <a:ext cx="543258" cy="261302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sym typeface="+mn-ea"/>
              </a:rPr>
              <a:t>       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转化与化归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grpSp>
        <p:nvGrpSpPr>
          <p:cNvPr id="2" name="组合 1" title=""/>
          <p:cNvGrpSpPr/>
          <p:nvPr/>
        </p:nvGrpSpPr>
        <p:grpSpPr>
          <a:xfrm>
            <a:off x="6907530" y="4297045"/>
            <a:ext cx="3731260" cy="819785"/>
            <a:chOff x="8929" y="8773"/>
            <a:chExt cx="5876" cy="1291"/>
          </a:xfrm>
        </p:grpSpPr>
        <p:cxnSp>
          <p:nvCxnSpPr>
            <p:cNvPr id="11" name="直接箭头连接符 10"/>
            <p:cNvCxnSpPr/>
            <p:nvPr/>
          </p:nvCxnSpPr>
          <p:spPr>
            <a:xfrm flipV="1">
              <a:off x="9156" y="9286"/>
              <a:ext cx="5395" cy="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10573" y="9272"/>
              <a:ext cx="119" cy="11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710" y="9241"/>
              <a:ext cx="119" cy="11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2329" y="9241"/>
              <a:ext cx="119" cy="11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弧形 24"/>
            <p:cNvSpPr/>
            <p:nvPr/>
          </p:nvSpPr>
          <p:spPr>
            <a:xfrm flipH="1">
              <a:off x="12399" y="8773"/>
              <a:ext cx="1702" cy="105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flipV="1">
              <a:off x="11811" y="9360"/>
              <a:ext cx="549" cy="218"/>
            </a:xfrm>
            <a:custGeom>
              <a:gdLst>
                <a:gd name="connisteX0" fmla="*/ 0 w 348389"/>
                <a:gd name="connsiteY0" fmla="*/ 265442 h 275285"/>
                <a:gd name="connisteX1" fmla="*/ 165100 w 348389"/>
                <a:gd name="connsiteY1" fmla="*/ 12 h 275285"/>
                <a:gd name="connisteX2" fmla="*/ 329565 w 348389"/>
                <a:gd name="connsiteY2" fmla="*/ 256552 h 275285"/>
                <a:gd name="connisteX3" fmla="*/ 339090 w 348389"/>
                <a:gd name="connsiteY3" fmla="*/ 238137 h 275285"/>
              </a:gdLst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48389" h="275285">
                  <a:moveTo>
                    <a:pt x="0" y="265443"/>
                  </a:moveTo>
                  <a:cubicBezTo>
                    <a:pt x="29845" y="207023"/>
                    <a:pt x="99060" y="1918"/>
                    <a:pt x="165100" y="13"/>
                  </a:cubicBezTo>
                  <a:cubicBezTo>
                    <a:pt x="231140" y="-1892"/>
                    <a:pt x="294640" y="208928"/>
                    <a:pt x="329565" y="256553"/>
                  </a:cubicBezTo>
                  <a:cubicBezTo>
                    <a:pt x="364490" y="304178"/>
                    <a:pt x="340360" y="247028"/>
                    <a:pt x="339090" y="23813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V="1">
              <a:off x="10613" y="9241"/>
              <a:ext cx="1198" cy="423"/>
            </a:xfrm>
            <a:custGeom>
              <a:gdLst>
                <a:gd name="connisteX0" fmla="*/ 0 w 476250"/>
                <a:gd name="connsiteY0" fmla="*/ 467075 h 467075"/>
                <a:gd name="connisteX1" fmla="*/ 219710 w 476250"/>
                <a:gd name="connsiteY1" fmla="*/ 350 h 467075"/>
                <a:gd name="connisteX2" fmla="*/ 457835 w 476250"/>
                <a:gd name="connsiteY2" fmla="*/ 402940 h 467075"/>
                <a:gd name="connisteX3" fmla="*/ 439420 w 476250"/>
                <a:gd name="connsiteY3" fmla="*/ 394050 h 467075"/>
                <a:gd name="connisteX4" fmla="*/ 476250 w 476250"/>
                <a:gd name="connsiteY4" fmla="*/ 412465 h 467075"/>
              </a:gdLst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476250" h="467075">
                  <a:moveTo>
                    <a:pt x="0" y="467075"/>
                  </a:moveTo>
                  <a:cubicBezTo>
                    <a:pt x="39370" y="365475"/>
                    <a:pt x="128270" y="13050"/>
                    <a:pt x="219710" y="350"/>
                  </a:cubicBezTo>
                  <a:cubicBezTo>
                    <a:pt x="311150" y="-12350"/>
                    <a:pt x="414020" y="324200"/>
                    <a:pt x="457835" y="402940"/>
                  </a:cubicBezTo>
                  <a:cubicBezTo>
                    <a:pt x="501650" y="481680"/>
                    <a:pt x="435610" y="392145"/>
                    <a:pt x="439420" y="394050"/>
                  </a:cubicBezTo>
                  <a:cubicBezTo>
                    <a:pt x="443230" y="395955"/>
                    <a:pt x="468630" y="408655"/>
                    <a:pt x="476250" y="41246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弧形 27"/>
            <p:cNvSpPr/>
            <p:nvPr/>
          </p:nvSpPr>
          <p:spPr>
            <a:xfrm>
              <a:off x="8929" y="8895"/>
              <a:ext cx="1702" cy="105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0098" y="9017"/>
                  <a:ext cx="721" cy="10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20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  <a:sym typeface="+mn-ea"/>
                    </a:rPr>
                    <a:t>-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charset="0"/>
                                <a:ea typeface="仿宋" panose="02010609060101010101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8" y="9017"/>
                  <a:ext cx="721" cy="104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本框 29"/>
            <p:cNvSpPr txBox="1"/>
            <p:nvPr/>
          </p:nvSpPr>
          <p:spPr>
            <a:xfrm>
              <a:off x="12259" y="9202"/>
              <a:ext cx="721" cy="7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409" y="9241"/>
              <a:ext cx="721" cy="7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-1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084" y="9082"/>
              <a:ext cx="721" cy="7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endPara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 title=""/>
          <p:cNvSpPr txBox="1"/>
          <p:nvPr/>
        </p:nvSpPr>
        <p:spPr>
          <a:xfrm>
            <a:off x="1272540" y="1763395"/>
            <a:ext cx="9646285" cy="36918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应用</a:t>
            </a:r>
            <a:r>
              <a:rPr lang="zh-CN" altLang="en-US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穿针引线法</a:t>
            </a:r>
            <a:r>
              <a:rPr lang="zh-CN" altLang="en-US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可快速求解高次不等式的解集</a:t>
            </a:r>
            <a:r>
              <a:rPr lang="en-US" altLang="zh-CN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lang="zh-CN" altLang="en-US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穿针引线法的本质是</a:t>
            </a:r>
            <a:r>
              <a:rPr lang="zh-CN" altLang="en-US" sz="36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实数的符号法则</a:t>
            </a:r>
            <a:r>
              <a:rPr lang="zh-CN" altLang="en-US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！在数轴上标注各因式的根，从右上方开始下穿</a:t>
            </a:r>
            <a:r>
              <a:rPr lang="en-US" altLang="zh-CN" sz="36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轴，当因式为奇数次时，遇其根就穿过</a:t>
            </a:r>
            <a:r>
              <a:rPr lang="en-US" altLang="zh-CN" sz="36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轴，偶次时，遇</a:t>
            </a:r>
            <a:r>
              <a:rPr lang="en-US" altLang="zh-CN" sz="36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轴返回</a:t>
            </a:r>
            <a:r>
              <a:rPr lang="en-US" altLang="zh-CN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即奇穿偶回</a:t>
            </a:r>
            <a:r>
              <a:rPr lang="en-US" altLang="zh-CN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6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845050" y="833120"/>
            <a:ext cx="2600960" cy="730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方法总结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71780"/>
            <a:ext cx="32207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高次不等式的解法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4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1559560" y="1943735"/>
                <a:ext cx="9198610" cy="108394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+1)(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-3)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   (2)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)(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60" y="1943735"/>
                <a:ext cx="9198610" cy="1083945"/>
              </a:xfrm>
              <a:prstGeom prst="rect">
                <a:avLst/>
              </a:prstGeom>
              <a:blipFill rotWithShape="1">
                <a:blip r:embed="rId2"/>
                <a:stretch>
                  <a:fillRect l="-55" t="-3984" r="-48" b="-410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1558925" y="1188720"/>
            <a:ext cx="919924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求下列不等式的解集：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559560" y="3820795"/>
                <a:ext cx="9199880" cy="164973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答案：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｜x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&lt;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-1,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或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&lt;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&lt;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      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 (2){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｜-2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≤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≤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1，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或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  <a:sym typeface="+mn-ea"/>
                        </a:rPr>
                        <m:t>&gt;</m:t>
                      </m:r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7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60" y="3820795"/>
                <a:ext cx="9199880" cy="1649730"/>
              </a:xfrm>
              <a:prstGeom prst="rect">
                <a:avLst/>
              </a:prstGeom>
              <a:blipFill rotWithShape="1">
                <a:blip r:embed="rId3"/>
                <a:stretch>
                  <a:fillRect l="-69" t="-385" r="-69" b="-385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179</Paragraphs>
  <Slides>25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39">
      <vt:lpstr>Arial</vt:lpstr>
      <vt:lpstr>微软雅黑</vt:lpstr>
      <vt:lpstr>Wingdings</vt:lpstr>
      <vt:lpstr>Calibri Light</vt:lpstr>
      <vt:lpstr>Calibri</vt:lpstr>
      <vt:lpstr>仿宋</vt:lpstr>
      <vt:lpstr>宋体</vt:lpstr>
      <vt:lpstr>Times New Roman</vt:lpstr>
      <vt:lpstr>黑体</vt:lpstr>
      <vt:lpstr>等线</vt:lpstr>
      <vt:lpstr>Cambria Math</vt:lpstr>
      <vt:lpstr>方正姚体</vt:lpstr>
      <vt:lpstr>Symbol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2023-06-16T14:16:25.720</cp:lastPrinted>
  <dcterms:created xsi:type="dcterms:W3CDTF">2023-06-16T14:16:25Z</dcterms:created>
  <dcterms:modified xsi:type="dcterms:W3CDTF">2023-06-16T06:16:33Z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