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956" r:id="rId6"/>
    <p:sldId id="1253" r:id="rId7"/>
    <p:sldId id="1255" r:id="rId8"/>
    <p:sldId id="1256" r:id="rId9"/>
    <p:sldId id="1282" r:id="rId10"/>
    <p:sldId id="1283" r:id="rId11"/>
    <p:sldId id="1309" r:id="rId12"/>
    <p:sldId id="1311" r:id="rId13"/>
    <p:sldId id="1310" r:id="rId14"/>
    <p:sldId id="1339" r:id="rId15"/>
    <p:sldId id="1340" r:id="rId16"/>
    <p:sldId id="1367" r:id="rId17"/>
    <p:sldId id="1369" r:id="rId18"/>
    <p:sldId id="1371" r:id="rId19"/>
    <p:sldId id="1387" r:id="rId20"/>
    <p:sldId id="1186" r:id="rId21"/>
    <p:sldId id="1417" r:id="rId22"/>
    <p:sldId id="1443" r:id="rId23"/>
    <p:sldId id="1447" r:id="rId24"/>
    <p:sldId id="1446" r:id="rId25"/>
    <p:sldId id="1388" r:id="rId26"/>
    <p:sldId id="1235" r:id="rId27"/>
    <p:sldId id="1236" r:id="rId28"/>
    <p:sldId id="1392" r:id="rId29"/>
    <p:sldId id="1232" r:id="rId30"/>
    <p:sldId id="1493" r:id="rId31"/>
    <p:sldId id="1237" r:id="rId32"/>
    <p:sldId id="330" r:id="rId33"/>
    <p:sldId id="331" r:id="rId34"/>
    <p:sldId id="332" r:id="rId35"/>
    <p:sldId id="285" r:id="rId36"/>
    <p:sldId id="319" r:id="rId37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26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tags" Target="tags/tag90.xml" /><Relationship Id="rId39" Type="http://schemas.openxmlformats.org/officeDocument/2006/relationships/presProps" Target="presProps.xml" /><Relationship Id="rId4" Type="http://schemas.openxmlformats.org/officeDocument/2006/relationships/slide" Target="slides/slide1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2" Type="http://schemas.openxmlformats.org/officeDocument/2006/relationships/image" Target="../media/image9.wmf" /><Relationship Id="rId3" Type="http://schemas.openxmlformats.org/officeDocument/2006/relationships/image" Target="../media/image10.wmf" /><Relationship Id="rId4" Type="http://schemas.openxmlformats.org/officeDocument/2006/relationships/image" Target="../media/image11.wmf" /><Relationship Id="rId5" Type="http://schemas.openxmlformats.org/officeDocument/2006/relationships/image" Target="../media/image12.wmf" /><Relationship Id="rId6" Type="http://schemas.openxmlformats.org/officeDocument/2006/relationships/image" Target="../media/image13.wmf" /><Relationship Id="rId7" Type="http://schemas.openxmlformats.org/officeDocument/2006/relationships/image" Target="../media/image14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wmf" /><Relationship Id="rId4" Type="http://schemas.openxmlformats.org/officeDocument/2006/relationships/image" Target="../media/image26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Relationship Id="rId2" Type="http://schemas.openxmlformats.org/officeDocument/2006/relationships/image" Target="../media/image31.wmf" /><Relationship Id="rId3" Type="http://schemas.openxmlformats.org/officeDocument/2006/relationships/image" Target="../media/image32.wmf" /><Relationship Id="rId4" Type="http://schemas.openxmlformats.org/officeDocument/2006/relationships/image" Target="../media/image3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1.wmf" /><Relationship Id="rId11" Type="http://schemas.openxmlformats.org/officeDocument/2006/relationships/oleObject" Target="../embeddings/oleObject5.bin" TargetMode="Internal" /><Relationship Id="rId12" Type="http://schemas.openxmlformats.org/officeDocument/2006/relationships/image" Target="../media/image12.wmf" /><Relationship Id="rId13" Type="http://schemas.openxmlformats.org/officeDocument/2006/relationships/oleObject" Target="../embeddings/oleObject6.bin" TargetMode="Internal" /><Relationship Id="rId14" Type="http://schemas.openxmlformats.org/officeDocument/2006/relationships/image" Target="../media/image13.wmf" /><Relationship Id="rId15" Type="http://schemas.openxmlformats.org/officeDocument/2006/relationships/oleObject" Target="../embeddings/oleObject7.bin" TargetMode="Internal" /><Relationship Id="rId16" Type="http://schemas.openxmlformats.org/officeDocument/2006/relationships/image" Target="../media/image14.wmf" /><Relationship Id="rId17" Type="http://schemas.openxmlformats.org/officeDocument/2006/relationships/vmlDrawing" Target="../drawings/vmlDrawing1.vml" /><Relationship Id="rId2" Type="http://schemas.openxmlformats.org/officeDocument/2006/relationships/tags" Target="../tags/tag63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8.wmf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9.wmf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10.wmf" /><Relationship Id="rId9" Type="http://schemas.openxmlformats.org/officeDocument/2006/relationships/oleObject" Target="../embeddings/oleObject4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7.e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8.e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9.emf" /><Relationship Id="rId8" Type="http://schemas.openxmlformats.org/officeDocument/2006/relationships/image" Target="../media/image20.png" /><Relationship Id="rId9" Type="http://schemas.openxmlformats.org/officeDocument/2006/relationships/vmlDrawing" Target="../drawings/vmlDrawing2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Relationship Id="rId3" Type="http://schemas.openxmlformats.org/officeDocument/2006/relationships/tags" Target="../tags/tag65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oleObject" Target="../embeddings/oleObject17.bin" TargetMode="Internal" /><Relationship Id="rId12" Type="http://schemas.openxmlformats.org/officeDocument/2006/relationships/image" Target="../media/image26.wmf" /><Relationship Id="rId13" Type="http://schemas.openxmlformats.org/officeDocument/2006/relationships/oleObject" Target="../embeddings/oleObject18.bin" TargetMode="Internal" /><Relationship Id="rId14" Type="http://schemas.openxmlformats.org/officeDocument/2006/relationships/oleObject" Target="../embeddings/oleObject19.bin" TargetMode="Internal" /><Relationship Id="rId15" Type="http://schemas.openxmlformats.org/officeDocument/2006/relationships/vmlDrawing" Target="../drawings/vmlDrawing3.v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23.wmf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24.wmf" /><Relationship Id="rId6" Type="http://schemas.openxmlformats.org/officeDocument/2006/relationships/oleObject" Target="../embeddings/oleObject13.bin" TargetMode="Internal" /><Relationship Id="rId7" Type="http://schemas.openxmlformats.org/officeDocument/2006/relationships/image" Target="../media/image25.wmf" /><Relationship Id="rId8" Type="http://schemas.openxmlformats.org/officeDocument/2006/relationships/oleObject" Target="../embeddings/oleObject14.bin" TargetMode="Internal" /><Relationship Id="rId9" Type="http://schemas.openxmlformats.org/officeDocument/2006/relationships/oleObject" Target="../embeddings/oleObject15.bin" TargetMode="In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3.wmf" /><Relationship Id="rId11" Type="http://schemas.openxmlformats.org/officeDocument/2006/relationships/vmlDrawing" Target="../drawings/vmlDrawing4.vml" /><Relationship Id="rId2" Type="http://schemas.openxmlformats.org/officeDocument/2006/relationships/image" Target="../media/image29.png" /><Relationship Id="rId3" Type="http://schemas.openxmlformats.org/officeDocument/2006/relationships/oleObject" Target="../embeddings/oleObject20.bin" TargetMode="Internal" /><Relationship Id="rId4" Type="http://schemas.openxmlformats.org/officeDocument/2006/relationships/image" Target="../media/image30.wmf" /><Relationship Id="rId5" Type="http://schemas.openxmlformats.org/officeDocument/2006/relationships/oleObject" Target="../embeddings/oleObject21.bin" TargetMode="Internal" /><Relationship Id="rId6" Type="http://schemas.openxmlformats.org/officeDocument/2006/relationships/image" Target="../media/image31.wmf" /><Relationship Id="rId7" Type="http://schemas.openxmlformats.org/officeDocument/2006/relationships/oleObject" Target="../embeddings/oleObject22.bin" TargetMode="Internal" /><Relationship Id="rId8" Type="http://schemas.openxmlformats.org/officeDocument/2006/relationships/image" Target="../media/image32.wmf" /><Relationship Id="rId9" Type="http://schemas.openxmlformats.org/officeDocument/2006/relationships/oleObject" Target="../embeddings/oleObject23.bin" TargetMode="Interna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4.xml" /><Relationship Id="rId11" Type="http://schemas.openxmlformats.org/officeDocument/2006/relationships/tags" Target="../tags/tag75.xml" /><Relationship Id="rId12" Type="http://schemas.openxmlformats.org/officeDocument/2006/relationships/tags" Target="../tags/tag76.xml" /><Relationship Id="rId13" Type="http://schemas.openxmlformats.org/officeDocument/2006/relationships/tags" Target="../tags/tag77.xml" /><Relationship Id="rId14" Type="http://schemas.openxmlformats.org/officeDocument/2006/relationships/tags" Target="../tags/tag78.xml" /><Relationship Id="rId15" Type="http://schemas.openxmlformats.org/officeDocument/2006/relationships/tags" Target="../tags/tag79.xml" /><Relationship Id="rId16" Type="http://schemas.openxmlformats.org/officeDocument/2006/relationships/tags" Target="../tags/tag80.xml" /><Relationship Id="rId17" Type="http://schemas.openxmlformats.org/officeDocument/2006/relationships/tags" Target="../tags/tag81.xml" /><Relationship Id="rId18" Type="http://schemas.openxmlformats.org/officeDocument/2006/relationships/tags" Target="../tags/tag82.xml" /><Relationship Id="rId19" Type="http://schemas.openxmlformats.org/officeDocument/2006/relationships/tags" Target="../tags/tag83.xml" /><Relationship Id="rId2" Type="http://schemas.openxmlformats.org/officeDocument/2006/relationships/tags" Target="../tags/tag66.xml" /><Relationship Id="rId20" Type="http://schemas.openxmlformats.org/officeDocument/2006/relationships/tags" Target="../tags/tag84.xml" /><Relationship Id="rId21" Type="http://schemas.openxmlformats.org/officeDocument/2006/relationships/tags" Target="../tags/tag85.xml" /><Relationship Id="rId22" Type="http://schemas.openxmlformats.org/officeDocument/2006/relationships/tags" Target="../tags/tag86.xml" /><Relationship Id="rId23" Type="http://schemas.openxmlformats.org/officeDocument/2006/relationships/tags" Target="../tags/tag87.xml" /><Relationship Id="rId24" Type="http://schemas.openxmlformats.org/officeDocument/2006/relationships/tags" Target="../tags/tag88.xml" /><Relationship Id="rId25" Type="http://schemas.openxmlformats.org/officeDocument/2006/relationships/tags" Target="../tags/tag89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tags" Target="../tags/tag69.xml" /><Relationship Id="rId6" Type="http://schemas.openxmlformats.org/officeDocument/2006/relationships/tags" Target="../tags/tag70.xml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tags" Target="../tags/tag7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3.1.1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03325" y="842010"/>
            <a:ext cx="971677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上述问题１～问题４中的函数有哪些不同点和共同特征？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204595" y="3691255"/>
            <a:ext cx="9716135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共同特征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都包含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两个非空数集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，用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来表示；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都有一个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对应关系；  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尽管对应关系表示方法不同，但它们都有如下特性：对于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数集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中的任意一个数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，按照对应关系，在数集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中都有唯一确定的数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和它对应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5163" name="Text Box 11" title=""/>
          <p:cNvSpPr txBox="1"/>
          <p:nvPr/>
        </p:nvSpPr>
        <p:spPr>
          <a:xfrm>
            <a:off x="1203960" y="1666875"/>
            <a:ext cx="9716770" cy="181483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不同点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问题1和问题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解析式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刻画变量之间的对应关系，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图象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刻画变量之间的对应关系，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表格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刻画变量之间的对应关系.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71905" y="2134870"/>
            <a:ext cx="9596755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一般地，设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是非空的实数集，如果对于集合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中的任意一个数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，按照某种确定的对应关系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，在集合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中都有唯一确定的数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和它对应，那么就称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为从集合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到集合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的一个函数，记作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71905" y="795655"/>
            <a:ext cx="9596755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除解析式、图象、表格外，还有其他表示对应关系的方法．为了表示方便， 我们引进符号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统一表示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对应关系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272540" y="4582160"/>
            <a:ext cx="9596755" cy="1770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其中，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叫做自变量，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叫做函数的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定义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域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的值相对应的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值叫做函数值，函数值的集合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叫做函数的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值域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值域是数集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的子集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500380" y="2134870"/>
            <a:ext cx="613410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数学抽象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529" name="表格 20528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52445" y="724853"/>
          <a:ext cx="6199188" cy="3757613"/>
        </p:xfrm>
        <a:graphic>
          <a:graphicData uri="http://schemas.openxmlformats.org/drawingml/2006/table">
            <a:tbl>
              <a:tblPr/>
              <a:tblGrid>
                <a:gridCol w="1412875"/>
                <a:gridCol w="1574800"/>
                <a:gridCol w="1011238"/>
                <a:gridCol w="2200275"/>
              </a:tblGrid>
              <a:tr h="650875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函数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对应关系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定义域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值域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正比例函数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反比例函数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2">
                <a:tc>
                  <a:txBody>
                    <a:bodyPr vert="horz" wrap="square"/>
                    <a:lstStyle/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一次函数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4913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9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二次函数</a:t>
                      </a:r>
                      <a:endParaRPr lang="zh-CN" altLang="en-US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9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67514" marR="67514" marT="35103" marB="35103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15" name="Object 110" title=""/>
          <p:cNvGraphicFramePr>
            <a:graphicFrameLocks noChangeAspect="1"/>
          </p:cNvGraphicFramePr>
          <p:nvPr/>
        </p:nvGraphicFramePr>
        <p:xfrm>
          <a:off x="4633595" y="1512253"/>
          <a:ext cx="1277938" cy="277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1396365" imgH="304800" progId="Equation.DSMT4">
                  <p:embed/>
                </p:oleObj>
              </mc:Choice>
              <mc:Fallback>
                <p:oleObj r:id="rId3" imgW="1396365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3595" y="1512253"/>
                        <a:ext cx="1277938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111" title=""/>
          <p:cNvGraphicFramePr>
            <a:graphicFrameLocks noChangeAspect="1"/>
          </p:cNvGraphicFramePr>
          <p:nvPr/>
        </p:nvGraphicFramePr>
        <p:xfrm>
          <a:off x="4663758" y="3533140"/>
          <a:ext cx="1216025" cy="690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5" imgW="1625600" imgH="736600" progId="Equation.DSMT4">
                  <p:embed/>
                </p:oleObj>
              </mc:Choice>
              <mc:Fallback>
                <p:oleObj r:id="rId5" imgW="1625600" imgH="736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3758" y="3533140"/>
                        <a:ext cx="12160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112" title=""/>
          <p:cNvGraphicFramePr>
            <a:graphicFrameLocks noChangeAspect="1"/>
          </p:cNvGraphicFramePr>
          <p:nvPr/>
        </p:nvGraphicFramePr>
        <p:xfrm>
          <a:off x="4711383" y="1998028"/>
          <a:ext cx="1160462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7" imgW="1333500" imgH="609600" progId="Equation.DSMT4">
                  <p:embed/>
                </p:oleObj>
              </mc:Choice>
              <mc:Fallback>
                <p:oleObj r:id="rId7" imgW="13335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1383" y="1998028"/>
                        <a:ext cx="116046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113" title=""/>
          <p:cNvGraphicFramePr>
            <a:graphicFrameLocks noChangeAspect="1"/>
          </p:cNvGraphicFramePr>
          <p:nvPr/>
        </p:nvGraphicFramePr>
        <p:xfrm>
          <a:off x="4698683" y="2704465"/>
          <a:ext cx="1036637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9" imgW="1054100" imgH="685800" progId="Equation.DSMT4">
                  <p:embed/>
                </p:oleObj>
              </mc:Choice>
              <mc:Fallback>
                <p:oleObj r:id="rId9" imgW="10541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8683" y="2704465"/>
                        <a:ext cx="1036637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89" name="Text Box 121" title=""/>
          <p:cNvSpPr txBox="1"/>
          <p:nvPr/>
        </p:nvSpPr>
        <p:spPr>
          <a:xfrm>
            <a:off x="6430645" y="1448753"/>
            <a:ext cx="571500" cy="390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5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R</a:t>
            </a:r>
            <a:endParaRPr kumimoji="0" lang="en-US" altLang="zh-CN" sz="195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237690" name="Object 122" title=""/>
          <p:cNvGraphicFramePr>
            <a:graphicFrameLocks noChangeAspect="1"/>
          </p:cNvGraphicFramePr>
          <p:nvPr/>
        </p:nvGraphicFramePr>
        <p:xfrm>
          <a:off x="6116320" y="2190115"/>
          <a:ext cx="865188" cy="25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1" imgW="1028065" imgH="304800" progId="Equation.DSMT4">
                  <p:embed/>
                </p:oleObj>
              </mc:Choice>
              <mc:Fallback>
                <p:oleObj r:id="rId11" imgW="1028065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6320" y="2190115"/>
                        <a:ext cx="865188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93" name="Text Box 125" title=""/>
          <p:cNvSpPr txBox="1"/>
          <p:nvPr/>
        </p:nvSpPr>
        <p:spPr>
          <a:xfrm>
            <a:off x="6430645" y="2780665"/>
            <a:ext cx="473075" cy="390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5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R</a:t>
            </a:r>
            <a:endParaRPr kumimoji="0" lang="en-US" altLang="zh-CN" sz="195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37696" name="Text Box 128" title=""/>
          <p:cNvSpPr txBox="1"/>
          <p:nvPr/>
        </p:nvSpPr>
        <p:spPr>
          <a:xfrm>
            <a:off x="8018145" y="1448753"/>
            <a:ext cx="573088" cy="390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5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R</a:t>
            </a:r>
            <a:endParaRPr kumimoji="0" lang="en-US" altLang="zh-CN" sz="195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237697" name="Object 129" title=""/>
          <p:cNvGraphicFramePr>
            <a:graphicFrameLocks noChangeAspect="1"/>
          </p:cNvGraphicFramePr>
          <p:nvPr/>
        </p:nvGraphicFramePr>
        <p:xfrm>
          <a:off x="7529195" y="2153603"/>
          <a:ext cx="1054100" cy="314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3" imgW="1015365" imgH="304800" progId="Equation.DSMT4">
                  <p:embed/>
                </p:oleObj>
              </mc:Choice>
              <mc:Fallback>
                <p:oleObj r:id="rId13" imgW="1015365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9195" y="2153603"/>
                        <a:ext cx="105410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98" name="Object 130" title=""/>
          <p:cNvGraphicFramePr>
            <a:graphicFrameLocks noChangeAspect="1"/>
          </p:cNvGraphicFramePr>
          <p:nvPr/>
        </p:nvGraphicFramePr>
        <p:xfrm>
          <a:off x="7181533" y="3337878"/>
          <a:ext cx="1838325" cy="1012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5" imgW="2565400" imgH="1371600" progId="Equation.DSMT4">
                  <p:embed/>
                </p:oleObj>
              </mc:Choice>
              <mc:Fallback>
                <p:oleObj r:id="rId15" imgW="2565400" imgH="137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1533" y="3337878"/>
                        <a:ext cx="183832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06" name="Text Box 138" title=""/>
          <p:cNvSpPr txBox="1"/>
          <p:nvPr/>
        </p:nvSpPr>
        <p:spPr>
          <a:xfrm>
            <a:off x="6430645" y="3642678"/>
            <a:ext cx="571500" cy="390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5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R</a:t>
            </a:r>
            <a:endParaRPr kumimoji="0" lang="en-US" altLang="zh-CN" sz="195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37707" name="Text Box 139" title=""/>
          <p:cNvSpPr txBox="1"/>
          <p:nvPr/>
        </p:nvSpPr>
        <p:spPr>
          <a:xfrm>
            <a:off x="8021320" y="2758440"/>
            <a:ext cx="571500" cy="392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50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R</a:t>
            </a:r>
            <a:endParaRPr kumimoji="0" lang="en-US" altLang="zh-CN" sz="1950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47165" y="4870450"/>
            <a:ext cx="915035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请你说出问题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～问题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中各函数的定义域和值域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89" grpId="0"/>
      <p:bldP spid="237693" grpId="0"/>
      <p:bldP spid="237696" grpId="0"/>
      <p:bldP spid="237706" grpId="0"/>
      <p:bldP spid="237707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391920" y="1534160"/>
            <a:ext cx="926973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抽象出的是同一个函数吗？为什么？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391920" y="3132455"/>
            <a:ext cx="926973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请你为函数解析式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(10-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构建一个问题情境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470025" y="1087755"/>
            <a:ext cx="9252585" cy="3969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3.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集合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与对应关系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 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如下图所示：</a:t>
            </a: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algn="just" fontAlgn="auto">
              <a:lnSpc>
                <a:spcPct val="150000"/>
              </a:lnSpc>
            </a:pP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algn="just" fontAlgn="auto">
              <a:lnSpc>
                <a:spcPct val="150000"/>
              </a:lnSpc>
            </a:pP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algn="just" fontAlgn="auto">
              <a:lnSpc>
                <a:spcPct val="150000"/>
              </a:lnSpc>
            </a:pP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algn="just"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 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      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 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→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是否为从集合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 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到集合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的函数？如果是，那么定义域、值域与对应关系各是什么？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 </a:t>
            </a:r>
            <a:endParaRPr lang="en-US" sz="2800">
              <a:solidFill>
                <a:srgbClr val="0000FF"/>
              </a:solidFill>
              <a:ea typeface="仿宋" panose="02010609060101010101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43870" t="70215" r="45880" b="17132"/>
          <a:stretch>
            <a:fillRect/>
          </a:stretch>
        </p:blipFill>
        <p:spPr>
          <a:xfrm>
            <a:off x="4667250" y="1813560"/>
            <a:ext cx="2397760" cy="19735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Text Box 4" title=""/>
          <p:cNvSpPr txBox="1"/>
          <p:nvPr/>
        </p:nvSpPr>
        <p:spPr>
          <a:xfrm>
            <a:off x="1397635" y="950595"/>
            <a:ext cx="921512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是两个实数，而且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我们规定：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7652" name="Text Box 3" title=""/>
          <p:cNvSpPr txBox="1"/>
          <p:nvPr/>
        </p:nvSpPr>
        <p:spPr>
          <a:xfrm>
            <a:off x="1398270" y="1520825"/>
            <a:ext cx="9214485" cy="138366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1) 满足不等式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的集合叫做闭区间，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表示为_______.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269" name="Text Box 5" title=""/>
          <p:cNvSpPr txBox="1"/>
          <p:nvPr/>
        </p:nvSpPr>
        <p:spPr>
          <a:xfrm>
            <a:off x="1397635" y="2964180"/>
            <a:ext cx="9214485" cy="116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2) 满足不等式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的集合叫做开区间，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表示为_______.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270" name="Text Box 6" title=""/>
          <p:cNvSpPr txBox="1"/>
          <p:nvPr/>
        </p:nvSpPr>
        <p:spPr>
          <a:xfrm>
            <a:off x="1398270" y="4192270"/>
            <a:ext cx="921448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3) 满足不等式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的集合叫做半开半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闭区间，分别表示为_________________， 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271" name="Text Box 7" title=""/>
          <p:cNvSpPr txBox="1"/>
          <p:nvPr/>
        </p:nvSpPr>
        <p:spPr>
          <a:xfrm>
            <a:off x="2171912" y="5671820"/>
            <a:ext cx="67585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这里的_________都叫做相应区间的端点.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21548" name="Text Box 12" title=""/>
          <p:cNvSpPr txBox="1"/>
          <p:nvPr/>
        </p:nvSpPr>
        <p:spPr>
          <a:xfrm>
            <a:off x="2803525" y="2337435"/>
            <a:ext cx="12846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1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,  b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21549" name="Text Box 13" title=""/>
          <p:cNvSpPr txBox="1"/>
          <p:nvPr/>
        </p:nvSpPr>
        <p:spPr>
          <a:xfrm>
            <a:off x="2858135" y="3636010"/>
            <a:ext cx="12846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1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21550" name="Text Box 14" title=""/>
          <p:cNvSpPr txBox="1"/>
          <p:nvPr/>
        </p:nvSpPr>
        <p:spPr>
          <a:xfrm>
            <a:off x="4961467" y="5053542"/>
            <a:ext cx="3069167" cy="460375"/>
          </a:xfrm>
          <a:prstGeom prst="rect">
            <a:avLst/>
          </a:prstGeom>
          <a:noFill/>
          <a:ln w="9525">
            <a:noFill/>
          </a:ln>
        </p:spPr>
        <p:txBody>
          <a:bodyPr anchor="b" anchorCtr="1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），（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21551" name="Text Box 15" title=""/>
          <p:cNvSpPr txBox="1"/>
          <p:nvPr/>
        </p:nvSpPr>
        <p:spPr>
          <a:xfrm>
            <a:off x="3078481" y="5652982"/>
            <a:ext cx="2032000" cy="460375"/>
          </a:xfrm>
          <a:prstGeom prst="rect">
            <a:avLst/>
          </a:prstGeom>
          <a:noFill/>
          <a:ln w="9525">
            <a:noFill/>
          </a:ln>
        </p:spPr>
        <p:txBody>
          <a:bodyPr anchor="b" anchorCtr="1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实数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区间的概念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1616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11271" grpId="0"/>
      <p:bldP spid="321548" grpId="0"/>
      <p:bldP spid="321549" grpId="0"/>
      <p:bldP spid="321550" grpId="0"/>
      <p:bldP spid="3215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区间的概念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1616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2"/>
          <a:srcRect l="28852" t="15118" r="30986" b="68722"/>
          <a:stretch>
            <a:fillRect/>
          </a:stretch>
        </p:blipFill>
        <p:spPr>
          <a:xfrm>
            <a:off x="1903095" y="829310"/>
            <a:ext cx="8883650" cy="2383155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36792" t="66313" r="36861" b="13924"/>
          <a:stretch>
            <a:fillRect/>
          </a:stretch>
        </p:blipFill>
        <p:spPr>
          <a:xfrm>
            <a:off x="3324860" y="3401060"/>
            <a:ext cx="6040120" cy="30213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Text Box 2" title=""/>
          <p:cNvSpPr txBox="1"/>
          <p:nvPr/>
        </p:nvSpPr>
        <p:spPr>
          <a:xfrm>
            <a:off x="1697355" y="2051685"/>
            <a:ext cx="9109710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457200" marR="0" indent="-45720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|5</a:t>
            </a:r>
            <a:r>
              <a:rPr kumimoji="0" lang="en-US" altLang="zh-CN" sz="30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6}         </a:t>
            </a:r>
            <a:endParaRPr kumimoji="0" lang="en-US" altLang="zh-CN" sz="2800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0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≥9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 </a:t>
            </a:r>
            <a:endParaRPr kumimoji="0" lang="en-US" altLang="zh-CN" sz="2800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0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-1}∩{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|-5</a:t>
            </a:r>
            <a:r>
              <a:rPr kumimoji="0" lang="en-US" altLang="zh-CN" sz="30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2}</a:t>
            </a:r>
            <a:endParaRPr kumimoji="0" lang="en-US" altLang="zh-CN" sz="2800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-9}∪{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|9</a:t>
            </a:r>
            <a:r>
              <a:rPr kumimoji="0" lang="en-US" altLang="zh-CN" sz="28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&lt;x&lt;</a:t>
            </a:r>
            <a:r>
              <a:rPr kumimoji="0" lang="en-US" altLang="zh-CN" sz="2800" kern="1200" cap="none" spc="0" normalizeH="0" baseline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20}</a:t>
            </a:r>
            <a:endParaRPr kumimoji="0" lang="en-US" altLang="zh-CN" sz="2800" kern="1200" cap="none" spc="0" normalizeH="0" baseline="0" noProof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9397" name="Object 5" title=""/>
          <p:cNvGraphicFramePr>
            <a:graphicFrameLocks noChangeAspect="1"/>
          </p:cNvGraphicFramePr>
          <p:nvPr/>
        </p:nvGraphicFramePr>
        <p:xfrm>
          <a:off x="7300384" y="2767331"/>
          <a:ext cx="990600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2" imgW="1003300" imgH="330200" progId="Equation.3">
                  <p:embed/>
                </p:oleObj>
              </mc:Choice>
              <mc:Fallback>
                <p:oleObj r:id="rId2" imgW="1003300" imgH="330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00384" y="2767331"/>
                        <a:ext cx="99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 title=""/>
          <p:cNvGraphicFramePr>
            <a:graphicFrameLocks noChangeAspect="1"/>
          </p:cNvGraphicFramePr>
          <p:nvPr/>
        </p:nvGraphicFramePr>
        <p:xfrm>
          <a:off x="7300384" y="3406776"/>
          <a:ext cx="2478616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4" imgW="2667000" imgH="330200" progId="Equation.3">
                  <p:embed/>
                </p:oleObj>
              </mc:Choice>
              <mc:Fallback>
                <p:oleObj r:id="rId4" imgW="2667000" imgH="330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00384" y="3406776"/>
                        <a:ext cx="2478616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 title=""/>
          <p:cNvGraphicFramePr>
            <a:graphicFrameLocks noChangeAspect="1"/>
          </p:cNvGraphicFramePr>
          <p:nvPr/>
        </p:nvGraphicFramePr>
        <p:xfrm>
          <a:off x="7338484" y="4242647"/>
          <a:ext cx="2186516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2349500" imgH="330200" progId="Equation.DSMT4">
                  <p:embed/>
                </p:oleObj>
              </mc:Choice>
              <mc:Fallback>
                <p:oleObj r:id="rId6" imgW="234950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38484" y="4242647"/>
                        <a:ext cx="2186516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7227570" y="1994535"/>
            <a:ext cx="11360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[5 , 6)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97355" y="1508125"/>
            <a:ext cx="911034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457200" marR="0" indent="-457200" algn="l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试用区间表示下列实数集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sz="2800">
                <a:solidFill>
                  <a:srgbClr val="6600C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endParaRPr kumimoji="0" lang="zh-CN" altLang="en-US" sz="2800" kern="1200" cap="none" spc="0" normalizeH="0" baseline="0" noProof="1">
              <a:solidFill>
                <a:srgbClr val="6600C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760200" y="10477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737360" y="1361440"/>
            <a:ext cx="87172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3.1.1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777365" y="247015"/>
            <a:ext cx="904430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已知集合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|0≤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4}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|0≤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2}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下列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的各对应关系不是函数的是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777365" y="1669415"/>
                <a:ext cx="9044305" cy="191325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: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x→y=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(2)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: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x→y=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(3)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: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x→y=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(4)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: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x→y=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endParaRPr lang="en-US" altLang="zh-CN" sz="2800" u="sng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365" y="1669415"/>
                <a:ext cx="9044305" cy="1913255"/>
              </a:xfrm>
              <a:prstGeom prst="rect">
                <a:avLst/>
              </a:prstGeom>
              <a:blipFill rotWithShape="1">
                <a:blip r:embed="rId2"/>
                <a:stretch>
                  <a:fillRect l="-56" t="-266" r="-49" b="-23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 title=""/>
          <p:cNvSpPr/>
          <p:nvPr/>
        </p:nvSpPr>
        <p:spPr>
          <a:xfrm>
            <a:off x="127698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83970" y="510857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5432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276985" y="120840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262380" y="3893820"/>
            <a:ext cx="44767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答案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84985" y="3955415"/>
            <a:ext cx="9036685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3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）</a:t>
            </a:r>
            <a:r>
              <a:rPr lang="en-US" altLang="zh-CN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（注意：（</a:t>
            </a:r>
            <a:r>
              <a:rPr lang="en-US" altLang="zh-CN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）是函数，值域是</a:t>
            </a:r>
            <a:r>
              <a:rPr lang="en-US" altLang="zh-CN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B</a:t>
            </a:r>
            <a:r>
              <a:rPr lang="zh-CN" alt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的真子集）</a:t>
            </a:r>
            <a:endParaRPr lang="zh-CN" altLang="en-US" sz="2400">
              <a:solidFill>
                <a:srgbClr val="C0000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784985" y="5021580"/>
            <a:ext cx="9036685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严格对照函数定义逐一判断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 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值域可以是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，也可以是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的真子集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37360" y="1361440"/>
            <a:ext cx="87172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3.1.1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776095" y="241300"/>
            <a:ext cx="912685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={4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是从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定义域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到值域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的一个函数，则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a+k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 b="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24142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48410" y="51352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4543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250315" y="897255"/>
            <a:ext cx="44386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239520" y="3164840"/>
            <a:ext cx="44767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776095" y="2614930"/>
            <a:ext cx="9126855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1→4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2→7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3→10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4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=10</a:t>
            </a:r>
            <a:r>
              <a:rPr lang="en-US" altLang="zh-CN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, </a:t>
            </a:r>
            <a:r>
              <a:rPr lang="zh-CN" altLang="en-US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不符！故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=10</a:t>
            </a:r>
            <a:r>
              <a:rPr lang="en-US" altLang="zh-CN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解得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</a:t>
            </a:r>
            <a:r>
              <a:rPr lang="zh-CN" altLang="en-US" sz="32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；从而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=16,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=5.  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771650" y="4970780"/>
            <a:ext cx="9130665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本题中的对应关系决定了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对应的元素不能是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4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7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10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，故只能是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16.</a:t>
            </a:r>
            <a:endParaRPr lang="en-US" altLang="zh-CN" sz="32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组合 8" title=""/>
          <p:cNvGrpSpPr/>
          <p:nvPr/>
        </p:nvGrpSpPr>
        <p:grpSpPr>
          <a:xfrm>
            <a:off x="7832090" y="1072515"/>
            <a:ext cx="3223260" cy="2821940"/>
            <a:chOff x="12576" y="2736"/>
            <a:chExt cx="5076" cy="4444"/>
          </a:xfrm>
        </p:grpSpPr>
        <p:grpSp>
          <p:nvGrpSpPr>
            <p:cNvPr id="1073742851" name="组合 1073742850"/>
            <p:cNvGrpSpPr>
              <a:grpSpLocks noChangeAspect="1"/>
            </p:cNvGrpSpPr>
            <p:nvPr/>
          </p:nvGrpSpPr>
          <p:grpSpPr>
            <a:xfrm>
              <a:off x="12576" y="3319"/>
              <a:ext cx="4809" cy="3420"/>
              <a:chOff x="2700" y="2220"/>
              <a:chExt cx="4809" cy="3420"/>
            </a:xfrm>
          </p:grpSpPr>
          <p:sp>
            <p:nvSpPr>
              <p:cNvPr id="6" name="矩形 5"/>
              <p:cNvSpPr>
                <a:spLocks noChangeAspect="1" noTextEdit="1"/>
              </p:cNvSpPr>
              <p:nvPr/>
            </p:nvSpPr>
            <p:spPr>
              <a:xfrm>
                <a:off x="2700" y="2220"/>
                <a:ext cx="4809" cy="34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2853" name="直接连接符 1073742852"/>
              <p:cNvSpPr/>
              <p:nvPr/>
            </p:nvSpPr>
            <p:spPr>
              <a:xfrm>
                <a:off x="2341" y="5184"/>
                <a:ext cx="485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54" name="任意多边形 1073742853"/>
              <p:cNvSpPr/>
              <p:nvPr/>
            </p:nvSpPr>
            <p:spPr>
              <a:xfrm>
                <a:off x="3060" y="2844"/>
                <a:ext cx="1440" cy="2340"/>
              </a:xfrm>
              <a:custGeom>
                <a:rect l="l" t="t" r="r" b="b"/>
                <a:pathLst>
                  <a:path w="1440" h="2340">
                    <a:moveTo>
                      <a:pt x="0" y="2340"/>
                    </a:moveTo>
                    <a:cubicBezTo>
                      <a:pt x="150" y="1677"/>
                      <a:pt x="300" y="1014"/>
                      <a:pt x="540" y="624"/>
                    </a:cubicBezTo>
                    <a:cubicBezTo>
                      <a:pt x="780" y="234"/>
                      <a:pt x="1110" y="117"/>
                      <a:pt x="1440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2855" name="任意多边形 1073742854"/>
              <p:cNvSpPr/>
              <p:nvPr/>
            </p:nvSpPr>
            <p:spPr>
              <a:xfrm>
                <a:off x="4500" y="2844"/>
                <a:ext cx="2160" cy="1092"/>
              </a:xfrm>
              <a:custGeom>
                <a:rect l="l" t="t" r="r" b="b"/>
                <a:pathLst>
                  <a:path w="2160" h="1092">
                    <a:moveTo>
                      <a:pt x="0" y="0"/>
                    </a:moveTo>
                    <a:cubicBezTo>
                      <a:pt x="90" y="299"/>
                      <a:pt x="180" y="598"/>
                      <a:pt x="540" y="780"/>
                    </a:cubicBezTo>
                    <a:cubicBezTo>
                      <a:pt x="900" y="962"/>
                      <a:pt x="1530" y="1027"/>
                      <a:pt x="2160" y="1092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2856" name="直接连接符 1073742855"/>
              <p:cNvSpPr/>
              <p:nvPr/>
            </p:nvSpPr>
            <p:spPr>
              <a:xfrm flipH="1">
                <a:off x="6660" y="3936"/>
                <a:ext cx="0" cy="124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57" name="直接连接符 1073742856"/>
              <p:cNvSpPr/>
              <p:nvPr/>
            </p:nvSpPr>
            <p:spPr>
              <a:xfrm flipH="1">
                <a:off x="3060" y="3936"/>
                <a:ext cx="36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Dot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58" name="直接连接符 1073742857"/>
              <p:cNvSpPr/>
              <p:nvPr/>
            </p:nvSpPr>
            <p:spPr>
              <a:xfrm>
                <a:off x="4485" y="2844"/>
                <a:ext cx="1" cy="23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Dot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59" name="直接连接符 1073742858"/>
              <p:cNvSpPr/>
              <p:nvPr/>
            </p:nvSpPr>
            <p:spPr>
              <a:xfrm flipH="1">
                <a:off x="3060" y="2844"/>
                <a:ext cx="14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Dot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60" name="文本框 1073742859"/>
              <p:cNvSpPr txBox="1"/>
              <p:nvPr/>
            </p:nvSpPr>
            <p:spPr>
              <a:xfrm>
                <a:off x="4500" y="2532"/>
                <a:ext cx="54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/>
              <a:lstStyle/>
              <a:p>
                <a:r>
                  <a:rPr lang="zh-CN" altLang="en-US"/>
                  <a:t>A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1" name="文本框 1073742860"/>
              <p:cNvSpPr txBox="1"/>
              <p:nvPr/>
            </p:nvSpPr>
            <p:spPr>
              <a:xfrm>
                <a:off x="6480" y="3468"/>
                <a:ext cx="54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/>
              <a:lstStyle/>
              <a:p>
                <a:r>
                  <a:rPr lang="zh-CN" altLang="en-US"/>
                  <a:t>B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2" name="文本框 1073742861"/>
              <p:cNvSpPr txBox="1"/>
              <p:nvPr/>
            </p:nvSpPr>
            <p:spPr>
              <a:xfrm>
                <a:off x="7020" y="4872"/>
                <a:ext cx="489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3" name="文本框 1073742862"/>
              <p:cNvSpPr txBox="1"/>
              <p:nvPr/>
            </p:nvSpPr>
            <p:spPr>
              <a:xfrm>
                <a:off x="3060" y="2220"/>
                <a:ext cx="509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4" name="文本框 1073742863"/>
              <p:cNvSpPr txBox="1"/>
              <p:nvPr/>
            </p:nvSpPr>
            <p:spPr>
              <a:xfrm>
                <a:off x="4320" y="5184"/>
                <a:ext cx="394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1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5" name="文本框 1073742864"/>
              <p:cNvSpPr txBox="1"/>
              <p:nvPr/>
            </p:nvSpPr>
            <p:spPr>
              <a:xfrm>
                <a:off x="6465" y="5169"/>
                <a:ext cx="394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3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6" name="文本框 1073742865"/>
              <p:cNvSpPr txBox="1"/>
              <p:nvPr/>
            </p:nvSpPr>
            <p:spPr>
              <a:xfrm>
                <a:off x="2700" y="2628"/>
                <a:ext cx="394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2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7" name="文本框 1073742866"/>
              <p:cNvSpPr txBox="1"/>
              <p:nvPr/>
            </p:nvSpPr>
            <p:spPr>
              <a:xfrm>
                <a:off x="2700" y="3720"/>
                <a:ext cx="394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1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2868" name="文本框 1073742867"/>
              <p:cNvSpPr txBox="1"/>
              <p:nvPr/>
            </p:nvSpPr>
            <p:spPr>
              <a:xfrm>
                <a:off x="2940" y="5073"/>
                <a:ext cx="394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0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 flipV="1">
              <a:off x="12934" y="3318"/>
              <a:ext cx="33" cy="38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7076" y="5888"/>
              <a:ext cx="577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894" y="2736"/>
              <a:ext cx="537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656715" y="247015"/>
                <a:ext cx="9317990" cy="10839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如图，函数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的图像是曲线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OAB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zh-CN" altLang="en-US" sz="32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15" y="247015"/>
                <a:ext cx="9317990" cy="1083945"/>
              </a:xfrm>
              <a:prstGeom prst="rect">
                <a:avLst/>
              </a:prstGeom>
              <a:blipFill rotWithShape="1">
                <a:blip r:embed="rId2"/>
                <a:stretch>
                  <a:fillRect l="-55" t="-469" r="-48" b="-41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 title=""/>
          <p:cNvSpPr/>
          <p:nvPr/>
        </p:nvSpPr>
        <p:spPr>
          <a:xfrm>
            <a:off x="115252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159510" y="5375275"/>
            <a:ext cx="438150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0098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直观想象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152525" y="354965"/>
            <a:ext cx="44386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43000" y="3982720"/>
            <a:ext cx="453390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答案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1656715" y="3964940"/>
            <a:ext cx="93173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2    </a:t>
            </a:r>
            <a:r>
              <a:rPr lang="en-US" altLang="zh-CN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656715" y="5343525"/>
            <a:ext cx="9317990" cy="82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由函数图像知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(3)=1,    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(1)=2  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0" name="文本框 109" title=""/>
          <p:cNvSpPr txBox="1"/>
          <p:nvPr/>
        </p:nvSpPr>
        <p:spPr>
          <a:xfrm>
            <a:off x="1668145" y="319405"/>
            <a:ext cx="921131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13030" indent="-113030" fontAlgn="auto">
              <a:lnSpc>
                <a:spcPct val="150000"/>
              </a:lnSpc>
            </a:pPr>
            <a:r>
              <a:rPr lang="en-US" altLang="zh-CN" sz="32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已知两个函数</a:t>
            </a:r>
            <a:r>
              <a:rPr lang="en-US" sz="32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 </a:t>
            </a:r>
            <a:r>
              <a:rPr lang="en-US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32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sz="32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g</a:t>
            </a:r>
            <a:r>
              <a:rPr lang="en-US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32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32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的定义如下表：</a:t>
            </a:r>
            <a:endParaRPr lang="en-US" altLang="en-US" sz="32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19095" y="1478915"/>
          <a:ext cx="3033395" cy="115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725"/>
                <a:gridCol w="685800"/>
                <a:gridCol w="686435"/>
                <a:gridCol w="686435"/>
              </a:tblGrid>
              <a:tr h="42672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 i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en-US" sz="3200" b="0" i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 i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3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b="0" i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en-US" sz="3200" b="0" i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83070" y="1478915"/>
          <a:ext cx="3033395" cy="115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"/>
                <a:gridCol w="675640"/>
                <a:gridCol w="675640"/>
                <a:gridCol w="675640"/>
              </a:tblGrid>
              <a:tr h="462915"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3200" b="0" i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3200" b="0" i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705"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3200" b="0" i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3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b="0" i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3200" b="0" i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32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文本框 110" title=""/>
          <p:cNvSpPr txBox="1"/>
          <p:nvPr/>
        </p:nvSpPr>
        <p:spPr>
          <a:xfrm>
            <a:off x="1668145" y="2819400"/>
            <a:ext cx="921131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396875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则方程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的解集为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 b="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15252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159510" y="5455285"/>
            <a:ext cx="44767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0098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152525" y="1395095"/>
            <a:ext cx="44386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59510" y="4151630"/>
            <a:ext cx="44767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答案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668145" y="4204335"/>
            <a:ext cx="921194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{ 3 }</a:t>
            </a:r>
            <a:endParaRPr lang="en-US" altLang="zh-CN" sz="28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668145" y="5443855"/>
            <a:ext cx="9211310" cy="82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;   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;  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.</a:t>
            </a:r>
            <a:endParaRPr lang="en-US" altLang="zh-CN" sz="32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Text Box 2" title=""/>
          <p:cNvSpPr txBox="1"/>
          <p:nvPr/>
        </p:nvSpPr>
        <p:spPr>
          <a:xfrm>
            <a:off x="1649095" y="201930"/>
            <a:ext cx="926338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下列可作为函数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f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的图象的是（   ）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6867" name="Line 3" title=""/>
          <p:cNvSpPr/>
          <p:nvPr/>
        </p:nvSpPr>
        <p:spPr>
          <a:xfrm>
            <a:off x="1773767" y="2495974"/>
            <a:ext cx="2017184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68" name="Line 4" title=""/>
          <p:cNvSpPr/>
          <p:nvPr/>
        </p:nvSpPr>
        <p:spPr>
          <a:xfrm flipV="1">
            <a:off x="2780665" y="1551305"/>
            <a:ext cx="1270" cy="21113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69" name="Line 5" title=""/>
          <p:cNvSpPr/>
          <p:nvPr/>
        </p:nvSpPr>
        <p:spPr>
          <a:xfrm>
            <a:off x="4150784" y="2758441"/>
            <a:ext cx="201718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70" name="Line 6" title=""/>
          <p:cNvSpPr/>
          <p:nvPr/>
        </p:nvSpPr>
        <p:spPr>
          <a:xfrm flipV="1">
            <a:off x="4582584" y="1460923"/>
            <a:ext cx="2116" cy="2089151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71" name="Line 7" title=""/>
          <p:cNvSpPr/>
          <p:nvPr/>
        </p:nvSpPr>
        <p:spPr>
          <a:xfrm>
            <a:off x="6527800" y="3010323"/>
            <a:ext cx="151341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72" name="Line 8" title=""/>
          <p:cNvSpPr/>
          <p:nvPr/>
        </p:nvSpPr>
        <p:spPr>
          <a:xfrm flipH="1" flipV="1">
            <a:off x="6959600" y="1496907"/>
            <a:ext cx="0" cy="2089149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73" name="Line 9" title=""/>
          <p:cNvSpPr/>
          <p:nvPr/>
        </p:nvSpPr>
        <p:spPr>
          <a:xfrm>
            <a:off x="8473017" y="2781723"/>
            <a:ext cx="201718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6874" name="Line 10" title=""/>
          <p:cNvSpPr/>
          <p:nvPr/>
        </p:nvSpPr>
        <p:spPr>
          <a:xfrm flipH="1" flipV="1">
            <a:off x="8832851" y="1496907"/>
            <a:ext cx="0" cy="2089149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4827" name="AutoShape 11" title=""/>
          <p:cNvSpPr/>
          <p:nvPr/>
        </p:nvSpPr>
        <p:spPr>
          <a:xfrm>
            <a:off x="2061633" y="2002790"/>
            <a:ext cx="1441451" cy="1441451"/>
          </a:xfrm>
          <a:prstGeom prst="flowChartConnector">
            <a:avLst/>
          </a:prstGeom>
          <a:noFill/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6" name="Line 12" title=""/>
          <p:cNvSpPr/>
          <p:nvPr/>
        </p:nvSpPr>
        <p:spPr>
          <a:xfrm flipV="1">
            <a:off x="6959600" y="1856741"/>
            <a:ext cx="649817" cy="4318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877" name="Line 13" title=""/>
          <p:cNvSpPr/>
          <p:nvPr/>
        </p:nvSpPr>
        <p:spPr>
          <a:xfrm>
            <a:off x="6959600" y="2288541"/>
            <a:ext cx="721784" cy="4318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878" name="Line 14" title=""/>
          <p:cNvSpPr/>
          <p:nvPr/>
        </p:nvSpPr>
        <p:spPr>
          <a:xfrm>
            <a:off x="8976784" y="1784774"/>
            <a:ext cx="218016" cy="577849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879" name="Line 15" title=""/>
          <p:cNvSpPr/>
          <p:nvPr/>
        </p:nvSpPr>
        <p:spPr>
          <a:xfrm>
            <a:off x="9194800" y="2362623"/>
            <a:ext cx="575733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880" name="Line 16" title=""/>
          <p:cNvSpPr/>
          <p:nvPr/>
        </p:nvSpPr>
        <p:spPr>
          <a:xfrm>
            <a:off x="9770533" y="2362623"/>
            <a:ext cx="287867" cy="50376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881" name="Text Box 17" title=""/>
          <p:cNvSpPr txBox="1"/>
          <p:nvPr/>
        </p:nvSpPr>
        <p:spPr>
          <a:xfrm>
            <a:off x="2382520" y="3492500"/>
            <a:ext cx="799465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　Ａ　　　　　Ｂ　　　　　Ｃ　　　　　Ｄ</a:t>
            </a:r>
            <a:endParaRPr lang="zh-CN" altLang="en-US" sz="2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882" name="Text Box 18" title=""/>
          <p:cNvSpPr txBox="1"/>
          <p:nvPr/>
        </p:nvSpPr>
        <p:spPr>
          <a:xfrm>
            <a:off x="10058400" y="2781723"/>
            <a:ext cx="43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3" name="Text Box 19" title=""/>
          <p:cNvSpPr txBox="1"/>
          <p:nvPr/>
        </p:nvSpPr>
        <p:spPr>
          <a:xfrm>
            <a:off x="7751233" y="2938357"/>
            <a:ext cx="43391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4" name="Text Box 20" title=""/>
          <p:cNvSpPr txBox="1"/>
          <p:nvPr/>
        </p:nvSpPr>
        <p:spPr>
          <a:xfrm>
            <a:off x="5808133" y="2722457"/>
            <a:ext cx="43391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5" name="Text Box 21" title=""/>
          <p:cNvSpPr txBox="1"/>
          <p:nvPr/>
        </p:nvSpPr>
        <p:spPr>
          <a:xfrm>
            <a:off x="3575051" y="2650490"/>
            <a:ext cx="4339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6" name="Text Box 22" title=""/>
          <p:cNvSpPr txBox="1"/>
          <p:nvPr/>
        </p:nvSpPr>
        <p:spPr>
          <a:xfrm>
            <a:off x="8904817" y="1089237"/>
            <a:ext cx="4339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7" name="Text Box 23" title=""/>
          <p:cNvSpPr txBox="1"/>
          <p:nvPr/>
        </p:nvSpPr>
        <p:spPr>
          <a:xfrm>
            <a:off x="7033684" y="1124374"/>
            <a:ext cx="43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8" name="Text Box 24" title=""/>
          <p:cNvSpPr txBox="1"/>
          <p:nvPr/>
        </p:nvSpPr>
        <p:spPr>
          <a:xfrm>
            <a:off x="4654551" y="1107863"/>
            <a:ext cx="4339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89" name="Text Box 25" title=""/>
          <p:cNvSpPr txBox="1"/>
          <p:nvPr/>
        </p:nvSpPr>
        <p:spPr>
          <a:xfrm>
            <a:off x="2855384" y="1142154"/>
            <a:ext cx="4339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endParaRPr lang="en-US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90" name="Text Box 26" title=""/>
          <p:cNvSpPr txBox="1"/>
          <p:nvPr/>
        </p:nvSpPr>
        <p:spPr>
          <a:xfrm>
            <a:off x="6601884" y="2938357"/>
            <a:ext cx="431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endParaRPr lang="en-US" altLang="zh-CN" sz="24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91" name="Text Box 27" title=""/>
          <p:cNvSpPr txBox="1"/>
          <p:nvPr/>
        </p:nvSpPr>
        <p:spPr>
          <a:xfrm>
            <a:off x="8830733" y="2938357"/>
            <a:ext cx="4339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endParaRPr lang="en-US" altLang="zh-CN" sz="24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92" name="Text Box 28" title=""/>
          <p:cNvSpPr txBox="1"/>
          <p:nvPr/>
        </p:nvSpPr>
        <p:spPr>
          <a:xfrm>
            <a:off x="4510617" y="2707641"/>
            <a:ext cx="433916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endParaRPr lang="en-US" altLang="zh-CN" sz="24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93" name="Text Box 29" title=""/>
          <p:cNvSpPr txBox="1"/>
          <p:nvPr/>
        </p:nvSpPr>
        <p:spPr>
          <a:xfrm>
            <a:off x="2349500" y="2650490"/>
            <a:ext cx="4339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endParaRPr lang="en-US" altLang="zh-CN" sz="24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606" name="Line 30" title=""/>
          <p:cNvSpPr/>
          <p:nvPr/>
        </p:nvSpPr>
        <p:spPr>
          <a:xfrm flipH="1">
            <a:off x="3215217" y="2218690"/>
            <a:ext cx="0" cy="10795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07" name="Line 31" title=""/>
          <p:cNvSpPr/>
          <p:nvPr/>
        </p:nvSpPr>
        <p:spPr>
          <a:xfrm flipH="1">
            <a:off x="5664200" y="1930823"/>
            <a:ext cx="0" cy="8636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896" name="Freeform 32" title=""/>
          <p:cNvSpPr/>
          <p:nvPr/>
        </p:nvSpPr>
        <p:spPr>
          <a:xfrm>
            <a:off x="4942417" y="1784774"/>
            <a:ext cx="1081616" cy="1009649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681" h="635">
                <a:moveTo>
                  <a:pt x="0" y="635"/>
                </a:moveTo>
                <a:cubicBezTo>
                  <a:pt x="79" y="461"/>
                  <a:pt x="159" y="287"/>
                  <a:pt x="272" y="181"/>
                </a:cubicBezTo>
                <a:cubicBezTo>
                  <a:pt x="385" y="75"/>
                  <a:pt x="613" y="30"/>
                  <a:pt x="681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6897" name="Freeform 33" title=""/>
          <p:cNvSpPr/>
          <p:nvPr/>
        </p:nvSpPr>
        <p:spPr>
          <a:xfrm flipH="1">
            <a:off x="4798484" y="1784774"/>
            <a:ext cx="1081616" cy="1009649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681" h="635">
                <a:moveTo>
                  <a:pt x="0" y="635"/>
                </a:moveTo>
                <a:cubicBezTo>
                  <a:pt x="79" y="461"/>
                  <a:pt x="159" y="287"/>
                  <a:pt x="272" y="181"/>
                </a:cubicBezTo>
                <a:cubicBezTo>
                  <a:pt x="385" y="75"/>
                  <a:pt x="613" y="30"/>
                  <a:pt x="681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4610" name="Line 34" title=""/>
          <p:cNvSpPr/>
          <p:nvPr/>
        </p:nvSpPr>
        <p:spPr>
          <a:xfrm flipH="1" flipV="1">
            <a:off x="7391400" y="2000674"/>
            <a:ext cx="0" cy="1009649"/>
          </a:xfrm>
          <a:prstGeom prst="line">
            <a:avLst/>
          </a:prstGeom>
          <a:ln w="2857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11" name="Line 35" title=""/>
          <p:cNvSpPr/>
          <p:nvPr/>
        </p:nvSpPr>
        <p:spPr>
          <a:xfrm flipH="1">
            <a:off x="2781300" y="3298190"/>
            <a:ext cx="433917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12" name="Line 36" title=""/>
          <p:cNvSpPr/>
          <p:nvPr/>
        </p:nvSpPr>
        <p:spPr>
          <a:xfrm flipH="1">
            <a:off x="2781300" y="2146723"/>
            <a:ext cx="433917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13" name="Line 37" title=""/>
          <p:cNvSpPr/>
          <p:nvPr/>
        </p:nvSpPr>
        <p:spPr>
          <a:xfrm flipH="1">
            <a:off x="4582584" y="1930823"/>
            <a:ext cx="1081616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14" name="Line 38" title=""/>
          <p:cNvSpPr/>
          <p:nvPr/>
        </p:nvSpPr>
        <p:spPr>
          <a:xfrm flipH="1">
            <a:off x="4582584" y="2362623"/>
            <a:ext cx="1081616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15" name="Line 39" title=""/>
          <p:cNvSpPr/>
          <p:nvPr/>
        </p:nvSpPr>
        <p:spPr>
          <a:xfrm flipH="1">
            <a:off x="6959600" y="2578523"/>
            <a:ext cx="431800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4616" name="Line 40" title=""/>
          <p:cNvSpPr/>
          <p:nvPr/>
        </p:nvSpPr>
        <p:spPr>
          <a:xfrm flipH="1">
            <a:off x="6959600" y="2000674"/>
            <a:ext cx="431800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24617" name="Object 41" title=""/>
          <p:cNvGraphicFramePr>
            <a:graphicFrameLocks noChangeAspect="1"/>
          </p:cNvGraphicFramePr>
          <p:nvPr/>
        </p:nvGraphicFramePr>
        <p:xfrm>
          <a:off x="2495551" y="2062057"/>
          <a:ext cx="2286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228600" imgH="228600" progId="Equation.DSMT4">
                  <p:embed/>
                </p:oleObj>
              </mc:Choice>
              <mc:Fallback>
                <p:oleObj r:id="rId2" imgW="2286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5551" y="2062057"/>
                        <a:ext cx="228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Object 42" title=""/>
          <p:cNvGraphicFramePr>
            <a:graphicFrameLocks noChangeAspect="1"/>
          </p:cNvGraphicFramePr>
          <p:nvPr/>
        </p:nvGraphicFramePr>
        <p:xfrm>
          <a:off x="2546351" y="3122507"/>
          <a:ext cx="203200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" imgW="203200" imgH="317500" progId="Equation.DSMT4">
                  <p:embed/>
                </p:oleObj>
              </mc:Choice>
              <mc:Fallback>
                <p:oleObj r:id="rId4" imgW="203200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6351" y="3122507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43" title=""/>
          <p:cNvGraphicFramePr>
            <a:graphicFrameLocks noChangeAspect="1"/>
          </p:cNvGraphicFramePr>
          <p:nvPr/>
        </p:nvGraphicFramePr>
        <p:xfrm>
          <a:off x="6671733" y="1930823"/>
          <a:ext cx="2286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6" imgW="228600" imgH="228600" progId="Equation.DSMT4">
                  <p:embed/>
                </p:oleObj>
              </mc:Choice>
              <mc:Fallback>
                <p:oleObj r:id="rId6" imgW="2286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71733" y="1930823"/>
                        <a:ext cx="228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 title=""/>
          <p:cNvGraphicFramePr>
            <a:graphicFrameLocks noChangeAspect="1"/>
          </p:cNvGraphicFramePr>
          <p:nvPr/>
        </p:nvGraphicFramePr>
        <p:xfrm>
          <a:off x="4366684" y="1858857"/>
          <a:ext cx="2286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8" imgW="228600" imgH="228600" progId="Equation.DSMT4">
                  <p:embed/>
                </p:oleObj>
              </mc:Choice>
              <mc:Fallback>
                <p:oleObj r:id="rId8" imgW="2286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6684" y="1858857"/>
                        <a:ext cx="228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 title=""/>
          <p:cNvGraphicFramePr>
            <a:graphicFrameLocks noChangeAspect="1"/>
          </p:cNvGraphicFramePr>
          <p:nvPr/>
        </p:nvGraphicFramePr>
        <p:xfrm>
          <a:off x="6684433" y="2362623"/>
          <a:ext cx="203200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9" imgW="203200" imgH="317500" progId="Equation.DSMT4">
                  <p:embed/>
                </p:oleObj>
              </mc:Choice>
              <mc:Fallback>
                <p:oleObj r:id="rId9" imgW="203200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4433" y="2362623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46" title=""/>
          <p:cNvGraphicFramePr>
            <a:graphicFrameLocks noChangeAspect="1"/>
          </p:cNvGraphicFramePr>
          <p:nvPr/>
        </p:nvGraphicFramePr>
        <p:xfrm>
          <a:off x="4307417" y="2189057"/>
          <a:ext cx="203200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0" imgW="203200" imgH="317500" progId="Equation.DSMT4">
                  <p:embed/>
                </p:oleObj>
              </mc:Choice>
              <mc:Fallback>
                <p:oleObj r:id="rId10" imgW="203200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7417" y="2189057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8" title=""/>
          <p:cNvGraphicFramePr>
            <a:graphicFrameLocks noChangeAspect="1"/>
          </p:cNvGraphicFramePr>
          <p:nvPr/>
        </p:nvGraphicFramePr>
        <p:xfrm>
          <a:off x="2897717" y="2401570"/>
          <a:ext cx="3175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1" imgW="317500" imgH="431165" progId="Equation.DSMT4">
                  <p:embed/>
                </p:oleObj>
              </mc:Choice>
              <mc:Fallback>
                <p:oleObj r:id="rId11" imgW="317500" imgH="431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7717" y="2401570"/>
                        <a:ext cx="31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49" title=""/>
          <p:cNvGraphicFramePr>
            <a:graphicFrameLocks noChangeAspect="1"/>
          </p:cNvGraphicFramePr>
          <p:nvPr/>
        </p:nvGraphicFramePr>
        <p:xfrm>
          <a:off x="5520267" y="2722457"/>
          <a:ext cx="3175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13" imgW="317500" imgH="431165" progId="Equation.DSMT4">
                  <p:embed/>
                </p:oleObj>
              </mc:Choice>
              <mc:Fallback>
                <p:oleObj r:id="rId13" imgW="317500" imgH="431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0267" y="2722457"/>
                        <a:ext cx="31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50" title=""/>
          <p:cNvGraphicFramePr>
            <a:graphicFrameLocks noChangeAspect="1"/>
          </p:cNvGraphicFramePr>
          <p:nvPr/>
        </p:nvGraphicFramePr>
        <p:xfrm>
          <a:off x="7249584" y="3012441"/>
          <a:ext cx="3175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14" imgW="317500" imgH="431165" progId="Equation.DSMT4">
                  <p:embed/>
                </p:oleObj>
              </mc:Choice>
              <mc:Fallback>
                <p:oleObj r:id="rId14" imgW="317500" imgH="431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49584" y="3012441"/>
                        <a:ext cx="31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Oval 51" title=""/>
          <p:cNvSpPr/>
          <p:nvPr/>
        </p:nvSpPr>
        <p:spPr>
          <a:xfrm>
            <a:off x="3162935" y="245681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100000"/>
              </a:lnSpc>
              <a:spcBef>
                <a:spcPct val="20000"/>
              </a:spcBef>
              <a:buChar char="•"/>
            </a:pPr>
            <a:endParaRPr lang="zh-CN" altLang="zh-CN" sz="2800" b="0">
              <a:latin typeface="Arial" panose="020b0604020202020204" pitchFamily="34" charset="0"/>
            </a:endParaRPr>
          </a:p>
        </p:txBody>
      </p:sp>
      <p:sp>
        <p:nvSpPr>
          <p:cNvPr id="17465" name="Rectangle 57" title=""/>
          <p:cNvSpPr/>
          <p:nvPr/>
        </p:nvSpPr>
        <p:spPr>
          <a:xfrm>
            <a:off x="8703734" y="647701"/>
            <a:ext cx="13546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Ｄ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Oval 51" title=""/>
          <p:cNvSpPr/>
          <p:nvPr/>
        </p:nvSpPr>
        <p:spPr>
          <a:xfrm>
            <a:off x="5626100" y="274383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100000"/>
              </a:lnSpc>
              <a:spcBef>
                <a:spcPct val="20000"/>
              </a:spcBef>
              <a:buChar char="•"/>
            </a:pPr>
            <a:endParaRPr lang="zh-CN" altLang="zh-CN" sz="2800" b="0">
              <a:latin typeface="Arial" panose="020b0604020202020204" pitchFamily="34" charset="0"/>
            </a:endParaRPr>
          </a:p>
        </p:txBody>
      </p:sp>
      <p:sp>
        <p:nvSpPr>
          <p:cNvPr id="3" name="Oval 51" title=""/>
          <p:cNvSpPr/>
          <p:nvPr/>
        </p:nvSpPr>
        <p:spPr>
          <a:xfrm>
            <a:off x="7353300" y="297243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100000"/>
              </a:lnSpc>
              <a:spcBef>
                <a:spcPct val="20000"/>
              </a:spcBef>
              <a:buChar char="•"/>
            </a:pPr>
            <a:endParaRPr lang="zh-CN" altLang="zh-CN" sz="2800" b="0">
              <a:latin typeface="Arial" panose="020b0604020202020204" pitchFamily="34" charset="0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15252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159510" y="526859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0098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直观想象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152525" y="139509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59510" y="4000500"/>
            <a:ext cx="44767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649095" y="4139565"/>
            <a:ext cx="926338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选</a:t>
            </a:r>
            <a:r>
              <a:rPr lang="en-US" altLang="zh-CN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只有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符合函数定义</a:t>
            </a:r>
            <a:endParaRPr lang="zh-CN" altLang="en-US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653540" y="5162550"/>
            <a:ext cx="925893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一个自变量的值对应两个或多个因变量的值，都不符合函数定义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" grpId="0" animBg="1"/>
      <p:bldP spid="17465" grpId="0"/>
      <p:bldP spid="2" grpId="0" animBg="1"/>
      <p:bldP spid="3" grpId="0" animBg="1"/>
      <p:bldP spid="14" grpId="0" animBg="1"/>
      <p:bldP spid="1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39595" y="203200"/>
                <a:ext cx="9127490" cy="22752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6.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,    g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=x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(2),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[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 (3)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),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的值域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95" y="203200"/>
                <a:ext cx="9127490" cy="2275205"/>
              </a:xfrm>
              <a:prstGeom prst="rect">
                <a:avLst/>
              </a:prstGeom>
              <a:blipFill rotWithShape="1">
                <a:blip r:embed="rId2"/>
                <a:stretch>
                  <a:fillRect l="-70" t="-2456" r="-70" b="-279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0256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24192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数学抽象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数学建模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6661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164840"/>
            <a:ext cx="443865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40230" y="2602865"/>
                <a:ext cx="9126855" cy="24765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(1)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(2)=6  </a:t>
                </a:r>
                <a:endPara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(2)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[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(2)]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(6)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(3)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的值域：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0)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∪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(0, 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);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g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的值域：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[2, 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30" y="2602865"/>
                <a:ext cx="9126855" cy="2476500"/>
              </a:xfrm>
              <a:prstGeom prst="rect">
                <a:avLst/>
              </a:prstGeom>
              <a:blipFill rotWithShape="1">
                <a:blip r:embed="rId3"/>
                <a:stretch>
                  <a:fillRect l="-70" t="-256" r="-70" b="-256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40230" y="5186045"/>
            <a:ext cx="912685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第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题出现了复合函数值问题，求解时本着</a:t>
            </a:r>
            <a:r>
              <a:rPr lang="zh-CN" altLang="en-US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先内后外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的顺序； 求分式函数值域，可</a:t>
            </a:r>
            <a:r>
              <a:rPr lang="zh-CN" altLang="en-US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数形结合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求二次函数值域，可依据完全平方的</a:t>
            </a:r>
            <a:r>
              <a:rPr lang="zh-CN" altLang="en-US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非负性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5" name="矩形 2" title=""/>
          <p:cNvSpPr>
            <a:spLocks noChangeAspect="1"/>
          </p:cNvSpPr>
          <p:nvPr/>
        </p:nvSpPr>
        <p:spPr>
          <a:xfrm>
            <a:off x="1862455" y="175895"/>
            <a:ext cx="9109075" cy="2491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7.</a:t>
            </a:r>
            <a:r>
              <a:rPr lang="en-US" altLang="zh-CN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下列函数中哪个与函数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相等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   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348105" y="158115"/>
            <a:ext cx="4381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23303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5" y="1009650"/>
            <a:ext cx="543260" cy="34194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26263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52295" y="2715260"/>
                <a:ext cx="9105265" cy="24612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的定义域：R</a:t>
                </a:r>
                <a:endParaRPr lang="zh-CN" altLang="en-US"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选项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：定义域是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[0, 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选项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：对应关系：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选项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：定义域是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 0)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∪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(0, 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       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95" y="2715260"/>
                <a:ext cx="9105265" cy="2461260"/>
              </a:xfrm>
              <a:prstGeom prst="rect">
                <a:avLst/>
              </a:prstGeom>
              <a:blipFill rotWithShape="1">
                <a:blip r:embed="rId2"/>
                <a:stretch>
                  <a:fillRect l="-70" t="-258" r="-70" b="-258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62455" y="5232400"/>
            <a:ext cx="909510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变形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后局部可用</a:t>
            </a:r>
            <a:r>
              <a:rPr 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基本不等式；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(2)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与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(3)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根据和或积的</a:t>
            </a:r>
            <a:endParaRPr lang="zh-CN" altLang="en-US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结构特征，可先</a:t>
            </a:r>
            <a:r>
              <a:rPr lang="zh-CN" altLang="en-US" sz="28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配凑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，再用基本不等式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24579" name="Text Box 6" title=""/>
          <p:cNvSpPr txBox="1"/>
          <p:nvPr/>
        </p:nvSpPr>
        <p:spPr>
          <a:xfrm>
            <a:off x="2517775" y="1071880"/>
            <a:ext cx="4893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                          B.      </a:t>
            </a:r>
            <a:endParaRPr lang="en-US" altLang="zh-CN" sz="2800" baseline="30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7" title=""/>
          <p:cNvSpPr/>
          <p:nvPr/>
        </p:nvSpPr>
        <p:spPr>
          <a:xfrm>
            <a:off x="2571115" y="1918970"/>
            <a:ext cx="3477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                          D.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581" name="Object 8" title=""/>
          <p:cNvGraphicFramePr>
            <a:graphicFrameLocks noChangeAspect="1"/>
          </p:cNvGraphicFramePr>
          <p:nvPr/>
        </p:nvGraphicFramePr>
        <p:xfrm>
          <a:off x="3054350" y="1009650"/>
          <a:ext cx="1600835" cy="572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3" imgW="1028700" imgH="368300" progId="Equation.DSMT4">
                  <p:embed/>
                </p:oleObj>
              </mc:Choice>
              <mc:Fallback>
                <p:oleObj r:id="rId3" imgW="10287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350" y="1009650"/>
                        <a:ext cx="16008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 title=""/>
          <p:cNvGraphicFramePr>
            <a:graphicFrameLocks noChangeAspect="1"/>
          </p:cNvGraphicFramePr>
          <p:nvPr/>
        </p:nvGraphicFramePr>
        <p:xfrm>
          <a:off x="6049010" y="946785"/>
          <a:ext cx="1228090" cy="5575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5" imgW="862965" imgH="406400" progId="Equation.DSMT4">
                  <p:embed/>
                </p:oleObj>
              </mc:Choice>
              <mc:Fallback>
                <p:oleObj r:id="rId5" imgW="862965" imgH="40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9010" y="946785"/>
                        <a:ext cx="1228090" cy="557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0" title=""/>
          <p:cNvGraphicFramePr>
            <a:graphicFrameLocks noChangeAspect="1"/>
          </p:cNvGraphicFramePr>
          <p:nvPr/>
        </p:nvGraphicFramePr>
        <p:xfrm>
          <a:off x="3054350" y="1793558"/>
          <a:ext cx="1379855" cy="638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7" imgW="876300" imgH="405765" progId="Equation.DSMT4">
                  <p:embed/>
                </p:oleObj>
              </mc:Choice>
              <mc:Fallback>
                <p:oleObj r:id="rId7" imgW="8763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4350" y="1793558"/>
                        <a:ext cx="1379855" cy="638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2" title=""/>
          <p:cNvGraphicFramePr>
            <a:graphicFrameLocks noChangeAspect="1"/>
          </p:cNvGraphicFramePr>
          <p:nvPr/>
        </p:nvGraphicFramePr>
        <p:xfrm>
          <a:off x="6049010" y="1647190"/>
          <a:ext cx="1000125" cy="896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9" imgW="723900" imgH="647700" progId="Equation.DSMT4">
                  <p:embed/>
                </p:oleObj>
              </mc:Choice>
              <mc:Fallback>
                <p:oleObj r:id="rId9" imgW="7239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9010" y="1647190"/>
                        <a:ext cx="1000125" cy="896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37055" y="237490"/>
                <a:ext cx="9109075" cy="2350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8.</a:t>
                </a:r>
                <a:r>
                  <a:rPr lang="en-US" altLang="zh-CN" sz="32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写出下列各函数的定义域：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(2)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(3)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55" y="237490"/>
                <a:ext cx="9109075" cy="2350770"/>
              </a:xfrm>
              <a:prstGeom prst="rect">
                <a:avLst/>
              </a:prstGeom>
              <a:blipFill rotWithShape="1">
                <a:blip r:embed="rId2"/>
                <a:stretch>
                  <a:fillRect l="-70" t="-270" r="-70" b="-27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3032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37310" y="512635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80995" y="1009650"/>
            <a:ext cx="543260" cy="3693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3032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33500" y="312039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44675" y="2732405"/>
                <a:ext cx="9092565" cy="20300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定义域是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:(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,-1)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∪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(-1,  0)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定义域是：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{ 1 }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(3)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定义域是：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[-3, 1]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75" y="2732405"/>
                <a:ext cx="9092565" cy="2030095"/>
              </a:xfrm>
              <a:prstGeom prst="rect">
                <a:avLst/>
              </a:prstGeom>
              <a:blipFill rotWithShape="1">
                <a:blip r:embed="rId3"/>
                <a:stretch>
                  <a:fillRect l="-70" t="-313" r="-70" b="-31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837055" y="4959985"/>
            <a:ext cx="9095105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en-US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baseline="300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要求</a:t>
            </a:r>
            <a:r>
              <a:rPr lang="en-US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≠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;  </a:t>
            </a:r>
            <a:r>
              <a:rPr lang="zh-CN" altLang="en-US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分母不为零；开偶次方时被开方数非负；对于实际问题，自变量的值要使得实际问题有意义</a:t>
            </a:r>
            <a:r>
              <a:rPr lang="en-US" altLang="zh-CN" sz="32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37360" y="1361440"/>
            <a:ext cx="87172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3.1.1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44675" y="184785"/>
                <a:ext cx="9109075" cy="28676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1.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写出下列各函数的值域：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      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(2)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+5   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(3)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+5   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[0 , 5])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(4)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+5   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{0,1,2,3,4,5})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(5)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≠3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).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75" y="184785"/>
                <a:ext cx="9109075" cy="2867660"/>
              </a:xfrm>
              <a:prstGeom prst="rect">
                <a:avLst/>
              </a:prstGeom>
              <a:blipFill rotWithShape="1">
                <a:blip r:embed="rId2"/>
                <a:stretch>
                  <a:fillRect l="-70" t="-221" r="-70" b="-22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149225"/>
            <a:ext cx="4381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12635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80995" y="920750"/>
            <a:ext cx="543260" cy="473773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数形结合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函数思想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48105" y="345821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52295" y="3132455"/>
                <a:ext cx="9102090" cy="20300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 [1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 ;      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 [1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 ;         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(3) [1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10]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(4)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{ 1, 2, 4, 5, 10 }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(5) (-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，0)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∪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(0, +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95" y="3132455"/>
                <a:ext cx="9102090" cy="2030095"/>
              </a:xfrm>
              <a:prstGeom prst="rect">
                <a:avLst/>
              </a:prstGeom>
              <a:blipFill rotWithShape="1">
                <a:blip r:embed="rId3"/>
                <a:stretch>
                  <a:fillRect l="-70" t="-313" r="-70" b="-31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844675" y="5233670"/>
            <a:ext cx="909510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要注意定义域对值域的影响；</a:t>
            </a:r>
            <a:endParaRPr lang="zh-CN" altLang="en-US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2. 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分式函数图像可以由反比例函数的图像左右平移得到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52295" y="167005"/>
                <a:ext cx="9082405" cy="31521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设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∈R,定义符号函数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sgn 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,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则(　　)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A.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|=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sgn 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　　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  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B.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|=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xsgn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C.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|=|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sgn 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　　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  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D.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|=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xsgn x</a:t>
                </a:r>
                <a:endParaRPr lang="zh-CN" alt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95" y="167005"/>
                <a:ext cx="9082405" cy="3152140"/>
              </a:xfrm>
              <a:prstGeom prst="rect">
                <a:avLst/>
              </a:prstGeom>
              <a:blipFill rotWithShape="1">
                <a:blip r:embed="rId2"/>
                <a:stretch>
                  <a:fillRect l="-70" t="-201" r="-70" b="-20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0256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010785"/>
            <a:ext cx="43688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26715" y="808355"/>
            <a:ext cx="543260" cy="379920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分类讨论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124396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698240"/>
            <a:ext cx="44386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49120" y="3870325"/>
            <a:ext cx="908558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选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对照定义一一排查  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    </a:t>
            </a:r>
            <a:endParaRPr lang="en-US" altLang="zh-CN" sz="240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59280" y="5010785"/>
            <a:ext cx="907542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在数轴上看，绝对值包含两个方面的信息，一是离原点的远近，二是在原点的非左侧</a:t>
            </a:r>
            <a:r>
              <a:rPr lang="en-US" altLang="zh-CN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7392035" y="4982210"/>
            <a:ext cx="885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87145" y="627380"/>
            <a:ext cx="9617710" cy="5063852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客观世界中有各种各样的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运动变化现象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例如，天宫二号在发射过程中，离发射点的距离随时间的变化而变化；一个装满水的蓄水池在使用过程中，水面高度随时间的变化而不断降低；我国高速铁路营业里程逐年增加，已突破２万公里……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所有这些都表现为变量间的对应关系，这种关系常常可用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函数模型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来描述， 并且通过研究函数模型就可以把握相应的运动变化规律．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784350" y="2555240"/>
            <a:ext cx="36366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732780" y="3343275"/>
            <a:ext cx="4027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函数的定义域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784350" y="4493260"/>
            <a:ext cx="379031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函数的值域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061075" y="5321300"/>
            <a:ext cx="369887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区间的概念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  <p:bldP spid="6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308090" y="3354070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220595" y="295529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554730" y="4983480"/>
            <a:ext cx="302958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配凑思想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458710" y="27971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极端思想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606550" y="868045"/>
            <a:ext cx="8988425" cy="1341967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在初中我们已经接触过函数的概念，知道函数是刻画变量之间对应关系的数学模型和工具.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606550" y="3214370"/>
            <a:ext cx="8987790" cy="17703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在一个变化过程中有两个变量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，如果对于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的每一个值，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都有唯一的值与它对应.那么就说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的函数，其中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叫做自变量.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 </a:t>
            </a:r>
            <a:endParaRPr lang="en-US" altLang="zh-CN" sz="2800">
              <a:solidFill>
                <a:srgbClr val="C00000"/>
              </a:solidFill>
              <a:latin typeface="宋体" panose="02010600030101010101" pitchFamily="2" charset="-122"/>
              <a:ea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06550" y="2563495"/>
            <a:ext cx="898779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初中所学的函数的概念: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602105" y="1507490"/>
                <a:ext cx="8987790" cy="229108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10000"/>
                  </a:lnSpc>
                  <a:tabLst>
                    <a:tab pos="876300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正比例函数: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≠0);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10000"/>
                  </a:lnSpc>
                  <a:tabLst>
                    <a:tab pos="876300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反比例函数: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≠0);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10000"/>
                  </a:lnSpc>
                  <a:tabLst>
                    <a:tab pos="876300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一次函数: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≠0);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10000"/>
                  </a:lnSpc>
                  <a:tabLst>
                    <a:tab pos="876300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二次函数: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≠0)</a:t>
                </a:r>
                <a:endParaRPr lang="en-US" altLang="zh-CN" sz="2800">
                  <a:solidFill>
                    <a:srgbClr val="C00000"/>
                  </a:solidFill>
                  <a:latin typeface="宋体" panose="02010600030101010101" pitchFamily="2" charset="-122"/>
                  <a:ea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05" y="1507490"/>
                <a:ext cx="8987790" cy="2291080"/>
              </a:xfrm>
              <a:prstGeom prst="rect">
                <a:avLst/>
              </a:prstGeom>
              <a:blipFill rotWithShape="1">
                <a:blip r:embed="rId2"/>
                <a:stretch>
                  <a:fillRect l="-57" t="-222" r="-49" b="-194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606550" y="856615"/>
            <a:ext cx="898779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初中已经学过的函数: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606550" y="4091940"/>
            <a:ext cx="8988425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然而，客观世界纷繁复杂，变量之间的函数模型远不止这些，复杂程度也不是初中的函数定义所能涵盖的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288415" y="685800"/>
            <a:ext cx="9512300" cy="650875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先分析以下问题：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现实中的有关问题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88415" y="1427480"/>
            <a:ext cx="9512300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问题１</a:t>
            </a:r>
            <a:r>
              <a:rPr lang="zh-CN" altLang="en-US" sz="2800">
                <a:solidFill>
                  <a:srgbClr val="73EFE2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某“复兴号”高速列车加速到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350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后保持匀速运行半小时．这段时间内，列车行进的路程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单位：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与运行时间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单位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的关系可以表示为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350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       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88415" y="4661535"/>
            <a:ext cx="9511665" cy="1770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0.5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175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，按照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中都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有唯一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确定的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和它对应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 baseline="-25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289050" y="3324225"/>
            <a:ext cx="951103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是两个变量，而且对于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的每一个确定的值，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都有唯一确定的值与之对应，所以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85240" y="875030"/>
            <a:ext cx="9620885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73EFE2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某电气维修公司要求工人每周工作至少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天，至多不超过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天．如果公司确定的工资标准是每人每天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350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元，而且每周付一次工资，那么你认为该怎样确定一个工人每周的工资？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85240" y="4492625"/>
            <a:ext cx="9620250" cy="1770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{1, 2, 3, 4, 5, 6}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{350, 700, 1050, 1400, 1750, 2100}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，按照</a:t>
            </a:r>
            <a:r>
              <a:rPr sz="2800">
                <a:solidFill>
                  <a:srgbClr val="FF0000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中都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有唯一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确定的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和它对应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 baseline="-25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285240" y="2945765"/>
            <a:ext cx="962025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显然，工资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w 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是一周工作天数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的函数，其对应关系是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sz="2800">
              <a:solidFill>
                <a:srgbClr val="0000FF"/>
              </a:solidFill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w</a:t>
            </a:r>
            <a:r>
              <a:rPr sz="2800">
                <a:solidFill>
                  <a:srgbClr val="FF0000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350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  </a:t>
            </a:r>
            <a:r>
              <a:rPr lang="en-US" sz="2800">
                <a:solidFill>
                  <a:srgbClr val="FF0000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sz="2800">
                <a:solidFill>
                  <a:srgbClr val="FF0000"/>
                </a:solidFill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②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现实中的有关问题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19200" y="679450"/>
            <a:ext cx="9693910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73EFE2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是北京市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2016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23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日的空气质量指数变化图．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如何根据该图确定这一天内任一时刻</a:t>
            </a:r>
            <a:r>
              <a:rPr lang="en-US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ｈ的空气质量指数的值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18565" y="4661535"/>
            <a:ext cx="9694545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24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｜0＜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＜150}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，按照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中都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有唯一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确定的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和它对应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 baseline="-25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3033395" y="2488565"/>
            <a:ext cx="6557010" cy="2112010"/>
            <a:chOff x="4945" y="3919"/>
            <a:chExt cx="10326" cy="332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l="31051" t="51389" r="31185" b="26750"/>
            <a:stretch>
              <a:fillRect/>
            </a:stretch>
          </p:blipFill>
          <p:spPr>
            <a:xfrm>
              <a:off x="4945" y="3919"/>
              <a:ext cx="8617" cy="332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901" y="4927"/>
              <a:ext cx="1370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图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7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现实中的有关问题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25880" y="679450"/>
            <a:ext cx="9693910" cy="233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73EFE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73EFE2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国际上常用恩格尔系数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＝食物支出金额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总支出金额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反映一个地区人民生活质量的高低，恩格尔系数越低，生活质量越高．表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是我国某省城镇居民恩格尔系数变化情况，从中可以看出，该省城镇居民的生活质量越来越高．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64945" y="4661535"/>
            <a:ext cx="9255125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年份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2006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2007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2015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系数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｜0＜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，按照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中都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有唯一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确定的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和它对应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 baseline="-25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 title=""/>
          <p:cNvGrpSpPr/>
          <p:nvPr/>
        </p:nvGrpSpPr>
        <p:grpSpPr>
          <a:xfrm>
            <a:off x="2827020" y="3013075"/>
            <a:ext cx="6611620" cy="1538605"/>
            <a:chOff x="3319" y="4745"/>
            <a:chExt cx="10412" cy="242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 l="27245" t="57803" r="29250" b="30340"/>
            <a:stretch>
              <a:fillRect/>
            </a:stretch>
          </p:blipFill>
          <p:spPr>
            <a:xfrm>
              <a:off x="3319" y="5276"/>
              <a:ext cx="10413" cy="189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38354" t="54475" r="60384" b="41815"/>
            <a:stretch>
              <a:fillRect/>
            </a:stretch>
          </p:blipFill>
          <p:spPr>
            <a:xfrm>
              <a:off x="6360" y="4745"/>
              <a:ext cx="302" cy="5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rcRect l="41646" t="54619" r="37631" b="41815"/>
            <a:stretch>
              <a:fillRect/>
            </a:stretch>
          </p:blipFill>
          <p:spPr>
            <a:xfrm>
              <a:off x="6706" y="4779"/>
              <a:ext cx="4960" cy="569"/>
            </a:xfrm>
            <a:prstGeom prst="rect">
              <a:avLst/>
            </a:prstGeom>
          </p:spPr>
        </p:pic>
      </p:grpSp>
      <p:sp>
        <p:nvSpPr>
          <p:cNvPr id="10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现实中的有关问题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c5d93e0-7af9-4338-aa94-50ea4a98439d}"/>
</p:tagLst>
</file>

<file path=ppt/tags/tag64.xml><?xml version="1.0" encoding="utf-8"?>
<p:tagLst xmlns:p="http://schemas.openxmlformats.org/presentationml/2006/main">
  <p:tag name="KSO_WM_UNIT_TABLE_BEAUTIFY" val="smartTable{e70b2db8-3103-4353-9a2c-6a7f6806f6fe}"/>
  <p:tag name="TABLE_ENDDRAG_ORIGIN_RECT" val="238*82"/>
  <p:tag name="TABLE_ENDDRAG_RECT" val="548*166*238*82"/>
</p:tagLst>
</file>

<file path=ppt/tags/tag65.xml><?xml version="1.0" encoding="utf-8"?>
<p:tagLst xmlns:p="http://schemas.openxmlformats.org/presentationml/2006/main">
  <p:tag name="KSO_WM_UNIT_TABLE_BEAUTIFY" val="smartTable{4f337c59-afd8-4d4d-b2e6-9faa834e7b53}"/>
  <p:tag name="TABLE_ENDDRAG_ORIGIN_RECT" val="238*90"/>
  <p:tag name="TABLE_ENDDRAG_RECT" val="447*109*238*90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305</Paragraphs>
  <Slides>34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51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等线</vt:lpstr>
      <vt:lpstr>楷体_GB2312</vt:lpstr>
      <vt:lpstr>方正姚体</vt:lpstr>
      <vt:lpstr>幼圆</vt:lpstr>
      <vt:lpstr>隶书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2023-07-06T13:49:12.936</cp:lastPrinted>
  <dcterms:created xsi:type="dcterms:W3CDTF">2023-07-06T13:49:12Z</dcterms:created>
  <dcterms:modified xsi:type="dcterms:W3CDTF">2023-07-06T05:49:12Z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