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61" r:id="rId4"/>
    <p:sldId id="1500" r:id="rId5"/>
    <p:sldId id="1534" r:id="rId6"/>
    <p:sldId id="1681" r:id="rId7"/>
    <p:sldId id="1682" r:id="rId8"/>
    <p:sldId id="1639" r:id="rId9"/>
    <p:sldId id="1699" r:id="rId10"/>
    <p:sldId id="1705" r:id="rId11"/>
    <p:sldId id="1701" r:id="rId12"/>
    <p:sldId id="1700" r:id="rId13"/>
    <p:sldId id="1702" r:id="rId14"/>
    <p:sldId id="1703" r:id="rId15"/>
    <p:sldId id="1726" r:id="rId16"/>
    <p:sldId id="1727" r:id="rId17"/>
    <p:sldId id="1734" r:id="rId18"/>
    <p:sldId id="1704" r:id="rId19"/>
    <p:sldId id="330" r:id="rId20"/>
    <p:sldId id="331" r:id="rId21"/>
    <p:sldId id="332" r:id="rId22"/>
    <p:sldId id="285" r:id="rId23"/>
    <p:sldId id="319" r:id="rId24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Administrator" initials="A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407"/>
        <p:guide pos="380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tags" Target="tags/tag87.xml" /><Relationship Id="rId26" Type="http://schemas.openxmlformats.org/officeDocument/2006/relationships/presProps" Target="presProps.xml" /><Relationship Id="rId27" Type="http://schemas.openxmlformats.org/officeDocument/2006/relationships/viewProps" Target="viewProps.xml" /><Relationship Id="rId28" Type="http://schemas.openxmlformats.org/officeDocument/2006/relationships/theme" Target="theme/theme1.xml" /><Relationship Id="rId29" Type="http://schemas.openxmlformats.org/officeDocument/2006/relationships/tableStyles" Target="tableStyles.xml" /><Relationship Id="rId3" Type="http://schemas.openxmlformats.org/officeDocument/2006/relationships/notesMaster" Target="notesMasters/notesMaster1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tags" Target="../tags/tag57.xml" /><Relationship Id="rId15" Type="http://schemas.openxmlformats.org/officeDocument/2006/relationships/tags" Target="../tags/tag58.xml" /><Relationship Id="rId16" Type="http://schemas.openxmlformats.org/officeDocument/2006/relationships/tags" Target="../tags/tag59.xml" /><Relationship Id="rId17" Type="http://schemas.openxmlformats.org/officeDocument/2006/relationships/tags" Target="../tags/tag60.xml" /><Relationship Id="rId18" Type="http://schemas.openxmlformats.org/officeDocument/2006/relationships/tags" Target="../tags/tag61.xml" /><Relationship Id="rId19" Type="http://schemas.openxmlformats.org/officeDocument/2006/relationships/image" Target="file:///D:\qq&#25991;&#20214;\712321467\Image\C2C\Image2\%7b75232B38-A165-1FB7-499C-2E1C792CACB5%7d.png" TargetMode="External" /><Relationship Id="rId2" Type="http://schemas.openxmlformats.org/officeDocument/2006/relationships/slideLayout" Target="../slideLayouts/slideLayout2.xml" /><Relationship Id="rId20" Type="http://schemas.openxmlformats.org/officeDocument/2006/relationships/image" Target="../media/image1.png" /><Relationship Id="rId21" Type="http://schemas.openxmlformats.org/officeDocument/2006/relationships/image" Target="../media/image2.png" /><Relationship Id="rId22" Type="http://schemas.openxmlformats.org/officeDocument/2006/relationships/tags" Target="../tags/tag62.xml" /><Relationship Id="rId2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2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20" r:link="rId19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4.png" /><Relationship Id="rId3" Type="http://schemas.openxmlformats.org/officeDocument/2006/relationships/image" Target="../media/image15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6.png" /><Relationship Id="rId3" Type="http://schemas.openxmlformats.org/officeDocument/2006/relationships/image" Target="../media/image15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5.png" /><Relationship Id="rId3" Type="http://schemas.openxmlformats.org/officeDocument/2006/relationships/image" Target="../media/image17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5.png" /><Relationship Id="rId3" Type="http://schemas.openxmlformats.org/officeDocument/2006/relationships/image" Target="../media/image18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9.png" /><Relationship Id="rId3" Type="http://schemas.openxmlformats.org/officeDocument/2006/relationships/image" Target="../media/image20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1.xml" /><Relationship Id="rId11" Type="http://schemas.openxmlformats.org/officeDocument/2006/relationships/tags" Target="../tags/tag72.xml" /><Relationship Id="rId12" Type="http://schemas.openxmlformats.org/officeDocument/2006/relationships/tags" Target="../tags/tag73.xml" /><Relationship Id="rId13" Type="http://schemas.openxmlformats.org/officeDocument/2006/relationships/tags" Target="../tags/tag74.xml" /><Relationship Id="rId14" Type="http://schemas.openxmlformats.org/officeDocument/2006/relationships/tags" Target="../tags/tag75.xml" /><Relationship Id="rId15" Type="http://schemas.openxmlformats.org/officeDocument/2006/relationships/tags" Target="../tags/tag76.xml" /><Relationship Id="rId16" Type="http://schemas.openxmlformats.org/officeDocument/2006/relationships/tags" Target="../tags/tag77.xml" /><Relationship Id="rId17" Type="http://schemas.openxmlformats.org/officeDocument/2006/relationships/tags" Target="../tags/tag78.xml" /><Relationship Id="rId18" Type="http://schemas.openxmlformats.org/officeDocument/2006/relationships/tags" Target="../tags/tag79.xml" /><Relationship Id="rId19" Type="http://schemas.openxmlformats.org/officeDocument/2006/relationships/tags" Target="../tags/tag80.xml" /><Relationship Id="rId2" Type="http://schemas.openxmlformats.org/officeDocument/2006/relationships/tags" Target="../tags/tag63.xml" /><Relationship Id="rId20" Type="http://schemas.openxmlformats.org/officeDocument/2006/relationships/tags" Target="../tags/tag81.xml" /><Relationship Id="rId21" Type="http://schemas.openxmlformats.org/officeDocument/2006/relationships/tags" Target="../tags/tag82.xml" /><Relationship Id="rId22" Type="http://schemas.openxmlformats.org/officeDocument/2006/relationships/tags" Target="../tags/tag83.xml" /><Relationship Id="rId23" Type="http://schemas.openxmlformats.org/officeDocument/2006/relationships/tags" Target="../tags/tag84.xml" /><Relationship Id="rId24" Type="http://schemas.openxmlformats.org/officeDocument/2006/relationships/tags" Target="../tags/tag85.xml" /><Relationship Id="rId25" Type="http://schemas.openxmlformats.org/officeDocument/2006/relationships/tags" Target="../tags/tag86.xml" /><Relationship Id="rId3" Type="http://schemas.openxmlformats.org/officeDocument/2006/relationships/tags" Target="../tags/tag64.xml" /><Relationship Id="rId4" Type="http://schemas.openxmlformats.org/officeDocument/2006/relationships/tags" Target="../tags/tag65.xml" /><Relationship Id="rId5" Type="http://schemas.openxmlformats.org/officeDocument/2006/relationships/tags" Target="../tags/tag66.xml" /><Relationship Id="rId6" Type="http://schemas.openxmlformats.org/officeDocument/2006/relationships/tags" Target="../tags/tag67.xml" /><Relationship Id="rId7" Type="http://schemas.openxmlformats.org/officeDocument/2006/relationships/tags" Target="../tags/tag68.xml" /><Relationship Id="rId8" Type="http://schemas.openxmlformats.org/officeDocument/2006/relationships/tags" Target="../tags/tag69.xml" /><Relationship Id="rId9" Type="http://schemas.openxmlformats.org/officeDocument/2006/relationships/tags" Target="../tags/tag70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png" /><Relationship Id="rId3" Type="http://schemas.openxmlformats.org/officeDocument/2006/relationships/image" Target="../media/image5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png" /><Relationship Id="rId3" Type="http://schemas.openxmlformats.org/officeDocument/2006/relationships/image" Target="../media/image6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png" /><Relationship Id="rId3" Type="http://schemas.openxmlformats.org/officeDocument/2006/relationships/image" Target="../media/image8.png" /><Relationship Id="rId4" Type="http://schemas.openxmlformats.org/officeDocument/2006/relationships/image" Target="../media/image9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0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0.png" /><Relationship Id="rId3" Type="http://schemas.openxmlformats.org/officeDocument/2006/relationships/image" Target="../media/image11.png" /><Relationship Id="rId4" Type="http://schemas.openxmlformats.org/officeDocument/2006/relationships/image" Target="../media/image12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3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2542540" y="859790"/>
            <a:ext cx="7133590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zh-CN" altLang="en-US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第三章</a:t>
            </a: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200" b="1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函数的概念与性质</a:t>
            </a:r>
            <a:endParaRPr lang="zh-CN" altLang="en-US" sz="3200" b="1">
              <a:solidFill>
                <a:srgbClr val="4EAE04"/>
              </a:solidFill>
              <a:effectLst>
                <a:outerShdw blurRad="12700" dist="635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750695" y="2212975"/>
            <a:ext cx="8717280" cy="768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3.1.3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函数三要素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556760" y="3170555"/>
            <a:ext cx="357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D41D5"/>
                </a:solidFill>
              </a:rPr>
              <a:t>高中数学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人教</a:t>
            </a:r>
            <a:r>
              <a:rPr lang="en-US" altLang="zh-CN" sz="2000">
                <a:solidFill>
                  <a:srgbClr val="1D41D5"/>
                </a:solidFill>
              </a:rPr>
              <a:t>A</a:t>
            </a:r>
            <a:r>
              <a:rPr lang="zh-CN" altLang="en-US" sz="2000">
                <a:solidFill>
                  <a:srgbClr val="1D41D5"/>
                </a:solidFill>
              </a:rPr>
              <a:t>版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必修一</a:t>
            </a:r>
            <a:endParaRPr lang="zh-CN" altLang="en-US" sz="2000">
              <a:solidFill>
                <a:srgbClr val="1D41D5"/>
              </a:solidFill>
            </a:endParaRPr>
          </a:p>
        </p:txBody>
      </p:sp>
      <p:pic>
        <p:nvPicPr>
          <p:cNvPr id="2056" name="Picture 110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360" y="4884420"/>
            <a:ext cx="3862070" cy="16871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84362" name="Text Box 10" title=""/>
          <p:cNvSpPr txBox="1"/>
          <p:nvPr/>
        </p:nvSpPr>
        <p:spPr>
          <a:xfrm>
            <a:off x="1153160" y="681355"/>
            <a:ext cx="9785350" cy="138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fontAlgn="auto" hangingPunct="0">
              <a:lnSpc>
                <a:spcPct val="150000"/>
              </a:lnSpc>
            </a:pPr>
            <a:r>
              <a:rPr lang="zh-CN" altLang="en-US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(1)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已知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的定义域为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[-1,5]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，求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的定义域；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(2)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已知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的定义域为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[-1,5]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，求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的定义域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" name="Text Box 8" title=""/>
          <p:cNvSpPr txBox="1"/>
          <p:nvPr/>
        </p:nvSpPr>
        <p:spPr>
          <a:xfrm>
            <a:off x="1158875" y="2247900"/>
            <a:ext cx="9785350" cy="2676525"/>
          </a:xfrm>
          <a:prstGeom prst="rect">
            <a:avLst/>
          </a:prstGeom>
          <a:solidFill>
            <a:schemeClr val="bg2"/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解：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(1)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由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-1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</a:rPr>
              <a:t>≤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-1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5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得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≤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；</a:t>
            </a: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  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即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的定义域为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[0,3]</a:t>
            </a:r>
            <a:endParaRPr 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(2)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由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-1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≤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5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得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-3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≤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9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；</a:t>
            </a: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  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即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的定义域为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[-3,9]</a:t>
            </a:r>
            <a:endParaRPr 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20" title=""/>
          <p:cNvSpPr/>
          <p:nvPr/>
        </p:nvSpPr>
        <p:spPr>
          <a:xfrm>
            <a:off x="988695" y="271780"/>
            <a:ext cx="27171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求函数的定义域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3" name="Rectangle 10" title=""/>
          <p:cNvSpPr/>
          <p:nvPr/>
        </p:nvSpPr>
        <p:spPr>
          <a:xfrm>
            <a:off x="1153160" y="5028565"/>
            <a:ext cx="9785350" cy="1383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总结：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(1)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已知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的定义域为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，则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中的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(2)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已知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x)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的定义域为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，则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由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推出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；得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的定义域为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E .</a:t>
            </a:r>
            <a:endParaRPr lang="zh-CN" altLang="en-US" sz="2800" i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矩形 4" title=""/>
          <p:cNvSpPr/>
          <p:nvPr/>
        </p:nvSpPr>
        <p:spPr>
          <a:xfrm>
            <a:off x="587375" y="54864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484362" name="Text Box 10" title=""/>
          <p:cNvSpPr txBox="1"/>
          <p:nvPr/>
        </p:nvSpPr>
        <p:spPr>
          <a:xfrm>
            <a:off x="1153160" y="1188085"/>
            <a:ext cx="9785350" cy="138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fontAlgn="auto" hangingPunct="0">
              <a:lnSpc>
                <a:spcPct val="150000"/>
              </a:lnSpc>
            </a:pPr>
            <a:r>
              <a:rPr lang="en-US" altLang="zh-CN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1.</a:t>
            </a:r>
            <a:r>
              <a:rPr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若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 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的定义域为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[0 , 3]</a:t>
            </a:r>
            <a:r>
              <a:rPr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，则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 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x-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的定义域为</a:t>
            </a:r>
            <a:r>
              <a:rPr sz="2800" u="sng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 </a:t>
            </a:r>
            <a:r>
              <a:rPr lang="en-US" sz="2800" u="sng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            </a:t>
            </a:r>
            <a:r>
              <a:rPr lang="zh-CN" altLang="en-US"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；</a:t>
            </a:r>
            <a:r>
              <a:rPr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　　　　　</a:t>
            </a:r>
            <a:r>
              <a:rPr lang="en-US"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  </a:t>
            </a:r>
            <a:endParaRPr lang="en-US" sz="2800">
              <a:solidFill>
                <a:srgbClr val="0000FF"/>
              </a:solidFill>
              <a:ea typeface="仿宋" panose="02010609060101010101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2.</a:t>
            </a:r>
            <a:r>
              <a:rPr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若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 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x-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的定义域为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[0 , 3]</a:t>
            </a:r>
            <a:r>
              <a:rPr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，则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 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的定义域为</a:t>
            </a:r>
            <a:r>
              <a:rPr sz="2800" u="sng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 </a:t>
            </a:r>
            <a:r>
              <a:rPr lang="en-US" sz="2800" u="sng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      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7" name="Text Box 8" title=""/>
          <p:cNvSpPr txBox="1"/>
          <p:nvPr/>
        </p:nvSpPr>
        <p:spPr>
          <a:xfrm>
            <a:off x="1153160" y="4041775"/>
            <a:ext cx="9785350" cy="1383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答案：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 </a:t>
            </a:r>
            <a:r>
              <a:rPr lang="en-US" sz="28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[1 , 4]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</a:t>
            </a:r>
            <a:endParaRPr 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2. </a:t>
            </a:r>
            <a:r>
              <a:rPr lang="en-US" sz="28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[-1 , 2]</a:t>
            </a:r>
            <a:endParaRPr lang="en-US" sz="280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84362" name="Text Box 10" title=""/>
          <p:cNvSpPr txBox="1"/>
          <p:nvPr/>
        </p:nvSpPr>
        <p:spPr>
          <a:xfrm>
            <a:off x="1153160" y="681355"/>
            <a:ext cx="9785350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fontAlgn="auto" hangingPunct="0">
              <a:lnSpc>
                <a:spcPct val="150000"/>
              </a:lnSpc>
            </a:pPr>
            <a:r>
              <a:rPr lang="zh-CN" altLang="en-US" sz="32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32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求下列函数的值域：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20" title=""/>
          <p:cNvSpPr/>
          <p:nvPr/>
        </p:nvSpPr>
        <p:spPr>
          <a:xfrm>
            <a:off x="988695" y="271780"/>
            <a:ext cx="27171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求函数的值域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1153160" y="3822065"/>
                <a:ext cx="9784715" cy="193103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(1)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解：令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则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≥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0,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且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+1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所以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+2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+1=(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+1)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；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由于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≥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结合函数图象知，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≥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1,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即值域为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[1, +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ea"/>
                  </a:rPr>
                  <a:t>∞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ea"/>
                  </a:rPr>
                  <a:t>)</a:t>
                </a:r>
                <a:endPara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160" y="3822065"/>
                <a:ext cx="9784715" cy="1931035"/>
              </a:xfrm>
              <a:prstGeom prst="rect">
                <a:avLst/>
              </a:prstGeom>
              <a:blipFill rotWithShape="1">
                <a:blip r:embed="rId2"/>
                <a:stretch>
                  <a:fillRect l="-52" t="-2236" r="-45" b="-230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0" title=""/>
          <p:cNvSpPr/>
          <p:nvPr/>
        </p:nvSpPr>
        <p:spPr>
          <a:xfrm>
            <a:off x="1152525" y="5826760"/>
            <a:ext cx="9785350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总结：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通过换元，化归为二次函数在区间上的值域问题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.</a:t>
            </a:r>
            <a:endParaRPr lang="zh-CN" altLang="en-US" sz="2800" i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mc:AlternateContent>
        <mc:Choice Requires="a14">
          <p:sp>
            <p:nvSpPr>
              <p:cNvPr id="5" name="Text Box 8" title=""/>
              <p:cNvSpPr txBox="1"/>
              <p:nvPr/>
            </p:nvSpPr>
            <p:spPr>
              <a:xfrm>
                <a:off x="1153160" y="1553210"/>
                <a:ext cx="9785350" cy="2216150"/>
              </a:xfrm>
              <a:prstGeom prst="rect">
                <a:avLst/>
              </a:prstGeom>
              <a:solidFill>
                <a:schemeClr val="bg2"/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(1)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320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e>
                      </m:rad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;                    </a:t>
                </a:r>
                <a:r>
                  <a:rPr 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(2)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;          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(3)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sz="3200" baseline="300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仿宋" panose="02010609060101010101" charset="-122"/>
                              <a:sym typeface="+mn-ea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仿宋" panose="02010609060101010101" charset="-122"/>
                              <a:sym typeface="+mn-ea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仿宋" panose="02010609060101010101" charset="-122"/>
                              <a:sym typeface="+mn-ea"/>
                            </a:rPr>
                            <m:t>2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sz="3200" baseline="30000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仿宋" panose="02010609060101010101" charset="-122"/>
                              <a:sym typeface="+mn-ea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仿宋" panose="02010609060101010101" charset="-122"/>
                              <a:sym typeface="+mn-ea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                </a:t>
                </a:r>
                <a:r>
                  <a:rPr 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(4)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(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x&gt;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2) 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5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160" y="1553210"/>
                <a:ext cx="9785350" cy="2216150"/>
              </a:xfrm>
              <a:prstGeom prst="rect">
                <a:avLst/>
              </a:prstGeom>
              <a:blipFill rotWithShape="1">
                <a:blip r:embed="rId3"/>
                <a:stretch>
                  <a:fillRect l="-65" t="-287" r="-65" b="-287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84362" name="Text Box 10" title=""/>
          <p:cNvSpPr txBox="1"/>
          <p:nvPr/>
        </p:nvSpPr>
        <p:spPr>
          <a:xfrm>
            <a:off x="1153160" y="681355"/>
            <a:ext cx="9785350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fontAlgn="auto" hangingPunct="0">
              <a:lnSpc>
                <a:spcPct val="150000"/>
              </a:lnSpc>
            </a:pPr>
            <a:r>
              <a:rPr lang="zh-CN" altLang="en-US" sz="32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32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求下列函数的值域：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20" title=""/>
          <p:cNvSpPr/>
          <p:nvPr/>
        </p:nvSpPr>
        <p:spPr>
          <a:xfrm>
            <a:off x="988695" y="271780"/>
            <a:ext cx="27171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求函数的值域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1153160" y="3822065"/>
                <a:ext cx="9784715" cy="16935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(2)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解：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)+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9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=5+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9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；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由于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9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r>
                  <a:rPr lang="en-US" sz="28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≠0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，所以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sz="28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≠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5,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即值域为</a:t>
                </a:r>
                <a:r>
                  <a:rPr lang="en-US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{</a:t>
                </a:r>
                <a:r>
                  <a:rPr lang="en-US" sz="28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sz="280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ea"/>
                  </a:rPr>
                  <a:t>│</a:t>
                </a:r>
                <a:r>
                  <a:rPr lang="en-US" sz="28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sz="2800">
                    <a:solidFill>
                      <a:srgbClr val="C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仿宋" panose="02010609060101010101" charset="-122"/>
                    <a:sym typeface="+mn-ea"/>
                  </a:rPr>
                  <a:t>≠</a:t>
                </a:r>
                <a:r>
                  <a:rPr lang="en-US" sz="280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ea"/>
                  </a:rPr>
                  <a:t>5</a:t>
                </a:r>
                <a:r>
                  <a:rPr lang="en-US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}</a:t>
                </a:r>
                <a:endPara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160" y="3822065"/>
                <a:ext cx="9784715" cy="1693545"/>
              </a:xfrm>
              <a:prstGeom prst="rect">
                <a:avLst/>
              </a:prstGeom>
              <a:blipFill rotWithShape="1">
                <a:blip r:embed="rId2"/>
                <a:stretch>
                  <a:fillRect l="-52" t="-300" r="-45" b="-262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0" title=""/>
          <p:cNvSpPr/>
          <p:nvPr/>
        </p:nvSpPr>
        <p:spPr>
          <a:xfrm>
            <a:off x="1152525" y="5575300"/>
            <a:ext cx="9785350" cy="9531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l" fontAlgn="auto">
              <a:lnSpc>
                <a:spcPct val="10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总结：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分式结构可先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分离常数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，再借助于反比例函数图象，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l" fontAlgn="auto">
              <a:lnSpc>
                <a:spcPct val="10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       求得值域.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mc:AlternateContent>
        <mc:Choice Requires="a14">
          <p:sp>
            <p:nvSpPr>
              <p:cNvPr id="5" name="Text Box 8" title=""/>
              <p:cNvSpPr txBox="1"/>
              <p:nvPr/>
            </p:nvSpPr>
            <p:spPr>
              <a:xfrm>
                <a:off x="1153160" y="1560195"/>
                <a:ext cx="9785350" cy="2216150"/>
              </a:xfrm>
              <a:prstGeom prst="rect">
                <a:avLst/>
              </a:prstGeom>
              <a:solidFill>
                <a:schemeClr val="bg2"/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(1)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320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e>
                      </m:rad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;                    </a:t>
                </a:r>
                <a:r>
                  <a:rPr 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(2)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;          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(3)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sz="3200" baseline="300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仿宋" panose="02010609060101010101" charset="-122"/>
                              <a:sym typeface="+mn-ea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仿宋" panose="02010609060101010101" charset="-122"/>
                              <a:sym typeface="+mn-ea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仿宋" panose="02010609060101010101" charset="-122"/>
                              <a:sym typeface="+mn-ea"/>
                            </a:rPr>
                            <m:t>2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sz="3200" baseline="30000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仿宋" panose="02010609060101010101" charset="-122"/>
                              <a:sym typeface="+mn-ea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仿宋" panose="02010609060101010101" charset="-122"/>
                              <a:sym typeface="+mn-ea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                </a:t>
                </a:r>
                <a:r>
                  <a:rPr 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(4)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(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x&gt;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2) 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5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160" y="1560195"/>
                <a:ext cx="9785350" cy="2216150"/>
              </a:xfrm>
              <a:prstGeom prst="rect">
                <a:avLst/>
              </a:prstGeom>
              <a:blipFill rotWithShape="1">
                <a:blip r:embed="rId3"/>
                <a:stretch>
                  <a:fillRect l="-65" t="-287" r="-65" b="-287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84362" name="Text Box 10" title=""/>
          <p:cNvSpPr txBox="1"/>
          <p:nvPr/>
        </p:nvSpPr>
        <p:spPr>
          <a:xfrm>
            <a:off x="1153160" y="681355"/>
            <a:ext cx="9785350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fontAlgn="auto" hangingPunct="0">
              <a:lnSpc>
                <a:spcPct val="150000"/>
              </a:lnSpc>
            </a:pPr>
            <a:r>
              <a:rPr lang="zh-CN" altLang="en-US" sz="32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32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求下列函数的值域：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mc:AlternateContent>
        <mc:Choice Requires="a14">
          <p:sp>
            <p:nvSpPr>
              <p:cNvPr id="2" name="Text Box 8" title=""/>
              <p:cNvSpPr txBox="1"/>
              <p:nvPr/>
            </p:nvSpPr>
            <p:spPr>
              <a:xfrm>
                <a:off x="1153160" y="1560195"/>
                <a:ext cx="9785350" cy="2216150"/>
              </a:xfrm>
              <a:prstGeom prst="rect">
                <a:avLst/>
              </a:prstGeom>
              <a:solidFill>
                <a:schemeClr val="bg2"/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(1)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320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e>
                      </m:rad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;                    </a:t>
                </a:r>
                <a:r>
                  <a:rPr 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(2)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;          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(3)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sz="3200" baseline="300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仿宋" panose="02010609060101010101" charset="-122"/>
                              <a:sym typeface="+mn-ea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仿宋" panose="02010609060101010101" charset="-122"/>
                              <a:sym typeface="+mn-ea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仿宋" panose="02010609060101010101" charset="-122"/>
                              <a:sym typeface="+mn-ea"/>
                            </a:rPr>
                            <m:t>2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sz="3200" baseline="30000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仿宋" panose="02010609060101010101" charset="-122"/>
                              <a:sym typeface="+mn-ea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仿宋" panose="02010609060101010101" charset="-122"/>
                              <a:sym typeface="+mn-ea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                </a:t>
                </a:r>
                <a:r>
                  <a:rPr 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(4)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(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x&gt;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2) 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2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160" y="1560195"/>
                <a:ext cx="9785350" cy="2216150"/>
              </a:xfrm>
              <a:prstGeom prst="rect">
                <a:avLst/>
              </a:prstGeom>
              <a:blipFill rotWithShape="1">
                <a:blip r:embed="rId2"/>
                <a:stretch>
                  <a:fillRect l="-65" t="-287" r="-65" b="-287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20" title=""/>
          <p:cNvSpPr/>
          <p:nvPr/>
        </p:nvSpPr>
        <p:spPr>
          <a:xfrm>
            <a:off x="988695" y="271780"/>
            <a:ext cx="27171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求函数的值域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1153160" y="3822065"/>
                <a:ext cx="9784715" cy="175069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(3)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解：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sz="2800" baseline="300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仿宋" panose="02010609060101010101" charset="-122"/>
                              <a:sym typeface="+mn-ea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仿宋" panose="02010609060101010101" charset="-122"/>
                              <a:sym typeface="+mn-ea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仿宋" panose="02010609060101010101" charset="-122"/>
                              <a:sym typeface="+mn-ea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sz="2800" baseline="30000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仿宋" panose="02010609060101010101" charset="-122"/>
                              <a:sym typeface="+mn-ea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仿宋" panose="02010609060101010101" charset="-122"/>
                              <a:sym typeface="+mn-ea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sz="2800" baseline="300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仿宋" panose="02010609060101010101" charset="-122"/>
                              <a:sym typeface="+mn-ea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仿宋" panose="02010609060101010101" charset="-122"/>
                              <a:sym typeface="+mn-ea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仿宋" panose="02010609060101010101" charset="-122"/>
                              <a:sym typeface="+mn-ea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仿宋" panose="02010609060101010101" charset="-122"/>
                              <a:sym typeface="+mn-ea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sz="2800" baseline="300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仿宋" panose="02010609060101010101" charset="-122"/>
                              <a:sym typeface="+mn-ea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仿宋" panose="02010609060101010101" charset="-122"/>
                              <a:sym typeface="+mn-ea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仿宋" panose="02010609060101010101" charset="-122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；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800" i="1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sz="2800" baseline="3000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sz="2800" baseline="3000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m:t>2</m:t>
                      </m:r>
                    </m:oMath>
                  </m:oMathPara>
                </a14:m>
                <a:r>
                  <a:rPr lang="en-US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≥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3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，所以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≤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即值域为（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]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160" y="3822065"/>
                <a:ext cx="9784715" cy="1750695"/>
              </a:xfrm>
              <a:prstGeom prst="rect">
                <a:avLst/>
              </a:prstGeom>
              <a:blipFill rotWithShape="1">
                <a:blip r:embed="rId3"/>
                <a:stretch>
                  <a:fillRect l="-52" t="-2466" r="-45" b="-254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0" title=""/>
          <p:cNvSpPr/>
          <p:nvPr/>
        </p:nvSpPr>
        <p:spPr>
          <a:xfrm>
            <a:off x="1152525" y="5624195"/>
            <a:ext cx="9785350" cy="9531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l" fontAlgn="auto">
              <a:lnSpc>
                <a:spcPct val="10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总结：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高次式可通过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配方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或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换元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化归为二次式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，再借助于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l" fontAlgn="auto">
              <a:lnSpc>
                <a:spcPct val="10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       反比例函数图象，求得值域.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84362" name="Text Box 10" title=""/>
          <p:cNvSpPr txBox="1"/>
          <p:nvPr/>
        </p:nvSpPr>
        <p:spPr>
          <a:xfrm>
            <a:off x="1153160" y="681355"/>
            <a:ext cx="9785350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fontAlgn="auto" hangingPunct="0">
              <a:lnSpc>
                <a:spcPct val="150000"/>
              </a:lnSpc>
            </a:pPr>
            <a:r>
              <a:rPr lang="zh-CN" altLang="en-US" sz="32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32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求下列函数的值域：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mc:AlternateContent>
        <mc:Choice Requires="a14">
          <p:sp>
            <p:nvSpPr>
              <p:cNvPr id="2" name="Text Box 8" title=""/>
              <p:cNvSpPr txBox="1"/>
              <p:nvPr/>
            </p:nvSpPr>
            <p:spPr>
              <a:xfrm>
                <a:off x="1153160" y="1560195"/>
                <a:ext cx="9785350" cy="2216150"/>
              </a:xfrm>
              <a:prstGeom prst="rect">
                <a:avLst/>
              </a:prstGeom>
              <a:solidFill>
                <a:schemeClr val="bg2"/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(1)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320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e>
                      </m:rad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;                    </a:t>
                </a:r>
                <a:r>
                  <a:rPr 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(2)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;          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(3)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sz="3200" baseline="300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仿宋" panose="02010609060101010101" charset="-122"/>
                              <a:sym typeface="+mn-ea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仿宋" panose="02010609060101010101" charset="-122"/>
                              <a:sym typeface="+mn-ea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仿宋" panose="02010609060101010101" charset="-122"/>
                              <a:sym typeface="+mn-ea"/>
                            </a:rPr>
                            <m:t>2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sz="3200" baseline="30000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仿宋" panose="02010609060101010101" charset="-122"/>
                              <a:sym typeface="+mn-ea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仿宋" panose="02010609060101010101" charset="-122"/>
                              <a:sym typeface="+mn-ea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                </a:t>
                </a:r>
                <a:r>
                  <a:rPr 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(4)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(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x&gt;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2) 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2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160" y="1560195"/>
                <a:ext cx="9785350" cy="2216150"/>
              </a:xfrm>
              <a:prstGeom prst="rect">
                <a:avLst/>
              </a:prstGeom>
              <a:blipFill rotWithShape="1">
                <a:blip r:embed="rId2"/>
                <a:stretch>
                  <a:fillRect l="-65" t="-287" r="-65" b="-287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20" title=""/>
          <p:cNvSpPr/>
          <p:nvPr/>
        </p:nvSpPr>
        <p:spPr>
          <a:xfrm>
            <a:off x="988695" y="271780"/>
            <a:ext cx="27171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求函数的值域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6" name="Rectangle 10" title=""/>
          <p:cNvSpPr/>
          <p:nvPr/>
        </p:nvSpPr>
        <p:spPr>
          <a:xfrm>
            <a:off x="1203325" y="5653405"/>
            <a:ext cx="9785350" cy="9531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l" fontAlgn="auto">
              <a:lnSpc>
                <a:spcPct val="10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总结：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分离常数后，要先求反比例型函数在指定区间上的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00000"/>
              </a:lnSpc>
              <a:buClrTx/>
              <a:buSzTx/>
              <a:buFontTx/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值域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需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借助于反比例函数图象.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mc:AlternateContent>
        <mc:Choice Requires="a14">
          <p:sp>
            <p:nvSpPr>
              <p:cNvPr id="5" name="文本框 4" title=""/>
              <p:cNvSpPr txBox="1"/>
              <p:nvPr/>
            </p:nvSpPr>
            <p:spPr>
              <a:xfrm>
                <a:off x="1153160" y="3822065"/>
                <a:ext cx="9784715" cy="16935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(4)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解：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)+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9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=5+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9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；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由于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x&gt;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9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r>
                  <a:rPr lang="en-US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∈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(0,9)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即值域为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(5, 14)</a:t>
                </a:r>
                <a:endPara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160" y="3822065"/>
                <a:ext cx="9784715" cy="1693545"/>
              </a:xfrm>
              <a:prstGeom prst="rect">
                <a:avLst/>
              </a:prstGeom>
              <a:blipFill rotWithShape="1">
                <a:blip r:embed="rId3"/>
                <a:stretch>
                  <a:fillRect l="-52" t="-300" r="-45" b="-262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矩形 4" title=""/>
          <p:cNvSpPr/>
          <p:nvPr/>
        </p:nvSpPr>
        <p:spPr>
          <a:xfrm>
            <a:off x="587375" y="54864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484362" name="Text Box 10" title=""/>
          <p:cNvSpPr txBox="1"/>
          <p:nvPr/>
        </p:nvSpPr>
        <p:spPr>
          <a:xfrm>
            <a:off x="1138555" y="1232535"/>
            <a:ext cx="9785350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fontAlgn="auto" hangingPunct="0">
              <a:lnSpc>
                <a:spcPct val="15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求下列函数的值域：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mc:AlternateContent>
        <mc:Choice Requires="a14">
          <p:sp>
            <p:nvSpPr>
              <p:cNvPr id="2" name="Text Box 8" title=""/>
              <p:cNvSpPr txBox="1"/>
              <p:nvPr/>
            </p:nvSpPr>
            <p:spPr>
              <a:xfrm>
                <a:off x="1138555" y="2112010"/>
                <a:ext cx="9785350" cy="1151890"/>
              </a:xfrm>
              <a:prstGeom prst="rect">
                <a:avLst/>
              </a:prstGeom>
              <a:solidFill>
                <a:schemeClr val="bg2"/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(1)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32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仿宋" panose="02010609060101010101" charset="-122"/>
                              <a:sym typeface="+mn-ea"/>
                            </a:rPr>
                            <m:t>2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e>
                      </m:rad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;                    </a:t>
                </a:r>
                <a:r>
                  <a:rPr 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(2)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.         </a:t>
                </a:r>
                <a:endParaRPr lang="en-US" altLang="zh-CN" sz="3200" i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2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555" y="2112010"/>
                <a:ext cx="9785350" cy="1151890"/>
              </a:xfrm>
              <a:prstGeom prst="rect">
                <a:avLst/>
              </a:prstGeom>
              <a:blipFill rotWithShape="1">
                <a:blip r:embed="rId2"/>
                <a:stretch>
                  <a:fillRect l="-65" t="-551" r="-65" b="-551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7" name="Text Box 8" title=""/>
              <p:cNvSpPr txBox="1"/>
              <p:nvPr/>
            </p:nvSpPr>
            <p:spPr>
              <a:xfrm>
                <a:off x="1153160" y="4041775"/>
                <a:ext cx="9785350" cy="16522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答案：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1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)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. </a:t>
                </a:r>
                <a:r>
                  <a:rPr lang="en-US" sz="28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[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sz="28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, +</a:t>
                </a:r>
                <a:r>
                  <a:rPr lang="en-US" altLang="zh-CN" sz="28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ea"/>
                  </a:rPr>
                  <a:t>∞</a:t>
                </a:r>
                <a:r>
                  <a:rPr lang="en-US" sz="28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</a:t>
                </a:r>
                <a:endParaRPr 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(2). </a:t>
                </a:r>
                <a:r>
                  <a:rPr lang="en-US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{</a:t>
                </a:r>
                <a:r>
                  <a:rPr lang="en-US" sz="28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sz="280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ea"/>
                  </a:rPr>
                  <a:t>│</a:t>
                </a:r>
                <a:r>
                  <a:rPr lang="en-US" sz="28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sz="2800">
                    <a:solidFill>
                      <a:srgbClr val="C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仿宋" panose="02010609060101010101" charset="-122"/>
                    <a:sym typeface="+mn-ea"/>
                  </a:rPr>
                  <a:t>≠</a:t>
                </a:r>
                <a:r>
                  <a:rPr lang="en-US" sz="280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}</a:t>
                </a:r>
                <a:endParaRPr lang="en-US" sz="2800">
                  <a:solidFill>
                    <a:srgbClr val="C0000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7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160" y="4041775"/>
                <a:ext cx="9785350" cy="1652270"/>
              </a:xfrm>
              <a:prstGeom prst="rect">
                <a:avLst/>
              </a:prstGeom>
              <a:blipFill rotWithShape="1">
                <a:blip r:embed="rId3"/>
                <a:stretch>
                  <a:fillRect l="-65" t="-384" r="-65" b="-384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5043170" y="53403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3795395" y="1510665"/>
            <a:ext cx="4600575" cy="5784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一、本节课学习的</a:t>
            </a:r>
            <a:r>
              <a:rPr lang="zh-CN" altLang="en-US" sz="2800">
                <a:solidFill>
                  <a:srgbClr val="FF0000"/>
                </a:solidFill>
              </a:rPr>
              <a:t>新知识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1464310" y="2555240"/>
            <a:ext cx="5147945" cy="64675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由复合函数求原函数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5925185" y="3699510"/>
            <a:ext cx="491172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复合函数的定义域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2260600" y="4850130"/>
            <a:ext cx="5266690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组合函数的值域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4" grpId="2" animBg="1"/>
      <p:bldP spid="5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3334385" y="1454785"/>
            <a:ext cx="4600575" cy="58249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二、本节课提升的</a:t>
            </a:r>
            <a:r>
              <a:rPr lang="zh-CN" altLang="en-US" sz="2800">
                <a:solidFill>
                  <a:srgbClr val="FF0000"/>
                </a:solidFill>
              </a:rPr>
              <a:t>核心素养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5892165" y="3484880"/>
            <a:ext cx="283400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逻辑推理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2174875" y="2708910"/>
            <a:ext cx="274002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数据分析</a:t>
            </a:r>
            <a:endParaRPr lang="zh-CN" altLang="en-US" sz="3200">
              <a:solidFill>
                <a:srgbClr val="1D41D5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4066540" y="5161280"/>
            <a:ext cx="261810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数学运算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2" animBg="1"/>
      <p:bldP spid="10" grpId="2" animBg="1"/>
      <p:bldP spid="7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3345815" y="1777365"/>
            <a:ext cx="5261610" cy="5783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三、本节课训练的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数学思想方法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8" name="文本框 17" title=""/>
          <p:cNvSpPr txBox="1"/>
          <p:nvPr/>
        </p:nvSpPr>
        <p:spPr>
          <a:xfrm>
            <a:off x="1843405" y="4940300"/>
            <a:ext cx="335724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函数思想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4605655" y="3830955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数形结合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7458710" y="2797175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换元思想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2" animBg="1"/>
      <p:bldP spid="3" grpId="2" animBg="1"/>
      <p:bldP spid="4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147" name="Text Box 6" title=""/>
          <p:cNvSpPr txBox="1"/>
          <p:nvPr/>
        </p:nvSpPr>
        <p:spPr>
          <a:xfrm>
            <a:off x="1411605" y="1045210"/>
            <a:ext cx="9269095" cy="3682481"/>
          </a:xfrm>
          <a:prstGeom prst="round2Diag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前面我们学习过函数的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三个要素，即对应关系、定义域、值域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函数是对现实世界变量之间关系的刻画；现实中变量的关系纷繁复杂，从而函数关系类型多样，结构有简有繁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" name="任意多边形 57" title=""/>
          <p:cNvSpPr/>
          <p:nvPr>
            <p:custDataLst>
              <p:tags r:id="rId2"/>
            </p:custDataLst>
          </p:nvPr>
        </p:nvSpPr>
        <p:spPr bwMode="auto">
          <a:xfrm>
            <a:off x="3232894" y="5553139"/>
            <a:ext cx="593498" cy="362553"/>
          </a:xfrm>
          <a:custGeom>
            <a:gdLst>
              <a:gd name="T0" fmla="*/ 312 w 312"/>
              <a:gd name="T1" fmla="*/ 254 h 300"/>
              <a:gd name="T2" fmla="*/ 266 w 312"/>
              <a:gd name="T3" fmla="*/ 300 h 300"/>
              <a:gd name="T4" fmla="*/ 47 w 312"/>
              <a:gd name="T5" fmla="*/ 300 h 300"/>
              <a:gd name="T6" fmla="*/ 1 w 312"/>
              <a:gd name="T7" fmla="*/ 254 h 300"/>
              <a:gd name="T8" fmla="*/ 0 w 312"/>
              <a:gd name="T9" fmla="*/ 46 h 300"/>
              <a:gd name="T10" fmla="*/ 47 w 312"/>
              <a:gd name="T11" fmla="*/ 0 h 300"/>
              <a:gd name="T12" fmla="*/ 265 w 312"/>
              <a:gd name="T13" fmla="*/ 0 h 300"/>
              <a:gd name="T14" fmla="*/ 312 w 312"/>
              <a:gd name="T15" fmla="*/ 46 h 300"/>
              <a:gd name="T16" fmla="*/ 312 w 312"/>
              <a:gd name="T17" fmla="*/ 254 h 3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0">
                <a:moveTo>
                  <a:pt x="312" y="254"/>
                </a:moveTo>
                <a:cubicBezTo>
                  <a:pt x="312" y="279"/>
                  <a:pt x="291" y="300"/>
                  <a:pt x="266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21" y="300"/>
                  <a:pt x="1" y="279"/>
                  <a:pt x="1" y="2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12" y="20"/>
                  <a:pt x="312" y="46"/>
                </a:cubicBezTo>
                <a:lnTo>
                  <a:pt x="312" y="254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</a:p>
        </p:txBody>
      </p:sp>
      <p:sp>
        <p:nvSpPr>
          <p:cNvPr id="59" name="任意多边形 58" title=""/>
          <p:cNvSpPr/>
          <p:nvPr>
            <p:custDataLst>
              <p:tags r:id="rId3"/>
            </p:custDataLst>
          </p:nvPr>
        </p:nvSpPr>
        <p:spPr bwMode="auto">
          <a:xfrm>
            <a:off x="3248660" y="726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  <a:gd name="T10" fmla="*/ 2 w 488"/>
              <a:gd name="T11" fmla="*/ 663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  <a:lnTo>
                  <a:pt x="2" y="663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0" name="任意多边形 59" title=""/>
          <p:cNvSpPr/>
          <p:nvPr>
            <p:custDataLst>
              <p:tags r:id="rId4"/>
            </p:custDataLst>
          </p:nvPr>
        </p:nvSpPr>
        <p:spPr bwMode="auto">
          <a:xfrm>
            <a:off x="3375660" y="853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1" name="任意多边形 60" title=""/>
          <p:cNvSpPr/>
          <p:nvPr>
            <p:custDataLst>
              <p:tags r:id="rId5"/>
            </p:custDataLst>
          </p:nvPr>
        </p:nvSpPr>
        <p:spPr bwMode="auto">
          <a:xfrm>
            <a:off x="344487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2" name="任意多边形 61" title=""/>
          <p:cNvSpPr/>
          <p:nvPr>
            <p:custDataLst>
              <p:tags r:id="rId6"/>
            </p:custDataLst>
          </p:nvPr>
        </p:nvSpPr>
        <p:spPr bwMode="auto">
          <a:xfrm>
            <a:off x="364299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7 w 105"/>
              <a:gd name="T11" fmla="*/ 0 h 2053"/>
              <a:gd name="T12" fmla="*/ 58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2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3" name="任意多边形 62" title=""/>
          <p:cNvSpPr/>
          <p:nvPr>
            <p:custDataLst>
              <p:tags r:id="rId7"/>
            </p:custDataLst>
          </p:nvPr>
        </p:nvSpPr>
        <p:spPr bwMode="auto">
          <a:xfrm>
            <a:off x="3248660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0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0" y="2032"/>
                  <a:pt x="0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1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4" name="任意多边形 63" title=""/>
          <p:cNvSpPr/>
          <p:nvPr>
            <p:custDataLst>
              <p:tags r:id="rId8"/>
            </p:custDataLst>
          </p:nvPr>
        </p:nvSpPr>
        <p:spPr bwMode="auto">
          <a:xfrm>
            <a:off x="3467735" y="726440"/>
            <a:ext cx="133985" cy="234315"/>
          </a:xfrm>
          <a:custGeom>
            <a:gdLst>
              <a:gd name="T0" fmla="*/ 40 w 80"/>
              <a:gd name="T1" fmla="*/ 0 h 126"/>
              <a:gd name="T2" fmla="*/ 0 w 80"/>
              <a:gd name="T3" fmla="*/ 110 h 126"/>
              <a:gd name="T4" fmla="*/ 40 w 80"/>
              <a:gd name="T5" fmla="*/ 126 h 126"/>
              <a:gd name="T6" fmla="*/ 80 w 80"/>
              <a:gd name="T7" fmla="*/ 110 h 126"/>
              <a:gd name="T8" fmla="*/ 40 w 80"/>
              <a:gd name="T9" fmla="*/ 0 h 1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5">
                <a:moveTo>
                  <a:pt x="4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11" y="126"/>
                  <a:pt x="40" y="126"/>
                </a:cubicBezTo>
                <a:cubicBezTo>
                  <a:pt x="68" y="126"/>
                  <a:pt x="80" y="110"/>
                  <a:pt x="80" y="11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65" name="矩形 64" title=""/>
          <p:cNvSpPr/>
          <p:nvPr>
            <p:custDataLst>
              <p:tags r:id="rId9"/>
            </p:custDataLst>
          </p:nvPr>
        </p:nvSpPr>
        <p:spPr bwMode="auto">
          <a:xfrm>
            <a:off x="3248660" y="5368290"/>
            <a:ext cx="520700" cy="26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66" name="任意多边形 65" title=""/>
          <p:cNvSpPr/>
          <p:nvPr>
            <p:custDataLst>
              <p:tags r:id="rId10"/>
            </p:custDataLst>
          </p:nvPr>
        </p:nvSpPr>
        <p:spPr bwMode="auto">
          <a:xfrm>
            <a:off x="3275330" y="5629910"/>
            <a:ext cx="568960" cy="76200"/>
          </a:xfrm>
          <a:custGeom>
            <a:gdLst>
              <a:gd name="T0" fmla="*/ 326 w 341"/>
              <a:gd name="T1" fmla="*/ 0 h 23"/>
              <a:gd name="T2" fmla="*/ 15 w 341"/>
              <a:gd name="T3" fmla="*/ 0 h 23"/>
              <a:gd name="T4" fmla="*/ 15 w 341"/>
              <a:gd name="T5" fmla="*/ 23 h 23"/>
              <a:gd name="T6" fmla="*/ 326 w 341"/>
              <a:gd name="T7" fmla="*/ 23 h 23"/>
              <a:gd name="T8" fmla="*/ 326 w 341"/>
              <a:gd name="T9" fmla="*/ 0 h 2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3">
                <a:moveTo>
                  <a:pt x="326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3"/>
                  <a:pt x="15" y="23"/>
                </a:cubicBezTo>
                <a:cubicBezTo>
                  <a:pt x="119" y="23"/>
                  <a:pt x="222" y="23"/>
                  <a:pt x="326" y="23"/>
                </a:cubicBezTo>
                <a:cubicBezTo>
                  <a:pt x="341" y="23"/>
                  <a:pt x="341" y="0"/>
                  <a:pt x="3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7" name="任意多边形 66" title=""/>
          <p:cNvSpPr/>
          <p:nvPr>
            <p:custDataLst>
              <p:tags r:id="rId11"/>
            </p:custDataLst>
          </p:nvPr>
        </p:nvSpPr>
        <p:spPr bwMode="auto">
          <a:xfrm>
            <a:off x="3239770" y="5476875"/>
            <a:ext cx="568960" cy="76200"/>
          </a:xfrm>
          <a:custGeom>
            <a:gdLst>
              <a:gd name="T0" fmla="*/ 326 w 341"/>
              <a:gd name="T1" fmla="*/ 0 h 24"/>
              <a:gd name="T2" fmla="*/ 15 w 341"/>
              <a:gd name="T3" fmla="*/ 1 h 24"/>
              <a:gd name="T4" fmla="*/ 15 w 341"/>
              <a:gd name="T5" fmla="*/ 24 h 24"/>
              <a:gd name="T6" fmla="*/ 326 w 341"/>
              <a:gd name="T7" fmla="*/ 24 h 24"/>
              <a:gd name="T8" fmla="*/ 326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6" y="0"/>
                </a:moveTo>
                <a:cubicBezTo>
                  <a:pt x="222" y="0"/>
                  <a:pt x="119" y="1"/>
                  <a:pt x="15" y="1"/>
                </a:cubicBezTo>
                <a:cubicBezTo>
                  <a:pt x="0" y="1"/>
                  <a:pt x="0" y="24"/>
                  <a:pt x="15" y="24"/>
                </a:cubicBezTo>
                <a:cubicBezTo>
                  <a:pt x="119" y="24"/>
                  <a:pt x="222" y="24"/>
                  <a:pt x="326" y="24"/>
                </a:cubicBezTo>
                <a:cubicBezTo>
                  <a:pt x="341" y="24"/>
                  <a:pt x="34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8" name="任意多边形 67" title=""/>
          <p:cNvSpPr/>
          <p:nvPr>
            <p:custDataLst>
              <p:tags r:id="rId12"/>
            </p:custDataLst>
          </p:nvPr>
        </p:nvSpPr>
        <p:spPr bwMode="auto">
          <a:xfrm>
            <a:off x="3239770" y="5368290"/>
            <a:ext cx="568960" cy="76200"/>
          </a:xfrm>
          <a:custGeom>
            <a:gdLst>
              <a:gd name="T0" fmla="*/ 325 w 341"/>
              <a:gd name="T1" fmla="*/ 0 h 24"/>
              <a:gd name="T2" fmla="*/ 15 w 341"/>
              <a:gd name="T3" fmla="*/ 0 h 24"/>
              <a:gd name="T4" fmla="*/ 15 w 341"/>
              <a:gd name="T5" fmla="*/ 24 h 24"/>
              <a:gd name="T6" fmla="*/ 325 w 341"/>
              <a:gd name="T7" fmla="*/ 23 h 24"/>
              <a:gd name="T8" fmla="*/ 325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5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4"/>
                  <a:pt x="15" y="24"/>
                </a:cubicBezTo>
                <a:cubicBezTo>
                  <a:pt x="119" y="24"/>
                  <a:pt x="222" y="24"/>
                  <a:pt x="325" y="23"/>
                </a:cubicBezTo>
                <a:cubicBezTo>
                  <a:pt x="341" y="23"/>
                  <a:pt x="341" y="0"/>
                  <a:pt x="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五边形 43" title=""/>
          <p:cNvSpPr/>
          <p:nvPr>
            <p:custDataLst>
              <p:tags r:id="rId13"/>
            </p:custDataLst>
          </p:nvPr>
        </p:nvSpPr>
        <p:spPr bwMode="auto">
          <a:xfrm>
            <a:off x="3836670" y="1515745"/>
            <a:ext cx="1790700" cy="520700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45" name="椭圆 44" title=""/>
          <p:cNvSpPr/>
          <p:nvPr>
            <p:custDataLst>
              <p:tags r:id="rId14"/>
            </p:custDataLst>
          </p:nvPr>
        </p:nvSpPr>
        <p:spPr bwMode="auto">
          <a:xfrm>
            <a:off x="5503545" y="1480185"/>
            <a:ext cx="986790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chemeClr val="accent1"/>
                </a:solidFill>
              </a:rPr>
              <a:t>01</a:t>
            </a:r>
            <a:endParaRPr lang="en-US" altLang="zh-CN" sz="3200" b="1" i="1">
              <a:solidFill>
                <a:schemeClr val="accent1"/>
              </a:solidFill>
            </a:endParaRPr>
          </a:p>
        </p:txBody>
      </p:sp>
      <p:sp>
        <p:nvSpPr>
          <p:cNvPr id="57" name="文本框 56" title=""/>
          <p:cNvSpPr txBox="1"/>
          <p:nvPr>
            <p:custDataLst>
              <p:tags r:id="rId15"/>
            </p:custDataLst>
          </p:nvPr>
        </p:nvSpPr>
        <p:spPr>
          <a:xfrm>
            <a:off x="6166485" y="1482090"/>
            <a:ext cx="443420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基础作业：</a:t>
            </a:r>
            <a:r>
              <a:rPr lang="zh-CN" altLang="en-US" sz="2800" u="sng">
                <a:solidFill>
                  <a:srgbClr val="0000FF"/>
                </a:solidFill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98" name="五边形 97" title=""/>
          <p:cNvSpPr/>
          <p:nvPr>
            <p:custDataLst>
              <p:tags r:id="rId16"/>
            </p:custDataLst>
          </p:nvPr>
        </p:nvSpPr>
        <p:spPr bwMode="auto">
          <a:xfrm>
            <a:off x="3893185" y="2837815"/>
            <a:ext cx="2076450" cy="5207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rgbClr val="FF0000"/>
              </a:solidFill>
            </a:endParaRPr>
          </a:p>
        </p:txBody>
      </p:sp>
      <p:sp>
        <p:nvSpPr>
          <p:cNvPr id="99" name="椭圆 98" title=""/>
          <p:cNvSpPr/>
          <p:nvPr>
            <p:custDataLst>
              <p:tags r:id="rId17"/>
            </p:custDataLst>
          </p:nvPr>
        </p:nvSpPr>
        <p:spPr bwMode="auto">
          <a:xfrm>
            <a:off x="5799455" y="2798445"/>
            <a:ext cx="93662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02</a:t>
            </a:r>
            <a:endParaRPr lang="en-US" altLang="zh-CN" sz="3200" b="1" i="1">
              <a:solidFill>
                <a:srgbClr val="FF0000"/>
              </a:solidFill>
            </a:endParaRPr>
          </a:p>
        </p:txBody>
      </p:sp>
      <p:sp>
        <p:nvSpPr>
          <p:cNvPr id="100" name="文本框 99" title=""/>
          <p:cNvSpPr txBox="1"/>
          <p:nvPr>
            <p:custDataLst>
              <p:tags r:id="rId18"/>
            </p:custDataLst>
          </p:nvPr>
        </p:nvSpPr>
        <p:spPr>
          <a:xfrm>
            <a:off x="6409055" y="2771775"/>
            <a:ext cx="4541520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00FF"/>
                </a:solidFill>
              </a:rPr>
              <a:t>能力作业：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              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06" name="五边形 105" title=""/>
          <p:cNvSpPr/>
          <p:nvPr>
            <p:custDataLst>
              <p:tags r:id="rId19"/>
            </p:custDataLst>
          </p:nvPr>
        </p:nvSpPr>
        <p:spPr bwMode="auto">
          <a:xfrm>
            <a:off x="3844290" y="4108450"/>
            <a:ext cx="1012190" cy="5207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107" name="椭圆 106" title=""/>
          <p:cNvSpPr/>
          <p:nvPr>
            <p:custDataLst>
              <p:tags r:id="rId20"/>
            </p:custDataLst>
          </p:nvPr>
        </p:nvSpPr>
        <p:spPr bwMode="auto">
          <a:xfrm>
            <a:off x="4728210" y="4055110"/>
            <a:ext cx="101790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C00000"/>
                </a:solidFill>
              </a:rPr>
              <a:t>03</a:t>
            </a:r>
            <a:endParaRPr lang="en-US" altLang="zh-CN" sz="3200" b="1" i="1">
              <a:solidFill>
                <a:srgbClr val="C00000"/>
              </a:solidFill>
            </a:endParaRPr>
          </a:p>
        </p:txBody>
      </p:sp>
      <p:sp>
        <p:nvSpPr>
          <p:cNvPr id="108" name="文本框 107" title=""/>
          <p:cNvSpPr txBox="1"/>
          <p:nvPr>
            <p:custDataLst>
              <p:tags r:id="rId21"/>
            </p:custDataLst>
          </p:nvPr>
        </p:nvSpPr>
        <p:spPr>
          <a:xfrm>
            <a:off x="6735445" y="4075430"/>
            <a:ext cx="392747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</a:rPr>
              <a:t>拓展延伸：（选做）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" name="文本框 54" title=""/>
          <p:cNvSpPr txBox="1"/>
          <p:nvPr>
            <p:custDataLst>
              <p:tags r:id="rId22"/>
            </p:custDataLst>
          </p:nvPr>
        </p:nvSpPr>
        <p:spPr>
          <a:xfrm>
            <a:off x="1151255" y="2258695"/>
            <a:ext cx="1342390" cy="846455"/>
          </a:xfrm>
          <a:prstGeom prst="rect">
            <a:avLst/>
          </a:prstGeom>
          <a:noFill/>
        </p:spPr>
        <p:txBody>
          <a:bodyPr wrap="none" lIns="91440" tIns="45720" rIns="91440" bIns="45720" numCol="1" rtlCol="0">
            <a:prstTxWarp prst="textChevron">
              <a:avLst/>
            </a:prstTxWarp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作业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51" name="矩形 50" title=""/>
          <p:cNvSpPr/>
          <p:nvPr>
            <p:custDataLst>
              <p:tags r:id="rId23"/>
            </p:custDataLst>
          </p:nvPr>
        </p:nvSpPr>
        <p:spPr>
          <a:xfrm>
            <a:off x="232410" y="1705610"/>
            <a:ext cx="636270" cy="3352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矩形 51" title=""/>
          <p:cNvSpPr/>
          <p:nvPr>
            <p:custDataLst>
              <p:tags r:id="rId24"/>
            </p:custDataLst>
          </p:nvPr>
        </p:nvSpPr>
        <p:spPr>
          <a:xfrm>
            <a:off x="989965" y="1764030"/>
            <a:ext cx="141605" cy="276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3" name="任意多边形 52" title=""/>
          <p:cNvSpPr/>
          <p:nvPr>
            <p:custDataLst>
              <p:tags r:id="rId25"/>
            </p:custDataLst>
          </p:nvPr>
        </p:nvSpPr>
        <p:spPr>
          <a:xfrm>
            <a:off x="2326640" y="1704975"/>
            <a:ext cx="452755" cy="520065"/>
          </a:xfrm>
          <a:custGeom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981075" y="623570"/>
            <a:ext cx="10320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给授课教师的建议：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素养篇与思维篇中的问题，建议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以学生分析为主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学生思考、探究、讨论，得出解决方案，教师适时点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拨即可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文本框内容，仅供教师参考，上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课前建议删除，使问题解决的过程得以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原生态呈现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7675245" y="5277485"/>
            <a:ext cx="314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（本页可以删了！）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84362" name="Text Box 10" title=""/>
          <p:cNvSpPr txBox="1"/>
          <p:nvPr/>
        </p:nvSpPr>
        <p:spPr>
          <a:xfrm>
            <a:off x="1153160" y="681355"/>
            <a:ext cx="9785350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fontAlgn="auto" hangingPunct="0">
              <a:lnSpc>
                <a:spcPct val="150000"/>
              </a:lnSpc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.根据下列条件，求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的解析式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mc:AlternateContent>
        <mc:Choice Requires="a14">
          <p:sp>
            <p:nvSpPr>
              <p:cNvPr id="2" name="Text Box 8" title=""/>
              <p:cNvSpPr txBox="1"/>
              <p:nvPr/>
            </p:nvSpPr>
            <p:spPr>
              <a:xfrm>
                <a:off x="1153160" y="1465580"/>
                <a:ext cx="9785350" cy="1655445"/>
              </a:xfrm>
              <a:prstGeom prst="rect">
                <a:avLst/>
              </a:prstGeom>
              <a:solidFill>
                <a:schemeClr val="bg2"/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(1)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[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)]=4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-3,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其中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为一次函数；</a:t>
                </a:r>
                <a:endParaRPr 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(2)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)=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8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 (3)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)+2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)=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+2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endParaRPr 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2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160" y="1465580"/>
                <a:ext cx="9785350" cy="1655445"/>
              </a:xfrm>
              <a:prstGeom prst="rect">
                <a:avLst/>
              </a:prstGeom>
              <a:blipFill rotWithShape="1">
                <a:blip r:embed="rId2"/>
                <a:stretch>
                  <a:fillRect l="-65" t="-384" r="-65" b="-384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7626" name="Rectangle 10" title=""/>
          <p:cNvSpPr/>
          <p:nvPr/>
        </p:nvSpPr>
        <p:spPr>
          <a:xfrm>
            <a:off x="1153160" y="3192145"/>
            <a:ext cx="9785350" cy="2501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(1)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解：由题意，设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charset="-122"/>
                <a:sym typeface="+mn-ea"/>
              </a:rPr>
              <a:t>≠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0)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则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[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)]=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)+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=4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-3,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即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=4,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且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=-3;  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解得：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=2,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=-1;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或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=-2,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=3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所以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)=2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-1;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或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)=-2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+3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20" title=""/>
          <p:cNvSpPr/>
          <p:nvPr/>
        </p:nvSpPr>
        <p:spPr>
          <a:xfrm>
            <a:off x="988695" y="271780"/>
            <a:ext cx="27171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求函数解析式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3" name="Rectangle 10" title=""/>
          <p:cNvSpPr/>
          <p:nvPr/>
        </p:nvSpPr>
        <p:spPr>
          <a:xfrm>
            <a:off x="1153160" y="5765165"/>
            <a:ext cx="9785350" cy="694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总结：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已知函数类型，可用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待定系数法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6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84362" name="Text Box 10" title=""/>
          <p:cNvSpPr txBox="1"/>
          <p:nvPr/>
        </p:nvSpPr>
        <p:spPr>
          <a:xfrm>
            <a:off x="1153160" y="681355"/>
            <a:ext cx="9785350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fontAlgn="auto" hangingPunct="0">
              <a:lnSpc>
                <a:spcPct val="150000"/>
              </a:lnSpc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.根据下列条件，求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的解析式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mc:AlternateContent>
        <mc:Choice Requires="a14">
          <p:sp>
            <p:nvSpPr>
              <p:cNvPr id="2" name="Text Box 8" title=""/>
              <p:cNvSpPr txBox="1"/>
              <p:nvPr/>
            </p:nvSpPr>
            <p:spPr>
              <a:xfrm>
                <a:off x="1153160" y="1465580"/>
                <a:ext cx="9785350" cy="1655445"/>
              </a:xfrm>
              <a:prstGeom prst="rect">
                <a:avLst/>
              </a:prstGeom>
              <a:solidFill>
                <a:schemeClr val="bg2"/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(1)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[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)]=4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-3,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其中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为一次函数；</a:t>
                </a:r>
                <a:endParaRPr 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(2)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)=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8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 (3)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)+2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)=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+2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endParaRPr 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2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160" y="1465580"/>
                <a:ext cx="9785350" cy="1655445"/>
              </a:xfrm>
              <a:prstGeom prst="rect">
                <a:avLst/>
              </a:prstGeom>
              <a:blipFill rotWithShape="1">
                <a:blip r:embed="rId2"/>
                <a:stretch>
                  <a:fillRect l="-65" t="-384" r="-65" b="-384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67626" name="Rectangle 10" title=""/>
              <p:cNvSpPr/>
              <p:nvPr/>
            </p:nvSpPr>
            <p:spPr>
              <a:xfrm>
                <a:off x="1153160" y="3192145"/>
                <a:ext cx="9785350" cy="240728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40000"/>
                  </a:lnSpc>
                  <a:spcBef>
                    <a:spcPct val="0"/>
                  </a:spcBef>
                </a:pP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(2)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解：因为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)=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8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=(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-2 ,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所以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)=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-2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>
                  <a:lnSpc>
                    <a:spcPct val="140000"/>
                  </a:lnSpc>
                  <a:spcBef>
                    <a:spcPct val="0"/>
                  </a:spcBef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又因为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≥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或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≤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-2 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>
                  <a:lnSpc>
                    <a:spcPct val="140000"/>
                  </a:lnSpc>
                  <a:spcBef>
                    <a:spcPct val="0"/>
                  </a:spcBef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所以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)=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-2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（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≥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或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≤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-2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）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367626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160" y="3192145"/>
                <a:ext cx="9785350" cy="2407285"/>
              </a:xfrm>
              <a:prstGeom prst="rect">
                <a:avLst/>
              </a:prstGeom>
              <a:blipFill rotWithShape="1">
                <a:blip r:embed="rId3"/>
                <a:stretch>
                  <a:fillRect l="-52" t="-1794" r="-45" b="-185"/>
                </a:stretch>
              </a:blip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20" title=""/>
          <p:cNvSpPr/>
          <p:nvPr/>
        </p:nvSpPr>
        <p:spPr>
          <a:xfrm>
            <a:off x="988695" y="271780"/>
            <a:ext cx="27171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求函数解析式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3" name="Rectangle 10" title=""/>
          <p:cNvSpPr/>
          <p:nvPr/>
        </p:nvSpPr>
        <p:spPr>
          <a:xfrm>
            <a:off x="1153160" y="5649595"/>
            <a:ext cx="9785350" cy="9531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总结：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已知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[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)]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表达式，可用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配凑法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求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解析式；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要注意自变量的范围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6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84362" name="Text Box 10" title=""/>
          <p:cNvSpPr txBox="1"/>
          <p:nvPr/>
        </p:nvSpPr>
        <p:spPr>
          <a:xfrm>
            <a:off x="1153160" y="681355"/>
            <a:ext cx="9785350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fontAlgn="auto" hangingPunct="0">
              <a:lnSpc>
                <a:spcPct val="150000"/>
              </a:lnSpc>
            </a:pPr>
            <a:r>
              <a:rPr lang="zh-CN" altLang="en-US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.根据下列条件，求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的解析式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mc:AlternateContent>
        <mc:Choice Requires="a14">
          <p:sp>
            <p:nvSpPr>
              <p:cNvPr id="2" name="Text Box 8" title=""/>
              <p:cNvSpPr txBox="1"/>
              <p:nvPr/>
            </p:nvSpPr>
            <p:spPr>
              <a:xfrm>
                <a:off x="1153160" y="1536700"/>
                <a:ext cx="9785350" cy="1655445"/>
              </a:xfrm>
              <a:prstGeom prst="rect">
                <a:avLst/>
              </a:prstGeom>
              <a:solidFill>
                <a:schemeClr val="bg2"/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(1)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[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)]=4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-3,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其中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为一次函数；</a:t>
                </a:r>
                <a:endParaRPr 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(2)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)=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8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 (3)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)+2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)=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+2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endParaRPr 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2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160" y="1536700"/>
                <a:ext cx="9785350" cy="1655445"/>
              </a:xfrm>
              <a:prstGeom prst="rect">
                <a:avLst/>
              </a:prstGeom>
              <a:blipFill rotWithShape="1">
                <a:blip r:embed="rId2"/>
                <a:stretch>
                  <a:fillRect l="-65" t="-384" r="-65" b="-384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67626" name="Rectangle 10" title=""/>
              <p:cNvSpPr/>
              <p:nvPr/>
            </p:nvSpPr>
            <p:spPr>
              <a:xfrm>
                <a:off x="1153160" y="3316605"/>
                <a:ext cx="9785350" cy="215328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40000"/>
                  </a:lnSpc>
                  <a:spcBef>
                    <a:spcPct val="0"/>
                  </a:spcBef>
                </a:pP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(3)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解：已知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)+2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)=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+2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 </a:t>
                </a:r>
                <a:endParaRPr 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>
                  <a:lnSpc>
                    <a:spcPct val="140000"/>
                  </a:lnSpc>
                  <a:spcBef>
                    <a:spcPct val="0"/>
                  </a:spcBef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将其中的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换成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,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得到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)+2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)=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-2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endParaRPr 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>
                  <a:lnSpc>
                    <a:spcPct val="140000"/>
                  </a:lnSpc>
                  <a:spcBef>
                    <a:spcPct val="0"/>
                  </a:spcBef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联立以上两式并消去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，得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-2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367626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160" y="3316605"/>
                <a:ext cx="9785350" cy="2153285"/>
              </a:xfrm>
              <a:prstGeom prst="rect">
                <a:avLst/>
              </a:prstGeom>
              <a:blipFill rotWithShape="1">
                <a:blip r:embed="rId3"/>
                <a:stretch>
                  <a:fillRect l="-52" t="-2005" r="-45" b="-206"/>
                </a:stretch>
              </a:blip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20" title=""/>
          <p:cNvSpPr/>
          <p:nvPr/>
        </p:nvSpPr>
        <p:spPr>
          <a:xfrm>
            <a:off x="988695" y="271780"/>
            <a:ext cx="27171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求函数解析式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3" name="Rectangle 10" title=""/>
          <p:cNvSpPr/>
          <p:nvPr/>
        </p:nvSpPr>
        <p:spPr>
          <a:xfrm>
            <a:off x="1153160" y="5587365"/>
            <a:ext cx="9785350" cy="9531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总结：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已知一个关于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的方程，再构造一个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对偶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式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，然后消元即可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6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矩形 4" title=""/>
          <p:cNvSpPr/>
          <p:nvPr/>
        </p:nvSpPr>
        <p:spPr>
          <a:xfrm>
            <a:off x="587375" y="54864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484362" name="Text Box 10" title=""/>
          <p:cNvSpPr txBox="1"/>
          <p:nvPr/>
        </p:nvSpPr>
        <p:spPr>
          <a:xfrm>
            <a:off x="1153160" y="1188085"/>
            <a:ext cx="9785350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fontAlgn="auto" hangingPunct="0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根据下列条件，求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的解析式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mc:AlternateContent>
        <mc:Choice Requires="a14">
          <p:sp>
            <p:nvSpPr>
              <p:cNvPr id="6" name="Text Box 8" title=""/>
              <p:cNvSpPr txBox="1"/>
              <p:nvPr/>
            </p:nvSpPr>
            <p:spPr>
              <a:xfrm>
                <a:off x="1153160" y="2043430"/>
                <a:ext cx="9785350" cy="2301875"/>
              </a:xfrm>
              <a:prstGeom prst="rect">
                <a:avLst/>
              </a:prstGeom>
              <a:solidFill>
                <a:schemeClr val="bg2"/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(1)3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x+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)=2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+9,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其中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为一次函数；</a:t>
                </a:r>
                <a:endParaRPr 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(2)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x+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)=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+4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+1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</a:t>
                </a:r>
                <a:endParaRPr 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(3)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)+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)=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endParaRPr 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6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160" y="2043430"/>
                <a:ext cx="9785350" cy="2301875"/>
              </a:xfrm>
              <a:prstGeom prst="rect">
                <a:avLst/>
              </a:prstGeom>
              <a:blipFill rotWithShape="1">
                <a:blip r:embed="rId2"/>
                <a:stretch>
                  <a:fillRect l="-65" t="-276" r="-65" b="-276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7" name="Text Box 8" title=""/>
              <p:cNvSpPr txBox="1"/>
              <p:nvPr/>
            </p:nvSpPr>
            <p:spPr>
              <a:xfrm>
                <a:off x="1153160" y="4546600"/>
                <a:ext cx="9785350" cy="16554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答案：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(1)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)=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+3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；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(2)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)=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+2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-2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</a:t>
                </a:r>
                <a:endParaRPr 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(3)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7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160" y="4546600"/>
                <a:ext cx="9785350" cy="1655445"/>
              </a:xfrm>
              <a:prstGeom prst="rect">
                <a:avLst/>
              </a:prstGeom>
              <a:blipFill rotWithShape="1">
                <a:blip r:embed="rId3"/>
                <a:stretch>
                  <a:fillRect l="-65" t="-2608" r="-65" b="-384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287000" y="101981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84362" name="Text Box 10" title=""/>
          <p:cNvSpPr txBox="1"/>
          <p:nvPr/>
        </p:nvSpPr>
        <p:spPr>
          <a:xfrm>
            <a:off x="1153160" y="681355"/>
            <a:ext cx="9785350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fontAlgn="auto" hangingPunct="0">
              <a:lnSpc>
                <a:spcPct val="150000"/>
              </a:lnSpc>
            </a:pPr>
            <a:r>
              <a:rPr lang="zh-CN" altLang="en-US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求下列函数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的定义域.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mc:AlternateContent>
        <mc:Choice Requires="a14">
          <p:sp>
            <p:nvSpPr>
              <p:cNvPr id="2" name="Text Box 8" title=""/>
              <p:cNvSpPr txBox="1"/>
              <p:nvPr/>
            </p:nvSpPr>
            <p:spPr>
              <a:xfrm>
                <a:off x="1153160" y="1457960"/>
                <a:ext cx="9785350" cy="1731645"/>
              </a:xfrm>
              <a:prstGeom prst="rect">
                <a:avLst/>
              </a:prstGeom>
              <a:solidFill>
                <a:schemeClr val="bg2"/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(1)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zh-CN" altLang="en-US" sz="28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zh-CN" altLang="en-US" sz="28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x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e>
                      </m:rad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-3)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</a:t>
                </a:r>
                <a:r>
                  <a:rPr 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；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</a:t>
                </a:r>
                <a:endParaRPr 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(2)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8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6</m:t>
                          </m:r>
                        </m:e>
                      </m:rad>
                    </m:oMath>
                  </m:oMathPara>
                </a14:m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2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160" y="1457960"/>
                <a:ext cx="9785350" cy="1731645"/>
              </a:xfrm>
              <a:prstGeom prst="rect">
                <a:avLst/>
              </a:prstGeom>
              <a:blipFill rotWithShape="1">
                <a:blip r:embed="rId2"/>
                <a:stretch>
                  <a:fillRect l="-65" t="-2494" r="-65" b="-367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7626" name="Rectangle 10" title=""/>
          <p:cNvSpPr/>
          <p:nvPr/>
        </p:nvSpPr>
        <p:spPr>
          <a:xfrm>
            <a:off x="1153160" y="3509010"/>
            <a:ext cx="9785350" cy="18992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(1)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解：由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-4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≥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得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≥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由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-3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charset="-122"/>
                <a:sym typeface="+mn-ea"/>
              </a:rPr>
              <a:t>≠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得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charset="-122"/>
                <a:sym typeface="+mn-ea"/>
              </a:rPr>
              <a:t>≠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所以原函数的定义域为：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[2,3)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∪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(3,+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∞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20" title=""/>
          <p:cNvSpPr/>
          <p:nvPr/>
        </p:nvSpPr>
        <p:spPr>
          <a:xfrm>
            <a:off x="988695" y="271780"/>
            <a:ext cx="27171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求函数的定义域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3" name="Rectangle 10" title=""/>
          <p:cNvSpPr/>
          <p:nvPr/>
        </p:nvSpPr>
        <p:spPr>
          <a:xfrm>
            <a:off x="1153160" y="5587365"/>
            <a:ext cx="9785350" cy="9531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总结：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开偶次方时，被开方数非负；</a:t>
            </a:r>
            <a:endParaRPr lang="zh-CN" altLang="en-US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等式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300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=1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中，底数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charset="-122"/>
                <a:sym typeface="+mn-ea"/>
              </a:rPr>
              <a:t>≠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</a:t>
            </a:r>
            <a:endParaRPr lang="en-US" altLang="zh-CN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6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84362" name="Text Box 10" title=""/>
          <p:cNvSpPr txBox="1"/>
          <p:nvPr/>
        </p:nvSpPr>
        <p:spPr>
          <a:xfrm>
            <a:off x="1153160" y="681355"/>
            <a:ext cx="9785350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fontAlgn="auto" hangingPunct="0">
              <a:lnSpc>
                <a:spcPct val="150000"/>
              </a:lnSpc>
            </a:pPr>
            <a:r>
              <a:rPr lang="zh-CN" altLang="en-US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求下列函数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的定义域.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mc:AlternateContent>
        <mc:Choice Requires="a14">
          <p:sp>
            <p:nvSpPr>
              <p:cNvPr id="2" name="Text Box 8" title=""/>
              <p:cNvSpPr txBox="1"/>
              <p:nvPr/>
            </p:nvSpPr>
            <p:spPr>
              <a:xfrm>
                <a:off x="1153160" y="1457960"/>
                <a:ext cx="9785350" cy="1731645"/>
              </a:xfrm>
              <a:prstGeom prst="rect">
                <a:avLst/>
              </a:prstGeom>
              <a:solidFill>
                <a:schemeClr val="bg2"/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(1)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zh-CN" altLang="en-US" sz="28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zh-CN" altLang="en-US" sz="28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x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e>
                      </m:rad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-3)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</a:t>
                </a:r>
                <a:r>
                  <a:rPr 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；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</a:t>
                </a:r>
                <a:endParaRPr 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(2)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8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6</m:t>
                          </m:r>
                        </m:e>
                      </m:rad>
                    </m:oMath>
                  </m:oMathPara>
                </a14:m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2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160" y="1457960"/>
                <a:ext cx="9785350" cy="1731645"/>
              </a:xfrm>
              <a:prstGeom prst="rect">
                <a:avLst/>
              </a:prstGeom>
              <a:blipFill rotWithShape="1">
                <a:blip r:embed="rId2"/>
                <a:stretch>
                  <a:fillRect l="-65" t="-2494" r="-65" b="-367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67626" name="Rectangle 10" title=""/>
              <p:cNvSpPr/>
              <p:nvPr/>
            </p:nvSpPr>
            <p:spPr>
              <a:xfrm>
                <a:off x="1153160" y="3509010"/>
                <a:ext cx="9785350" cy="189928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40000"/>
                  </a:lnSpc>
                  <a:spcBef>
                    <a:spcPct val="0"/>
                  </a:spcBef>
                </a:pP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(2)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解：由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+5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-6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≥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得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≥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1,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或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≤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-6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>
                  <a:lnSpc>
                    <a:spcPct val="140000"/>
                  </a:lnSpc>
                  <a:spcBef>
                    <a:spcPct val="0"/>
                  </a:spcBef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由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仿宋" panose="02010609060101010101" charset="-122"/>
                    <a:sym typeface="+mn-ea"/>
                  </a:rPr>
                  <a:t>≠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得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仿宋" panose="02010609060101010101" charset="-122"/>
                    <a:sym typeface="+mn-ea"/>
                  </a:rPr>
                  <a:t>0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>
                  <a:lnSpc>
                    <a:spcPct val="140000"/>
                  </a:lnSpc>
                  <a:spcBef>
                    <a:spcPct val="0"/>
                  </a:spcBef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所以原函数的定义域为：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ea"/>
                  </a:rPr>
                  <a:t>∞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,-6]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367626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160" y="3509010"/>
                <a:ext cx="9785350" cy="1899285"/>
              </a:xfrm>
              <a:prstGeom prst="rect">
                <a:avLst/>
              </a:prstGeom>
              <a:blipFill rotWithShape="1">
                <a:blip r:embed="rId3"/>
                <a:stretch>
                  <a:fillRect l="-52" t="-2273" r="-45" b="-234"/>
                </a:stretch>
              </a:blip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20" title=""/>
          <p:cNvSpPr/>
          <p:nvPr/>
        </p:nvSpPr>
        <p:spPr>
          <a:xfrm>
            <a:off x="988695" y="271780"/>
            <a:ext cx="27171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求函数的定义域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3" name="Rectangle 10" title=""/>
              <p:cNvSpPr/>
              <p:nvPr/>
            </p:nvSpPr>
            <p:spPr>
              <a:xfrm>
                <a:off x="1153160" y="5587365"/>
                <a:ext cx="9785350" cy="53911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</a:t>
                </a:r>
                <a:r>
                  <a:rPr lang="zh-CN" altLang="en-US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总结：</a:t>
                </a:r>
                <a:r>
                  <a:rPr lang="en-US" altLang="zh-CN" sz="28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</m:d>
                      <m:r>
                        <a:rPr lang="zh-CN" altLang="en-US" sz="2800" i="1">
                          <a:solidFill>
                            <a:srgbClr val="7030A0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时</m:t>
                      </m:r>
                    </m:oMath>
                  </m:oMathPara>
                </a14:m>
                <a:r>
                  <a:rPr lang="en-US" altLang="zh-CN" sz="28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 x</a:t>
                </a:r>
                <a:r>
                  <a:rPr lang="en-US" altLang="zh-CN" sz="2800">
                    <a:solidFill>
                      <a:srgbClr val="7030A0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≥</a:t>
                </a:r>
                <a:r>
                  <a:rPr lang="en-US" altLang="zh-CN" sz="2800">
                    <a:solidFill>
                      <a:srgbClr val="7030A0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0</a:t>
                </a:r>
                <a:r>
                  <a:rPr lang="en-US" altLang="zh-CN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.  </a:t>
                </a:r>
                <a:r>
                  <a:rPr lang="zh-CN" altLang="en-US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所以由</a:t>
                </a:r>
                <a:r>
                  <a:rPr lang="en-US" altLang="zh-CN" sz="28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en-US" altLang="zh-CN" sz="2800">
                    <a:solidFill>
                      <a:srgbClr val="7030A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仿宋" panose="02010609060101010101" charset="-122"/>
                    <a:sym typeface="+mn-ea"/>
                  </a:rPr>
                  <a:t>≠</a:t>
                </a:r>
                <a:r>
                  <a:rPr lang="en-US" altLang="zh-CN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</a:t>
                </a:r>
                <a:r>
                  <a:rPr lang="zh-CN" altLang="en-US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得</a:t>
                </a:r>
                <a:r>
                  <a:rPr lang="en-US" altLang="zh-CN" sz="28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7030A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800">
                    <a:solidFill>
                      <a:srgbClr val="7030A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仿宋" panose="02010609060101010101" charset="-122"/>
                    <a:sym typeface="+mn-ea"/>
                  </a:rPr>
                  <a:t>0</a:t>
                </a:r>
                <a:endParaRPr lang="en-US" altLang="zh-CN" sz="2800">
                  <a:solidFill>
                    <a:srgbClr val="7030A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3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160" y="5587365"/>
                <a:ext cx="9785350" cy="539115"/>
              </a:xfrm>
              <a:prstGeom prst="rect">
                <a:avLst/>
              </a:prstGeom>
              <a:blipFill rotWithShape="1">
                <a:blip r:embed="rId4"/>
                <a:stretch>
                  <a:fillRect l="-52" t="-942" r="-45" b="-824"/>
                </a:stretch>
              </a:blip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6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矩形 4" title=""/>
          <p:cNvSpPr/>
          <p:nvPr/>
        </p:nvSpPr>
        <p:spPr>
          <a:xfrm>
            <a:off x="587375" y="54864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484362" name="Text Box 10" title=""/>
          <p:cNvSpPr txBox="1"/>
          <p:nvPr/>
        </p:nvSpPr>
        <p:spPr>
          <a:xfrm>
            <a:off x="1153160" y="1188085"/>
            <a:ext cx="9785350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fontAlgn="auto" hangingPunct="0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求下列函数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的定义域.</a:t>
            </a:r>
            <a:endParaRPr lang="en-US" altLang="zh-CN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mc:AlternateContent>
        <mc:Choice Requires="a14">
          <p:sp>
            <p:nvSpPr>
              <p:cNvPr id="6" name="Text Box 8" title=""/>
              <p:cNvSpPr txBox="1"/>
              <p:nvPr/>
            </p:nvSpPr>
            <p:spPr>
              <a:xfrm>
                <a:off x="1153160" y="2043430"/>
                <a:ext cx="9785350" cy="1671955"/>
              </a:xfrm>
              <a:prstGeom prst="rect">
                <a:avLst/>
              </a:prstGeom>
              <a:solidFill>
                <a:schemeClr val="bg2"/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(1)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y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；</a:t>
                </a:r>
                <a:endParaRPr 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(2)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sz="28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</a:t>
                </a:r>
                <a:endParaRPr 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6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160" y="2043430"/>
                <a:ext cx="9785350" cy="1671955"/>
              </a:xfrm>
              <a:prstGeom prst="rect">
                <a:avLst/>
              </a:prstGeom>
              <a:blipFill rotWithShape="1">
                <a:blip r:embed="rId2"/>
                <a:stretch>
                  <a:fillRect l="-65" t="-380" r="-65" b="-380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8" title=""/>
          <p:cNvSpPr txBox="1"/>
          <p:nvPr/>
        </p:nvSpPr>
        <p:spPr>
          <a:xfrm>
            <a:off x="1153160" y="4546600"/>
            <a:ext cx="9785350" cy="1383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答案：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(1)</a:t>
            </a:r>
            <a:r>
              <a:rPr 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{1}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</a:t>
            </a:r>
            <a:endParaRPr 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(2)</a:t>
            </a:r>
            <a:r>
              <a:rPr 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</a:t>
            </a:r>
            <a:r>
              <a:rPr lang="en-US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000">
                <a:solidFill>
                  <a:srgbClr val="C0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│</a:t>
            </a:r>
            <a:r>
              <a:rPr lang="en-US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80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charset="-122"/>
                <a:sym typeface="+mn-ea"/>
              </a:rPr>
              <a:t>≠</a:t>
            </a:r>
            <a:r>
              <a:rPr lang="en-US" sz="2800">
                <a:solidFill>
                  <a:srgbClr val="C00000"/>
                </a:solidFill>
                <a:latin typeface="微软雅黑" panose="020b0503020204020204" charset="-122"/>
                <a:ea typeface="微软雅黑"/>
                <a:cs typeface="仿宋" panose="02010609060101010101" charset="-122"/>
                <a:sym typeface="+mn-ea"/>
              </a:rPr>
              <a:t>±</a:t>
            </a:r>
            <a:r>
              <a:rPr 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1}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8"/>
  <p:tag name="KSO_WM_UNIT_COMPATIBLE" val="0"/>
  <p:tag name="KSO_WM_UNIT_DIAGRAM_ISNUMVISUAL" val="0"/>
  <p:tag name="KSO_WM_UNIT_DIAGRAM_ISREFERUNIT" val="0"/>
  <p:tag name="KSO_WM_UNIT_HIGHLIGHT" val="0"/>
  <p:tag name="KSO_WM_UNIT_ID" val="custom20190806_2*m_i*1_1"/>
  <p:tag name="KSO_WM_UNIT_INDEX" val="1_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9"/>
  <p:tag name="KSO_WM_UNIT_COMPATIBLE" val="0"/>
  <p:tag name="KSO_WM_UNIT_DIAGRAM_ISNUMVISUAL" val="0"/>
  <p:tag name="KSO_WM_UNIT_DIAGRAM_ISREFERUNIT" val="0"/>
  <p:tag name="KSO_WM_UNIT_HIGHLIGHT" val="0"/>
  <p:tag name="KSO_WM_UNIT_ID" val="custom20190806_2*m_i*1_3"/>
  <p:tag name="KSO_WM_UNIT_INDEX" val="1_3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0"/>
  <p:tag name="KSO_WM_UNIT_COMPATIBLE" val="0"/>
  <p:tag name="KSO_WM_UNIT_DIAGRAM_ISNUMVISUAL" val="0"/>
  <p:tag name="KSO_WM_UNIT_DIAGRAM_ISREFERUNIT" val="0"/>
  <p:tag name="KSO_WM_UNIT_HIGHLIGHT" val="0"/>
  <p:tag name="KSO_WM_UNIT_ID" val="custom20190806_2*m_i*1_4"/>
  <p:tag name="KSO_WM_UNIT_INDEX" val="1_4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1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5"/>
  <p:tag name="KSO_WM_UNIT_INDEX" val="1_5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6"/>
  <p:tag name="KSO_WM_UNIT_INDEX" val="1_6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3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7"/>
  <p:tag name="KSO_WM_UNIT_INDEX" val="1_7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4"/>
  <p:tag name="KSO_WM_UNIT_COMPATIBLE" val="0"/>
  <p:tag name="KSO_WM_UNIT_DIAGRAM_ISNUMVISUAL" val="0"/>
  <p:tag name="KSO_WM_UNIT_DIAGRAM_ISREFERUNIT" val="0"/>
  <p:tag name="KSO_WM_UNIT_FILL_FORE_SCHEMECOLOR_INDEX" val="13"/>
  <p:tag name="KSO_WM_UNIT_FILL_TYPE" val="1"/>
  <p:tag name="KSO_WM_UNIT_HIGHLIGHT" val="0"/>
  <p:tag name="KSO_WM_UNIT_ID" val="custom20190806_2*m_i*1_8"/>
  <p:tag name="KSO_WM_UNIT_INDEX" val="1_8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9"/>
  <p:tag name="KSO_WM_UNIT_INDEX" val="1_9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6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HIGHLIGHT" val="0"/>
  <p:tag name="KSO_WM_UNIT_ID" val="custom20190806_2*m_i*1_10"/>
  <p:tag name="KSO_WM_UNIT_INDEX" val="1_10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7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2"/>
  <p:tag name="KSO_WM_UNIT_INDEX" val="1_2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i*1_11"/>
  <p:tag name="KSO_WM_UNIT_INDEX" val="1_1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4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1_1"/>
  <p:tag name="KSO_WM_UNIT_INDEX" val="1_1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1_2"/>
  <p:tag name="KSO_WM_UNIT_INDEX" val="1_1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7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7"/>
  <p:tag name="KSO_WM_UNIT_COMPATIBLE" val="0"/>
  <p:tag name="KSO_WM_UNIT_DIAGRAM_ISNUMVISUAL" val="0"/>
  <p:tag name="KSO_WM_UNIT_DIAGRAM_ISREFERUNIT" val="0"/>
  <p:tag name="KSO_WM_UNIT_HIGHLIGHT" val="0"/>
  <p:tag name="KSO_WM_UNIT_ID" val="custom20190806_2*m_h_f*1_1_1"/>
  <p:tag name="KSO_WM_UNIT_INDEX" val="1_1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7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h_i*1_3_1"/>
  <p:tag name="KSO_WM_UNIT_INDEX" val="1_3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9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3_2"/>
  <p:tag name="KSO_WM_UNIT_INDEX" val="1_3_2"/>
  <p:tag name="KSO_WM_UNIT_LAYERLEVEL" val="1_1_1"/>
  <p:tag name="KSO_WM_UNIT_TEXT_FILL_FORE_SCHEMECOLOR_INDEX" val="8"/>
  <p:tag name="KSO_WM_UNIT_TEXT_FILL_TYPE" val="1"/>
  <p:tag name="KSO_WM_UNIT_TYPE" val="m_h_i"/>
  <p:tag name="KSO_WM_UNIT_USESOURCEFORMAT_APPLY" val="1"/>
</p:tagLst>
</file>

<file path=ppt/tags/tag7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0"/>
  <p:tag name="KSO_WM_UNIT_COMPATIBLE" val="0"/>
  <p:tag name="KSO_WM_UNIT_DIAGRAM_ISNUMVISUAL" val="0"/>
  <p:tag name="KSO_WM_UNIT_DIAGRAM_ISREFERUNIT" val="0"/>
  <p:tag name="KSO_WM_UNIT_HIGHLIGHT" val="0"/>
  <p:tag name="KSO_WM_UNIT_ID" val="custom20190806_2*m_h_f*1_3_1"/>
  <p:tag name="KSO_WM_UNIT_INDEX" val="1_3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2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6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5_1"/>
  <p:tag name="KSO_WM_UNIT_INDEX" val="1_5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7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5_2"/>
  <p:tag name="KSO_WM_UNIT_INDEX" val="1_5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8"/>
  <p:tag name="KSO_WM_UNIT_COMPATIBLE" val="0"/>
  <p:tag name="KSO_WM_UNIT_DIAGRAM_ISNUMVISUAL" val="0"/>
  <p:tag name="KSO_WM_UNIT_DIAGRAM_ISREFERUNIT" val="0"/>
  <p:tag name="KSO_WM_UNIT_HIGHLIGHT" val="0"/>
  <p:tag name="KSO_WM_UNIT_ID" val="custom20190806_2*m_h_f*1_5_1"/>
  <p:tag name="KSO_WM_UNIT_INDEX" val="1_5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5"/>
  <p:tag name="KSO_WM_UNIT_COMPATIBLE" val="0"/>
  <p:tag name="KSO_WM_UNIT_DIAGRAM_ISNUMVISUAL" val="0"/>
  <p:tag name="KSO_WM_UNIT_DIAGRAM_ISREFERUNIT" val="0"/>
  <p:tag name="KSO_WM_UNIT_HIGHLIGHT" val="0"/>
  <p:tag name="KSO_WM_UNIT_ID" val="custom20190806_2*i*2"/>
  <p:tag name="KSO_WM_UNIT_INDEX" val="2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1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4"/>
  <p:tag name="KSO_WM_UNIT_INDEX" val="4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HIGHLIGHT" val="0"/>
  <p:tag name="KSO_WM_UNIT_ID" val="custom20190806_2*i*5"/>
  <p:tag name="KSO_WM_UNIT_INDEX" val="5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3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6"/>
  <p:tag name="KSO_WM_UNIT_INDEX" val="6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7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TgyY2Y5Y2UxZjkwY2NiYzg1MTM4ZmQzOTFhYWJhY2IifQ=="/>
  <p:tag name="KSO_WPP_MARK_KEY" val="231f7b95-edf5-46ef-97b4-6e9e20fea761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9525">
          <a:noFill/>
        </a:ln>
      </a:spPr>
      <a:bodyPr wrap="square" anchor="t" anchorCtr="0">
        <a:spAutoFit/>
      </a:bodyPr>
      <a:lstStyle>
        <a:defPPr>
          <a:lnSpc>
            <a:spcPct val="130000"/>
          </a:lnSpc>
          <a:defRPr lang="zh-CN" altLang="en-US" sz="2800" dirty="0">
            <a:solidFill>
              <a:srgbClr val="0000FF"/>
            </a:solidFill>
            <a:latin typeface="仿宋" panose="02010609060101010101" charset="-122"/>
            <a:ea typeface="仿宋" panose="02010609060101010101" charset="-122"/>
            <a:cs typeface="Times New Roman" panose="02020603050405020304" pitchFamily="18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153</Paragraphs>
  <Slides>21</Slides>
  <Notes>1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baseType="lpstr" size="34">
      <vt:lpstr>Arial</vt:lpstr>
      <vt:lpstr>微软雅黑</vt:lpstr>
      <vt:lpstr>Wingdings</vt:lpstr>
      <vt:lpstr>Calibri Light</vt:lpstr>
      <vt:lpstr>Calibri</vt:lpstr>
      <vt:lpstr>仿宋</vt:lpstr>
      <vt:lpstr>Times New Roman</vt:lpstr>
      <vt:lpstr>宋体</vt:lpstr>
      <vt:lpstr>等线</vt:lpstr>
      <vt:lpstr>方正姚体</vt:lpstr>
      <vt:lpstr>Cambria Math</vt:lpstr>
      <vt:lpstr>黑体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2023-07-06T13:49:11.186</cp:lastPrinted>
  <dcterms:created xsi:type="dcterms:W3CDTF">2023-07-06T13:49:11Z</dcterms:created>
  <dcterms:modified xsi:type="dcterms:W3CDTF">2023-07-06T05:49:11Z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