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3.3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2"/>
  </p:sldMasterIdLst>
  <p:notesMasterIdLst>
    <p:notesMasterId r:id="rId3"/>
  </p:notesMasterIdLst>
  <p:sldIdLst>
    <p:sldId id="261" r:id="rId4"/>
    <p:sldId id="262" r:id="rId5"/>
    <p:sldId id="1681" r:id="rId6"/>
    <p:sldId id="1814" r:id="rId7"/>
    <p:sldId id="1682" r:id="rId8"/>
    <p:sldId id="1842" r:id="rId9"/>
    <p:sldId id="1843" r:id="rId10"/>
    <p:sldId id="1844" r:id="rId11"/>
    <p:sldId id="1909" r:id="rId12"/>
    <p:sldId id="1871" r:id="rId13"/>
    <p:sldId id="1186" r:id="rId14"/>
    <p:sldId id="1879" r:id="rId15"/>
    <p:sldId id="1709" r:id="rId16"/>
    <p:sldId id="1876" r:id="rId17"/>
    <p:sldId id="1878" r:id="rId18"/>
    <p:sldId id="1782" r:id="rId19"/>
    <p:sldId id="1880" r:id="rId20"/>
    <p:sldId id="1877" r:id="rId21"/>
    <p:sldId id="1902" r:id="rId22"/>
    <p:sldId id="1881" r:id="rId23"/>
    <p:sldId id="330" r:id="rId24"/>
    <p:sldId id="331" r:id="rId25"/>
    <p:sldId id="332" r:id="rId26"/>
    <p:sldId id="285" r:id="rId27"/>
    <p:sldId id="319" r:id="rId28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>
  <p:cmAuthor id="1" name="Administrator" initials="A" lastIdx="0" clrIdx="0"/>
</p:cmAuthorLst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396"/>
        <p:guide pos="380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commentAuthors" Target="commentAuthors.xml" /><Relationship Id="rId10" Type="http://schemas.openxmlformats.org/officeDocument/2006/relationships/slide" Target="slides/slide7.xml" /><Relationship Id="rId11" Type="http://schemas.openxmlformats.org/officeDocument/2006/relationships/slide" Target="slides/slide8.xml" /><Relationship Id="rId12" Type="http://schemas.openxmlformats.org/officeDocument/2006/relationships/slide" Target="slides/slide9.xml" /><Relationship Id="rId13" Type="http://schemas.openxmlformats.org/officeDocument/2006/relationships/slide" Target="slides/slide10.xml" /><Relationship Id="rId14" Type="http://schemas.openxmlformats.org/officeDocument/2006/relationships/slide" Target="slides/slide11.xml" /><Relationship Id="rId15" Type="http://schemas.openxmlformats.org/officeDocument/2006/relationships/slide" Target="slides/slide12.xml" /><Relationship Id="rId16" Type="http://schemas.openxmlformats.org/officeDocument/2006/relationships/slide" Target="slides/slide13.xml" /><Relationship Id="rId17" Type="http://schemas.openxmlformats.org/officeDocument/2006/relationships/slide" Target="slides/slide14.xml" /><Relationship Id="rId18" Type="http://schemas.openxmlformats.org/officeDocument/2006/relationships/slide" Target="slides/slide15.xml" /><Relationship Id="rId19" Type="http://schemas.openxmlformats.org/officeDocument/2006/relationships/slide" Target="slides/slide16.xml" /><Relationship Id="rId2" Type="http://schemas.openxmlformats.org/officeDocument/2006/relationships/slideMaster" Target="slideMasters/slideMaster1.xml" /><Relationship Id="rId20" Type="http://schemas.openxmlformats.org/officeDocument/2006/relationships/slide" Target="slides/slide17.xml" /><Relationship Id="rId21" Type="http://schemas.openxmlformats.org/officeDocument/2006/relationships/slide" Target="slides/slide18.xml" /><Relationship Id="rId22" Type="http://schemas.openxmlformats.org/officeDocument/2006/relationships/slide" Target="slides/slide19.xml" /><Relationship Id="rId23" Type="http://schemas.openxmlformats.org/officeDocument/2006/relationships/slide" Target="slides/slide20.xml" /><Relationship Id="rId24" Type="http://schemas.openxmlformats.org/officeDocument/2006/relationships/slide" Target="slides/slide21.xml" /><Relationship Id="rId25" Type="http://schemas.openxmlformats.org/officeDocument/2006/relationships/slide" Target="slides/slide22.xml" /><Relationship Id="rId26" Type="http://schemas.openxmlformats.org/officeDocument/2006/relationships/slide" Target="slides/slide23.xml" /><Relationship Id="rId27" Type="http://schemas.openxmlformats.org/officeDocument/2006/relationships/slide" Target="slides/slide24.xml" /><Relationship Id="rId28" Type="http://schemas.openxmlformats.org/officeDocument/2006/relationships/slide" Target="slides/slide25.xml" /><Relationship Id="rId29" Type="http://schemas.openxmlformats.org/officeDocument/2006/relationships/tags" Target="tags/tag102.xml" /><Relationship Id="rId3" Type="http://schemas.openxmlformats.org/officeDocument/2006/relationships/notesMaster" Target="notesMasters/notesMaster1.xml" /><Relationship Id="rId30" Type="http://schemas.openxmlformats.org/officeDocument/2006/relationships/presProps" Target="presProps.xml" /><Relationship Id="rId31" Type="http://schemas.openxmlformats.org/officeDocument/2006/relationships/viewProps" Target="viewProps.xml" /><Relationship Id="rId32" Type="http://schemas.openxmlformats.org/officeDocument/2006/relationships/theme" Target="theme/theme1.xml" /><Relationship Id="rId33" Type="http://schemas.openxmlformats.org/officeDocument/2006/relationships/tableStyles" Target="tableStyles.xml" /><Relationship Id="rId4" Type="http://schemas.openxmlformats.org/officeDocument/2006/relationships/slide" Target="slides/slide1.xml" /><Relationship Id="rId5" Type="http://schemas.openxmlformats.org/officeDocument/2006/relationships/slide" Target="slides/slide2.xml" /><Relationship Id="rId6" Type="http://schemas.openxmlformats.org/officeDocument/2006/relationships/slide" Target="slides/slide3.xml" /><Relationship Id="rId7" Type="http://schemas.openxmlformats.org/officeDocument/2006/relationships/slide" Target="slides/slide4.xml" /><Relationship Id="rId8" Type="http://schemas.openxmlformats.org/officeDocument/2006/relationships/slide" Target="slides/slide5.xml" /><Relationship Id="rId9" Type="http://schemas.openxmlformats.org/officeDocument/2006/relationships/slide" Target="slides/slide6.xml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.xml" /><Relationship Id="rId2" Type="http://schemas.openxmlformats.org/officeDocument/2006/relationships/tags" Target="../tags/tag2.xml" /><Relationship Id="rId3" Type="http://schemas.openxmlformats.org/officeDocument/2006/relationships/tags" Target="../tags/tag3.xml" /><Relationship Id="rId4" Type="http://schemas.openxmlformats.org/officeDocument/2006/relationships/tags" Target="../tags/tag4.xml" /><Relationship Id="rId5" Type="http://schemas.openxmlformats.org/officeDocument/2006/relationships/tags" Target="../tags/tag5.xml" /><Relationship Id="rId6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8.xml" /><Relationship Id="rId2" Type="http://schemas.openxmlformats.org/officeDocument/2006/relationships/tags" Target="../tags/tag49.xml" /><Relationship Id="rId3" Type="http://schemas.openxmlformats.org/officeDocument/2006/relationships/tags" Target="../tags/tag50.xml" /><Relationship Id="rId4" Type="http://schemas.openxmlformats.org/officeDocument/2006/relationships/tags" Target="../tags/tag51.xml" /><Relationship Id="rId5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2.xml" /><Relationship Id="rId2" Type="http://schemas.openxmlformats.org/officeDocument/2006/relationships/tags" Target="../tags/tag53.xml" /><Relationship Id="rId3" Type="http://schemas.openxmlformats.org/officeDocument/2006/relationships/tags" Target="../tags/tag54.xml" /><Relationship Id="rId4" Type="http://schemas.openxmlformats.org/officeDocument/2006/relationships/tags" Target="../tags/tag55.xml" /><Relationship Id="rId5" Type="http://schemas.openxmlformats.org/officeDocument/2006/relationships/tags" Target="../tags/tag56.xml" /><Relationship Id="rId6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6.xml" /><Relationship Id="rId2" Type="http://schemas.openxmlformats.org/officeDocument/2006/relationships/tags" Target="../tags/tag7.xml" /><Relationship Id="rId3" Type="http://schemas.openxmlformats.org/officeDocument/2006/relationships/tags" Target="../tags/tag8.xml" /><Relationship Id="rId4" Type="http://schemas.openxmlformats.org/officeDocument/2006/relationships/tags" Target="../tags/tag9.xml" /><Relationship Id="rId5" Type="http://schemas.openxmlformats.org/officeDocument/2006/relationships/tags" Target="../tags/tag10.xml" /><Relationship Id="rId6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1.xml" /><Relationship Id="rId2" Type="http://schemas.openxmlformats.org/officeDocument/2006/relationships/tags" Target="../tags/tag12.xml" /><Relationship Id="rId3" Type="http://schemas.openxmlformats.org/officeDocument/2006/relationships/tags" Target="../tags/tag13.xml" /><Relationship Id="rId4" Type="http://schemas.openxmlformats.org/officeDocument/2006/relationships/tags" Target="../tags/tag14.xml" /><Relationship Id="rId5" Type="http://schemas.openxmlformats.org/officeDocument/2006/relationships/tags" Target="../tags/tag15.xml" /><Relationship Id="rId6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6.xml" /><Relationship Id="rId2" Type="http://schemas.openxmlformats.org/officeDocument/2006/relationships/tags" Target="../tags/tag17.xml" /><Relationship Id="rId3" Type="http://schemas.openxmlformats.org/officeDocument/2006/relationships/tags" Target="../tags/tag18.xml" /><Relationship Id="rId4" Type="http://schemas.openxmlformats.org/officeDocument/2006/relationships/tags" Target="../tags/tag19.xml" /><Relationship Id="rId5" Type="http://schemas.openxmlformats.org/officeDocument/2006/relationships/tags" Target="../tags/tag20.xml" /><Relationship Id="rId6" Type="http://schemas.openxmlformats.org/officeDocument/2006/relationships/tags" Target="../tags/tag21.xml" /><Relationship Id="rId7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2.xml" /><Relationship Id="rId2" Type="http://schemas.openxmlformats.org/officeDocument/2006/relationships/tags" Target="../tags/tag23.xml" /><Relationship Id="rId3" Type="http://schemas.openxmlformats.org/officeDocument/2006/relationships/tags" Target="../tags/tag24.xml" /><Relationship Id="rId4" Type="http://schemas.openxmlformats.org/officeDocument/2006/relationships/tags" Target="../tags/tag25.xml" /><Relationship Id="rId5" Type="http://schemas.openxmlformats.org/officeDocument/2006/relationships/tags" Target="../tags/tag26.xml" /><Relationship Id="rId6" Type="http://schemas.openxmlformats.org/officeDocument/2006/relationships/tags" Target="../tags/tag27.xml" /><Relationship Id="rId7" Type="http://schemas.openxmlformats.org/officeDocument/2006/relationships/tags" Target="../tags/tag28.xml" /><Relationship Id="rId8" Type="http://schemas.openxmlformats.org/officeDocument/2006/relationships/tags" Target="../tags/tag29.xml" /><Relationship Id="rId9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0.xml" /><Relationship Id="rId2" Type="http://schemas.openxmlformats.org/officeDocument/2006/relationships/tags" Target="../tags/tag31.xml" /><Relationship Id="rId3" Type="http://schemas.openxmlformats.org/officeDocument/2006/relationships/tags" Target="../tags/tag32.xml" /><Relationship Id="rId4" Type="http://schemas.openxmlformats.org/officeDocument/2006/relationships/tags" Target="../tags/tag33.xml" /><Relationship Id="rId5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4.xml" /><Relationship Id="rId2" Type="http://schemas.openxmlformats.org/officeDocument/2006/relationships/tags" Target="../tags/tag35.xml" /><Relationship Id="rId3" Type="http://schemas.openxmlformats.org/officeDocument/2006/relationships/tags" Target="../tags/tag36.xml" /><Relationship Id="rId4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7.xml" /><Relationship Id="rId2" Type="http://schemas.openxmlformats.org/officeDocument/2006/relationships/tags" Target="../tags/tag38.xml" /><Relationship Id="rId3" Type="http://schemas.openxmlformats.org/officeDocument/2006/relationships/tags" Target="../tags/tag39.xml" /><Relationship Id="rId4" Type="http://schemas.openxmlformats.org/officeDocument/2006/relationships/tags" Target="../tags/tag40.xml" /><Relationship Id="rId5" Type="http://schemas.openxmlformats.org/officeDocument/2006/relationships/tags" Target="../tags/tag41.xml" /><Relationship Id="rId6" Type="http://schemas.openxmlformats.org/officeDocument/2006/relationships/tags" Target="../tags/tag42.xml" /><Relationship Id="rId7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3.xml" /><Relationship Id="rId2" Type="http://schemas.openxmlformats.org/officeDocument/2006/relationships/tags" Target="../tags/tag44.xml" /><Relationship Id="rId3" Type="http://schemas.openxmlformats.org/officeDocument/2006/relationships/tags" Target="../tags/tag45.xml" /><Relationship Id="rId4" Type="http://schemas.openxmlformats.org/officeDocument/2006/relationships/tags" Target="../tags/tag46.xml" /><Relationship Id="rId5" Type="http://schemas.openxmlformats.org/officeDocument/2006/relationships/tags" Target="../tags/tag47.xml" /><Relationship Id="rId6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 spd="slow">
    <p:wipe/>
  </p:transition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slideLayout" Target="../slideLayouts/slideLayout12.xml" /><Relationship Id="rId13" Type="http://schemas.openxmlformats.org/officeDocument/2006/relationships/slideLayout" Target="../slideLayouts/slideLayout13.xml" /><Relationship Id="rId14" Type="http://schemas.openxmlformats.org/officeDocument/2006/relationships/tags" Target="../tags/tag57.xml" /><Relationship Id="rId15" Type="http://schemas.openxmlformats.org/officeDocument/2006/relationships/tags" Target="../tags/tag58.xml" /><Relationship Id="rId16" Type="http://schemas.openxmlformats.org/officeDocument/2006/relationships/tags" Target="../tags/tag59.xml" /><Relationship Id="rId17" Type="http://schemas.openxmlformats.org/officeDocument/2006/relationships/tags" Target="../tags/tag60.xml" /><Relationship Id="rId18" Type="http://schemas.openxmlformats.org/officeDocument/2006/relationships/tags" Target="../tags/tag61.xml" /><Relationship Id="rId19" Type="http://schemas.openxmlformats.org/officeDocument/2006/relationships/image" Target="file:///D:\qq&#25991;&#20214;\712321467\Image\C2C\Image2\%7b75232B38-A165-1FB7-499C-2E1C792CACB5%7d.png" TargetMode="External" /><Relationship Id="rId2" Type="http://schemas.openxmlformats.org/officeDocument/2006/relationships/slideLayout" Target="../slideLayouts/slideLayout2.xml" /><Relationship Id="rId20" Type="http://schemas.openxmlformats.org/officeDocument/2006/relationships/image" Target="../media/image1.png" /><Relationship Id="rId21" Type="http://schemas.openxmlformats.org/officeDocument/2006/relationships/image" Target="../media/image2.png" /><Relationship Id="rId22" Type="http://schemas.openxmlformats.org/officeDocument/2006/relationships/tags" Target="../tags/tag62.xml" /><Relationship Id="rId2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rotWithShape="0">
          <a:blip r:embed="rId2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0</a:t>
            </a:fld>
            <a:endParaRPr lang="zh-CN" altLang="en-US"/>
          </a:p>
        </p:txBody>
      </p:sp>
      <p:pic>
        <p:nvPicPr>
          <p:cNvPr id="7" name="图片 1073743875" descr="学科网 zxxk.com" title=""/>
          <p:cNvPicPr>
            <a:picLocks noChangeAspect="1"/>
          </p:cNvPicPr>
          <p:nvPr/>
        </p:nvPicPr>
        <p:blipFill>
          <a:blip r:embed="rId20" r:link="rId19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</a:ln>
        </p:spPr>
      </p:pic>
    </p:spTree>
    <p:custDataLst>
      <p:tags r:id="rId22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1609725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3.jpe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74.xml" /><Relationship Id="rId3" Type="http://schemas.openxmlformats.org/officeDocument/2006/relationships/tags" Target="../tags/tag75.xml" /><Relationship Id="rId4" Type="http://schemas.openxmlformats.org/officeDocument/2006/relationships/tags" Target="../tags/tag76.xml" /><Relationship Id="rId5" Type="http://schemas.openxmlformats.org/officeDocument/2006/relationships/image" Target="../media/image19.png" /><Relationship Id="rId6" Type="http://schemas.openxmlformats.org/officeDocument/2006/relationships/tags" Target="../tags/tag77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4.jpe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0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4.jpe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1.pn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2.png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2.png" /><Relationship Id="rId3" Type="http://schemas.openxmlformats.org/officeDocument/2006/relationships/image" Target="../media/image23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4.jpeg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tags" Target="../tags/tag86.xml" /><Relationship Id="rId11" Type="http://schemas.openxmlformats.org/officeDocument/2006/relationships/tags" Target="../tags/tag87.xml" /><Relationship Id="rId12" Type="http://schemas.openxmlformats.org/officeDocument/2006/relationships/tags" Target="../tags/tag88.xml" /><Relationship Id="rId13" Type="http://schemas.openxmlformats.org/officeDocument/2006/relationships/tags" Target="../tags/tag89.xml" /><Relationship Id="rId14" Type="http://schemas.openxmlformats.org/officeDocument/2006/relationships/tags" Target="../tags/tag90.xml" /><Relationship Id="rId15" Type="http://schemas.openxmlformats.org/officeDocument/2006/relationships/tags" Target="../tags/tag91.xml" /><Relationship Id="rId16" Type="http://schemas.openxmlformats.org/officeDocument/2006/relationships/tags" Target="../tags/tag92.xml" /><Relationship Id="rId17" Type="http://schemas.openxmlformats.org/officeDocument/2006/relationships/tags" Target="../tags/tag93.xml" /><Relationship Id="rId18" Type="http://schemas.openxmlformats.org/officeDocument/2006/relationships/tags" Target="../tags/tag94.xml" /><Relationship Id="rId19" Type="http://schemas.openxmlformats.org/officeDocument/2006/relationships/tags" Target="../tags/tag95.xml" /><Relationship Id="rId2" Type="http://schemas.openxmlformats.org/officeDocument/2006/relationships/tags" Target="../tags/tag78.xml" /><Relationship Id="rId20" Type="http://schemas.openxmlformats.org/officeDocument/2006/relationships/tags" Target="../tags/tag96.xml" /><Relationship Id="rId21" Type="http://schemas.openxmlformats.org/officeDocument/2006/relationships/tags" Target="../tags/tag97.xml" /><Relationship Id="rId22" Type="http://schemas.openxmlformats.org/officeDocument/2006/relationships/tags" Target="../tags/tag98.xml" /><Relationship Id="rId23" Type="http://schemas.openxmlformats.org/officeDocument/2006/relationships/tags" Target="../tags/tag99.xml" /><Relationship Id="rId24" Type="http://schemas.openxmlformats.org/officeDocument/2006/relationships/tags" Target="../tags/tag100.xml" /><Relationship Id="rId25" Type="http://schemas.openxmlformats.org/officeDocument/2006/relationships/tags" Target="../tags/tag101.xml" /><Relationship Id="rId3" Type="http://schemas.openxmlformats.org/officeDocument/2006/relationships/tags" Target="../tags/tag79.xml" /><Relationship Id="rId4" Type="http://schemas.openxmlformats.org/officeDocument/2006/relationships/tags" Target="../tags/tag80.xml" /><Relationship Id="rId5" Type="http://schemas.openxmlformats.org/officeDocument/2006/relationships/tags" Target="../tags/tag81.xml" /><Relationship Id="rId6" Type="http://schemas.openxmlformats.org/officeDocument/2006/relationships/tags" Target="../tags/tag82.xml" /><Relationship Id="rId7" Type="http://schemas.openxmlformats.org/officeDocument/2006/relationships/tags" Target="../tags/tag83.xml" /><Relationship Id="rId8" Type="http://schemas.openxmlformats.org/officeDocument/2006/relationships/tags" Target="../tags/tag84.xml" /><Relationship Id="rId9" Type="http://schemas.openxmlformats.org/officeDocument/2006/relationships/tags" Target="../tags/tag85.xml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4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5.png" /><Relationship Id="rId3" Type="http://schemas.openxmlformats.org/officeDocument/2006/relationships/image" Target="../media/image6.png" /><Relationship Id="rId4" Type="http://schemas.openxmlformats.org/officeDocument/2006/relationships/tags" Target="../tags/tag63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7.png" /><Relationship Id="rId3" Type="http://schemas.openxmlformats.org/officeDocument/2006/relationships/image" Target="../media/image8.png" /><Relationship Id="rId4" Type="http://schemas.openxmlformats.org/officeDocument/2006/relationships/image" Target="../media/image9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64.xml" /><Relationship Id="rId3" Type="http://schemas.openxmlformats.org/officeDocument/2006/relationships/tags" Target="../tags/tag65.xml" /><Relationship Id="rId4" Type="http://schemas.openxmlformats.org/officeDocument/2006/relationships/image" Target="../media/image10.png" /><Relationship Id="rId5" Type="http://schemas.openxmlformats.org/officeDocument/2006/relationships/image" Target="../media/image11.png" /><Relationship Id="rId6" Type="http://schemas.openxmlformats.org/officeDocument/2006/relationships/tags" Target="../tags/tag66.xml" /><Relationship Id="rId7" Type="http://schemas.openxmlformats.org/officeDocument/2006/relationships/tags" Target="../tags/tag67.xml" /><Relationship Id="rId8" Type="http://schemas.openxmlformats.org/officeDocument/2006/relationships/image" Target="../media/image12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3.png" /><Relationship Id="rId3" Type="http://schemas.openxmlformats.org/officeDocument/2006/relationships/image" Target="../media/image14.png" /><Relationship Id="rId4" Type="http://schemas.openxmlformats.org/officeDocument/2006/relationships/tags" Target="../tags/tag68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5.png" /><Relationship Id="rId3" Type="http://schemas.openxmlformats.org/officeDocument/2006/relationships/image" Target="../media/image16.png" /><Relationship Id="rId4" Type="http://schemas.openxmlformats.org/officeDocument/2006/relationships/image" Target="../media/image1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69.xml" /><Relationship Id="rId3" Type="http://schemas.openxmlformats.org/officeDocument/2006/relationships/tags" Target="../tags/tag70.xml" /><Relationship Id="rId4" Type="http://schemas.openxmlformats.org/officeDocument/2006/relationships/image" Target="../media/image18.png" /><Relationship Id="rId5" Type="http://schemas.openxmlformats.org/officeDocument/2006/relationships/tags" Target="../tags/tag71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72.xml" /><Relationship Id="rId3" Type="http://schemas.openxmlformats.org/officeDocument/2006/relationships/tags" Target="../tags/tag73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文本框 4" title=""/>
          <p:cNvSpPr txBox="1"/>
          <p:nvPr/>
        </p:nvSpPr>
        <p:spPr>
          <a:xfrm>
            <a:off x="2542540" y="859790"/>
            <a:ext cx="7133590" cy="5835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zh-CN" altLang="en-US" sz="3200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第三章</a:t>
            </a:r>
            <a:r>
              <a:rPr lang="en-US" altLang="zh-CN" sz="3200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3200" b="1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函数的概念与性质</a:t>
            </a:r>
            <a:endParaRPr lang="zh-CN" altLang="en-US" sz="3200" b="1">
              <a:solidFill>
                <a:srgbClr val="4EAE04"/>
              </a:solidFill>
              <a:effectLst>
                <a:outerShdw blurRad="12700" dist="635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6" name="文本框 5" title=""/>
          <p:cNvSpPr txBox="1"/>
          <p:nvPr/>
        </p:nvSpPr>
        <p:spPr>
          <a:xfrm>
            <a:off x="1750695" y="2212975"/>
            <a:ext cx="8717280" cy="7683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3.2.3 </a:t>
            </a:r>
            <a:r>
              <a:rPr lang="zh-CN" altLang="en-US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函数的奇偶性</a:t>
            </a:r>
            <a:endParaRPr lang="zh-CN" altLang="en-US" sz="4400">
              <a:solidFill>
                <a:srgbClr val="FF0000"/>
              </a:solidFill>
              <a:effectLst>
                <a:outerShdw blurRad="12700" dist="2286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4556760" y="3170555"/>
            <a:ext cx="35718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1D41D5"/>
                </a:solidFill>
              </a:rPr>
              <a:t>高中数学</a:t>
            </a:r>
            <a:r>
              <a:rPr lang="en-US" altLang="zh-CN" sz="2000" b="1">
                <a:solidFill>
                  <a:srgbClr val="1D41D5"/>
                </a:solidFill>
                <a:latin typeface="仿宋" panose="02010609060101010101" charset="-122"/>
                <a:ea typeface="仿宋" panose="02010609060101010101" charset="-122"/>
              </a:rPr>
              <a:t>/</a:t>
            </a:r>
            <a:r>
              <a:rPr lang="zh-CN" altLang="en-US" sz="2000">
                <a:solidFill>
                  <a:srgbClr val="1D41D5"/>
                </a:solidFill>
              </a:rPr>
              <a:t>人教</a:t>
            </a:r>
            <a:r>
              <a:rPr lang="en-US" altLang="zh-CN" sz="2000">
                <a:solidFill>
                  <a:srgbClr val="1D41D5"/>
                </a:solidFill>
              </a:rPr>
              <a:t>A</a:t>
            </a:r>
            <a:r>
              <a:rPr lang="zh-CN" altLang="en-US" sz="2000">
                <a:solidFill>
                  <a:srgbClr val="1D41D5"/>
                </a:solidFill>
              </a:rPr>
              <a:t>版</a:t>
            </a:r>
            <a:r>
              <a:rPr lang="en-US" altLang="zh-CN" sz="2000" b="1">
                <a:solidFill>
                  <a:srgbClr val="1D41D5"/>
                </a:solidFill>
                <a:latin typeface="仿宋" panose="02010609060101010101" charset="-122"/>
                <a:ea typeface="仿宋" panose="02010609060101010101" charset="-122"/>
              </a:rPr>
              <a:t>/</a:t>
            </a:r>
            <a:r>
              <a:rPr lang="zh-CN" altLang="en-US" sz="2000">
                <a:solidFill>
                  <a:srgbClr val="1D41D5"/>
                </a:solidFill>
              </a:rPr>
              <a:t>必修一</a:t>
            </a:r>
            <a:endParaRPr lang="zh-CN" altLang="en-US" sz="2000">
              <a:solidFill>
                <a:srgbClr val="1D41D5"/>
              </a:solidFill>
            </a:endParaRPr>
          </a:p>
        </p:txBody>
      </p:sp>
      <p:pic>
        <p:nvPicPr>
          <p:cNvPr id="2056" name="Picture 110" title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360" y="4884420"/>
            <a:ext cx="3862070" cy="16871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wipe/>
  </p:transition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" name="矩形 5" title=""/>
          <p:cNvSpPr/>
          <p:nvPr/>
        </p:nvSpPr>
        <p:spPr>
          <a:xfrm>
            <a:off x="587375" y="477520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4" name="文本框 3" title=""/>
          <p:cNvSpPr txBox="1"/>
          <p:nvPr>
            <p:custDataLst>
              <p:tags r:id="rId2"/>
            </p:custDataLst>
          </p:nvPr>
        </p:nvSpPr>
        <p:spPr>
          <a:xfrm>
            <a:off x="1393825" y="1052830"/>
            <a:ext cx="9435465" cy="7372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wrap="square" anchor="t" anchorCtr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800" b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2.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判断下列函数的奇偶性：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mc:AlternateContent>
        <mc:Choice Requires="a14">
          <p:sp>
            <p:nvSpPr>
              <p:cNvPr id="2" name="文本框 1" title="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1393825" y="1798320"/>
                <a:ext cx="9435465" cy="2301875"/>
              </a:xfrm>
              <a:prstGeom prst="rect">
                <a:avLst/>
              </a:prstGeom>
              <a:solidFill>
                <a:schemeClr val="bg2"/>
              </a:solidFill>
              <a:ln w="12700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 wrap="square" anchor="t" anchorCtr="0">
                <a:spAutoFit/>
              </a:bodyPr>
              <a:lstStyle/>
              <a:p>
                <a:pPr fontAlgn="auto">
                  <a:lnSpc>
                    <a:spcPct val="15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(1)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)=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 baseline="30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4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;              (2)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)=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 baseline="30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5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;</a:t>
                </a:r>
                <a:endPara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 fontAlgn="auto">
                  <a:lnSpc>
                    <a:spcPct val="15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(3)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)=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x+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;             (4)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)=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altLang="zh-CN" sz="2800" i="1" baseline="300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;</a:t>
                </a:r>
                <a:endPara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 fontAlgn="auto">
                  <a:lnSpc>
                    <a:spcPct val="15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(5)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)=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-1;             (6)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)=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 baseline="30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2 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, x</a:t>
                </a:r>
                <a:r>
                  <a:rPr lang="en-US" altLang="zh-CN" sz="28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∈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[-3, 7].</a:t>
                </a:r>
                <a:endPara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1393825" y="1798320"/>
                <a:ext cx="9435465" cy="2301875"/>
              </a:xfrm>
              <a:prstGeom prst="rect">
                <a:avLst/>
              </a:prstGeom>
              <a:blipFill rotWithShape="1">
                <a:blip r:embed="rId5"/>
                <a:stretch>
                  <a:fillRect l="-67" t="-1876" r="-67" b="-276"/>
                </a:stretch>
              </a:blipFill>
              <a:ln w="12700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 title=""/>
          <p:cNvSpPr txBox="1"/>
          <p:nvPr>
            <p:custDataLst>
              <p:tags r:id="rId6"/>
            </p:custDataLst>
          </p:nvPr>
        </p:nvSpPr>
        <p:spPr>
          <a:xfrm>
            <a:off x="1393825" y="4541520"/>
            <a:ext cx="9435465" cy="1383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txBody>
          <a:bodyPr wrap="square" anchor="t" anchorCtr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答案：</a:t>
            </a:r>
            <a:r>
              <a:rPr 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(1)  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偶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;         (2) 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奇</a:t>
            </a:r>
            <a:r>
              <a:rPr 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;        (3) 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奇</a:t>
            </a:r>
            <a:r>
              <a:rPr 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;        (4)  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偶</a:t>
            </a:r>
            <a:r>
              <a:rPr 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;</a:t>
            </a:r>
            <a:endParaRPr lang="en-US" sz="2800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          (5) 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非奇非偶</a:t>
            </a:r>
            <a:r>
              <a:rPr 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;                (6)  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非奇非偶</a:t>
            </a:r>
            <a:r>
              <a:rPr 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;</a:t>
            </a:r>
            <a:endParaRPr lang="en-US" sz="2800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7" name="组合 6" title=""/>
          <p:cNvGrpSpPr/>
          <p:nvPr/>
        </p:nvGrpSpPr>
        <p:grpSpPr>
          <a:xfrm>
            <a:off x="3618230" y="3257550"/>
            <a:ext cx="4469130" cy="2266950"/>
            <a:chOff x="7991" y="3368"/>
            <a:chExt cx="7038" cy="3570"/>
          </a:xfrm>
        </p:grpSpPr>
        <p:grpSp>
          <p:nvGrpSpPr>
            <p:cNvPr id="13" name="组合 12"/>
            <p:cNvGrpSpPr/>
            <p:nvPr/>
          </p:nvGrpSpPr>
          <p:grpSpPr>
            <a:xfrm>
              <a:off x="8017" y="4273"/>
              <a:ext cx="6692" cy="2665"/>
              <a:chOff x="1744" y="8157"/>
              <a:chExt cx="3035" cy="1003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1744" y="8775"/>
                <a:ext cx="1023" cy="382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2767" y="8520"/>
                <a:ext cx="996" cy="638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3763" y="8157"/>
                <a:ext cx="1016" cy="1003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7991" y="5013"/>
              <a:ext cx="2512" cy="919"/>
            </a:xfrm>
            <a:prstGeom prst="rect">
              <a:avLst/>
            </a:prstGeom>
            <a:noFill/>
            <a:ln>
              <a:noFill/>
            </a:ln>
            <a:effectLst>
              <a:glow rad="63500">
                <a:srgbClr val="FF0000">
                  <a:alpha val="40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知识篇</a:t>
              </a:r>
              <a:endParaRPr lang="zh-CN" altLang="en-US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9956" y="4253"/>
              <a:ext cx="2842" cy="1113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rgbClr val="C00000">
                  <a:alpha val="40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4000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素养篇</a:t>
              </a:r>
              <a:endParaRPr lang="zh-CN" altLang="en-US" sz="4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2507" y="3368"/>
              <a:ext cx="2522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思维篇</a:t>
              </a:r>
              <a:endParaRPr lang="zh-CN" altLang="en-US" sz="2000">
                <a:solidFill>
                  <a:srgbClr val="C00000"/>
                </a:solidFill>
                <a:latin typeface="华文彩云" panose="02010800040101010101" charset="-122"/>
                <a:ea typeface="华文彩云" panose="02010800040101010101" charset="-122"/>
              </a:endParaRPr>
            </a:p>
          </p:txBody>
        </p:sp>
      </p:grpSp>
      <p:pic>
        <p:nvPicPr>
          <p:cNvPr id="2" name="图片 1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186160" y="201295"/>
            <a:ext cx="529590" cy="779145"/>
          </a:xfrm>
          <a:prstGeom prst="rect">
            <a:avLst/>
          </a:prstGeom>
        </p:spPr>
      </p:pic>
      <p:pic>
        <p:nvPicPr>
          <p:cNvPr id="8" name="图片 7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0615930" y="143510"/>
            <a:ext cx="365760" cy="434340"/>
          </a:xfrm>
          <a:prstGeom prst="rect">
            <a:avLst/>
          </a:prstGeom>
        </p:spPr>
      </p:pic>
      <p:pic>
        <p:nvPicPr>
          <p:cNvPr id="9" name="图片 8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563985" y="1056005"/>
            <a:ext cx="324485" cy="385445"/>
          </a:xfrm>
          <a:prstGeom prst="rect">
            <a:avLst/>
          </a:prstGeom>
        </p:spPr>
      </p:pic>
      <p:sp>
        <p:nvSpPr>
          <p:cNvPr id="3" name="文本框 2" title=""/>
          <p:cNvSpPr txBox="1"/>
          <p:nvPr/>
        </p:nvSpPr>
        <p:spPr>
          <a:xfrm>
            <a:off x="1750695" y="1318895"/>
            <a:ext cx="8717280" cy="7683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3.2.3 </a:t>
            </a:r>
            <a:r>
              <a:rPr lang="zh-CN" altLang="en-US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函数的奇偶性</a:t>
            </a:r>
            <a:endParaRPr lang="zh-CN" altLang="en-US" sz="4400">
              <a:solidFill>
                <a:srgbClr val="FF0000"/>
              </a:solidFill>
              <a:effectLst>
                <a:outerShdw blurRad="12700" dist="2286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文本框 1" title=""/>
          <p:cNvSpPr txBox="1"/>
          <p:nvPr/>
        </p:nvSpPr>
        <p:spPr>
          <a:xfrm>
            <a:off x="1367155" y="354965"/>
            <a:ext cx="9434195" cy="15684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1.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已知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ax</a:t>
            </a:r>
            <a:r>
              <a:rPr lang="en-US" sz="32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3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-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bx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+4(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,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32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∈</a:t>
            </a:r>
            <a:r>
              <a:rPr lang="en-US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), 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5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,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则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(-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</a:t>
            </a:r>
            <a:r>
              <a:rPr lang="en-US" sz="32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Rectangle 4" title=""/>
          <p:cNvSpPr/>
          <p:nvPr/>
        </p:nvSpPr>
        <p:spPr>
          <a:xfrm>
            <a:off x="1378585" y="2112645"/>
            <a:ext cx="9434195" cy="2889885"/>
          </a:xfrm>
          <a:prstGeom prst="rect">
            <a:avLst/>
          </a:prstGeom>
          <a:solidFill>
            <a:schemeClr val="bg2"/>
          </a:solidFill>
          <a:ln w="12700" cmpd="sng">
            <a:solidFill>
              <a:schemeClr val="accent3">
                <a:lumMod val="40000"/>
                <a:lumOff val="60000"/>
              </a:schemeClr>
            </a:solidFill>
            <a:prstDash val="solid"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解：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令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g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ax</a:t>
            </a:r>
            <a:r>
              <a:rPr lang="en-US" altLang="zh-CN" sz="28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-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bx</a:t>
            </a:r>
            <a:r>
              <a:rPr lang="zh-CN" alt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易知</a:t>
            </a:r>
            <a:endParaRPr lang="en-US" altLang="zh-CN" sz="2800" i="1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       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g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(-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=-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g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    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又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g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)= 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)-4=1, 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从而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g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(-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=-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g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=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-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    </a:t>
            </a:r>
            <a:endParaRPr lang="en-US" altLang="zh-CN" sz="2800" i="1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    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故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(-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g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(-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)+4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 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3</a:t>
            </a:r>
            <a:endParaRPr lang="en-US" altLang="zh-CN" sz="2800" i="1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4" name="Rectangle 4" title=""/>
          <p:cNvSpPr/>
          <p:nvPr/>
        </p:nvSpPr>
        <p:spPr>
          <a:xfrm>
            <a:off x="1367155" y="5271770"/>
            <a:ext cx="9434195" cy="7372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方法：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利用奇函数的性质，推导出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与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(-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的关系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0722" name="Rectangle 4" title=""/>
          <p:cNvSpPr/>
          <p:nvPr/>
        </p:nvSpPr>
        <p:spPr>
          <a:xfrm>
            <a:off x="1358265" y="432435"/>
            <a:ext cx="9457690" cy="13709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</a:rPr>
              <a:t> 2.</a:t>
            </a:r>
            <a:r>
              <a:rPr lang="zh-CN" altLang="en-US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设</a:t>
            </a:r>
            <a:r>
              <a:rPr lang="en-US" altLang="zh-CN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是偶函数，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g</a:t>
            </a:r>
            <a:r>
              <a:rPr lang="en-US" altLang="zh-CN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是奇函数，且</a:t>
            </a:r>
            <a:endParaRPr lang="zh-CN" altLang="en-US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en-US" altLang="zh-CN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+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g</a:t>
            </a:r>
            <a:r>
              <a:rPr lang="en-US" altLang="zh-CN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en-US" altLang="zh-CN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=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en-US" altLang="zh-CN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 lang="en-US" altLang="zh-CN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+2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zh-CN" altLang="en-US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，求函数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g</a:t>
            </a:r>
            <a:r>
              <a:rPr lang="en-US" altLang="zh-CN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的解析式</a:t>
            </a:r>
            <a:r>
              <a:rPr lang="en-US" altLang="zh-CN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Rectangle 4" title=""/>
          <p:cNvSpPr/>
          <p:nvPr/>
        </p:nvSpPr>
        <p:spPr>
          <a:xfrm>
            <a:off x="1367155" y="2032635"/>
            <a:ext cx="9434195" cy="2889885"/>
          </a:xfrm>
          <a:prstGeom prst="rect">
            <a:avLst/>
          </a:prstGeom>
          <a:solidFill>
            <a:schemeClr val="bg2"/>
          </a:solidFill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解：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用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-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替换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+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g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+2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中的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得</a:t>
            </a:r>
            <a:endParaRPr lang="en-US" altLang="zh-CN" sz="2800" i="1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       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(-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+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g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(-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-2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  </a:t>
            </a:r>
            <a:r>
              <a:rPr lang="en-US" altLang="zh-CN" sz="2800">
                <a:solidFill>
                  <a:srgbClr val="0000FF"/>
                </a:solidFill>
                <a:latin typeface="微软雅黑" panose="020b0503020204020204" charset="-122"/>
                <a:ea typeface="微软雅黑"/>
                <a:cs typeface="Times New Roman" panose="02020603050405020304" pitchFamily="18" charset="0"/>
                <a:sym typeface="+mn-ea"/>
              </a:rPr>
              <a:t>①</a:t>
            </a:r>
            <a:endParaRPr lang="en-US" altLang="zh-CN" sz="2800" i="1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由已知，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(-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)=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), 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g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(-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-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g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所以有：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-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g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-2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  </a:t>
            </a:r>
            <a:r>
              <a:rPr lang="en-US" altLang="zh-CN" sz="2800">
                <a:solidFill>
                  <a:srgbClr val="0000FF"/>
                </a:solidFill>
                <a:latin typeface="微软雅黑" panose="020b0503020204020204" charset="-122"/>
                <a:ea typeface="微软雅黑"/>
                <a:cs typeface="Times New Roman" panose="02020603050405020304" pitchFamily="18" charset="0"/>
                <a:sym typeface="+mn-ea"/>
              </a:rPr>
              <a:t>②</a:t>
            </a:r>
            <a:endParaRPr lang="en-US" altLang="zh-CN" sz="2800" i="1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联立</a:t>
            </a:r>
            <a:r>
              <a:rPr lang="en-US" altLang="zh-CN" sz="2800">
                <a:solidFill>
                  <a:srgbClr val="0000FF"/>
                </a:solidFill>
                <a:latin typeface="微软雅黑" panose="020b0503020204020204" charset="-122"/>
                <a:ea typeface="微软雅黑"/>
                <a:cs typeface="Times New Roman" panose="02020603050405020304" pitchFamily="18" charset="0"/>
                <a:sym typeface="+mn-ea"/>
              </a:rPr>
              <a:t>①②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，解得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g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=2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endParaRPr lang="en-US" altLang="zh-CN" sz="2800" i="1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Rectangle 4" title=""/>
          <p:cNvSpPr/>
          <p:nvPr/>
        </p:nvSpPr>
        <p:spPr>
          <a:xfrm>
            <a:off x="1343025" y="5222875"/>
            <a:ext cx="9458325" cy="6508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方法：</a:t>
            </a: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利用奇偶性质构造对偶式，是解决此类问题的关键</a:t>
            </a:r>
            <a:r>
              <a:rPr lang="en-US" altLang="zh-CN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28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文本框 1" title=""/>
          <p:cNvSpPr txBox="1"/>
          <p:nvPr/>
        </p:nvSpPr>
        <p:spPr>
          <a:xfrm>
            <a:off x="1247140" y="334645"/>
            <a:ext cx="9598025" cy="13709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mpd="sng">
            <a:solidFill>
              <a:schemeClr val="accent2">
                <a:lumMod val="20000"/>
                <a:lumOff val="80000"/>
              </a:schemeClr>
            </a:solidFill>
            <a:prstDash val="solid"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2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3.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函数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是</a:t>
            </a:r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上的奇函数，当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&gt;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0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时，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)=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(1+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)+1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；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求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的解析式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.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mc:AlternateContent>
        <mc:Choice Requires="a14">
          <p:sp>
            <p:nvSpPr>
              <p:cNvPr id="3" name="Rectangle 4" title=""/>
              <p:cNvSpPr/>
              <p:nvPr/>
            </p:nvSpPr>
            <p:spPr>
              <a:xfrm>
                <a:off x="1247140" y="1748790"/>
                <a:ext cx="9598025" cy="4110355"/>
              </a:xfrm>
              <a:prstGeom prst="rect">
                <a:avLst/>
              </a:prstGeom>
              <a:solidFill>
                <a:schemeClr val="bg2"/>
              </a:solidFill>
              <a:ln w="12700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 wrap="squar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30000"/>
                  </a:lnSpc>
                  <a:spcBef>
                    <a:spcPct val="0"/>
                  </a:spcBef>
                  <a:buNone/>
                </a:pPr>
                <a:r>
                  <a:rPr lang="zh-CN" altLang="en-US" sz="28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解：</a:t>
                </a:r>
                <a:r>
                  <a:rPr lang="zh-CN" alt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由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(-0)=-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(0)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知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 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(0)=0 </a:t>
                </a:r>
                <a:endParaRPr lang="en-US" altLang="zh-CN" sz="2800" i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</a:endParaRPr>
              </a:p>
              <a:p>
                <a:pPr marL="0" lvl="0" indent="0" eaLnBrk="1" hangingPunct="1">
                  <a:lnSpc>
                    <a:spcPct val="130000"/>
                  </a:lnSpc>
                  <a:spcBef>
                    <a:spcPct val="0"/>
                  </a:spcBef>
                  <a:buNone/>
                </a:pP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       </a:t>
                </a:r>
                <a:r>
                  <a:rPr lang="zh-CN" alt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当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&lt;0</a:t>
                </a:r>
                <a:r>
                  <a:rPr lang="zh-CN" alt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时，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-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x&gt;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0 , </a:t>
                </a:r>
                <a:r>
                  <a:rPr lang="zh-CN" alt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从而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(-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=-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(1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-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)+1</a:t>
                </a:r>
                <a:r>
                  <a:rPr 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,</a:t>
                </a:r>
                <a:endParaRPr lang="en-US" sz="2800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 marL="0" lvl="0" indent="0" eaLnBrk="1" hangingPunct="1">
                  <a:lnSpc>
                    <a:spcPct val="130000"/>
                  </a:lnSpc>
                  <a:spcBef>
                    <a:spcPct val="0"/>
                  </a:spcBef>
                  <a:buNone/>
                </a:pPr>
                <a:r>
                  <a:rPr 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    </a:t>
                </a:r>
                <a:r>
                  <a:rPr lang="zh-CN" alt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又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(-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=-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</a:t>
                </a:r>
                <a:endPara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 marL="0" lvl="0" indent="0" eaLnBrk="1" hangingPunct="1">
                  <a:lnSpc>
                    <a:spcPct val="130000"/>
                  </a:lnSpc>
                  <a:spcBef>
                    <a:spcPct val="0"/>
                  </a:spcBef>
                  <a:buNone/>
                </a:pP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所以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&lt;0</a:t>
                </a:r>
                <a:r>
                  <a:rPr lang="zh-CN" alt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时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)=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(1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-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-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，</a:t>
                </a:r>
                <a:endPara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  <a:p>
                <a:pPr marL="0" lvl="0" indent="0" eaLnBrk="1" hangingPunct="1">
                  <a:lnSpc>
                    <a:spcPct val="130000"/>
                  </a:lnSpc>
                  <a:spcBef>
                    <a:spcPct val="0"/>
                  </a:spcBef>
                  <a:buNone/>
                </a:pP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   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故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解析式为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f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{"/>
                          <m:sepChr m:val="|"/>
                          <m:endChr/>
                          <m:grow m:val="on"/>
                          <m:shp m:val="centered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dPr>
                        <m:e>
                          <m:eqArr>
                            <m:eqArrPr>
                              <m:maxDist m:val="off"/>
                              <m:objDist m:val="off"/>
                              <m:rSpRule m:val="0"/>
                              <m:rSp m:val="0"/>
                              <m:ctrlPr>
                                <a:rPr lang="en-US" altLang="zh-CN" sz="2800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eqArrPr>
                            <m:e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Times New Roman" pitchFamily="18" charset="0"/>
                                  <a:ea typeface="仿宋" panose="02010609060101010101" charset="-122"/>
                                  <a:cs typeface="Times New Roman" panose="02020603050405020304" pitchFamily="18" charset="0"/>
                                  <a:sym typeface="+mn-ea"/>
                                </a:rPr>
                                <m:t>𝑥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solidFill>
                                    <a:srgbClr val="0000FF"/>
                                  </a:solidFill>
                                  <a:latin typeface="仿宋" panose="02010609060101010101" charset="-122"/>
                                  <a:ea typeface="仿宋" panose="02010609060101010101" charset="-122"/>
                                  <a:cs typeface="Times New Roman" panose="02020603050405020304" pitchFamily="18" charset="0"/>
                                  <a:sym typeface="+mn-ea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solidFill>
                                    <a:srgbClr val="0000FF"/>
                                  </a:solidFill>
                                  <a:latin typeface="仿宋" panose="02010609060101010101" charset="-122"/>
                                  <a:ea typeface="仿宋" panose="02010609060101010101" charset="-122"/>
                                  <a:cs typeface="Times New Roman" panose="02020603050405020304" pitchFamily="18" charset="0"/>
                                  <a:sym typeface="+mn-ea"/>
                                </a:rPr>
                                <m:t>1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solidFill>
                                    <a:srgbClr val="0000FF"/>
                                  </a:solidFill>
                                  <a:latin typeface="仿宋" panose="02010609060101010101" charset="-122"/>
                                  <a:ea typeface="仿宋" panose="02010609060101010101" charset="-122"/>
                                  <a:cs typeface="Times New Roman" panose="02020603050405020304" pitchFamily="18" charset="0"/>
                                  <a:sym typeface="+mn-ea"/>
                                </a:rPr>
                                <m:t>+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Times New Roman" pitchFamily="18" charset="0"/>
                                  <a:ea typeface="仿宋" panose="02010609060101010101" charset="-122"/>
                                  <a:cs typeface="Times New Roman" panose="02020603050405020304" pitchFamily="18" charset="0"/>
                                  <a:sym typeface="+mn-ea"/>
                                </a:rPr>
                                <m:t>𝑥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solidFill>
                                    <a:srgbClr val="0000FF"/>
                                  </a:solidFill>
                                  <a:latin typeface="仿宋" panose="02010609060101010101" charset="-122"/>
                                  <a:ea typeface="仿宋" panose="02010609060101010101" charset="-122"/>
                                  <a:cs typeface="Times New Roman" panose="02020603050405020304" pitchFamily="18" charset="0"/>
                                  <a:sym typeface="+mn-ea"/>
                                </a:rPr>
                                <m:t>)+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solidFill>
                                    <a:srgbClr val="0000FF"/>
                                  </a:solidFill>
                                  <a:latin typeface="仿宋" panose="02010609060101010101" charset="-122"/>
                                  <a:ea typeface="仿宋" panose="02010609060101010101" charset="-122"/>
                                  <a:cs typeface="Times New Roman" panose="02020603050405020304" pitchFamily="18" charset="0"/>
                                  <a:sym typeface="+mn-ea"/>
                                </a:rPr>
                                <m:t>1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solidFill>
                                    <a:srgbClr val="0000FF"/>
                                  </a:solidFill>
                                  <a:latin typeface="仿宋" panose="02010609060101010101" charset="-122"/>
                                  <a:ea typeface="仿宋" panose="02010609060101010101" charset="-122"/>
                                  <a:cs typeface="Times New Roman" panose="02020603050405020304" pitchFamily="18" charset="0"/>
                                  <a:sym typeface="+mn-ea"/>
                                </a:rPr>
                                <m:t>  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  <a:sym typeface="+mn-ea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  <a:sym typeface="+mn-ea"/>
                                </a:rP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  <a:sym typeface="+mn-ea"/>
                                </a:rPr>
                                <m:t>&gt;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  <a:sym typeface="+mn-ea"/>
                                </a:rPr>
                                <m:t>0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  <a:sym typeface="+mn-ea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  <a:sym typeface="+mn-ea"/>
                                </a:rPr>
                                <m:t>0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  <a:sym typeface="+mn-ea"/>
                                </a:rPr>
                                <m:t> ,                     (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  <a:sym typeface="+mn-ea"/>
                                </a:rP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  <a:sym typeface="+mn-ea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  <a:sym typeface="+mn-ea"/>
                                </a:rPr>
                                <m:t>0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  <a:sym typeface="+mn-ea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Times New Roman" pitchFamily="18" charset="0"/>
                                  <a:ea typeface="仿宋" panose="02010609060101010101" charset="-122"/>
                                  <a:cs typeface="Times New Roman" panose="02020603050405020304" pitchFamily="18" charset="0"/>
                                  <a:sym typeface="+mn-ea"/>
                                </a:rPr>
                                <m:t>𝑥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solidFill>
                                    <a:srgbClr val="0000FF"/>
                                  </a:solidFill>
                                  <a:latin typeface="Times New Roman" pitchFamily="18" charset="0"/>
                                  <a:ea typeface="仿宋" panose="02010609060101010101" charset="-122"/>
                                  <a:cs typeface="Times New Roman" panose="02020603050405020304" pitchFamily="18" charset="0"/>
                                  <a:sym typeface="+mn-ea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solidFill>
                                    <a:srgbClr val="0000FF"/>
                                  </a:solidFill>
                                  <a:latin typeface="Times New Roman" pitchFamily="18" charset="0"/>
                                  <a:ea typeface="仿宋" panose="02010609060101010101" charset="-122"/>
                                  <a:cs typeface="Times New Roman" panose="02020603050405020304" pitchFamily="18" charset="0"/>
                                  <a:sym typeface="+mn-ea"/>
                                </a:rPr>
                                <m:t>1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solidFill>
                                    <a:srgbClr val="0000FF"/>
                                  </a:solidFill>
                                  <a:latin typeface="仿宋" panose="02010609060101010101" charset="-122"/>
                                  <a:ea typeface="仿宋" panose="02010609060101010101" charset="-122"/>
                                  <a:cs typeface="仿宋" panose="02010609060101010101" charset="-122"/>
                                  <a:sym typeface="+mn-ea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Times New Roman" pitchFamily="18" charset="0"/>
                                  <a:ea typeface="仿宋" panose="02010609060101010101" charset="-122"/>
                                  <a:cs typeface="Times New Roman" panose="02020603050405020304" pitchFamily="18" charset="0"/>
                                  <a:sym typeface="+mn-ea"/>
                                </a:rPr>
                                <m:t>𝑥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solidFill>
                                    <a:srgbClr val="0000FF"/>
                                  </a:solidFill>
                                  <a:latin typeface="Times New Roman" pitchFamily="18" charset="0"/>
                                  <a:ea typeface="仿宋" panose="02010609060101010101" charset="-122"/>
                                  <a:cs typeface="Times New Roman" panose="02020603050405020304" pitchFamily="18" charset="0"/>
                                  <a:sym typeface="+mn-ea"/>
                                </a:rPr>
                                <m:t>)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solidFill>
                                    <a:srgbClr val="0000FF"/>
                                  </a:solidFill>
                                  <a:latin typeface="仿宋" panose="02010609060101010101" charset="-122"/>
                                  <a:ea typeface="仿宋" panose="02010609060101010101" charset="-122"/>
                                  <a:cs typeface="仿宋" panose="02010609060101010101" charset="-122"/>
                                  <a:sym typeface="+mn-ea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solidFill>
                                    <a:srgbClr val="0000FF"/>
                                  </a:solidFill>
                                  <a:latin typeface="Times New Roman" pitchFamily="18" charset="0"/>
                                  <a:ea typeface="仿宋" panose="02010609060101010101" charset="-122"/>
                                  <a:cs typeface="Times New Roman" panose="02020603050405020304" pitchFamily="18" charset="0"/>
                                  <a:sym typeface="+mn-ea"/>
                                </a:rPr>
                                <m:t>1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solidFill>
                                    <a:srgbClr val="0000FF"/>
                                  </a:solidFill>
                                  <a:latin typeface="Times New Roman" pitchFamily="18" charset="0"/>
                                  <a:ea typeface="仿宋" panose="02010609060101010101" charset="-122"/>
                                  <a:cs typeface="Times New Roman" panose="02020603050405020304" pitchFamily="18" charset="0"/>
                                  <a:sym typeface="+mn-ea"/>
                                </a:rPr>
                                <m:t>      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solidFill>
                                    <a:srgbClr val="0000FF"/>
                                  </a:solidFill>
                                  <a:latin typeface="Times New Roman" pitchFamily="18" charset="0"/>
                                  <a:ea typeface="仿宋" panose="02010609060101010101" charset="-122"/>
                                  <a:cs typeface="Times New Roman" panose="02020603050405020304" pitchFamily="18" charset="0"/>
                                  <a:sym typeface="+mn-ea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solidFill>
                                    <a:srgbClr val="0000FF"/>
                                  </a:solidFill>
                                  <a:latin typeface="Times New Roman" pitchFamily="18" charset="0"/>
                                  <a:ea typeface="仿宋" panose="02010609060101010101" charset="-122"/>
                                  <a:cs typeface="Times New Roman" panose="02020603050405020304" pitchFamily="18" charset="0"/>
                                  <a:sym typeface="+mn-ea"/>
                                </a:rP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solidFill>
                                    <a:srgbClr val="0000FF"/>
                                  </a:solidFill>
                                  <a:latin typeface="Times New Roman" pitchFamily="18" charset="0"/>
                                  <a:ea typeface="仿宋" panose="02010609060101010101" charset="-122"/>
                                  <a:cs typeface="Times New Roman" panose="02020603050405020304" pitchFamily="18" charset="0"/>
                                  <a:sym typeface="+mn-ea"/>
                                </a:rPr>
                                <m:t>&lt;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solidFill>
                                    <a:srgbClr val="0000FF"/>
                                  </a:solidFill>
                                  <a:latin typeface="Times New Roman" pitchFamily="18" charset="0"/>
                                  <a:ea typeface="仿宋" panose="02010609060101010101" charset="-122"/>
                                  <a:cs typeface="Times New Roman" panose="02020603050405020304" pitchFamily="18" charset="0"/>
                                  <a:sym typeface="+mn-ea"/>
                                </a:rPr>
                                <m:t>0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solidFill>
                                    <a:srgbClr val="0000FF"/>
                                  </a:solidFill>
                                  <a:latin typeface="Times New Roman" pitchFamily="18" charset="0"/>
                                  <a:ea typeface="仿宋" panose="02010609060101010101" charset="-122"/>
                                  <a:cs typeface="Times New Roman" panose="02020603050405020304" pitchFamily="18" charset="0"/>
                                  <a:sym typeface="+mn-ea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800" i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3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140" y="1748790"/>
                <a:ext cx="9598025" cy="4110355"/>
              </a:xfrm>
              <a:prstGeom prst="rect">
                <a:avLst/>
              </a:prstGeom>
              <a:blipFill rotWithShape="1">
                <a:blip r:embed="rId2"/>
                <a:stretch>
                  <a:fillRect l="-66" t="-154" r="-66" b="-154"/>
                </a:stretch>
              </a:blipFill>
              <a:ln w="12700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文本框 1" title=""/>
          <p:cNvSpPr txBox="1"/>
          <p:nvPr/>
        </p:nvSpPr>
        <p:spPr>
          <a:xfrm>
            <a:off x="1333500" y="267335"/>
            <a:ext cx="9552305" cy="13709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mpd="sng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2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4.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已知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g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是</a:t>
            </a:r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上的奇函数，试判断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+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g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), 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g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), 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[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g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)]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的奇偶性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.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Rectangle 4" title=""/>
          <p:cNvSpPr/>
          <p:nvPr/>
        </p:nvSpPr>
        <p:spPr>
          <a:xfrm>
            <a:off x="1333500" y="1725295"/>
            <a:ext cx="9552305" cy="3449955"/>
          </a:xfrm>
          <a:prstGeom prst="rect">
            <a:avLst/>
          </a:prstGeom>
          <a:solidFill>
            <a:schemeClr val="bg2"/>
          </a:solidFill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解：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因为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(-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+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g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(-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)=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-(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+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g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所以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+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g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是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上的奇函数；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因为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(-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g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(-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)=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(-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))(-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g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)=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g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所以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g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是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上的偶函数；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因为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[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g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(-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]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=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[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-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g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]=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-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[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g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]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所以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[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g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]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是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上的奇函数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.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Rectangle 4" title=""/>
          <p:cNvSpPr/>
          <p:nvPr/>
        </p:nvSpPr>
        <p:spPr>
          <a:xfrm>
            <a:off x="1332865" y="5272405"/>
            <a:ext cx="9552940" cy="12109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方法：</a:t>
            </a:r>
            <a:r>
              <a:rPr lang="zh-CN" altLang="en-US" sz="2800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判断组合函数或复合函数的奇偶性时，先验证定义</a:t>
            </a:r>
            <a:endParaRPr lang="zh-CN" altLang="en-US" sz="2800">
              <a:solidFill>
                <a:srgbClr val="7030A0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800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       </a:t>
            </a:r>
            <a:r>
              <a:rPr lang="zh-CN" altLang="en-US" sz="2800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域关于原点对称，再验证</a:t>
            </a:r>
            <a:r>
              <a:rPr lang="en-US" altLang="zh-CN" sz="28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800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8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2800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与</a:t>
            </a:r>
            <a:r>
              <a:rPr lang="en-US" altLang="zh-CN" sz="28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800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(-</a:t>
            </a:r>
            <a:r>
              <a:rPr lang="en-US" altLang="zh-CN" sz="28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 </a:t>
            </a:r>
            <a:r>
              <a:rPr lang="zh-CN" altLang="en-US" sz="2800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的关系</a:t>
            </a:r>
            <a:r>
              <a:rPr lang="en-US" altLang="zh-CN" sz="2800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.</a:t>
            </a:r>
            <a:endParaRPr lang="en-US" altLang="zh-CN" sz="2800">
              <a:solidFill>
                <a:srgbClr val="7030A0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7" name="组合 6" title=""/>
          <p:cNvGrpSpPr/>
          <p:nvPr/>
        </p:nvGrpSpPr>
        <p:grpSpPr>
          <a:xfrm>
            <a:off x="3618230" y="3209290"/>
            <a:ext cx="4636770" cy="2315210"/>
            <a:chOff x="7991" y="3292"/>
            <a:chExt cx="7302" cy="3646"/>
          </a:xfrm>
        </p:grpSpPr>
        <p:grpSp>
          <p:nvGrpSpPr>
            <p:cNvPr id="13" name="组合 12"/>
            <p:cNvGrpSpPr/>
            <p:nvPr/>
          </p:nvGrpSpPr>
          <p:grpSpPr>
            <a:xfrm>
              <a:off x="8017" y="4273"/>
              <a:ext cx="6692" cy="2665"/>
              <a:chOff x="1744" y="8157"/>
              <a:chExt cx="3035" cy="1003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1744" y="8775"/>
                <a:ext cx="1023" cy="382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2767" y="8520"/>
                <a:ext cx="996" cy="638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3763" y="8157"/>
                <a:ext cx="1016" cy="1003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7991" y="5013"/>
              <a:ext cx="2512" cy="919"/>
            </a:xfrm>
            <a:prstGeom prst="rect">
              <a:avLst/>
            </a:prstGeom>
            <a:noFill/>
            <a:ln>
              <a:noFill/>
            </a:ln>
            <a:effectLst>
              <a:glow rad="63500">
                <a:srgbClr val="FF0000">
                  <a:alpha val="40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知识篇</a:t>
              </a:r>
              <a:endParaRPr lang="zh-CN" altLang="en-US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0236" y="4309"/>
              <a:ext cx="2842" cy="919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rgbClr val="C00000">
                  <a:alpha val="40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素养篇</a:t>
              </a:r>
              <a:endParaRPr lang="zh-CN" altLang="en-US" sz="4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2283" y="3292"/>
              <a:ext cx="3010" cy="11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4000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思维篇</a:t>
              </a:r>
              <a:endParaRPr lang="zh-CN" altLang="en-US" sz="2000">
                <a:solidFill>
                  <a:srgbClr val="C00000"/>
                </a:solidFill>
                <a:latin typeface="华文彩云" panose="02010800040101010101" charset="-122"/>
                <a:ea typeface="华文彩云" panose="02010800040101010101" charset="-122"/>
              </a:endParaRPr>
            </a:p>
          </p:txBody>
        </p:sp>
      </p:grpSp>
      <p:pic>
        <p:nvPicPr>
          <p:cNvPr id="2" name="图片 1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186160" y="201295"/>
            <a:ext cx="529590" cy="779145"/>
          </a:xfrm>
          <a:prstGeom prst="rect">
            <a:avLst/>
          </a:prstGeom>
        </p:spPr>
      </p:pic>
      <p:pic>
        <p:nvPicPr>
          <p:cNvPr id="8" name="图片 7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0615930" y="143510"/>
            <a:ext cx="365760" cy="434340"/>
          </a:xfrm>
          <a:prstGeom prst="rect">
            <a:avLst/>
          </a:prstGeom>
        </p:spPr>
      </p:pic>
      <p:pic>
        <p:nvPicPr>
          <p:cNvPr id="9" name="图片 8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563985" y="1056005"/>
            <a:ext cx="324485" cy="385445"/>
          </a:xfrm>
          <a:prstGeom prst="rect">
            <a:avLst/>
          </a:prstGeom>
        </p:spPr>
      </p:pic>
      <p:sp>
        <p:nvSpPr>
          <p:cNvPr id="3" name="文本框 2" title=""/>
          <p:cNvSpPr txBox="1"/>
          <p:nvPr/>
        </p:nvSpPr>
        <p:spPr>
          <a:xfrm>
            <a:off x="1750695" y="1318895"/>
            <a:ext cx="8717280" cy="7683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3.2.3 </a:t>
            </a:r>
            <a:r>
              <a:rPr lang="zh-CN" altLang="en-US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函数的奇偶性</a:t>
            </a:r>
            <a:endParaRPr lang="zh-CN" altLang="en-US" sz="4400">
              <a:solidFill>
                <a:srgbClr val="FF0000"/>
              </a:solidFill>
              <a:effectLst>
                <a:outerShdw blurRad="12700" dist="2286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266" name="Text Box 5" title=""/>
          <p:cNvSpPr txBox="1"/>
          <p:nvPr/>
        </p:nvSpPr>
        <p:spPr>
          <a:xfrm>
            <a:off x="1367790" y="472440"/>
            <a:ext cx="9456420" cy="13709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sz="32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</a:rPr>
              <a:t> 5.</a:t>
            </a:r>
            <a:r>
              <a:rPr lang="zh-CN" altLang="en-US" sz="3200" err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定义在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［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-5,5]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上的奇函数</a:t>
            </a:r>
            <a:r>
              <a:rPr lang="en-US" altLang="zh-CN" sz="3200" i="1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f</a:t>
            </a:r>
            <a:r>
              <a:rPr lang="en-US" altLang="zh-CN" sz="3200" err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3200" i="1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部分图象如图，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  <a:spcBef>
                <a:spcPct val="0"/>
              </a:spcBef>
            </a:pP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则不等式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3200" i="1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 f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3200" i="1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&gt;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0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的解集为</a:t>
            </a:r>
            <a:r>
              <a:rPr lang="zh-CN" altLang="en-US" sz="32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32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       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11267" name="Picture 74" title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650" y="2030096"/>
            <a:ext cx="3122084" cy="213783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Rectangle 4" title=""/>
          <p:cNvSpPr/>
          <p:nvPr/>
        </p:nvSpPr>
        <p:spPr>
          <a:xfrm>
            <a:off x="1367790" y="5010785"/>
            <a:ext cx="9456420" cy="12109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方法：</a:t>
            </a: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奇函数图象关于坐标原点对称；数与形结合，可直接</a:t>
            </a:r>
            <a:endParaRPr lang="zh-CN" altLang="en-US" sz="28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 </a:t>
            </a: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读取不等式的解集</a:t>
            </a:r>
            <a:r>
              <a:rPr lang="en-US" altLang="zh-CN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28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2" name="Text Box 5" title=""/>
          <p:cNvSpPr txBox="1"/>
          <p:nvPr/>
        </p:nvSpPr>
        <p:spPr>
          <a:xfrm>
            <a:off x="1367790" y="4212590"/>
            <a:ext cx="9456420" cy="6324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答案：</a:t>
            </a:r>
            <a:r>
              <a:rPr lang="en-US" altLang="zh-CN" sz="32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(-</a:t>
            </a:r>
            <a:r>
              <a:rPr lang="en-US" sz="32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32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32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-2)</a:t>
            </a:r>
            <a:r>
              <a:rPr lang="zh-CN" altLang="en-US" sz="320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rPr>
              <a:t>∪</a:t>
            </a:r>
            <a:r>
              <a:rPr lang="en-US" altLang="zh-CN" sz="32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(0</a:t>
            </a:r>
            <a:r>
              <a:rPr lang="zh-CN" altLang="en-US" sz="32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32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2)</a:t>
            </a:r>
            <a:endParaRPr lang="en-US" altLang="zh-CN" sz="320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 title=""/>
          <p:cNvSpPr txBox="1"/>
          <p:nvPr/>
        </p:nvSpPr>
        <p:spPr>
          <a:xfrm>
            <a:off x="382577" y="2141220"/>
            <a:ext cx="679778" cy="23164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vert="eaVert" wrap="square" anchor="t" anchorCtr="0">
            <a:spAutoFit/>
          </a:bodyPr>
          <a:lstStyle/>
          <a:p>
            <a:pPr marL="0" lvl="0" indent="0" fontAlgn="auto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</a:t>
            </a:r>
            <a:r>
              <a:rPr lang="zh-CN" altLang="en-US" sz="2800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仿宋" panose="02010609060101010101" charset="-122"/>
                <a:sym typeface="+mn-ea"/>
              </a:rPr>
              <a:t>数形结合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1405255" y="254635"/>
                <a:ext cx="9433560" cy="201866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 wrap="square" anchor="t" anchorCtr="0">
                <a:spAutoFit/>
              </a:bodyPr>
              <a:lstStyle/>
              <a:p>
                <a:pPr fontAlgn="auto">
                  <a:lnSpc>
                    <a:spcPct val="100000"/>
                  </a:lnSpc>
                </a:pPr>
                <a:r>
                  <a:rPr lang="en-US" altLang="zh-CN" sz="320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仿宋" panose="02010609060101010101" charset="-122"/>
                    <a:sym typeface="+mn-ea"/>
                  </a:rPr>
                  <a:t>6.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判断下列函数</a:t>
                </a:r>
                <a:r>
                  <a:rPr lang="zh-CN" altLang="en-US" sz="32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的奇偶性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：</a:t>
                </a:r>
                <a:endParaRPr lang="zh-CN" altLang="en-US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 algn="l" fontAlgn="auto">
                  <a:lnSpc>
                    <a:spcPct val="100000"/>
                  </a:lnSpc>
                </a:pPr>
                <a:r>
                  <a:rPr lang="en-US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(1)  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)=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{"/>
                          <m:sepChr m:val="|"/>
                          <m:endChr/>
                          <m:grow m:val="on"/>
                          <m:shp m:val="centered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dPr>
                        <m:e>
                          <m:eqArr>
                            <m:eqArrPr>
                              <m:maxDist m:val="off"/>
                              <m:objDist m:val="off"/>
                              <m:rSpRule m:val="0"/>
                              <m:rSp m:val="0"/>
                              <m:ctrlP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eqArrPr>
                            <m:e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(</m:t>
                              </m:r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𝑥</m:t>
                              </m:r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+</m:t>
                              </m:r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5</m:t>
                              </m:r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)</m:t>
                              </m:r>
                              <m:r>
                                <a:rPr lang="en-US" altLang="zh-CN" sz="3200" i="1" baseline="30000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−</m:t>
                              </m:r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4</m:t>
                              </m:r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 , (</m:t>
                              </m:r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𝑥</m:t>
                              </m:r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&lt;−</m:t>
                              </m:r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1</m:t>
                              </m:r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(</m:t>
                              </m:r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𝑥</m:t>
                              </m:r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−</m:t>
                              </m:r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5</m:t>
                              </m:r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)</m:t>
                              </m:r>
                              <m:r>
                                <a:rPr lang="en-US" altLang="zh-CN" sz="3200" i="1" baseline="30000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−</m:t>
                              </m:r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4</m:t>
                              </m:r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 , (</m:t>
                              </m:r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𝑥</m:t>
                              </m:r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&gt;</m:t>
                              </m:r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1</m:t>
                              </m:r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3200" i="1">
                  <a:solidFill>
                    <a:srgbClr val="0000FF"/>
                  </a:solidFill>
                  <a:latin typeface="Cambria Math" panose="02040503050406030204" charset="0"/>
                  <a:ea typeface="仿宋" panose="02010609060101010101" charset="-122"/>
                  <a:cs typeface="Cambria Math" panose="02040503050406030204" charset="0"/>
                  <a:sym typeface="+mn-ea"/>
                </a:endParaRPr>
              </a:p>
              <a:p>
                <a:pPr algn="l" fontAlgn="auto">
                  <a:lnSpc>
                    <a:spcPct val="100000"/>
                  </a:lnSpc>
                </a:pPr>
                <a:r>
                  <a:rPr lang="en-US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(2)  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)=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|"/>
                          <m:sepChr m:val="|"/>
                          <m:endChr m:val="|"/>
                          <m:grow m:val="on"/>
                          <m:shp m:val="centered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dPr>
                        <m:e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e>
                      </m:d>
                      <m:r>
                        <a:rPr lang="en-US" altLang="zh-CN" sz="3200" i="1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仿宋" panose="02010609060101010101" charset="-122"/>
                          <a:cs typeface="Cambria Math" panose="02040503050406030204" charset="0"/>
                          <a:sym typeface="+mn-ea"/>
                        </a:rPr>
                        <m:t>−</m:t>
                      </m:r>
                      <m:d>
                        <m:dPr>
                          <m:begChr m:val="|"/>
                          <m:sepChr m:val="|"/>
                          <m:endChr m:val="|"/>
                          <m:grow m:val="on"/>
                          <m:shp m:val="centered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dPr>
                        <m:e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(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32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∈</a:t>
                </a:r>
                <a:r>
                  <a:rPr lang="en-US" altLang="zh-CN" sz="32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R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</a:t>
                </a:r>
                <a:endParaRPr lang="en-US" altLang="zh-CN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255" y="254635"/>
                <a:ext cx="9433560" cy="2018665"/>
              </a:xfrm>
              <a:prstGeom prst="rect">
                <a:avLst/>
              </a:prstGeom>
              <a:blipFill rotWithShape="1">
                <a:blip r:embed="rId2"/>
                <a:stretch>
                  <a:fillRect l="-54" t="-252" r="-47" b="-220"/>
                </a:stretch>
              </a:blip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 title=""/>
          <p:cNvSpPr txBox="1"/>
          <p:nvPr/>
        </p:nvSpPr>
        <p:spPr>
          <a:xfrm>
            <a:off x="6787515" y="5182870"/>
            <a:ext cx="3860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Rectangle 4" title=""/>
          <p:cNvSpPr/>
          <p:nvPr/>
        </p:nvSpPr>
        <p:spPr>
          <a:xfrm>
            <a:off x="1405255" y="2491105"/>
            <a:ext cx="9432925" cy="3449955"/>
          </a:xfrm>
          <a:prstGeom prst="rect">
            <a:avLst/>
          </a:prstGeom>
          <a:solidFill>
            <a:schemeClr val="bg2"/>
          </a:solidFill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解：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(1)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当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&lt;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-1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时，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-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x&gt;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1, 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 </a:t>
            </a:r>
            <a:endParaRPr lang="en-US" altLang="zh-CN" sz="2800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             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所以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f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(-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)=(-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-5)</a:t>
            </a:r>
            <a:r>
              <a:rPr lang="en-US" altLang="zh-CN" sz="28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-4=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+5)</a:t>
            </a:r>
            <a:r>
              <a:rPr lang="en-US" altLang="zh-CN" sz="28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-4=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       </a:t>
            </a:r>
            <a:endParaRPr lang="en-US" altLang="zh-CN" sz="2800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当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&gt;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时，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-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x&lt;-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1, 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由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endParaRPr lang="en-US" altLang="zh-CN" sz="2800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          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所以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(-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)=(-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x+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5)</a:t>
            </a:r>
            <a:r>
              <a:rPr lang="en-US" altLang="zh-CN" sz="28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-4=(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-5)</a:t>
            </a:r>
            <a:r>
              <a:rPr lang="en-US" altLang="zh-CN" sz="28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-4=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endParaRPr lang="en-US" altLang="zh-CN" sz="2800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      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从而对于定义域内任意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，都有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(-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)=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；</a:t>
            </a:r>
            <a:endParaRPr lang="zh-CN" altLang="en-US" sz="2800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      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故函数是偶函数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.</a:t>
            </a:r>
            <a:endParaRPr lang="en-US" altLang="zh-CN" sz="2800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" name="文本框 6" title=""/>
          <p:cNvSpPr txBox="1"/>
          <p:nvPr/>
        </p:nvSpPr>
        <p:spPr>
          <a:xfrm>
            <a:off x="382575" y="2141220"/>
            <a:ext cx="679780" cy="237109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vert="eaVert" wrap="square" anchor="t" anchorCtr="0">
            <a:spAutoFit/>
          </a:bodyPr>
          <a:lstStyle/>
          <a:p>
            <a:pPr marL="0" lvl="0" indent="0" fontAlgn="auto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</a:t>
            </a:r>
            <a:r>
              <a:rPr lang="zh-CN" altLang="en-US" sz="2800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仿宋" panose="02010609060101010101" charset="-122"/>
                <a:sym typeface="+mn-ea"/>
              </a:rPr>
              <a:t>分类讨论</a:t>
            </a:r>
            <a:endParaRPr lang="zh-CN" altLang="en-US" sz="28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1405255" y="307975"/>
                <a:ext cx="9433560" cy="201866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 wrap="square" anchor="t" anchorCtr="0">
                <a:spAutoFit/>
              </a:bodyPr>
              <a:lstStyle/>
              <a:p>
                <a:pPr fontAlgn="auto">
                  <a:lnSpc>
                    <a:spcPct val="100000"/>
                  </a:lnSpc>
                </a:pPr>
                <a:r>
                  <a:rPr lang="en-US" altLang="zh-CN" sz="320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仿宋" panose="02010609060101010101" charset="-122"/>
                    <a:sym typeface="+mn-ea"/>
                  </a:rPr>
                  <a:t>6.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判断下列函数</a:t>
                </a:r>
                <a:r>
                  <a:rPr lang="zh-CN" altLang="en-US" sz="32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的奇偶性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：</a:t>
                </a:r>
                <a:endParaRPr lang="zh-CN" altLang="en-US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 algn="l" fontAlgn="auto">
                  <a:lnSpc>
                    <a:spcPct val="100000"/>
                  </a:lnSpc>
                </a:pPr>
                <a:r>
                  <a:rPr lang="en-US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(1)  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)=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{"/>
                          <m:sepChr m:val="|"/>
                          <m:endChr/>
                          <m:grow m:val="on"/>
                          <m:shp m:val="centered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dPr>
                        <m:e>
                          <m:eqArr>
                            <m:eqArrPr>
                              <m:maxDist m:val="off"/>
                              <m:objDist m:val="off"/>
                              <m:rSpRule m:val="0"/>
                              <m:rSp m:val="0"/>
                              <m:ctrlP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eqArrPr>
                            <m:e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(</m:t>
                              </m:r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𝑥</m:t>
                              </m:r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+</m:t>
                              </m:r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5</m:t>
                              </m:r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)</m:t>
                              </m:r>
                              <m:r>
                                <a:rPr lang="en-US" altLang="zh-CN" sz="3200" i="1" baseline="30000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−</m:t>
                              </m:r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4</m:t>
                              </m:r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 , (</m:t>
                              </m:r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𝑥</m:t>
                              </m:r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&lt;−</m:t>
                              </m:r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1</m:t>
                              </m:r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(</m:t>
                              </m:r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𝑥</m:t>
                              </m:r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−</m:t>
                              </m:r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5</m:t>
                              </m:r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)</m:t>
                              </m:r>
                              <m:r>
                                <a:rPr lang="en-US" altLang="zh-CN" sz="3200" i="1" baseline="30000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−</m:t>
                              </m:r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4</m:t>
                              </m:r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 , (</m:t>
                              </m:r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𝑥</m:t>
                              </m:r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&gt;</m:t>
                              </m:r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1</m:t>
                              </m:r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3200" i="1">
                  <a:solidFill>
                    <a:srgbClr val="0000FF"/>
                  </a:solidFill>
                  <a:latin typeface="Cambria Math" panose="02040503050406030204" charset="0"/>
                  <a:ea typeface="仿宋" panose="02010609060101010101" charset="-122"/>
                  <a:cs typeface="Cambria Math" panose="02040503050406030204" charset="0"/>
                  <a:sym typeface="+mn-ea"/>
                </a:endParaRPr>
              </a:p>
              <a:p>
                <a:pPr algn="l" fontAlgn="auto">
                  <a:lnSpc>
                    <a:spcPct val="100000"/>
                  </a:lnSpc>
                </a:pPr>
                <a:r>
                  <a:rPr lang="en-US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(2)  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)=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|"/>
                          <m:sepChr m:val="|"/>
                          <m:endChr m:val="|"/>
                          <m:grow m:val="on"/>
                          <m:shp m:val="centered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dPr>
                        <m:e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e>
                      </m:d>
                      <m:r>
                        <a:rPr lang="en-US" altLang="zh-CN" sz="3200" i="1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仿宋" panose="02010609060101010101" charset="-122"/>
                          <a:cs typeface="Cambria Math" panose="02040503050406030204" charset="0"/>
                          <a:sym typeface="+mn-ea"/>
                        </a:rPr>
                        <m:t>−</m:t>
                      </m:r>
                      <m:d>
                        <m:dPr>
                          <m:begChr m:val="|"/>
                          <m:sepChr m:val="|"/>
                          <m:endChr m:val="|"/>
                          <m:grow m:val="on"/>
                          <m:shp m:val="centered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dPr>
                        <m:e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(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32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∈</a:t>
                </a:r>
                <a:r>
                  <a:rPr lang="en-US" altLang="zh-CN" sz="32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R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</a:t>
                </a:r>
                <a:endParaRPr lang="en-US" altLang="zh-CN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255" y="307975"/>
                <a:ext cx="9433560" cy="2018665"/>
              </a:xfrm>
              <a:prstGeom prst="rect">
                <a:avLst/>
              </a:prstGeom>
              <a:blipFill rotWithShape="1">
                <a:blip r:embed="rId2"/>
                <a:stretch>
                  <a:fillRect l="-54" t="-252" r="-47" b="-220"/>
                </a:stretch>
              </a:blip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 title=""/>
          <p:cNvSpPr txBox="1"/>
          <p:nvPr/>
        </p:nvSpPr>
        <p:spPr>
          <a:xfrm>
            <a:off x="6787515" y="5236210"/>
            <a:ext cx="3860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mc:AlternateContent>
        <mc:Choice Requires="a14">
          <p:sp>
            <p:nvSpPr>
              <p:cNvPr id="6" name="Rectangle 4" title=""/>
              <p:cNvSpPr/>
              <p:nvPr/>
            </p:nvSpPr>
            <p:spPr>
              <a:xfrm>
                <a:off x="1405255" y="2363470"/>
                <a:ext cx="9432925" cy="2889885"/>
              </a:xfrm>
              <a:prstGeom prst="rect">
                <a:avLst/>
              </a:prstGeom>
              <a:solidFill>
                <a:schemeClr val="bg2"/>
              </a:solidFill>
              <a:ln w="12700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 wrap="squar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30000"/>
                  </a:lnSpc>
                  <a:spcBef>
                    <a:spcPct val="0"/>
                  </a:spcBef>
                  <a:buNone/>
                </a:pPr>
                <a:r>
                  <a:rPr lang="zh-CN" altLang="en-US" sz="28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解：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(2)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定义域为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R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，</a:t>
                </a:r>
                <a:endPara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  <a:p>
                <a:pPr marL="0" lvl="0" indent="0" eaLnBrk="1" hangingPunct="1">
                  <a:lnSpc>
                    <a:spcPct val="130000"/>
                  </a:lnSpc>
                  <a:spcBef>
                    <a:spcPct val="0"/>
                  </a:spcBef>
                  <a:buNone/>
                </a:pP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 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     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当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≠0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时，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(-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)=-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)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       </a:t>
                </a:r>
                <a:endPara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  <a:p>
                <a:pPr marL="0" lvl="0" indent="0" eaLnBrk="1" hangingPunct="1">
                  <a:lnSpc>
                    <a:spcPct val="130000"/>
                  </a:lnSpc>
                  <a:spcBef>
                    <a:spcPct val="0"/>
                  </a:spcBef>
                  <a:buNone/>
                </a:pP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       </a:t>
                </a:r>
                <a:r>
                  <a:rPr lang="zh-CN" alt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函数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)=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|"/>
                          <m:sepChr m:val="|"/>
                          <m:endChr m:val="|"/>
                          <m:grow m:val="on"/>
                          <m:shp m:val="centered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e>
                      </m:d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仿宋" panose="02010609060101010101" charset="-122"/>
                          <a:cs typeface="Cambria Math" panose="02040503050406030204" charset="0"/>
                          <a:sym typeface="+mn-ea"/>
                        </a:rPr>
                        <m:t>−</m:t>
                      </m:r>
                      <m:d>
                        <m:dPr>
                          <m:begChr m:val="|"/>
                          <m:sepChr m:val="|"/>
                          <m:endChr m:val="|"/>
                          <m:grow m:val="on"/>
                          <m:shp m:val="centered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r>
                  <a:rPr lang="zh-CN" alt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是奇函数；</a:t>
                </a:r>
                <a:endParaRPr lang="zh-CN" altLang="en-US" sz="2800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 marL="0" lvl="0" indent="0" eaLnBrk="1" hangingPunct="1">
                  <a:lnSpc>
                    <a:spcPct val="130000"/>
                  </a:lnSpc>
                  <a:spcBef>
                    <a:spcPct val="0"/>
                  </a:spcBef>
                  <a:buNone/>
                </a:pP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   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当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2800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=0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时，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)=0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在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R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上恒成立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    </a:t>
                </a:r>
                <a:endParaRPr lang="en-US" altLang="zh-CN" sz="2800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</a:endParaRPr>
              </a:p>
              <a:p>
                <a:pPr marL="0" lvl="0" indent="0" eaLnBrk="1" hangingPunct="1">
                  <a:lnSpc>
                    <a:spcPct val="130000"/>
                  </a:lnSpc>
                  <a:spcBef>
                    <a:spcPct val="0"/>
                  </a:spcBef>
                  <a:buNone/>
                </a:pP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  </a:t>
                </a:r>
                <a:r>
                  <a:rPr lang="zh-CN" alt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函数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)=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|"/>
                          <m:sepChr m:val="|"/>
                          <m:endChr m:val="|"/>
                          <m:grow m:val="on"/>
                          <m:shp m:val="centered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e>
                      </m:d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仿宋" panose="02010609060101010101" charset="-122"/>
                          <a:cs typeface="Cambria Math" panose="02040503050406030204" charset="0"/>
                          <a:sym typeface="+mn-ea"/>
                        </a:rPr>
                        <m:t>−</m:t>
                      </m:r>
                      <m:d>
                        <m:dPr>
                          <m:begChr m:val="|"/>
                          <m:sepChr m:val="|"/>
                          <m:endChr m:val="|"/>
                          <m:grow m:val="on"/>
                          <m:shp m:val="centered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r>
                  <a:rPr lang="zh-CN" alt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既是奇函数又是偶函数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.</a:t>
                </a:r>
                <a:endParaRPr lang="en-US" altLang="zh-CN" sz="2800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6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255" y="2363470"/>
                <a:ext cx="9432925" cy="2889885"/>
              </a:xfrm>
              <a:prstGeom prst="rect">
                <a:avLst/>
              </a:prstGeom>
              <a:blipFill rotWithShape="1">
                <a:blip r:embed="rId3"/>
                <a:stretch>
                  <a:fillRect l="-67" t="-220" r="-67" b="-220"/>
                </a:stretch>
              </a:blipFill>
              <a:ln w="12700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4" title=""/>
          <p:cNvSpPr/>
          <p:nvPr/>
        </p:nvSpPr>
        <p:spPr>
          <a:xfrm>
            <a:off x="1405255" y="5299075"/>
            <a:ext cx="9432925" cy="12109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方法：</a:t>
            </a:r>
            <a:r>
              <a:rPr lang="zh-CN" altLang="en-US" sz="2800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定义域关于原点对称，只需分两种情况考虑</a:t>
            </a:r>
            <a:r>
              <a:rPr lang="en-US" altLang="zh-CN" sz="28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en-US" altLang="zh-CN" sz="28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</a:t>
            </a: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与</a:t>
            </a:r>
            <a:endParaRPr lang="zh-CN" altLang="en-US" sz="28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 </a:t>
            </a:r>
            <a:r>
              <a:rPr lang="en-US" altLang="zh-CN" sz="28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en-US" altLang="zh-CN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-</a:t>
            </a:r>
            <a:r>
              <a:rPr lang="en-US" altLang="zh-CN" sz="28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</a:t>
            </a: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的关系</a:t>
            </a:r>
            <a:r>
              <a:rPr lang="zh-CN" altLang="en-US" sz="2800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即可</a:t>
            </a:r>
            <a:r>
              <a:rPr lang="en-US" altLang="zh-CN" sz="2800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.</a:t>
            </a:r>
            <a:endParaRPr lang="en-US" altLang="zh-CN" sz="2800">
              <a:solidFill>
                <a:srgbClr val="7030A0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" name="文本框 6" title=""/>
          <p:cNvSpPr txBox="1"/>
          <p:nvPr/>
        </p:nvSpPr>
        <p:spPr>
          <a:xfrm>
            <a:off x="382575" y="2141220"/>
            <a:ext cx="679780" cy="23526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vert="eaVert" wrap="square" anchor="t" anchorCtr="0">
            <a:spAutoFit/>
          </a:bodyPr>
          <a:lstStyle/>
          <a:p>
            <a:pPr marL="0" lvl="0" indent="0" fontAlgn="auto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</a:t>
            </a:r>
            <a:r>
              <a:rPr lang="zh-CN" altLang="en-US" sz="2800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仿宋" panose="02010609060101010101" charset="-122"/>
                <a:sym typeface="+mn-ea"/>
              </a:rPr>
              <a:t>分类讨论</a:t>
            </a:r>
            <a:endParaRPr lang="zh-CN" altLang="en-US" sz="28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7" name="组合 6" title=""/>
          <p:cNvGrpSpPr/>
          <p:nvPr/>
        </p:nvGrpSpPr>
        <p:grpSpPr>
          <a:xfrm>
            <a:off x="3709035" y="3181985"/>
            <a:ext cx="4656455" cy="2266950"/>
            <a:chOff x="7696" y="3368"/>
            <a:chExt cx="7333" cy="3570"/>
          </a:xfrm>
        </p:grpSpPr>
        <p:grpSp>
          <p:nvGrpSpPr>
            <p:cNvPr id="13" name="组合 12"/>
            <p:cNvGrpSpPr/>
            <p:nvPr/>
          </p:nvGrpSpPr>
          <p:grpSpPr>
            <a:xfrm>
              <a:off x="8017" y="4273"/>
              <a:ext cx="6692" cy="2665"/>
              <a:chOff x="1744" y="8157"/>
              <a:chExt cx="3035" cy="1003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1744" y="8775"/>
                <a:ext cx="1023" cy="382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2767" y="8520"/>
                <a:ext cx="996" cy="638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3763" y="8157"/>
                <a:ext cx="1016" cy="1003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7696" y="4965"/>
              <a:ext cx="2935" cy="1113"/>
            </a:xfrm>
            <a:prstGeom prst="rect">
              <a:avLst/>
            </a:prstGeom>
            <a:noFill/>
            <a:ln>
              <a:noFill/>
            </a:ln>
            <a:effectLst>
              <a:glow rad="63500">
                <a:srgbClr val="FF0000">
                  <a:alpha val="40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4000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知识篇</a:t>
              </a:r>
              <a:endParaRPr lang="zh-CN" altLang="en-US" sz="4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0244" y="4333"/>
              <a:ext cx="2249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素养篇</a:t>
              </a:r>
              <a:endParaRPr lang="zh-CN" altLang="en-US" sz="3200">
                <a:solidFill>
                  <a:srgbClr val="C00000"/>
                </a:solidFill>
                <a:latin typeface="华文彩云" panose="02010800040101010101" charset="-122"/>
                <a:ea typeface="华文彩云" panose="02010800040101010101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2507" y="3368"/>
              <a:ext cx="2522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思维篇</a:t>
              </a:r>
              <a:endParaRPr lang="zh-CN" altLang="en-US" sz="2000">
                <a:solidFill>
                  <a:srgbClr val="C00000"/>
                </a:solidFill>
                <a:latin typeface="华文彩云" panose="02010800040101010101" charset="-122"/>
                <a:ea typeface="华文彩云" panose="02010800040101010101" charset="-122"/>
              </a:endParaRPr>
            </a:p>
          </p:txBody>
        </p:sp>
      </p:grpSp>
      <p:pic>
        <p:nvPicPr>
          <p:cNvPr id="10" name="图片 9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186160" y="201295"/>
            <a:ext cx="529590" cy="779145"/>
          </a:xfrm>
          <a:prstGeom prst="rect">
            <a:avLst/>
          </a:prstGeom>
        </p:spPr>
      </p:pic>
      <p:pic>
        <p:nvPicPr>
          <p:cNvPr id="11" name="图片 10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0615930" y="143510"/>
            <a:ext cx="365760" cy="434340"/>
          </a:xfrm>
          <a:prstGeom prst="rect">
            <a:avLst/>
          </a:prstGeom>
        </p:spPr>
      </p:pic>
      <p:pic>
        <p:nvPicPr>
          <p:cNvPr id="12" name="图片 11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563985" y="1056005"/>
            <a:ext cx="324485" cy="385445"/>
          </a:xfrm>
          <a:prstGeom prst="rect">
            <a:avLst/>
          </a:prstGeom>
        </p:spPr>
      </p:pic>
      <p:sp>
        <p:nvSpPr>
          <p:cNvPr id="3" name="文本框 2" title=""/>
          <p:cNvSpPr txBox="1"/>
          <p:nvPr/>
        </p:nvSpPr>
        <p:spPr>
          <a:xfrm>
            <a:off x="1750695" y="1318895"/>
            <a:ext cx="8717280" cy="7683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3.2.3 </a:t>
            </a:r>
            <a:r>
              <a:rPr lang="zh-CN" altLang="en-US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函数的奇偶性</a:t>
            </a:r>
            <a:endParaRPr lang="zh-CN" altLang="en-US" sz="4400">
              <a:solidFill>
                <a:srgbClr val="FF0000"/>
              </a:solidFill>
              <a:effectLst>
                <a:outerShdw blurRad="12700" dist="2286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文本框 1" title=""/>
          <p:cNvSpPr txBox="1"/>
          <p:nvPr/>
        </p:nvSpPr>
        <p:spPr>
          <a:xfrm>
            <a:off x="1296035" y="213995"/>
            <a:ext cx="9545955" cy="13709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2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7.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已知奇函数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在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[0,+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∞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上单调递减，则不等式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-1)+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(2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+4)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&gt;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0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的解集为</a:t>
            </a:r>
            <a:r>
              <a:rPr lang="zh-CN" altLang="en-US" sz="32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32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       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.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Rectangle 4" title=""/>
          <p:cNvSpPr/>
          <p:nvPr/>
        </p:nvSpPr>
        <p:spPr>
          <a:xfrm>
            <a:off x="1296035" y="1689100"/>
            <a:ext cx="9545320" cy="3449955"/>
          </a:xfrm>
          <a:prstGeom prst="rect">
            <a:avLst/>
          </a:prstGeom>
          <a:solidFill>
            <a:schemeClr val="bg2"/>
          </a:solidFill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简解：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由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-1)+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(2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+4)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&gt;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0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推出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-1)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&gt;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-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(2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+4)</a:t>
            </a: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(-2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-4)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又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在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[0,+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∞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上单调递减，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由对称性知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在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上单调递减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,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所以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-1</a:t>
            </a:r>
            <a:r>
              <a:rPr lang="en-US" altLang="zh-CN" sz="28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仿宋" panose="02010609060101010101" charset="-122"/>
                <a:sym typeface="+mn-ea"/>
              </a:rPr>
              <a:t>&lt;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-2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-4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        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解得：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&lt;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-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1</a:t>
            </a:r>
            <a:endParaRPr lang="en-US" altLang="zh-CN" sz="280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Rectangle 4" title=""/>
          <p:cNvSpPr/>
          <p:nvPr/>
        </p:nvSpPr>
        <p:spPr>
          <a:xfrm>
            <a:off x="1296035" y="5245735"/>
            <a:ext cx="9545320" cy="12109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方法：</a:t>
            </a:r>
            <a:r>
              <a:rPr lang="zh-CN" altLang="en-US" sz="2800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逆用奇函数的性质，将函数式约束条件</a:t>
            </a:r>
            <a:r>
              <a:rPr lang="zh-CN" altLang="en-US" sz="280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转化</a:t>
            </a:r>
            <a:r>
              <a:rPr lang="zh-CN" altLang="en-US" sz="2800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为自变</a:t>
            </a:r>
            <a:endParaRPr lang="zh-CN" altLang="en-US" sz="2800">
              <a:solidFill>
                <a:srgbClr val="7030A0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800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       </a:t>
            </a:r>
            <a:r>
              <a:rPr lang="zh-CN" altLang="en-US" sz="2800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量的约束条件</a:t>
            </a:r>
            <a:r>
              <a:rPr lang="en-US" altLang="zh-CN" sz="2800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.</a:t>
            </a:r>
            <a:endParaRPr lang="en-US" altLang="zh-CN" sz="2800">
              <a:solidFill>
                <a:srgbClr val="7030A0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" name="文本框 6" title=""/>
          <p:cNvSpPr txBox="1"/>
          <p:nvPr/>
        </p:nvSpPr>
        <p:spPr>
          <a:xfrm>
            <a:off x="382575" y="2141220"/>
            <a:ext cx="679780" cy="27241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vert="eaVert" wrap="square" anchor="t" anchorCtr="0">
            <a:spAutoFit/>
          </a:bodyPr>
          <a:lstStyle/>
          <a:p>
            <a:pPr marL="0" lvl="0" indent="0" fontAlgn="auto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</a:t>
            </a:r>
            <a:r>
              <a:rPr lang="zh-CN" altLang="en-US" sz="2800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仿宋" panose="02010609060101010101" charset="-122"/>
                <a:sym typeface="+mn-ea"/>
              </a:rPr>
              <a:t>转化与化归</a:t>
            </a:r>
            <a:endParaRPr lang="zh-CN" altLang="en-US" sz="2800">
              <a:solidFill>
                <a:srgbClr val="C00000"/>
              </a:solidFill>
              <a:latin typeface="幼圆" panose="02010509060101010101" charset="-122"/>
              <a:ea typeface="幼圆" panose="02010509060101010101" charset="-122"/>
              <a:cs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 title=""/>
          <p:cNvSpPr/>
          <p:nvPr/>
        </p:nvSpPr>
        <p:spPr>
          <a:xfrm>
            <a:off x="5043170" y="534035"/>
            <a:ext cx="1879600" cy="5835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课堂小结</a:t>
            </a:r>
            <a:endParaRPr lang="zh-CN" altLang="en-US" sz="3200" b="1">
              <a:solidFill>
                <a:srgbClr val="C0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3795395" y="1510665"/>
            <a:ext cx="4600575" cy="578442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</a:rPr>
              <a:t>一、本节课学习的</a:t>
            </a:r>
            <a:r>
              <a:rPr lang="zh-CN" altLang="en-US" sz="2800">
                <a:solidFill>
                  <a:srgbClr val="FF0000"/>
                </a:solidFill>
              </a:rPr>
              <a:t>新知识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8" name="文本框 7" title=""/>
          <p:cNvSpPr txBox="1"/>
          <p:nvPr/>
        </p:nvSpPr>
        <p:spPr>
          <a:xfrm>
            <a:off x="4380865" y="3208655"/>
            <a:ext cx="307530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偶函数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5" name="文本框 4" title=""/>
          <p:cNvSpPr txBox="1"/>
          <p:nvPr/>
        </p:nvSpPr>
        <p:spPr>
          <a:xfrm>
            <a:off x="4380865" y="4452620"/>
            <a:ext cx="307530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奇函数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2" animBg="1"/>
      <p:bldP spid="5" grpId="2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文本框 3" title=""/>
          <p:cNvSpPr txBox="1"/>
          <p:nvPr/>
        </p:nvSpPr>
        <p:spPr>
          <a:xfrm>
            <a:off x="3334385" y="1454785"/>
            <a:ext cx="4600575" cy="582498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</a:rPr>
              <a:t>二、本节课提升的</a:t>
            </a:r>
            <a:r>
              <a:rPr lang="zh-CN" altLang="en-US" sz="2800">
                <a:solidFill>
                  <a:srgbClr val="FF0000"/>
                </a:solidFill>
              </a:rPr>
              <a:t>核心素养</a:t>
            </a:r>
            <a:endParaRPr lang="en-US" altLang="zh-CN" sz="2800">
              <a:solidFill>
                <a:srgbClr val="C00000"/>
              </a:solidFill>
            </a:endParaRPr>
          </a:p>
        </p:txBody>
      </p:sp>
      <p:sp>
        <p:nvSpPr>
          <p:cNvPr id="10" name="文本框 9" title=""/>
          <p:cNvSpPr txBox="1"/>
          <p:nvPr/>
        </p:nvSpPr>
        <p:spPr>
          <a:xfrm>
            <a:off x="4914900" y="3837940"/>
            <a:ext cx="283400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逻辑推理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2174875" y="2708910"/>
            <a:ext cx="2740025" cy="64669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数据分析</a:t>
            </a:r>
            <a:endParaRPr lang="zh-CN" altLang="en-US" sz="3200">
              <a:solidFill>
                <a:srgbClr val="1D41D5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2" name="矩形 1" title=""/>
          <p:cNvSpPr/>
          <p:nvPr/>
        </p:nvSpPr>
        <p:spPr>
          <a:xfrm>
            <a:off x="4805045" y="588645"/>
            <a:ext cx="1879600" cy="5835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课堂小结</a:t>
            </a:r>
            <a:endParaRPr lang="zh-CN" altLang="en-US" sz="3200" b="1">
              <a:solidFill>
                <a:srgbClr val="C0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7" name="文本框 6" title=""/>
          <p:cNvSpPr txBox="1"/>
          <p:nvPr/>
        </p:nvSpPr>
        <p:spPr>
          <a:xfrm>
            <a:off x="7748905" y="4966970"/>
            <a:ext cx="2618105" cy="64669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直观想象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2" animBg="1"/>
      <p:bldP spid="10" grpId="2" animBg="1"/>
      <p:bldP spid="7" grpId="2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文本框 4" title=""/>
          <p:cNvSpPr txBox="1"/>
          <p:nvPr/>
        </p:nvSpPr>
        <p:spPr>
          <a:xfrm>
            <a:off x="3345815" y="1777365"/>
            <a:ext cx="5261610" cy="578388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800">
                <a:solidFill>
                  <a:srgbClr val="C00000"/>
                </a:solidFill>
                <a:sym typeface="+mn-ea"/>
              </a:rPr>
              <a:t>三、本节课训练的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数学思想方法</a:t>
            </a:r>
            <a:endParaRPr lang="zh-CN" altLang="en-US" sz="2800">
              <a:solidFill>
                <a:srgbClr val="C00000"/>
              </a:solidFill>
              <a:sym typeface="+mn-ea"/>
            </a:endParaRPr>
          </a:p>
        </p:txBody>
      </p:sp>
      <p:sp>
        <p:nvSpPr>
          <p:cNvPr id="18" name="文本框 17" title=""/>
          <p:cNvSpPr txBox="1"/>
          <p:nvPr/>
        </p:nvSpPr>
        <p:spPr>
          <a:xfrm>
            <a:off x="1843405" y="4940300"/>
            <a:ext cx="3357245" cy="700015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数形结合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2" name="矩形 1" title=""/>
          <p:cNvSpPr/>
          <p:nvPr/>
        </p:nvSpPr>
        <p:spPr>
          <a:xfrm>
            <a:off x="4805045" y="588645"/>
            <a:ext cx="1879600" cy="5835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课堂小结</a:t>
            </a:r>
            <a:endParaRPr lang="zh-CN" altLang="en-US" sz="3200" b="1">
              <a:solidFill>
                <a:srgbClr val="C0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4605655" y="3830955"/>
            <a:ext cx="298132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分类讨论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7202170" y="2797175"/>
            <a:ext cx="3338195" cy="64669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转化与化归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2" animBg="1"/>
      <p:bldP spid="3" grpId="2" animBg="1"/>
      <p:bldP spid="4" grpId="2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8" name="任意多边形 57" title=""/>
          <p:cNvSpPr/>
          <p:nvPr>
            <p:custDataLst>
              <p:tags r:id="rId2"/>
            </p:custDataLst>
          </p:nvPr>
        </p:nvSpPr>
        <p:spPr bwMode="auto">
          <a:xfrm>
            <a:off x="3232894" y="5553139"/>
            <a:ext cx="593498" cy="362553"/>
          </a:xfrm>
          <a:custGeom>
            <a:gdLst>
              <a:gd name="T0" fmla="*/ 312 w 312"/>
              <a:gd name="T1" fmla="*/ 254 h 300"/>
              <a:gd name="T2" fmla="*/ 266 w 312"/>
              <a:gd name="T3" fmla="*/ 300 h 300"/>
              <a:gd name="T4" fmla="*/ 47 w 312"/>
              <a:gd name="T5" fmla="*/ 300 h 300"/>
              <a:gd name="T6" fmla="*/ 1 w 312"/>
              <a:gd name="T7" fmla="*/ 254 h 300"/>
              <a:gd name="T8" fmla="*/ 0 w 312"/>
              <a:gd name="T9" fmla="*/ 46 h 300"/>
              <a:gd name="T10" fmla="*/ 47 w 312"/>
              <a:gd name="T11" fmla="*/ 0 h 300"/>
              <a:gd name="T12" fmla="*/ 265 w 312"/>
              <a:gd name="T13" fmla="*/ 0 h 300"/>
              <a:gd name="T14" fmla="*/ 312 w 312"/>
              <a:gd name="T15" fmla="*/ 46 h 300"/>
              <a:gd name="T16" fmla="*/ 312 w 312"/>
              <a:gd name="T17" fmla="*/ 254 h 300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2" h="300">
                <a:moveTo>
                  <a:pt x="312" y="254"/>
                </a:moveTo>
                <a:cubicBezTo>
                  <a:pt x="312" y="279"/>
                  <a:pt x="291" y="300"/>
                  <a:pt x="266" y="300"/>
                </a:cubicBezTo>
                <a:cubicBezTo>
                  <a:pt x="47" y="300"/>
                  <a:pt x="47" y="300"/>
                  <a:pt x="47" y="300"/>
                </a:cubicBezTo>
                <a:cubicBezTo>
                  <a:pt x="21" y="300"/>
                  <a:pt x="1" y="279"/>
                  <a:pt x="1" y="254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1"/>
                  <a:pt x="21" y="0"/>
                  <a:pt x="47" y="0"/>
                </a:cubicBezTo>
                <a:cubicBezTo>
                  <a:pt x="265" y="0"/>
                  <a:pt x="265" y="0"/>
                  <a:pt x="265" y="0"/>
                </a:cubicBezTo>
                <a:cubicBezTo>
                  <a:pt x="291" y="0"/>
                  <a:pt x="312" y="20"/>
                  <a:pt x="312" y="46"/>
                </a:cubicBezTo>
                <a:lnTo>
                  <a:pt x="312" y="254"/>
                </a:lnTo>
                <a:close/>
              </a:path>
            </a:pathLst>
          </a:custGeom>
          <a:solidFill>
            <a:srgbClr val="EDB159"/>
          </a:solidFill>
          <a:ln>
            <a:noFill/>
          </a:ln>
        </p:spPr>
        <p:txBody>
          <a:bodyPr wrap="square" lIns="91440" tIns="45720" rIns="91440" bIns="45720" anchor="ctr">
            <a:normAutofit lnSpcReduction="10000"/>
          </a:bodyPr>
          <a:lstStyle/>
          <a:p>
            <a:pPr algn="ctr"/>
          </a:p>
        </p:txBody>
      </p:sp>
      <p:sp>
        <p:nvSpPr>
          <p:cNvPr id="59" name="任意多边形 58" title=""/>
          <p:cNvSpPr/>
          <p:nvPr>
            <p:custDataLst>
              <p:tags r:id="rId3"/>
            </p:custDataLst>
          </p:nvPr>
        </p:nvSpPr>
        <p:spPr bwMode="auto">
          <a:xfrm>
            <a:off x="3248660" y="726440"/>
            <a:ext cx="517525" cy="887730"/>
          </a:xfrm>
          <a:custGeom>
            <a:gdLst>
              <a:gd name="T0" fmla="*/ 2 w 488"/>
              <a:gd name="T1" fmla="*/ 663 h 747"/>
              <a:gd name="T2" fmla="*/ 244 w 488"/>
              <a:gd name="T3" fmla="*/ 0 h 747"/>
              <a:gd name="T4" fmla="*/ 488 w 488"/>
              <a:gd name="T5" fmla="*/ 663 h 747"/>
              <a:gd name="T6" fmla="*/ 400 w 488"/>
              <a:gd name="T7" fmla="*/ 747 h 747"/>
              <a:gd name="T8" fmla="*/ 0 w 488"/>
              <a:gd name="T9" fmla="*/ 680 h 747"/>
              <a:gd name="T10" fmla="*/ 2 w 488"/>
              <a:gd name="T11" fmla="*/ 663 h 74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8" h="747">
                <a:moveTo>
                  <a:pt x="2" y="663"/>
                </a:moveTo>
                <a:lnTo>
                  <a:pt x="244" y="0"/>
                </a:lnTo>
                <a:lnTo>
                  <a:pt x="488" y="663"/>
                </a:lnTo>
                <a:lnTo>
                  <a:pt x="400" y="747"/>
                </a:lnTo>
                <a:lnTo>
                  <a:pt x="0" y="680"/>
                </a:lnTo>
                <a:lnTo>
                  <a:pt x="2" y="663"/>
                </a:lnTo>
                <a:close/>
              </a:path>
            </a:pathLst>
          </a:custGeom>
          <a:solidFill>
            <a:srgbClr val="EDB159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0" name="任意多边形 59" title=""/>
          <p:cNvSpPr/>
          <p:nvPr>
            <p:custDataLst>
              <p:tags r:id="rId4"/>
            </p:custDataLst>
          </p:nvPr>
        </p:nvSpPr>
        <p:spPr bwMode="auto">
          <a:xfrm>
            <a:off x="3375660" y="853440"/>
            <a:ext cx="517525" cy="887730"/>
          </a:xfrm>
          <a:custGeom>
            <a:gdLst>
              <a:gd name="T0" fmla="*/ 2 w 488"/>
              <a:gd name="T1" fmla="*/ 663 h 747"/>
              <a:gd name="T2" fmla="*/ 244 w 488"/>
              <a:gd name="T3" fmla="*/ 0 h 747"/>
              <a:gd name="T4" fmla="*/ 488 w 488"/>
              <a:gd name="T5" fmla="*/ 663 h 747"/>
              <a:gd name="T6" fmla="*/ 400 w 488"/>
              <a:gd name="T7" fmla="*/ 747 h 747"/>
              <a:gd name="T8" fmla="*/ 0 w 488"/>
              <a:gd name="T9" fmla="*/ 680 h 74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747">
                <a:moveTo>
                  <a:pt x="2" y="663"/>
                </a:moveTo>
                <a:lnTo>
                  <a:pt x="244" y="0"/>
                </a:lnTo>
                <a:lnTo>
                  <a:pt x="488" y="663"/>
                </a:lnTo>
                <a:lnTo>
                  <a:pt x="400" y="747"/>
                </a:lnTo>
                <a:lnTo>
                  <a:pt x="0" y="68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1" name="任意多边形 60" title=""/>
          <p:cNvSpPr/>
          <p:nvPr>
            <p:custDataLst>
              <p:tags r:id="rId5"/>
            </p:custDataLst>
          </p:nvPr>
        </p:nvSpPr>
        <p:spPr bwMode="auto">
          <a:xfrm>
            <a:off x="3444875" y="1449070"/>
            <a:ext cx="175260" cy="3960495"/>
          </a:xfrm>
          <a:custGeom>
            <a:gdLst>
              <a:gd name="T0" fmla="*/ 105 w 105"/>
              <a:gd name="T1" fmla="*/ 2006 h 2053"/>
              <a:gd name="T2" fmla="*/ 58 w 105"/>
              <a:gd name="T3" fmla="*/ 2053 h 2053"/>
              <a:gd name="T4" fmla="*/ 47 w 105"/>
              <a:gd name="T5" fmla="*/ 2053 h 2053"/>
              <a:gd name="T6" fmla="*/ 1 w 105"/>
              <a:gd name="T7" fmla="*/ 2006 h 2053"/>
              <a:gd name="T8" fmla="*/ 0 w 105"/>
              <a:gd name="T9" fmla="*/ 46 h 2053"/>
              <a:gd name="T10" fmla="*/ 46 w 105"/>
              <a:gd name="T11" fmla="*/ 0 h 2053"/>
              <a:gd name="T12" fmla="*/ 57 w 105"/>
              <a:gd name="T13" fmla="*/ 0 h 2053"/>
              <a:gd name="T14" fmla="*/ 104 w 105"/>
              <a:gd name="T15" fmla="*/ 46 h 2053"/>
              <a:gd name="T16" fmla="*/ 105 w 105"/>
              <a:gd name="T17" fmla="*/ 2006 h 20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2053">
                <a:moveTo>
                  <a:pt x="105" y="2006"/>
                </a:moveTo>
                <a:cubicBezTo>
                  <a:pt x="105" y="2032"/>
                  <a:pt x="84" y="2053"/>
                  <a:pt x="58" y="2053"/>
                </a:cubicBezTo>
                <a:cubicBezTo>
                  <a:pt x="47" y="2053"/>
                  <a:pt x="47" y="2053"/>
                  <a:pt x="47" y="2053"/>
                </a:cubicBezTo>
                <a:cubicBezTo>
                  <a:pt x="21" y="2053"/>
                  <a:pt x="1" y="2032"/>
                  <a:pt x="1" y="200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0"/>
                  <a:pt x="21" y="0"/>
                  <a:pt x="46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83" y="0"/>
                  <a:pt x="104" y="20"/>
                  <a:pt x="104" y="46"/>
                </a:cubicBezTo>
                <a:lnTo>
                  <a:pt x="105" y="200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2" name="任意多边形 61" title=""/>
          <p:cNvSpPr/>
          <p:nvPr>
            <p:custDataLst>
              <p:tags r:id="rId6"/>
            </p:custDataLst>
          </p:nvPr>
        </p:nvSpPr>
        <p:spPr bwMode="auto">
          <a:xfrm>
            <a:off x="3642995" y="1449070"/>
            <a:ext cx="175260" cy="3960495"/>
          </a:xfrm>
          <a:custGeom>
            <a:gdLst>
              <a:gd name="T0" fmla="*/ 105 w 105"/>
              <a:gd name="T1" fmla="*/ 2006 h 2053"/>
              <a:gd name="T2" fmla="*/ 58 w 105"/>
              <a:gd name="T3" fmla="*/ 2053 h 2053"/>
              <a:gd name="T4" fmla="*/ 47 w 105"/>
              <a:gd name="T5" fmla="*/ 2053 h 2053"/>
              <a:gd name="T6" fmla="*/ 1 w 105"/>
              <a:gd name="T7" fmla="*/ 2006 h 2053"/>
              <a:gd name="T8" fmla="*/ 0 w 105"/>
              <a:gd name="T9" fmla="*/ 46 h 2053"/>
              <a:gd name="T10" fmla="*/ 47 w 105"/>
              <a:gd name="T11" fmla="*/ 0 h 2053"/>
              <a:gd name="T12" fmla="*/ 58 w 105"/>
              <a:gd name="T13" fmla="*/ 0 h 2053"/>
              <a:gd name="T14" fmla="*/ 104 w 105"/>
              <a:gd name="T15" fmla="*/ 46 h 2053"/>
              <a:gd name="T16" fmla="*/ 105 w 105"/>
              <a:gd name="T17" fmla="*/ 2006 h 20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2053">
                <a:moveTo>
                  <a:pt x="105" y="2006"/>
                </a:moveTo>
                <a:cubicBezTo>
                  <a:pt x="105" y="2032"/>
                  <a:pt x="84" y="2053"/>
                  <a:pt x="58" y="2053"/>
                </a:cubicBezTo>
                <a:cubicBezTo>
                  <a:pt x="47" y="2053"/>
                  <a:pt x="47" y="2053"/>
                  <a:pt x="47" y="2053"/>
                </a:cubicBezTo>
                <a:cubicBezTo>
                  <a:pt x="22" y="2053"/>
                  <a:pt x="1" y="2032"/>
                  <a:pt x="1" y="200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0"/>
                  <a:pt x="21" y="0"/>
                  <a:pt x="47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83" y="0"/>
                  <a:pt x="104" y="20"/>
                  <a:pt x="104" y="46"/>
                </a:cubicBezTo>
                <a:lnTo>
                  <a:pt x="105" y="200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3" name="任意多边形 62" title=""/>
          <p:cNvSpPr/>
          <p:nvPr>
            <p:custDataLst>
              <p:tags r:id="rId7"/>
            </p:custDataLst>
          </p:nvPr>
        </p:nvSpPr>
        <p:spPr bwMode="auto">
          <a:xfrm>
            <a:off x="3248660" y="1449070"/>
            <a:ext cx="175260" cy="3960495"/>
          </a:xfrm>
          <a:custGeom>
            <a:gdLst>
              <a:gd name="T0" fmla="*/ 105 w 105"/>
              <a:gd name="T1" fmla="*/ 2006 h 2053"/>
              <a:gd name="T2" fmla="*/ 58 w 105"/>
              <a:gd name="T3" fmla="*/ 2053 h 2053"/>
              <a:gd name="T4" fmla="*/ 47 w 105"/>
              <a:gd name="T5" fmla="*/ 2053 h 2053"/>
              <a:gd name="T6" fmla="*/ 0 w 105"/>
              <a:gd name="T7" fmla="*/ 2006 h 2053"/>
              <a:gd name="T8" fmla="*/ 0 w 105"/>
              <a:gd name="T9" fmla="*/ 46 h 2053"/>
              <a:gd name="T10" fmla="*/ 46 w 105"/>
              <a:gd name="T11" fmla="*/ 0 h 2053"/>
              <a:gd name="T12" fmla="*/ 57 w 105"/>
              <a:gd name="T13" fmla="*/ 0 h 2053"/>
              <a:gd name="T14" fmla="*/ 104 w 105"/>
              <a:gd name="T15" fmla="*/ 46 h 2053"/>
              <a:gd name="T16" fmla="*/ 105 w 105"/>
              <a:gd name="T17" fmla="*/ 2006 h 20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2053">
                <a:moveTo>
                  <a:pt x="105" y="2006"/>
                </a:moveTo>
                <a:cubicBezTo>
                  <a:pt x="105" y="2032"/>
                  <a:pt x="84" y="2053"/>
                  <a:pt x="58" y="2053"/>
                </a:cubicBezTo>
                <a:cubicBezTo>
                  <a:pt x="47" y="2053"/>
                  <a:pt x="47" y="2053"/>
                  <a:pt x="47" y="2053"/>
                </a:cubicBezTo>
                <a:cubicBezTo>
                  <a:pt x="21" y="2053"/>
                  <a:pt x="0" y="2032"/>
                  <a:pt x="0" y="200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1"/>
                  <a:pt x="21" y="0"/>
                  <a:pt x="46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83" y="0"/>
                  <a:pt x="104" y="21"/>
                  <a:pt x="104" y="46"/>
                </a:cubicBezTo>
                <a:lnTo>
                  <a:pt x="105" y="200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4" name="任意多边形 63" title=""/>
          <p:cNvSpPr/>
          <p:nvPr>
            <p:custDataLst>
              <p:tags r:id="rId8"/>
            </p:custDataLst>
          </p:nvPr>
        </p:nvSpPr>
        <p:spPr bwMode="auto">
          <a:xfrm>
            <a:off x="3467735" y="726440"/>
            <a:ext cx="133985" cy="234315"/>
          </a:xfrm>
          <a:custGeom>
            <a:gdLst>
              <a:gd name="T0" fmla="*/ 40 w 80"/>
              <a:gd name="T1" fmla="*/ 0 h 126"/>
              <a:gd name="T2" fmla="*/ 0 w 80"/>
              <a:gd name="T3" fmla="*/ 110 h 126"/>
              <a:gd name="T4" fmla="*/ 40 w 80"/>
              <a:gd name="T5" fmla="*/ 126 h 126"/>
              <a:gd name="T6" fmla="*/ 80 w 80"/>
              <a:gd name="T7" fmla="*/ 110 h 126"/>
              <a:gd name="T8" fmla="*/ 40 w 80"/>
              <a:gd name="T9" fmla="*/ 0 h 126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" h="125">
                <a:moveTo>
                  <a:pt x="40" y="0"/>
                </a:moveTo>
                <a:cubicBezTo>
                  <a:pt x="0" y="110"/>
                  <a:pt x="0" y="110"/>
                  <a:pt x="0" y="110"/>
                </a:cubicBezTo>
                <a:cubicBezTo>
                  <a:pt x="0" y="110"/>
                  <a:pt x="11" y="126"/>
                  <a:pt x="40" y="126"/>
                </a:cubicBezTo>
                <a:cubicBezTo>
                  <a:pt x="68" y="126"/>
                  <a:pt x="80" y="110"/>
                  <a:pt x="80" y="110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 fontScale="62500" lnSpcReduction="20000"/>
          </a:bodyPr>
          <a:lstStyle/>
          <a:p>
            <a:pPr algn="ctr"/>
          </a:p>
        </p:txBody>
      </p:sp>
      <p:sp>
        <p:nvSpPr>
          <p:cNvPr id="65" name="矩形 64" title=""/>
          <p:cNvSpPr/>
          <p:nvPr>
            <p:custDataLst>
              <p:tags r:id="rId9"/>
            </p:custDataLst>
          </p:nvPr>
        </p:nvSpPr>
        <p:spPr bwMode="auto">
          <a:xfrm>
            <a:off x="3248660" y="5368290"/>
            <a:ext cx="520700" cy="2616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 fontScale="67500" lnSpcReduction="20000"/>
          </a:bodyPr>
          <a:lstStyle/>
          <a:p>
            <a:pPr algn="ctr"/>
          </a:p>
        </p:txBody>
      </p:sp>
      <p:sp>
        <p:nvSpPr>
          <p:cNvPr id="66" name="任意多边形 65" title=""/>
          <p:cNvSpPr/>
          <p:nvPr>
            <p:custDataLst>
              <p:tags r:id="rId10"/>
            </p:custDataLst>
          </p:nvPr>
        </p:nvSpPr>
        <p:spPr bwMode="auto">
          <a:xfrm>
            <a:off x="3275330" y="5629910"/>
            <a:ext cx="568960" cy="76200"/>
          </a:xfrm>
          <a:custGeom>
            <a:gdLst>
              <a:gd name="T0" fmla="*/ 326 w 341"/>
              <a:gd name="T1" fmla="*/ 0 h 23"/>
              <a:gd name="T2" fmla="*/ 15 w 341"/>
              <a:gd name="T3" fmla="*/ 0 h 23"/>
              <a:gd name="T4" fmla="*/ 15 w 341"/>
              <a:gd name="T5" fmla="*/ 23 h 23"/>
              <a:gd name="T6" fmla="*/ 326 w 341"/>
              <a:gd name="T7" fmla="*/ 23 h 23"/>
              <a:gd name="T8" fmla="*/ 326 w 341"/>
              <a:gd name="T9" fmla="*/ 0 h 2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23">
                <a:moveTo>
                  <a:pt x="326" y="0"/>
                </a:moveTo>
                <a:cubicBezTo>
                  <a:pt x="222" y="0"/>
                  <a:pt x="119" y="0"/>
                  <a:pt x="15" y="0"/>
                </a:cubicBezTo>
                <a:cubicBezTo>
                  <a:pt x="0" y="0"/>
                  <a:pt x="0" y="23"/>
                  <a:pt x="15" y="23"/>
                </a:cubicBezTo>
                <a:cubicBezTo>
                  <a:pt x="119" y="23"/>
                  <a:pt x="222" y="23"/>
                  <a:pt x="326" y="23"/>
                </a:cubicBezTo>
                <a:cubicBezTo>
                  <a:pt x="341" y="23"/>
                  <a:pt x="341" y="0"/>
                  <a:pt x="32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67" name="任意多边形 66" title=""/>
          <p:cNvSpPr/>
          <p:nvPr>
            <p:custDataLst>
              <p:tags r:id="rId11"/>
            </p:custDataLst>
          </p:nvPr>
        </p:nvSpPr>
        <p:spPr bwMode="auto">
          <a:xfrm>
            <a:off x="3239770" y="5476875"/>
            <a:ext cx="568960" cy="76200"/>
          </a:xfrm>
          <a:custGeom>
            <a:gdLst>
              <a:gd name="T0" fmla="*/ 326 w 341"/>
              <a:gd name="T1" fmla="*/ 0 h 24"/>
              <a:gd name="T2" fmla="*/ 15 w 341"/>
              <a:gd name="T3" fmla="*/ 1 h 24"/>
              <a:gd name="T4" fmla="*/ 15 w 341"/>
              <a:gd name="T5" fmla="*/ 24 h 24"/>
              <a:gd name="T6" fmla="*/ 326 w 341"/>
              <a:gd name="T7" fmla="*/ 24 h 24"/>
              <a:gd name="T8" fmla="*/ 326 w 341"/>
              <a:gd name="T9" fmla="*/ 0 h 24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24">
                <a:moveTo>
                  <a:pt x="326" y="0"/>
                </a:moveTo>
                <a:cubicBezTo>
                  <a:pt x="222" y="0"/>
                  <a:pt x="119" y="1"/>
                  <a:pt x="15" y="1"/>
                </a:cubicBezTo>
                <a:cubicBezTo>
                  <a:pt x="0" y="1"/>
                  <a:pt x="0" y="24"/>
                  <a:pt x="15" y="24"/>
                </a:cubicBezTo>
                <a:cubicBezTo>
                  <a:pt x="119" y="24"/>
                  <a:pt x="222" y="24"/>
                  <a:pt x="326" y="24"/>
                </a:cubicBezTo>
                <a:cubicBezTo>
                  <a:pt x="341" y="24"/>
                  <a:pt x="341" y="0"/>
                  <a:pt x="3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68" name="任意多边形 67" title=""/>
          <p:cNvSpPr/>
          <p:nvPr>
            <p:custDataLst>
              <p:tags r:id="rId12"/>
            </p:custDataLst>
          </p:nvPr>
        </p:nvSpPr>
        <p:spPr bwMode="auto">
          <a:xfrm>
            <a:off x="3239770" y="5368290"/>
            <a:ext cx="568960" cy="76200"/>
          </a:xfrm>
          <a:custGeom>
            <a:gdLst>
              <a:gd name="T0" fmla="*/ 325 w 341"/>
              <a:gd name="T1" fmla="*/ 0 h 24"/>
              <a:gd name="T2" fmla="*/ 15 w 341"/>
              <a:gd name="T3" fmla="*/ 0 h 24"/>
              <a:gd name="T4" fmla="*/ 15 w 341"/>
              <a:gd name="T5" fmla="*/ 24 h 24"/>
              <a:gd name="T6" fmla="*/ 325 w 341"/>
              <a:gd name="T7" fmla="*/ 23 h 24"/>
              <a:gd name="T8" fmla="*/ 325 w 341"/>
              <a:gd name="T9" fmla="*/ 0 h 24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24">
                <a:moveTo>
                  <a:pt x="325" y="0"/>
                </a:moveTo>
                <a:cubicBezTo>
                  <a:pt x="222" y="0"/>
                  <a:pt x="119" y="0"/>
                  <a:pt x="15" y="0"/>
                </a:cubicBezTo>
                <a:cubicBezTo>
                  <a:pt x="0" y="0"/>
                  <a:pt x="0" y="24"/>
                  <a:pt x="15" y="24"/>
                </a:cubicBezTo>
                <a:cubicBezTo>
                  <a:pt x="119" y="24"/>
                  <a:pt x="222" y="24"/>
                  <a:pt x="325" y="23"/>
                </a:cubicBezTo>
                <a:cubicBezTo>
                  <a:pt x="341" y="23"/>
                  <a:pt x="341" y="0"/>
                  <a:pt x="32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44" name="五边形 43" title=""/>
          <p:cNvSpPr/>
          <p:nvPr>
            <p:custDataLst>
              <p:tags r:id="rId13"/>
            </p:custDataLst>
          </p:nvPr>
        </p:nvSpPr>
        <p:spPr bwMode="auto">
          <a:xfrm>
            <a:off x="3836670" y="1515745"/>
            <a:ext cx="1790700" cy="520700"/>
          </a:xfrm>
          <a:prstGeom prst="homePlate">
            <a:avLst/>
          </a:prstGeom>
          <a:solidFill>
            <a:schemeClr val="accent1"/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endParaRPr sz="1600" b="1">
              <a:solidFill>
                <a:schemeClr val="bg1"/>
              </a:solidFill>
            </a:endParaRPr>
          </a:p>
        </p:txBody>
      </p:sp>
      <p:sp>
        <p:nvSpPr>
          <p:cNvPr id="45" name="椭圆 44" title=""/>
          <p:cNvSpPr/>
          <p:nvPr>
            <p:custDataLst>
              <p:tags r:id="rId14"/>
            </p:custDataLst>
          </p:nvPr>
        </p:nvSpPr>
        <p:spPr bwMode="auto">
          <a:xfrm>
            <a:off x="5503545" y="1480185"/>
            <a:ext cx="986790" cy="591820"/>
          </a:xfrm>
          <a:prstGeom prst="ellips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/>
            <a:r>
              <a:rPr lang="en-US" altLang="zh-CN" sz="3200" b="1" i="1">
                <a:solidFill>
                  <a:schemeClr val="accent1"/>
                </a:solidFill>
              </a:rPr>
              <a:t>01</a:t>
            </a:r>
            <a:endParaRPr lang="en-US" altLang="zh-CN" sz="3200" b="1" i="1">
              <a:solidFill>
                <a:schemeClr val="accent1"/>
              </a:solidFill>
            </a:endParaRPr>
          </a:p>
        </p:txBody>
      </p:sp>
      <p:sp>
        <p:nvSpPr>
          <p:cNvPr id="57" name="文本框 56" title=""/>
          <p:cNvSpPr txBox="1"/>
          <p:nvPr>
            <p:custDataLst>
              <p:tags r:id="rId15"/>
            </p:custDataLst>
          </p:nvPr>
        </p:nvSpPr>
        <p:spPr>
          <a:xfrm>
            <a:off x="6166485" y="1482090"/>
            <a:ext cx="4434205" cy="58674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/>
              <a:t>    </a:t>
            </a:r>
            <a:r>
              <a:rPr lang="en-US" altLang="zh-CN" sz="2800">
                <a:solidFill>
                  <a:srgbClr val="0000FF"/>
                </a:solidFill>
              </a:rPr>
              <a:t> </a:t>
            </a:r>
            <a:r>
              <a:rPr lang="zh-CN" altLang="en-US" sz="2800">
                <a:solidFill>
                  <a:srgbClr val="0000FF"/>
                </a:solidFill>
              </a:rPr>
              <a:t>基础作业：</a:t>
            </a:r>
            <a:r>
              <a:rPr lang="zh-CN" altLang="en-US" sz="2800" u="sng">
                <a:solidFill>
                  <a:srgbClr val="0000FF"/>
                </a:solidFill>
              </a:rPr>
              <a:t>             </a:t>
            </a:r>
            <a:r>
              <a:rPr lang="zh-CN" altLang="en-US" sz="2800">
                <a:solidFill>
                  <a:srgbClr val="0000FF"/>
                </a:solidFill>
              </a:rPr>
              <a:t> </a:t>
            </a:r>
            <a:r>
              <a:rPr lang="en-US" altLang="zh-CN" sz="2800">
                <a:solidFill>
                  <a:srgbClr val="0000FF"/>
                </a:solidFill>
              </a:rPr>
              <a:t>.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98" name="五边形 97" title=""/>
          <p:cNvSpPr/>
          <p:nvPr>
            <p:custDataLst>
              <p:tags r:id="rId16"/>
            </p:custDataLst>
          </p:nvPr>
        </p:nvSpPr>
        <p:spPr bwMode="auto">
          <a:xfrm>
            <a:off x="3893185" y="2837815"/>
            <a:ext cx="2076450" cy="520700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endParaRPr sz="1600" b="1">
              <a:solidFill>
                <a:srgbClr val="FF0000"/>
              </a:solidFill>
            </a:endParaRPr>
          </a:p>
        </p:txBody>
      </p:sp>
      <p:sp>
        <p:nvSpPr>
          <p:cNvPr id="99" name="椭圆 98" title=""/>
          <p:cNvSpPr/>
          <p:nvPr>
            <p:custDataLst>
              <p:tags r:id="rId17"/>
            </p:custDataLst>
          </p:nvPr>
        </p:nvSpPr>
        <p:spPr bwMode="auto">
          <a:xfrm>
            <a:off x="5799455" y="2798445"/>
            <a:ext cx="936625" cy="591820"/>
          </a:xfrm>
          <a:prstGeom prst="ellips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/>
            <a:r>
              <a:rPr lang="en-US" altLang="zh-CN" sz="3200" b="1" i="1">
                <a:solidFill>
                  <a:srgbClr val="FF0000"/>
                </a:solidFill>
              </a:rPr>
              <a:t>02</a:t>
            </a:r>
            <a:endParaRPr lang="en-US" altLang="zh-CN" sz="3200" b="1" i="1">
              <a:solidFill>
                <a:srgbClr val="FF0000"/>
              </a:solidFill>
            </a:endParaRPr>
          </a:p>
        </p:txBody>
      </p:sp>
      <p:sp>
        <p:nvSpPr>
          <p:cNvPr id="100" name="文本框 99" title=""/>
          <p:cNvSpPr txBox="1"/>
          <p:nvPr>
            <p:custDataLst>
              <p:tags r:id="rId18"/>
            </p:custDataLst>
          </p:nvPr>
        </p:nvSpPr>
        <p:spPr>
          <a:xfrm>
            <a:off x="6409055" y="2771775"/>
            <a:ext cx="4541520" cy="58674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/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en-US" altLang="zh-CN" sz="2800"/>
              <a:t>   </a:t>
            </a:r>
            <a:r>
              <a:rPr lang="en-US" altLang="zh-CN" sz="2800">
                <a:solidFill>
                  <a:srgbClr val="0000FF"/>
                </a:solidFill>
              </a:rPr>
              <a:t>能力作业：</a:t>
            </a:r>
            <a:r>
              <a:rPr lang="en-US" altLang="zh-CN" sz="2800">
                <a:solidFill>
                  <a:srgbClr val="0000FF"/>
                </a:solidFill>
                <a:sym typeface="+mn-ea"/>
              </a:rPr>
              <a:t>              .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106" name="五边形 105" title=""/>
          <p:cNvSpPr/>
          <p:nvPr>
            <p:custDataLst>
              <p:tags r:id="rId19"/>
            </p:custDataLst>
          </p:nvPr>
        </p:nvSpPr>
        <p:spPr bwMode="auto">
          <a:xfrm>
            <a:off x="3844290" y="4108450"/>
            <a:ext cx="1012190" cy="520700"/>
          </a:xfrm>
          <a:prstGeom prst="homePlate">
            <a:avLst/>
          </a:prstGeom>
          <a:solidFill>
            <a:schemeClr val="accent5">
              <a:lumMod val="50000"/>
            </a:schemeClr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endParaRPr sz="1600" b="1">
              <a:solidFill>
                <a:schemeClr val="bg1"/>
              </a:solidFill>
            </a:endParaRPr>
          </a:p>
        </p:txBody>
      </p:sp>
      <p:sp>
        <p:nvSpPr>
          <p:cNvPr id="107" name="椭圆 106" title=""/>
          <p:cNvSpPr/>
          <p:nvPr>
            <p:custDataLst>
              <p:tags r:id="rId20"/>
            </p:custDataLst>
          </p:nvPr>
        </p:nvSpPr>
        <p:spPr bwMode="auto">
          <a:xfrm>
            <a:off x="4728210" y="4055110"/>
            <a:ext cx="1017905" cy="591820"/>
          </a:xfrm>
          <a:prstGeom prst="ellips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/>
            <a:r>
              <a:rPr lang="en-US" altLang="zh-CN" sz="3200" b="1" i="1">
                <a:solidFill>
                  <a:srgbClr val="C00000"/>
                </a:solidFill>
              </a:rPr>
              <a:t>03</a:t>
            </a:r>
            <a:endParaRPr lang="en-US" altLang="zh-CN" sz="3200" b="1" i="1">
              <a:solidFill>
                <a:srgbClr val="C00000"/>
              </a:solidFill>
            </a:endParaRPr>
          </a:p>
        </p:txBody>
      </p:sp>
      <p:sp>
        <p:nvSpPr>
          <p:cNvPr id="108" name="文本框 107" title=""/>
          <p:cNvSpPr txBox="1"/>
          <p:nvPr>
            <p:custDataLst>
              <p:tags r:id="rId21"/>
            </p:custDataLst>
          </p:nvPr>
        </p:nvSpPr>
        <p:spPr>
          <a:xfrm>
            <a:off x="6735445" y="4075430"/>
            <a:ext cx="3927475" cy="58674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/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en-US" altLang="zh-CN" sz="2800">
                <a:solidFill>
                  <a:srgbClr val="0000FF"/>
                </a:solidFill>
              </a:rPr>
              <a:t>拓展延伸：（选做）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55" name="文本框 54" title=""/>
          <p:cNvSpPr txBox="1"/>
          <p:nvPr>
            <p:custDataLst>
              <p:tags r:id="rId22"/>
            </p:custDataLst>
          </p:nvPr>
        </p:nvSpPr>
        <p:spPr>
          <a:xfrm>
            <a:off x="1151255" y="2258695"/>
            <a:ext cx="1342390" cy="846455"/>
          </a:xfrm>
          <a:prstGeom prst="rect">
            <a:avLst/>
          </a:prstGeom>
          <a:noFill/>
        </p:spPr>
        <p:txBody>
          <a:bodyPr wrap="none" lIns="91440" tIns="45720" rIns="91440" bIns="45720" numCol="1" rtlCol="0">
            <a:prstTxWarp prst="textChevron">
              <a:avLst/>
            </a:prstTxWarp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rPr>
              <a:t>作业</a:t>
            </a:r>
            <a:endParaRPr kumimoji="0" lang="zh-CN" altLang="en-US" sz="5400" b="1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</a:endParaRPr>
          </a:p>
        </p:txBody>
      </p:sp>
      <p:sp>
        <p:nvSpPr>
          <p:cNvPr id="51" name="矩形 50" title=""/>
          <p:cNvSpPr/>
          <p:nvPr>
            <p:custDataLst>
              <p:tags r:id="rId23"/>
            </p:custDataLst>
          </p:nvPr>
        </p:nvSpPr>
        <p:spPr>
          <a:xfrm>
            <a:off x="232410" y="1705610"/>
            <a:ext cx="636270" cy="33528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925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52" name="矩形 51" title=""/>
          <p:cNvSpPr/>
          <p:nvPr>
            <p:custDataLst>
              <p:tags r:id="rId24"/>
            </p:custDataLst>
          </p:nvPr>
        </p:nvSpPr>
        <p:spPr>
          <a:xfrm>
            <a:off x="989965" y="1764030"/>
            <a:ext cx="141605" cy="2768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850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53" name="任意多边形 52" title=""/>
          <p:cNvSpPr/>
          <p:nvPr>
            <p:custDataLst>
              <p:tags r:id="rId25"/>
            </p:custDataLst>
          </p:nvPr>
        </p:nvSpPr>
        <p:spPr>
          <a:xfrm>
            <a:off x="2326640" y="1704975"/>
            <a:ext cx="452755" cy="520065"/>
          </a:xfrm>
          <a:custGeom>
            <a:gdLst>
              <a:gd name="connsiteX0" fmla="*/ 259984 w 607639"/>
              <a:gd name="connsiteY0" fmla="*/ 430308 h 606722"/>
              <a:gd name="connsiteX1" fmla="*/ 287837 w 607639"/>
              <a:gd name="connsiteY1" fmla="*/ 458126 h 606722"/>
              <a:gd name="connsiteX2" fmla="*/ 139047 w 607639"/>
              <a:gd name="connsiteY2" fmla="*/ 606722 h 606722"/>
              <a:gd name="connsiteX3" fmla="*/ 111282 w 607639"/>
              <a:gd name="connsiteY3" fmla="*/ 578905 h 606722"/>
              <a:gd name="connsiteX4" fmla="*/ 204460 w 607639"/>
              <a:gd name="connsiteY4" fmla="*/ 374844 h 606722"/>
              <a:gd name="connsiteX5" fmla="*/ 232231 w 607639"/>
              <a:gd name="connsiteY5" fmla="*/ 402573 h 606722"/>
              <a:gd name="connsiteX6" fmla="*/ 27771 w 607639"/>
              <a:gd name="connsiteY6" fmla="*/ 606722 h 606722"/>
              <a:gd name="connsiteX7" fmla="*/ 0 w 607639"/>
              <a:gd name="connsiteY7" fmla="*/ 578904 h 606722"/>
              <a:gd name="connsiteX8" fmla="*/ 148791 w 607639"/>
              <a:gd name="connsiteY8" fmla="*/ 319309 h 606722"/>
              <a:gd name="connsiteX9" fmla="*/ 176555 w 607639"/>
              <a:gd name="connsiteY9" fmla="*/ 347040 h 606722"/>
              <a:gd name="connsiteX10" fmla="*/ 27853 w 607639"/>
              <a:gd name="connsiteY10" fmla="*/ 495652 h 606722"/>
              <a:gd name="connsiteX11" fmla="*/ 0 w 607639"/>
              <a:gd name="connsiteY11" fmla="*/ 467921 h 606722"/>
              <a:gd name="connsiteX12" fmla="*/ 482456 w 607639"/>
              <a:gd name="connsiteY12" fmla="*/ 291506 h 606722"/>
              <a:gd name="connsiteX13" fmla="*/ 441354 w 607639"/>
              <a:gd name="connsiteY13" fmla="*/ 444829 h 606722"/>
              <a:gd name="connsiteX14" fmla="*/ 385749 w 607639"/>
              <a:gd name="connsiteY14" fmla="*/ 500380 h 606722"/>
              <a:gd name="connsiteX15" fmla="*/ 329611 w 607639"/>
              <a:gd name="connsiteY15" fmla="*/ 444295 h 606722"/>
              <a:gd name="connsiteX16" fmla="*/ 218312 w 607639"/>
              <a:gd name="connsiteY16" fmla="*/ 277605 h 606722"/>
              <a:gd name="connsiteX17" fmla="*/ 329470 w 607639"/>
              <a:gd name="connsiteY17" fmla="*/ 388739 h 606722"/>
              <a:gd name="connsiteX18" fmla="*/ 301703 w 607639"/>
              <a:gd name="connsiteY18" fmla="*/ 416478 h 606722"/>
              <a:gd name="connsiteX19" fmla="*/ 190456 w 607639"/>
              <a:gd name="connsiteY19" fmla="*/ 305433 h 606722"/>
              <a:gd name="connsiteX20" fmla="*/ 315639 w 607639"/>
              <a:gd name="connsiteY20" fmla="*/ 124971 h 606722"/>
              <a:gd name="connsiteX21" fmla="*/ 162720 w 607639"/>
              <a:gd name="connsiteY21" fmla="*/ 277604 h 606722"/>
              <a:gd name="connsiteX22" fmla="*/ 106554 w 607639"/>
              <a:gd name="connsiteY22" fmla="*/ 221544 h 606722"/>
              <a:gd name="connsiteX23" fmla="*/ 162097 w 607639"/>
              <a:gd name="connsiteY23" fmla="*/ 166016 h 606722"/>
              <a:gd name="connsiteX24" fmla="*/ 459243 w 607639"/>
              <a:gd name="connsiteY24" fmla="*/ 120359 h 606722"/>
              <a:gd name="connsiteX25" fmla="*/ 431471 w 607639"/>
              <a:gd name="connsiteY25" fmla="*/ 148088 h 606722"/>
              <a:gd name="connsiteX26" fmla="*/ 459243 w 607639"/>
              <a:gd name="connsiteY26" fmla="*/ 175905 h 606722"/>
              <a:gd name="connsiteX27" fmla="*/ 487103 w 607639"/>
              <a:gd name="connsiteY27" fmla="*/ 148088 h 606722"/>
              <a:gd name="connsiteX28" fmla="*/ 445357 w 607639"/>
              <a:gd name="connsiteY28" fmla="*/ 50948 h 606722"/>
              <a:gd name="connsiteX29" fmla="*/ 556620 w 607639"/>
              <a:gd name="connsiteY29" fmla="*/ 161952 h 606722"/>
              <a:gd name="connsiteX30" fmla="*/ 357326 w 607639"/>
              <a:gd name="connsiteY30" fmla="*/ 360942 h 606722"/>
              <a:gd name="connsiteX31" fmla="*/ 246062 w 607639"/>
              <a:gd name="connsiteY31" fmla="*/ 249938 h 606722"/>
              <a:gd name="connsiteX32" fmla="*/ 607639 w 607639"/>
              <a:gd name="connsiteY32" fmla="*/ 0 h 606722"/>
              <a:gd name="connsiteX33" fmla="*/ 576136 w 607639"/>
              <a:gd name="connsiteY33" fmla="*/ 125818 h 606722"/>
              <a:gd name="connsiteX34" fmla="*/ 481539 w 607639"/>
              <a:gd name="connsiteY34" fmla="*/ 31454 h 60672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7639" h="606722">
                <a:moveTo>
                  <a:pt x="259984" y="430308"/>
                </a:moveTo>
                <a:lnTo>
                  <a:pt x="287837" y="458126"/>
                </a:lnTo>
                <a:lnTo>
                  <a:pt x="139047" y="606722"/>
                </a:lnTo>
                <a:lnTo>
                  <a:pt x="111282" y="578905"/>
                </a:lnTo>
                <a:close/>
                <a:moveTo>
                  <a:pt x="204460" y="374844"/>
                </a:moveTo>
                <a:lnTo>
                  <a:pt x="232231" y="402573"/>
                </a:lnTo>
                <a:lnTo>
                  <a:pt x="27771" y="606722"/>
                </a:lnTo>
                <a:lnTo>
                  <a:pt x="0" y="578904"/>
                </a:lnTo>
                <a:close/>
                <a:moveTo>
                  <a:pt x="148791" y="319309"/>
                </a:moveTo>
                <a:lnTo>
                  <a:pt x="176555" y="347040"/>
                </a:lnTo>
                <a:lnTo>
                  <a:pt x="27853" y="495652"/>
                </a:lnTo>
                <a:lnTo>
                  <a:pt x="0" y="467921"/>
                </a:lnTo>
                <a:close/>
                <a:moveTo>
                  <a:pt x="482456" y="291506"/>
                </a:moveTo>
                <a:lnTo>
                  <a:pt x="441354" y="444829"/>
                </a:lnTo>
                <a:lnTo>
                  <a:pt x="385749" y="500380"/>
                </a:lnTo>
                <a:lnTo>
                  <a:pt x="329611" y="444295"/>
                </a:lnTo>
                <a:close/>
                <a:moveTo>
                  <a:pt x="218312" y="277605"/>
                </a:moveTo>
                <a:lnTo>
                  <a:pt x="329470" y="388739"/>
                </a:lnTo>
                <a:lnTo>
                  <a:pt x="301703" y="416478"/>
                </a:lnTo>
                <a:lnTo>
                  <a:pt x="190456" y="305433"/>
                </a:lnTo>
                <a:close/>
                <a:moveTo>
                  <a:pt x="315639" y="124971"/>
                </a:moveTo>
                <a:lnTo>
                  <a:pt x="162720" y="277604"/>
                </a:lnTo>
                <a:lnTo>
                  <a:pt x="106554" y="221544"/>
                </a:lnTo>
                <a:lnTo>
                  <a:pt x="162097" y="166016"/>
                </a:lnTo>
                <a:close/>
                <a:moveTo>
                  <a:pt x="459243" y="120359"/>
                </a:moveTo>
                <a:lnTo>
                  <a:pt x="431471" y="148088"/>
                </a:lnTo>
                <a:lnTo>
                  <a:pt x="459243" y="175905"/>
                </a:lnTo>
                <a:lnTo>
                  <a:pt x="487103" y="148088"/>
                </a:lnTo>
                <a:close/>
                <a:moveTo>
                  <a:pt x="445357" y="50948"/>
                </a:moveTo>
                <a:lnTo>
                  <a:pt x="556620" y="161952"/>
                </a:lnTo>
                <a:lnTo>
                  <a:pt x="357326" y="360942"/>
                </a:lnTo>
                <a:lnTo>
                  <a:pt x="246062" y="249938"/>
                </a:lnTo>
                <a:close/>
                <a:moveTo>
                  <a:pt x="607639" y="0"/>
                </a:moveTo>
                <a:lnTo>
                  <a:pt x="576136" y="125818"/>
                </a:lnTo>
                <a:lnTo>
                  <a:pt x="481539" y="31454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文本框 1" title=""/>
          <p:cNvSpPr txBox="1"/>
          <p:nvPr/>
        </p:nvSpPr>
        <p:spPr>
          <a:xfrm>
            <a:off x="981075" y="623570"/>
            <a:ext cx="1032065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给授课教师的建议：</a:t>
            </a:r>
            <a:endParaRPr lang="zh-CN" altLang="en-US" sz="320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1.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素养篇与思维篇中的问题，建议</a:t>
            </a:r>
            <a:r>
              <a:rPr lang="zh-CN" altLang="en-US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以学生分析为主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，由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学生思考、探究、讨论，得出解决方案，教师适时点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拨即可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;</a:t>
            </a:r>
            <a:endParaRPr lang="en-US" altLang="zh-CN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2.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原</a:t>
            </a:r>
            <a:r>
              <a:rPr lang="en-US" altLang="zh-CN" sz="32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PPT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上的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“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分析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”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文本框内容，仅供教师参考，上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课前建议删除，使问题解决的过程得以</a:t>
            </a:r>
            <a:r>
              <a:rPr lang="zh-CN" altLang="en-US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原生态呈现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7675245" y="5277485"/>
            <a:ext cx="314706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（本页可以删了！）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404600" y="11303000"/>
            <a:ext cx="0" cy="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wipe/>
  </p:transition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4098" name="Text Box 7" title=""/>
              <p:cNvSpPr txBox="1"/>
              <p:nvPr/>
            </p:nvSpPr>
            <p:spPr>
              <a:xfrm>
                <a:off x="1372870" y="779780"/>
                <a:ext cx="9421495" cy="138366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 wrap="square">
                <a:spAutoFit/>
              </a:bodyPr>
              <a:lstStyle/>
              <a:p>
                <a:pPr fontAlgn="auto">
                  <a:lnSpc>
                    <a:spcPct val="150000"/>
                  </a:lnSpc>
                </a:pPr>
                <a:r>
                  <a:rPr lang="zh-CN" altLang="en-US" sz="2800">
                    <a:latin typeface="宋体" panose="02010600030101010101" pitchFamily="2" charset="-122"/>
                  </a:rPr>
                  <a:t>    </a:t>
                </a:r>
                <a:r>
                  <a:rPr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观察函数</a:t>
                </a:r>
                <a:r>
                  <a:rPr lang="en-US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f</a:t>
                </a:r>
                <a:r>
                  <a:rPr 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(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x</a:t>
                </a:r>
                <a:r>
                  <a:rPr 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)</a:t>
                </a:r>
                <a:r>
                  <a:rPr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＝</a:t>
                </a:r>
                <a:r>
                  <a:rPr lang="en-US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x</a:t>
                </a:r>
                <a:r>
                  <a:rPr lang="en-US" sz="2800" baseline="30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2</a:t>
                </a:r>
                <a:r>
                  <a:rPr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和</a:t>
                </a:r>
                <a:r>
                  <a:rPr lang="en-US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g</a:t>
                </a:r>
                <a:r>
                  <a:rPr 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(</a:t>
                </a:r>
                <a:r>
                  <a:rPr lang="en-US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x</a:t>
                </a:r>
                <a:r>
                  <a:rPr 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)</a:t>
                </a:r>
                <a:r>
                  <a:rPr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＝</a:t>
                </a:r>
                <a:r>
                  <a:rPr 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2</a:t>
                </a:r>
                <a:r>
                  <a:rPr 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-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|"/>
                          <m:sepChr m:val="|"/>
                          <m:endChr m:val="|"/>
                          <m:grow m:val="on"/>
                          <m:shp m:val="centered"/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r>
                  <a:rPr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的图象</a:t>
                </a:r>
                <a:r>
                  <a:rPr 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,</a:t>
                </a:r>
                <a:r>
                  <a:rPr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你能发现这两个函数图象有什么共同特征吗？</a:t>
                </a:r>
                <a:endParaRPr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</mc:Choice>
        <mc:Fallback>
          <p:sp>
            <p:nvSpPr>
              <p:cNvPr id="4098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870" y="779780"/>
                <a:ext cx="9421495" cy="1383665"/>
              </a:xfrm>
              <a:prstGeom prst="rect">
                <a:avLst/>
              </a:prstGeom>
              <a:blipFill rotWithShape="1">
                <a:blip r:embed="rId2"/>
                <a:stretch>
                  <a:fillRect l="-67" t="-3121" r="-67" b="-459"/>
                </a:stretch>
              </a:blipFill>
              <a:ln w="12700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 title="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rcRect l="32986" t="50181" r="34329" b="31354"/>
          <a:stretch>
            <a:fillRect/>
          </a:stretch>
        </p:blipFill>
        <p:spPr>
          <a:xfrm>
            <a:off x="2507615" y="2187575"/>
            <a:ext cx="6913880" cy="2604135"/>
          </a:xfrm>
          <a:prstGeom prst="rect">
            <a:avLst/>
          </a:prstGeom>
        </p:spPr>
      </p:pic>
      <p:sp>
        <p:nvSpPr>
          <p:cNvPr id="6" name="文本框 5" title=""/>
          <p:cNvSpPr txBox="1"/>
          <p:nvPr/>
        </p:nvSpPr>
        <p:spPr>
          <a:xfrm>
            <a:off x="1372870" y="5035550"/>
            <a:ext cx="9421495" cy="5219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图形特征：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图象关于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轴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对称；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7" name="文本框 6" title=""/>
          <p:cNvSpPr txBox="1"/>
          <p:nvPr/>
        </p:nvSpPr>
        <p:spPr>
          <a:xfrm>
            <a:off x="1372870" y="5801360"/>
            <a:ext cx="9420860" cy="5219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符号表达：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？</a:t>
            </a:r>
            <a:endParaRPr lang="zh-CN" altLang="en-US" sz="280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9" name="五边形 1" title=""/>
          <p:cNvSpPr/>
          <p:nvPr/>
        </p:nvSpPr>
        <p:spPr>
          <a:xfrm>
            <a:off x="500380" y="227013"/>
            <a:ext cx="48831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1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" name="Shape 120" title=""/>
          <p:cNvSpPr/>
          <p:nvPr/>
        </p:nvSpPr>
        <p:spPr>
          <a:xfrm>
            <a:off x="988695" y="271780"/>
            <a:ext cx="2717165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偶函数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7" name="文本框 6" title=""/>
              <p:cNvSpPr txBox="1"/>
              <p:nvPr/>
            </p:nvSpPr>
            <p:spPr>
              <a:xfrm>
                <a:off x="1460500" y="4038600"/>
                <a:ext cx="9192260" cy="73723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fontAlgn="auto">
                  <a:lnSpc>
                    <a:spcPct val="150000"/>
                  </a:lnSpc>
                </a:pPr>
                <a:r>
                  <a:rPr lang="en-US" altLang="zh-CN" sz="28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 </a:t>
                </a:r>
                <a:r>
                  <a:rPr lang="zh-CN" altLang="en-US" sz="28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符号表达：</a:t>
                </a:r>
                <a:r>
                  <a:rPr lang="en-US" altLang="zh-CN" sz="2800" i="1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仿宋" panose="02010609060101010101" charset="-122"/>
                          <a:cs typeface="Cambria Math" panose="02040503050406030204" charset="0"/>
                          <a:sym typeface="微软雅黑" panose="020b0503020204020204" charset="-122"/>
                        </a:rPr>
                        <m:t>∀</m:t>
                      </m:r>
                    </m:oMath>
                  </m:oMathPara>
                </a14:m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∈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R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,   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-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)=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)</a:t>
                </a:r>
                <a:endParaRPr lang="en-US" altLang="zh-CN" sz="2800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500" y="4038600"/>
                <a:ext cx="9192260" cy="737235"/>
              </a:xfrm>
              <a:prstGeom prst="rect">
                <a:avLst/>
              </a:prstGeom>
              <a:blipFill rotWithShape="1">
                <a:blip r:embed="rId2"/>
                <a:stretch>
                  <a:fillRect l="-55" t="-689" r="-48" b="-603"/>
                </a:stretch>
              </a:blip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 title=""/>
          <p:cNvPicPr>
            <a:picLocks noChangeAspect="1"/>
          </p:cNvPicPr>
          <p:nvPr/>
        </p:nvPicPr>
        <p:blipFill>
          <a:blip r:embed="rId3"/>
          <a:srcRect l="28981" t="52785" r="33995" b="24225"/>
          <a:stretch>
            <a:fillRect/>
          </a:stretch>
        </p:blipFill>
        <p:spPr>
          <a:xfrm>
            <a:off x="1582420" y="412750"/>
            <a:ext cx="8606790" cy="3563620"/>
          </a:xfrm>
          <a:prstGeom prst="rect">
            <a:avLst/>
          </a:prstGeom>
        </p:spPr>
      </p:pic>
      <p:sp>
        <p:nvSpPr>
          <p:cNvPr id="4" name="文本框 3" title=""/>
          <p:cNvSpPr txBox="1"/>
          <p:nvPr/>
        </p:nvSpPr>
        <p:spPr>
          <a:xfrm>
            <a:off x="1459865" y="4775835"/>
            <a:ext cx="9192895" cy="7372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称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=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为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偶函数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mc:AlternateContent>
        <mc:Choice Requires="a14">
          <p:sp>
            <p:nvSpPr>
              <p:cNvPr id="5" name="文本框 4" title=""/>
              <p:cNvSpPr txBox="1"/>
              <p:nvPr/>
            </p:nvSpPr>
            <p:spPr>
              <a:xfrm>
                <a:off x="1460500" y="5609590"/>
                <a:ext cx="9191625" cy="73723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 fontAlgn="auto">
                  <a:lnSpc>
                    <a:spcPct val="150000"/>
                  </a:lnSpc>
                </a:pP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同理，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=2-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|"/>
                          <m:sepChr m:val="|"/>
                          <m:endChr m:val="|"/>
                          <m:grow m:val="on"/>
                          <m:shp m:val="centered"/>
                          <m:ctrlP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也是偶函数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.</a:t>
                </a:r>
                <a:endPara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500" y="5609590"/>
                <a:ext cx="9191625" cy="737235"/>
              </a:xfrm>
              <a:prstGeom prst="rect">
                <a:avLst/>
              </a:prstGeom>
              <a:blipFill rotWithShape="1">
                <a:blip r:embed="rId4"/>
                <a:stretch>
                  <a:fillRect l="-55" t="-689" r="-48" b="-603"/>
                </a:stretch>
              </a:blip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4" name="文本框 3" title="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1348740" y="573405"/>
                <a:ext cx="9435465" cy="203009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 wrap="square" anchor="t" anchorCtr="0">
                <a:spAutoFit/>
              </a:bodyPr>
              <a:lstStyle/>
              <a:p>
                <a:pPr fontAlgn="auto">
                  <a:lnSpc>
                    <a:spcPct val="15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一般地，设函数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)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的定义域为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，如果</a:t>
                </a:r>
                <a:endPara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  <a:p>
                <a:pPr fontAlgn="auto">
                  <a:lnSpc>
                    <a:spcPct val="150000"/>
                  </a:lnSpc>
                </a:pP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    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8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仿宋" panose="02010609060101010101" charset="-122"/>
                          <a:cs typeface="Cambria Math" panose="02040503050406030204" charset="0"/>
                          <a:sym typeface="微软雅黑" panose="020b0503020204020204" charset="-122"/>
                        </a:rPr>
                        <m:t>∀</m:t>
                      </m:r>
                    </m:oMath>
                  </m:oMathPara>
                </a14:m>
                <a:r>
                  <a:rPr lang="en-US" altLang="zh-CN" sz="2800" i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zh-CN" altLang="en-US" sz="2800">
                    <a:solidFill>
                      <a:srgbClr val="FF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∈</a:t>
                </a:r>
                <a:r>
                  <a:rPr lang="en-US" altLang="zh-CN" sz="2800" i="1">
                    <a:solidFill>
                      <a:srgbClr val="FF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，都有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-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∈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，且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</a:t>
                </a:r>
                <a:r>
                  <a:rPr lang="en-US" altLang="zh-CN" sz="2800" i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sz="2800">
                    <a:solidFill>
                      <a:srgbClr val="FF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(-</a:t>
                </a:r>
                <a:r>
                  <a:rPr lang="en-US" altLang="zh-CN" sz="2800" i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FF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)</a:t>
                </a:r>
                <a:r>
                  <a:rPr lang="zh-CN" altLang="en-US" sz="2800">
                    <a:solidFill>
                      <a:srgbClr val="FF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＝</a:t>
                </a:r>
                <a:r>
                  <a:rPr lang="en-US" altLang="zh-CN" sz="2800" i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sz="2800">
                    <a:solidFill>
                      <a:srgbClr val="FF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</a:t>
                </a:r>
                <a:r>
                  <a:rPr lang="en-US" altLang="zh-CN" sz="2800" i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FF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)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，</a:t>
                </a:r>
                <a:endPara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  <a:p>
                <a:pPr fontAlgn="auto">
                  <a:lnSpc>
                    <a:spcPct val="150000"/>
                  </a:lnSpc>
                </a:pP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那么函数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)就叫做</a:t>
                </a:r>
                <a:r>
                  <a:rPr lang="zh-CN" altLang="en-US" sz="28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偶函数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.</a:t>
                </a:r>
                <a:endPara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1348740" y="573405"/>
                <a:ext cx="9435465" cy="2030095"/>
              </a:xfrm>
              <a:prstGeom prst="rect">
                <a:avLst/>
              </a:prstGeom>
              <a:blipFill rotWithShape="1">
                <a:blip r:embed="rId4"/>
                <a:stretch>
                  <a:fillRect l="-67" t="-313" r="-67" b="-313"/>
                </a:stretch>
              </a:blipFill>
              <a:ln w="12700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 title=""/>
          <p:cNvPicPr>
            <a:picLocks noChangeAspect="1"/>
          </p:cNvPicPr>
          <p:nvPr/>
        </p:nvPicPr>
        <p:blipFill>
          <a:blip r:embed="rId5"/>
          <a:srcRect l="33913" t="33817" r="33703" b="49882"/>
          <a:stretch>
            <a:fillRect/>
          </a:stretch>
        </p:blipFill>
        <p:spPr>
          <a:xfrm>
            <a:off x="2419350" y="3866515"/>
            <a:ext cx="7352665" cy="2467610"/>
          </a:xfrm>
          <a:prstGeom prst="rect">
            <a:avLst/>
          </a:prstGeom>
        </p:spPr>
      </p:pic>
      <mc:AlternateContent>
        <mc:Choice Requires="a14">
          <p:sp>
            <p:nvSpPr>
              <p:cNvPr id="6" name="文本框 5" title="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1348740" y="2846070"/>
                <a:ext cx="9435465" cy="101727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 wrap="square" anchor="t" anchorCtr="0">
                <a:spAutoFit/>
              </a:bodyPr>
              <a:lstStyle/>
              <a:p>
                <a:pPr fontAlgn="auto">
                  <a:lnSpc>
                    <a:spcPct val="15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例如，函数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)=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 baseline="30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+1, 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g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)=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altLang="zh-CN" sz="2800" i="1" baseline="300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11</m:t>
                          </m:r>
                        </m:den>
                      </m:f>
                    </m:oMath>
                  </m:oMathPara>
                </a14:m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都是偶函数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.</a:t>
                </a:r>
                <a:endPara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7"/>
                </p:custDataLst>
              </p:nvPr>
            </p:nvSpPr>
            <p:spPr>
              <a:xfrm>
                <a:off x="1348740" y="2846070"/>
                <a:ext cx="9435465" cy="1017270"/>
              </a:xfrm>
              <a:prstGeom prst="rect">
                <a:avLst/>
              </a:prstGeom>
              <a:blipFill rotWithShape="1">
                <a:blip r:embed="rId8"/>
                <a:stretch>
                  <a:fillRect l="-67" t="-4245" r="-67" b="-624"/>
                </a:stretch>
              </a:blipFill>
              <a:ln w="12700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4098" name="Text Box 7" title=""/>
              <p:cNvSpPr txBox="1"/>
              <p:nvPr/>
            </p:nvSpPr>
            <p:spPr>
              <a:xfrm>
                <a:off x="1372870" y="708660"/>
                <a:ext cx="9421495" cy="178816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 wrap="square">
                <a:spAutoFit/>
              </a:bodyPr>
              <a:lstStyle/>
              <a:p>
                <a:pPr fontAlgn="auto">
                  <a:lnSpc>
                    <a:spcPct val="150000"/>
                  </a:lnSpc>
                </a:pPr>
                <a:r>
                  <a:rPr lang="zh-CN" altLang="en-US" sz="2800">
                    <a:latin typeface="宋体" panose="02010600030101010101" pitchFamily="2" charset="-122"/>
                  </a:rPr>
                  <a:t>    </a:t>
                </a:r>
                <a:r>
                  <a:rPr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观察函数</a:t>
                </a:r>
                <a:r>
                  <a:rPr lang="en-US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f</a:t>
                </a:r>
                <a:r>
                  <a:rPr 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(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x</a:t>
                </a:r>
                <a:r>
                  <a:rPr 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)</a:t>
                </a:r>
                <a:r>
                  <a:rPr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＝</a:t>
                </a:r>
                <a:r>
                  <a:rPr lang="en-US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x</a:t>
                </a:r>
                <a:r>
                  <a:rPr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和</a:t>
                </a:r>
                <a:r>
                  <a:rPr lang="en-US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g</a:t>
                </a:r>
                <a:r>
                  <a:rPr 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(</a:t>
                </a:r>
                <a:r>
                  <a:rPr lang="en-US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x</a:t>
                </a:r>
                <a:r>
                  <a:rPr 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)</a:t>
                </a:r>
                <a:r>
                  <a:rPr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＝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r>
                  <a:rPr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的图象</a:t>
                </a:r>
                <a:r>
                  <a:rPr 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,</a:t>
                </a:r>
                <a:r>
                  <a:rPr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你能发现这两个函数图象有什么共同特征吗？</a:t>
                </a:r>
                <a:endParaRPr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</mc:Choice>
        <mc:Fallback>
          <p:sp>
            <p:nvSpPr>
              <p:cNvPr id="4098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870" y="708660"/>
                <a:ext cx="9421495" cy="1788160"/>
              </a:xfrm>
              <a:prstGeom prst="rect">
                <a:avLst/>
              </a:prstGeom>
              <a:blipFill rotWithShape="1">
                <a:blip r:embed="rId2"/>
                <a:stretch>
                  <a:fillRect l="-67" t="-355" r="-67" b="-355"/>
                </a:stretch>
              </a:blipFill>
              <a:ln w="12700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 title=""/>
          <p:cNvSpPr txBox="1"/>
          <p:nvPr/>
        </p:nvSpPr>
        <p:spPr>
          <a:xfrm>
            <a:off x="1372870" y="5053330"/>
            <a:ext cx="9421495" cy="5219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图形特征：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图象关于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原点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O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对称；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7" name="文本框 6" title=""/>
          <p:cNvSpPr txBox="1"/>
          <p:nvPr/>
        </p:nvSpPr>
        <p:spPr>
          <a:xfrm>
            <a:off x="1372870" y="5730240"/>
            <a:ext cx="9420860" cy="5219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符号表达：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？</a:t>
            </a:r>
            <a:endParaRPr lang="zh-CN" altLang="en-US" sz="280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2" name="图片 1" title="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rcRect l="35389" t="45771" r="35194" b="38368"/>
          <a:stretch>
            <a:fillRect/>
          </a:stretch>
        </p:blipFill>
        <p:spPr>
          <a:xfrm>
            <a:off x="2891155" y="2618740"/>
            <a:ext cx="6383655" cy="2294890"/>
          </a:xfrm>
          <a:prstGeom prst="rect">
            <a:avLst/>
          </a:prstGeom>
        </p:spPr>
      </p:pic>
      <p:sp>
        <p:nvSpPr>
          <p:cNvPr id="19" name="五边形 1" title=""/>
          <p:cNvSpPr/>
          <p:nvPr/>
        </p:nvSpPr>
        <p:spPr>
          <a:xfrm>
            <a:off x="500380" y="227013"/>
            <a:ext cx="48831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2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" name="Shape 120" title=""/>
          <p:cNvSpPr/>
          <p:nvPr/>
        </p:nvSpPr>
        <p:spPr>
          <a:xfrm>
            <a:off x="988695" y="271780"/>
            <a:ext cx="2717165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奇函数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7" name="文本框 6" title=""/>
              <p:cNvSpPr txBox="1"/>
              <p:nvPr/>
            </p:nvSpPr>
            <p:spPr>
              <a:xfrm>
                <a:off x="1460500" y="3931920"/>
                <a:ext cx="9192260" cy="73723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fontAlgn="auto">
                  <a:lnSpc>
                    <a:spcPct val="150000"/>
                  </a:lnSpc>
                </a:pPr>
                <a:r>
                  <a:rPr lang="en-US" altLang="zh-CN" sz="28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 </a:t>
                </a:r>
                <a:r>
                  <a:rPr lang="zh-CN" altLang="en-US" sz="28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符号表达：</a:t>
                </a:r>
                <a:r>
                  <a:rPr lang="en-US" altLang="zh-CN" sz="2800" i="1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仿宋" panose="02010609060101010101" charset="-122"/>
                          <a:cs typeface="Cambria Math" panose="02040503050406030204" charset="0"/>
                          <a:sym typeface="微软雅黑" panose="020b0503020204020204" charset="-122"/>
                        </a:rPr>
                        <m:t>∀</m:t>
                      </m:r>
                    </m:oMath>
                  </m:oMathPara>
                </a14:m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∈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R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,   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-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)=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-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)</a:t>
                </a:r>
                <a:endParaRPr lang="en-US" altLang="zh-CN" sz="2800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500" y="3931920"/>
                <a:ext cx="9192260" cy="737235"/>
              </a:xfrm>
              <a:prstGeom prst="rect">
                <a:avLst/>
              </a:prstGeom>
              <a:blipFill rotWithShape="1">
                <a:blip r:embed="rId2"/>
                <a:stretch>
                  <a:fillRect l="-55" t="-689" r="-48" b="-603"/>
                </a:stretch>
              </a:blip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 title=""/>
          <p:cNvSpPr txBox="1"/>
          <p:nvPr/>
        </p:nvSpPr>
        <p:spPr>
          <a:xfrm>
            <a:off x="1459865" y="4713605"/>
            <a:ext cx="9192895" cy="7372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称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=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为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奇函数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mc:AlternateContent>
        <mc:Choice Requires="a14">
          <p:sp>
            <p:nvSpPr>
              <p:cNvPr id="5" name="文本框 4" title=""/>
              <p:cNvSpPr txBox="1"/>
              <p:nvPr/>
            </p:nvSpPr>
            <p:spPr>
              <a:xfrm>
                <a:off x="1460500" y="5547360"/>
                <a:ext cx="9191625" cy="100965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 fontAlgn="auto">
                  <a:lnSpc>
                    <a:spcPct val="150000"/>
                  </a:lnSpc>
                </a:pP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同理，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也是奇函数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.</a:t>
                </a:r>
                <a:endPara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500" y="5547360"/>
                <a:ext cx="9191625" cy="1009650"/>
              </a:xfrm>
              <a:prstGeom prst="rect">
                <a:avLst/>
              </a:prstGeom>
              <a:blipFill rotWithShape="1">
                <a:blip r:embed="rId3"/>
                <a:stretch>
                  <a:fillRect l="-55" t="-503" r="-48" b="-440"/>
                </a:stretch>
              </a:blip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 title=""/>
          <p:cNvPicPr>
            <a:picLocks noChangeAspect="1"/>
          </p:cNvPicPr>
          <p:nvPr/>
        </p:nvPicPr>
        <p:blipFill>
          <a:blip r:embed="rId4"/>
          <a:srcRect l="30384" t="58597" r="31991" b="18931"/>
          <a:stretch>
            <a:fillRect/>
          </a:stretch>
        </p:blipFill>
        <p:spPr>
          <a:xfrm>
            <a:off x="1459865" y="245110"/>
            <a:ext cx="9183370" cy="365696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4" name="文本框 3" title="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1348740" y="671195"/>
                <a:ext cx="9435465" cy="203009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 wrap="square" anchor="t" anchorCtr="0">
                <a:spAutoFit/>
              </a:bodyPr>
              <a:lstStyle/>
              <a:p>
                <a:pPr fontAlgn="auto">
                  <a:lnSpc>
                    <a:spcPct val="15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一般地，设函数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)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的定义域为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，如果</a:t>
                </a:r>
                <a:endPara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  <a:p>
                <a:pPr fontAlgn="auto">
                  <a:lnSpc>
                    <a:spcPct val="150000"/>
                  </a:lnSpc>
                </a:pP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    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8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仿宋" panose="02010609060101010101" charset="-122"/>
                          <a:cs typeface="Cambria Math" panose="02040503050406030204" charset="0"/>
                          <a:sym typeface="微软雅黑" panose="020b0503020204020204" charset="-122"/>
                        </a:rPr>
                        <m:t>∀</m:t>
                      </m:r>
                    </m:oMath>
                  </m:oMathPara>
                </a14:m>
                <a:r>
                  <a:rPr lang="en-US" altLang="zh-CN" sz="2800" i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zh-CN" altLang="en-US" sz="2800">
                    <a:solidFill>
                      <a:srgbClr val="FF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∈</a:t>
                </a:r>
                <a:r>
                  <a:rPr lang="en-US" altLang="zh-CN" sz="2800" i="1">
                    <a:solidFill>
                      <a:srgbClr val="FF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，都有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-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∈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I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，且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</a:t>
                </a:r>
                <a:r>
                  <a:rPr lang="en-US" altLang="zh-CN" sz="2800" i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sz="2800">
                    <a:solidFill>
                      <a:srgbClr val="FF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(-</a:t>
                </a:r>
                <a:r>
                  <a:rPr lang="en-US" altLang="zh-CN" sz="2800" i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FF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)</a:t>
                </a:r>
                <a:r>
                  <a:rPr lang="zh-CN" altLang="en-US" sz="2800">
                    <a:solidFill>
                      <a:srgbClr val="FF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＝</a:t>
                </a:r>
                <a:r>
                  <a:rPr lang="en-US" altLang="zh-CN" sz="2800">
                    <a:solidFill>
                      <a:srgbClr val="FF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-</a:t>
                </a:r>
                <a:r>
                  <a:rPr lang="en-US" altLang="zh-CN" sz="2800" i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sz="2800">
                    <a:solidFill>
                      <a:srgbClr val="FF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</a:t>
                </a:r>
                <a:r>
                  <a:rPr lang="en-US" altLang="zh-CN" sz="2800" i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FF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)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，</a:t>
                </a:r>
                <a:endPara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  <a:p>
                <a:pPr fontAlgn="auto">
                  <a:lnSpc>
                    <a:spcPct val="150000"/>
                  </a:lnSpc>
                </a:pP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那么函数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)就叫做</a:t>
                </a:r>
                <a:r>
                  <a:rPr lang="zh-CN" altLang="en-US" sz="28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奇函数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.</a:t>
                </a:r>
                <a:endPara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1348740" y="671195"/>
                <a:ext cx="9435465" cy="2030095"/>
              </a:xfrm>
              <a:prstGeom prst="rect">
                <a:avLst/>
              </a:prstGeom>
              <a:blipFill rotWithShape="1">
                <a:blip r:embed="rId4"/>
                <a:stretch>
                  <a:fillRect l="-67" t="-313" r="-67" b="-313"/>
                </a:stretch>
              </a:blipFill>
              <a:ln w="12700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 title=""/>
          <p:cNvSpPr txBox="1"/>
          <p:nvPr>
            <p:custDataLst>
              <p:tags r:id="rId5"/>
            </p:custDataLst>
          </p:nvPr>
        </p:nvSpPr>
        <p:spPr>
          <a:xfrm>
            <a:off x="1348740" y="5353050"/>
            <a:ext cx="9435465" cy="7372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wrap="square" anchor="t" anchorCtr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例如，函数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)=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3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就是奇函数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3" name="组合 2" title=""/>
          <p:cNvGrpSpPr/>
          <p:nvPr/>
        </p:nvGrpSpPr>
        <p:grpSpPr>
          <a:xfrm>
            <a:off x="5365115" y="3100705"/>
            <a:ext cx="2247900" cy="2024380"/>
            <a:chOff x="8449" y="4883"/>
            <a:chExt cx="3540" cy="3188"/>
          </a:xfrm>
        </p:grpSpPr>
        <p:grpSp>
          <p:nvGrpSpPr>
            <p:cNvPr id="2" name="Group 28"/>
            <p:cNvGrpSpPr/>
            <p:nvPr/>
          </p:nvGrpSpPr>
          <p:grpSpPr>
            <a:xfrm>
              <a:off x="8449" y="4883"/>
              <a:ext cx="2209" cy="3188"/>
              <a:chOff x="4060" y="1655"/>
              <a:chExt cx="1177" cy="1700"/>
            </a:xfrm>
          </p:grpSpPr>
          <p:sp>
            <p:nvSpPr>
              <p:cNvPr id="10260" name="Line 12"/>
              <p:cNvSpPr/>
              <p:nvPr/>
            </p:nvSpPr>
            <p:spPr>
              <a:xfrm>
                <a:off x="4060" y="2561"/>
                <a:ext cx="1073" cy="1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lstStyle/>
              <a:p/>
            </p:txBody>
          </p:sp>
          <p:sp>
            <p:nvSpPr>
              <p:cNvPr id="10261" name="Line 13"/>
              <p:cNvSpPr/>
              <p:nvPr/>
            </p:nvSpPr>
            <p:spPr>
              <a:xfrm flipV="1">
                <a:off x="4540" y="1808"/>
                <a:ext cx="1" cy="154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lstStyle/>
              <a:p/>
            </p:txBody>
          </p:sp>
          <p:sp>
            <p:nvSpPr>
              <p:cNvPr id="10262" name="Text Box 14"/>
              <p:cNvSpPr txBox="1"/>
              <p:nvPr/>
            </p:nvSpPr>
            <p:spPr>
              <a:xfrm>
                <a:off x="5035" y="2449"/>
                <a:ext cx="202" cy="43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altLang="zh-CN" sz="2800" b="0" i="1">
                    <a:latin typeface="Times New Roman" panose="02020603050405020304" pitchFamily="18" charset="0"/>
                  </a:rPr>
                  <a:t>x</a:t>
                </a:r>
                <a:endParaRPr lang="en-US" altLang="zh-CN" sz="2800" b="0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263" name="Text Box 15"/>
              <p:cNvSpPr txBox="1"/>
              <p:nvPr/>
            </p:nvSpPr>
            <p:spPr>
              <a:xfrm>
                <a:off x="4271" y="1655"/>
                <a:ext cx="202" cy="43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altLang="zh-CN" sz="2800" b="0" i="1">
                    <a:latin typeface="Times New Roman" panose="02020603050405020304" pitchFamily="18" charset="0"/>
                  </a:rPr>
                  <a:t>y</a:t>
                </a:r>
                <a:endParaRPr lang="en-US" altLang="zh-CN" sz="2800" b="0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264" name="Text Box 16"/>
              <p:cNvSpPr txBox="1"/>
              <p:nvPr/>
            </p:nvSpPr>
            <p:spPr>
              <a:xfrm>
                <a:off x="4466" y="2452"/>
                <a:ext cx="192" cy="43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altLang="zh-CN" sz="2800" b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o</a:t>
                </a:r>
                <a:endParaRPr lang="en-US" altLang="zh-CN" sz="2800" b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08242" name="未知"/>
            <p:cNvSpPr/>
            <p:nvPr/>
          </p:nvSpPr>
          <p:spPr>
            <a:xfrm flipH="1">
              <a:off x="8590" y="5151"/>
              <a:ext cx="1519" cy="2919"/>
            </a:xfrm>
            <a:custGeom>
              <a:cxnLst>
                <a:cxn ang="0">
                  <a:pos x="0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l" t="t" r="r" b="b"/>
              <a:pathLst>
                <a:path w="576" h="1344">
                  <a:moveTo>
                    <a:pt x="0" y="0"/>
                  </a:moveTo>
                  <a:cubicBezTo>
                    <a:pt x="24" y="208"/>
                    <a:pt x="48" y="416"/>
                    <a:pt x="96" y="528"/>
                  </a:cubicBezTo>
                  <a:cubicBezTo>
                    <a:pt x="144" y="640"/>
                    <a:pt x="224" y="632"/>
                    <a:pt x="288" y="672"/>
                  </a:cubicBezTo>
                  <a:cubicBezTo>
                    <a:pt x="352" y="712"/>
                    <a:pt x="432" y="656"/>
                    <a:pt x="480" y="768"/>
                  </a:cubicBezTo>
                  <a:cubicBezTo>
                    <a:pt x="528" y="880"/>
                    <a:pt x="560" y="1248"/>
                    <a:pt x="576" y="1344"/>
                  </a:cubicBezTo>
                </a:path>
              </a:pathLst>
            </a:custGeom>
            <a:noFill/>
            <a:ln w="28575" cap="flat" cmpd="sng">
              <a:solidFill>
                <a:srgbClr val="04F1FA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800">
                <a:solidFill>
                  <a:srgbClr val="FF0000"/>
                </a:solidFill>
              </a:endParaRPr>
            </a:p>
          </p:txBody>
        </p:sp>
        <p:sp>
          <p:nvSpPr>
            <p:cNvPr id="308249" name="Text Box 25"/>
            <p:cNvSpPr txBox="1"/>
            <p:nvPr/>
          </p:nvSpPr>
          <p:spPr>
            <a:xfrm>
              <a:off x="10005" y="4937"/>
              <a:ext cx="1985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800" b="0" i="1">
                  <a:solidFill>
                    <a:srgbClr val="FF3300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sz="2800" b="0">
                  <a:solidFill>
                    <a:srgbClr val="FF3300"/>
                  </a:solidFill>
                  <a:latin typeface="Times New Roman" panose="02020603050405020304" pitchFamily="18" charset="0"/>
                </a:rPr>
                <a:t>=</a:t>
              </a:r>
              <a:r>
                <a:rPr lang="en-US" altLang="zh-CN" sz="2800" b="0" i="1">
                  <a:solidFill>
                    <a:srgbClr val="FF3300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sz="2800" b="0" baseline="30000">
                  <a:solidFill>
                    <a:srgbClr val="FF3300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2800" b="0" baseline="3000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" name="矩形 5" title=""/>
          <p:cNvSpPr/>
          <p:nvPr/>
        </p:nvSpPr>
        <p:spPr>
          <a:xfrm>
            <a:off x="587375" y="477520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4" name="文本框 3" title=""/>
          <p:cNvSpPr txBox="1"/>
          <p:nvPr>
            <p:custDataLst>
              <p:tags r:id="rId2"/>
            </p:custDataLst>
          </p:nvPr>
        </p:nvSpPr>
        <p:spPr>
          <a:xfrm>
            <a:off x="1337945" y="1203960"/>
            <a:ext cx="9435465" cy="7372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mpd="sng">
            <a:solidFill>
              <a:schemeClr val="accent2">
                <a:lumMod val="20000"/>
                <a:lumOff val="80000"/>
              </a:schemeClr>
            </a:solidFill>
            <a:prstDash val="solid"/>
          </a:ln>
        </p:spPr>
        <p:txBody>
          <a:bodyPr wrap="square" anchor="t" anchorCtr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b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1.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奇函数</a:t>
            </a: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的定义域是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(2</a:t>
            </a: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-3, </a:t>
            </a: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，则</a:t>
            </a: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=</a:t>
            </a:r>
            <a:r>
              <a:rPr lang="en-US" altLang="zh-CN" sz="2800" u="sng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  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.</a:t>
            </a:r>
            <a:endParaRPr lang="en-US" altLang="zh-CN" sz="28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 title=""/>
          <p:cNvSpPr txBox="1"/>
          <p:nvPr>
            <p:custDataLst>
              <p:tags r:id="rId3"/>
            </p:custDataLst>
          </p:nvPr>
        </p:nvSpPr>
        <p:spPr>
          <a:xfrm>
            <a:off x="1337945" y="4138930"/>
            <a:ext cx="9435465" cy="7372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txBody>
          <a:bodyPr wrap="square" anchor="t" anchorCtr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答案：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t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= 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1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ags/tag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1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100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2"/>
  <p:tag name="KSO_WM_UNIT_COMPATIBLE" val="0"/>
  <p:tag name="KSO_WM_UNIT_DIAGRAM_ISNUMVISUAL" val="0"/>
  <p:tag name="KSO_WM_UNIT_DIAGRAM_ISREFERUNIT" val="0"/>
  <p:tag name="KSO_WM_UNIT_FILL_FORE_SCHEMECOLOR_INDEX" val="15"/>
  <p:tag name="KSO_WM_UNIT_FILL_TYPE" val="1"/>
  <p:tag name="KSO_WM_UNIT_HIGHLIGHT" val="0"/>
  <p:tag name="KSO_WM_UNIT_ID" val="custom20190806_2*i*5"/>
  <p:tag name="KSO_WM_UNIT_INDEX" val="5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101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3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i*6"/>
  <p:tag name="KSO_WM_UNIT_INDEX" val="6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102.xml><?xml version="1.0" encoding="utf-8"?>
<p:tagLst xmlns:p="http://schemas.openxmlformats.org/presentationml/2006/main">
  <p:tag name="AS_OS" val="Unix 3.10 unknown"/>
  <p:tag name="AS_RELEASE_DATE" val="2023.03.31"/>
  <p:tag name="AS_TITLE" val="Aspose.Slides for Java"/>
  <p:tag name="AS_VERSION" val="23.3"/>
  <p:tag name="COMMONDATA" val="eyJoZGlkIjoiMTgyY2Y5Y2UxZjkwY2NiYzg1MTM4ZmQzOTFhYWJhY2IifQ=="/>
  <p:tag name="KSO_WPP_MARK_KEY" val="231f7b95-edf5-46ef-97b4-6e9e20fea761"/>
</p:tagLst>
</file>

<file path=ppt/tags/tag1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2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3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4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4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5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7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8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6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2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3.xml><?xml version="1.0" encoding="utf-8"?>
<p:tagLst xmlns:p="http://schemas.openxmlformats.org/presentationml/2006/main">
  <p:tag name="KSO_WM_UNIT_PLACING_PICTURE_USER_VIEWPORT" val="{&quot;height&quot;:4101,&quot;width&quot;:10888}"/>
</p:tagLst>
</file>

<file path=ppt/tags/tag64.xml><?xml version="1.0" encoding="utf-8"?>
<p:tagLst xmlns:p="http://schemas.openxmlformats.org/presentationml/2006/main">
  <p:tag name="KSO_WM_UNIT_PLACING_PICTURE_USER_VIEWPORT" val="{&quot;height&quot;:2179,&quot;width&quot;:14859}"/>
</p:tagLst>
</file>

<file path=ppt/tags/tag65.xml><?xml version="1.0" encoding="utf-8"?>
<p:tagLst xmlns:p="http://schemas.openxmlformats.org/presentationml/2006/main">
  <p:tag name="KSO_WM_UNIT_PLACING_PICTURE_USER_VIEWPORT" val="{&quot;height&quot;:2179,&quot;width&quot;:14859}"/>
</p:tagLst>
</file>

<file path=ppt/tags/tag66.xml><?xml version="1.0" encoding="utf-8"?>
<p:tagLst xmlns:p="http://schemas.openxmlformats.org/presentationml/2006/main">
  <p:tag name="KSO_WM_UNIT_PLACING_PICTURE_USER_VIEWPORT" val="{&quot;height&quot;:2179,&quot;width&quot;:14859}"/>
</p:tagLst>
</file>

<file path=ppt/tags/tag67.xml><?xml version="1.0" encoding="utf-8"?>
<p:tagLst xmlns:p="http://schemas.openxmlformats.org/presentationml/2006/main">
  <p:tag name="KSO_WM_UNIT_PLACING_PICTURE_USER_VIEWPORT" val="{&quot;height&quot;:2179,&quot;width&quot;:14859}"/>
</p:tagLst>
</file>

<file path=ppt/tags/tag68.xml><?xml version="1.0" encoding="utf-8"?>
<p:tagLst xmlns:p="http://schemas.openxmlformats.org/presentationml/2006/main">
  <p:tag name="KSO_WM_UNIT_PLACING_PICTURE_USER_VIEWPORT" val="{&quot;height&quot;:3614,&quot;width&quot;:10053}"/>
</p:tagLst>
</file>

<file path=ppt/tags/tag69.xml><?xml version="1.0" encoding="utf-8"?>
<p:tagLst xmlns:p="http://schemas.openxmlformats.org/presentationml/2006/main">
  <p:tag name="KSO_WM_UNIT_PLACING_PICTURE_USER_VIEWPORT" val="{&quot;height&quot;:2179,&quot;width&quot;:14859}"/>
</p:tagLst>
</file>

<file path=ppt/tags/tag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70.xml><?xml version="1.0" encoding="utf-8"?>
<p:tagLst xmlns:p="http://schemas.openxmlformats.org/presentationml/2006/main">
  <p:tag name="KSO_WM_UNIT_PLACING_PICTURE_USER_VIEWPORT" val="{&quot;height&quot;:2179,&quot;width&quot;:14859}"/>
</p:tagLst>
</file>

<file path=ppt/tags/tag71.xml><?xml version="1.0" encoding="utf-8"?>
<p:tagLst xmlns:p="http://schemas.openxmlformats.org/presentationml/2006/main">
  <p:tag name="KSO_WM_UNIT_PLACING_PICTURE_USER_VIEWPORT" val="{&quot;height&quot;:2179,&quot;width&quot;:14859}"/>
</p:tagLst>
</file>

<file path=ppt/tags/tag72.xml><?xml version="1.0" encoding="utf-8"?>
<p:tagLst xmlns:p="http://schemas.openxmlformats.org/presentationml/2006/main">
  <p:tag name="KSO_WM_UNIT_PLACING_PICTURE_USER_VIEWPORT" val="{&quot;height&quot;:2179,&quot;width&quot;:14859}"/>
</p:tagLst>
</file>

<file path=ppt/tags/tag73.xml><?xml version="1.0" encoding="utf-8"?>
<p:tagLst xmlns:p="http://schemas.openxmlformats.org/presentationml/2006/main">
  <p:tag name="KSO_WM_UNIT_PLACING_PICTURE_USER_VIEWPORT" val="{&quot;height&quot;:2179,&quot;width&quot;:14859}"/>
</p:tagLst>
</file>

<file path=ppt/tags/tag74.xml><?xml version="1.0" encoding="utf-8"?>
<p:tagLst xmlns:p="http://schemas.openxmlformats.org/presentationml/2006/main">
  <p:tag name="KSO_WM_UNIT_PLACING_PICTURE_USER_VIEWPORT" val="{&quot;height&quot;:2179,&quot;width&quot;:14859}"/>
</p:tagLst>
</file>

<file path=ppt/tags/tag75.xml><?xml version="1.0" encoding="utf-8"?>
<p:tagLst xmlns:p="http://schemas.openxmlformats.org/presentationml/2006/main">
  <p:tag name="KSO_WM_UNIT_PLACING_PICTURE_USER_VIEWPORT" val="{&quot;height&quot;:2179,&quot;width&quot;:14859}"/>
</p:tagLst>
</file>

<file path=ppt/tags/tag76.xml><?xml version="1.0" encoding="utf-8"?>
<p:tagLst xmlns:p="http://schemas.openxmlformats.org/presentationml/2006/main">
  <p:tag name="KSO_WM_UNIT_PLACING_PICTURE_USER_VIEWPORT" val="{&quot;height&quot;:2179,&quot;width&quot;:14859}"/>
</p:tagLst>
</file>

<file path=ppt/tags/tag77.xml><?xml version="1.0" encoding="utf-8"?>
<p:tagLst xmlns:p="http://schemas.openxmlformats.org/presentationml/2006/main">
  <p:tag name="KSO_WM_UNIT_PLACING_PICTURE_USER_VIEWPORT" val="{&quot;height&quot;:2179,&quot;width&quot;:14859}"/>
</p:tagLst>
</file>

<file path=ppt/tags/tag78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8"/>
  <p:tag name="KSO_WM_UNIT_COMPATIBLE" val="0"/>
  <p:tag name="KSO_WM_UNIT_DIAGRAM_ISNUMVISUAL" val="0"/>
  <p:tag name="KSO_WM_UNIT_DIAGRAM_ISREFERUNIT" val="0"/>
  <p:tag name="KSO_WM_UNIT_HIGHLIGHT" val="0"/>
  <p:tag name="KSO_WM_UNIT_ID" val="custom20190806_2*m_i*1_1"/>
  <p:tag name="KSO_WM_UNIT_INDEX" val="1_1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9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9"/>
  <p:tag name="KSO_WM_UNIT_COMPATIBLE" val="0"/>
  <p:tag name="KSO_WM_UNIT_DIAGRAM_ISNUMVISUAL" val="0"/>
  <p:tag name="KSO_WM_UNIT_DIAGRAM_ISREFERUNIT" val="0"/>
  <p:tag name="KSO_WM_UNIT_HIGHLIGHT" val="0"/>
  <p:tag name="KSO_WM_UNIT_ID" val="custom20190806_2*m_i*1_3"/>
  <p:tag name="KSO_WM_UNIT_INDEX" val="1_3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80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0"/>
  <p:tag name="KSO_WM_UNIT_COMPATIBLE" val="0"/>
  <p:tag name="KSO_WM_UNIT_DIAGRAM_ISNUMVISUAL" val="0"/>
  <p:tag name="KSO_WM_UNIT_DIAGRAM_ISREFERUNIT" val="0"/>
  <p:tag name="KSO_WM_UNIT_HIGHLIGHT" val="0"/>
  <p:tag name="KSO_WM_UNIT_ID" val="custom20190806_2*m_i*1_4"/>
  <p:tag name="KSO_WM_UNIT_INDEX" val="1_4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81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1"/>
  <p:tag name="KSO_WM_UNIT_COMPATIBLE" val="0"/>
  <p:tag name="KSO_WM_UNIT_DIAGRAM_ISNUMVISUAL" val="0"/>
  <p:tag name="KSO_WM_UNIT_DIAGRAM_ISREFERUNIT" val="0"/>
  <p:tag name="KSO_WM_UNIT_FILL_FORE_SCHEMECOLOR_INDEX" val="7"/>
  <p:tag name="KSO_WM_UNIT_FILL_TYPE" val="1"/>
  <p:tag name="KSO_WM_UNIT_HIGHLIGHT" val="0"/>
  <p:tag name="KSO_WM_UNIT_ID" val="custom20190806_2*m_i*1_5"/>
  <p:tag name="KSO_WM_UNIT_INDEX" val="1_5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82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2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i*1_6"/>
  <p:tag name="KSO_WM_UNIT_INDEX" val="1_6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83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3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i*1_7"/>
  <p:tag name="KSO_WM_UNIT_INDEX" val="1_7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84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4"/>
  <p:tag name="KSO_WM_UNIT_COMPATIBLE" val="0"/>
  <p:tag name="KSO_WM_UNIT_DIAGRAM_ISNUMVISUAL" val="0"/>
  <p:tag name="KSO_WM_UNIT_DIAGRAM_ISREFERUNIT" val="0"/>
  <p:tag name="KSO_WM_UNIT_FILL_FORE_SCHEMECOLOR_INDEX" val="13"/>
  <p:tag name="KSO_WM_UNIT_FILL_TYPE" val="1"/>
  <p:tag name="KSO_WM_UNIT_HIGHLIGHT" val="0"/>
  <p:tag name="KSO_WM_UNIT_ID" val="custom20190806_2*m_i*1_8"/>
  <p:tag name="KSO_WM_UNIT_INDEX" val="1_8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85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5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i*1_9"/>
  <p:tag name="KSO_WM_UNIT_INDEX" val="1_9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86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6"/>
  <p:tag name="KSO_WM_UNIT_COMPATIBLE" val="0"/>
  <p:tag name="KSO_WM_UNIT_DIAGRAM_ISNUMVISUAL" val="0"/>
  <p:tag name="KSO_WM_UNIT_DIAGRAM_ISREFERUNIT" val="0"/>
  <p:tag name="KSO_WM_UNIT_FILL_FORE_SCHEMECOLOR_INDEX" val="9"/>
  <p:tag name="KSO_WM_UNIT_FILL_TYPE" val="1"/>
  <p:tag name="KSO_WM_UNIT_HIGHLIGHT" val="0"/>
  <p:tag name="KSO_WM_UNIT_ID" val="custom20190806_2*m_i*1_10"/>
  <p:tag name="KSO_WM_UNIT_INDEX" val="1_10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87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7"/>
  <p:tag name="KSO_WM_UNIT_COMPATIBLE" val="0"/>
  <p:tag name="KSO_WM_UNIT_DIAGRAM_ISNUMVISUAL" val="0"/>
  <p:tag name="KSO_WM_UNIT_DIAGRAM_ISREFERUNIT" val="0"/>
  <p:tag name="KSO_WM_UNIT_FILL_FORE_SCHEMECOLOR_INDEX" val="7"/>
  <p:tag name="KSO_WM_UNIT_FILL_TYPE" val="1"/>
  <p:tag name="KSO_WM_UNIT_HIGHLIGHT" val="0"/>
  <p:tag name="KSO_WM_UNIT_ID" val="custom20190806_2*m_i*1_2"/>
  <p:tag name="KSO_WM_UNIT_INDEX" val="1_2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88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8"/>
  <p:tag name="KSO_WM_UNIT_COMPATIBLE" val="0"/>
  <p:tag name="KSO_WM_UNIT_DIAGRAM_ISNUMVISUAL" val="0"/>
  <p:tag name="KSO_WM_UNIT_DIAGRAM_ISREFERUNIT" val="0"/>
  <p:tag name="KSO_WM_UNIT_FILL_FORE_SCHEMECOLOR_INDEX" val="8"/>
  <p:tag name="KSO_WM_UNIT_FILL_TYPE" val="1"/>
  <p:tag name="KSO_WM_UNIT_HIGHLIGHT" val="0"/>
  <p:tag name="KSO_WM_UNIT_ID" val="custom20190806_2*m_i*1_11"/>
  <p:tag name="KSO_WM_UNIT_INDEX" val="1_11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89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44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m_h_i*1_1_1"/>
  <p:tag name="KSO_WM_UNIT_INDEX" val="1_1_1"/>
  <p:tag name="KSO_WM_UNIT_LAYERLEVEL" val="1_1_1"/>
  <p:tag name="KSO_WM_UNIT_TEXT_FILL_FORE_SCHEMECOLOR_INDEX" val="14"/>
  <p:tag name="KSO_WM_UNIT_TEXT_FILL_TYPE" val="1"/>
  <p:tag name="KSO_WM_UNIT_TYPE" val="m_h_i"/>
  <p:tag name="KSO_WM_UNIT_USESOURCEFORMAT_APPLY" val="1"/>
</p:tagLst>
</file>

<file path=ppt/tags/tag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90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45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h_i*1_1_2"/>
  <p:tag name="KSO_WM_UNIT_INDEX" val="1_1_2"/>
  <p:tag name="KSO_WM_UNIT_LAYERLEVEL" val="1_1_1"/>
  <p:tag name="KSO_WM_UNIT_TEXT_FILL_FORE_SCHEMECOLOR_INDEX" val="5"/>
  <p:tag name="KSO_WM_UNIT_TEXT_FILL_TYPE" val="1"/>
  <p:tag name="KSO_WM_UNIT_TYPE" val="m_h_i"/>
  <p:tag name="KSO_WM_UNIT_USESOURCEFORMAT_APPLY" val="1"/>
</p:tagLst>
</file>

<file path=ppt/tags/tag91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7"/>
  <p:tag name="KSO_WM_UNIT_COMPATIBLE" val="0"/>
  <p:tag name="KSO_WM_UNIT_DIAGRAM_ISNUMVISUAL" val="0"/>
  <p:tag name="KSO_WM_UNIT_DIAGRAM_ISREFERUNIT" val="0"/>
  <p:tag name="KSO_WM_UNIT_HIGHLIGHT" val="0"/>
  <p:tag name="KSO_WM_UNIT_ID" val="custom20190806_2*m_h_f*1_1_1"/>
  <p:tag name="KSO_WM_UNIT_INDEX" val="1_1_1"/>
  <p:tag name="KSO_WM_UNIT_LAYERLEVEL" val="1_1_1"/>
  <p:tag name="KSO_WM_UNIT_NOCLEAR" val="0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TYPE" val="m_h_f"/>
  <p:tag name="KSO_WM_UNIT_USESOURCEFORMAT_APPLY" val="1"/>
  <p:tag name="KSO_WM_UNIT_VALUE" val="76"/>
</p:tagLst>
</file>

<file path=ppt/tags/tag92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98"/>
  <p:tag name="KSO_WM_UNIT_COMPATIBLE" val="0"/>
  <p:tag name="KSO_WM_UNIT_DIAGRAM_ISNUMVISUAL" val="0"/>
  <p:tag name="KSO_WM_UNIT_DIAGRAM_ISREFERUNIT" val="0"/>
  <p:tag name="KSO_WM_UNIT_FILL_FORE_SCHEMECOLOR_INDEX" val="8"/>
  <p:tag name="KSO_WM_UNIT_FILL_TYPE" val="1"/>
  <p:tag name="KSO_WM_UNIT_HIGHLIGHT" val="0"/>
  <p:tag name="KSO_WM_UNIT_ID" val="custom20190806_2*m_h_i*1_3_1"/>
  <p:tag name="KSO_WM_UNIT_INDEX" val="1_3_1"/>
  <p:tag name="KSO_WM_UNIT_LAYERLEVEL" val="1_1_1"/>
  <p:tag name="KSO_WM_UNIT_TEXT_FILL_FORE_SCHEMECOLOR_INDEX" val="14"/>
  <p:tag name="KSO_WM_UNIT_TEXT_FILL_TYPE" val="1"/>
  <p:tag name="KSO_WM_UNIT_TYPE" val="m_h_i"/>
  <p:tag name="KSO_WM_UNIT_USESOURCEFORMAT_APPLY" val="1"/>
</p:tagLst>
</file>

<file path=ppt/tags/tag93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99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h_i*1_3_2"/>
  <p:tag name="KSO_WM_UNIT_INDEX" val="1_3_2"/>
  <p:tag name="KSO_WM_UNIT_LAYERLEVEL" val="1_1_1"/>
  <p:tag name="KSO_WM_UNIT_TEXT_FILL_FORE_SCHEMECOLOR_INDEX" val="8"/>
  <p:tag name="KSO_WM_UNIT_TEXT_FILL_TYPE" val="1"/>
  <p:tag name="KSO_WM_UNIT_TYPE" val="m_h_i"/>
  <p:tag name="KSO_WM_UNIT_USESOURCEFORMAT_APPLY" val="1"/>
</p:tagLst>
</file>

<file path=ppt/tags/tag94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0"/>
  <p:tag name="KSO_WM_UNIT_COMPATIBLE" val="0"/>
  <p:tag name="KSO_WM_UNIT_DIAGRAM_ISNUMVISUAL" val="0"/>
  <p:tag name="KSO_WM_UNIT_DIAGRAM_ISREFERUNIT" val="0"/>
  <p:tag name="KSO_WM_UNIT_HIGHLIGHT" val="0"/>
  <p:tag name="KSO_WM_UNIT_ID" val="custom20190806_2*m_h_f*1_3_1"/>
  <p:tag name="KSO_WM_UNIT_INDEX" val="1_3_1"/>
  <p:tag name="KSO_WM_UNIT_LAYERLEVEL" val="1_1_1"/>
  <p:tag name="KSO_WM_UNIT_NOCLEAR" val="0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TYPE" val="m_h_f"/>
  <p:tag name="KSO_WM_UNIT_USESOURCEFORMAT_APPLY" val="1"/>
  <p:tag name="KSO_WM_UNIT_VALUE" val="72"/>
</p:tagLst>
</file>

<file path=ppt/tags/tag95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6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m_h_i*1_5_1"/>
  <p:tag name="KSO_WM_UNIT_INDEX" val="1_5_1"/>
  <p:tag name="KSO_WM_UNIT_LAYERLEVEL" val="1_1_1"/>
  <p:tag name="KSO_WM_UNIT_TEXT_FILL_FORE_SCHEMECOLOR_INDEX" val="14"/>
  <p:tag name="KSO_WM_UNIT_TEXT_FILL_TYPE" val="1"/>
  <p:tag name="KSO_WM_UNIT_TYPE" val="m_h_i"/>
  <p:tag name="KSO_WM_UNIT_USESOURCEFORMAT_APPLY" val="1"/>
</p:tagLst>
</file>

<file path=ppt/tags/tag96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7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h_i*1_5_2"/>
  <p:tag name="KSO_WM_UNIT_INDEX" val="1_5_2"/>
  <p:tag name="KSO_WM_UNIT_LAYERLEVEL" val="1_1_1"/>
  <p:tag name="KSO_WM_UNIT_TEXT_FILL_FORE_SCHEMECOLOR_INDEX" val="5"/>
  <p:tag name="KSO_WM_UNIT_TEXT_FILL_TYPE" val="1"/>
  <p:tag name="KSO_WM_UNIT_TYPE" val="m_h_i"/>
  <p:tag name="KSO_WM_UNIT_USESOURCEFORMAT_APPLY" val="1"/>
</p:tagLst>
</file>

<file path=ppt/tags/tag97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8"/>
  <p:tag name="KSO_WM_UNIT_COMPATIBLE" val="0"/>
  <p:tag name="KSO_WM_UNIT_DIAGRAM_ISNUMVISUAL" val="0"/>
  <p:tag name="KSO_WM_UNIT_DIAGRAM_ISREFERUNIT" val="0"/>
  <p:tag name="KSO_WM_UNIT_HIGHLIGHT" val="0"/>
  <p:tag name="KSO_WM_UNIT_ID" val="custom20190806_2*m_h_f*1_5_1"/>
  <p:tag name="KSO_WM_UNIT_INDEX" val="1_5_1"/>
  <p:tag name="KSO_WM_UNIT_LAYERLEVEL" val="1_1_1"/>
  <p:tag name="KSO_WM_UNIT_NOCLEAR" val="0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TYPE" val="m_h_f"/>
  <p:tag name="KSO_WM_UNIT_USESOURCEFORMAT_APPLY" val="1"/>
  <p:tag name="KSO_WM_UNIT_VALUE" val="76"/>
</p:tagLst>
</file>

<file path=ppt/tags/tag98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5"/>
  <p:tag name="KSO_WM_UNIT_COMPATIBLE" val="0"/>
  <p:tag name="KSO_WM_UNIT_DIAGRAM_ISNUMVISUAL" val="0"/>
  <p:tag name="KSO_WM_UNIT_DIAGRAM_ISREFERUNIT" val="0"/>
  <p:tag name="KSO_WM_UNIT_HIGHLIGHT" val="0"/>
  <p:tag name="KSO_WM_UNIT_ID" val="custom20190806_2*i*2"/>
  <p:tag name="KSO_WM_UNIT_INDEX" val="2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99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1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i*4"/>
  <p:tag name="KSO_WM_UNIT_INDEX" val="4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heme/theme1.xml><?xml version="1.0" encoding="utf-8"?>
<a:theme xmlns:r="http://schemas.openxmlformats.org/officeDocument/2006/relationships"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lang="zh-CN" altLang="en-US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 w="9525">
          <a:noFill/>
        </a:ln>
      </a:spPr>
      <a:bodyPr wrap="square" anchor="t" anchorCtr="0">
        <a:spAutoFit/>
      </a:bodyPr>
      <a:lstStyle>
        <a:defPPr>
          <a:lnSpc>
            <a:spcPct val="130000"/>
          </a:lnSpc>
          <a:defRPr lang="zh-CN" altLang="en-US" sz="2800" dirty="0">
            <a:solidFill>
              <a:srgbClr val="0000FF"/>
            </a:solidFill>
            <a:latin typeface="仿宋" panose="02010609060101010101" charset="-122"/>
            <a:ea typeface="仿宋" panose="02010609060101010101" charset="-122"/>
            <a:cs typeface="Times New Roman" panose="02020603050405020304" pitchFamily="18" charset="0"/>
            <a:sym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154</Paragraphs>
  <Slides>25</Slides>
  <Notes>1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baseType="lpstr" size="40">
      <vt:lpstr>Arial</vt:lpstr>
      <vt:lpstr>微软雅黑</vt:lpstr>
      <vt:lpstr>Wingdings</vt:lpstr>
      <vt:lpstr>Calibri Light</vt:lpstr>
      <vt:lpstr>Calibri</vt:lpstr>
      <vt:lpstr>仿宋</vt:lpstr>
      <vt:lpstr>黑体</vt:lpstr>
      <vt:lpstr>华文彩云</vt:lpstr>
      <vt:lpstr>宋体</vt:lpstr>
      <vt:lpstr>Times New Roman</vt:lpstr>
      <vt:lpstr>方正姚体</vt:lpstr>
      <vt:lpstr>等线</vt:lpstr>
      <vt:lpstr>幼圆</vt:lpstr>
      <vt:lpstr>Cambria Math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23.0300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2023-07-06T13:49:15.886</cp:lastPrinted>
  <dcterms:created xsi:type="dcterms:W3CDTF">2023-07-06T13:49:15Z</dcterms:created>
  <dcterms:modified xsi:type="dcterms:W3CDTF">2023-07-06T05:49:15Z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