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</p:sldMasterIdLst>
  <p:notesMasterIdLst>
    <p:notesMasterId r:id="rId3"/>
  </p:notesMasterIdLst>
  <p:sldIdLst>
    <p:sldId id="261" r:id="rId4"/>
    <p:sldId id="262" r:id="rId5"/>
    <p:sldId id="956" r:id="rId6"/>
    <p:sldId id="1500" r:id="rId7"/>
    <p:sldId id="1253" r:id="rId8"/>
    <p:sldId id="1255" r:id="rId9"/>
    <p:sldId id="1501" r:id="rId10"/>
    <p:sldId id="1504" r:id="rId11"/>
    <p:sldId id="1502" r:id="rId12"/>
    <p:sldId id="1503" r:id="rId13"/>
    <p:sldId id="1540" r:id="rId14"/>
    <p:sldId id="1536" r:id="rId15"/>
    <p:sldId id="1186" r:id="rId16"/>
    <p:sldId id="1538" r:id="rId17"/>
    <p:sldId id="1310" r:id="rId18"/>
    <p:sldId id="1537" r:id="rId19"/>
    <p:sldId id="1541" r:id="rId20"/>
    <p:sldId id="1232" r:id="rId21"/>
    <p:sldId id="1545" r:id="rId22"/>
    <p:sldId id="1542" r:id="rId23"/>
    <p:sldId id="1559" r:id="rId24"/>
    <p:sldId id="1547" r:id="rId25"/>
    <p:sldId id="1561" r:id="rId26"/>
    <p:sldId id="330" r:id="rId27"/>
    <p:sldId id="331" r:id="rId28"/>
    <p:sldId id="332" r:id="rId29"/>
    <p:sldId id="285" r:id="rId30"/>
    <p:sldId id="319" r:id="rId31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>
  <p:cmAuthor id="1" name="Administrator" initials="A" lastIdx="0" clrIdx="0"/>
</p:cmAuthorLst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418"/>
        <p:guide pos="382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ommentAuthors" Target="commentAuthors.xml" /><Relationship Id="rId10" Type="http://schemas.openxmlformats.org/officeDocument/2006/relationships/slide" Target="slides/slide7.xml" /><Relationship Id="rId11" Type="http://schemas.openxmlformats.org/officeDocument/2006/relationships/slide" Target="slides/slide8.xml" /><Relationship Id="rId12" Type="http://schemas.openxmlformats.org/officeDocument/2006/relationships/slide" Target="slides/slide9.xml" /><Relationship Id="rId13" Type="http://schemas.openxmlformats.org/officeDocument/2006/relationships/slide" Target="slides/slide10.xml" /><Relationship Id="rId14" Type="http://schemas.openxmlformats.org/officeDocument/2006/relationships/slide" Target="slides/slide11.xml" /><Relationship Id="rId15" Type="http://schemas.openxmlformats.org/officeDocument/2006/relationships/slide" Target="slides/slide12.xml" /><Relationship Id="rId16" Type="http://schemas.openxmlformats.org/officeDocument/2006/relationships/slide" Target="slides/slide13.xml" /><Relationship Id="rId17" Type="http://schemas.openxmlformats.org/officeDocument/2006/relationships/slide" Target="slides/slide14.xml" /><Relationship Id="rId18" Type="http://schemas.openxmlformats.org/officeDocument/2006/relationships/slide" Target="slides/slide15.xml" /><Relationship Id="rId19" Type="http://schemas.openxmlformats.org/officeDocument/2006/relationships/slide" Target="slides/slide16.xml" /><Relationship Id="rId2" Type="http://schemas.openxmlformats.org/officeDocument/2006/relationships/slideMaster" Target="slideMasters/slideMaster1.xml" /><Relationship Id="rId20" Type="http://schemas.openxmlformats.org/officeDocument/2006/relationships/slide" Target="slides/slide17.xml" /><Relationship Id="rId21" Type="http://schemas.openxmlformats.org/officeDocument/2006/relationships/slide" Target="slides/slide18.xml" /><Relationship Id="rId22" Type="http://schemas.openxmlformats.org/officeDocument/2006/relationships/slide" Target="slides/slide19.xml" /><Relationship Id="rId23" Type="http://schemas.openxmlformats.org/officeDocument/2006/relationships/slide" Target="slides/slide20.xml" /><Relationship Id="rId24" Type="http://schemas.openxmlformats.org/officeDocument/2006/relationships/slide" Target="slides/slide21.xml" /><Relationship Id="rId25" Type="http://schemas.openxmlformats.org/officeDocument/2006/relationships/slide" Target="slides/slide22.xml" /><Relationship Id="rId26" Type="http://schemas.openxmlformats.org/officeDocument/2006/relationships/slide" Target="slides/slide23.xml" /><Relationship Id="rId27" Type="http://schemas.openxmlformats.org/officeDocument/2006/relationships/slide" Target="slides/slide24.xml" /><Relationship Id="rId28" Type="http://schemas.openxmlformats.org/officeDocument/2006/relationships/slide" Target="slides/slide25.xml" /><Relationship Id="rId29" Type="http://schemas.openxmlformats.org/officeDocument/2006/relationships/slide" Target="slides/slide26.xml" /><Relationship Id="rId3" Type="http://schemas.openxmlformats.org/officeDocument/2006/relationships/notesMaster" Target="notesMasters/notesMaster1.xml" /><Relationship Id="rId30" Type="http://schemas.openxmlformats.org/officeDocument/2006/relationships/slide" Target="slides/slide27.xml" /><Relationship Id="rId31" Type="http://schemas.openxmlformats.org/officeDocument/2006/relationships/slide" Target="slides/slide28.xml" /><Relationship Id="rId32" Type="http://schemas.openxmlformats.org/officeDocument/2006/relationships/tags" Target="tags/tag87.xml" /><Relationship Id="rId33" Type="http://schemas.openxmlformats.org/officeDocument/2006/relationships/presProps" Target="presProps.xml" /><Relationship Id="rId34" Type="http://schemas.openxmlformats.org/officeDocument/2006/relationships/viewProps" Target="viewProps.xml" /><Relationship Id="rId35" Type="http://schemas.openxmlformats.org/officeDocument/2006/relationships/theme" Target="theme/theme1.xml" /><Relationship Id="rId36" Type="http://schemas.openxmlformats.org/officeDocument/2006/relationships/tableStyles" Target="tableStyles.xml" /><Relationship Id="rId4" Type="http://schemas.openxmlformats.org/officeDocument/2006/relationships/slide" Target="slides/slide1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slide" Target="slides/slide4.xml" /><Relationship Id="rId8" Type="http://schemas.openxmlformats.org/officeDocument/2006/relationships/slide" Target="slides/slide5.xml" /><Relationship Id="rId9" Type="http://schemas.openxmlformats.org/officeDocument/2006/relationships/slide" Target="slides/slide6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8.w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3.emf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8.xml" /><Relationship Id="rId2" Type="http://schemas.openxmlformats.org/officeDocument/2006/relationships/tags" Target="../tags/tag49.xml" /><Relationship Id="rId3" Type="http://schemas.openxmlformats.org/officeDocument/2006/relationships/tags" Target="../tags/tag50.xml" /><Relationship Id="rId4" Type="http://schemas.openxmlformats.org/officeDocument/2006/relationships/tags" Target="../tags/tag51.xml" /><Relationship Id="rId5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2.xml" /><Relationship Id="rId2" Type="http://schemas.openxmlformats.org/officeDocument/2006/relationships/tags" Target="../tags/tag53.xml" /><Relationship Id="rId3" Type="http://schemas.openxmlformats.org/officeDocument/2006/relationships/tags" Target="../tags/tag54.xml" /><Relationship Id="rId4" Type="http://schemas.openxmlformats.org/officeDocument/2006/relationships/tags" Target="../tags/tag55.xml" /><Relationship Id="rId5" Type="http://schemas.openxmlformats.org/officeDocument/2006/relationships/tags" Target="../tags/tag56.xml" /><Relationship Id="rId6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.xml" /><Relationship Id="rId2" Type="http://schemas.openxmlformats.org/officeDocument/2006/relationships/tags" Target="../tags/tag7.xml" /><Relationship Id="rId3" Type="http://schemas.openxmlformats.org/officeDocument/2006/relationships/tags" Target="../tags/tag8.xml" /><Relationship Id="rId4" Type="http://schemas.openxmlformats.org/officeDocument/2006/relationships/tags" Target="../tags/tag9.xml" /><Relationship Id="rId5" Type="http://schemas.openxmlformats.org/officeDocument/2006/relationships/tags" Target="../tags/tag10.xml" /><Relationship Id="rId6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.xml" /><Relationship Id="rId2" Type="http://schemas.openxmlformats.org/officeDocument/2006/relationships/tags" Target="../tags/tag12.xml" /><Relationship Id="rId3" Type="http://schemas.openxmlformats.org/officeDocument/2006/relationships/tags" Target="../tags/tag13.xml" /><Relationship Id="rId4" Type="http://schemas.openxmlformats.org/officeDocument/2006/relationships/tags" Target="../tags/tag14.xml" /><Relationship Id="rId5" Type="http://schemas.openxmlformats.org/officeDocument/2006/relationships/tags" Target="../tags/tag15.xml" /><Relationship Id="rId6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6.xml" /><Relationship Id="rId2" Type="http://schemas.openxmlformats.org/officeDocument/2006/relationships/tags" Target="../tags/tag17.xml" /><Relationship Id="rId3" Type="http://schemas.openxmlformats.org/officeDocument/2006/relationships/tags" Target="../tags/tag18.xml" /><Relationship Id="rId4" Type="http://schemas.openxmlformats.org/officeDocument/2006/relationships/tags" Target="../tags/tag19.xml" /><Relationship Id="rId5" Type="http://schemas.openxmlformats.org/officeDocument/2006/relationships/tags" Target="../tags/tag20.xml" /><Relationship Id="rId6" Type="http://schemas.openxmlformats.org/officeDocument/2006/relationships/tags" Target="../tags/tag21.xml" /><Relationship Id="rId7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2.xml" /><Relationship Id="rId2" Type="http://schemas.openxmlformats.org/officeDocument/2006/relationships/tags" Target="../tags/tag23.xml" /><Relationship Id="rId3" Type="http://schemas.openxmlformats.org/officeDocument/2006/relationships/tags" Target="../tags/tag24.xml" /><Relationship Id="rId4" Type="http://schemas.openxmlformats.org/officeDocument/2006/relationships/tags" Target="../tags/tag25.xml" /><Relationship Id="rId5" Type="http://schemas.openxmlformats.org/officeDocument/2006/relationships/tags" Target="../tags/tag26.xml" /><Relationship Id="rId6" Type="http://schemas.openxmlformats.org/officeDocument/2006/relationships/tags" Target="../tags/tag27.xml" /><Relationship Id="rId7" Type="http://schemas.openxmlformats.org/officeDocument/2006/relationships/tags" Target="../tags/tag28.xml" /><Relationship Id="rId8" Type="http://schemas.openxmlformats.org/officeDocument/2006/relationships/tags" Target="../tags/tag29.xml" /><Relationship Id="rId9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0.xml" /><Relationship Id="rId2" Type="http://schemas.openxmlformats.org/officeDocument/2006/relationships/tags" Target="../tags/tag31.xml" /><Relationship Id="rId3" Type="http://schemas.openxmlformats.org/officeDocument/2006/relationships/tags" Target="../tags/tag32.xml" /><Relationship Id="rId4" Type="http://schemas.openxmlformats.org/officeDocument/2006/relationships/tags" Target="../tags/tag33.xml" /><Relationship Id="rId5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4.xml" /><Relationship Id="rId2" Type="http://schemas.openxmlformats.org/officeDocument/2006/relationships/tags" Target="../tags/tag35.xml" /><Relationship Id="rId3" Type="http://schemas.openxmlformats.org/officeDocument/2006/relationships/tags" Target="../tags/tag36.xml" /><Relationship Id="rId4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7.xml" /><Relationship Id="rId2" Type="http://schemas.openxmlformats.org/officeDocument/2006/relationships/tags" Target="../tags/tag38.xml" /><Relationship Id="rId3" Type="http://schemas.openxmlformats.org/officeDocument/2006/relationships/tags" Target="../tags/tag39.xml" /><Relationship Id="rId4" Type="http://schemas.openxmlformats.org/officeDocument/2006/relationships/tags" Target="../tags/tag40.xml" /><Relationship Id="rId5" Type="http://schemas.openxmlformats.org/officeDocument/2006/relationships/tags" Target="../tags/tag41.xml" /><Relationship Id="rId6" Type="http://schemas.openxmlformats.org/officeDocument/2006/relationships/tags" Target="../tags/tag42.xml" /><Relationship Id="rId7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3.xml" /><Relationship Id="rId2" Type="http://schemas.openxmlformats.org/officeDocument/2006/relationships/tags" Target="../tags/tag44.xml" /><Relationship Id="rId3" Type="http://schemas.openxmlformats.org/officeDocument/2006/relationships/tags" Target="../tags/tag45.xml" /><Relationship Id="rId4" Type="http://schemas.openxmlformats.org/officeDocument/2006/relationships/tags" Target="../tags/tag46.xml" /><Relationship Id="rId5" Type="http://schemas.openxmlformats.org/officeDocument/2006/relationships/tags" Target="../tags/tag47.xml" /><Relationship Id="rId6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slow">
    <p:wipe/>
  </p:transition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slow">
    <p:wipe/>
  </p:transition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slideLayout" Target="../slideLayouts/slideLayout13.xml" /><Relationship Id="rId14" Type="http://schemas.openxmlformats.org/officeDocument/2006/relationships/tags" Target="../tags/tag57.xml" /><Relationship Id="rId15" Type="http://schemas.openxmlformats.org/officeDocument/2006/relationships/tags" Target="../tags/tag58.xml" /><Relationship Id="rId16" Type="http://schemas.openxmlformats.org/officeDocument/2006/relationships/tags" Target="../tags/tag59.xml" /><Relationship Id="rId17" Type="http://schemas.openxmlformats.org/officeDocument/2006/relationships/tags" Target="../tags/tag60.xml" /><Relationship Id="rId18" Type="http://schemas.openxmlformats.org/officeDocument/2006/relationships/tags" Target="../tags/tag61.xml" /><Relationship Id="rId19" Type="http://schemas.openxmlformats.org/officeDocument/2006/relationships/image" Target="file:///D:\qq&#25991;&#20214;\712321467\Image\C2C\Image2\%7b75232B38-A165-1FB7-499C-2E1C792CACB5%7d.png" TargetMode="External" /><Relationship Id="rId2" Type="http://schemas.openxmlformats.org/officeDocument/2006/relationships/slideLayout" Target="../slideLayouts/slideLayout2.xml" /><Relationship Id="rId20" Type="http://schemas.openxmlformats.org/officeDocument/2006/relationships/image" Target="../media/image1.png" /><Relationship Id="rId21" Type="http://schemas.openxmlformats.org/officeDocument/2006/relationships/image" Target="../media/image2.png" /><Relationship Id="rId22" Type="http://schemas.openxmlformats.org/officeDocument/2006/relationships/tags" Target="../tags/tag62.xml" /><Relationship Id="rId2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 rotWithShape="0">
          <a:blip r:embed="rId2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0</a:t>
            </a:fld>
            <a:endParaRPr lang="zh-CN" altLang="en-US"/>
          </a:p>
        </p:txBody>
      </p:sp>
      <p:pic>
        <p:nvPicPr>
          <p:cNvPr id="7" name="图片 1073743875" descr="学科网 zxxk.com" title=""/>
          <p:cNvPicPr>
            <a:picLocks noChangeAspect="1"/>
          </p:cNvPicPr>
          <p:nvPr/>
        </p:nvPicPr>
        <p:blipFill>
          <a:blip r:embed="rId20" r:link="rId19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  <p:custDataLst>
      <p:tags r:id="rId22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3.jpe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2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2.bin" TargetMode="Internal" /><Relationship Id="rId3" Type="http://schemas.openxmlformats.org/officeDocument/2006/relationships/image" Target="../media/image13.emf" /><Relationship Id="rId4" Type="http://schemas.openxmlformats.org/officeDocument/2006/relationships/image" Target="../media/image14.png" /><Relationship Id="rId5" Type="http://schemas.openxmlformats.org/officeDocument/2006/relationships/image" Target="../media/image15.png" /><Relationship Id="rId6" Type="http://schemas.openxmlformats.org/officeDocument/2006/relationships/image" Target="../media/image16.png" /><Relationship Id="rId7" Type="http://schemas.openxmlformats.org/officeDocument/2006/relationships/vmlDrawing" Target="../drawings/vmlDrawing2.v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7.png" /><Relationship Id="rId3" Type="http://schemas.openxmlformats.org/officeDocument/2006/relationships/image" Target="../media/image18.png" /><Relationship Id="rId4" Type="http://schemas.openxmlformats.org/officeDocument/2006/relationships/image" Target="../media/image19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.jpe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0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1.png" /><Relationship Id="rId3" Type="http://schemas.openxmlformats.org/officeDocument/2006/relationships/image" Target="../media/image22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3.png" /><Relationship Id="rId3" Type="http://schemas.openxmlformats.org/officeDocument/2006/relationships/image" Target="../media/image24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5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.jpe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.jpe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6.png" /><Relationship Id="rId3" Type="http://schemas.openxmlformats.org/officeDocument/2006/relationships/image" Target="../media/image27.png" /><Relationship Id="rId4" Type="http://schemas.openxmlformats.org/officeDocument/2006/relationships/image" Target="../media/image28.jpeg" /><Relationship Id="rId5" Type="http://schemas.openxmlformats.org/officeDocument/2006/relationships/image" Target="../media/image29.png" /><Relationship Id="rId6" Type="http://schemas.openxmlformats.org/officeDocument/2006/relationships/image" Target="../media/image30.jpeg" /><Relationship Id="rId7" Type="http://schemas.openxmlformats.org/officeDocument/2006/relationships/image" Target="../media/image31.pn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6.png" /><Relationship Id="rId3" Type="http://schemas.openxmlformats.org/officeDocument/2006/relationships/image" Target="../media/image27.png" /><Relationship Id="rId4" Type="http://schemas.openxmlformats.org/officeDocument/2006/relationships/image" Target="../media/image28.jpeg" /><Relationship Id="rId5" Type="http://schemas.openxmlformats.org/officeDocument/2006/relationships/image" Target="../media/image32.png" /><Relationship Id="rId6" Type="http://schemas.openxmlformats.org/officeDocument/2006/relationships/image" Target="../media/image33.png" /><Relationship Id="rId7" Type="http://schemas.openxmlformats.org/officeDocument/2006/relationships/image" Target="../media/image34.jpeg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5.png" /><Relationship Id="rId3" Type="http://schemas.openxmlformats.org/officeDocument/2006/relationships/image" Target="../media/image36.png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7.png" /><Relationship Id="rId3" Type="http://schemas.openxmlformats.org/officeDocument/2006/relationships/image" Target="../media/image38.png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71.xml" /><Relationship Id="rId11" Type="http://schemas.openxmlformats.org/officeDocument/2006/relationships/tags" Target="../tags/tag72.xml" /><Relationship Id="rId12" Type="http://schemas.openxmlformats.org/officeDocument/2006/relationships/tags" Target="../tags/tag73.xml" /><Relationship Id="rId13" Type="http://schemas.openxmlformats.org/officeDocument/2006/relationships/tags" Target="../tags/tag74.xml" /><Relationship Id="rId14" Type="http://schemas.openxmlformats.org/officeDocument/2006/relationships/tags" Target="../tags/tag75.xml" /><Relationship Id="rId15" Type="http://schemas.openxmlformats.org/officeDocument/2006/relationships/tags" Target="../tags/tag76.xml" /><Relationship Id="rId16" Type="http://schemas.openxmlformats.org/officeDocument/2006/relationships/tags" Target="../tags/tag77.xml" /><Relationship Id="rId17" Type="http://schemas.openxmlformats.org/officeDocument/2006/relationships/tags" Target="../tags/tag78.xml" /><Relationship Id="rId18" Type="http://schemas.openxmlformats.org/officeDocument/2006/relationships/tags" Target="../tags/tag79.xml" /><Relationship Id="rId19" Type="http://schemas.openxmlformats.org/officeDocument/2006/relationships/tags" Target="../tags/tag80.xml" /><Relationship Id="rId2" Type="http://schemas.openxmlformats.org/officeDocument/2006/relationships/tags" Target="../tags/tag63.xml" /><Relationship Id="rId20" Type="http://schemas.openxmlformats.org/officeDocument/2006/relationships/tags" Target="../tags/tag81.xml" /><Relationship Id="rId21" Type="http://schemas.openxmlformats.org/officeDocument/2006/relationships/tags" Target="../tags/tag82.xml" /><Relationship Id="rId22" Type="http://schemas.openxmlformats.org/officeDocument/2006/relationships/tags" Target="../tags/tag83.xml" /><Relationship Id="rId23" Type="http://schemas.openxmlformats.org/officeDocument/2006/relationships/tags" Target="../tags/tag84.xml" /><Relationship Id="rId24" Type="http://schemas.openxmlformats.org/officeDocument/2006/relationships/tags" Target="../tags/tag85.xml" /><Relationship Id="rId25" Type="http://schemas.openxmlformats.org/officeDocument/2006/relationships/tags" Target="../tags/tag86.xml" /><Relationship Id="rId3" Type="http://schemas.openxmlformats.org/officeDocument/2006/relationships/tags" Target="../tags/tag64.xml" /><Relationship Id="rId4" Type="http://schemas.openxmlformats.org/officeDocument/2006/relationships/tags" Target="../tags/tag65.xml" /><Relationship Id="rId5" Type="http://schemas.openxmlformats.org/officeDocument/2006/relationships/tags" Target="../tags/tag66.xml" /><Relationship Id="rId6" Type="http://schemas.openxmlformats.org/officeDocument/2006/relationships/tags" Target="../tags/tag67.xml" /><Relationship Id="rId7" Type="http://schemas.openxmlformats.org/officeDocument/2006/relationships/tags" Target="../tags/tag68.xml" /><Relationship Id="rId8" Type="http://schemas.openxmlformats.org/officeDocument/2006/relationships/tags" Target="../tags/tag69.xml" /><Relationship Id="rId9" Type="http://schemas.openxmlformats.org/officeDocument/2006/relationships/tags" Target="../tags/tag70.xml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Relationship Id="rId3" Type="http://schemas.openxmlformats.org/officeDocument/2006/relationships/image" Target="../media/image6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7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oleObject" Target="../embeddings/oleObject1.bin" TargetMode="Internal" /><Relationship Id="rId3" Type="http://schemas.openxmlformats.org/officeDocument/2006/relationships/image" Target="../media/image8.wmf" /><Relationship Id="rId4" Type="http://schemas.openxmlformats.org/officeDocument/2006/relationships/vmlDrawing" Target="../drawings/vmlDrawing1.v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9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0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1.pn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文本框 4" title=""/>
          <p:cNvSpPr txBox="1"/>
          <p:nvPr/>
        </p:nvSpPr>
        <p:spPr>
          <a:xfrm>
            <a:off x="2542540" y="859790"/>
            <a:ext cx="7133590" cy="583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 </a:t>
            </a:r>
            <a:r>
              <a:rPr lang="zh-CN" altLang="en-US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第三章</a:t>
            </a:r>
            <a:r>
              <a:rPr lang="en-US" altLang="zh-CN" sz="3200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</a:t>
            </a:r>
            <a:r>
              <a:rPr lang="zh-CN" altLang="en-US" sz="3200" b="1">
                <a:solidFill>
                  <a:srgbClr val="4EAE04"/>
                </a:solidFill>
                <a:effectLst>
                  <a:outerShdw blurRad="12700" dist="635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函数的概念与性质</a:t>
            </a:r>
            <a:endParaRPr lang="zh-CN" altLang="en-US" sz="3200" b="1">
              <a:solidFill>
                <a:srgbClr val="4EAE04"/>
              </a:solidFill>
              <a:effectLst>
                <a:outerShdw blurRad="12700" dist="635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1750695" y="2212975"/>
            <a:ext cx="8717280" cy="7683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      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3.3 </a:t>
            </a:r>
            <a:r>
              <a:rPr lang="zh-CN" altLang="en-US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幂函数</a:t>
            </a:r>
            <a:endParaRPr lang="zh-CN" altLang="en-US" sz="44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4556760" y="3170555"/>
            <a:ext cx="35718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1D41D5"/>
                </a:solidFill>
              </a:rPr>
              <a:t>高中数学</a:t>
            </a:r>
            <a:r>
              <a:rPr lang="en-US" altLang="zh-CN" sz="2000" b="1">
                <a:solidFill>
                  <a:srgbClr val="1D41D5"/>
                </a:solidFill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 sz="2000">
                <a:solidFill>
                  <a:srgbClr val="1D41D5"/>
                </a:solidFill>
              </a:rPr>
              <a:t>人教</a:t>
            </a:r>
            <a:r>
              <a:rPr lang="en-US" altLang="zh-CN" sz="2000">
                <a:solidFill>
                  <a:srgbClr val="1D41D5"/>
                </a:solidFill>
              </a:rPr>
              <a:t>A</a:t>
            </a:r>
            <a:r>
              <a:rPr lang="zh-CN" altLang="en-US" sz="2000">
                <a:solidFill>
                  <a:srgbClr val="1D41D5"/>
                </a:solidFill>
              </a:rPr>
              <a:t>版</a:t>
            </a:r>
            <a:r>
              <a:rPr lang="en-US" altLang="zh-CN" sz="2000" b="1">
                <a:solidFill>
                  <a:srgbClr val="1D41D5"/>
                </a:solidFill>
                <a:latin typeface="仿宋" panose="02010609060101010101" charset="-122"/>
                <a:ea typeface="仿宋" panose="02010609060101010101" charset="-122"/>
              </a:rPr>
              <a:t>/</a:t>
            </a:r>
            <a:r>
              <a:rPr lang="zh-CN" altLang="en-US" sz="2000">
                <a:solidFill>
                  <a:srgbClr val="1D41D5"/>
                </a:solidFill>
              </a:rPr>
              <a:t>必修一</a:t>
            </a:r>
            <a:endParaRPr lang="zh-CN" altLang="en-US" sz="2000">
              <a:solidFill>
                <a:srgbClr val="1D41D5"/>
              </a:solidFill>
            </a:endParaRPr>
          </a:p>
        </p:txBody>
      </p:sp>
      <p:pic>
        <p:nvPicPr>
          <p:cNvPr id="2056" name="Picture 110" title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360" y="4884420"/>
            <a:ext cx="3862070" cy="16871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wipe/>
  </p:transition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1339215" y="1252855"/>
                <a:ext cx="9471660" cy="4351655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 fontAlgn="auto">
                  <a:lnSpc>
                    <a:spcPct val="150000"/>
                  </a:lnSpc>
                </a:pPr>
                <a:r>
                  <a:rPr lang="en-US" altLang="zh-CN" sz="28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(1)</a:t>
                </a:r>
                <a:r>
                  <a:rPr lang="zh-CN" altLang="en-US" sz="28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函数</a:t>
                </a:r>
                <a:r>
                  <a:rPr lang="en-US" altLang="zh-CN" sz="2800" i="1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altLang="zh-CN" sz="28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</a:t>
                </a:r>
                <a:r>
                  <a:rPr lang="en-US" altLang="zh-CN" sz="2800" i="1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x,</a:t>
                </a:r>
                <a:r>
                  <a:rPr lang="en-US" altLang="zh-CN" sz="28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2800" i="1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altLang="zh-CN" sz="28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</a:t>
                </a:r>
                <a:r>
                  <a:rPr lang="en-US" altLang="zh-CN" sz="2800" i="1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30000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2800" i="1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, y</a:t>
                </a:r>
                <a:r>
                  <a:rPr lang="en-US" altLang="zh-CN" sz="28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</a:t>
                </a:r>
                <a:r>
                  <a:rPr lang="en-US" altLang="zh-CN" sz="2800" i="1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30000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3</a:t>
                </a:r>
                <a:r>
                  <a:rPr lang="en-US" altLang="zh-CN" sz="2800" i="1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, y</a:t>
                </a:r>
                <a:r>
                  <a:rPr lang="en-US" altLang="zh-CN" sz="28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800" i="1">
                              <a:solidFill>
                                <a:srgbClr val="7030A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rgbClr val="7030A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2800" i="1">
                                  <a:solidFill>
                                    <a:srgbClr val="7030A0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solidFill>
                                    <a:srgbClr val="7030A0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i="1">
                                  <a:solidFill>
                                    <a:srgbClr val="7030A0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r>
                  <a:rPr lang="en-US" altLang="zh-CN" sz="2800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zh-CN" altLang="en-US" sz="2800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和</a:t>
                </a:r>
                <a:r>
                  <a:rPr lang="en-US" altLang="zh-CN" sz="2800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2800" i="1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altLang="zh-CN" sz="28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</a:t>
                </a:r>
                <a:r>
                  <a:rPr lang="en-US" altLang="zh-CN" sz="2800" i="1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30000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-1</a:t>
                </a:r>
                <a:r>
                  <a:rPr lang="zh-CN" altLang="en-US" sz="28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的</a:t>
                </a:r>
                <a:r>
                  <a:rPr lang="zh-CN" altLang="en-US" sz="28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图象都通过点</a:t>
                </a:r>
                <a:r>
                  <a:rPr lang="en-US" altLang="zh-CN" sz="28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(1,1)</a:t>
                </a:r>
                <a:r>
                  <a:rPr lang="zh-CN" altLang="en-US" sz="28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；</a:t>
                </a:r>
                <a:endParaRPr lang="en-US" altLang="zh-CN" sz="2800">
                  <a:solidFill>
                    <a:srgbClr val="7030A0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 algn="l" fontAlgn="auto">
                  <a:lnSpc>
                    <a:spcPct val="150000"/>
                  </a:lnSpc>
                </a:pPr>
                <a:r>
                  <a:rPr lang="en-US" altLang="zh-CN" sz="28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(2)</a:t>
                </a:r>
                <a:r>
                  <a:rPr lang="zh-CN" altLang="en-US" sz="28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函数</a:t>
                </a:r>
                <a:r>
                  <a:rPr lang="en-US" altLang="zh-CN" sz="2800" i="1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altLang="zh-CN" sz="28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</a:t>
                </a:r>
                <a:r>
                  <a:rPr lang="en-US" altLang="zh-CN" sz="2800" i="1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x,</a:t>
                </a:r>
                <a:r>
                  <a:rPr lang="en-US" altLang="zh-CN" sz="28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</a:t>
                </a:r>
                <a:r>
                  <a:rPr lang="en-US" altLang="zh-CN" sz="2800" i="1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altLang="zh-CN" sz="28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</a:t>
                </a:r>
                <a:r>
                  <a:rPr lang="en-US" altLang="zh-CN" sz="2800" i="1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30000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3</a:t>
                </a:r>
                <a:r>
                  <a:rPr lang="en-US" altLang="zh-CN" sz="2800" i="1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, </a:t>
                </a:r>
                <a:r>
                  <a:rPr lang="en-US" altLang="zh-CN" sz="2800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</a:t>
                </a:r>
                <a:r>
                  <a:rPr lang="en-US" altLang="zh-CN" sz="2800" i="1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altLang="zh-CN" sz="28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</a:t>
                </a:r>
                <a:r>
                  <a:rPr lang="en-US" altLang="zh-CN" sz="2800" i="1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30000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-1</a:t>
                </a:r>
                <a:r>
                  <a:rPr lang="zh-CN" altLang="en-US" sz="28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是</a:t>
                </a:r>
                <a:r>
                  <a:rPr lang="zh-CN" altLang="en-US" sz="28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奇函数</a:t>
                </a:r>
                <a:r>
                  <a:rPr lang="zh-CN" altLang="en-US" sz="28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，函数</a:t>
                </a:r>
                <a:r>
                  <a:rPr lang="en-US" altLang="zh-CN" sz="2800" i="1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altLang="zh-CN" sz="28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</a:t>
                </a:r>
                <a:r>
                  <a:rPr lang="en-US" altLang="zh-CN" sz="2800" i="1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30000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zh-CN" altLang="en-US" sz="28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是</a:t>
                </a:r>
                <a:r>
                  <a:rPr lang="zh-CN" altLang="en-US" sz="28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偶函数</a:t>
                </a:r>
                <a:r>
                  <a:rPr lang="zh-CN" altLang="en-US" sz="28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；</a:t>
                </a:r>
                <a:endParaRPr lang="zh-CN" altLang="en-US" sz="2800">
                  <a:solidFill>
                    <a:srgbClr val="7030A0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 algn="l" fontAlgn="auto">
                  <a:lnSpc>
                    <a:spcPct val="150000"/>
                  </a:lnSpc>
                </a:pPr>
                <a:r>
                  <a:rPr lang="en-US" altLang="zh-CN" sz="28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(3)</a:t>
                </a:r>
                <a:r>
                  <a:rPr lang="zh-CN" altLang="en-US" sz="28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在区间</a:t>
                </a:r>
                <a:r>
                  <a:rPr lang="en-US" altLang="zh-CN" sz="28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(0,+</a:t>
                </a:r>
                <a:r>
                  <a:rPr lang="en-US" altLang="zh-CN" sz="2800">
                    <a:solidFill>
                      <a:srgbClr val="7030A0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∞</a:t>
                </a:r>
                <a:r>
                  <a:rPr lang="en-US" altLang="zh-CN" sz="28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zh-CN" altLang="en-US" sz="28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上，函数</a:t>
                </a:r>
                <a:r>
                  <a:rPr lang="en-US" altLang="zh-CN" sz="2800" i="1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altLang="zh-CN" sz="28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</a:t>
                </a:r>
                <a:r>
                  <a:rPr lang="en-US" altLang="zh-CN" sz="2800" i="1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x, </a:t>
                </a:r>
                <a:r>
                  <a:rPr lang="en-US" altLang="zh-CN" sz="28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2800" i="1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altLang="zh-CN" sz="28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</a:t>
                </a:r>
                <a:r>
                  <a:rPr lang="en-US" altLang="zh-CN" sz="2800" i="1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30000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2800" i="1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,  y</a:t>
                </a:r>
                <a:r>
                  <a:rPr lang="en-US" altLang="zh-CN" sz="28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</a:t>
                </a:r>
                <a:r>
                  <a:rPr lang="en-US" altLang="zh-CN" sz="2800" i="1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30000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3</a:t>
                </a:r>
                <a:r>
                  <a:rPr lang="en-US" altLang="zh-CN" sz="2800" i="1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,  y</a:t>
                </a:r>
                <a:r>
                  <a:rPr lang="en-US" altLang="zh-CN" sz="28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800" i="1">
                              <a:solidFill>
                                <a:srgbClr val="7030A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rgbClr val="7030A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2800" i="1">
                                  <a:solidFill>
                                    <a:srgbClr val="7030A0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solidFill>
                                    <a:srgbClr val="7030A0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i="1">
                                  <a:solidFill>
                                    <a:srgbClr val="7030A0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r>
                  <a:rPr lang="en-US" altLang="zh-CN" sz="2800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zh-CN" altLang="en-US" sz="28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单调递增</a:t>
                </a:r>
                <a:r>
                  <a:rPr lang="zh-CN" altLang="en-US" sz="28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:endParaRPr lang="zh-CN" altLang="en-US" sz="2800">
                  <a:solidFill>
                    <a:srgbClr val="7030A0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 algn="l" fontAlgn="auto">
                  <a:lnSpc>
                    <a:spcPct val="150000"/>
                  </a:lnSpc>
                </a:pPr>
                <a:r>
                  <a:rPr lang="zh-CN" altLang="en-US" sz="28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28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</a:t>
                </a:r>
                <a:r>
                  <a:rPr lang="zh-CN" altLang="en-US" sz="28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函数</a:t>
                </a:r>
                <a:r>
                  <a:rPr lang="en-US" altLang="zh-CN" sz="2800" i="1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altLang="zh-CN" sz="28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</a:t>
                </a:r>
                <a:r>
                  <a:rPr lang="en-US" altLang="zh-CN" sz="2800" i="1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30000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-1</a:t>
                </a:r>
                <a:r>
                  <a:rPr lang="zh-CN" altLang="en-US" sz="28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单调递减</a:t>
                </a:r>
                <a:r>
                  <a:rPr lang="zh-CN" altLang="en-US" sz="28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；</a:t>
                </a:r>
                <a:endParaRPr lang="en-US" altLang="zh-CN" sz="2800">
                  <a:solidFill>
                    <a:srgbClr val="7030A0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 algn="l" fontAlgn="auto">
                  <a:lnSpc>
                    <a:spcPct val="150000"/>
                  </a:lnSpc>
                </a:pPr>
                <a:r>
                  <a:rPr lang="en-US" altLang="zh-CN" sz="28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(4)</a:t>
                </a:r>
                <a:r>
                  <a:rPr lang="zh-CN" altLang="en-US" sz="28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在第一象限内，函数</a:t>
                </a:r>
                <a:r>
                  <a:rPr lang="en-US" altLang="zh-CN" sz="2800" i="1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 </a:t>
                </a:r>
                <a:r>
                  <a:rPr lang="en-US" altLang="zh-CN" sz="28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</a:t>
                </a:r>
                <a:r>
                  <a:rPr lang="en-US" altLang="zh-CN" sz="2800" i="1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30000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-1</a:t>
                </a:r>
                <a:r>
                  <a:rPr lang="zh-CN" altLang="en-US" sz="28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的图象向上与</a:t>
                </a:r>
                <a:r>
                  <a:rPr lang="en-US" altLang="zh-CN" sz="28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2800" i="1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 </a:t>
                </a:r>
                <a:r>
                  <a:rPr lang="zh-CN" altLang="en-US" sz="28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轴无限接近，</a:t>
                </a:r>
                <a:endParaRPr lang="zh-CN" altLang="en-US" sz="2800">
                  <a:solidFill>
                    <a:srgbClr val="7030A0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 algn="l" fontAlgn="auto">
                  <a:lnSpc>
                    <a:spcPct val="150000"/>
                  </a:lnSpc>
                </a:pPr>
                <a:r>
                  <a:rPr lang="zh-CN" altLang="en-US" sz="28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28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</a:t>
                </a:r>
                <a:r>
                  <a:rPr lang="zh-CN" altLang="en-US" sz="28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向右与</a:t>
                </a:r>
                <a:r>
                  <a:rPr lang="en-US" altLang="zh-CN" sz="2800" i="1">
                    <a:solidFill>
                      <a:srgbClr val="7030A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zh-CN" altLang="en-US" sz="28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轴无限接近</a:t>
                </a:r>
                <a:r>
                  <a:rPr lang="en-US" altLang="zh-CN" sz="2800">
                    <a:solidFill>
                      <a:srgbClr val="7030A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.</a:t>
                </a:r>
                <a:endParaRPr lang="en-US" altLang="zh-CN" sz="2800">
                  <a:solidFill>
                    <a:srgbClr val="7030A0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215" y="1252855"/>
                <a:ext cx="9471660" cy="4351655"/>
              </a:xfrm>
              <a:prstGeom prst="rect">
                <a:avLst/>
              </a:prstGeom>
              <a:blipFill rotWithShape="1">
                <a:blip r:embed="rId2"/>
                <a:stretch>
                  <a:fillRect l="-54" t="-992" r="-47" b="-102"/>
                </a:stretch>
              </a:blip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 title=""/>
          <p:cNvSpPr txBox="1"/>
          <p:nvPr/>
        </p:nvSpPr>
        <p:spPr>
          <a:xfrm>
            <a:off x="1339215" y="499110"/>
            <a:ext cx="9471025" cy="7372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对照图象和表格，易得如下性质：</a:t>
            </a:r>
            <a:endParaRPr lang="zh-CN" altLang="en-US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2530" name="Object 3" title=""/>
          <p:cNvGraphicFramePr>
            <a:graphicFrameLocks noChangeAspect="1"/>
          </p:cNvGraphicFramePr>
          <p:nvPr/>
        </p:nvGraphicFramePr>
        <p:xfrm>
          <a:off x="7055062" y="3444241"/>
          <a:ext cx="2853267" cy="2622549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r:id="rId2" imgW="3538855" imgH="3313430" progId="Word.Document.8">
                  <p:embed/>
                </p:oleObj>
              </mc:Choice>
              <mc:Fallback>
                <p:oleObj r:id="rId2" imgW="3538855" imgH="331343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55062" y="3444241"/>
                        <a:ext cx="2853267" cy="262254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 title=""/>
          <p:cNvSpPr/>
          <p:nvPr/>
        </p:nvSpPr>
        <p:spPr>
          <a:xfrm>
            <a:off x="587375" y="51371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mc:AlternateContent>
        <mc:Choice Requires="a14">
          <p:sp>
            <p:nvSpPr>
              <p:cNvPr id="100" name="文本框 99" title=""/>
              <p:cNvSpPr txBox="1"/>
              <p:nvPr/>
            </p:nvSpPr>
            <p:spPr>
              <a:xfrm>
                <a:off x="1550670" y="1035685"/>
                <a:ext cx="9090660" cy="22987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indent="0" fontAlgn="auto">
                  <a:lnSpc>
                    <a:spcPct val="150000"/>
                  </a:lnSpc>
                </a:pPr>
                <a:r>
                  <a:rPr lang="en-US" altLang="zh-CN" sz="280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仿宋" panose="02010609060101010101" charset="-122"/>
                  </a:rPr>
                  <a:t>1. </a:t>
                </a:r>
                <a:r>
                  <a:rPr lang="zh-CN" sz="2800" b="1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如图所示，曲线是幂函数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y</a:t>
                </a:r>
                <a:r>
                  <a:rPr lang="zh-CN" sz="2800" b="1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＝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x</a:t>
                </a:r>
                <a:r>
                  <a:rPr lang="en-US" sz="2800" b="1" i="1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α</a:t>
                </a:r>
                <a:r>
                  <a:rPr lang="zh-CN" sz="2800" b="1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在第一象限内的图象，已知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α</a:t>
                </a:r>
                <a:r>
                  <a:rPr lang="zh-CN" sz="2800" b="1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分别取－</a:t>
                </a:r>
                <a:r>
                  <a:rPr lang="en-US" sz="2800" b="1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1,1</a:t>
                </a:r>
                <a:r>
                  <a:rPr lang="zh-CN" sz="2800" b="1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b="1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800" b="1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𝟏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800" b="1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r>
                  <a:rPr lang="zh-CN" sz="2800" b="1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，</a:t>
                </a:r>
                <a:r>
                  <a:rPr lang="en-US" sz="2800" b="1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2</a:t>
                </a:r>
                <a:r>
                  <a:rPr lang="zh-CN" sz="2800" b="1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四个值，则图象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C</a:t>
                </a:r>
                <a:r>
                  <a:rPr lang="en-US" sz="2800" b="1" baseline="-25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1</a:t>
                </a:r>
                <a:r>
                  <a:rPr lang="zh-CN" sz="2800" b="1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，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C</a:t>
                </a:r>
                <a:r>
                  <a:rPr lang="en-US" sz="2800" b="1" baseline="-25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2</a:t>
                </a:r>
                <a:r>
                  <a:rPr lang="zh-CN" sz="2800" b="1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，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C</a:t>
                </a:r>
                <a:r>
                  <a:rPr lang="en-US" sz="2800" b="1" baseline="-25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3</a:t>
                </a:r>
                <a:r>
                  <a:rPr lang="zh-CN" sz="2800" b="1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，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C</a:t>
                </a:r>
                <a:r>
                  <a:rPr lang="en-US" sz="2800" b="1" baseline="-25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4</a:t>
                </a:r>
                <a:r>
                  <a:rPr lang="zh-CN" sz="2800" b="1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对应的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α</a:t>
                </a:r>
                <a:r>
                  <a:rPr lang="zh-CN" sz="2800" b="1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依次为</a:t>
                </a:r>
                <a:r>
                  <a:rPr lang="en-US" sz="2800" b="1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____________</a:t>
                </a:r>
                <a:r>
                  <a:rPr lang="zh-CN" sz="2800" b="1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．</a:t>
                </a:r>
                <a:endParaRPr lang="zh-CN" altLang="en-US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</mc:Choice>
        <mc:Fallback>
          <p:sp>
            <p:nvSpPr>
              <p:cNvPr id="100" name="文本框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670" y="1035685"/>
                <a:ext cx="9090660" cy="2298700"/>
              </a:xfrm>
              <a:prstGeom prst="rect">
                <a:avLst/>
              </a:prstGeom>
              <a:blipFill rotWithShape="1">
                <a:blip r:embed="rId4"/>
                <a:stretch>
                  <a:fillRect l="-56" t="-1878" r="-49" b="-193"/>
                </a:stretch>
              </a:blip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6" name="文本框 5" title=""/>
              <p:cNvSpPr txBox="1"/>
              <p:nvPr/>
            </p:nvSpPr>
            <p:spPr>
              <a:xfrm>
                <a:off x="1550670" y="4531995"/>
                <a:ext cx="3827145" cy="70104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800" b="1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+mn-ea"/>
                  </a:rPr>
                  <a:t>答案：</a:t>
                </a:r>
                <a:r>
                  <a:rPr lang="en-US" sz="2800" b="1">
                    <a:solidFill>
                      <a:srgbClr val="7030A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+mn-ea"/>
                  </a:rPr>
                  <a:t>2</a:t>
                </a:r>
                <a:r>
                  <a:rPr lang="zh-CN" altLang="en-US" sz="2800" b="1">
                    <a:solidFill>
                      <a:srgbClr val="7030A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+mn-ea"/>
                  </a:rPr>
                  <a:t>，</a:t>
                </a:r>
                <a:r>
                  <a:rPr lang="en-US" altLang="zh-CN" sz="2800" b="1">
                    <a:solidFill>
                      <a:srgbClr val="7030A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+mn-ea"/>
                  </a:rPr>
                  <a:t>1</a:t>
                </a:r>
                <a:r>
                  <a:rPr lang="zh-CN" altLang="en-US" sz="2800" b="1">
                    <a:solidFill>
                      <a:srgbClr val="7030A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+mn-ea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b="1" i="1">
                              <a:solidFill>
                                <a:srgbClr val="7030A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m:rPr>
                              <m:sty m:val="bi"/>
                            </m:rPr>
                            <a:rPr lang="en-US" altLang="zh-CN" sz="2800" b="1" i="1">
                              <a:solidFill>
                                <a:srgbClr val="7030A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𝟏</m:t>
                          </m:r>
                        </m:num>
                        <m:den>
                          <m:r>
                            <m:rPr>
                              <m:sty m:val="bi"/>
                            </m:rPr>
                            <a:rPr lang="en-US" altLang="zh-CN" sz="2800" b="1" i="1">
                              <a:solidFill>
                                <a:srgbClr val="7030A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r>
                  <a:rPr lang="zh-CN" altLang="en-US" sz="2800" b="1">
                    <a:solidFill>
                      <a:srgbClr val="7030A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+mn-ea"/>
                  </a:rPr>
                  <a:t>，</a:t>
                </a:r>
                <a:r>
                  <a:rPr lang="en-US" altLang="zh-CN" sz="2800" b="1">
                    <a:solidFill>
                      <a:srgbClr val="7030A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+mn-ea"/>
                  </a:rPr>
                  <a:t>-1</a:t>
                </a:r>
                <a:endParaRPr lang="en-US" altLang="zh-CN" sz="2800" b="1">
                  <a:solidFill>
                    <a:srgbClr val="7030A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670" y="4531995"/>
                <a:ext cx="3827145" cy="701040"/>
              </a:xfrm>
              <a:prstGeom prst="rect">
                <a:avLst/>
              </a:prstGeom>
              <a:blipFill rotWithShape="1">
                <a:blip r:embed="rId5"/>
                <a:stretch>
                  <a:fillRect l="-133" t="-725" r="-116" b="-634"/>
                </a:stretch>
              </a:blip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11493500" y="10820400"/>
            <a:ext cx="0" cy="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矩形 4" title=""/>
          <p:cNvSpPr/>
          <p:nvPr/>
        </p:nvSpPr>
        <p:spPr>
          <a:xfrm>
            <a:off x="587375" y="513715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1593215" y="1144270"/>
                <a:ext cx="9272270" cy="122491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 wrap="square" anchor="t" anchorCtr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80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仿宋" panose="02010609060101010101" charset="-122"/>
                    <a:sym typeface="+mn-ea"/>
                  </a:rPr>
                  <a:t>2.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已知幂函数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＝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的图象过点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(2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，求这个函数</a:t>
                </a:r>
                <a:endPara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的解析式． </a:t>
                </a:r>
                <a:endPara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215" y="1144270"/>
                <a:ext cx="9272270" cy="1224915"/>
              </a:xfrm>
              <a:prstGeom prst="rect">
                <a:avLst/>
              </a:prstGeom>
              <a:blipFill rotWithShape="1">
                <a:blip r:embed="rId2"/>
                <a:stretch>
                  <a:fillRect l="-68" t="-518" r="-68" b="-518"/>
                </a:stretch>
              </a:blipFill>
              <a:ln w="12700" cmpd="sng">
                <a:solidFill>
                  <a:schemeClr val="accent2">
                    <a:lumMod val="40000"/>
                    <a:lumOff val="6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1593215" y="2477770"/>
                <a:ext cx="9272270" cy="20066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en-US" altLang="zh-CN" sz="280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仿宋" panose="02010609060101010101" charset="-122"/>
                    <a:sym typeface="+mn-ea"/>
                  </a:rPr>
                  <a:t>3．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利用幂函数的性质，比较下列各题中两个值的大小： </a:t>
                </a:r>
                <a:endPara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(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１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)(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－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1.5)</a:t>
                </a:r>
                <a:r>
                  <a:rPr lang="en-US" altLang="zh-CN" sz="28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3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－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1.4)</a:t>
                </a:r>
                <a:r>
                  <a:rPr lang="en-US" altLang="zh-CN" sz="28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3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　　　　　 </a:t>
                </a:r>
                <a:endPara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(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２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.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.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endPara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215" y="2477770"/>
                <a:ext cx="9272270" cy="2006600"/>
              </a:xfrm>
              <a:prstGeom prst="rect">
                <a:avLst/>
              </a:prstGeom>
              <a:blipFill rotWithShape="1">
                <a:blip r:embed="rId3"/>
                <a:stretch>
                  <a:fillRect l="-55" t="-253" r="-48" b="-222"/>
                </a:stretch>
              </a:blip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4" name="文本框 3" title=""/>
              <p:cNvSpPr txBox="1"/>
              <p:nvPr/>
            </p:nvSpPr>
            <p:spPr>
              <a:xfrm>
                <a:off x="1593215" y="4624705"/>
                <a:ext cx="9272270" cy="14605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zh-CN" altLang="en-US" sz="28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答案：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1.</a:t>
                </a:r>
                <a:r>
                  <a:rPr lang="zh-CN" altLang="en-US" sz="28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2800" i="1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altLang="zh-CN" sz="2800">
                    <a:solidFill>
                      <a:srgbClr val="FF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  2. </a:t>
                </a:r>
                <a:r>
                  <a:rPr lang="en-US" altLang="zh-CN" sz="28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zh-CN" altLang="en-US" sz="28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１</a:t>
                </a:r>
                <a:r>
                  <a:rPr lang="en-US" altLang="zh-CN" sz="28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－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1.5)</a:t>
                </a:r>
                <a:r>
                  <a:rPr lang="en-US" altLang="zh-CN" sz="28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3</a:t>
                </a:r>
                <a:r>
                  <a:rPr lang="en-US" sz="28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&lt;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－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1.4)</a:t>
                </a:r>
                <a:r>
                  <a:rPr lang="en-US" altLang="zh-CN" sz="28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3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;  </a:t>
                </a:r>
                <a:r>
                  <a:rPr lang="en-US" altLang="zh-CN" sz="28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(２)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.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r>
                  <a:rPr 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sz="28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&gt;</a:t>
                </a:r>
                <a:r>
                  <a:rPr 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.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endPara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215" y="4624705"/>
                <a:ext cx="9272270" cy="1460500"/>
              </a:xfrm>
              <a:prstGeom prst="rect">
                <a:avLst/>
              </a:prstGeom>
              <a:blipFill rotWithShape="1">
                <a:blip r:embed="rId4"/>
                <a:stretch>
                  <a:fillRect l="-55" t="-348" r="-48" b="-304"/>
                </a:stretch>
              </a:blip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7" name="组合 6" title=""/>
          <p:cNvGrpSpPr/>
          <p:nvPr/>
        </p:nvGrpSpPr>
        <p:grpSpPr>
          <a:xfrm>
            <a:off x="3618230" y="3257550"/>
            <a:ext cx="4469130" cy="2266950"/>
            <a:chOff x="7991" y="3368"/>
            <a:chExt cx="7038" cy="3570"/>
          </a:xfrm>
        </p:grpSpPr>
        <p:grpSp>
          <p:nvGrpSpPr>
            <p:cNvPr id="13" name="组合 12"/>
            <p:cNvGrpSpPr/>
            <p:nvPr/>
          </p:nvGrpSpPr>
          <p:grpSpPr>
            <a:xfrm>
              <a:off x="8017" y="4273"/>
              <a:ext cx="6692" cy="2665"/>
              <a:chOff x="1744" y="8157"/>
              <a:chExt cx="3035" cy="1003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1744" y="8775"/>
                <a:ext cx="1023" cy="382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2767" y="8520"/>
                <a:ext cx="996" cy="638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3763" y="8157"/>
                <a:ext cx="1016" cy="1003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7991" y="5013"/>
              <a:ext cx="2512" cy="919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rgbClr val="FF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知识篇</a:t>
              </a:r>
              <a:endPara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956" y="4253"/>
              <a:ext cx="2842" cy="1113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rgbClr val="C0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0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素养篇</a:t>
              </a:r>
              <a:endParaRPr lang="zh-CN" altLang="en-US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2507" y="3368"/>
              <a:ext cx="2522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思维篇</a:t>
              </a:r>
              <a:endParaRPr lang="zh-CN" altLang="en-US" sz="2000">
                <a:solidFill>
                  <a:srgbClr val="C00000"/>
                </a:solidFill>
                <a:latin typeface="华文彩云" panose="02010800040101010101" charset="-122"/>
                <a:ea typeface="华文彩云" panose="02010800040101010101" charset="-122"/>
              </a:endParaRPr>
            </a:p>
          </p:txBody>
        </p:sp>
      </p:grpSp>
      <p:pic>
        <p:nvPicPr>
          <p:cNvPr id="2" name="图片 1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186160" y="201295"/>
            <a:ext cx="529590" cy="779145"/>
          </a:xfrm>
          <a:prstGeom prst="rect">
            <a:avLst/>
          </a:prstGeom>
        </p:spPr>
      </p:pic>
      <p:pic>
        <p:nvPicPr>
          <p:cNvPr id="8" name="图片 7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0615930" y="143510"/>
            <a:ext cx="365760" cy="434340"/>
          </a:xfrm>
          <a:prstGeom prst="rect">
            <a:avLst/>
          </a:prstGeom>
        </p:spPr>
      </p:pic>
      <p:pic>
        <p:nvPicPr>
          <p:cNvPr id="9" name="图片 8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563985" y="1056005"/>
            <a:ext cx="324485" cy="385445"/>
          </a:xfrm>
          <a:prstGeom prst="rect">
            <a:avLst/>
          </a:prstGeom>
        </p:spPr>
      </p:pic>
      <p:sp>
        <p:nvSpPr>
          <p:cNvPr id="3" name="文本框 2" title=""/>
          <p:cNvSpPr txBox="1"/>
          <p:nvPr/>
        </p:nvSpPr>
        <p:spPr>
          <a:xfrm>
            <a:off x="1717675" y="1287780"/>
            <a:ext cx="8717280" cy="7683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      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3.3 </a:t>
            </a:r>
            <a:r>
              <a:rPr lang="zh-CN" altLang="en-US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幂函数</a:t>
            </a:r>
            <a:endParaRPr lang="zh-CN" altLang="en-US" sz="44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文本框 2" title=""/>
          <p:cNvSpPr txBox="1"/>
          <p:nvPr/>
        </p:nvSpPr>
        <p:spPr>
          <a:xfrm>
            <a:off x="1271905" y="2134870"/>
            <a:ext cx="9596755" cy="13709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解：由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32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+2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-2=1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得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=-3(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舍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),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或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=1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；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由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-6=0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得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=2  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mc:AlternateContent>
        <mc:Choice Requires="a14">
          <p:sp>
            <p:nvSpPr>
              <p:cNvPr id="4" name="文本框 3" title=""/>
              <p:cNvSpPr txBox="1"/>
              <p:nvPr/>
            </p:nvSpPr>
            <p:spPr>
              <a:xfrm>
                <a:off x="1297940" y="346710"/>
                <a:ext cx="9596755" cy="139636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en-US" sz="3200" b="1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1.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已知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=(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m</a:t>
                </a:r>
                <a:r>
                  <a:rPr lang="en-US" altLang="zh-CN" sz="32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+2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m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-2)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𝑚</m:t>
                          </m:r>
                          <m:r>
                            <a:rPr lang="en-US" altLang="zh-CN" sz="3200" i="1" baseline="30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+3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n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-6(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m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,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n</a:t>
                </a:r>
                <a:r>
                  <a:rPr lang="en-US" altLang="zh-CN" sz="32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∈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N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是幂函数，</a:t>
                </a:r>
                <a:endPara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求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m</a:t>
                </a:r>
                <a:r>
                  <a:rPr lang="zh-CN" altLang="en-US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n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的值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.</a:t>
                </a:r>
                <a:endPara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40" y="346710"/>
                <a:ext cx="9596755" cy="1396365"/>
              </a:xfrm>
              <a:prstGeom prst="rect">
                <a:avLst/>
              </a:prstGeom>
              <a:blipFill rotWithShape="1">
                <a:blip r:embed="rId2"/>
                <a:stretch>
                  <a:fillRect l="-53" t="-4002" r="-46" b="-318"/>
                </a:stretch>
              </a:blip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 title=""/>
          <p:cNvSpPr txBox="1"/>
          <p:nvPr/>
        </p:nvSpPr>
        <p:spPr>
          <a:xfrm>
            <a:off x="1272540" y="4582160"/>
            <a:ext cx="9596755" cy="12109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方法：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根据幂函数的定义，令系数为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，常数为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0,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联立解方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程组即可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423347" y="2427605"/>
            <a:ext cx="673298" cy="17449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vert="eaVert" wrap="square" anchor="t" anchorCtr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逻辑推理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1271270" y="1769745"/>
                <a:ext cx="9597390" cy="361569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 anchor="t" anchorCtr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解：由已知，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n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-3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&lt;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0,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即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n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&lt;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3;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又因为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n</a:t>
                </a:r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∈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N</a:t>
                </a:r>
                <a:r>
                  <a:rPr lang="en-US" altLang="zh-CN" sz="28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*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，所以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n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=1,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或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当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n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=1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时，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r>
                  <a:rPr lang="zh-CN" altLang="en-US" sz="28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，定义域为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为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(0,+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∞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，且单调递减</a:t>
                </a:r>
                <a:r>
                  <a:rPr lang="zh-CN" altLang="en-US" sz="28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，</a:t>
                </a:r>
                <a:endParaRPr lang="zh-CN" altLang="en-US" sz="2800">
                  <a:solidFill>
                    <a:srgbClr val="0000FF"/>
                  </a:solidFill>
                  <a:latin typeface="Cambria Math" panose="02040503050406030204" charset="0"/>
                  <a:ea typeface="仿宋" panose="02010609060101010101" charset="-122"/>
                  <a:cs typeface="Cambria Math" panose="02040503050406030204" charset="0"/>
                  <a:sym typeface="+mn-ea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28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 sz="28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           </a:t>
                </a:r>
                <a:r>
                  <a:rPr lang="zh-CN" altLang="en-US" sz="28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符号题意；</a:t>
                </a:r>
                <a:endParaRPr lang="zh-CN" altLang="en-US" sz="2800">
                  <a:solidFill>
                    <a:srgbClr val="0000FF"/>
                  </a:solidFill>
                  <a:latin typeface="Cambria Math" panose="02040503050406030204" charset="0"/>
                  <a:ea typeface="仿宋" panose="02010609060101010101" charset="-122"/>
                  <a:cs typeface="Cambria Math" panose="02040503050406030204" charset="0"/>
                  <a:sym typeface="+mn-ea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28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 sz="28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       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当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n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=2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时，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-1</a:t>
                </a:r>
                <a:r>
                  <a:rPr lang="zh-CN" altLang="en-US" sz="28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，定义域为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{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Calibri"/>
                    <a:ea typeface="仿宋" panose="02010609060101010101" charset="-122"/>
                    <a:cs typeface="Calibri" panose="020f0502020204030204" charset="0"/>
                    <a:sym typeface="+mn-ea"/>
                  </a:rPr>
                  <a:t>│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i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  <a:sym typeface="+mn-ea"/>
                  </a:rPr>
                  <a:t>≠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0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},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与已知不符！</a:t>
                </a:r>
                <a:endPara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故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n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=1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270" y="1769745"/>
                <a:ext cx="9597390" cy="3615690"/>
              </a:xfrm>
              <a:prstGeom prst="rect">
                <a:avLst/>
              </a:prstGeom>
              <a:blipFill rotWithShape="1">
                <a:blip r:embed="rId2"/>
                <a:stretch>
                  <a:fillRect l="-53" t="-140" r="-46" b="-123"/>
                </a:stretch>
              </a:blip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4" name="文本框 3" title=""/>
              <p:cNvSpPr txBox="1"/>
              <p:nvPr/>
            </p:nvSpPr>
            <p:spPr>
              <a:xfrm>
                <a:off x="1271905" y="186690"/>
                <a:ext cx="9596755" cy="156908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en-US" sz="3200" b="1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2.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已知幂函数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fPr>
                            <m:num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𝑛</m:t>
                              </m:r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−</m:t>
                              </m:r>
                              <m:r>
                                <a:rPr lang="en-US" altLang="zh-CN" sz="32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n</a:t>
                </a:r>
                <a:r>
                  <a:rPr lang="en-US" altLang="zh-CN" sz="32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∈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N</a:t>
                </a:r>
                <a:r>
                  <a:rPr lang="en-US" altLang="zh-CN" sz="32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*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的定义域为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(0,+</a:t>
                </a:r>
                <a:r>
                  <a:rPr lang="en-US" altLang="zh-CN" sz="3200">
                    <a:solidFill>
                      <a:srgbClr val="0000FF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∞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:endParaRPr lang="zh-CN" altLang="en-US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且单调递减，求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n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的值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.</a:t>
                </a:r>
                <a:endPara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905" y="186690"/>
                <a:ext cx="9596755" cy="1569085"/>
              </a:xfrm>
              <a:prstGeom prst="rect">
                <a:avLst/>
              </a:prstGeom>
              <a:blipFill rotWithShape="1">
                <a:blip r:embed="rId3"/>
                <a:stretch>
                  <a:fillRect l="-53" t="-3561" r="-46" b="-283"/>
                </a:stretch>
              </a:blip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 title=""/>
          <p:cNvSpPr txBox="1"/>
          <p:nvPr/>
        </p:nvSpPr>
        <p:spPr>
          <a:xfrm>
            <a:off x="1272540" y="5411470"/>
            <a:ext cx="9610090" cy="12109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方法：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依据幂函数定义求出参数值后，要代回解析式中检验，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看其它的条件是否也满足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2800" i="1">
              <a:solidFill>
                <a:srgbClr val="0000FF"/>
              </a:solidFill>
              <a:latin typeface="Cambria Math" panose="02040503050406030204" charset="0"/>
              <a:ea typeface="仿宋" panose="02010609060101010101" charset="-122"/>
              <a:cs typeface="Cambria Math" panose="02040503050406030204" charset="0"/>
              <a:sym typeface="微软雅黑" panose="020b0503020204020204" charset="-122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423347" y="2427605"/>
            <a:ext cx="673298" cy="17449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vert="eaVert" wrap="square" anchor="t" anchorCtr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逻辑推理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1298575" y="2134870"/>
                <a:ext cx="9570085" cy="234442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 anchor="t" anchorCtr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解：由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m</a:t>
                </a:r>
                <a:r>
                  <a:rPr lang="en-US" altLang="zh-CN" sz="28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+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m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=2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解得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m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=1,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或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m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=-2(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舍去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；</a:t>
                </a:r>
                <a:endPara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所以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)=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,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且定义域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[0,+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∞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上为增函数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.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由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(2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-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)&gt;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) </a:t>
                </a: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得：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2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-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 </a:t>
                </a:r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Cambria Math" panose="02040503050406030204" charset="0"/>
                    <a:sym typeface="+mn-ea"/>
                  </a:rPr>
                  <a:t>&gt;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Cambria Math" panose="02040503050406030204" charset="0"/>
                    <a:sym typeface="+mn-ea"/>
                  </a:rPr>
                  <a:t>≥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0</a:t>
                </a: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，</a:t>
                </a:r>
                <a:endParaRPr lang="zh-CN" altLang="en-US" sz="2800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Cambria Math" panose="02040503050406030204" charset="0"/>
                  <a:sym typeface="+mn-ea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        </a:t>
                </a: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解得：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1</a:t>
                </a:r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Cambria Math" panose="02040503050406030204" charset="0"/>
                    <a:sym typeface="+mn-ea"/>
                  </a:rPr>
                  <a:t>&gt;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Cambria Math" panose="02040503050406030204" charset="0"/>
                    <a:sym typeface="+mn-ea"/>
                  </a:rPr>
                  <a:t>≥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0</a:t>
                </a:r>
                <a:endParaRPr lang="zh-CN" altLang="en-US" sz="2800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575" y="2134870"/>
                <a:ext cx="9570085" cy="2344420"/>
              </a:xfrm>
              <a:prstGeom prst="rect">
                <a:avLst/>
              </a:prstGeom>
              <a:blipFill rotWithShape="1">
                <a:blip r:embed="rId2"/>
                <a:stretch>
                  <a:fillRect l="-53" t="-1842" r="-46" b="-190"/>
                </a:stretch>
              </a:blip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4" name="文本框 3" title=""/>
              <p:cNvSpPr txBox="1"/>
              <p:nvPr/>
            </p:nvSpPr>
            <p:spPr>
              <a:xfrm>
                <a:off x="1297940" y="266700"/>
                <a:ext cx="9596755" cy="158559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 fontAlgn="auto">
                  <a:lnSpc>
                    <a:spcPct val="150000"/>
                  </a:lnSpc>
                </a:pPr>
                <a:r>
                  <a:rPr lang="en-US" sz="2800" b="1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sz="3200" b="1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3.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已知幂函数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𝑚</m:t>
                              </m:r>
                              <m:r>
                                <a:rPr lang="en-US" altLang="zh-CN" sz="2800" i="1" baseline="30000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+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𝑚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m</a:t>
                </a:r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∈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N</a:t>
                </a:r>
                <a:r>
                  <a:rPr lang="en-US" altLang="zh-CN" sz="28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*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zh-CN" altLang="en-US" sz="2800">
                    <a:solidFill>
                      <a:srgbClr val="0000FF"/>
                    </a:solidFill>
                    <a:latin typeface="Cambria Math" panose="02040503050406030204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的图象经过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(2, 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),  </a:t>
                </a: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试确定</a:t>
                </a:r>
                <a:endParaRPr lang="zh-CN" altLang="en-US" sz="2800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Cambria Math" panose="02040503050406030204" charset="0"/>
                  <a:sym typeface="+mn-ea"/>
                </a:endParaRPr>
              </a:p>
              <a:p>
                <a:pPr algn="l" fontAlgn="auto">
                  <a:lnSpc>
                    <a:spcPct val="150000"/>
                  </a:lnSpc>
                </a:pP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      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m</a:t>
                </a: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的值，并求满足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(2-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)&gt;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)</a:t>
                </a: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的实数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的取值范围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.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940" y="266700"/>
                <a:ext cx="9596755" cy="1585595"/>
              </a:xfrm>
              <a:prstGeom prst="rect">
                <a:avLst/>
              </a:prstGeom>
              <a:blipFill rotWithShape="1">
                <a:blip r:embed="rId3"/>
                <a:stretch>
                  <a:fillRect l="-53" t="-2723" r="-46" b="-280"/>
                </a:stretch>
              </a:blip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 title=""/>
          <p:cNvSpPr txBox="1"/>
          <p:nvPr/>
        </p:nvSpPr>
        <p:spPr>
          <a:xfrm>
            <a:off x="1272540" y="4733290"/>
            <a:ext cx="9596755" cy="12109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方法：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利用待定系数法求出参数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，进而利用幂函数的单调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性解不等式即可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423347" y="2427605"/>
            <a:ext cx="673298" cy="17449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vert="eaVert" wrap="square" anchor="t" anchorCtr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逻辑推理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5841" name="Text Box 2" title=""/>
          <p:cNvSpPr txBox="1"/>
          <p:nvPr/>
        </p:nvSpPr>
        <p:spPr>
          <a:xfrm>
            <a:off x="1440180" y="478790"/>
            <a:ext cx="9330690" cy="829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mpd="sng"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txBody>
          <a:bodyPr wrap="square" anchor="t" anchorCtr="0">
            <a:spAutoFit/>
          </a:bodyPr>
          <a:lstStyle/>
          <a:p>
            <a:pPr marL="457200" indent="-457200" fontAlgn="auto">
              <a:lnSpc>
                <a:spcPct val="150000"/>
              </a:lnSpc>
              <a:spcBef>
                <a:spcPct val="0"/>
              </a:spcBef>
            </a:pPr>
            <a:r>
              <a:rPr lang="en-US" sz="32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4.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若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(a+2)</a:t>
            </a:r>
            <a:r>
              <a:rPr lang="en-US" altLang="zh-CN" sz="32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-0.5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&lt;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(8-2a)</a:t>
            </a:r>
            <a:r>
              <a:rPr lang="en-US" altLang="zh-CN" sz="32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-0.5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，求实数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的取值范围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r>
              <a:rPr lang="en-US" altLang="zh-CN" sz="3200">
                <a:solidFill>
                  <a:schemeClr val="hlink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</a:t>
            </a:r>
            <a:r>
              <a:rPr lang="en-US" altLang="zh-CN" sz="2800" b="1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</a:t>
            </a:r>
            <a:endParaRPr lang="en-US" altLang="zh-CN" sz="2800" b="1">
              <a:solidFill>
                <a:schemeClr val="hlin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1439545" y="2026285"/>
                <a:ext cx="9330690" cy="193675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 anchor="t" anchorCtr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解：考察函数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)=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−</m:t>
                          </m:r>
                          <m:f>
                            <m:fPr>
                              <m:type m:val="bar"/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,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定义域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(0,+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∞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且单调递减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.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所以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 +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Cambria Math" panose="02040503050406030204" charset="0"/>
                    <a:sym typeface="+mn-ea"/>
                  </a:rPr>
                  <a:t>&gt;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 8-2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a&gt;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0</a:t>
                </a: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，</a:t>
                </a:r>
                <a:endParaRPr lang="zh-CN" altLang="en-US" sz="2800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Cambria Math" panose="02040503050406030204" charset="0"/>
                  <a:sym typeface="+mn-ea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        </a:t>
                </a: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解得：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Cambria Math" panose="02040503050406030204" charset="0"/>
                    <a:sym typeface="+mn-ea"/>
                  </a:rPr>
                  <a:t> 2&lt;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a&lt;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4</a:t>
                </a:r>
                <a:endParaRPr lang="en-US" altLang="zh-CN" sz="2800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545" y="2026285"/>
                <a:ext cx="9330690" cy="1936750"/>
              </a:xfrm>
              <a:prstGeom prst="rect">
                <a:avLst/>
              </a:prstGeom>
              <a:blipFill rotWithShape="1">
                <a:blip r:embed="rId2"/>
                <a:stretch>
                  <a:fillRect l="-54" t="-262" r="-48" b="-230"/>
                </a:stretch>
              </a:blip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 title=""/>
          <p:cNvSpPr txBox="1"/>
          <p:nvPr/>
        </p:nvSpPr>
        <p:spPr>
          <a:xfrm>
            <a:off x="469570" y="1842135"/>
            <a:ext cx="679780" cy="224980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vert="eaVert" wrap="square" anchor="t" anchorCtr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zh-CN" altLang="en-US" sz="2400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数据分析</a:t>
            </a:r>
            <a:endParaRPr lang="zh-CN" altLang="en-US" sz="2400">
              <a:solidFill>
                <a:srgbClr val="C00000"/>
              </a:solidFill>
              <a:latin typeface="幼圆" panose="02010509060101010101" charset="-122"/>
              <a:ea typeface="幼圆" panose="020105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1438910" y="4680585"/>
            <a:ext cx="9331960" cy="12109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方法：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逆向运用函数的单调性，把函数式的不等关系化归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为参数式的不等关系，从而解出参数范围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组合 3" title=""/>
          <p:cNvGrpSpPr/>
          <p:nvPr/>
        </p:nvGrpSpPr>
        <p:grpSpPr>
          <a:xfrm>
            <a:off x="3857625" y="3212465"/>
            <a:ext cx="4432935" cy="2317750"/>
            <a:chOff x="7991" y="3288"/>
            <a:chExt cx="6981" cy="3650"/>
          </a:xfrm>
        </p:grpSpPr>
        <p:grpSp>
          <p:nvGrpSpPr>
            <p:cNvPr id="13" name="组合 12"/>
            <p:cNvGrpSpPr/>
            <p:nvPr/>
          </p:nvGrpSpPr>
          <p:grpSpPr>
            <a:xfrm>
              <a:off x="8017" y="4273"/>
              <a:ext cx="6692" cy="2665"/>
              <a:chOff x="1744" y="8157"/>
              <a:chExt cx="3035" cy="1003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1744" y="8775"/>
                <a:ext cx="1023" cy="382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2767" y="8520"/>
                <a:ext cx="996" cy="638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3763" y="8157"/>
                <a:ext cx="1016" cy="1003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</p:grpSp>
        <p:sp>
          <p:nvSpPr>
            <p:cNvPr id="15" name="文本框 14"/>
            <p:cNvSpPr txBox="1"/>
            <p:nvPr/>
          </p:nvSpPr>
          <p:spPr>
            <a:xfrm>
              <a:off x="7991" y="5013"/>
              <a:ext cx="2512" cy="919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rgbClr val="FF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知识篇</a:t>
              </a:r>
              <a:endPara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0228" y="4269"/>
              <a:ext cx="2296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素养篇</a:t>
              </a:r>
              <a:endParaRPr lang="zh-CN" altLang="en-US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2251" y="3288"/>
              <a:ext cx="2721" cy="11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0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思维篇</a:t>
              </a:r>
              <a:endParaRPr lang="zh-CN" altLang="en-US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7" name="图片 6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186160" y="201295"/>
            <a:ext cx="529590" cy="779145"/>
          </a:xfrm>
          <a:prstGeom prst="rect">
            <a:avLst/>
          </a:prstGeom>
        </p:spPr>
      </p:pic>
      <p:pic>
        <p:nvPicPr>
          <p:cNvPr id="10" name="图片 9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0615930" y="143510"/>
            <a:ext cx="365760" cy="434340"/>
          </a:xfrm>
          <a:prstGeom prst="rect">
            <a:avLst/>
          </a:prstGeom>
        </p:spPr>
      </p:pic>
      <p:pic>
        <p:nvPicPr>
          <p:cNvPr id="11" name="图片 10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563985" y="1056005"/>
            <a:ext cx="324485" cy="385445"/>
          </a:xfrm>
          <a:prstGeom prst="rect">
            <a:avLst/>
          </a:prstGeom>
        </p:spPr>
      </p:pic>
      <p:sp>
        <p:nvSpPr>
          <p:cNvPr id="2" name="文本框 1" title=""/>
          <p:cNvSpPr txBox="1"/>
          <p:nvPr/>
        </p:nvSpPr>
        <p:spPr>
          <a:xfrm>
            <a:off x="1717675" y="1287780"/>
            <a:ext cx="8717280" cy="7683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      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3.3 </a:t>
            </a:r>
            <a:r>
              <a:rPr lang="zh-CN" altLang="en-US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幂函数</a:t>
            </a:r>
            <a:endParaRPr lang="zh-CN" altLang="en-US" sz="44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文本框 2" title=""/>
          <p:cNvSpPr txBox="1"/>
          <p:nvPr/>
        </p:nvSpPr>
        <p:spPr>
          <a:xfrm>
            <a:off x="1259840" y="3592830"/>
            <a:ext cx="9596755" cy="28898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解：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(1)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由已知，得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k</a:t>
            </a:r>
            <a:r>
              <a:rPr lang="en-US" altLang="zh-CN" sz="28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-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k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-1=1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，解得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k=-1,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或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k=2;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又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在区间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(0,+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∞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内函数图象是上升的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,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所以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k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=2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(2)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由已知条件，结合函数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=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图象，得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=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8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=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,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且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&lt;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;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解得：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=0,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=1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1256665" y="187960"/>
            <a:ext cx="9596755" cy="32905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32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1.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已知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)=(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k</a:t>
            </a:r>
            <a:r>
              <a:rPr lang="en-US" altLang="zh-CN" sz="3200" baseline="300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-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k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-1)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 i="1" baseline="300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k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k</a:t>
            </a:r>
            <a:r>
              <a:rPr lang="en-US" altLang="zh-CN" sz="3200">
                <a:solidFill>
                  <a:srgbClr val="0000FF"/>
                </a:solidFill>
                <a:latin typeface="等线" panose="02010600030101010101" charset="-122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∈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是幂函数，且在区间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(0,+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  <a:sym typeface="+mn-ea"/>
              </a:rPr>
              <a:t>∞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内函数图象是上升的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(1)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求实数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k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的值；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(2)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若存在实数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,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,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使得函数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在区间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,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]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上的</a:t>
            </a:r>
            <a:endParaRPr lang="zh-CN" altLang="en-US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值域为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,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]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，求实数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,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的值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367670" y="1675130"/>
            <a:ext cx="683890" cy="35077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vert="eaVert" wrap="square" anchor="t" anchorCtr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逻辑推理</a:t>
            </a:r>
            <a:r>
              <a:rPr lang="en-US" altLang="zh-CN" sz="2400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 + </a:t>
            </a:r>
            <a:r>
              <a:rPr lang="zh-CN" altLang="en-US" sz="2400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数形结合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7" name="组合 6" title=""/>
          <p:cNvGrpSpPr/>
          <p:nvPr/>
        </p:nvGrpSpPr>
        <p:grpSpPr>
          <a:xfrm>
            <a:off x="3709035" y="3181985"/>
            <a:ext cx="4656455" cy="2266950"/>
            <a:chOff x="7696" y="3368"/>
            <a:chExt cx="7333" cy="3570"/>
          </a:xfrm>
        </p:grpSpPr>
        <p:grpSp>
          <p:nvGrpSpPr>
            <p:cNvPr id="13" name="组合 12"/>
            <p:cNvGrpSpPr/>
            <p:nvPr/>
          </p:nvGrpSpPr>
          <p:grpSpPr>
            <a:xfrm>
              <a:off x="8017" y="4273"/>
              <a:ext cx="6692" cy="2665"/>
              <a:chOff x="1744" y="8157"/>
              <a:chExt cx="3035" cy="1003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1744" y="8775"/>
                <a:ext cx="1023" cy="382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2767" y="8520"/>
                <a:ext cx="996" cy="638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2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3763" y="8157"/>
                <a:ext cx="1016" cy="1003"/>
              </a:xfrm>
              <a:prstGeom prst="rect">
                <a:avLst/>
              </a:prstGeom>
              <a:solidFill>
                <a:srgbClr val="E9C998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00" b="1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7696" y="4965"/>
              <a:ext cx="2935" cy="1113"/>
            </a:xfrm>
            <a:prstGeom prst="rect">
              <a:avLst/>
            </a:prstGeom>
            <a:noFill/>
            <a:ln>
              <a:noFill/>
            </a:ln>
            <a:effectLst>
              <a:glow rad="63500">
                <a:srgbClr val="FF0000">
                  <a:alpha val="40000"/>
                </a:srgbClr>
              </a:glow>
            </a:effectLst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0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知识篇</a:t>
              </a:r>
              <a:endParaRPr lang="zh-CN" altLang="en-US" sz="4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0244" y="4333"/>
              <a:ext cx="2249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素养篇</a:t>
              </a:r>
              <a:endParaRPr lang="zh-CN" altLang="en-US" sz="3200">
                <a:solidFill>
                  <a:srgbClr val="C00000"/>
                </a:solidFill>
                <a:latin typeface="华文彩云" panose="02010800040101010101" charset="-122"/>
                <a:ea typeface="华文彩云" panose="02010800040101010101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2507" y="3368"/>
              <a:ext cx="2522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>
                  <a:solidFill>
                    <a:srgbClr val="C00000"/>
                  </a:solidFill>
                  <a:latin typeface="华文彩云" panose="02010800040101010101" charset="-122"/>
                  <a:ea typeface="华文彩云" panose="02010800040101010101" charset="-122"/>
                </a:rPr>
                <a:t>思维篇</a:t>
              </a:r>
              <a:endParaRPr lang="zh-CN" altLang="en-US" sz="2000">
                <a:solidFill>
                  <a:srgbClr val="C00000"/>
                </a:solidFill>
                <a:latin typeface="华文彩云" panose="02010800040101010101" charset="-122"/>
                <a:ea typeface="华文彩云" panose="02010800040101010101" charset="-122"/>
              </a:endParaRPr>
            </a:p>
          </p:txBody>
        </p:sp>
      </p:grpSp>
      <p:pic>
        <p:nvPicPr>
          <p:cNvPr id="10" name="图片 9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186160" y="201295"/>
            <a:ext cx="529590" cy="779145"/>
          </a:xfrm>
          <a:prstGeom prst="rect">
            <a:avLst/>
          </a:prstGeom>
        </p:spPr>
      </p:pic>
      <p:pic>
        <p:nvPicPr>
          <p:cNvPr id="11" name="图片 10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0615930" y="143510"/>
            <a:ext cx="365760" cy="434340"/>
          </a:xfrm>
          <a:prstGeom prst="rect">
            <a:avLst/>
          </a:prstGeom>
        </p:spPr>
      </p:pic>
      <p:pic>
        <p:nvPicPr>
          <p:cNvPr id="12" name="图片 11" title=""/>
          <p:cNvPicPr>
            <a:picLocks noChangeAspect="1"/>
          </p:cNvPicPr>
          <p:nvPr/>
        </p:nvPicPr>
        <p:blipFill>
          <a:blip r:embed="rId2"/>
          <a:srcRect l="76357" t="3242" r="3799" b="73252"/>
          <a:stretch>
            <a:fillRect/>
          </a:stretch>
        </p:blipFill>
        <p:spPr>
          <a:xfrm>
            <a:off x="11563985" y="1056005"/>
            <a:ext cx="324485" cy="385445"/>
          </a:xfrm>
          <a:prstGeom prst="rect">
            <a:avLst/>
          </a:prstGeom>
        </p:spPr>
      </p:pic>
      <p:sp>
        <p:nvSpPr>
          <p:cNvPr id="2" name="文本框 1" title=""/>
          <p:cNvSpPr txBox="1"/>
          <p:nvPr/>
        </p:nvSpPr>
        <p:spPr>
          <a:xfrm>
            <a:off x="1717675" y="1287780"/>
            <a:ext cx="8717280" cy="7683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          </a:t>
            </a:r>
            <a:r>
              <a:rPr lang="en-US" altLang="zh-CN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3.3 </a:t>
            </a:r>
            <a:r>
              <a:rPr lang="zh-CN" altLang="en-US" sz="4400">
                <a:solidFill>
                  <a:srgbClr val="FF0000"/>
                </a:solidFill>
                <a:effectLst>
                  <a:outerShdw blurRad="12700" dist="228600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仿宋" panose="02010609060101010101" charset="-122"/>
                <a:ea typeface="仿宋" panose="02010609060101010101" charset="-122"/>
              </a:rPr>
              <a:t>幂函数</a:t>
            </a:r>
            <a:endParaRPr lang="zh-CN" altLang="en-US" sz="4400">
              <a:solidFill>
                <a:srgbClr val="FF0000"/>
              </a:solidFill>
              <a:effectLst>
                <a:outerShdw blurRad="12700" dist="228600" dir="15000000" sy="30000" kx="-1800000" algn="bl" rotWithShape="0">
                  <a:prstClr val="black">
                    <a:alpha val="32000"/>
                  </a:prstClr>
                </a:outerShdw>
              </a:effectLst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100" name="文本框 99" title=""/>
              <p:cNvSpPr txBox="1"/>
              <p:nvPr/>
            </p:nvSpPr>
            <p:spPr>
              <a:xfrm>
                <a:off x="1417320" y="233680"/>
                <a:ext cx="9264650" cy="140017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indent="0" fontAlgn="auto">
                  <a:lnSpc>
                    <a:spcPct val="150000"/>
                  </a:lnSpc>
                </a:pPr>
                <a:r>
                  <a:rPr lang="en-US" sz="2800" b="1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2.</a:t>
                </a:r>
                <a:r>
                  <a:rPr lang="zh-CN" sz="2800" b="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已知当</a:t>
                </a:r>
                <a:r>
                  <a:rPr lang="en-US" sz="2800" b="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x</a:t>
                </a:r>
                <a:r>
                  <a:rPr lang="en-US" sz="2800" b="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∈[0,1]</a:t>
                </a:r>
                <a:r>
                  <a:rPr lang="zh-CN" sz="2800" b="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时</a:t>
                </a:r>
                <a:r>
                  <a:rPr lang="en-US" sz="2800" b="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,</a:t>
                </a:r>
                <a:r>
                  <a:rPr lang="zh-CN" sz="2800" b="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函数</a:t>
                </a:r>
                <a:r>
                  <a:rPr lang="en-US" sz="2800" b="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y</a:t>
                </a:r>
                <a:r>
                  <a:rPr lang="en-US" sz="2800" b="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=(</a:t>
                </a:r>
                <a:r>
                  <a:rPr lang="en-US" sz="2800" b="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mx</a:t>
                </a:r>
                <a:r>
                  <a:rPr lang="en-US" sz="2800" b="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-1)</a:t>
                </a:r>
                <a:r>
                  <a:rPr lang="en-US" sz="2800" b="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2</a:t>
                </a:r>
                <a:r>
                  <a:rPr lang="zh-CN" sz="2800" b="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的图象与</a:t>
                </a:r>
                <a:r>
                  <a:rPr lang="en-US" sz="2800" b="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y</a:t>
                </a:r>
                <a:r>
                  <a:rPr lang="en-US" sz="2800" b="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sz="2800" b="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r>
                  <a:rPr 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+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m</a:t>
                </a:r>
                <a:r>
                  <a:rPr 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的图象有且只有一个交点</a:t>
                </a:r>
                <a:r>
                  <a:rPr 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,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求</a:t>
                </a:r>
                <a:r>
                  <a:rPr 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正实数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m</a:t>
                </a:r>
                <a:r>
                  <a:rPr 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的取值范围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.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100" name="文本框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320" y="233680"/>
                <a:ext cx="9264650" cy="1400175"/>
              </a:xfrm>
              <a:prstGeom prst="rect">
                <a:avLst/>
              </a:prstGeom>
              <a:blipFill rotWithShape="1">
                <a:blip r:embed="rId2"/>
                <a:stretch>
                  <a:fillRect l="-55" t="-3084" r="-48" b="-317"/>
                </a:stretch>
              </a:blip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" name="图片 101" title=""/>
          <p:cNvPicPr/>
          <p:nvPr/>
        </p:nvPicPr>
        <p:blipFill>
          <a:blip r:embed="rId3"/>
          <a:stretch>
            <a:fillRect/>
          </a:stretch>
        </p:blipFill>
        <p:spPr>
          <a:xfrm>
            <a:off x="3556000" y="1072833"/>
            <a:ext cx="114300" cy="266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 title=""/>
          <p:cNvPicPr/>
          <p:nvPr/>
        </p:nvPicPr>
        <p:blipFill>
          <a:blip r:embed="rId4"/>
          <a:stretch>
            <a:fillRect/>
          </a:stretch>
        </p:blipFill>
        <p:spPr>
          <a:xfrm>
            <a:off x="3556000" y="2540953"/>
            <a:ext cx="4057650" cy="260350"/>
          </a:xfrm>
          <a:prstGeom prst="rect">
            <a:avLst/>
          </a:prstGeom>
          <a:noFill/>
          <a:ln w="9525">
            <a:noFill/>
          </a:ln>
        </p:spPr>
      </p:pic>
      <mc:AlternateContent>
        <mc:Choice Requires="a14">
          <p:sp>
            <p:nvSpPr>
              <p:cNvPr id="10" name="文本框 9" title=""/>
              <p:cNvSpPr txBox="1"/>
              <p:nvPr/>
            </p:nvSpPr>
            <p:spPr>
              <a:xfrm>
                <a:off x="1417320" y="1681480"/>
                <a:ext cx="9264015" cy="168275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 anchor="t" anchorCtr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解：</a:t>
                </a:r>
                <a:r>
                  <a:rPr 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函数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=(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mx</a:t>
                </a:r>
                <a:r>
                  <a:rPr 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-1)</a:t>
                </a:r>
                <a:r>
                  <a:rPr lang="en-US" sz="28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2</a:t>
                </a:r>
                <a:r>
                  <a:rPr 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的图象的对称轴为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r>
                  <a:rPr 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.</a:t>
                </a:r>
                <a:endParaRPr 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</a:t>
                </a:r>
                <a:r>
                  <a:rPr lang="en-US" sz="28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(1)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当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r>
                  <a:rPr lang="zh-CN" altLang="en-US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仿宋" panose="02010609060101010101" charset="-122"/>
                    <a:sym typeface="+mn-ea"/>
                  </a:rPr>
                  <a:t>≥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zh-CN" altLang="en-US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仿宋" panose="02010609060101010101" charset="-122"/>
                    <a:sym typeface="+mn-ea"/>
                  </a:rPr>
                  <a:t>，</a:t>
                </a:r>
                <a:r>
                  <a:rPr 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即</a:t>
                </a:r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仿宋" panose="02010609060101010101" charset="-122"/>
                    <a:sym typeface="+mn-ea"/>
                  </a:rPr>
                  <a:t>0&lt;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m</a:t>
                </a:r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Cambria Math" panose="02040503050406030204" charset="0"/>
                    <a:sym typeface="+mn-ea"/>
                  </a:rPr>
                  <a:t>≤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时</a:t>
                </a: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:r>
                  <a:rPr 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如下图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320" y="1681480"/>
                <a:ext cx="9264015" cy="1682750"/>
              </a:xfrm>
              <a:prstGeom prst="rect">
                <a:avLst/>
              </a:prstGeom>
              <a:blipFill rotWithShape="1">
                <a:blip r:embed="rId5"/>
                <a:stretch>
                  <a:fillRect l="-55" t="-2566" r="-48" b="-264"/>
                </a:stretch>
              </a:blip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 title=""/>
          <p:cNvPicPr/>
          <p:nvPr/>
        </p:nvPicPr>
        <p:blipFill>
          <a:blip r:embed="rId6"/>
          <a:srcRect t="3506" b="5651"/>
          <a:stretch>
            <a:fillRect/>
          </a:stretch>
        </p:blipFill>
        <p:spPr>
          <a:xfrm>
            <a:off x="4884420" y="3429000"/>
            <a:ext cx="2313305" cy="1908810"/>
          </a:xfrm>
          <a:prstGeom prst="rect">
            <a:avLst/>
          </a:prstGeom>
          <a:noFill/>
          <a:ln w="9525">
            <a:noFill/>
          </a:ln>
        </p:spPr>
      </p:pic>
      <mc:AlternateContent>
        <mc:Choice Requires="a14">
          <p:sp>
            <p:nvSpPr>
              <p:cNvPr id="11" name="文本框 10" title=""/>
              <p:cNvSpPr txBox="1"/>
              <p:nvPr/>
            </p:nvSpPr>
            <p:spPr>
              <a:xfrm>
                <a:off x="1417320" y="5376545"/>
                <a:ext cx="9264650" cy="122491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 anchor="t" anchorCtr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</a:t>
                </a:r>
                <a:r>
                  <a:rPr 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函数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=(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mx</a:t>
                </a:r>
                <a:r>
                  <a:rPr 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-1)</a:t>
                </a:r>
                <a:r>
                  <a:rPr lang="en-US" sz="28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2</a:t>
                </a:r>
                <a:r>
                  <a:rPr 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的图象与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sz="2800" b="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r>
                  <a:rPr 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+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m</a:t>
                </a:r>
                <a:r>
                  <a:rPr 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的图象有且只有一个</a:t>
                </a:r>
                <a:endParaRPr 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 </a:t>
                </a:r>
                <a:r>
                  <a:rPr 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交点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,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符合题意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.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320" y="5376545"/>
                <a:ext cx="9264650" cy="1224915"/>
              </a:xfrm>
              <a:prstGeom prst="rect">
                <a:avLst/>
              </a:prstGeom>
              <a:blipFill rotWithShape="1">
                <a:blip r:embed="rId7"/>
                <a:stretch>
                  <a:fillRect l="-55" t="-3525" r="-48" b="-363"/>
                </a:stretch>
              </a:blip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 title=""/>
          <p:cNvSpPr txBox="1"/>
          <p:nvPr/>
        </p:nvSpPr>
        <p:spPr>
          <a:xfrm>
            <a:off x="444805" y="1512570"/>
            <a:ext cx="679780" cy="369506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vert="eaVert" wrap="square" anchor="t" anchorCtr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数形结合</a:t>
            </a:r>
            <a:r>
              <a:rPr lang="en-US" altLang="zh-CN" sz="2400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 + </a:t>
            </a:r>
            <a:r>
              <a:rPr lang="zh-CN" altLang="en-US" sz="2400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分类讨论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100" name="文本框 99" title=""/>
              <p:cNvSpPr txBox="1"/>
              <p:nvPr/>
            </p:nvSpPr>
            <p:spPr>
              <a:xfrm>
                <a:off x="1417320" y="233680"/>
                <a:ext cx="9264650" cy="140017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indent="0" fontAlgn="auto">
                  <a:lnSpc>
                    <a:spcPct val="150000"/>
                  </a:lnSpc>
                </a:pPr>
                <a:r>
                  <a:rPr lang="en-US" sz="2800" b="1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2.</a:t>
                </a:r>
                <a:r>
                  <a:rPr lang="zh-CN" sz="2800" b="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已知当</a:t>
                </a:r>
                <a:r>
                  <a:rPr lang="en-US" sz="2800" b="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x</a:t>
                </a:r>
                <a:r>
                  <a:rPr lang="en-US" sz="2800" b="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∈[0,1]</a:t>
                </a:r>
                <a:r>
                  <a:rPr lang="zh-CN" sz="2800" b="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时</a:t>
                </a:r>
                <a:r>
                  <a:rPr lang="en-US" sz="2800" b="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,</a:t>
                </a:r>
                <a:r>
                  <a:rPr lang="zh-CN" sz="2800" b="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函数</a:t>
                </a:r>
                <a:r>
                  <a:rPr lang="en-US" sz="2800" b="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y</a:t>
                </a:r>
                <a:r>
                  <a:rPr lang="en-US" sz="2800" b="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=(</a:t>
                </a:r>
                <a:r>
                  <a:rPr lang="en-US" sz="2800" b="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mx</a:t>
                </a:r>
                <a:r>
                  <a:rPr lang="en-US" sz="2800" b="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-1)</a:t>
                </a:r>
                <a:r>
                  <a:rPr lang="en-US" sz="2800" b="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2</a:t>
                </a:r>
                <a:r>
                  <a:rPr lang="zh-CN" sz="2800" b="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的图象与</a:t>
                </a:r>
                <a:r>
                  <a:rPr lang="en-US" sz="2800" b="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y</a:t>
                </a:r>
                <a:r>
                  <a:rPr lang="en-US" sz="2800" b="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sz="2800" b="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r>
                  <a:rPr 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+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m</a:t>
                </a:r>
                <a:r>
                  <a:rPr 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的图象有且只有一个交点</a:t>
                </a:r>
                <a:r>
                  <a:rPr 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,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求</a:t>
                </a:r>
                <a:r>
                  <a:rPr 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正实数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m</a:t>
                </a:r>
                <a:r>
                  <a:rPr 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的取值范围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.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100" name="文本框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320" y="233680"/>
                <a:ext cx="9264650" cy="1400175"/>
              </a:xfrm>
              <a:prstGeom prst="rect">
                <a:avLst/>
              </a:prstGeom>
              <a:blipFill rotWithShape="1">
                <a:blip r:embed="rId2"/>
                <a:stretch>
                  <a:fillRect l="-55" t="-3084" r="-48" b="-317"/>
                </a:stretch>
              </a:blip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" name="图片 101" title=""/>
          <p:cNvPicPr/>
          <p:nvPr/>
        </p:nvPicPr>
        <p:blipFill>
          <a:blip r:embed="rId3"/>
          <a:stretch>
            <a:fillRect/>
          </a:stretch>
        </p:blipFill>
        <p:spPr>
          <a:xfrm>
            <a:off x="3556000" y="1072833"/>
            <a:ext cx="114300" cy="266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 title=""/>
          <p:cNvPicPr/>
          <p:nvPr/>
        </p:nvPicPr>
        <p:blipFill>
          <a:blip r:embed="rId4"/>
          <a:stretch>
            <a:fillRect/>
          </a:stretch>
        </p:blipFill>
        <p:spPr>
          <a:xfrm>
            <a:off x="3556000" y="2540953"/>
            <a:ext cx="4057650" cy="260350"/>
          </a:xfrm>
          <a:prstGeom prst="rect">
            <a:avLst/>
          </a:prstGeom>
          <a:noFill/>
          <a:ln w="9525">
            <a:noFill/>
          </a:ln>
        </p:spPr>
      </p:pic>
      <mc:AlternateContent>
        <mc:Choice Requires="a14">
          <p:sp>
            <p:nvSpPr>
              <p:cNvPr id="10" name="文本框 9" title=""/>
              <p:cNvSpPr txBox="1"/>
              <p:nvPr/>
            </p:nvSpPr>
            <p:spPr>
              <a:xfrm>
                <a:off x="1417320" y="1663700"/>
                <a:ext cx="7010400" cy="168275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 anchor="t" anchorCtr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解：</a:t>
                </a:r>
                <a:r>
                  <a:rPr 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函数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</a:t>
                </a:r>
                <a:r>
                  <a:rPr 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=(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mx</a:t>
                </a:r>
                <a:r>
                  <a:rPr 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-1)</a:t>
                </a:r>
                <a:r>
                  <a:rPr lang="en-US" sz="28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2</a:t>
                </a:r>
                <a:r>
                  <a:rPr 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的图象的对称轴为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r>
                  <a:rPr 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.</a:t>
                </a:r>
                <a:endParaRPr 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    </a:t>
                </a:r>
                <a:r>
                  <a:rPr lang="en-US" sz="28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(2)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当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0</a:t>
                </a:r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仿宋" panose="02010609060101010101" charset="-122"/>
                    <a:sym typeface="+mn-ea"/>
                  </a:rPr>
                  <a:t>&lt;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仿宋" panose="02010609060101010101" charset="-122"/>
                    <a:sym typeface="+mn-ea"/>
                  </a:rPr>
                  <a:t>&lt;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zh-CN" altLang="en-US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仿宋" panose="02010609060101010101" charset="-122"/>
                    <a:sym typeface="+mn-ea"/>
                  </a:rPr>
                  <a:t>，</a:t>
                </a:r>
                <a:r>
                  <a:rPr 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即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m</a:t>
                </a:r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Cambria Math" panose="02040503050406030204" charset="0"/>
                    <a:sym typeface="+mn-ea"/>
                  </a:rPr>
                  <a:t>&gt;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时</a:t>
                </a:r>
                <a:r>
                  <a:rPr lang="zh-CN" altLang="en-US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:r>
                  <a:rPr 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  <a:sym typeface="+mn-ea"/>
                  </a:rPr>
                  <a:t>如右图，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320" y="1663700"/>
                <a:ext cx="7010400" cy="1682750"/>
              </a:xfrm>
              <a:prstGeom prst="rect">
                <a:avLst/>
              </a:prstGeom>
              <a:blipFill rotWithShape="1">
                <a:blip r:embed="rId5"/>
                <a:stretch>
                  <a:fillRect l="-72" t="-2566" r="-63" b="-264"/>
                </a:stretch>
              </a:blip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11" name="文本框 10" title=""/>
              <p:cNvSpPr txBox="1"/>
              <p:nvPr/>
            </p:nvSpPr>
            <p:spPr>
              <a:xfrm>
                <a:off x="1417320" y="4003040"/>
                <a:ext cx="9264015" cy="122491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 anchor="t" anchorCtr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   </a:t>
                </a:r>
                <a:r>
                  <a:rPr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要使二者只有一个交点,则需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y</a:t>
                </a:r>
                <a:r>
                  <a:rPr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=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r>
                  <a:rPr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+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m</a:t>
                </a:r>
                <a:r>
                  <a:rPr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在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x</a:t>
                </a:r>
                <a:r>
                  <a:rPr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=1时的值小于等于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y</a:t>
                </a:r>
                <a:r>
                  <a:rPr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=(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mx</a:t>
                </a:r>
                <a:r>
                  <a:rPr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-1)</a:t>
                </a:r>
                <a:r>
                  <a:rPr sz="28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2</a:t>
                </a:r>
                <a:r>
                  <a:rPr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值,即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m</a:t>
                </a:r>
                <a:r>
                  <a:rPr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+1≤(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m</a:t>
                </a:r>
                <a:r>
                  <a:rPr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-1)</a:t>
                </a:r>
                <a:r>
                  <a:rPr sz="28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2</a:t>
                </a:r>
                <a:r>
                  <a:rPr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,解得</a:t>
                </a:r>
                <a:r>
                  <a:rPr lang="en-US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m</a:t>
                </a:r>
                <a:r>
                  <a:rPr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≥3,</a:t>
                </a:r>
                <a:endParaRPr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320" y="4003040"/>
                <a:ext cx="9264015" cy="1224915"/>
              </a:xfrm>
              <a:prstGeom prst="rect">
                <a:avLst/>
              </a:prstGeom>
              <a:blipFill rotWithShape="1">
                <a:blip r:embed="rId6"/>
                <a:stretch>
                  <a:fillRect l="-55" t="-415" r="-48" b="-363"/>
                </a:stretch>
              </a:blip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05" title=""/>
          <p:cNvPicPr>
            <a:picLocks noChangeAspect="1" noChangeArrowheads="1"/>
          </p:cNvPicPr>
          <p:nvPr/>
        </p:nvPicPr>
        <p:blipFill>
          <a:blip r:embed="rId7"/>
          <a:srcRect t="4574" b="6417"/>
          <a:stretch>
            <a:fillRect/>
          </a:stretch>
        </p:blipFill>
        <p:spPr>
          <a:xfrm>
            <a:off x="8493125" y="1781810"/>
            <a:ext cx="2227580" cy="1779270"/>
          </a:xfrm>
          <a:prstGeom prst="rect">
            <a:avLst/>
          </a:prstGeom>
          <a:noFill/>
          <a:ln w="9525" cmpd="sng">
            <a:noFill/>
            <a:miter lim="800000"/>
          </a:ln>
        </p:spPr>
      </p:pic>
      <p:sp>
        <p:nvSpPr>
          <p:cNvPr id="3" name="文本框 2" title=""/>
          <p:cNvSpPr txBox="1"/>
          <p:nvPr/>
        </p:nvSpPr>
        <p:spPr>
          <a:xfrm>
            <a:off x="1417320" y="5669915"/>
            <a:ext cx="9264015" cy="6508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综</a:t>
            </a:r>
            <a:r>
              <a:rPr 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合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(1)(2)</a:t>
            </a:r>
            <a:r>
              <a:rPr 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</a:t>
            </a:r>
            <a:r>
              <a:rPr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正实数</a:t>
            </a:r>
            <a:r>
              <a:rPr lang="en-US" sz="28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的取值范围是(0,1]∪[3,+∞).</a:t>
            </a:r>
            <a:endParaRPr lang="zh-CN" altLang="en-US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12" name="文本框 11" title=""/>
          <p:cNvSpPr txBox="1"/>
          <p:nvPr/>
        </p:nvSpPr>
        <p:spPr>
          <a:xfrm>
            <a:off x="480365" y="1610360"/>
            <a:ext cx="679780" cy="369506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vert="eaVert" wrap="square" anchor="t" anchorCtr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数形结合</a:t>
            </a:r>
            <a:r>
              <a:rPr lang="en-US" altLang="zh-CN" sz="2400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 + </a:t>
            </a:r>
            <a:r>
              <a:rPr lang="zh-CN" altLang="en-US" sz="2400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分类讨论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1362075" y="2881630"/>
                <a:ext cx="9413240" cy="327406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 anchor="t" anchorCtr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8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解：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h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)=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+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  <m:r>
                            <a:rPr lang="en-US" altLang="zh-CN" sz="2800" i="1" baseline="30000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-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+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+2 =(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-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en-US" altLang="zh-CN" sz="28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-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-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)+4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．</a:t>
                </a:r>
                <a:endPara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令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t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-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r>
                  <a:rPr lang="en-US" altLang="zh-CN" sz="2800"/>
                  <a:t>,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</a:rPr>
                  <a:t>显然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t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-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</a:rPr>
                  <a:t>在区间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</a:rPr>
                  <a:t>(0,3]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</a:rPr>
                  <a:t>上递增,</a:t>
                </a:r>
                <a:endPara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</a:rPr>
                  <a:t>  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</a:rPr>
                  <a:t>所以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</a:rPr>
                  <a:t>∈(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</a:rPr>
                  <a:t>,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</a:rPr>
                            <m:t>8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</a:rPr>
                  <a:t> ]</a:t>
                </a:r>
                <a:endParaRPr lang="en-US" altLang="zh-CN" sz="2800">
                  <a:solidFill>
                    <a:srgbClr val="0000FF"/>
                  </a:solidFill>
                  <a:latin typeface="等线" panose="02010600030101010101" charset="-122"/>
                  <a:ea typeface="等线" panose="02010600030101010101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</a:rPr>
                  <a:t>     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</a:rPr>
                  <a:t> 即不等式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</a:rPr>
                  <a:t>≤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</a:rPr>
                  <a:t>+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</a:rPr>
                  <a:t>对任意的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t</a:t>
                </a:r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∈(</a:t>
                </a: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0</a:t>
                </a:r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,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</a:rPr>
                            <m:t>8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 ]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</a:rPr>
                  <a:t>恒成立.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075" y="2881630"/>
                <a:ext cx="9413240" cy="3274060"/>
              </a:xfrm>
              <a:prstGeom prst="rect">
                <a:avLst/>
              </a:prstGeom>
              <a:blipFill rotWithShape="1">
                <a:blip r:embed="rId2"/>
                <a:stretch>
                  <a:fillRect l="-54" t="-1319" r="-47" b="-136"/>
                </a:stretch>
              </a:blip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4" name="文本框 3" title=""/>
              <p:cNvSpPr txBox="1"/>
              <p:nvPr/>
            </p:nvSpPr>
            <p:spPr>
              <a:xfrm>
                <a:off x="1362075" y="351155"/>
                <a:ext cx="9413875" cy="236283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en-US" sz="3200" b="1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3.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已知函数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)=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 i="1" baseline="30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.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函数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h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)=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)+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Times New Roman" pitchFamily="18" charset="0"/>
                              <a:ea typeface="仿宋" panose="02010609060101010101" charset="-122"/>
                              <a:cs typeface="Times New Roman" panose="02020603050405020304" pitchFamily="18" charset="0"/>
                              <a:sym typeface="+mn-ea"/>
                            </a:rPr>
                            <m:t> 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Times New Roman" pitchFamily="18" charset="0"/>
                              <a:ea typeface="仿宋" panose="02010609060101010101" charset="-122"/>
                              <a:cs typeface="Times New Roman" panose="02020603050405020304" pitchFamily="18" charset="0"/>
                              <a:sym typeface="+mn-ea"/>
                            </a:rPr>
                            <m:t>𝑓</m:t>
                          </m:r>
                          <m:r>
                            <m:rPr>
                              <m:sty m:val="p"/>
                            </m:rPr>
                            <a:rPr lang="en-US" altLang="zh-CN" sz="32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cs typeface="Times New Roman" panose="02020603050405020304" pitchFamily="18" charset="0"/>
                              <a:sym typeface="+mn-ea"/>
                            </a:rPr>
                            <m:t>(</m:t>
                          </m:r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Times New Roman" pitchFamily="18" charset="0"/>
                              <a:ea typeface="仿宋" panose="02010609060101010101" charset="-122"/>
                              <a:cs typeface="Times New Roman" panose="02020603050405020304" pitchFamily="18" charset="0"/>
                              <a:sym typeface="+mn-ea"/>
                            </a:rPr>
                            <m:t>𝑥</m:t>
                          </m:r>
                          <m:r>
                            <m:rPr>
                              <m:sty m:val="p"/>
                            </m:rPr>
                            <a:rPr lang="en-US" altLang="zh-CN" sz="32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cs typeface="Times New Roman" panose="02020603050405020304" pitchFamily="18" charset="0"/>
                              <a:sym typeface="+mn-ea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-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ax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+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+2;</a:t>
                </a:r>
                <a:endPara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若不等式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h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en-US" altLang="zh-CN" sz="32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≥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0对任意的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32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∈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(1,3]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恒成立，求实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endPara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数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zh-CN" altLang="en-US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的取值范围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.</a:t>
                </a:r>
                <a:endPara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075" y="351155"/>
                <a:ext cx="9413875" cy="2362835"/>
              </a:xfrm>
              <a:prstGeom prst="rect">
                <a:avLst/>
              </a:prstGeom>
              <a:blipFill rotWithShape="1">
                <a:blip r:embed="rId3"/>
                <a:stretch>
                  <a:fillRect l="-54" t="-2365" r="-47" b="-188"/>
                </a:stretch>
              </a:blip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 title=""/>
          <p:cNvSpPr txBox="1"/>
          <p:nvPr/>
        </p:nvSpPr>
        <p:spPr>
          <a:xfrm>
            <a:off x="416423" y="2427605"/>
            <a:ext cx="680222" cy="24041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vert="eaVert" wrap="square" anchor="t" anchorCtr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zh-CN" altLang="en-US" sz="2400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转化与化归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4" name="文本框 3" title=""/>
              <p:cNvSpPr txBox="1"/>
              <p:nvPr/>
            </p:nvSpPr>
            <p:spPr>
              <a:xfrm>
                <a:off x="1362710" y="237490"/>
                <a:ext cx="9413875" cy="207645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en-US" sz="2800" b="1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3.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已知函数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)=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 i="1" baseline="30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.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函数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h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)=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f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)+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Times New Roman" pitchFamily="18" charset="0"/>
                              <a:ea typeface="仿宋" panose="02010609060101010101" charset="-122"/>
                              <a:cs typeface="Times New Roman" panose="02020603050405020304" pitchFamily="18" charset="0"/>
                              <a:sym typeface="+mn-ea"/>
                            </a:rPr>
                            <m:t> 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Times New Roman" pitchFamily="18" charset="0"/>
                              <a:ea typeface="仿宋" panose="02010609060101010101" charset="-122"/>
                              <a:cs typeface="Times New Roman" panose="02020603050405020304" pitchFamily="18" charset="0"/>
                              <a:sym typeface="+mn-ea"/>
                            </a:rPr>
                            <m:t>𝑓</m:t>
                          </m:r>
                          <m:r>
                            <m:rPr>
                              <m:sty m:val="p"/>
                            </m:rPr>
                            <a:rPr lang="en-US" altLang="zh-CN" sz="28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cs typeface="Times New Roman" panose="02020603050405020304" pitchFamily="18" charset="0"/>
                              <a:sym typeface="+mn-ea"/>
                            </a:rPr>
                            <m:t>(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Times New Roman" pitchFamily="18" charset="0"/>
                              <a:ea typeface="仿宋" panose="02010609060101010101" charset="-122"/>
                              <a:cs typeface="Times New Roman" panose="02020603050405020304" pitchFamily="18" charset="0"/>
                              <a:sym typeface="+mn-ea"/>
                            </a:rPr>
                            <m:t>𝑥</m:t>
                          </m:r>
                          <m:r>
                            <m:rPr>
                              <m:sty m:val="p"/>
                            </m:rPr>
                            <a:rPr lang="en-US" altLang="zh-CN" sz="2800">
                              <a:solidFill>
                                <a:srgbClr val="0000FF"/>
                              </a:solidFill>
                              <a:latin typeface="仿宋" panose="02010609060101010101" charset="-122"/>
                              <a:ea typeface="仿宋" panose="02010609060101010101" charset="-122"/>
                              <a:cs typeface="Times New Roman" panose="02020603050405020304" pitchFamily="18" charset="0"/>
                              <a:sym typeface="+mn-ea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-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+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𝑎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+2;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若不等式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h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≥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0对任意的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x</a:t>
                </a:r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∈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(1,3]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恒成立，求实数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的</a:t>
                </a:r>
                <a:endPara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取值范围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.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710" y="237490"/>
                <a:ext cx="9413875" cy="2076450"/>
              </a:xfrm>
              <a:prstGeom prst="rect">
                <a:avLst/>
              </a:prstGeom>
              <a:blipFill rotWithShape="1">
                <a:blip r:embed="rId2"/>
                <a:stretch>
                  <a:fillRect l="-54" t="-2080" r="-47" b="-214"/>
                </a:stretch>
              </a:blip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 title=""/>
          <p:cNvSpPr txBox="1"/>
          <p:nvPr/>
        </p:nvSpPr>
        <p:spPr>
          <a:xfrm>
            <a:off x="416423" y="2427605"/>
            <a:ext cx="680222" cy="24041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txBody>
          <a:bodyPr vert="eaVert" wrap="square" anchor="t" anchorCtr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zh-CN" altLang="en-US" sz="2400">
                <a:solidFill>
                  <a:srgbClr val="C00000"/>
                </a:solidFill>
                <a:latin typeface="幼圆" panose="02010509060101010101" charset="-122"/>
                <a:ea typeface="幼圆" panose="02010509060101010101" charset="-122"/>
                <a:cs typeface="Times New Roman" panose="02020603050405020304" pitchFamily="18" charset="0"/>
                <a:sym typeface="+mn-ea"/>
              </a:rPr>
              <a:t>转化与化归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mc:AlternateContent>
        <mc:Choice Requires="a14">
          <p:sp>
            <p:nvSpPr>
              <p:cNvPr id="9" name="文本框 8" title=""/>
              <p:cNvSpPr txBox="1"/>
              <p:nvPr/>
            </p:nvSpPr>
            <p:spPr>
              <a:xfrm>
                <a:off x="1362710" y="2438400"/>
                <a:ext cx="9413875" cy="280035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3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易证函数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g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t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)=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t</a:t>
                </a:r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+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在区间(0,2]上单减，</a:t>
                </a:r>
                <a:endPara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在区间[2,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</a:rPr>
                            <m:t>8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等线" panose="02010600030101010101" charset="-122"/>
                              <a:cs typeface="Cambria Math" panose="02040503050406030204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]上单增，</a:t>
                </a:r>
                <a:endPara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所以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g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t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en-US" altLang="zh-CN" sz="2800" baseline="-25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min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=</a:t>
                </a:r>
                <a:r>
                  <a:rPr lang="en-US" altLang="zh-CN" sz="28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g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(2)=4,</a:t>
                </a:r>
                <a:endParaRPr lang="en-US" altLang="zh-CN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 algn="l">
                  <a:lnSpc>
                    <a:spcPct val="13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故</a:t>
                </a:r>
                <a:r>
                  <a:rPr lang="en-US" altLang="zh-CN" sz="2800" i="1">
                    <a:solidFill>
                      <a:srgbClr val="C0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a</a:t>
                </a:r>
                <a:r>
                  <a:rPr lang="en-US" altLang="zh-CN" sz="2800">
                    <a:solidFill>
                      <a:srgbClr val="C00000"/>
                    </a:solidFill>
                    <a:latin typeface="等线" panose="02010600030101010101" charset="-122"/>
                    <a:ea typeface="等线" panose="02010600030101010101" charset="-122"/>
                    <a:cs typeface="Times New Roman" panose="02020603050405020304" pitchFamily="18" charset="0"/>
                    <a:sym typeface="+mn-ea"/>
                  </a:rPr>
                  <a:t>≤</a:t>
                </a:r>
                <a:r>
                  <a:rPr lang="en-US" altLang="zh-CN" sz="2800">
                    <a:solidFill>
                      <a:srgbClr val="C00000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4</a:t>
                </a:r>
                <a:endParaRPr lang="en-US" altLang="zh-CN" sz="2800">
                  <a:solidFill>
                    <a:srgbClr val="C00000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710" y="2438400"/>
                <a:ext cx="9413875" cy="2800350"/>
              </a:xfrm>
              <a:prstGeom prst="rect">
                <a:avLst/>
              </a:prstGeom>
              <a:blipFill rotWithShape="1">
                <a:blip r:embed="rId3"/>
                <a:stretch>
                  <a:fillRect l="-54" t="-181" r="-47" b="-159"/>
                </a:stretch>
              </a:blip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 title=""/>
          <p:cNvSpPr txBox="1"/>
          <p:nvPr/>
        </p:nvSpPr>
        <p:spPr>
          <a:xfrm>
            <a:off x="1362710" y="5355590"/>
            <a:ext cx="9413875" cy="12109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方法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通过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换元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及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分离参数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，转化为函数在区间上的最小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值问题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矩形 1" title=""/>
          <p:cNvSpPr/>
          <p:nvPr/>
        </p:nvSpPr>
        <p:spPr>
          <a:xfrm>
            <a:off x="5043170" y="53403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3795395" y="1510665"/>
            <a:ext cx="4600575" cy="578442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一、本节课学习的</a:t>
            </a:r>
            <a:r>
              <a:rPr lang="zh-CN" altLang="en-US" sz="2800">
                <a:solidFill>
                  <a:srgbClr val="FF0000"/>
                </a:solidFill>
              </a:rPr>
              <a:t>新知识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8" name="文本框 7" title=""/>
          <p:cNvSpPr txBox="1"/>
          <p:nvPr/>
        </p:nvSpPr>
        <p:spPr>
          <a:xfrm>
            <a:off x="1784350" y="2555240"/>
            <a:ext cx="363664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幂函数的概念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5751195" y="3590925"/>
            <a:ext cx="4027170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幂函数的性质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2929255" y="4951095"/>
            <a:ext cx="5466715" cy="651905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幂函数性质的应用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2" animBg="1"/>
      <p:bldP spid="4" grpId="2" animBg="1"/>
      <p:bldP spid="5" grpId="2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文本框 3" title=""/>
          <p:cNvSpPr txBox="1"/>
          <p:nvPr/>
        </p:nvSpPr>
        <p:spPr>
          <a:xfrm>
            <a:off x="3334385" y="1454785"/>
            <a:ext cx="4600575" cy="58249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C00000"/>
                </a:solidFill>
              </a:rPr>
              <a:t>二、本节课提升的</a:t>
            </a:r>
            <a:r>
              <a:rPr lang="zh-CN" altLang="en-US" sz="2800">
                <a:solidFill>
                  <a:srgbClr val="FF0000"/>
                </a:solidFill>
              </a:rPr>
              <a:t>核心素养</a:t>
            </a:r>
            <a:endParaRPr lang="en-US" altLang="zh-CN" sz="2800">
              <a:solidFill>
                <a:srgbClr val="C00000"/>
              </a:solidFill>
            </a:endParaRPr>
          </a:p>
        </p:txBody>
      </p:sp>
      <p:sp>
        <p:nvSpPr>
          <p:cNvPr id="10" name="文本框 9" title=""/>
          <p:cNvSpPr txBox="1"/>
          <p:nvPr/>
        </p:nvSpPr>
        <p:spPr>
          <a:xfrm>
            <a:off x="6308090" y="3354070"/>
            <a:ext cx="283400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逻辑推理</a:t>
            </a:r>
            <a:endParaRPr lang="zh-CN" altLang="en-US" sz="3200">
              <a:solidFill>
                <a:srgbClr val="1D41D5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2220595" y="2955290"/>
            <a:ext cx="2740025" cy="6466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数据分析</a:t>
            </a:r>
            <a:endParaRPr lang="zh-CN" altLang="en-US" sz="3200">
              <a:solidFill>
                <a:srgbClr val="1D41D5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2" name="矩形 1" title=""/>
          <p:cNvSpPr/>
          <p:nvPr/>
        </p:nvSpPr>
        <p:spPr>
          <a:xfrm>
            <a:off x="4805045" y="5886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7" name="文本框 6" title=""/>
          <p:cNvSpPr txBox="1"/>
          <p:nvPr/>
        </p:nvSpPr>
        <p:spPr>
          <a:xfrm>
            <a:off x="3554730" y="4983480"/>
            <a:ext cx="302958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数学运算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2" animBg="1"/>
      <p:bldP spid="10" grpId="2" animBg="1"/>
      <p:bldP spid="7" grpId="2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文本框 4" title=""/>
          <p:cNvSpPr txBox="1"/>
          <p:nvPr/>
        </p:nvSpPr>
        <p:spPr>
          <a:xfrm>
            <a:off x="3345815" y="1777365"/>
            <a:ext cx="5261610" cy="57838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800">
                <a:solidFill>
                  <a:srgbClr val="C00000"/>
                </a:solidFill>
                <a:sym typeface="+mn-ea"/>
              </a:rPr>
              <a:t>三、本节课训练的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数学思想方法</a:t>
            </a:r>
            <a:endParaRPr lang="zh-CN" altLang="en-US" sz="2800">
              <a:solidFill>
                <a:srgbClr val="C00000"/>
              </a:solidFill>
              <a:sym typeface="+mn-ea"/>
            </a:endParaRPr>
          </a:p>
        </p:txBody>
      </p:sp>
      <p:sp>
        <p:nvSpPr>
          <p:cNvPr id="18" name="文本框 17" title=""/>
          <p:cNvSpPr txBox="1"/>
          <p:nvPr/>
        </p:nvSpPr>
        <p:spPr>
          <a:xfrm>
            <a:off x="1843405" y="4940300"/>
            <a:ext cx="3357245" cy="6466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转化与化归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2" name="矩形 1" title=""/>
          <p:cNvSpPr/>
          <p:nvPr/>
        </p:nvSpPr>
        <p:spPr>
          <a:xfrm>
            <a:off x="4805045" y="588645"/>
            <a:ext cx="1879600" cy="5835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>
                <a:solidFill>
                  <a:srgbClr val="C0000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+mn-ea"/>
              </a:rPr>
              <a:t>课堂小结</a:t>
            </a:r>
            <a:endParaRPr lang="zh-CN" altLang="en-US" sz="3200" b="1">
              <a:solidFill>
                <a:srgbClr val="C0000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+mn-ea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4605655" y="3830955"/>
            <a:ext cx="2981325" cy="6519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分类讨论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7458710" y="2797175"/>
            <a:ext cx="2981325" cy="646701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  </a:t>
            </a: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换元思想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2" animBg="1"/>
      <p:bldP spid="3" grpId="2" animBg="1"/>
      <p:bldP spid="4" grpId="2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8" name="任意多边形 57" title=""/>
          <p:cNvSpPr/>
          <p:nvPr>
            <p:custDataLst>
              <p:tags r:id="rId2"/>
            </p:custDataLst>
          </p:nvPr>
        </p:nvSpPr>
        <p:spPr bwMode="auto">
          <a:xfrm>
            <a:off x="3232894" y="5553139"/>
            <a:ext cx="593498" cy="362553"/>
          </a:xfrm>
          <a:custGeom>
            <a:gdLst>
              <a:gd name="T0" fmla="*/ 312 w 312"/>
              <a:gd name="T1" fmla="*/ 254 h 300"/>
              <a:gd name="T2" fmla="*/ 266 w 312"/>
              <a:gd name="T3" fmla="*/ 300 h 300"/>
              <a:gd name="T4" fmla="*/ 47 w 312"/>
              <a:gd name="T5" fmla="*/ 300 h 300"/>
              <a:gd name="T6" fmla="*/ 1 w 312"/>
              <a:gd name="T7" fmla="*/ 254 h 300"/>
              <a:gd name="T8" fmla="*/ 0 w 312"/>
              <a:gd name="T9" fmla="*/ 46 h 300"/>
              <a:gd name="T10" fmla="*/ 47 w 312"/>
              <a:gd name="T11" fmla="*/ 0 h 300"/>
              <a:gd name="T12" fmla="*/ 265 w 312"/>
              <a:gd name="T13" fmla="*/ 0 h 300"/>
              <a:gd name="T14" fmla="*/ 312 w 312"/>
              <a:gd name="T15" fmla="*/ 46 h 300"/>
              <a:gd name="T16" fmla="*/ 312 w 312"/>
              <a:gd name="T17" fmla="*/ 254 h 300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2" h="300">
                <a:moveTo>
                  <a:pt x="312" y="254"/>
                </a:moveTo>
                <a:cubicBezTo>
                  <a:pt x="312" y="279"/>
                  <a:pt x="291" y="300"/>
                  <a:pt x="266" y="300"/>
                </a:cubicBezTo>
                <a:cubicBezTo>
                  <a:pt x="47" y="300"/>
                  <a:pt x="47" y="300"/>
                  <a:pt x="47" y="300"/>
                </a:cubicBezTo>
                <a:cubicBezTo>
                  <a:pt x="21" y="300"/>
                  <a:pt x="1" y="279"/>
                  <a:pt x="1" y="254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1"/>
                  <a:pt x="21" y="0"/>
                  <a:pt x="47" y="0"/>
                </a:cubicBezTo>
                <a:cubicBezTo>
                  <a:pt x="265" y="0"/>
                  <a:pt x="265" y="0"/>
                  <a:pt x="265" y="0"/>
                </a:cubicBezTo>
                <a:cubicBezTo>
                  <a:pt x="291" y="0"/>
                  <a:pt x="312" y="20"/>
                  <a:pt x="312" y="46"/>
                </a:cubicBezTo>
                <a:lnTo>
                  <a:pt x="312" y="254"/>
                </a:lnTo>
                <a:close/>
              </a:path>
            </a:pathLst>
          </a:custGeom>
          <a:solidFill>
            <a:srgbClr val="EDB159"/>
          </a:solidFill>
          <a:ln>
            <a:noFill/>
          </a:ln>
        </p:spPr>
        <p:txBody>
          <a:bodyPr wrap="square" lIns="91440" tIns="45720" rIns="91440" bIns="45720" anchor="ctr">
            <a:normAutofit lnSpcReduction="10000"/>
          </a:bodyPr>
          <a:lstStyle/>
          <a:p>
            <a:pPr algn="ctr"/>
          </a:p>
        </p:txBody>
      </p:sp>
      <p:sp>
        <p:nvSpPr>
          <p:cNvPr id="59" name="任意多边形 58" title=""/>
          <p:cNvSpPr/>
          <p:nvPr>
            <p:custDataLst>
              <p:tags r:id="rId3"/>
            </p:custDataLst>
          </p:nvPr>
        </p:nvSpPr>
        <p:spPr bwMode="auto">
          <a:xfrm>
            <a:off x="3248660" y="726440"/>
            <a:ext cx="517525" cy="887730"/>
          </a:xfrm>
          <a:custGeom>
            <a:gdLst>
              <a:gd name="T0" fmla="*/ 2 w 488"/>
              <a:gd name="T1" fmla="*/ 663 h 747"/>
              <a:gd name="T2" fmla="*/ 244 w 488"/>
              <a:gd name="T3" fmla="*/ 0 h 747"/>
              <a:gd name="T4" fmla="*/ 488 w 488"/>
              <a:gd name="T5" fmla="*/ 663 h 747"/>
              <a:gd name="T6" fmla="*/ 400 w 488"/>
              <a:gd name="T7" fmla="*/ 747 h 747"/>
              <a:gd name="T8" fmla="*/ 0 w 488"/>
              <a:gd name="T9" fmla="*/ 680 h 747"/>
              <a:gd name="T10" fmla="*/ 2 w 488"/>
              <a:gd name="T11" fmla="*/ 663 h 74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8" h="747">
                <a:moveTo>
                  <a:pt x="2" y="663"/>
                </a:moveTo>
                <a:lnTo>
                  <a:pt x="244" y="0"/>
                </a:lnTo>
                <a:lnTo>
                  <a:pt x="488" y="663"/>
                </a:lnTo>
                <a:lnTo>
                  <a:pt x="400" y="747"/>
                </a:lnTo>
                <a:lnTo>
                  <a:pt x="0" y="680"/>
                </a:lnTo>
                <a:lnTo>
                  <a:pt x="2" y="663"/>
                </a:lnTo>
                <a:close/>
              </a:path>
            </a:pathLst>
          </a:custGeom>
          <a:solidFill>
            <a:srgbClr val="EDB159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0" name="任意多边形 59" title=""/>
          <p:cNvSpPr/>
          <p:nvPr>
            <p:custDataLst>
              <p:tags r:id="rId4"/>
            </p:custDataLst>
          </p:nvPr>
        </p:nvSpPr>
        <p:spPr bwMode="auto">
          <a:xfrm>
            <a:off x="3375660" y="853440"/>
            <a:ext cx="517525" cy="887730"/>
          </a:xfrm>
          <a:custGeom>
            <a:gdLst>
              <a:gd name="T0" fmla="*/ 2 w 488"/>
              <a:gd name="T1" fmla="*/ 663 h 747"/>
              <a:gd name="T2" fmla="*/ 244 w 488"/>
              <a:gd name="T3" fmla="*/ 0 h 747"/>
              <a:gd name="T4" fmla="*/ 488 w 488"/>
              <a:gd name="T5" fmla="*/ 663 h 747"/>
              <a:gd name="T6" fmla="*/ 400 w 488"/>
              <a:gd name="T7" fmla="*/ 747 h 747"/>
              <a:gd name="T8" fmla="*/ 0 w 488"/>
              <a:gd name="T9" fmla="*/ 680 h 74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747">
                <a:moveTo>
                  <a:pt x="2" y="663"/>
                </a:moveTo>
                <a:lnTo>
                  <a:pt x="244" y="0"/>
                </a:lnTo>
                <a:lnTo>
                  <a:pt x="488" y="663"/>
                </a:lnTo>
                <a:lnTo>
                  <a:pt x="400" y="747"/>
                </a:lnTo>
                <a:lnTo>
                  <a:pt x="0" y="68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1" name="任意多边形 60" title=""/>
          <p:cNvSpPr/>
          <p:nvPr>
            <p:custDataLst>
              <p:tags r:id="rId5"/>
            </p:custDataLst>
          </p:nvPr>
        </p:nvSpPr>
        <p:spPr bwMode="auto">
          <a:xfrm>
            <a:off x="3444875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1 w 105"/>
              <a:gd name="T7" fmla="*/ 2006 h 2053"/>
              <a:gd name="T8" fmla="*/ 0 w 105"/>
              <a:gd name="T9" fmla="*/ 46 h 2053"/>
              <a:gd name="T10" fmla="*/ 46 w 105"/>
              <a:gd name="T11" fmla="*/ 0 h 2053"/>
              <a:gd name="T12" fmla="*/ 57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1" y="2053"/>
                  <a:pt x="1" y="2032"/>
                  <a:pt x="1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0"/>
                  <a:pt x="21" y="0"/>
                  <a:pt x="46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83" y="0"/>
                  <a:pt x="104" y="20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2" name="任意多边形 61" title=""/>
          <p:cNvSpPr/>
          <p:nvPr>
            <p:custDataLst>
              <p:tags r:id="rId6"/>
            </p:custDataLst>
          </p:nvPr>
        </p:nvSpPr>
        <p:spPr bwMode="auto">
          <a:xfrm>
            <a:off x="3642995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1 w 105"/>
              <a:gd name="T7" fmla="*/ 2006 h 2053"/>
              <a:gd name="T8" fmla="*/ 0 w 105"/>
              <a:gd name="T9" fmla="*/ 46 h 2053"/>
              <a:gd name="T10" fmla="*/ 47 w 105"/>
              <a:gd name="T11" fmla="*/ 0 h 2053"/>
              <a:gd name="T12" fmla="*/ 58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2" y="2053"/>
                  <a:pt x="1" y="2032"/>
                  <a:pt x="1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0"/>
                  <a:pt x="21" y="0"/>
                  <a:pt x="47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83" y="0"/>
                  <a:pt x="104" y="20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3" name="任意多边形 62" title=""/>
          <p:cNvSpPr/>
          <p:nvPr>
            <p:custDataLst>
              <p:tags r:id="rId7"/>
            </p:custDataLst>
          </p:nvPr>
        </p:nvSpPr>
        <p:spPr bwMode="auto">
          <a:xfrm>
            <a:off x="3248660" y="1449070"/>
            <a:ext cx="175260" cy="3960495"/>
          </a:xfrm>
          <a:custGeom>
            <a:gdLst>
              <a:gd name="T0" fmla="*/ 105 w 105"/>
              <a:gd name="T1" fmla="*/ 2006 h 2053"/>
              <a:gd name="T2" fmla="*/ 58 w 105"/>
              <a:gd name="T3" fmla="*/ 2053 h 2053"/>
              <a:gd name="T4" fmla="*/ 47 w 105"/>
              <a:gd name="T5" fmla="*/ 2053 h 2053"/>
              <a:gd name="T6" fmla="*/ 0 w 105"/>
              <a:gd name="T7" fmla="*/ 2006 h 2053"/>
              <a:gd name="T8" fmla="*/ 0 w 105"/>
              <a:gd name="T9" fmla="*/ 46 h 2053"/>
              <a:gd name="T10" fmla="*/ 46 w 105"/>
              <a:gd name="T11" fmla="*/ 0 h 2053"/>
              <a:gd name="T12" fmla="*/ 57 w 105"/>
              <a:gd name="T13" fmla="*/ 0 h 2053"/>
              <a:gd name="T14" fmla="*/ 104 w 105"/>
              <a:gd name="T15" fmla="*/ 46 h 2053"/>
              <a:gd name="T16" fmla="*/ 105 w 105"/>
              <a:gd name="T17" fmla="*/ 2006 h 20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2053">
                <a:moveTo>
                  <a:pt x="105" y="2006"/>
                </a:moveTo>
                <a:cubicBezTo>
                  <a:pt x="105" y="2032"/>
                  <a:pt x="84" y="2053"/>
                  <a:pt x="58" y="2053"/>
                </a:cubicBezTo>
                <a:cubicBezTo>
                  <a:pt x="47" y="2053"/>
                  <a:pt x="47" y="2053"/>
                  <a:pt x="47" y="2053"/>
                </a:cubicBezTo>
                <a:cubicBezTo>
                  <a:pt x="21" y="2053"/>
                  <a:pt x="0" y="2032"/>
                  <a:pt x="0" y="200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1"/>
                  <a:pt x="21" y="0"/>
                  <a:pt x="46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83" y="0"/>
                  <a:pt x="104" y="21"/>
                  <a:pt x="104" y="46"/>
                </a:cubicBezTo>
                <a:lnTo>
                  <a:pt x="105" y="200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64" name="任意多边形 63" title=""/>
          <p:cNvSpPr/>
          <p:nvPr>
            <p:custDataLst>
              <p:tags r:id="rId8"/>
            </p:custDataLst>
          </p:nvPr>
        </p:nvSpPr>
        <p:spPr bwMode="auto">
          <a:xfrm>
            <a:off x="3467735" y="726440"/>
            <a:ext cx="133985" cy="234315"/>
          </a:xfrm>
          <a:custGeom>
            <a:gdLst>
              <a:gd name="T0" fmla="*/ 40 w 80"/>
              <a:gd name="T1" fmla="*/ 0 h 126"/>
              <a:gd name="T2" fmla="*/ 0 w 80"/>
              <a:gd name="T3" fmla="*/ 110 h 126"/>
              <a:gd name="T4" fmla="*/ 40 w 80"/>
              <a:gd name="T5" fmla="*/ 126 h 126"/>
              <a:gd name="T6" fmla="*/ 80 w 80"/>
              <a:gd name="T7" fmla="*/ 110 h 126"/>
              <a:gd name="T8" fmla="*/ 40 w 80"/>
              <a:gd name="T9" fmla="*/ 0 h 126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" h="125">
                <a:moveTo>
                  <a:pt x="40" y="0"/>
                </a:moveTo>
                <a:cubicBezTo>
                  <a:pt x="0" y="110"/>
                  <a:pt x="0" y="110"/>
                  <a:pt x="0" y="110"/>
                </a:cubicBezTo>
                <a:cubicBezTo>
                  <a:pt x="0" y="110"/>
                  <a:pt x="11" y="126"/>
                  <a:pt x="40" y="126"/>
                </a:cubicBezTo>
                <a:cubicBezTo>
                  <a:pt x="68" y="126"/>
                  <a:pt x="80" y="110"/>
                  <a:pt x="80" y="110"/>
                </a:cubicBezTo>
                <a:lnTo>
                  <a:pt x="4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62500" lnSpcReduction="20000"/>
          </a:bodyPr>
          <a:lstStyle/>
          <a:p>
            <a:pPr algn="ctr"/>
          </a:p>
        </p:txBody>
      </p:sp>
      <p:sp>
        <p:nvSpPr>
          <p:cNvPr id="65" name="矩形 64" title=""/>
          <p:cNvSpPr/>
          <p:nvPr>
            <p:custDataLst>
              <p:tags r:id="rId9"/>
            </p:custDataLst>
          </p:nvPr>
        </p:nvSpPr>
        <p:spPr bwMode="auto">
          <a:xfrm>
            <a:off x="3248660" y="5368290"/>
            <a:ext cx="520700" cy="2616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fontScale="67500" lnSpcReduction="20000"/>
          </a:bodyPr>
          <a:lstStyle/>
          <a:p>
            <a:pPr algn="ctr"/>
          </a:p>
        </p:txBody>
      </p:sp>
      <p:sp>
        <p:nvSpPr>
          <p:cNvPr id="66" name="任意多边形 65" title=""/>
          <p:cNvSpPr/>
          <p:nvPr>
            <p:custDataLst>
              <p:tags r:id="rId10"/>
            </p:custDataLst>
          </p:nvPr>
        </p:nvSpPr>
        <p:spPr bwMode="auto">
          <a:xfrm>
            <a:off x="3275330" y="5629910"/>
            <a:ext cx="568960" cy="76200"/>
          </a:xfrm>
          <a:custGeom>
            <a:gdLst>
              <a:gd name="T0" fmla="*/ 326 w 341"/>
              <a:gd name="T1" fmla="*/ 0 h 23"/>
              <a:gd name="T2" fmla="*/ 15 w 341"/>
              <a:gd name="T3" fmla="*/ 0 h 23"/>
              <a:gd name="T4" fmla="*/ 15 w 341"/>
              <a:gd name="T5" fmla="*/ 23 h 23"/>
              <a:gd name="T6" fmla="*/ 326 w 341"/>
              <a:gd name="T7" fmla="*/ 23 h 23"/>
              <a:gd name="T8" fmla="*/ 326 w 341"/>
              <a:gd name="T9" fmla="*/ 0 h 2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3">
                <a:moveTo>
                  <a:pt x="326" y="0"/>
                </a:moveTo>
                <a:cubicBezTo>
                  <a:pt x="222" y="0"/>
                  <a:pt x="119" y="0"/>
                  <a:pt x="15" y="0"/>
                </a:cubicBezTo>
                <a:cubicBezTo>
                  <a:pt x="0" y="0"/>
                  <a:pt x="0" y="23"/>
                  <a:pt x="15" y="23"/>
                </a:cubicBezTo>
                <a:cubicBezTo>
                  <a:pt x="119" y="23"/>
                  <a:pt x="222" y="23"/>
                  <a:pt x="326" y="23"/>
                </a:cubicBezTo>
                <a:cubicBezTo>
                  <a:pt x="341" y="23"/>
                  <a:pt x="341" y="0"/>
                  <a:pt x="32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67" name="任意多边形 66" title=""/>
          <p:cNvSpPr/>
          <p:nvPr>
            <p:custDataLst>
              <p:tags r:id="rId11"/>
            </p:custDataLst>
          </p:nvPr>
        </p:nvSpPr>
        <p:spPr bwMode="auto">
          <a:xfrm>
            <a:off x="3239770" y="5476875"/>
            <a:ext cx="568960" cy="76200"/>
          </a:xfrm>
          <a:custGeom>
            <a:gdLst>
              <a:gd name="T0" fmla="*/ 326 w 341"/>
              <a:gd name="T1" fmla="*/ 0 h 24"/>
              <a:gd name="T2" fmla="*/ 15 w 341"/>
              <a:gd name="T3" fmla="*/ 1 h 24"/>
              <a:gd name="T4" fmla="*/ 15 w 341"/>
              <a:gd name="T5" fmla="*/ 24 h 24"/>
              <a:gd name="T6" fmla="*/ 326 w 341"/>
              <a:gd name="T7" fmla="*/ 24 h 24"/>
              <a:gd name="T8" fmla="*/ 326 w 341"/>
              <a:gd name="T9" fmla="*/ 0 h 2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4">
                <a:moveTo>
                  <a:pt x="326" y="0"/>
                </a:moveTo>
                <a:cubicBezTo>
                  <a:pt x="222" y="0"/>
                  <a:pt x="119" y="1"/>
                  <a:pt x="15" y="1"/>
                </a:cubicBezTo>
                <a:cubicBezTo>
                  <a:pt x="0" y="1"/>
                  <a:pt x="0" y="24"/>
                  <a:pt x="15" y="24"/>
                </a:cubicBezTo>
                <a:cubicBezTo>
                  <a:pt x="119" y="24"/>
                  <a:pt x="222" y="24"/>
                  <a:pt x="326" y="24"/>
                </a:cubicBezTo>
                <a:cubicBezTo>
                  <a:pt x="341" y="24"/>
                  <a:pt x="341" y="0"/>
                  <a:pt x="3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68" name="任意多边形 67" title=""/>
          <p:cNvSpPr/>
          <p:nvPr>
            <p:custDataLst>
              <p:tags r:id="rId12"/>
            </p:custDataLst>
          </p:nvPr>
        </p:nvSpPr>
        <p:spPr bwMode="auto">
          <a:xfrm>
            <a:off x="3239770" y="5368290"/>
            <a:ext cx="568960" cy="76200"/>
          </a:xfrm>
          <a:custGeom>
            <a:gdLst>
              <a:gd name="T0" fmla="*/ 325 w 341"/>
              <a:gd name="T1" fmla="*/ 0 h 24"/>
              <a:gd name="T2" fmla="*/ 15 w 341"/>
              <a:gd name="T3" fmla="*/ 0 h 24"/>
              <a:gd name="T4" fmla="*/ 15 w 341"/>
              <a:gd name="T5" fmla="*/ 24 h 24"/>
              <a:gd name="T6" fmla="*/ 325 w 341"/>
              <a:gd name="T7" fmla="*/ 23 h 24"/>
              <a:gd name="T8" fmla="*/ 325 w 341"/>
              <a:gd name="T9" fmla="*/ 0 h 2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24">
                <a:moveTo>
                  <a:pt x="325" y="0"/>
                </a:moveTo>
                <a:cubicBezTo>
                  <a:pt x="222" y="0"/>
                  <a:pt x="119" y="0"/>
                  <a:pt x="15" y="0"/>
                </a:cubicBezTo>
                <a:cubicBezTo>
                  <a:pt x="0" y="0"/>
                  <a:pt x="0" y="24"/>
                  <a:pt x="15" y="24"/>
                </a:cubicBezTo>
                <a:cubicBezTo>
                  <a:pt x="119" y="24"/>
                  <a:pt x="222" y="24"/>
                  <a:pt x="325" y="23"/>
                </a:cubicBezTo>
                <a:cubicBezTo>
                  <a:pt x="341" y="23"/>
                  <a:pt x="341" y="0"/>
                  <a:pt x="32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</a:p>
        </p:txBody>
      </p:sp>
      <p:sp>
        <p:nvSpPr>
          <p:cNvPr id="44" name="五边形 43" title=""/>
          <p:cNvSpPr/>
          <p:nvPr>
            <p:custDataLst>
              <p:tags r:id="rId13"/>
            </p:custDataLst>
          </p:nvPr>
        </p:nvSpPr>
        <p:spPr bwMode="auto">
          <a:xfrm>
            <a:off x="3836670" y="1515745"/>
            <a:ext cx="1790700" cy="520700"/>
          </a:xfrm>
          <a:prstGeom prst="homePlate">
            <a:avLst/>
          </a:prstGeom>
          <a:solidFill>
            <a:schemeClr val="accent1"/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chemeClr val="bg1"/>
              </a:solidFill>
            </a:endParaRPr>
          </a:p>
        </p:txBody>
      </p:sp>
      <p:sp>
        <p:nvSpPr>
          <p:cNvPr id="45" name="椭圆 44" title=""/>
          <p:cNvSpPr/>
          <p:nvPr>
            <p:custDataLst>
              <p:tags r:id="rId14"/>
            </p:custDataLst>
          </p:nvPr>
        </p:nvSpPr>
        <p:spPr bwMode="auto">
          <a:xfrm>
            <a:off x="5503545" y="1480185"/>
            <a:ext cx="986790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chemeClr val="accent1"/>
                </a:solidFill>
              </a:rPr>
              <a:t>01</a:t>
            </a:r>
            <a:endParaRPr lang="en-US" altLang="zh-CN" sz="3200" b="1" i="1">
              <a:solidFill>
                <a:schemeClr val="accent1"/>
              </a:solidFill>
            </a:endParaRPr>
          </a:p>
        </p:txBody>
      </p:sp>
      <p:sp>
        <p:nvSpPr>
          <p:cNvPr id="57" name="文本框 56" title=""/>
          <p:cNvSpPr txBox="1"/>
          <p:nvPr>
            <p:custDataLst>
              <p:tags r:id="rId15"/>
            </p:custDataLst>
          </p:nvPr>
        </p:nvSpPr>
        <p:spPr>
          <a:xfrm>
            <a:off x="6166485" y="1482090"/>
            <a:ext cx="4434205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/>
              <a:t>    </a:t>
            </a:r>
            <a:r>
              <a:rPr lang="en-US" altLang="zh-CN" sz="2800">
                <a:solidFill>
                  <a:srgbClr val="0000FF"/>
                </a:solidFill>
              </a:rPr>
              <a:t> </a:t>
            </a:r>
            <a:r>
              <a:rPr lang="zh-CN" altLang="en-US" sz="2800">
                <a:solidFill>
                  <a:srgbClr val="0000FF"/>
                </a:solidFill>
              </a:rPr>
              <a:t>基础作业：</a:t>
            </a:r>
            <a:r>
              <a:rPr lang="zh-CN" altLang="en-US" sz="2800" u="sng">
                <a:solidFill>
                  <a:srgbClr val="0000FF"/>
                </a:solidFill>
              </a:rPr>
              <a:t>             </a:t>
            </a:r>
            <a:r>
              <a:rPr lang="zh-CN" altLang="en-US" sz="2800">
                <a:solidFill>
                  <a:srgbClr val="0000FF"/>
                </a:solidFill>
              </a:rPr>
              <a:t> </a:t>
            </a:r>
            <a:r>
              <a:rPr lang="en-US" altLang="zh-CN" sz="2800">
                <a:solidFill>
                  <a:srgbClr val="0000FF"/>
                </a:solidFill>
              </a:rPr>
              <a:t>.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98" name="五边形 97" title=""/>
          <p:cNvSpPr/>
          <p:nvPr>
            <p:custDataLst>
              <p:tags r:id="rId16"/>
            </p:custDataLst>
          </p:nvPr>
        </p:nvSpPr>
        <p:spPr bwMode="auto">
          <a:xfrm>
            <a:off x="3893185" y="2837815"/>
            <a:ext cx="2076450" cy="520700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rgbClr val="FF0000"/>
              </a:solidFill>
            </a:endParaRPr>
          </a:p>
        </p:txBody>
      </p:sp>
      <p:sp>
        <p:nvSpPr>
          <p:cNvPr id="99" name="椭圆 98" title=""/>
          <p:cNvSpPr/>
          <p:nvPr>
            <p:custDataLst>
              <p:tags r:id="rId17"/>
            </p:custDataLst>
          </p:nvPr>
        </p:nvSpPr>
        <p:spPr bwMode="auto">
          <a:xfrm>
            <a:off x="5799455" y="2798445"/>
            <a:ext cx="936625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rgbClr val="FF0000"/>
                </a:solidFill>
              </a:rPr>
              <a:t>02</a:t>
            </a:r>
            <a:endParaRPr lang="en-US" altLang="zh-CN" sz="3200" b="1" i="1">
              <a:solidFill>
                <a:srgbClr val="FF0000"/>
              </a:solidFill>
            </a:endParaRPr>
          </a:p>
        </p:txBody>
      </p:sp>
      <p:sp>
        <p:nvSpPr>
          <p:cNvPr id="100" name="文本框 99" title=""/>
          <p:cNvSpPr txBox="1"/>
          <p:nvPr>
            <p:custDataLst>
              <p:tags r:id="rId18"/>
            </p:custDataLst>
          </p:nvPr>
        </p:nvSpPr>
        <p:spPr>
          <a:xfrm>
            <a:off x="6409055" y="2771775"/>
            <a:ext cx="4541520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2800"/>
              <a:t>   </a:t>
            </a:r>
            <a:r>
              <a:rPr lang="en-US" altLang="zh-CN" sz="2800">
                <a:solidFill>
                  <a:srgbClr val="0000FF"/>
                </a:solidFill>
              </a:rPr>
              <a:t>能力作业：</a:t>
            </a:r>
            <a:r>
              <a:rPr lang="en-US" altLang="zh-CN" sz="2800">
                <a:solidFill>
                  <a:srgbClr val="0000FF"/>
                </a:solidFill>
                <a:sym typeface="+mn-ea"/>
              </a:rPr>
              <a:t>              .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106" name="五边形 105" title=""/>
          <p:cNvSpPr/>
          <p:nvPr>
            <p:custDataLst>
              <p:tags r:id="rId19"/>
            </p:custDataLst>
          </p:nvPr>
        </p:nvSpPr>
        <p:spPr bwMode="auto">
          <a:xfrm>
            <a:off x="3844290" y="4108450"/>
            <a:ext cx="1012190" cy="520700"/>
          </a:xfrm>
          <a:prstGeom prst="homePlate">
            <a:avLst/>
          </a:prstGeom>
          <a:solidFill>
            <a:schemeClr val="accent5">
              <a:lumMod val="50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endParaRPr sz="1600" b="1">
              <a:solidFill>
                <a:schemeClr val="bg1"/>
              </a:solidFill>
            </a:endParaRPr>
          </a:p>
        </p:txBody>
      </p:sp>
      <p:sp>
        <p:nvSpPr>
          <p:cNvPr id="107" name="椭圆 106" title=""/>
          <p:cNvSpPr/>
          <p:nvPr>
            <p:custDataLst>
              <p:tags r:id="rId20"/>
            </p:custDataLst>
          </p:nvPr>
        </p:nvSpPr>
        <p:spPr bwMode="auto">
          <a:xfrm>
            <a:off x="4728210" y="4055110"/>
            <a:ext cx="1017905" cy="591820"/>
          </a:xfrm>
          <a:prstGeom prst="ellipse">
            <a:avLst/>
          </a:prstGeom>
          <a:solidFill>
            <a:schemeClr val="bg1"/>
          </a:solidFill>
          <a:ln w="19050">
            <a:noFill/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r>
              <a:rPr lang="en-US" altLang="zh-CN" sz="3200" b="1" i="1">
                <a:solidFill>
                  <a:srgbClr val="C00000"/>
                </a:solidFill>
              </a:rPr>
              <a:t>03</a:t>
            </a:r>
            <a:endParaRPr lang="en-US" altLang="zh-CN" sz="3200" b="1" i="1">
              <a:solidFill>
                <a:srgbClr val="C00000"/>
              </a:solidFill>
            </a:endParaRPr>
          </a:p>
        </p:txBody>
      </p:sp>
      <p:sp>
        <p:nvSpPr>
          <p:cNvPr id="108" name="文本框 107" title=""/>
          <p:cNvSpPr txBox="1"/>
          <p:nvPr>
            <p:custDataLst>
              <p:tags r:id="rId21"/>
            </p:custDataLst>
          </p:nvPr>
        </p:nvSpPr>
        <p:spPr>
          <a:xfrm>
            <a:off x="6735445" y="4075430"/>
            <a:ext cx="3927475" cy="586740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2800">
                <a:solidFill>
                  <a:srgbClr val="0000FF"/>
                </a:solidFill>
              </a:rPr>
              <a:t>拓展延伸：（选做）</a:t>
            </a:r>
            <a:endParaRPr lang="en-US" altLang="zh-CN" sz="2800">
              <a:solidFill>
                <a:srgbClr val="0000FF"/>
              </a:solidFill>
            </a:endParaRPr>
          </a:p>
        </p:txBody>
      </p:sp>
      <p:sp>
        <p:nvSpPr>
          <p:cNvPr id="55" name="文本框 54" title=""/>
          <p:cNvSpPr txBox="1"/>
          <p:nvPr>
            <p:custDataLst>
              <p:tags r:id="rId22"/>
            </p:custDataLst>
          </p:nvPr>
        </p:nvSpPr>
        <p:spPr>
          <a:xfrm>
            <a:off x="1151255" y="2258695"/>
            <a:ext cx="1342390" cy="846455"/>
          </a:xfrm>
          <a:prstGeom prst="rect">
            <a:avLst/>
          </a:prstGeom>
          <a:noFill/>
        </p:spPr>
        <p:txBody>
          <a:bodyPr wrap="none" lIns="91440" tIns="45720" rIns="91440" bIns="45720" numCol="1" rtlCol="0">
            <a:prstTxWarp prst="textChevron">
              <a:avLst/>
            </a:prstTxWarp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作业</a:t>
            </a:r>
            <a:endParaRPr kumimoji="0" lang="zh-CN" altLang="en-US" sz="54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</p:txBody>
      </p:sp>
      <p:sp>
        <p:nvSpPr>
          <p:cNvPr id="51" name="矩形 50" title=""/>
          <p:cNvSpPr/>
          <p:nvPr>
            <p:custDataLst>
              <p:tags r:id="rId23"/>
            </p:custDataLst>
          </p:nvPr>
        </p:nvSpPr>
        <p:spPr>
          <a:xfrm>
            <a:off x="232410" y="1705610"/>
            <a:ext cx="636270" cy="33528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925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2" name="矩形 51" title=""/>
          <p:cNvSpPr/>
          <p:nvPr>
            <p:custDataLst>
              <p:tags r:id="rId24"/>
            </p:custDataLst>
          </p:nvPr>
        </p:nvSpPr>
        <p:spPr>
          <a:xfrm>
            <a:off x="989965" y="1764030"/>
            <a:ext cx="141605" cy="276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85000" lnSpcReduction="2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3" name="任意多边形 52" title=""/>
          <p:cNvSpPr/>
          <p:nvPr>
            <p:custDataLst>
              <p:tags r:id="rId25"/>
            </p:custDataLst>
          </p:nvPr>
        </p:nvSpPr>
        <p:spPr>
          <a:xfrm>
            <a:off x="2326640" y="1704975"/>
            <a:ext cx="452755" cy="520065"/>
          </a:xfrm>
          <a:custGeom>
            <a:gdLst>
              <a:gd name="connsiteX0" fmla="*/ 259984 w 607639"/>
              <a:gd name="connsiteY0" fmla="*/ 430308 h 606722"/>
              <a:gd name="connsiteX1" fmla="*/ 287837 w 607639"/>
              <a:gd name="connsiteY1" fmla="*/ 458126 h 606722"/>
              <a:gd name="connsiteX2" fmla="*/ 139047 w 607639"/>
              <a:gd name="connsiteY2" fmla="*/ 606722 h 606722"/>
              <a:gd name="connsiteX3" fmla="*/ 111282 w 607639"/>
              <a:gd name="connsiteY3" fmla="*/ 578905 h 606722"/>
              <a:gd name="connsiteX4" fmla="*/ 204460 w 607639"/>
              <a:gd name="connsiteY4" fmla="*/ 374844 h 606722"/>
              <a:gd name="connsiteX5" fmla="*/ 232231 w 607639"/>
              <a:gd name="connsiteY5" fmla="*/ 402573 h 606722"/>
              <a:gd name="connsiteX6" fmla="*/ 27771 w 607639"/>
              <a:gd name="connsiteY6" fmla="*/ 606722 h 606722"/>
              <a:gd name="connsiteX7" fmla="*/ 0 w 607639"/>
              <a:gd name="connsiteY7" fmla="*/ 578904 h 606722"/>
              <a:gd name="connsiteX8" fmla="*/ 148791 w 607639"/>
              <a:gd name="connsiteY8" fmla="*/ 319309 h 606722"/>
              <a:gd name="connsiteX9" fmla="*/ 176555 w 607639"/>
              <a:gd name="connsiteY9" fmla="*/ 347040 h 606722"/>
              <a:gd name="connsiteX10" fmla="*/ 27853 w 607639"/>
              <a:gd name="connsiteY10" fmla="*/ 495652 h 606722"/>
              <a:gd name="connsiteX11" fmla="*/ 0 w 607639"/>
              <a:gd name="connsiteY11" fmla="*/ 467921 h 606722"/>
              <a:gd name="connsiteX12" fmla="*/ 482456 w 607639"/>
              <a:gd name="connsiteY12" fmla="*/ 291506 h 606722"/>
              <a:gd name="connsiteX13" fmla="*/ 441354 w 607639"/>
              <a:gd name="connsiteY13" fmla="*/ 444829 h 606722"/>
              <a:gd name="connsiteX14" fmla="*/ 385749 w 607639"/>
              <a:gd name="connsiteY14" fmla="*/ 500380 h 606722"/>
              <a:gd name="connsiteX15" fmla="*/ 329611 w 607639"/>
              <a:gd name="connsiteY15" fmla="*/ 444295 h 606722"/>
              <a:gd name="connsiteX16" fmla="*/ 218312 w 607639"/>
              <a:gd name="connsiteY16" fmla="*/ 277605 h 606722"/>
              <a:gd name="connsiteX17" fmla="*/ 329470 w 607639"/>
              <a:gd name="connsiteY17" fmla="*/ 388739 h 606722"/>
              <a:gd name="connsiteX18" fmla="*/ 301703 w 607639"/>
              <a:gd name="connsiteY18" fmla="*/ 416478 h 606722"/>
              <a:gd name="connsiteX19" fmla="*/ 190456 w 607639"/>
              <a:gd name="connsiteY19" fmla="*/ 305433 h 606722"/>
              <a:gd name="connsiteX20" fmla="*/ 315639 w 607639"/>
              <a:gd name="connsiteY20" fmla="*/ 124971 h 606722"/>
              <a:gd name="connsiteX21" fmla="*/ 162720 w 607639"/>
              <a:gd name="connsiteY21" fmla="*/ 277604 h 606722"/>
              <a:gd name="connsiteX22" fmla="*/ 106554 w 607639"/>
              <a:gd name="connsiteY22" fmla="*/ 221544 h 606722"/>
              <a:gd name="connsiteX23" fmla="*/ 162097 w 607639"/>
              <a:gd name="connsiteY23" fmla="*/ 166016 h 606722"/>
              <a:gd name="connsiteX24" fmla="*/ 459243 w 607639"/>
              <a:gd name="connsiteY24" fmla="*/ 120359 h 606722"/>
              <a:gd name="connsiteX25" fmla="*/ 431471 w 607639"/>
              <a:gd name="connsiteY25" fmla="*/ 148088 h 606722"/>
              <a:gd name="connsiteX26" fmla="*/ 459243 w 607639"/>
              <a:gd name="connsiteY26" fmla="*/ 175905 h 606722"/>
              <a:gd name="connsiteX27" fmla="*/ 487103 w 607639"/>
              <a:gd name="connsiteY27" fmla="*/ 148088 h 606722"/>
              <a:gd name="connsiteX28" fmla="*/ 445357 w 607639"/>
              <a:gd name="connsiteY28" fmla="*/ 50948 h 606722"/>
              <a:gd name="connsiteX29" fmla="*/ 556620 w 607639"/>
              <a:gd name="connsiteY29" fmla="*/ 161952 h 606722"/>
              <a:gd name="connsiteX30" fmla="*/ 357326 w 607639"/>
              <a:gd name="connsiteY30" fmla="*/ 360942 h 606722"/>
              <a:gd name="connsiteX31" fmla="*/ 246062 w 607639"/>
              <a:gd name="connsiteY31" fmla="*/ 249938 h 606722"/>
              <a:gd name="connsiteX32" fmla="*/ 607639 w 607639"/>
              <a:gd name="connsiteY32" fmla="*/ 0 h 606722"/>
              <a:gd name="connsiteX33" fmla="*/ 576136 w 607639"/>
              <a:gd name="connsiteY33" fmla="*/ 125818 h 606722"/>
              <a:gd name="connsiteX34" fmla="*/ 481539 w 607639"/>
              <a:gd name="connsiteY34" fmla="*/ 31454 h 60672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7639" h="606722">
                <a:moveTo>
                  <a:pt x="259984" y="430308"/>
                </a:moveTo>
                <a:lnTo>
                  <a:pt x="287837" y="458126"/>
                </a:lnTo>
                <a:lnTo>
                  <a:pt x="139047" y="606722"/>
                </a:lnTo>
                <a:lnTo>
                  <a:pt x="111282" y="578905"/>
                </a:lnTo>
                <a:close/>
                <a:moveTo>
                  <a:pt x="204460" y="374844"/>
                </a:moveTo>
                <a:lnTo>
                  <a:pt x="232231" y="402573"/>
                </a:lnTo>
                <a:lnTo>
                  <a:pt x="27771" y="606722"/>
                </a:lnTo>
                <a:lnTo>
                  <a:pt x="0" y="578904"/>
                </a:lnTo>
                <a:close/>
                <a:moveTo>
                  <a:pt x="148791" y="319309"/>
                </a:moveTo>
                <a:lnTo>
                  <a:pt x="176555" y="347040"/>
                </a:lnTo>
                <a:lnTo>
                  <a:pt x="27853" y="495652"/>
                </a:lnTo>
                <a:lnTo>
                  <a:pt x="0" y="467921"/>
                </a:lnTo>
                <a:close/>
                <a:moveTo>
                  <a:pt x="482456" y="291506"/>
                </a:moveTo>
                <a:lnTo>
                  <a:pt x="441354" y="444829"/>
                </a:lnTo>
                <a:lnTo>
                  <a:pt x="385749" y="500380"/>
                </a:lnTo>
                <a:lnTo>
                  <a:pt x="329611" y="444295"/>
                </a:lnTo>
                <a:close/>
                <a:moveTo>
                  <a:pt x="218312" y="277605"/>
                </a:moveTo>
                <a:lnTo>
                  <a:pt x="329470" y="388739"/>
                </a:lnTo>
                <a:lnTo>
                  <a:pt x="301703" y="416478"/>
                </a:lnTo>
                <a:lnTo>
                  <a:pt x="190456" y="305433"/>
                </a:lnTo>
                <a:close/>
                <a:moveTo>
                  <a:pt x="315639" y="124971"/>
                </a:moveTo>
                <a:lnTo>
                  <a:pt x="162720" y="277604"/>
                </a:lnTo>
                <a:lnTo>
                  <a:pt x="106554" y="221544"/>
                </a:lnTo>
                <a:lnTo>
                  <a:pt x="162097" y="166016"/>
                </a:lnTo>
                <a:close/>
                <a:moveTo>
                  <a:pt x="459243" y="120359"/>
                </a:moveTo>
                <a:lnTo>
                  <a:pt x="431471" y="148088"/>
                </a:lnTo>
                <a:lnTo>
                  <a:pt x="459243" y="175905"/>
                </a:lnTo>
                <a:lnTo>
                  <a:pt x="487103" y="148088"/>
                </a:lnTo>
                <a:close/>
                <a:moveTo>
                  <a:pt x="445357" y="50948"/>
                </a:moveTo>
                <a:lnTo>
                  <a:pt x="556620" y="161952"/>
                </a:lnTo>
                <a:lnTo>
                  <a:pt x="357326" y="360942"/>
                </a:lnTo>
                <a:lnTo>
                  <a:pt x="246062" y="249938"/>
                </a:lnTo>
                <a:close/>
                <a:moveTo>
                  <a:pt x="607639" y="0"/>
                </a:moveTo>
                <a:lnTo>
                  <a:pt x="576136" y="125818"/>
                </a:lnTo>
                <a:lnTo>
                  <a:pt x="481539" y="31454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 title=""/>
          <p:cNvSpPr txBox="1"/>
          <p:nvPr/>
        </p:nvSpPr>
        <p:spPr>
          <a:xfrm>
            <a:off x="981075" y="623570"/>
            <a:ext cx="1032065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给授课教师的建议：</a:t>
            </a:r>
            <a:endParaRPr lang="zh-CN" altLang="en-US" sz="320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1.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素养篇与思维篇中的问题，建议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以学生分析为主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，由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学生思考、探究、讨论，得出解决方案，教师适时点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拨即可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;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2.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原</a:t>
            </a:r>
            <a:r>
              <a:rPr lang="en-US" altLang="zh-CN" sz="3200" i="1">
                <a:solidFill>
                  <a:srgbClr val="7030A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PPT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上的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“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分析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</a:t>
            </a: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文本框内容，仅供教师参考，上</a:t>
            </a:r>
            <a:endParaRPr lang="zh-CN" altLang="en-US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课前建议删除，使问题解决的过程得以</a:t>
            </a:r>
            <a:r>
              <a:rPr lang="zh-CN" altLang="en-US" sz="32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原生态呈现</a:t>
            </a:r>
            <a:r>
              <a:rPr lang="en-US" altLang="zh-CN" sz="320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en-US" altLang="zh-CN" sz="320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文本框 2" title=""/>
          <p:cNvSpPr txBox="1"/>
          <p:nvPr/>
        </p:nvSpPr>
        <p:spPr>
          <a:xfrm>
            <a:off x="7675245" y="5277485"/>
            <a:ext cx="31470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（本页可以删了！）</a:t>
            </a:r>
            <a:endParaRPr lang="zh-CN" altLang="en-US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文本框 2" title=""/>
          <p:cNvSpPr txBox="1"/>
          <p:nvPr/>
        </p:nvSpPr>
        <p:spPr>
          <a:xfrm>
            <a:off x="932815" y="483235"/>
            <a:ext cx="9618980" cy="5015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 fontAlgn="auto">
              <a:lnSpc>
                <a:spcPct val="100000"/>
              </a:lnSpc>
              <a:buClrTx/>
              <a:buSzTx/>
              <a:buFontTx/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先看几个实例．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(1)如果张红以1元/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kg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的价格购买了某种蔬菜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w kg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 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那么她需要支付</a:t>
            </a:r>
            <a:r>
              <a:rPr lang="en-US" altLang="zh-CN" sz="32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＝</a:t>
            </a:r>
            <a:r>
              <a:rPr lang="en-US" altLang="zh-CN" sz="32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w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元，这里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是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w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的函数； 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(2)如果正方形的边长为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，那么正方形的面积</a:t>
            </a:r>
            <a:r>
              <a:rPr lang="en-US" altLang="zh-CN" sz="32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S＝a</a:t>
            </a:r>
            <a:r>
              <a:rPr lang="en-US" altLang="zh-CN" sz="3200" i="1" baseline="3000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 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这里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是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的函数； 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(3)如果立方体的棱长为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，那么立方体的体积</a:t>
            </a:r>
            <a:r>
              <a:rPr lang="en-US" altLang="zh-CN" sz="32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V</a:t>
            </a:r>
            <a:r>
              <a:rPr lang="en-US" altLang="zh-CN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＝</a:t>
            </a:r>
            <a:r>
              <a:rPr lang="en-US" altLang="zh-CN" sz="3200" i="1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3200" baseline="300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 </a:t>
            </a:r>
            <a:endParaRPr lang="en-US" altLang="zh-CN" sz="32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这里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V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是</a:t>
            </a:r>
            <a:r>
              <a:rPr lang="en-US" altLang="zh-CN" sz="3200" i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32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的函数；　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10614660" y="1854835"/>
            <a:ext cx="1172210" cy="583565"/>
          </a:xfrm>
          <a:prstGeom prst="rect">
            <a:avLst/>
          </a:prstGeom>
          <a:noFill/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32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y=x</a:t>
            </a:r>
            <a:endParaRPr lang="en-US" altLang="zh-CN" sz="3200" i="1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文本框 4" title=""/>
          <p:cNvSpPr txBox="1"/>
          <p:nvPr/>
        </p:nvSpPr>
        <p:spPr>
          <a:xfrm>
            <a:off x="10614660" y="3369945"/>
            <a:ext cx="1172210" cy="583565"/>
          </a:xfrm>
          <a:prstGeom prst="rect">
            <a:avLst/>
          </a:prstGeom>
          <a:noFill/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32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y=x</a:t>
            </a:r>
            <a:r>
              <a:rPr lang="en-US" altLang="zh-CN" sz="3200" i="1" baseline="300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endParaRPr lang="en-US" altLang="zh-CN" sz="3200" i="1" baseline="3000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文本框 5" title=""/>
          <p:cNvSpPr txBox="1"/>
          <p:nvPr/>
        </p:nvSpPr>
        <p:spPr>
          <a:xfrm>
            <a:off x="10605770" y="4738370"/>
            <a:ext cx="1172210" cy="583565"/>
          </a:xfrm>
          <a:prstGeom prst="rect">
            <a:avLst/>
          </a:prstGeom>
          <a:noFill/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32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y=x</a:t>
            </a:r>
            <a:r>
              <a:rPr lang="en-US" altLang="zh-CN" sz="3200" i="1" baseline="300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3</a:t>
            </a:r>
            <a:endParaRPr lang="en-US" altLang="zh-CN" sz="3200" i="1" baseline="3000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3" name="文本框 2" title=""/>
              <p:cNvSpPr txBox="1"/>
              <p:nvPr/>
            </p:nvSpPr>
            <p:spPr>
              <a:xfrm>
                <a:off x="901700" y="173355"/>
                <a:ext cx="9562465" cy="337629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noFill/>
              </a:ln>
            </p:spPr>
            <p:txBody>
              <a:bodyPr wrap="square" anchor="t" anchorCtr="0">
                <a:spAutoFit/>
              </a:bodyPr>
              <a:lstStyle/>
              <a:p>
                <a:pPr algn="l" fontAlgn="auto">
                  <a:lnSpc>
                    <a:spcPct val="150000"/>
                  </a:lnSpc>
                  <a:buClrTx/>
                  <a:buSzTx/>
                  <a:buFontTx/>
                </a:pP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(4)如果一个正方形场地的面积为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S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，那么这个正方形</a:t>
                </a:r>
                <a:endPara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 algn="l" fontAlgn="auto">
                  <a:lnSpc>
                    <a:spcPct val="150000"/>
                  </a:lnSpc>
                  <a:buClrTx/>
                  <a:buSzTx/>
                  <a:buFontTx/>
                </a:pP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的边长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c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＝</a:t>
                </a:r>
                <a14:m>
                  <m:oMathPara>
                    <m:oMathParaPr>
                      <m:jc/>
                    </m:oMathParaPr>
                    <m:oMath>
                      <m:rad>
                        <m:radPr>
                          <m:degHide m:val="on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𝑆</m:t>
                          </m:r>
                        </m:e>
                      </m:rad>
                    </m:oMath>
                  </m:oMathPara>
                </a14:m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，这里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c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是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S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的函数； </a:t>
                </a:r>
                <a:endPara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 algn="l" fontAlgn="auto">
                  <a:lnSpc>
                    <a:spcPct val="150000"/>
                  </a:lnSpc>
                  <a:buClrTx/>
                  <a:buSzTx/>
                  <a:buFontTx/>
                </a:pP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(5)如果某人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t s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内骑车行进了1 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km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，那么他骑车的平 </a:t>
                </a:r>
                <a:endPara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 algn="l" fontAlgn="auto">
                  <a:lnSpc>
                    <a:spcPct val="150000"/>
                  </a:lnSpc>
                  <a:buClrTx/>
                  <a:buSzTx/>
                  <a:buFontTx/>
                </a:pP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均速度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v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＝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km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/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s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，即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v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＝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t</a:t>
                </a:r>
                <a:r>
                  <a:rPr lang="en-US" altLang="zh-CN" sz="3200" baseline="300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-1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，这里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v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是</a:t>
                </a:r>
                <a:r>
                  <a:rPr lang="en-US" altLang="zh-CN" sz="32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t</a:t>
                </a:r>
                <a:r>
                  <a:rPr lang="en-US" altLang="zh-CN" sz="32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的函数．</a:t>
                </a:r>
                <a:endParaRPr lang="en-US" altLang="zh-CN" sz="32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00" y="173355"/>
                <a:ext cx="9562465" cy="337629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>
        <mc:Choice Requires="a14">
          <p:sp>
            <p:nvSpPr>
              <p:cNvPr id="4" name="文本框 3" title=""/>
              <p:cNvSpPr txBox="1"/>
              <p:nvPr/>
            </p:nvSpPr>
            <p:spPr>
              <a:xfrm>
                <a:off x="10614660" y="1014730"/>
                <a:ext cx="1172210" cy="734060"/>
              </a:xfrm>
              <a:prstGeom prst="rect">
                <a:avLst/>
              </a:prstGeom>
              <a:noFill/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 anchor="t" anchorCtr="0">
                <a:spAutoFit/>
              </a:bodyPr>
              <a:lstStyle/>
              <a:p>
                <a:pPr fontAlgn="auto">
                  <a:lnSpc>
                    <a:spcPct val="100000"/>
                  </a:lnSpc>
                </a:pPr>
                <a:r>
                  <a:rPr lang="en-US" altLang="zh-CN" sz="3200" i="1">
                    <a:solidFill>
                      <a:srgbClr val="FF0000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y=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32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32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fPr>
                            <m:num>
                              <m:r>
                                <a:rPr lang="en-US" altLang="zh-CN" sz="32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32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altLang="zh-CN" sz="3200" i="1" baseline="30000">
                  <a:solidFill>
                    <a:srgbClr val="FF0000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4660" y="1014730"/>
                <a:ext cx="1172210" cy="734060"/>
              </a:xfrm>
              <a:prstGeom prst="rect">
                <a:avLst/>
              </a:prstGeom>
              <a:blipFill rotWithShape="1">
                <a:blip r:embed="rId3"/>
                <a:stretch>
                  <a:fillRect l="-433" t="-7612" r="-379" b="-606"/>
                </a:stretch>
              </a:blip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 title=""/>
          <p:cNvSpPr txBox="1"/>
          <p:nvPr/>
        </p:nvSpPr>
        <p:spPr>
          <a:xfrm>
            <a:off x="10614660" y="2747645"/>
            <a:ext cx="1172210" cy="583565"/>
          </a:xfrm>
          <a:prstGeom prst="rect">
            <a:avLst/>
          </a:prstGeom>
          <a:noFill/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 fontAlgn="auto">
              <a:lnSpc>
                <a:spcPct val="100000"/>
              </a:lnSpc>
            </a:pPr>
            <a:r>
              <a:rPr lang="en-US" altLang="zh-CN" sz="3200" i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y=x</a:t>
            </a:r>
            <a:r>
              <a:rPr lang="en-US" altLang="zh-CN" sz="3200" baseline="3000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-1</a:t>
            </a:r>
            <a:endParaRPr lang="en-US" altLang="zh-CN" sz="3200" baseline="3000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文本框 1" title=""/>
          <p:cNvSpPr txBox="1"/>
          <p:nvPr/>
        </p:nvSpPr>
        <p:spPr>
          <a:xfrm>
            <a:off x="901700" y="4391025"/>
            <a:ext cx="9562465" cy="650875"/>
          </a:xfrm>
          <a:prstGeom prst="rect">
            <a:avLst/>
          </a:prstGeom>
          <a:noFill/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 algn="l">
              <a:lnSpc>
                <a:spcPct val="130000"/>
              </a:lnSpc>
              <a:spcBef>
                <a:spcPct val="20000"/>
              </a:spcBef>
            </a:pPr>
            <a:r>
              <a:rPr 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</a:t>
            </a:r>
            <a:r>
              <a:rPr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观察</a:t>
            </a:r>
            <a:r>
              <a:rPr 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(1)</a:t>
            </a:r>
            <a:r>
              <a:rPr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～</a:t>
            </a:r>
            <a:r>
              <a:rPr 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(5)</a:t>
            </a:r>
            <a:r>
              <a:rPr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中的函数解析式，它们有什么</a:t>
            </a:r>
            <a:r>
              <a:rPr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共同特征</a:t>
            </a:r>
            <a:r>
              <a:rPr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？</a:t>
            </a:r>
            <a:endParaRPr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文本框 1" title=""/>
          <p:cNvSpPr txBox="1"/>
          <p:nvPr/>
        </p:nvSpPr>
        <p:spPr>
          <a:xfrm>
            <a:off x="1606550" y="1400810"/>
            <a:ext cx="8987790" cy="147637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一般地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函数</a:t>
            </a:r>
            <a:r>
              <a:rPr lang="en-US" altLang="zh-CN" sz="28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3200" i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3200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=</a:t>
            </a:r>
            <a:r>
              <a:rPr lang="en-US" altLang="zh-CN" sz="3200" i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3200" b="1" baseline="30000">
                <a:solidFill>
                  <a:srgbClr val="C00000"/>
                </a:solidFill>
                <a:latin typeface="Symbol" panose="05050102010706020507" pitchFamily="18" charset="2"/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sz="2800" b="1" baseline="30000">
                <a:solidFill>
                  <a:srgbClr val="C00000"/>
                </a:solidFill>
                <a:latin typeface="Symbol" panose="05050102010706020507" pitchFamily="18" charset="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800" b="1" baseline="30000">
                <a:solidFill>
                  <a:srgbClr val="0000FF"/>
                </a:solidFill>
                <a:latin typeface="Symbol" panose="05050102010706020507" pitchFamily="18" charset="2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叫做</a:t>
            </a:r>
            <a:r>
              <a:rPr lang="zh-CN" altLang="en-US" sz="2800" b="1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幂函数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其中</a:t>
            </a:r>
            <a:r>
              <a:rPr lang="en-US" altLang="zh-CN" sz="2800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x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是自变量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</a:t>
            </a:r>
            <a:endParaRPr lang="zh-CN" altLang="en-US" sz="2800" b="1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0000FF"/>
                </a:solidFill>
                <a:latin typeface="Symbol" panose="05050102010706020507" pitchFamily="18" charset="2"/>
                <a:ea typeface="宋体" panose="02010600030101010101" pitchFamily="2" charset="-122"/>
                <a:sym typeface="+mn-ea"/>
              </a:rPr>
              <a:t>a</a:t>
            </a: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是常数</a:t>
            </a: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.</a:t>
            </a:r>
            <a:endParaRPr lang="en-US" altLang="zh-CN" sz="2800">
              <a:solidFill>
                <a:srgbClr val="C00000"/>
              </a:solidFill>
              <a:latin typeface="宋体" panose="02010600030101010101" pitchFamily="2" charset="-122"/>
              <a:ea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1606550" y="749935"/>
            <a:ext cx="8987790" cy="650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幂</a:t>
            </a: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函数的概念:</a:t>
            </a:r>
            <a:endParaRPr lang="en-US" altLang="zh-CN" sz="2800">
              <a:solidFill>
                <a:srgbClr val="0000FF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mc:AlternateContent>
        <mc:Choice Requires="a14">
          <p:sp>
            <p:nvSpPr>
              <p:cNvPr id="5" name="文本框 4" title=""/>
              <p:cNvSpPr txBox="1"/>
              <p:nvPr/>
            </p:nvSpPr>
            <p:spPr>
              <a:xfrm>
                <a:off x="1607185" y="3646805"/>
                <a:ext cx="8987155" cy="165227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 anchor="t" anchorCtr="0">
                <a:spAutoFit/>
              </a:bodyPr>
              <a:lstStyle/>
              <a:p>
                <a:pPr fontAlgn="auto">
                  <a:lnSpc>
                    <a:spcPct val="150000"/>
                  </a:lnSpc>
                </a:pP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 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对于幂函数，我们只研究</a:t>
                </a:r>
                <a:r>
                  <a:rPr lang="en-US" altLang="zh-CN" sz="2800" b="1">
                    <a:solidFill>
                      <a:srgbClr val="0000FF"/>
                    </a:solidFill>
                    <a:latin typeface="Symbol" panose="05050102010706020507" pitchFamily="18" charset="2"/>
                    <a:ea typeface="宋体" panose="02010600030101010101" pitchFamily="2" charset="-122"/>
                    <a:sym typeface="+mn-ea"/>
                  </a:rPr>
                  <a:t>a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＝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3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，</a:t>
                </a:r>
                <a:r>
                  <a:rPr lang="en-US" altLang="zh-CN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-1</a:t>
                </a:r>
                <a:r>
                  <a:rPr lang="zh-CN" altLang="en-US" sz="2800">
                    <a:solidFill>
                      <a:srgbClr val="0000FF"/>
                    </a:solidFill>
                    <a:latin typeface="仿宋" panose="02010609060101010101" charset="-122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时的图象与性质．</a:t>
                </a:r>
                <a:endParaRPr lang="zh-CN" altLang="en-US" sz="2800">
                  <a:solidFill>
                    <a:srgbClr val="0000FF"/>
                  </a:solidFill>
                  <a:latin typeface="仿宋" panose="02010609060101010101" charset="-122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185" y="3646805"/>
                <a:ext cx="8987155" cy="1652270"/>
              </a:xfrm>
              <a:prstGeom prst="rect">
                <a:avLst/>
              </a:prstGeom>
              <a:blipFill rotWithShape="1">
                <a:blip r:embed="rId2"/>
                <a:stretch>
                  <a:fillRect l="-57" t="-307" r="-49" b="-269"/>
                </a:stretch>
              </a:blip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hape 120" title=""/>
          <p:cNvSpPr/>
          <p:nvPr/>
        </p:nvSpPr>
        <p:spPr>
          <a:xfrm>
            <a:off x="988695" y="271780"/>
            <a:ext cx="271716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幂函数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19" name="五边形 1" title=""/>
          <p:cNvSpPr/>
          <p:nvPr/>
        </p:nvSpPr>
        <p:spPr>
          <a:xfrm>
            <a:off x="500380" y="22701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1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266" name="Rectangle 6" title=""/>
          <p:cNvSpPr/>
          <p:nvPr/>
        </p:nvSpPr>
        <p:spPr>
          <a:xfrm>
            <a:off x="1568450" y="1213485"/>
            <a:ext cx="9055735" cy="5835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下列函数中，哪几个函数是幂函数？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graphicFrame>
        <p:nvGraphicFramePr>
          <p:cNvPr id="11267" name="Object 10" title=""/>
          <p:cNvGraphicFramePr>
            <a:graphicFrameLocks noGrp="1" noChangeAspect="1"/>
          </p:cNvGraphicFramePr>
          <p:nvPr/>
        </p:nvGraphicFramePr>
        <p:xfrm>
          <a:off x="1907540" y="2012950"/>
          <a:ext cx="8497570" cy="231965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r:id="rId2" imgW="5257800" imgH="1435100" progId="Equation.DSMT4">
                  <p:embed/>
                </p:oleObj>
              </mc:Choice>
              <mc:Fallback>
                <p:oleObj r:id="rId2" imgW="5257800" imgH="14351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07540" y="2012950"/>
                        <a:ext cx="8497570" cy="23196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 title=""/>
          <p:cNvSpPr/>
          <p:nvPr/>
        </p:nvSpPr>
        <p:spPr>
          <a:xfrm>
            <a:off x="587375" y="486410"/>
            <a:ext cx="172910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effectLst/>
                <a:latin typeface="方正姚体" panose="02010601030101010101" pitchFamily="2" charset="-122"/>
                <a:ea typeface="方正姚体" panose="02010601030101010101" pitchFamily="2" charset="-122"/>
                <a:sym typeface="微软雅黑" panose="020b0503020204020204" charset="-122"/>
              </a:rPr>
              <a:t>练一练</a:t>
            </a:r>
            <a:endParaRPr lang="zh-CN" altLang="en-US" sz="2800" b="1" smtClean="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sym typeface="微软雅黑" panose="020b0503020204020204" charset="-122"/>
            </a:endParaRPr>
          </a:p>
        </p:txBody>
      </p:sp>
      <p:sp>
        <p:nvSpPr>
          <p:cNvPr id="12296" name="Text Box 12" title=""/>
          <p:cNvSpPr txBox="1"/>
          <p:nvPr/>
        </p:nvSpPr>
        <p:spPr>
          <a:xfrm>
            <a:off x="1568450" y="4982845"/>
            <a:ext cx="9055100" cy="521970"/>
          </a:xfrm>
          <a:prstGeom prst="rect">
            <a:avLst/>
          </a:prstGeom>
          <a:noFill/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答案</a:t>
            </a:r>
            <a:r>
              <a:rPr lang="en-US" altLang="zh-CN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 (1) </a:t>
            </a:r>
            <a:endParaRPr lang="en-US" altLang="zh-CN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4340" name="Rectangle 2" title=""/>
          <p:cNvSpPr/>
          <p:nvPr/>
        </p:nvSpPr>
        <p:spPr>
          <a:xfrm>
            <a:off x="1593850" y="947738"/>
            <a:ext cx="9004935" cy="829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32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在同一坐标系中分别作出如下函数的图象： </a:t>
            </a:r>
            <a:endParaRPr lang="zh-CN" altLang="en-US" sz="32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mc:AlternateContent>
        <mc:Choice Requires="a14">
          <p:sp>
            <p:nvSpPr>
              <p:cNvPr id="2" name="文本框 1" title=""/>
              <p:cNvSpPr txBox="1"/>
              <p:nvPr/>
            </p:nvSpPr>
            <p:spPr>
              <a:xfrm>
                <a:off x="1593215" y="1778000"/>
                <a:ext cx="9004935" cy="391541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 anchor="t" anchorCtr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36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(1)</a:t>
                </a:r>
                <a:r>
                  <a:rPr lang="en-US" altLang="zh-CN" sz="36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y=x</a:t>
                </a:r>
                <a:r>
                  <a:rPr lang="en-US" altLang="zh-CN" sz="36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;</a:t>
                </a:r>
                <a:endParaRPr lang="en-US" altLang="zh-CN" sz="36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36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(2)</a:t>
                </a:r>
                <a:r>
                  <a:rPr lang="en-US" altLang="zh-CN" sz="36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y=x</a:t>
                </a:r>
                <a:r>
                  <a:rPr lang="en-US" altLang="zh-CN" sz="3600" baseline="30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  <a:r>
                  <a:rPr lang="en-US" altLang="zh-CN" sz="36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;</a:t>
                </a:r>
                <a:endParaRPr lang="en-US" altLang="zh-CN" sz="36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36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(3)  </a:t>
                </a:r>
                <a:r>
                  <a:rPr lang="en-US" altLang="zh-CN" sz="36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y=x</a:t>
                </a:r>
                <a:r>
                  <a:rPr lang="en-US" altLang="zh-CN" sz="3600" baseline="30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3</a:t>
                </a:r>
                <a:r>
                  <a:rPr lang="en-US" altLang="zh-CN" sz="36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;</a:t>
                </a:r>
                <a:endParaRPr lang="en-US" altLang="zh-CN" sz="36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36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(4)</a:t>
                </a:r>
                <a:r>
                  <a:rPr lang="en-US" altLang="zh-CN" sz="36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y=</a:t>
                </a:r>
                <a14:m>
                  <m:oMathPara>
                    <m:oMathParaPr>
                      <m:jc/>
                    </m:oMathParaPr>
                    <m:oMath>
                      <m:sSup>
                        <m:sSupPr>
                          <m:ctrlP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sz="3600" i="1">
                              <a:solidFill>
                                <a:srgbClr val="0000FF"/>
                              </a:solidFill>
                              <a:latin typeface="Cambria Math" panose="02040503050406030204" charset="0"/>
                              <a:ea typeface="仿宋" panose="02010609060101010101" charset="-122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type m:val="bar"/>
                              <m:ctrlPr>
                                <a:rPr lang="en-US" altLang="zh-CN" sz="36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fPr>
                            <m:num>
                              <m:r>
                                <a:rPr lang="en-US" altLang="zh-CN" sz="36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3600" i="1">
                                  <a:solidFill>
                                    <a:srgbClr val="0000FF"/>
                                  </a:solidFill>
                                  <a:latin typeface="Cambria Math" panose="02040503050406030204" charset="0"/>
                                  <a:ea typeface="仿宋" panose="02010609060101010101" charset="-122"/>
                                  <a:cs typeface="Cambria Math" panose="02040503050406030204" charset="0"/>
                                  <a:sym typeface="+mn-ea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r>
                  <a:rPr lang="en-US" altLang="zh-CN" sz="36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;</a:t>
                </a:r>
                <a:endParaRPr lang="en-US" altLang="zh-CN" sz="36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36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(5)</a:t>
                </a:r>
                <a:r>
                  <a:rPr lang="en-US" altLang="zh-CN" sz="36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 y=x</a:t>
                </a:r>
                <a:r>
                  <a:rPr lang="en-US" altLang="zh-CN" sz="3600" baseline="30000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-1</a:t>
                </a:r>
                <a:r>
                  <a:rPr lang="en-US" altLang="zh-CN" sz="3600" i="1">
                    <a:solidFill>
                      <a:srgbClr val="0000FF"/>
                    </a:solidFill>
                    <a:latin typeface="Times New Roman" panose="02020603050405020304" pitchFamily="18" charset="0"/>
                    <a:ea typeface="仿宋" panose="02010609060101010101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endParaRPr lang="en-US" altLang="zh-CN" sz="3600" i="1">
                  <a:solidFill>
                    <a:srgbClr val="0000FF"/>
                  </a:solidFill>
                  <a:latin typeface="Times New Roman" panose="02020603050405020304" pitchFamily="18" charset="0"/>
                  <a:ea typeface="仿宋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215" y="1778000"/>
                <a:ext cx="9004935" cy="3915410"/>
              </a:xfrm>
              <a:prstGeom prst="rect">
                <a:avLst/>
              </a:prstGeom>
              <a:blipFill rotWithShape="1">
                <a:blip r:embed="rId2"/>
                <a:stretch>
                  <a:fillRect l="-56" t="-130" r="-49" b="-114"/>
                </a:stretch>
              </a:blipFill>
              <a:ln w="9525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hape 120" title=""/>
          <p:cNvSpPr/>
          <p:nvPr/>
        </p:nvSpPr>
        <p:spPr>
          <a:xfrm>
            <a:off x="988695" y="271780"/>
            <a:ext cx="2717165" cy="368935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00000"/>
                </a:solidFill>
                <a:latin typeface="微软雅黑" panose="020b0503020204020204" charset="-122"/>
                <a:ea typeface="微软雅黑"/>
                <a:sym typeface="微软雅黑" panose="020b0503020204020204" charset="-122"/>
              </a:rPr>
              <a:t> 幂函数的性质</a:t>
            </a:r>
            <a:endParaRPr lang="zh-CN" altLang="en-US" sz="2400" b="1" smtClean="0">
              <a:solidFill>
                <a:srgbClr val="C00000"/>
              </a:solidFill>
              <a:latin typeface="微软雅黑" panose="020b0503020204020204" charset="-122"/>
              <a:ea typeface="微软雅黑"/>
              <a:sym typeface="微软雅黑" panose="020b0503020204020204" charset="-122"/>
            </a:endParaRPr>
          </a:p>
        </p:txBody>
      </p:sp>
      <p:sp>
        <p:nvSpPr>
          <p:cNvPr id="19" name="五边形 1" title=""/>
          <p:cNvSpPr/>
          <p:nvPr/>
        </p:nvSpPr>
        <p:spPr>
          <a:xfrm>
            <a:off x="500380" y="227013"/>
            <a:ext cx="488315" cy="459104"/>
          </a:xfrm>
          <a:prstGeom prst="homePlate">
            <a:avLst/>
          </a:prstGeom>
          <a:solidFill>
            <a:srgbClr val="C00000"/>
          </a:solidFill>
          <a:ln w="12700" cap="flat">
            <a:solidFill>
              <a:srgbClr val="BBE0E3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latinLnBrk="1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noProof="1">
                <a:solidFill>
                  <a:srgbClr val="FFFFFF"/>
                </a:solidFill>
                <a:latin typeface="微软雅黑" panose="020b0503020204020204" charset="-122"/>
                <a:ea typeface="微软雅黑"/>
                <a:cs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2400" b="1" noProof="1">
              <a:solidFill>
                <a:srgbClr val="FFFFFF"/>
              </a:solidFill>
              <a:latin typeface="微软雅黑" panose="020b0503020204020204" charset="-122"/>
              <a:ea typeface="微软雅黑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81" name="Rectangle 23" title=""/>
          <p:cNvSpPr/>
          <p:nvPr/>
        </p:nvSpPr>
        <p:spPr>
          <a:xfrm>
            <a:off x="1427480" y="487680"/>
            <a:ext cx="9174480" cy="650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观察各函数图象，分析以下几个方面的性质：</a:t>
            </a:r>
            <a:endParaRPr lang="zh-CN" altLang="en-US" sz="28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sp>
        <p:nvSpPr>
          <p:cNvPr id="7" name="文本框 6" title=""/>
          <p:cNvSpPr txBox="1"/>
          <p:nvPr/>
        </p:nvSpPr>
        <p:spPr>
          <a:xfrm>
            <a:off x="1934845" y="1588135"/>
            <a:ext cx="1605280" cy="52197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定义域？</a:t>
            </a:r>
            <a:endParaRPr lang="zh-CN" altLang="en-US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8" name="文本框 7" title=""/>
          <p:cNvSpPr txBox="1"/>
          <p:nvPr/>
        </p:nvSpPr>
        <p:spPr>
          <a:xfrm>
            <a:off x="1934845" y="2559685"/>
            <a:ext cx="1605280" cy="52197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值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域？</a:t>
            </a:r>
            <a:endParaRPr lang="zh-CN" altLang="en-US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" name="文本框 8" title=""/>
          <p:cNvSpPr txBox="1"/>
          <p:nvPr/>
        </p:nvSpPr>
        <p:spPr>
          <a:xfrm>
            <a:off x="1934845" y="3528695"/>
            <a:ext cx="1605280" cy="52197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单调性？</a:t>
            </a:r>
            <a:endParaRPr lang="zh-CN" altLang="en-US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" name="文本框 9" title=""/>
          <p:cNvSpPr txBox="1"/>
          <p:nvPr/>
        </p:nvSpPr>
        <p:spPr>
          <a:xfrm>
            <a:off x="1934845" y="4497705"/>
            <a:ext cx="1605280" cy="52197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奇偶性？</a:t>
            </a:r>
            <a:endParaRPr lang="zh-CN" altLang="en-US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1" name="文本框 10" title=""/>
          <p:cNvSpPr txBox="1"/>
          <p:nvPr/>
        </p:nvSpPr>
        <p:spPr>
          <a:xfrm>
            <a:off x="1934845" y="5453380"/>
            <a:ext cx="1605280" cy="52197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定</a:t>
            </a:r>
            <a:r>
              <a:rPr lang="en-US" altLang="zh-CN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点？</a:t>
            </a:r>
            <a:endParaRPr lang="zh-CN" altLang="en-US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13" name="图片 12" title=""/>
          <p:cNvPicPr>
            <a:picLocks noChangeAspect="1"/>
          </p:cNvPicPr>
          <p:nvPr/>
        </p:nvPicPr>
        <p:blipFill>
          <a:blip r:embed="rId2"/>
          <a:srcRect l="39194" t="23438" r="41273" b="48590"/>
          <a:stretch>
            <a:fillRect/>
          </a:stretch>
        </p:blipFill>
        <p:spPr>
          <a:xfrm>
            <a:off x="5436235" y="1380490"/>
            <a:ext cx="4918710" cy="4819015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/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图片 1" title=""/>
          <p:cNvPicPr>
            <a:picLocks noChangeAspect="1"/>
          </p:cNvPicPr>
          <p:nvPr/>
        </p:nvPicPr>
        <p:blipFill>
          <a:blip r:embed="rId2"/>
          <a:srcRect l="10579" r="6480" b="16721"/>
          <a:stretch>
            <a:fillRect/>
          </a:stretch>
        </p:blipFill>
        <p:spPr>
          <a:xfrm>
            <a:off x="1488440" y="2105025"/>
            <a:ext cx="9145270" cy="3143250"/>
          </a:xfrm>
          <a:prstGeom prst="rect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</p:pic>
      <p:sp>
        <p:nvSpPr>
          <p:cNvPr id="3" name="文本框 2" title=""/>
          <p:cNvSpPr txBox="1"/>
          <p:nvPr/>
        </p:nvSpPr>
        <p:spPr>
          <a:xfrm>
            <a:off x="1488440" y="894080"/>
            <a:ext cx="9144635" cy="1210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rgbClr val="0000FF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280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观察函数图象并结合函数解析式，将你发现的结论写在下表内．</a:t>
            </a:r>
            <a:endParaRPr lang="zh-CN" altLang="en-US" sz="2800">
              <a:solidFill>
                <a:srgbClr val="C0000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>
    <p:wipe/>
  </p:transition>
  <p:timing/>
</p:sld>
</file>

<file path=ppt/tags/tag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4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4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5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6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2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8"/>
  <p:tag name="KSO_WM_UNIT_COMPATIBLE" val="0"/>
  <p:tag name="KSO_WM_UNIT_DIAGRAM_ISNUMVISUAL" val="0"/>
  <p:tag name="KSO_WM_UNIT_DIAGRAM_ISREFERUNIT" val="0"/>
  <p:tag name="KSO_WM_UNIT_HIGHLIGHT" val="0"/>
  <p:tag name="KSO_WM_UNIT_ID" val="custom20190806_2*m_i*1_1"/>
  <p:tag name="KSO_WM_UNIT_INDEX" val="1_1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9"/>
  <p:tag name="KSO_WM_UNIT_COMPATIBLE" val="0"/>
  <p:tag name="KSO_WM_UNIT_DIAGRAM_ISNUMVISUAL" val="0"/>
  <p:tag name="KSO_WM_UNIT_DIAGRAM_ISREFERUNIT" val="0"/>
  <p:tag name="KSO_WM_UNIT_HIGHLIGHT" val="0"/>
  <p:tag name="KSO_WM_UNIT_ID" val="custom20190806_2*m_i*1_3"/>
  <p:tag name="KSO_WM_UNIT_INDEX" val="1_3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0"/>
  <p:tag name="KSO_WM_UNIT_COMPATIBLE" val="0"/>
  <p:tag name="KSO_WM_UNIT_DIAGRAM_ISNUMVISUAL" val="0"/>
  <p:tag name="KSO_WM_UNIT_DIAGRAM_ISREFERUNIT" val="0"/>
  <p:tag name="KSO_WM_UNIT_HIGHLIGHT" val="0"/>
  <p:tag name="KSO_WM_UNIT_ID" val="custom20190806_2*m_i*1_4"/>
  <p:tag name="KSO_WM_UNIT_INDEX" val="1_4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1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HIGHLIGHT" val="0"/>
  <p:tag name="KSO_WM_UNIT_ID" val="custom20190806_2*m_i*1_5"/>
  <p:tag name="KSO_WM_UNIT_INDEX" val="1_5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2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6"/>
  <p:tag name="KSO_WM_UNIT_INDEX" val="1_6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8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3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7"/>
  <p:tag name="KSO_WM_UNIT_INDEX" val="1_7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69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4"/>
  <p:tag name="KSO_WM_UNIT_COMPATIBLE" val="0"/>
  <p:tag name="KSO_WM_UNIT_DIAGRAM_ISNUMVISUAL" val="0"/>
  <p:tag name="KSO_WM_UNIT_DIAGRAM_ISREFERUNIT" val="0"/>
  <p:tag name="KSO_WM_UNIT_FILL_FORE_SCHEMECOLOR_INDEX" val="13"/>
  <p:tag name="KSO_WM_UNIT_FILL_TYPE" val="1"/>
  <p:tag name="KSO_WM_UNIT_HIGHLIGHT" val="0"/>
  <p:tag name="KSO_WM_UNIT_ID" val="custom20190806_2*m_i*1_8"/>
  <p:tag name="KSO_WM_UNIT_INDEX" val="1_8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70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5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i*1_9"/>
  <p:tag name="KSO_WM_UNIT_INDEX" val="1_9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1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6"/>
  <p:tag name="KSO_WM_UNIT_COMPATIBLE" val="0"/>
  <p:tag name="KSO_WM_UNIT_DIAGRAM_ISNUMVISUAL" val="0"/>
  <p:tag name="KSO_WM_UNIT_DIAGRAM_ISREFERUNIT" val="0"/>
  <p:tag name="KSO_WM_UNIT_FILL_FORE_SCHEMECOLOR_INDEX" val="9"/>
  <p:tag name="KSO_WM_UNIT_FILL_TYPE" val="1"/>
  <p:tag name="KSO_WM_UNIT_HIGHLIGHT" val="0"/>
  <p:tag name="KSO_WM_UNIT_ID" val="custom20190806_2*m_i*1_10"/>
  <p:tag name="KSO_WM_UNIT_INDEX" val="1_10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2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7"/>
  <p:tag name="KSO_WM_UNIT_COMPATIBLE" val="0"/>
  <p:tag name="KSO_WM_UNIT_DIAGRAM_ISNUMVISUAL" val="0"/>
  <p:tag name="KSO_WM_UNIT_DIAGRAM_ISREFERUNIT" val="0"/>
  <p:tag name="KSO_WM_UNIT_FILL_FORE_SCHEMECOLOR_INDEX" val="7"/>
  <p:tag name="KSO_WM_UNIT_FILL_TYPE" val="1"/>
  <p:tag name="KSO_WM_UNIT_HIGHLIGHT" val="0"/>
  <p:tag name="KSO_WM_UNIT_ID" val="custom20190806_2*m_i*1_2"/>
  <p:tag name="KSO_WM_UNIT_INDEX" val="1_2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68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HIGHLIGHT" val="0"/>
  <p:tag name="KSO_WM_UNIT_ID" val="custom20190806_2*m_i*1_11"/>
  <p:tag name="KSO_WM_UNIT_INDEX" val="1_11"/>
  <p:tag name="KSO_WM_UNIT_LAYERLEVEL" val="1_1"/>
  <p:tag name="KSO_WM_UNIT_TEXT_FILL_FORE_SCHEMECOLOR_INDEX" val="13"/>
  <p:tag name="KSO_WM_UNIT_TEXT_FILL_TYPE" val="1"/>
  <p:tag name="KSO_WM_UNIT_TYPE" val="m_i"/>
  <p:tag name="KSO_WM_UNIT_USESOURCEFORMAT_APPLY" val="1"/>
</p:tagLst>
</file>

<file path=ppt/tags/tag7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44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m_h_i*1_1_1"/>
  <p:tag name="KSO_WM_UNIT_INDEX" val="1_1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7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45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1_2"/>
  <p:tag name="KSO_WM_UNIT_INDEX" val="1_1_2"/>
  <p:tag name="KSO_WM_UNIT_LAYERLEVEL" val="1_1_1"/>
  <p:tag name="KSO_WM_UNIT_TEXT_FILL_FORE_SCHEMECOLOR_INDEX" val="5"/>
  <p:tag name="KSO_WM_UNIT_TEXT_FILL_TYPE" val="1"/>
  <p:tag name="KSO_WM_UNIT_TYPE" val="m_h_i"/>
  <p:tag name="KSO_WM_UNIT_USESOURCEFORMAT_APPLY" val="1"/>
</p:tagLst>
</file>

<file path=ppt/tags/tag7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7"/>
  <p:tag name="KSO_WM_UNIT_COMPATIBLE" val="0"/>
  <p:tag name="KSO_WM_UNIT_DIAGRAM_ISNUMVISUAL" val="0"/>
  <p:tag name="KSO_WM_UNIT_DIAGRAM_ISREFERUNIT" val="0"/>
  <p:tag name="KSO_WM_UNIT_HIGHLIGHT" val="0"/>
  <p:tag name="KSO_WM_UNIT_ID" val="custom20190806_2*m_h_f*1_1_1"/>
  <p:tag name="KSO_WM_UNIT_INDEX" val="1_1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6"/>
</p:tagLst>
</file>

<file path=ppt/tags/tag77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98"/>
  <p:tag name="KSO_WM_UNIT_COMPATIBLE" val="0"/>
  <p:tag name="KSO_WM_UNIT_DIAGRAM_ISNUMVISUAL" val="0"/>
  <p:tag name="KSO_WM_UNIT_DIAGRAM_ISREFERUNIT" val="0"/>
  <p:tag name="KSO_WM_UNIT_FILL_FORE_SCHEMECOLOR_INDEX" val="8"/>
  <p:tag name="KSO_WM_UNIT_FILL_TYPE" val="1"/>
  <p:tag name="KSO_WM_UNIT_HIGHLIGHT" val="0"/>
  <p:tag name="KSO_WM_UNIT_ID" val="custom20190806_2*m_h_i*1_3_1"/>
  <p:tag name="KSO_WM_UNIT_INDEX" val="1_3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78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99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3_2"/>
  <p:tag name="KSO_WM_UNIT_INDEX" val="1_3_2"/>
  <p:tag name="KSO_WM_UNIT_LAYERLEVEL" val="1_1_1"/>
  <p:tag name="KSO_WM_UNIT_TEXT_FILL_FORE_SCHEMECOLOR_INDEX" val="8"/>
  <p:tag name="KSO_WM_UNIT_TEXT_FILL_TYPE" val="1"/>
  <p:tag name="KSO_WM_UNIT_TYPE" val="m_h_i"/>
  <p:tag name="KSO_WM_UNIT_USESOURCEFORMAT_APPLY" val="1"/>
</p:tagLst>
</file>

<file path=ppt/tags/tag79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0"/>
  <p:tag name="KSO_WM_UNIT_COMPATIBLE" val="0"/>
  <p:tag name="KSO_WM_UNIT_DIAGRAM_ISNUMVISUAL" val="0"/>
  <p:tag name="KSO_WM_UNIT_DIAGRAM_ISREFERUNIT" val="0"/>
  <p:tag name="KSO_WM_UNIT_HIGHLIGHT" val="0"/>
  <p:tag name="KSO_WM_UNIT_ID" val="custom20190806_2*m_h_f*1_3_1"/>
  <p:tag name="KSO_WM_UNIT_INDEX" val="1_3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2"/>
</p:tagLst>
</file>

<file path=ppt/tags/tag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80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6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m_h_i*1_5_1"/>
  <p:tag name="KSO_WM_UNIT_INDEX" val="1_5_1"/>
  <p:tag name="KSO_WM_UNIT_LAYERLEVEL" val="1_1_1"/>
  <p:tag name="KSO_WM_UNIT_TEXT_FILL_FORE_SCHEMECOLOR_INDEX" val="14"/>
  <p:tag name="KSO_WM_UNIT_TEXT_FILL_TYPE" val="1"/>
  <p:tag name="KSO_WM_UNIT_TYPE" val="m_h_i"/>
  <p:tag name="KSO_WM_UNIT_USESOURCEFORMAT_APPLY" val="1"/>
</p:tagLst>
</file>

<file path=ppt/tags/tag81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7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HIGHLIGHT" val="0"/>
  <p:tag name="KSO_WM_UNIT_ID" val="custom20190806_2*m_h_i*1_5_2"/>
  <p:tag name="KSO_WM_UNIT_INDEX" val="1_5_2"/>
  <p:tag name="KSO_WM_UNIT_LAYERLEVEL" val="1_1_1"/>
  <p:tag name="KSO_WM_UNIT_TEXT_FILL_FORE_SCHEMECOLOR_INDEX" val="5"/>
  <p:tag name="KSO_WM_UNIT_TEXT_FILL_TYPE" val="1"/>
  <p:tag name="KSO_WM_UNIT_TYPE" val="m_h_i"/>
  <p:tag name="KSO_WM_UNIT_USESOURCEFORMAT_APPLY" val="1"/>
</p:tagLst>
</file>

<file path=ppt/tags/tag82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108"/>
  <p:tag name="KSO_WM_UNIT_COMPATIBLE" val="0"/>
  <p:tag name="KSO_WM_UNIT_DIAGRAM_ISNUMVISUAL" val="0"/>
  <p:tag name="KSO_WM_UNIT_DIAGRAM_ISREFERUNIT" val="0"/>
  <p:tag name="KSO_WM_UNIT_HIGHLIGHT" val="0"/>
  <p:tag name="KSO_WM_UNIT_ID" val="custom20190806_2*m_h_f*1_5_1"/>
  <p:tag name="KSO_WM_UNIT_INDEX" val="1_5_1"/>
  <p:tag name="KSO_WM_UNIT_LAYERLEVEL" val="1_1_1"/>
  <p:tag name="KSO_WM_UNIT_NOCLEAR" val="0"/>
  <p:tag name="KSO_WM_UNIT_PRESET_TEXT" val="单击此处添加文本具体内容，简明扼要的阐述您的观点。"/>
  <p:tag name="KSO_WM_UNIT_TEXT_FILL_FORE_SCHEMECOLOR_INDEX" val="13"/>
  <p:tag name="KSO_WM_UNIT_TEXT_FILL_TYPE" val="1"/>
  <p:tag name="KSO_WM_UNIT_TYPE" val="m_h_f"/>
  <p:tag name="KSO_WM_UNIT_USESOURCEFORMAT_APPLY" val="1"/>
  <p:tag name="KSO_WM_UNIT_VALUE" val="76"/>
</p:tagLst>
</file>

<file path=ppt/tags/tag83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5"/>
  <p:tag name="KSO_WM_UNIT_COMPATIBLE" val="0"/>
  <p:tag name="KSO_WM_UNIT_DIAGRAM_ISNUMVISUAL" val="0"/>
  <p:tag name="KSO_WM_UNIT_DIAGRAM_ISREFERUNIT" val="0"/>
  <p:tag name="KSO_WM_UNIT_HIGHLIGHT" val="0"/>
  <p:tag name="KSO_WM_UNIT_ID" val="custom20190806_2*i*2"/>
  <p:tag name="KSO_WM_UNIT_INDEX" val="2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4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1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i*4"/>
  <p:tag name="KSO_WM_UNIT_INDEX" val="4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5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2"/>
  <p:tag name="KSO_WM_UNIT_COMPATIBLE" val="0"/>
  <p:tag name="KSO_WM_UNIT_DIAGRAM_ISNUMVISUAL" val="0"/>
  <p:tag name="KSO_WM_UNIT_DIAGRAM_ISREFERUNIT" val="0"/>
  <p:tag name="KSO_WM_UNIT_FILL_FORE_SCHEMECOLOR_INDEX" val="15"/>
  <p:tag name="KSO_WM_UNIT_FILL_TYPE" val="1"/>
  <p:tag name="KSO_WM_UNIT_HIGHLIGHT" val="0"/>
  <p:tag name="KSO_WM_UNIT_ID" val="custom20190806_2*i*5"/>
  <p:tag name="KSO_WM_UNIT_INDEX" val="5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6.xml><?xml version="1.0" encoding="utf-8"?>
<p:tagLst xmlns:p="http://schemas.openxmlformats.org/presentationml/2006/main">
  <p:tag name="KSO_WM_BEAUTIFY_FLAG" val="#wm#"/>
  <p:tag name="KSO_WM_DIAGRAM_GROUP_CODE" val="m1-1"/>
  <p:tag name="KSO_WM_TAG_VERSION" val="1.0"/>
  <p:tag name="KSO_WM_TEMPLATE_CATEGORY" val="custom"/>
  <p:tag name="KSO_WM_TEMPLATE_INDEX" val="20190806"/>
  <p:tag name="KSO_WM_UNIT_COLOR_SCHEME_PARENT_PAGE" val="0_5"/>
  <p:tag name="KSO_WM_UNIT_COLOR_SCHEME_SHAPE_ID" val="53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HIGHLIGHT" val="0"/>
  <p:tag name="KSO_WM_UNIT_ID" val="custom20190806_2*i*6"/>
  <p:tag name="KSO_WM_UNIT_INDEX" val="6"/>
  <p:tag name="KSO_WM_UNIT_LAYERLEVEL" val="1"/>
  <p:tag name="KSO_WM_UNIT_TEXT_FILL_FORE_SCHEMECOLOR_INDEX" val="13"/>
  <p:tag name="KSO_WM_UNIT_TEXT_FILL_TYPE" val="1"/>
  <p:tag name="KSO_WM_UNIT_TYPE" val="i"/>
  <p:tag name="KSO_WM_UNIT_USESOURCEFORMAT_APPLY" val="1"/>
</p:tagLst>
</file>

<file path=ppt/tags/tag87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MTgyY2Y5Y2UxZjkwY2NiYzg1MTM4ZmQzOTFhYWJhY2IifQ=="/>
  <p:tag name="KSO_WPP_MARK_KEY" val="b6df9f4e-638b-40fd-b134-ddaaf86c67c2"/>
</p:tagLst>
</file>

<file path=ppt/tags/tag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heme/theme1.xml><?xml version="1.0" encoding="utf-8"?>
<a:theme xmlns:r="http://schemas.openxmlformats.org/officeDocument/2006/relationships"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 w="9525">
          <a:noFill/>
        </a:ln>
      </a:spPr>
      <a:bodyPr wrap="square" anchor="t" anchorCtr="0">
        <a:spAutoFit/>
      </a:bodyPr>
      <a:lstStyle>
        <a:defPPr>
          <a:lnSpc>
            <a:spcPct val="130000"/>
          </a:lnSpc>
          <a:defRPr lang="zh-CN" altLang="en-US" sz="2800" dirty="0">
            <a:solidFill>
              <a:srgbClr val="0000FF"/>
            </a:solidFill>
            <a:latin typeface="仿宋" panose="02010609060101010101" charset="-122"/>
            <a:ea typeface="仿宋" panose="02010609060101010101" charset="-122"/>
            <a:cs typeface="Times New Roman" panose="02020603050405020304" pitchFamily="18" charset="0"/>
            <a:sym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178</Paragraphs>
  <Slides>28</Slides>
  <Notes>1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baseType="lpstr" size="44">
      <vt:lpstr>Arial</vt:lpstr>
      <vt:lpstr>微软雅黑</vt:lpstr>
      <vt:lpstr>Wingdings</vt:lpstr>
      <vt:lpstr>Calibri Light</vt:lpstr>
      <vt:lpstr>Calibri</vt:lpstr>
      <vt:lpstr>仿宋</vt:lpstr>
      <vt:lpstr>黑体</vt:lpstr>
      <vt:lpstr>华文彩云</vt:lpstr>
      <vt:lpstr>Times New Roman</vt:lpstr>
      <vt:lpstr>宋体</vt:lpstr>
      <vt:lpstr>Symbol</vt:lpstr>
      <vt:lpstr>方正姚体</vt:lpstr>
      <vt:lpstr>等线</vt:lpstr>
      <vt:lpstr>幼圆</vt:lpstr>
      <vt:lpstr>Cambria Math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2023-07-06T13:49:10.556</cp:lastPrinted>
  <dcterms:created xsi:type="dcterms:W3CDTF">2023-07-06T13:49:10Z</dcterms:created>
  <dcterms:modified xsi:type="dcterms:W3CDTF">2023-07-06T05:49:10Z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