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png" ContentType="image/png"/>
  <Default Extension="wmf" ContentType="image/x-wmf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261" r:id="rId4"/>
    <p:sldId id="1701" r:id="rId5"/>
    <p:sldId id="1756" r:id="rId6"/>
    <p:sldId id="1755" r:id="rId7"/>
    <p:sldId id="1757" r:id="rId8"/>
    <p:sldId id="1758" r:id="rId9"/>
    <p:sldId id="1759" r:id="rId10"/>
    <p:sldId id="1782" r:id="rId11"/>
    <p:sldId id="1569" r:id="rId12"/>
    <p:sldId id="1804" r:id="rId13"/>
    <p:sldId id="1805" r:id="rId14"/>
    <p:sldId id="1806" r:id="rId15"/>
    <p:sldId id="1807" r:id="rId16"/>
    <p:sldId id="1808" r:id="rId17"/>
    <p:sldId id="1702" r:id="rId18"/>
    <p:sldId id="1570" r:id="rId19"/>
    <p:sldId id="1828" r:id="rId20"/>
    <p:sldId id="1829" r:id="rId21"/>
    <p:sldId id="1708" r:id="rId22"/>
    <p:sldId id="1703" r:id="rId23"/>
    <p:sldId id="1738" r:id="rId24"/>
    <p:sldId id="1741" r:id="rId25"/>
    <p:sldId id="1571" r:id="rId26"/>
    <p:sldId id="330" r:id="rId27"/>
    <p:sldId id="331" r:id="rId28"/>
    <p:sldId id="332" r:id="rId29"/>
    <p:sldId id="285" r:id="rId30"/>
    <p:sldId id="319" r:id="rId31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1" name="Administrator" initials="A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82"/>
        <p:guide pos="382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notesMaster" Target="notesMasters/notesMaster1.xml" /><Relationship Id="rId30" Type="http://schemas.openxmlformats.org/officeDocument/2006/relationships/slide" Target="slides/slide27.xml" /><Relationship Id="rId31" Type="http://schemas.openxmlformats.org/officeDocument/2006/relationships/slide" Target="slides/slide28.xml" /><Relationship Id="rId32" Type="http://schemas.openxmlformats.org/officeDocument/2006/relationships/tags" Target="tags/tag90.xml" /><Relationship Id="rId33" Type="http://schemas.openxmlformats.org/officeDocument/2006/relationships/presProps" Target="presProps.xml" /><Relationship Id="rId34" Type="http://schemas.openxmlformats.org/officeDocument/2006/relationships/viewProps" Target="viewProps.xml" /><Relationship Id="rId35" Type="http://schemas.openxmlformats.org/officeDocument/2006/relationships/theme" Target="theme/theme1.xml" /><Relationship Id="rId36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emf" /><Relationship Id="rId2" Type="http://schemas.openxmlformats.org/officeDocument/2006/relationships/image" Target="../media/image5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emf" /><Relationship Id="rId2" Type="http://schemas.openxmlformats.org/officeDocument/2006/relationships/image" Target="../media/image5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wmf" /><Relationship Id="rId2" Type="http://schemas.openxmlformats.org/officeDocument/2006/relationships/image" Target="../media/image8.wmf" /><Relationship Id="rId3" Type="http://schemas.openxmlformats.org/officeDocument/2006/relationships/image" Target="../media/image9.wmf" /><Relationship Id="rId4" Type="http://schemas.openxmlformats.org/officeDocument/2006/relationships/image" Target="../media/image10.wmf" /><Relationship Id="rId5" Type="http://schemas.openxmlformats.org/officeDocument/2006/relationships/image" Target="../media/image11.emf" /><Relationship Id="rId6" Type="http://schemas.openxmlformats.org/officeDocument/2006/relationships/image" Target="../media/image12.emf" /><Relationship Id="rId7" Type="http://schemas.openxmlformats.org/officeDocument/2006/relationships/image" Target="../media/image13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6.emf" /><Relationship Id="rId10" Type="http://schemas.openxmlformats.org/officeDocument/2006/relationships/image" Target="../media/image23.wmf" /><Relationship Id="rId2" Type="http://schemas.openxmlformats.org/officeDocument/2006/relationships/image" Target="../media/image12.emf" /><Relationship Id="rId3" Type="http://schemas.openxmlformats.org/officeDocument/2006/relationships/image" Target="../media/image13.emf" /><Relationship Id="rId4" Type="http://schemas.openxmlformats.org/officeDocument/2006/relationships/image" Target="../media/image17.wmf" /><Relationship Id="rId5" Type="http://schemas.openxmlformats.org/officeDocument/2006/relationships/image" Target="../media/image18.wmf" /><Relationship Id="rId6" Type="http://schemas.openxmlformats.org/officeDocument/2006/relationships/image" Target="../media/image19.wmf" /><Relationship Id="rId7" Type="http://schemas.openxmlformats.org/officeDocument/2006/relationships/image" Target="../media/image20.wmf" /><Relationship Id="rId8" Type="http://schemas.openxmlformats.org/officeDocument/2006/relationships/image" Target="../media/image21.wmf" /><Relationship Id="rId9" Type="http://schemas.openxmlformats.org/officeDocument/2006/relationships/image" Target="../media/image22.w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4.wmf" /><Relationship Id="rId10" Type="http://schemas.openxmlformats.org/officeDocument/2006/relationships/image" Target="../media/image33.wmf" /><Relationship Id="rId2" Type="http://schemas.openxmlformats.org/officeDocument/2006/relationships/image" Target="../media/image25.wmf" /><Relationship Id="rId3" Type="http://schemas.openxmlformats.org/officeDocument/2006/relationships/image" Target="../media/image26.wmf" /><Relationship Id="rId4" Type="http://schemas.openxmlformats.org/officeDocument/2006/relationships/image" Target="../media/image27.wmf" /><Relationship Id="rId5" Type="http://schemas.openxmlformats.org/officeDocument/2006/relationships/image" Target="../media/image28.wmf" /><Relationship Id="rId6" Type="http://schemas.openxmlformats.org/officeDocument/2006/relationships/image" Target="../media/image29.wmf" /><Relationship Id="rId7" Type="http://schemas.openxmlformats.org/officeDocument/2006/relationships/image" Target="../media/image30.wmf" /><Relationship Id="rId8" Type="http://schemas.openxmlformats.org/officeDocument/2006/relationships/image" Target="../media/image31.wmf" /><Relationship Id="rId9" Type="http://schemas.openxmlformats.org/officeDocument/2006/relationships/image" Target="../media/image32.w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5.wmf" /><Relationship Id="rId10" Type="http://schemas.openxmlformats.org/officeDocument/2006/relationships/image" Target="../media/image25.wmf" /><Relationship Id="rId2" Type="http://schemas.openxmlformats.org/officeDocument/2006/relationships/image" Target="../media/image36.wmf" /><Relationship Id="rId3" Type="http://schemas.openxmlformats.org/officeDocument/2006/relationships/image" Target="../media/image26.wmf" /><Relationship Id="rId4" Type="http://schemas.openxmlformats.org/officeDocument/2006/relationships/image" Target="../media/image37.wmf" /><Relationship Id="rId5" Type="http://schemas.openxmlformats.org/officeDocument/2006/relationships/image" Target="../media/image38.wmf" /><Relationship Id="rId6" Type="http://schemas.openxmlformats.org/officeDocument/2006/relationships/image" Target="../media/image39.wmf" /><Relationship Id="rId7" Type="http://schemas.openxmlformats.org/officeDocument/2006/relationships/image" Target="../media/image40.wmf" /><Relationship Id="rId8" Type="http://schemas.openxmlformats.org/officeDocument/2006/relationships/image" Target="../media/image41.wmf" /><Relationship Id="rId9" Type="http://schemas.openxmlformats.org/officeDocument/2006/relationships/image" Target="../media/image42.w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5.w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5.w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5.w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89832E-26A6-4465-8181-DF230988BFFD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5B2D7-6EFD-446D-831A-7B28045AA25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tags" Target="../tags/tag57.xml" /><Relationship Id="rId16" Type="http://schemas.openxmlformats.org/officeDocument/2006/relationships/tags" Target="../tags/tag58.xml" /><Relationship Id="rId17" Type="http://schemas.openxmlformats.org/officeDocument/2006/relationships/tags" Target="../tags/tag59.xml" /><Relationship Id="rId18" Type="http://schemas.openxmlformats.org/officeDocument/2006/relationships/tags" Target="../tags/tag60.xml" /><Relationship Id="rId19" Type="http://schemas.openxmlformats.org/officeDocument/2006/relationships/tags" Target="../tags/tag61.xml" /><Relationship Id="rId2" Type="http://schemas.openxmlformats.org/officeDocument/2006/relationships/slideLayout" Target="../slideLayouts/slideLayout2.xml" /><Relationship Id="rId20" Type="http://schemas.openxmlformats.org/officeDocument/2006/relationships/image" Target="file:///D:\qq&#25991;&#20214;\712321467\Image\C2C\Image2\%7b75232B38-A165-1FB7-499C-2E1C792CACB5%7d.png" TargetMode="External" /><Relationship Id="rId21" Type="http://schemas.openxmlformats.org/officeDocument/2006/relationships/image" Target="../media/image1.png" /><Relationship Id="rId22" Type="http://schemas.openxmlformats.org/officeDocument/2006/relationships/image" Target="../media/image2.png" /><Relationship Id="rId23" Type="http://schemas.openxmlformats.org/officeDocument/2006/relationships/tags" Target="../tags/tag62.xml" /><Relationship Id="rId24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rotWithShape="0"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21" r:link="rId20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37.wmf" /><Relationship Id="rId11" Type="http://schemas.openxmlformats.org/officeDocument/2006/relationships/oleObject" Target="../embeddings/oleObject26.bin" TargetMode="Internal" /><Relationship Id="rId12" Type="http://schemas.openxmlformats.org/officeDocument/2006/relationships/image" Target="../media/image38.wmf" /><Relationship Id="rId13" Type="http://schemas.openxmlformats.org/officeDocument/2006/relationships/oleObject" Target="../embeddings/oleObject27.bin" TargetMode="Internal" /><Relationship Id="rId14" Type="http://schemas.openxmlformats.org/officeDocument/2006/relationships/image" Target="../media/image39.wmf" /><Relationship Id="rId15" Type="http://schemas.openxmlformats.org/officeDocument/2006/relationships/oleObject" Target="../embeddings/oleObject28.bin" TargetMode="Internal" /><Relationship Id="rId16" Type="http://schemas.openxmlformats.org/officeDocument/2006/relationships/image" Target="../media/image40.wmf" /><Relationship Id="rId17" Type="http://schemas.openxmlformats.org/officeDocument/2006/relationships/oleObject" Target="../embeddings/oleObject29.bin" TargetMode="Internal" /><Relationship Id="rId18" Type="http://schemas.openxmlformats.org/officeDocument/2006/relationships/image" Target="../media/image41.wmf" /><Relationship Id="rId19" Type="http://schemas.openxmlformats.org/officeDocument/2006/relationships/oleObject" Target="../embeddings/oleObject30.bin" TargetMode="Internal" /><Relationship Id="rId2" Type="http://schemas.openxmlformats.org/officeDocument/2006/relationships/image" Target="../media/image34.png" /><Relationship Id="rId20" Type="http://schemas.openxmlformats.org/officeDocument/2006/relationships/image" Target="../media/image42.wmf" /><Relationship Id="rId21" Type="http://schemas.openxmlformats.org/officeDocument/2006/relationships/oleObject" Target="../embeddings/oleObject31.bin" TargetMode="Internal" /><Relationship Id="rId22" Type="http://schemas.openxmlformats.org/officeDocument/2006/relationships/image" Target="../media/image25.wmf" /><Relationship Id="rId23" Type="http://schemas.openxmlformats.org/officeDocument/2006/relationships/vmlDrawing" Target="../drawings/vmlDrawing6.vml" /><Relationship Id="rId3" Type="http://schemas.openxmlformats.org/officeDocument/2006/relationships/oleObject" Target="../embeddings/oleObject22.bin" TargetMode="Internal" /><Relationship Id="rId4" Type="http://schemas.openxmlformats.org/officeDocument/2006/relationships/image" Target="../media/image35.wmf" /><Relationship Id="rId5" Type="http://schemas.openxmlformats.org/officeDocument/2006/relationships/oleObject" Target="../embeddings/oleObject23.bin" TargetMode="Internal" /><Relationship Id="rId6" Type="http://schemas.openxmlformats.org/officeDocument/2006/relationships/image" Target="../media/image36.wmf" /><Relationship Id="rId7" Type="http://schemas.openxmlformats.org/officeDocument/2006/relationships/oleObject" Target="../embeddings/oleObject24.bin" TargetMode="Internal" /><Relationship Id="rId8" Type="http://schemas.openxmlformats.org/officeDocument/2006/relationships/image" Target="../media/image26.wmf" /><Relationship Id="rId9" Type="http://schemas.openxmlformats.org/officeDocument/2006/relationships/oleObject" Target="../embeddings/oleObject25.bin" TargetMode="Interna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3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jpe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4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jpe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jpe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32.bin" TargetMode="Internal" /><Relationship Id="rId3" Type="http://schemas.openxmlformats.org/officeDocument/2006/relationships/image" Target="../media/image45.wmf" /><Relationship Id="rId4" Type="http://schemas.openxmlformats.org/officeDocument/2006/relationships/vmlDrawing" Target="../drawings/vmlDrawing7.v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33.bin" TargetMode="Internal" /><Relationship Id="rId3" Type="http://schemas.openxmlformats.org/officeDocument/2006/relationships/image" Target="../media/image45.wmf" /><Relationship Id="rId4" Type="http://schemas.openxmlformats.org/officeDocument/2006/relationships/image" Target="../media/image46.png" /><Relationship Id="rId5" Type="http://schemas.openxmlformats.org/officeDocument/2006/relationships/vmlDrawing" Target="../drawings/vmlDrawing8.v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34.bin" TargetMode="Internal" /><Relationship Id="rId3" Type="http://schemas.openxmlformats.org/officeDocument/2006/relationships/image" Target="../media/image45.wmf" /><Relationship Id="rId4" Type="http://schemas.openxmlformats.org/officeDocument/2006/relationships/image" Target="../media/image47.png" /><Relationship Id="rId5" Type="http://schemas.openxmlformats.org/officeDocument/2006/relationships/image" Target="../media/image48.png" /><Relationship Id="rId6" Type="http://schemas.openxmlformats.org/officeDocument/2006/relationships/vmlDrawing" Target="../drawings/vmlDrawing9.v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74.xml" /><Relationship Id="rId11" Type="http://schemas.openxmlformats.org/officeDocument/2006/relationships/tags" Target="../tags/tag75.xml" /><Relationship Id="rId12" Type="http://schemas.openxmlformats.org/officeDocument/2006/relationships/tags" Target="../tags/tag76.xml" /><Relationship Id="rId13" Type="http://schemas.openxmlformats.org/officeDocument/2006/relationships/tags" Target="../tags/tag77.xml" /><Relationship Id="rId14" Type="http://schemas.openxmlformats.org/officeDocument/2006/relationships/tags" Target="../tags/tag78.xml" /><Relationship Id="rId15" Type="http://schemas.openxmlformats.org/officeDocument/2006/relationships/tags" Target="../tags/tag79.xml" /><Relationship Id="rId16" Type="http://schemas.openxmlformats.org/officeDocument/2006/relationships/tags" Target="../tags/tag80.xml" /><Relationship Id="rId17" Type="http://schemas.openxmlformats.org/officeDocument/2006/relationships/tags" Target="../tags/tag81.xml" /><Relationship Id="rId18" Type="http://schemas.openxmlformats.org/officeDocument/2006/relationships/tags" Target="../tags/tag82.xml" /><Relationship Id="rId19" Type="http://schemas.openxmlformats.org/officeDocument/2006/relationships/tags" Target="../tags/tag83.xml" /><Relationship Id="rId2" Type="http://schemas.openxmlformats.org/officeDocument/2006/relationships/tags" Target="../tags/tag66.xml" /><Relationship Id="rId20" Type="http://schemas.openxmlformats.org/officeDocument/2006/relationships/tags" Target="../tags/tag84.xml" /><Relationship Id="rId21" Type="http://schemas.openxmlformats.org/officeDocument/2006/relationships/tags" Target="../tags/tag85.xml" /><Relationship Id="rId22" Type="http://schemas.openxmlformats.org/officeDocument/2006/relationships/tags" Target="../tags/tag86.xml" /><Relationship Id="rId23" Type="http://schemas.openxmlformats.org/officeDocument/2006/relationships/tags" Target="../tags/tag87.xml" /><Relationship Id="rId24" Type="http://schemas.openxmlformats.org/officeDocument/2006/relationships/tags" Target="../tags/tag88.xml" /><Relationship Id="rId25" Type="http://schemas.openxmlformats.org/officeDocument/2006/relationships/tags" Target="../tags/tag89.xml" /><Relationship Id="rId3" Type="http://schemas.openxmlformats.org/officeDocument/2006/relationships/tags" Target="../tags/tag67.xml" /><Relationship Id="rId4" Type="http://schemas.openxmlformats.org/officeDocument/2006/relationships/tags" Target="../tags/tag68.xml" /><Relationship Id="rId5" Type="http://schemas.openxmlformats.org/officeDocument/2006/relationships/tags" Target="../tags/tag69.xml" /><Relationship Id="rId6" Type="http://schemas.openxmlformats.org/officeDocument/2006/relationships/tags" Target="../tags/tag70.xml" /><Relationship Id="rId7" Type="http://schemas.openxmlformats.org/officeDocument/2006/relationships/tags" Target="../tags/tag71.xml" /><Relationship Id="rId8" Type="http://schemas.openxmlformats.org/officeDocument/2006/relationships/tags" Target="../tags/tag72.xml" /><Relationship Id="rId9" Type="http://schemas.openxmlformats.org/officeDocument/2006/relationships/tags" Target="../tags/tag73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63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64.xml" /><Relationship Id="rId3" Type="http://schemas.openxmlformats.org/officeDocument/2006/relationships/package" Target="../embeddings/Document1.docx" TargetMode="Internal" /><Relationship Id="rId4" Type="http://schemas.openxmlformats.org/officeDocument/2006/relationships/image" Target="../media/image4.emf" /><Relationship Id="rId5" Type="http://schemas.openxmlformats.org/officeDocument/2006/relationships/package" Target="../embeddings/Document2.docx" TargetMode="Internal" /><Relationship Id="rId6" Type="http://schemas.openxmlformats.org/officeDocument/2006/relationships/image" Target="../media/image5.emf" /><Relationship Id="rId7" Type="http://schemas.openxmlformats.org/officeDocument/2006/relationships/vmlDrawing" Target="../drawings/vmlDrawing1.v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65.xml" /><Relationship Id="rId3" Type="http://schemas.openxmlformats.org/officeDocument/2006/relationships/package" Target="../embeddings/Document3.docx" TargetMode="Internal" /><Relationship Id="rId4" Type="http://schemas.openxmlformats.org/officeDocument/2006/relationships/image" Target="../media/image4.emf" /><Relationship Id="rId5" Type="http://schemas.openxmlformats.org/officeDocument/2006/relationships/package" Target="../embeddings/Document4.docx" TargetMode="Internal" /><Relationship Id="rId6" Type="http://schemas.openxmlformats.org/officeDocument/2006/relationships/image" Target="../media/image5.emf" /><Relationship Id="rId7" Type="http://schemas.openxmlformats.org/officeDocument/2006/relationships/vmlDrawing" Target="../drawings/vmlDrawing2.v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Relationship Id="rId10" Type="http://schemas.openxmlformats.org/officeDocument/2006/relationships/package" Target="../embeddings/Document5.docx" TargetMode="Internal" /><Relationship Id="rId11" Type="http://schemas.openxmlformats.org/officeDocument/2006/relationships/image" Target="../media/image11.emf" /><Relationship Id="rId12" Type="http://schemas.openxmlformats.org/officeDocument/2006/relationships/package" Target="../embeddings/Document6.docx" TargetMode="Internal" /><Relationship Id="rId13" Type="http://schemas.openxmlformats.org/officeDocument/2006/relationships/image" Target="../media/image12.emf" /><Relationship Id="rId14" Type="http://schemas.openxmlformats.org/officeDocument/2006/relationships/package" Target="../embeddings/Document7.docx" TargetMode="Internal" /><Relationship Id="rId15" Type="http://schemas.openxmlformats.org/officeDocument/2006/relationships/image" Target="../media/image13.emf" /><Relationship Id="rId16" Type="http://schemas.openxmlformats.org/officeDocument/2006/relationships/image" Target="../media/image14.png" /><Relationship Id="rId17" Type="http://schemas.openxmlformats.org/officeDocument/2006/relationships/image" Target="../media/image15.png" /><Relationship Id="rId18" Type="http://schemas.openxmlformats.org/officeDocument/2006/relationships/vmlDrawing" Target="../drawings/vmlDrawing3.vml" /><Relationship Id="rId2" Type="http://schemas.openxmlformats.org/officeDocument/2006/relationships/oleObject" Target="../embeddings/oleObject1.bin" TargetMode="Internal" /><Relationship Id="rId3" Type="http://schemas.openxmlformats.org/officeDocument/2006/relationships/image" Target="../media/image7.wmf" /><Relationship Id="rId4" Type="http://schemas.openxmlformats.org/officeDocument/2006/relationships/oleObject" Target="../embeddings/oleObject2.bin" TargetMode="Internal" /><Relationship Id="rId5" Type="http://schemas.openxmlformats.org/officeDocument/2006/relationships/image" Target="../media/image8.wmf" /><Relationship Id="rId6" Type="http://schemas.openxmlformats.org/officeDocument/2006/relationships/oleObject" Target="../embeddings/oleObject3.bin" TargetMode="Internal" /><Relationship Id="rId7" Type="http://schemas.openxmlformats.org/officeDocument/2006/relationships/image" Target="../media/image9.wmf" /><Relationship Id="rId8" Type="http://schemas.openxmlformats.org/officeDocument/2006/relationships/oleObject" Target="../embeddings/oleObject4.bin" TargetMode="Internal" /><Relationship Id="rId9" Type="http://schemas.openxmlformats.org/officeDocument/2006/relationships/image" Target="../media/image10.wmf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Relationship Id="rId10" Type="http://schemas.openxmlformats.org/officeDocument/2006/relationships/oleObject" Target="../embeddings/oleObject6.bin" TargetMode="Internal" /><Relationship Id="rId11" Type="http://schemas.openxmlformats.org/officeDocument/2006/relationships/image" Target="../media/image18.wmf" /><Relationship Id="rId12" Type="http://schemas.openxmlformats.org/officeDocument/2006/relationships/oleObject" Target="../embeddings/oleObject7.bin" TargetMode="Internal" /><Relationship Id="rId13" Type="http://schemas.openxmlformats.org/officeDocument/2006/relationships/image" Target="../media/image19.wmf" /><Relationship Id="rId14" Type="http://schemas.openxmlformats.org/officeDocument/2006/relationships/oleObject" Target="../embeddings/oleObject8.bin" TargetMode="Internal" /><Relationship Id="rId15" Type="http://schemas.openxmlformats.org/officeDocument/2006/relationships/image" Target="../media/image20.wmf" /><Relationship Id="rId16" Type="http://schemas.openxmlformats.org/officeDocument/2006/relationships/oleObject" Target="../embeddings/oleObject9.bin" TargetMode="Internal" /><Relationship Id="rId17" Type="http://schemas.openxmlformats.org/officeDocument/2006/relationships/image" Target="../media/image21.wmf" /><Relationship Id="rId18" Type="http://schemas.openxmlformats.org/officeDocument/2006/relationships/oleObject" Target="../embeddings/oleObject10.bin" TargetMode="Internal" /><Relationship Id="rId19" Type="http://schemas.openxmlformats.org/officeDocument/2006/relationships/image" Target="../media/image22.wmf" /><Relationship Id="rId2" Type="http://schemas.openxmlformats.org/officeDocument/2006/relationships/package" Target="../embeddings/Document8.docx" TargetMode="Internal" /><Relationship Id="rId20" Type="http://schemas.openxmlformats.org/officeDocument/2006/relationships/oleObject" Target="../embeddings/oleObject11.bin" TargetMode="Internal" /><Relationship Id="rId21" Type="http://schemas.openxmlformats.org/officeDocument/2006/relationships/image" Target="../media/image23.wmf" /><Relationship Id="rId22" Type="http://schemas.openxmlformats.org/officeDocument/2006/relationships/image" Target="../media/image14.png" /><Relationship Id="rId23" Type="http://schemas.openxmlformats.org/officeDocument/2006/relationships/vmlDrawing" Target="../drawings/vmlDrawing4.vml" /><Relationship Id="rId3" Type="http://schemas.openxmlformats.org/officeDocument/2006/relationships/image" Target="../media/image16.emf" /><Relationship Id="rId4" Type="http://schemas.openxmlformats.org/officeDocument/2006/relationships/package" Target="../embeddings/Document9.docx" TargetMode="Internal" /><Relationship Id="rId5" Type="http://schemas.openxmlformats.org/officeDocument/2006/relationships/image" Target="../media/image12.emf" /><Relationship Id="rId6" Type="http://schemas.openxmlformats.org/officeDocument/2006/relationships/package" Target="../embeddings/Document10.docx" TargetMode="Internal" /><Relationship Id="rId7" Type="http://schemas.openxmlformats.org/officeDocument/2006/relationships/image" Target="../media/image13.emf" /><Relationship Id="rId8" Type="http://schemas.openxmlformats.org/officeDocument/2006/relationships/oleObject" Target="../embeddings/oleObject5.bin" TargetMode="Internal" /><Relationship Id="rId9" Type="http://schemas.openxmlformats.org/officeDocument/2006/relationships/image" Target="../media/image17.wmf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16.bin" TargetMode="Internal" /><Relationship Id="rId11" Type="http://schemas.openxmlformats.org/officeDocument/2006/relationships/image" Target="../media/image28.wmf" /><Relationship Id="rId12" Type="http://schemas.openxmlformats.org/officeDocument/2006/relationships/oleObject" Target="../embeddings/oleObject17.bin" TargetMode="Internal" /><Relationship Id="rId13" Type="http://schemas.openxmlformats.org/officeDocument/2006/relationships/image" Target="../media/image29.wmf" /><Relationship Id="rId14" Type="http://schemas.openxmlformats.org/officeDocument/2006/relationships/oleObject" Target="../embeddings/oleObject18.bin" TargetMode="Internal" /><Relationship Id="rId15" Type="http://schemas.openxmlformats.org/officeDocument/2006/relationships/image" Target="../media/image30.wmf" /><Relationship Id="rId16" Type="http://schemas.openxmlformats.org/officeDocument/2006/relationships/oleObject" Target="../embeddings/oleObject19.bin" TargetMode="Internal" /><Relationship Id="rId17" Type="http://schemas.openxmlformats.org/officeDocument/2006/relationships/image" Target="../media/image31.wmf" /><Relationship Id="rId18" Type="http://schemas.openxmlformats.org/officeDocument/2006/relationships/oleObject" Target="../embeddings/oleObject20.bin" TargetMode="Internal" /><Relationship Id="rId19" Type="http://schemas.openxmlformats.org/officeDocument/2006/relationships/image" Target="../media/image32.wmf" /><Relationship Id="rId2" Type="http://schemas.openxmlformats.org/officeDocument/2006/relationships/oleObject" Target="../embeddings/oleObject12.bin" TargetMode="Internal" /><Relationship Id="rId20" Type="http://schemas.openxmlformats.org/officeDocument/2006/relationships/oleObject" Target="../embeddings/oleObject21.bin" TargetMode="Internal" /><Relationship Id="rId21" Type="http://schemas.openxmlformats.org/officeDocument/2006/relationships/image" Target="../media/image33.wmf" /><Relationship Id="rId22" Type="http://schemas.openxmlformats.org/officeDocument/2006/relationships/vmlDrawing" Target="../drawings/vmlDrawing5.vml" /><Relationship Id="rId3" Type="http://schemas.openxmlformats.org/officeDocument/2006/relationships/image" Target="../media/image24.wmf" /><Relationship Id="rId4" Type="http://schemas.openxmlformats.org/officeDocument/2006/relationships/oleObject" Target="../embeddings/oleObject13.bin" TargetMode="Internal" /><Relationship Id="rId5" Type="http://schemas.openxmlformats.org/officeDocument/2006/relationships/image" Target="../media/image25.wmf" /><Relationship Id="rId6" Type="http://schemas.openxmlformats.org/officeDocument/2006/relationships/oleObject" Target="../embeddings/oleObject14.bin" TargetMode="Internal" /><Relationship Id="rId7" Type="http://schemas.openxmlformats.org/officeDocument/2006/relationships/image" Target="../media/image26.wmf" /><Relationship Id="rId8" Type="http://schemas.openxmlformats.org/officeDocument/2006/relationships/oleObject" Target="../embeddings/oleObject15.bin" TargetMode="Internal" /><Relationship Id="rId9" Type="http://schemas.openxmlformats.org/officeDocument/2006/relationships/image" Target="../media/image27.wmf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2409190" y="859790"/>
            <a:ext cx="7388860" cy="58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zh-CN" altLang="en-US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第四章</a:t>
            </a: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3200" b="1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指数函数与对数函数</a:t>
            </a:r>
            <a:endParaRPr lang="zh-CN" altLang="en-US" sz="3200" b="1">
              <a:solidFill>
                <a:srgbClr val="4EAE04"/>
              </a:solidFill>
              <a:effectLst>
                <a:outerShdw blurRad="12700" dist="635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1068705" y="2240280"/>
            <a:ext cx="9878695" cy="768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4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1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指数函数的概念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4556760" y="3170555"/>
            <a:ext cx="3571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1D41D5"/>
                </a:solidFill>
              </a:rPr>
              <a:t>高中数学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人教</a:t>
            </a:r>
            <a:r>
              <a:rPr lang="en-US" altLang="zh-CN" sz="2000">
                <a:solidFill>
                  <a:srgbClr val="1D41D5"/>
                </a:solidFill>
              </a:rPr>
              <a:t>A</a:t>
            </a:r>
            <a:r>
              <a:rPr lang="zh-CN" altLang="en-US" sz="2000">
                <a:solidFill>
                  <a:srgbClr val="1D41D5"/>
                </a:solidFill>
              </a:rPr>
              <a:t>版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必修一</a:t>
            </a:r>
            <a:endParaRPr lang="zh-CN" altLang="en-US" sz="2000">
              <a:solidFill>
                <a:srgbClr val="1D41D5"/>
              </a:solidFill>
            </a:endParaRPr>
          </a:p>
        </p:txBody>
      </p:sp>
      <p:grpSp>
        <p:nvGrpSpPr>
          <p:cNvPr id="8" name="组合 7" title=""/>
          <p:cNvGrpSpPr/>
          <p:nvPr/>
        </p:nvGrpSpPr>
        <p:grpSpPr>
          <a:xfrm>
            <a:off x="3971925" y="3961924"/>
            <a:ext cx="3954145" cy="2607469"/>
            <a:chOff x="6255" y="6239"/>
            <a:chExt cx="6227" cy="4106"/>
          </a:xfrm>
        </p:grpSpPr>
        <p:sp>
          <p:nvSpPr>
            <p:cNvPr id="43020" name="Oval 12"/>
            <p:cNvSpPr/>
            <p:nvPr/>
          </p:nvSpPr>
          <p:spPr>
            <a:xfrm>
              <a:off x="6255" y="8164"/>
              <a:ext cx="383" cy="383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 w="12700" cap="flat" cmpd="sng">
              <a:solidFill>
                <a:schemeClr val="accent1">
                  <a:lumMod val="9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sz="2100">
                <a:latin typeface="Arial" panose="020b0604020202020204" pitchFamily="34" charset="0"/>
              </a:endParaRPr>
            </a:p>
          </p:txBody>
        </p:sp>
        <p:grpSp>
          <p:nvGrpSpPr>
            <p:cNvPr id="3" name="Group 13"/>
            <p:cNvGrpSpPr/>
            <p:nvPr/>
          </p:nvGrpSpPr>
          <p:grpSpPr>
            <a:xfrm>
              <a:off x="7668" y="7965"/>
              <a:ext cx="387" cy="780"/>
              <a:chOff x="2074" y="2210"/>
              <a:chExt cx="207" cy="417"/>
            </a:xfrm>
          </p:grpSpPr>
          <p:sp>
            <p:nvSpPr>
              <p:cNvPr id="3121" name="Oval 14"/>
              <p:cNvSpPr/>
              <p:nvPr/>
            </p:nvSpPr>
            <p:spPr>
              <a:xfrm>
                <a:off x="2077" y="2210"/>
                <a:ext cx="204" cy="204"/>
              </a:xfrm>
              <a:prstGeom prst="ellipse">
                <a:avLst/>
              </a:prstGeom>
              <a:solidFill>
                <a:schemeClr val="accent1">
                  <a:lumMod val="90000"/>
                </a:schemeClr>
              </a:solidFill>
              <a:ln w="12700" cap="flat" cmpd="sng">
                <a:solidFill>
                  <a:schemeClr val="accent1">
                    <a:lumMod val="9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noAutofit/>
              </a:bodyPr>
              <a:lstStyle/>
              <a:p>
                <a:pPr lvl="0" algn="l">
                  <a:buClrTx/>
                  <a:buSzTx/>
                  <a:buFontTx/>
                </a:pPr>
                <a:endParaRPr lang="zh-CN" altLang="en-US" sz="2100">
                  <a:sym typeface="+mn-ea"/>
                </a:endParaRPr>
              </a:p>
            </p:txBody>
          </p:sp>
          <p:sp>
            <p:nvSpPr>
              <p:cNvPr id="3122" name="Oval 15"/>
              <p:cNvSpPr/>
              <p:nvPr/>
            </p:nvSpPr>
            <p:spPr>
              <a:xfrm>
                <a:off x="2074" y="2423"/>
                <a:ext cx="204" cy="204"/>
              </a:xfrm>
              <a:prstGeom prst="ellipse">
                <a:avLst/>
              </a:prstGeom>
              <a:solidFill>
                <a:schemeClr val="accent1">
                  <a:lumMod val="90000"/>
                </a:schemeClr>
              </a:solidFill>
              <a:ln w="12700" cap="flat" cmpd="sng">
                <a:solidFill>
                  <a:schemeClr val="accent1">
                    <a:lumMod val="9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noAutofit/>
              </a:bodyPr>
              <a:lstStyle/>
              <a:p>
                <a:pPr lvl="0" algn="l">
                  <a:buClrTx/>
                  <a:buSzTx/>
                  <a:buFontTx/>
                </a:pPr>
                <a:endParaRPr lang="zh-CN" altLang="en-US" sz="2100">
                  <a:sym typeface="+mn-ea"/>
                </a:endParaRPr>
              </a:p>
            </p:txBody>
          </p:sp>
        </p:grpSp>
        <p:grpSp>
          <p:nvGrpSpPr>
            <p:cNvPr id="4" name="Group 16"/>
            <p:cNvGrpSpPr/>
            <p:nvPr/>
          </p:nvGrpSpPr>
          <p:grpSpPr>
            <a:xfrm>
              <a:off x="8988" y="7580"/>
              <a:ext cx="395" cy="1550"/>
              <a:chOff x="2170" y="2306"/>
              <a:chExt cx="210" cy="827"/>
            </a:xfrm>
          </p:grpSpPr>
          <p:grpSp>
            <p:nvGrpSpPr>
              <p:cNvPr id="3115" name="Group 17"/>
              <p:cNvGrpSpPr/>
              <p:nvPr/>
            </p:nvGrpSpPr>
            <p:grpSpPr>
              <a:xfrm>
                <a:off x="2170" y="2306"/>
                <a:ext cx="207" cy="417"/>
                <a:chOff x="2074" y="2210"/>
                <a:chExt cx="207" cy="417"/>
              </a:xfrm>
            </p:grpSpPr>
            <p:sp>
              <p:nvSpPr>
                <p:cNvPr id="3119" name="Oval 18"/>
                <p:cNvSpPr/>
                <p:nvPr/>
              </p:nvSpPr>
              <p:spPr>
                <a:xfrm>
                  <a:off x="2077" y="2210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  <p:sp>
              <p:nvSpPr>
                <p:cNvPr id="3120" name="Oval 19"/>
                <p:cNvSpPr/>
                <p:nvPr/>
              </p:nvSpPr>
              <p:spPr>
                <a:xfrm>
                  <a:off x="2074" y="2423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</p:grpSp>
          <p:grpSp>
            <p:nvGrpSpPr>
              <p:cNvPr id="3116" name="Group 20"/>
              <p:cNvGrpSpPr/>
              <p:nvPr/>
            </p:nvGrpSpPr>
            <p:grpSpPr>
              <a:xfrm>
                <a:off x="2173" y="2716"/>
                <a:ext cx="207" cy="417"/>
                <a:chOff x="2074" y="2210"/>
                <a:chExt cx="207" cy="417"/>
              </a:xfrm>
            </p:grpSpPr>
            <p:sp>
              <p:nvSpPr>
                <p:cNvPr id="3117" name="Oval 21"/>
                <p:cNvSpPr/>
                <p:nvPr/>
              </p:nvSpPr>
              <p:spPr>
                <a:xfrm>
                  <a:off x="2077" y="2210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  <p:sp>
              <p:nvSpPr>
                <p:cNvPr id="3118" name="Oval 22"/>
                <p:cNvSpPr/>
                <p:nvPr/>
              </p:nvSpPr>
              <p:spPr>
                <a:xfrm>
                  <a:off x="2074" y="2423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</p:grpSp>
        </p:grpSp>
        <p:grpSp>
          <p:nvGrpSpPr>
            <p:cNvPr id="7" name="Group 23"/>
            <p:cNvGrpSpPr/>
            <p:nvPr/>
          </p:nvGrpSpPr>
          <p:grpSpPr>
            <a:xfrm>
              <a:off x="10258" y="6788"/>
              <a:ext cx="405" cy="3122"/>
              <a:chOff x="2875" y="2101"/>
              <a:chExt cx="215" cy="1665"/>
            </a:xfrm>
          </p:grpSpPr>
          <p:grpSp>
            <p:nvGrpSpPr>
              <p:cNvPr id="3101" name="Group 24"/>
              <p:cNvGrpSpPr/>
              <p:nvPr/>
            </p:nvGrpSpPr>
            <p:grpSpPr>
              <a:xfrm>
                <a:off x="2875" y="2101"/>
                <a:ext cx="210" cy="827"/>
                <a:chOff x="2170" y="2306"/>
                <a:chExt cx="210" cy="827"/>
              </a:xfrm>
            </p:grpSpPr>
            <p:grpSp>
              <p:nvGrpSpPr>
                <p:cNvPr id="3109" name="Group 25"/>
                <p:cNvGrpSpPr/>
                <p:nvPr/>
              </p:nvGrpSpPr>
              <p:grpSpPr>
                <a:xfrm>
                  <a:off x="2170" y="2306"/>
                  <a:ext cx="207" cy="417"/>
                  <a:chOff x="2074" y="2210"/>
                  <a:chExt cx="207" cy="417"/>
                </a:xfrm>
              </p:grpSpPr>
              <p:sp>
                <p:nvSpPr>
                  <p:cNvPr id="3113" name="Oval 26"/>
                  <p:cNvSpPr/>
                  <p:nvPr/>
                </p:nvSpPr>
                <p:spPr>
                  <a:xfrm>
                    <a:off x="2077" y="2210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  <p:sp>
                <p:nvSpPr>
                  <p:cNvPr id="3114" name="Oval 27"/>
                  <p:cNvSpPr/>
                  <p:nvPr/>
                </p:nvSpPr>
                <p:spPr>
                  <a:xfrm>
                    <a:off x="2074" y="2423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</p:grpSp>
            <p:grpSp>
              <p:nvGrpSpPr>
                <p:cNvPr id="3110" name="Group 28"/>
                <p:cNvGrpSpPr/>
                <p:nvPr/>
              </p:nvGrpSpPr>
              <p:grpSpPr>
                <a:xfrm>
                  <a:off x="2173" y="2716"/>
                  <a:ext cx="207" cy="417"/>
                  <a:chOff x="2074" y="2210"/>
                  <a:chExt cx="207" cy="417"/>
                </a:xfrm>
              </p:grpSpPr>
              <p:sp>
                <p:nvSpPr>
                  <p:cNvPr id="3111" name="Oval 29"/>
                  <p:cNvSpPr/>
                  <p:nvPr/>
                </p:nvSpPr>
                <p:spPr>
                  <a:xfrm>
                    <a:off x="2077" y="2210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  <p:sp>
                <p:nvSpPr>
                  <p:cNvPr id="3112" name="Oval 30"/>
                  <p:cNvSpPr/>
                  <p:nvPr/>
                </p:nvSpPr>
                <p:spPr>
                  <a:xfrm>
                    <a:off x="2074" y="2423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</p:grpSp>
          </p:grpSp>
          <p:grpSp>
            <p:nvGrpSpPr>
              <p:cNvPr id="3102" name="Group 31"/>
              <p:cNvGrpSpPr/>
              <p:nvPr/>
            </p:nvGrpSpPr>
            <p:grpSpPr>
              <a:xfrm>
                <a:off x="2880" y="2939"/>
                <a:ext cx="210" cy="827"/>
                <a:chOff x="2170" y="2306"/>
                <a:chExt cx="210" cy="827"/>
              </a:xfrm>
            </p:grpSpPr>
            <p:grpSp>
              <p:nvGrpSpPr>
                <p:cNvPr id="3103" name="Group 32"/>
                <p:cNvGrpSpPr/>
                <p:nvPr/>
              </p:nvGrpSpPr>
              <p:grpSpPr>
                <a:xfrm>
                  <a:off x="2170" y="2306"/>
                  <a:ext cx="207" cy="417"/>
                  <a:chOff x="2074" y="2210"/>
                  <a:chExt cx="207" cy="417"/>
                </a:xfrm>
              </p:grpSpPr>
              <p:sp>
                <p:nvSpPr>
                  <p:cNvPr id="3107" name="Oval 33"/>
                  <p:cNvSpPr/>
                  <p:nvPr/>
                </p:nvSpPr>
                <p:spPr>
                  <a:xfrm>
                    <a:off x="2077" y="2210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  <p:sp>
                <p:nvSpPr>
                  <p:cNvPr id="3108" name="Oval 34"/>
                  <p:cNvSpPr/>
                  <p:nvPr/>
                </p:nvSpPr>
                <p:spPr>
                  <a:xfrm>
                    <a:off x="2074" y="2423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</p:grpSp>
            <p:grpSp>
              <p:nvGrpSpPr>
                <p:cNvPr id="3104" name="Group 35"/>
                <p:cNvGrpSpPr/>
                <p:nvPr/>
              </p:nvGrpSpPr>
              <p:grpSpPr>
                <a:xfrm>
                  <a:off x="2173" y="2716"/>
                  <a:ext cx="207" cy="417"/>
                  <a:chOff x="2074" y="2210"/>
                  <a:chExt cx="207" cy="417"/>
                </a:xfrm>
              </p:grpSpPr>
              <p:sp>
                <p:nvSpPr>
                  <p:cNvPr id="3105" name="Oval 36"/>
                  <p:cNvSpPr/>
                  <p:nvPr/>
                </p:nvSpPr>
                <p:spPr>
                  <a:xfrm>
                    <a:off x="2077" y="2210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  <p:sp>
                <p:nvSpPr>
                  <p:cNvPr id="3106" name="Oval 37"/>
                  <p:cNvSpPr/>
                  <p:nvPr/>
                </p:nvSpPr>
                <p:spPr>
                  <a:xfrm>
                    <a:off x="2074" y="2423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</p:grpSp>
          </p:grpSp>
        </p:grpSp>
        <p:grpSp>
          <p:nvGrpSpPr>
            <p:cNvPr id="14" name="Group 38"/>
            <p:cNvGrpSpPr/>
            <p:nvPr/>
          </p:nvGrpSpPr>
          <p:grpSpPr>
            <a:xfrm>
              <a:off x="11353" y="6239"/>
              <a:ext cx="1129" cy="4106"/>
              <a:chOff x="4040" y="1350"/>
              <a:chExt cx="601" cy="2190"/>
            </a:xfrm>
          </p:grpSpPr>
          <p:grpSp>
            <p:nvGrpSpPr>
              <p:cNvPr id="3094" name="Group 39"/>
              <p:cNvGrpSpPr/>
              <p:nvPr/>
            </p:nvGrpSpPr>
            <p:grpSpPr>
              <a:xfrm>
                <a:off x="4135" y="1350"/>
                <a:ext cx="207" cy="410"/>
                <a:chOff x="2074" y="2168"/>
                <a:chExt cx="207" cy="410"/>
              </a:xfrm>
            </p:grpSpPr>
            <p:sp>
              <p:nvSpPr>
                <p:cNvPr id="3099" name="Oval 40"/>
                <p:cNvSpPr/>
                <p:nvPr/>
              </p:nvSpPr>
              <p:spPr>
                <a:xfrm>
                  <a:off x="2077" y="2168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  <p:sp>
              <p:nvSpPr>
                <p:cNvPr id="3100" name="Oval 41"/>
                <p:cNvSpPr/>
                <p:nvPr/>
              </p:nvSpPr>
              <p:spPr>
                <a:xfrm>
                  <a:off x="2074" y="2374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</p:grpSp>
          <p:grpSp>
            <p:nvGrpSpPr>
              <p:cNvPr id="3095" name="Group 42"/>
              <p:cNvGrpSpPr/>
              <p:nvPr/>
            </p:nvGrpSpPr>
            <p:grpSpPr>
              <a:xfrm>
                <a:off x="4128" y="3137"/>
                <a:ext cx="207" cy="403"/>
                <a:chOff x="2074" y="2308"/>
                <a:chExt cx="207" cy="403"/>
              </a:xfrm>
            </p:grpSpPr>
            <p:sp>
              <p:nvSpPr>
                <p:cNvPr id="3097" name="Oval 43"/>
                <p:cNvSpPr/>
                <p:nvPr/>
              </p:nvSpPr>
              <p:spPr>
                <a:xfrm>
                  <a:off x="2077" y="2308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  <p:sp>
              <p:nvSpPr>
                <p:cNvPr id="3098" name="Oval 44"/>
                <p:cNvSpPr/>
                <p:nvPr/>
              </p:nvSpPr>
              <p:spPr>
                <a:xfrm>
                  <a:off x="2074" y="2507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</p:grpSp>
          <p:sp>
            <p:nvSpPr>
              <p:cNvPr id="3096" name="Text Box 45"/>
              <p:cNvSpPr/>
              <p:nvPr/>
            </p:nvSpPr>
            <p:spPr>
              <a:xfrm>
                <a:off x="4040" y="2248"/>
                <a:ext cx="601" cy="293"/>
              </a:xfrm>
              <a:prstGeom prst="rect">
                <a:avLst/>
              </a:prstGeom>
              <a:noFill/>
              <a:ln w="12700" cap="flat" cmpd="sng">
                <a:noFill/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 anchorCtr="0">
                <a:noAutofit/>
              </a:bodyPr>
              <a:lstStyle/>
              <a:p>
                <a:pPr lvl="0" algn="l">
                  <a:buClrTx/>
                  <a:buSzTx/>
                  <a:buFontTx/>
                </a:pPr>
                <a:r>
                  <a:rPr lang="zh-CN" altLang="en-US" sz="2100">
                    <a:sym typeface="+mn-ea"/>
                  </a:rPr>
                  <a:t>……</a:t>
                </a:r>
                <a:endParaRPr lang="zh-CN" altLang="en-US" sz="2100">
                  <a:sym typeface="+mn-ea"/>
                </a:endParaRPr>
              </a:p>
            </p:txBody>
          </p:sp>
        </p:grpSp>
        <p:sp>
          <p:nvSpPr>
            <p:cNvPr id="43054" name="AutoShape 46"/>
            <p:cNvSpPr/>
            <p:nvPr/>
          </p:nvSpPr>
          <p:spPr>
            <a:xfrm>
              <a:off x="6903" y="8205"/>
              <a:ext cx="540" cy="27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>
                <a:lumMod val="50000"/>
                <a:lumOff val="50000"/>
              </a:schemeClr>
            </a:solidFill>
            <a:ln w="12700">
              <a:noFill/>
            </a:ln>
          </p:spPr>
          <p:txBody>
            <a:bodyPr wrap="none" anchor="ctr" anchorCtr="0"/>
            <a:lstStyle/>
            <a:p>
              <a:endParaRPr lang="zh-CN" altLang="en-US" sz="2100">
                <a:latin typeface="Arial" panose="020b0604020202020204" pitchFamily="34" charset="0"/>
              </a:endParaRPr>
            </a:p>
          </p:txBody>
        </p:sp>
        <p:sp>
          <p:nvSpPr>
            <p:cNvPr id="43055" name="AutoShape 47"/>
            <p:cNvSpPr/>
            <p:nvPr/>
          </p:nvSpPr>
          <p:spPr>
            <a:xfrm>
              <a:off x="8253" y="8223"/>
              <a:ext cx="540" cy="27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>
                <a:lumMod val="50000"/>
                <a:lumOff val="50000"/>
              </a:schemeClr>
            </a:solidFill>
            <a:ln w="12700">
              <a:noFill/>
            </a:ln>
          </p:spPr>
          <p:txBody>
            <a:bodyPr wrap="none" anchor="ctr" anchorCtr="0">
              <a:noAutofit/>
            </a:bodyPr>
            <a:lstStyle/>
            <a:p>
              <a:pPr lvl="0" algn="l">
                <a:buClrTx/>
                <a:buSzTx/>
                <a:buFontTx/>
              </a:pPr>
              <a:endParaRPr lang="zh-CN" altLang="en-US" sz="2100">
                <a:sym typeface="+mn-ea"/>
              </a:endParaRPr>
            </a:p>
          </p:txBody>
        </p:sp>
        <p:sp>
          <p:nvSpPr>
            <p:cNvPr id="43056" name="AutoShape 48"/>
            <p:cNvSpPr/>
            <p:nvPr/>
          </p:nvSpPr>
          <p:spPr>
            <a:xfrm>
              <a:off x="9595" y="8223"/>
              <a:ext cx="540" cy="27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>
                <a:lumMod val="50000"/>
                <a:lumOff val="50000"/>
              </a:schemeClr>
            </a:solidFill>
            <a:ln w="12700">
              <a:noFill/>
            </a:ln>
          </p:spPr>
          <p:txBody>
            <a:bodyPr wrap="none" anchor="ctr" anchorCtr="0">
              <a:noAutofit/>
            </a:bodyPr>
            <a:lstStyle/>
            <a:p>
              <a:pPr lvl="0" algn="l">
                <a:buClrTx/>
                <a:buSzTx/>
                <a:buFontTx/>
              </a:pPr>
              <a:endParaRPr lang="zh-CN" altLang="en-US" sz="2100">
                <a:sym typeface="+mn-ea"/>
              </a:endParaRPr>
            </a:p>
          </p:txBody>
        </p:sp>
        <p:sp>
          <p:nvSpPr>
            <p:cNvPr id="43057" name="AutoShape 49"/>
            <p:cNvSpPr/>
            <p:nvPr/>
          </p:nvSpPr>
          <p:spPr>
            <a:xfrm>
              <a:off x="10913" y="8213"/>
              <a:ext cx="540" cy="27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>
                <a:lumMod val="50000"/>
                <a:lumOff val="50000"/>
              </a:schemeClr>
            </a:solidFill>
            <a:ln w="12700">
              <a:noFill/>
            </a:ln>
          </p:spPr>
          <p:txBody>
            <a:bodyPr wrap="none" anchor="ctr" anchorCtr="0">
              <a:noAutofit/>
            </a:bodyPr>
            <a:lstStyle/>
            <a:p>
              <a:pPr lvl="0" algn="l">
                <a:buClrTx/>
                <a:buSzTx/>
                <a:buFontTx/>
              </a:pPr>
              <a:endParaRPr lang="zh-CN" altLang="en-US" sz="2100">
                <a:sym typeface="+mn-ea"/>
              </a:endParaRPr>
            </a:p>
          </p:txBody>
        </p:sp>
      </p:grpSp>
    </p:spTree>
  </p:cSld>
  <p:clrMapOvr>
    <a:masterClrMapping/>
  </p:clrMapOvr>
  <p:transition spd="slow">
    <p:wipe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4" name="Rectangle 15" title=""/>
          <p:cNvSpPr/>
          <p:nvPr/>
        </p:nvSpPr>
        <p:spPr>
          <a:xfrm>
            <a:off x="1324610" y="742315"/>
            <a:ext cx="9542780" cy="23069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sz="32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charset="0"/>
              </a:rPr>
              <a:t>《</a:t>
            </a:r>
            <a:r>
              <a:rPr sz="32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charset="0"/>
              </a:rPr>
              <a:t>庄子</a:t>
            </a:r>
            <a:r>
              <a:rPr lang="en-US" altLang="zh-CN" sz="32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charset="0"/>
              </a:rPr>
              <a:t>·</a:t>
            </a:r>
            <a:r>
              <a:rPr sz="32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charset="0"/>
              </a:rPr>
              <a:t>天下篇</a:t>
            </a:r>
            <a:r>
              <a:rPr lang="en-US" altLang="zh-CN" sz="32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charset="0"/>
              </a:rPr>
              <a:t>》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charset="0"/>
              </a:rPr>
              <a:t>中写道：“</a:t>
            </a:r>
            <a:r>
              <a:rPr sz="32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charset="0"/>
              </a:rPr>
              <a:t>一尺之棰，</a:t>
            </a:r>
            <a:r>
              <a:rPr sz="3200" b="1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charset="0"/>
              </a:rPr>
              <a:t>日取</a:t>
            </a:r>
            <a:r>
              <a:rPr lang="zh-CN" altLang="en-US" sz="3200" b="1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charset="0"/>
              </a:rPr>
              <a:t>其</a:t>
            </a:r>
            <a:r>
              <a:rPr sz="3200" b="1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charset="0"/>
              </a:rPr>
              <a:t>半</a:t>
            </a:r>
            <a:r>
              <a:rPr sz="32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charset="0"/>
              </a:rPr>
              <a:t>，万世不竭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charset="0"/>
              </a:rPr>
              <a:t>”.设经过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charset="0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charset="0"/>
              </a:rPr>
              <a:t>天以后棰的长度为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Symbol" panose="05050102010706020507" pitchFamily="18" charset="2"/>
              </a:rPr>
              <a:t>，则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Symbol" panose="05050102010706020507" pitchFamily="18" charset="2"/>
              </a:rPr>
              <a:t>可以用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Symbol" panose="05050102010706020507" pitchFamily="18" charset="2"/>
              </a:rPr>
              <a:t>的关系式表示为</a:t>
            </a:r>
            <a:r>
              <a:rPr lang="en-US" altLang="zh-CN" sz="3200">
                <a:solidFill>
                  <a:srgbClr val="000099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Symbol" panose="05050102010706020507" pitchFamily="18" charset="2"/>
              </a:rPr>
              <a:t>:</a:t>
            </a:r>
            <a:r>
              <a:rPr lang="zh-CN" altLang="en-US" sz="3200" u="sng">
                <a:solidFill>
                  <a:srgbClr val="000099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Symbol" panose="05050102010706020507" pitchFamily="18" charset="2"/>
              </a:rPr>
              <a:t> </a:t>
            </a:r>
            <a:r>
              <a:rPr lang="en-US" altLang="zh-CN" sz="3200" u="sng">
                <a:solidFill>
                  <a:srgbClr val="000099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Symbol" panose="05050102010706020507" pitchFamily="18" charset="2"/>
              </a:rPr>
              <a:t>            </a:t>
            </a:r>
            <a:r>
              <a:rPr lang="en-US" altLang="zh-CN" sz="3200">
                <a:solidFill>
                  <a:srgbClr val="000099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Symbol" panose="05050102010706020507" pitchFamily="18" charset="2"/>
              </a:rPr>
              <a:t>.</a:t>
            </a:r>
            <a:endParaRPr lang="en-US" altLang="zh-CN" sz="3200">
              <a:solidFill>
                <a:srgbClr val="000099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Symbol" panose="05050102010706020507" pitchFamily="18" charset="2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462915" y="22034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4" name="Rectangle 15" title=""/>
              <p:cNvSpPr/>
              <p:nvPr/>
            </p:nvSpPr>
            <p:spPr>
              <a:xfrm>
                <a:off x="1238885" y="4125595"/>
                <a:ext cx="3318510" cy="183705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altLang="zh-CN" sz="36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</a:rPr>
                  <a:t> </a:t>
                </a:r>
                <a:r>
                  <a:rPr lang="zh-CN" altLang="en-US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</a:rPr>
                  <a:t>答案：</a:t>
                </a:r>
                <a:endParaRPr lang="zh-CN" altLang="en-US" sz="2800">
                  <a:solidFill>
                    <a:srgbClr val="0000FF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</a:rPr>
                  <a:t> </a:t>
                </a:r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800">
                    <a:solidFill>
                      <a:srgbClr val="FF0000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en-US" altLang="zh-CN" sz="2800" i="1" baseline="3000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>
                    <a:solidFill>
                      <a:srgbClr val="FF0000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</a:rPr>
                  <a:t>  (</a:t>
                </a:r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>
                    <a:solidFill>
                      <a:srgbClr val="FF000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∈</a:t>
                </a:r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i="1" baseline="3000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*</a:t>
                </a:r>
                <a:r>
                  <a:rPr lang="en-US" altLang="zh-CN" sz="2800">
                    <a:solidFill>
                      <a:srgbClr val="FF0000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</a:rPr>
                  <a:t>)</a:t>
                </a:r>
                <a:endParaRPr lang="en-US" altLang="zh-CN" sz="2800">
                  <a:solidFill>
                    <a:srgbClr val="FF0000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885" y="4125595"/>
                <a:ext cx="3318510" cy="1837055"/>
              </a:xfrm>
              <a:prstGeom prst="rect">
                <a:avLst/>
              </a:prstGeom>
              <a:blipFill rotWithShape="1">
                <a:blip r:embed="rId2"/>
                <a:stretch>
                  <a:fillRect l="-153" t="-277" r="-134" b="-242"/>
                </a:stretch>
              </a:blip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右箭头 20" title=""/>
          <p:cNvSpPr/>
          <p:nvPr/>
        </p:nvSpPr>
        <p:spPr>
          <a:xfrm>
            <a:off x="5444930" y="4674094"/>
            <a:ext cx="488588" cy="206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右箭头 102" title=""/>
          <p:cNvSpPr/>
          <p:nvPr/>
        </p:nvSpPr>
        <p:spPr>
          <a:xfrm>
            <a:off x="6643637" y="4941027"/>
            <a:ext cx="488588" cy="206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 title=""/>
          <p:cNvGrpSpPr/>
          <p:nvPr/>
        </p:nvGrpSpPr>
        <p:grpSpPr>
          <a:xfrm>
            <a:off x="5005797" y="3476713"/>
            <a:ext cx="268288" cy="2609659"/>
            <a:chOff x="6117047" y="3956773"/>
            <a:chExt cx="268288" cy="2609659"/>
          </a:xfrm>
        </p:grpSpPr>
        <p:sp>
          <p:nvSpPr>
            <p:cNvPr id="95" name="Rectangle 14"/>
            <p:cNvSpPr>
              <a:spLocks noChangeArrowheads="1"/>
            </p:cNvSpPr>
            <p:nvPr/>
          </p:nvSpPr>
          <p:spPr bwMode="auto">
            <a:xfrm>
              <a:off x="6122692" y="3956773"/>
              <a:ext cx="229470" cy="187801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aphicFrame>
          <p:nvGraphicFramePr>
            <p:cNvPr id="94" name="Object 21"/>
            <p:cNvGraphicFramePr>
              <a:graphicFrameLocks noChangeAspect="1"/>
            </p:cNvGraphicFramePr>
            <p:nvPr/>
          </p:nvGraphicFramePr>
          <p:xfrm>
            <a:off x="6117047" y="6209245"/>
            <a:ext cx="268288" cy="35718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69" name="Equation" r:id="rId3" imgW="2438400" imgH="3962400" progId="Equation.DSMT4">
                    <p:embed/>
                  </p:oleObj>
                </mc:Choice>
                <mc:Fallback>
                  <p:oleObj name="Equation" r:id="rId3" imgW="2438400" imgH="39624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17047" y="6209245"/>
                          <a:ext cx="268288" cy="357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组合 27" title=""/>
          <p:cNvGrpSpPr/>
          <p:nvPr/>
        </p:nvGrpSpPr>
        <p:grpSpPr>
          <a:xfrm>
            <a:off x="6154361" y="3862822"/>
            <a:ext cx="443289" cy="2429393"/>
            <a:chOff x="7265611" y="4342882"/>
            <a:chExt cx="443289" cy="2429393"/>
          </a:xfrm>
        </p:grpSpPr>
        <p:sp>
          <p:nvSpPr>
            <p:cNvPr id="96" name="Rectangle 15"/>
            <p:cNvSpPr>
              <a:spLocks noChangeArrowheads="1"/>
            </p:cNvSpPr>
            <p:nvPr/>
          </p:nvSpPr>
          <p:spPr bwMode="auto">
            <a:xfrm>
              <a:off x="7283601" y="4838332"/>
              <a:ext cx="233172" cy="98534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7265611" y="4342882"/>
              <a:ext cx="443289" cy="2429393"/>
              <a:chOff x="7265611" y="4342882"/>
              <a:chExt cx="443289" cy="2429393"/>
            </a:xfrm>
          </p:grpSpPr>
          <p:graphicFrame>
            <p:nvGraphicFramePr>
              <p:cNvPr id="99" name="Object 21"/>
              <p:cNvGraphicFramePr>
                <a:graphicFrameLocks noChangeAspect="1"/>
              </p:cNvGraphicFramePr>
              <p:nvPr/>
            </p:nvGraphicFramePr>
            <p:xfrm>
              <a:off x="7302500" y="5918200"/>
              <a:ext cx="406400" cy="854075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70" name="Equation" r:id="rId5" imgW="3657600" imgH="9448800" progId="Equation.DSMT4">
                      <p:embed/>
                    </p:oleObj>
                  </mc:Choice>
                  <mc:Fallback>
                    <p:oleObj name="Equation" r:id="rId5" imgW="3657600" imgH="94488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7302500" y="5918200"/>
                            <a:ext cx="406400" cy="8540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7" name="Object 21"/>
              <p:cNvGraphicFramePr>
                <a:graphicFrameLocks noChangeAspect="1"/>
              </p:cNvGraphicFramePr>
              <p:nvPr/>
            </p:nvGraphicFramePr>
            <p:xfrm>
              <a:off x="7265611" y="4342882"/>
              <a:ext cx="228600" cy="357187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71" name="Equation" r:id="rId7" imgW="2438400" imgH="3962400" progId="Equation.DSMT4">
                      <p:embed/>
                    </p:oleObj>
                  </mc:Choice>
                  <mc:Fallback>
                    <p:oleObj name="Equation" r:id="rId7" imgW="2438400" imgH="39624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7265611" y="4342882"/>
                            <a:ext cx="228600" cy="3571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9" name="组合 28" title=""/>
          <p:cNvGrpSpPr/>
          <p:nvPr/>
        </p:nvGrpSpPr>
        <p:grpSpPr>
          <a:xfrm>
            <a:off x="7121525" y="4363254"/>
            <a:ext cx="812800" cy="1928961"/>
            <a:chOff x="8232775" y="4843314"/>
            <a:chExt cx="812800" cy="1928961"/>
          </a:xfrm>
        </p:grpSpPr>
        <p:sp>
          <p:nvSpPr>
            <p:cNvPr id="97" name="Rectangle 21"/>
            <p:cNvSpPr>
              <a:spLocks noChangeArrowheads="1"/>
            </p:cNvSpPr>
            <p:nvPr/>
          </p:nvSpPr>
          <p:spPr bwMode="auto">
            <a:xfrm>
              <a:off x="8443618" y="5332369"/>
              <a:ext cx="231054" cy="49130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8232775" y="4843314"/>
              <a:ext cx="812800" cy="1928961"/>
              <a:chOff x="8232775" y="4843314"/>
              <a:chExt cx="812800" cy="1928961"/>
            </a:xfrm>
          </p:grpSpPr>
          <p:graphicFrame>
            <p:nvGraphicFramePr>
              <p:cNvPr id="100" name="Object 21"/>
              <p:cNvGraphicFramePr>
                <a:graphicFrameLocks noChangeAspect="1"/>
              </p:cNvGraphicFramePr>
              <p:nvPr/>
            </p:nvGraphicFramePr>
            <p:xfrm>
              <a:off x="8232775" y="5918200"/>
              <a:ext cx="812800" cy="854075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72" name="Equation" r:id="rId9" imgW="7315200" imgH="9448800" progId="Equation.DSMT4">
                      <p:embed/>
                    </p:oleObj>
                  </mc:Choice>
                  <mc:Fallback>
                    <p:oleObj name="Equation" r:id="rId9" imgW="7315200" imgH="94488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8232775" y="5918200"/>
                            <a:ext cx="812800" cy="8540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8" name="Object 21"/>
              <p:cNvGraphicFramePr>
                <a:graphicFrameLocks noChangeAspect="1"/>
              </p:cNvGraphicFramePr>
              <p:nvPr/>
            </p:nvGraphicFramePr>
            <p:xfrm>
              <a:off x="8407400" y="4843314"/>
              <a:ext cx="285750" cy="357187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73" name="Equation" r:id="rId11" imgW="3048000" imgH="3962400" progId="Equation.DSMT4">
                      <p:embed/>
                    </p:oleObj>
                  </mc:Choice>
                  <mc:Fallback>
                    <p:oleObj name="Equation" r:id="rId11" imgW="3048000" imgH="39624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8407400" y="4843314"/>
                            <a:ext cx="285750" cy="3571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3" name="组合 22" title=""/>
          <p:cNvGrpSpPr/>
          <p:nvPr/>
        </p:nvGrpSpPr>
        <p:grpSpPr>
          <a:xfrm>
            <a:off x="8123238" y="4694718"/>
            <a:ext cx="809625" cy="1592735"/>
            <a:chOff x="9234488" y="5174778"/>
            <a:chExt cx="809625" cy="1592735"/>
          </a:xfrm>
        </p:grpSpPr>
        <p:graphicFrame>
          <p:nvGraphicFramePr>
            <p:cNvPr id="101" name="Object 21"/>
            <p:cNvGraphicFramePr>
              <a:graphicFrameLocks noChangeAspect="1"/>
            </p:cNvGraphicFramePr>
            <p:nvPr/>
          </p:nvGraphicFramePr>
          <p:xfrm>
            <a:off x="9234488" y="5913438"/>
            <a:ext cx="809625" cy="85407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4" name="Equation" r:id="rId13" imgW="7315200" imgH="9448800" progId="Equation.DSMT4">
                    <p:embed/>
                  </p:oleObj>
                </mc:Choice>
                <mc:Fallback>
                  <p:oleObj name="Equation" r:id="rId13" imgW="7315200" imgH="94488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9234488" y="5913438"/>
                          <a:ext cx="809625" cy="854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" name="Object 21"/>
            <p:cNvGraphicFramePr>
              <a:graphicFrameLocks noChangeAspect="1"/>
            </p:cNvGraphicFramePr>
            <p:nvPr/>
          </p:nvGraphicFramePr>
          <p:xfrm>
            <a:off x="9518650" y="5174778"/>
            <a:ext cx="257175" cy="38576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5" name="Equation" r:id="rId15" imgW="2743200" imgH="4267200" progId="Equation.DSMT4">
                    <p:embed/>
                  </p:oleObj>
                </mc:Choice>
                <mc:Fallback>
                  <p:oleObj name="Equation" r:id="rId15" imgW="2743200" imgH="4267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9518650" y="5174778"/>
                          <a:ext cx="257175" cy="385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组合 23" title=""/>
          <p:cNvGrpSpPr/>
          <p:nvPr/>
        </p:nvGrpSpPr>
        <p:grpSpPr>
          <a:xfrm>
            <a:off x="10338671" y="4868796"/>
            <a:ext cx="314325" cy="1362325"/>
            <a:chOff x="11654391" y="5269481"/>
            <a:chExt cx="314325" cy="1362325"/>
          </a:xfrm>
        </p:grpSpPr>
        <p:graphicFrame>
          <p:nvGraphicFramePr>
            <p:cNvPr id="110" name="Object 21"/>
            <p:cNvGraphicFramePr>
              <a:graphicFrameLocks noChangeAspect="1"/>
            </p:cNvGraphicFramePr>
            <p:nvPr/>
          </p:nvGraphicFramePr>
          <p:xfrm>
            <a:off x="11654391" y="5269481"/>
            <a:ext cx="285750" cy="30321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6" name="Equation" r:id="rId17" imgW="3048000" imgH="3352800" progId="Equation.DSMT4">
                    <p:embed/>
                  </p:oleObj>
                </mc:Choice>
                <mc:Fallback>
                  <p:oleObj name="Equation" r:id="rId17" imgW="3048000" imgH="33528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1654391" y="5269481"/>
                          <a:ext cx="285750" cy="303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" name="Object 21"/>
            <p:cNvGraphicFramePr>
              <a:graphicFrameLocks noChangeAspect="1"/>
            </p:cNvGraphicFramePr>
            <p:nvPr/>
          </p:nvGraphicFramePr>
          <p:xfrm>
            <a:off x="11654391" y="6273031"/>
            <a:ext cx="314325" cy="35877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7" name="Equation" r:id="rId19" imgW="3352800" imgH="3962400" progId="Equation.DSMT4">
                    <p:embed/>
                  </p:oleObj>
                </mc:Choice>
                <mc:Fallback>
                  <p:oleObj name="Equation" r:id="rId19" imgW="3352800" imgH="39624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1654391" y="6273031"/>
                          <a:ext cx="314325" cy="358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组合 24" title=""/>
          <p:cNvGrpSpPr/>
          <p:nvPr/>
        </p:nvGrpSpPr>
        <p:grpSpPr>
          <a:xfrm>
            <a:off x="7707630" y="4980305"/>
            <a:ext cx="2886075" cy="460375"/>
            <a:chOff x="8819033" y="5460206"/>
            <a:chExt cx="3083156" cy="460375"/>
          </a:xfrm>
        </p:grpSpPr>
        <p:grpSp>
          <p:nvGrpSpPr>
            <p:cNvPr id="18" name="组合 17"/>
            <p:cNvGrpSpPr/>
            <p:nvPr/>
          </p:nvGrpSpPr>
          <p:grpSpPr>
            <a:xfrm>
              <a:off x="8819033" y="5460206"/>
              <a:ext cx="2635434" cy="460375"/>
              <a:chOff x="8819033" y="5460206"/>
              <a:chExt cx="2635434" cy="460375"/>
            </a:xfrm>
          </p:grpSpPr>
          <p:sp>
            <p:nvSpPr>
              <p:cNvPr id="98" name="Rectangle 22"/>
              <p:cNvSpPr>
                <a:spLocks noChangeArrowheads="1"/>
              </p:cNvSpPr>
              <p:nvPr/>
            </p:nvSpPr>
            <p:spPr bwMode="auto">
              <a:xfrm>
                <a:off x="9518650" y="5604222"/>
                <a:ext cx="199953" cy="21945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04" name="右箭头 103"/>
              <p:cNvSpPr/>
              <p:nvPr/>
            </p:nvSpPr>
            <p:spPr>
              <a:xfrm>
                <a:off x="8819033" y="5578021"/>
                <a:ext cx="488588" cy="20603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右箭头 104"/>
              <p:cNvSpPr/>
              <p:nvPr/>
            </p:nvSpPr>
            <p:spPr>
              <a:xfrm>
                <a:off x="9837219" y="5614964"/>
                <a:ext cx="488588" cy="20603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02" name="Object 21"/>
              <p:cNvGraphicFramePr>
                <a:graphicFrameLocks noChangeAspect="1"/>
              </p:cNvGraphicFramePr>
              <p:nvPr/>
            </p:nvGraphicFramePr>
            <p:xfrm>
              <a:off x="10318179" y="5460206"/>
              <a:ext cx="647700" cy="460375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78" name="Equation" r:id="rId21" imgW="3657600" imgH="2133600" progId="Equation.DSMT4">
                      <p:embed/>
                    </p:oleObj>
                  </mc:Choice>
                  <mc:Fallback>
                    <p:oleObj name="Equation" r:id="rId21" imgW="3657600" imgH="21336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10318179" y="5460206"/>
                            <a:ext cx="647700" cy="4603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6" name="右箭头 105"/>
              <p:cNvSpPr/>
              <p:nvPr/>
            </p:nvSpPr>
            <p:spPr>
              <a:xfrm>
                <a:off x="10965879" y="5604222"/>
                <a:ext cx="488588" cy="20603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2" name="Rectangle 22"/>
            <p:cNvSpPr>
              <a:spLocks noChangeArrowheads="1"/>
            </p:cNvSpPr>
            <p:nvPr/>
          </p:nvSpPr>
          <p:spPr bwMode="auto">
            <a:xfrm>
              <a:off x="11692342" y="5717814"/>
              <a:ext cx="209847" cy="9244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0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1243965" y="863600"/>
            <a:ext cx="9668510" cy="14509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一般地，函数</a:t>
            </a:r>
            <a:r>
              <a:rPr lang="en-US" altLang="zh-CN" sz="36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36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36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600" i="1" baseline="300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a&gt;</a:t>
            </a:r>
            <a:r>
              <a:rPr lang="en-US" altLang="zh-CN" sz="32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且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≠1)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叫做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指数函数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其中指数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是自变量，定义域是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8493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指数函数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1244600" y="2661920"/>
                <a:ext cx="9668510" cy="243967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anchor="t" anchorCtr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en-US" altLang="zh-CN" sz="3600"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例如：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</a:t>
                </a:r>
                <a:r>
                  <a:rPr lang="en-US" altLang="zh-CN" sz="32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3200">
                    <a:solidFill>
                      <a:srgbClr val="C00000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=</a:t>
                </a:r>
                <a:r>
                  <a:rPr lang="en-US" altLang="zh-CN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1.11</a:t>
                </a:r>
                <a:r>
                  <a:rPr lang="en-US" altLang="zh-CN" sz="3200" i="1" baseline="300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endParaRPr lang="en-US" altLang="zh-CN" sz="32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       </a:t>
                </a:r>
                <a:r>
                  <a:rPr lang="en-US" altLang="zh-CN" sz="36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3200">
                    <a:solidFill>
                      <a:srgbClr val="C00000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=</a:t>
                </a:r>
                <a:r>
                  <a:rPr lang="en-US" altLang="zh-CN" sz="36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altLang="zh-CN" sz="3600" i="1" baseline="300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endParaRPr lang="en-US" altLang="zh-CN" sz="3600" i="1" baseline="30000">
                  <a:solidFill>
                    <a:srgbClr val="C0000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3600" i="1" baseline="300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                       </a:t>
                </a:r>
                <a:r>
                  <a:rPr lang="en-US" altLang="zh-CN" sz="32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3200">
                    <a:solidFill>
                      <a:srgbClr val="C00000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3200">
                          <a:solidFill>
                            <a:srgbClr val="C00000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3200">
                          <a:solidFill>
                            <a:srgbClr val="C00000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en-US" altLang="zh-CN" sz="3200" i="1" baseline="300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都是指数函数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.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600" y="2661920"/>
                <a:ext cx="9668510" cy="2439670"/>
              </a:xfrm>
              <a:prstGeom prst="rect">
                <a:avLst/>
              </a:prstGeom>
              <a:blipFill rotWithShape="1">
                <a:blip r:embed="rId2"/>
                <a:stretch>
                  <a:fillRect l="-66" t="-2290" r="-66" b="-260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 title=""/>
          <p:cNvSpPr txBox="1"/>
          <p:nvPr/>
        </p:nvSpPr>
        <p:spPr>
          <a:xfrm>
            <a:off x="1245235" y="5312410"/>
            <a:ext cx="9685020" cy="81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注意区分指数函数与幂函数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矩形 4" title=""/>
          <p:cNvSpPr/>
          <p:nvPr/>
        </p:nvSpPr>
        <p:spPr>
          <a:xfrm>
            <a:off x="462915" y="22034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4964430" y="6305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1364615" y="1125855"/>
            <a:ext cx="9496425" cy="9220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若函数</a:t>
            </a:r>
            <a:r>
              <a:rPr lang="en-US" alt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sz="3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=(</a:t>
            </a:r>
            <a:r>
              <a:rPr lang="en-US" sz="3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-2)</a:t>
            </a:r>
            <a:r>
              <a:rPr lang="en-US" sz="3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sz="36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是指数函数</a:t>
            </a:r>
            <a:r>
              <a:rPr 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则</a:t>
            </a:r>
            <a:r>
              <a:rPr lang="en-US" sz="3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36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en-US" alt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36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1364615" y="3872865"/>
            <a:ext cx="9496425" cy="922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答案：</a:t>
            </a:r>
            <a:r>
              <a:rPr lang="en-US" altLang="zh-CN" sz="36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endParaRPr lang="en-US" altLang="zh-CN" sz="36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" name="五边形 1" title="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8493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指数增长</a:t>
            </a:r>
            <a:r>
              <a:rPr lang="en-US" altLang="zh-CN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(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衰减</a:t>
            </a:r>
            <a:r>
              <a:rPr lang="en-US" altLang="zh-CN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)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模型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100" name="文本框 99" title=""/>
          <p:cNvSpPr txBox="1"/>
          <p:nvPr/>
        </p:nvSpPr>
        <p:spPr>
          <a:xfrm>
            <a:off x="1437640" y="1052830"/>
            <a:ext cx="9285605" cy="3784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indent="612140" fontAlgn="auto">
              <a:lnSpc>
                <a:spcPct val="15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设原有量为</a:t>
            </a:r>
            <a:r>
              <a:rPr 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N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每次的增长率为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经过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次增长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该量增长到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则</a:t>
            </a:r>
            <a:r>
              <a:rPr lang="en-US" sz="3200" u="sng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              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612140" fontAlgn="auto">
              <a:lnSpc>
                <a:spcPct val="15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形如</a:t>
            </a:r>
            <a:r>
              <a:rPr lang="en-US" sz="32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lang="en-US" sz="32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ka</a:t>
            </a:r>
            <a:r>
              <a:rPr lang="en-US" sz="3200" i="1" baseline="30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x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k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∈</a:t>
            </a:r>
            <a:r>
              <a:rPr 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R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且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k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≠0,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a&gt;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0,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且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≠1)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的函数是刻画指数</a:t>
            </a:r>
            <a:r>
              <a:rPr lang="en-US" sz="3200" u="sng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或指数</a:t>
            </a:r>
            <a:r>
              <a:rPr lang="en-US" sz="3200" u="sng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变化规律的非常有用的函数模型</a:t>
            </a:r>
            <a:r>
              <a:rPr lang="en-US" sz="3200" i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4951095" y="1793875"/>
            <a:ext cx="2887980" cy="65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y</a:t>
            </a: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=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(1+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p</a:t>
            </a: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)</a:t>
            </a:r>
            <a:r>
              <a:rPr lang="en-US" altLang="zh-CN" sz="2800" i="1" baseline="3000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x   </a:t>
            </a: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zh-CN" sz="2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N)</a:t>
            </a:r>
            <a:endParaRPr lang="en-US" altLang="zh-CN" sz="280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3513455" y="3254375"/>
            <a:ext cx="994410" cy="65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增长</a:t>
            </a:r>
            <a:endParaRPr lang="zh-CN" altLang="en-US" sz="280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5721985" y="3272790"/>
            <a:ext cx="994410" cy="65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衰减</a:t>
            </a: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80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1427480" y="1152525"/>
            <a:ext cx="9337040" cy="1568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sz="32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lang="en-US" sz="3200" b="1" i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若指数增长型函数为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=100×1</a:t>
            </a:r>
            <a:r>
              <a:rPr lang="en-US" sz="3200" i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01</a:t>
            </a:r>
            <a:r>
              <a:rPr lang="en-US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∈N),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则每次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的增长率为</a:t>
            </a:r>
            <a:r>
              <a:rPr lang="zh-CN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427480" y="2820670"/>
            <a:ext cx="9337040" cy="1568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sz="32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2.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若指数衰减型函数为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=50×0</a:t>
            </a:r>
            <a:r>
              <a:rPr lang="en-US" sz="3200" i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9</a:t>
            </a:r>
            <a:r>
              <a:rPr lang="en-US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∈N),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则每次的</a:t>
            </a:r>
            <a:endParaRPr 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减少率为</a:t>
            </a:r>
            <a:r>
              <a:rPr lang="zh-CN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</a:t>
            </a:r>
            <a:r>
              <a:rPr lang="en-US" sz="3200" i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587375" y="48641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45769" name="Text Box 9" title=""/>
          <p:cNvSpPr txBox="1"/>
          <p:nvPr/>
        </p:nvSpPr>
        <p:spPr>
          <a:xfrm>
            <a:off x="1413510" y="4690745"/>
            <a:ext cx="9351010" cy="829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9900FF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答案：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  </a:t>
            </a:r>
            <a:r>
              <a:rPr lang="en-US" sz="32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1. </a:t>
            </a:r>
            <a:r>
              <a:rPr lang="en-US" altLang="zh-CN" sz="2800" b="1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1% </a:t>
            </a:r>
            <a:r>
              <a:rPr lang="en-US" altLang="zh-CN" sz="2800" b="1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   </a:t>
            </a:r>
            <a:r>
              <a:rPr lang="en-US" sz="32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 2.</a:t>
            </a:r>
            <a:r>
              <a:rPr lang="en-US" altLang="zh-CN" sz="2800" b="1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 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10%</a:t>
            </a:r>
            <a:endParaRPr lang="en-US" altLang="zh-CN" sz="2800" b="1" i="1">
              <a:solidFill>
                <a:srgbClr val="9900FF"/>
              </a:solidFill>
              <a:latin typeface="黑体" panose="02010609060101010101" pitchFamily="49" charset="-122"/>
              <a:ea typeface="黑体" panose="02010609060101010101" pitchFamily="49" charset="-122"/>
              <a:cs typeface="Cambria Math" panose="02040503050406030204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3618230" y="3257550"/>
            <a:ext cx="4469130" cy="2266950"/>
            <a:chOff x="7991" y="3368"/>
            <a:chExt cx="7038" cy="357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991" y="5013"/>
              <a:ext cx="2512" cy="919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知识篇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956" y="4253"/>
              <a:ext cx="2842" cy="1113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rgbClr val="C0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素养篇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07" y="3368"/>
              <a:ext cx="2522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2" name="图片 1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8" name="图片 7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9" name="图片 8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10" name="文本框 9" title=""/>
          <p:cNvSpPr txBox="1"/>
          <p:nvPr/>
        </p:nvSpPr>
        <p:spPr>
          <a:xfrm>
            <a:off x="1101725" y="1056005"/>
            <a:ext cx="9878695" cy="768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4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1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指数函数的概念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4" name="Rectangle 15" title=""/>
          <p:cNvSpPr/>
          <p:nvPr/>
        </p:nvSpPr>
        <p:spPr>
          <a:xfrm>
            <a:off x="1318895" y="916305"/>
            <a:ext cx="9608185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(1)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若函数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)=(2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-3)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是指数函数，则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)=</a:t>
            </a:r>
            <a:r>
              <a:rPr lang="en-US" altLang="zh-CN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.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     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45769" name="Text Box 9" title=""/>
          <p:cNvSpPr txBox="1"/>
          <p:nvPr/>
        </p:nvSpPr>
        <p:spPr>
          <a:xfrm>
            <a:off x="1319530" y="4512945"/>
            <a:ext cx="9607550" cy="829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9900FF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答案：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(1)</a:t>
            </a:r>
            <a:r>
              <a:rPr lang="en-US" altLang="zh-CN" sz="32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4</a:t>
            </a:r>
            <a:r>
              <a:rPr lang="en-US" altLang="zh-CN" sz="3200">
                <a:solidFill>
                  <a:srgbClr val="9900FF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        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(2)</a:t>
            </a:r>
            <a:r>
              <a:rPr lang="en-US" altLang="zh-CN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(3,4)</a:t>
            </a:r>
            <a:r>
              <a:rPr lang="en-US" altLang="zh-CN" sz="32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∪</a:t>
            </a:r>
            <a:r>
              <a:rPr lang="en-US" altLang="zh-CN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(4,+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∞</a:t>
            </a:r>
            <a:r>
              <a:rPr lang="en-US" altLang="zh-CN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endParaRPr lang="en-US" altLang="zh-CN" sz="3200" b="1" i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Cambria Math" panose="02040503050406030204" charset="0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318895" y="1909445"/>
            <a:ext cx="9608820" cy="15684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(2)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若函数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)=(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-3)</a:t>
            </a:r>
            <a:r>
              <a:rPr lang="en-US" altLang="zh-CN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是指数函数，则实数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的取值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范围是</a:t>
            </a:r>
            <a:r>
              <a:rPr lang="zh-CN" altLang="en-US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.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100" name="文本框 99" title=""/>
              <p:cNvSpPr txBox="1"/>
              <p:nvPr/>
            </p:nvSpPr>
            <p:spPr>
              <a:xfrm>
                <a:off x="1371600" y="1174115"/>
                <a:ext cx="9448165" cy="187833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indent="612140" fontAlgn="auto">
                  <a:lnSpc>
                    <a:spcPct val="150000"/>
                  </a:lnSpc>
                </a:pPr>
                <a:r>
                  <a:rPr 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如果指数函数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y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=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f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)</a:t>
                </a:r>
                <a:r>
                  <a:rPr 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的图象经过点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-2,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),</a:t>
                </a:r>
                <a:r>
                  <a:rPr 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那么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(3)·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(2)</a:t>
                </a:r>
                <a:r>
                  <a:rPr 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等于</a:t>
                </a:r>
                <a:r>
                  <a:rPr lang="en-US" sz="3200" u="sng">
                    <a:solidFill>
                      <a:srgbClr val="0000FF"/>
                    </a:solidFill>
                    <a:uFill>
                      <a:solidFill>
                        <a:srgbClr val="000000"/>
                      </a:solidFill>
                    </a:u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</a:t>
                </a:r>
                <a:r>
                  <a:rPr lang="en-US" sz="3200" i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.</a:t>
                </a:r>
                <a:endParaRPr lang="en-US" altLang="en-US" sz="3200" i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100" name="文本框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174115"/>
                <a:ext cx="9448165" cy="1878330"/>
              </a:xfrm>
              <a:prstGeom prst="rect">
                <a:avLst/>
              </a:prstGeom>
              <a:blipFill rotWithShape="1">
                <a:blip r:embed="rId2"/>
                <a:stretch>
                  <a:fillRect l="-54" t="-270" r="-47" b="-237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 title=""/>
          <p:cNvSpPr/>
          <p:nvPr/>
        </p:nvSpPr>
        <p:spPr>
          <a:xfrm>
            <a:off x="587375" y="48641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45769" name="Text Box 9" title=""/>
          <p:cNvSpPr txBox="1"/>
          <p:nvPr/>
        </p:nvSpPr>
        <p:spPr>
          <a:xfrm>
            <a:off x="1371600" y="4104640"/>
            <a:ext cx="9447530" cy="829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9900FF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答案：</a:t>
            </a:r>
            <a:r>
              <a:rPr lang="en-US" altLang="zh-CN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32</a:t>
            </a:r>
            <a:endParaRPr lang="en-US" altLang="zh-CN" sz="3200" i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Cambria Math" panose="02040503050406030204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Rectangle 15" title=""/>
          <p:cNvSpPr/>
          <p:nvPr/>
        </p:nvSpPr>
        <p:spPr>
          <a:xfrm>
            <a:off x="1338580" y="465455"/>
            <a:ext cx="9497060" cy="25533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某市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现在人口总数为100万人,如果年平均增长率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为1.2%,试解答下列问题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：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(1)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试写出该市人口总数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zh-CN" alt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(单位:万人)与时间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zh-CN" alt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endParaRPr lang="en-US" altLang="zh-CN" sz="3200" i="1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(单位:年)之间的函数解析式;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(2)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计算10年以后该市人口总数(精确到1万人).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45769" name="Text Box 9" title=""/>
          <p:cNvSpPr txBox="1"/>
          <p:nvPr/>
        </p:nvSpPr>
        <p:spPr>
          <a:xfrm>
            <a:off x="1338580" y="3472815"/>
            <a:ext cx="9497060" cy="20300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9900FF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答案：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 </a:t>
            </a:r>
            <a:r>
              <a:rPr 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(1)</a:t>
            </a:r>
            <a:r>
              <a:rPr lang="en-US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=100(1+1.2%)</a:t>
            </a:r>
            <a:r>
              <a:rPr lang="en-US" sz="2800" i="1" baseline="300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endParaRPr lang="en-US" sz="2800" i="1" baseline="3000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sz="2800" i="1" baseline="300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</a:t>
            </a:r>
            <a:r>
              <a:rPr 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(2)10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年后该市人口总数为：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Wingdings" panose="05000000000000000000" pitchFamily="2" charset="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 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         </a:t>
            </a:r>
            <a:r>
              <a:rPr 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100(1+1.2%)</a:t>
            </a:r>
            <a:r>
              <a:rPr lang="en-US" sz="2800" baseline="300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10</a:t>
            </a:r>
            <a:r>
              <a:rPr 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≈</a:t>
            </a:r>
            <a:r>
              <a:rPr 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113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(万人)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矩形 4" title=""/>
          <p:cNvSpPr/>
          <p:nvPr/>
        </p:nvSpPr>
        <p:spPr>
          <a:xfrm>
            <a:off x="587375" y="48641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45769" name="Text Box 9" title=""/>
          <p:cNvSpPr txBox="1"/>
          <p:nvPr/>
        </p:nvSpPr>
        <p:spPr>
          <a:xfrm>
            <a:off x="1419225" y="4104640"/>
            <a:ext cx="9351645" cy="829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9900FF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答案：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 </a:t>
            </a:r>
            <a:r>
              <a:rPr lang="zh-CN" altLang="en-US" sz="32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=</a:t>
            </a:r>
            <a:r>
              <a:rPr lang="zh-CN" altLang="en-US" sz="32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(1-15%)</a:t>
            </a:r>
            <a:r>
              <a:rPr lang="zh-CN" altLang="en-US" sz="3200" i="1" baseline="300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zh-CN" altLang="en-US" sz="32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CN" altLang="en-US" sz="3200">
                <a:solidFill>
                  <a:srgbClr val="FF0000"/>
                </a:solidFill>
                <a:latin typeface="Arial" panose="020b0604020202020204" pitchFamily="34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×</a:t>
            </a:r>
            <a:r>
              <a:rPr lang="en-US" altLang="zh-CN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0.85</a:t>
            </a:r>
            <a:r>
              <a:rPr lang="zh-CN" altLang="en-US" sz="3200" i="1" baseline="300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endParaRPr lang="en-US" altLang="zh-CN" sz="3200" i="1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" name="Rectangle 15" title=""/>
          <p:cNvSpPr/>
          <p:nvPr/>
        </p:nvSpPr>
        <p:spPr>
          <a:xfrm>
            <a:off x="1419860" y="1226185"/>
            <a:ext cx="9351645" cy="23069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某工厂一种产品的年销售量为</a:t>
            </a:r>
            <a:r>
              <a:rPr lang="zh-CN" alt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,由于其他新产品的出现,估计该产品的市场需求量每年下降15%,则</a:t>
            </a:r>
            <a:r>
              <a:rPr lang="zh-CN" alt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年后年销售量</a:t>
            </a:r>
            <a:r>
              <a:rPr lang="zh-CN" alt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和</a:t>
            </a:r>
            <a:r>
              <a:rPr lang="zh-CN" alt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的函数解析式为</a:t>
            </a:r>
            <a:r>
              <a:rPr lang="zh-CN" altLang="en-US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3709035" y="3181985"/>
            <a:ext cx="4656455" cy="2266950"/>
            <a:chOff x="7696" y="3368"/>
            <a:chExt cx="7333" cy="357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696" y="4965"/>
              <a:ext cx="2935" cy="1113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知识篇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244" y="4333"/>
              <a:ext cx="2249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素养篇</a:t>
              </a:r>
              <a:endParaRPr lang="zh-CN" altLang="en-US" sz="32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07" y="3368"/>
              <a:ext cx="2522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10" name="图片 9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11" name="图片 10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12" name="图片 11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3" name="文本框 2" title=""/>
          <p:cNvSpPr txBox="1"/>
          <p:nvPr/>
        </p:nvSpPr>
        <p:spPr>
          <a:xfrm>
            <a:off x="1101725" y="1056005"/>
            <a:ext cx="9878695" cy="768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4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1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指数函数的概念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3618230" y="3209290"/>
            <a:ext cx="4636770" cy="2315210"/>
            <a:chOff x="7991" y="3292"/>
            <a:chExt cx="7302" cy="3646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991" y="5013"/>
              <a:ext cx="2512" cy="919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知识篇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236" y="4309"/>
              <a:ext cx="2842" cy="919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rgbClr val="C0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素养篇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283" y="3292"/>
              <a:ext cx="3010" cy="11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2" name="图片 1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8" name="图片 7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9" name="图片 8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10" name="文本框 9" title=""/>
          <p:cNvSpPr txBox="1"/>
          <p:nvPr/>
        </p:nvSpPr>
        <p:spPr>
          <a:xfrm>
            <a:off x="1101725" y="1056005"/>
            <a:ext cx="9878695" cy="768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4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1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指数函数的概念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4338" name="Object 4" title=""/>
          <p:cNvGraphicFramePr>
            <a:graphicFrameLocks noChangeAspect="1"/>
          </p:cNvGraphicFramePr>
          <p:nvPr/>
        </p:nvGraphicFramePr>
        <p:xfrm>
          <a:off x="1524000" y="766233"/>
          <a:ext cx="914400" cy="1968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9" r:id="rId2" imgW="434975" imgH="676910" progId="Equation.DSMT4">
                  <p:embed/>
                </p:oleObj>
              </mc:Choice>
              <mc:Fallback>
                <p:oleObj r:id="rId2" imgW="434975" imgH="67691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4000" y="766233"/>
                        <a:ext cx="914400" cy="1968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185" name="Text Box 9" title=""/>
          <p:cNvSpPr txBox="1"/>
          <p:nvPr/>
        </p:nvSpPr>
        <p:spPr>
          <a:xfrm>
            <a:off x="1255395" y="263525"/>
            <a:ext cx="9627235" cy="27997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en-US" altLang="zh-CN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1.</a:t>
            </a:r>
            <a:r>
              <a:rPr sz="3200">
                <a:solidFill>
                  <a:srgbClr val="0000FF"/>
                </a:solidFill>
                <a:ea typeface="仿宋" panose="02010609060101010101" charset="-122"/>
              </a:rPr>
              <a:t>春天到了,池塘里的</a:t>
            </a:r>
            <a:r>
              <a:rPr lang="zh-CN" sz="3200">
                <a:solidFill>
                  <a:srgbClr val="0000FF"/>
                </a:solidFill>
                <a:ea typeface="仿宋" panose="02010609060101010101" charset="-122"/>
              </a:rPr>
              <a:t>睡莲</a:t>
            </a:r>
            <a:r>
              <a:rPr sz="3200">
                <a:solidFill>
                  <a:srgbClr val="0000FF"/>
                </a:solidFill>
                <a:ea typeface="仿宋" panose="02010609060101010101" charset="-122"/>
              </a:rPr>
              <a:t>生长开来.已知每一天</a:t>
            </a:r>
            <a:r>
              <a:rPr lang="zh-CN" sz="3200">
                <a:solidFill>
                  <a:srgbClr val="0000FF"/>
                </a:solidFill>
                <a:ea typeface="仿宋" panose="02010609060101010101" charset="-122"/>
              </a:rPr>
              <a:t>睡莲</a:t>
            </a:r>
            <a:r>
              <a:rPr sz="3200">
                <a:solidFill>
                  <a:srgbClr val="0000FF"/>
                </a:solidFill>
                <a:ea typeface="仿宋" panose="02010609060101010101" charset="-122"/>
              </a:rPr>
              <a:t>覆盖水面的面积是前一天的</a:t>
            </a:r>
            <a:r>
              <a:rPr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2</a:t>
            </a:r>
            <a:r>
              <a:rPr sz="3200">
                <a:solidFill>
                  <a:srgbClr val="0000FF"/>
                </a:solidFill>
                <a:ea typeface="仿宋" panose="02010609060101010101" charset="-122"/>
              </a:rPr>
              <a:t>倍,若</a:t>
            </a:r>
            <a:r>
              <a:rPr lang="zh-CN" sz="3200">
                <a:solidFill>
                  <a:srgbClr val="0000FF"/>
                </a:solidFill>
                <a:ea typeface="仿宋" panose="02010609060101010101" charset="-122"/>
              </a:rPr>
              <a:t>睡莲</a:t>
            </a:r>
            <a:r>
              <a:rPr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20</a:t>
            </a:r>
            <a:r>
              <a:rPr sz="3200">
                <a:solidFill>
                  <a:srgbClr val="0000FF"/>
                </a:solidFill>
                <a:ea typeface="仿宋" panose="02010609060101010101" charset="-122"/>
              </a:rPr>
              <a:t>天</a:t>
            </a:r>
            <a:r>
              <a:rPr lang="zh-CN" sz="3200">
                <a:solidFill>
                  <a:srgbClr val="0000FF"/>
                </a:solidFill>
                <a:ea typeface="仿宋" panose="02010609060101010101" charset="-122"/>
              </a:rPr>
              <a:t>刚好</a:t>
            </a:r>
            <a:r>
              <a:rPr sz="3200">
                <a:solidFill>
                  <a:srgbClr val="0000FF"/>
                </a:solidFill>
                <a:ea typeface="仿宋" panose="02010609060101010101" charset="-122"/>
              </a:rPr>
              <a:t>完全覆盖池塘水面,当</a:t>
            </a:r>
            <a:r>
              <a:rPr lang="zh-CN" sz="3200">
                <a:solidFill>
                  <a:srgbClr val="0000FF"/>
                </a:solidFill>
                <a:ea typeface="仿宋" panose="02010609060101010101" charset="-122"/>
              </a:rPr>
              <a:t>睡莲</a:t>
            </a:r>
            <a:r>
              <a:rPr sz="3200">
                <a:solidFill>
                  <a:srgbClr val="0000FF"/>
                </a:solidFill>
                <a:ea typeface="仿宋" panose="02010609060101010101" charset="-122"/>
              </a:rPr>
              <a:t>刚好覆盖水面面积的一半时,</a:t>
            </a:r>
            <a:r>
              <a:rPr lang="zh-CN" sz="3200">
                <a:solidFill>
                  <a:srgbClr val="0000FF"/>
                </a:solidFill>
                <a:ea typeface="仿宋" panose="02010609060101010101" charset="-122"/>
              </a:rPr>
              <a:t>睡莲</a:t>
            </a:r>
            <a:r>
              <a:rPr sz="3200">
                <a:solidFill>
                  <a:srgbClr val="0000FF"/>
                </a:solidFill>
                <a:ea typeface="仿宋" panose="02010609060101010101" charset="-122"/>
              </a:rPr>
              <a:t>已生长了(　　)</a:t>
            </a:r>
            <a:endParaRPr sz="3200">
              <a:solidFill>
                <a:srgbClr val="0000FF"/>
              </a:solidFill>
              <a:ea typeface="仿宋" panose="02010609060101010101" charset="-122"/>
            </a:endParaRPr>
          </a:p>
          <a:p>
            <a:pPr fontAlgn="auto">
              <a:lnSpc>
                <a:spcPct val="100000"/>
              </a:lnSpc>
              <a:spcBef>
                <a:spcPct val="50000"/>
              </a:spcBef>
            </a:pPr>
            <a:r>
              <a:rPr lang="en-US" sz="3200">
                <a:solidFill>
                  <a:srgbClr val="0000FF"/>
                </a:solidFill>
                <a:ea typeface="仿宋" panose="02010609060101010101" charset="-122"/>
              </a:rPr>
              <a:t>   </a:t>
            </a:r>
            <a:r>
              <a:rPr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A.10</a:t>
            </a:r>
            <a:r>
              <a:rPr sz="3200">
                <a:solidFill>
                  <a:srgbClr val="0000FF"/>
                </a:solidFill>
                <a:ea typeface="仿宋" panose="02010609060101010101" charset="-122"/>
              </a:rPr>
              <a:t>天	  </a:t>
            </a:r>
            <a:r>
              <a:rPr lang="en-US" sz="3200">
                <a:solidFill>
                  <a:srgbClr val="0000FF"/>
                </a:solidFill>
                <a:ea typeface="仿宋" panose="02010609060101010101" charset="-122"/>
              </a:rPr>
              <a:t> </a:t>
            </a:r>
            <a:r>
              <a:rPr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 B.15</a:t>
            </a:r>
            <a:r>
              <a:rPr sz="3200">
                <a:solidFill>
                  <a:srgbClr val="0000FF"/>
                </a:solidFill>
                <a:ea typeface="仿宋" panose="02010609060101010101" charset="-122"/>
              </a:rPr>
              <a:t>天</a:t>
            </a:r>
            <a:r>
              <a:rPr lang="en-US" sz="3200">
                <a:solidFill>
                  <a:srgbClr val="0000FF"/>
                </a:solidFill>
                <a:ea typeface="仿宋" panose="02010609060101010101" charset="-122"/>
              </a:rPr>
              <a:t>         </a:t>
            </a:r>
            <a:r>
              <a:rPr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C.19</a:t>
            </a:r>
            <a:r>
              <a:rPr sz="3200">
                <a:solidFill>
                  <a:srgbClr val="0000FF"/>
                </a:solidFill>
                <a:ea typeface="仿宋" panose="02010609060101010101" charset="-122"/>
              </a:rPr>
              <a:t>天	   </a:t>
            </a:r>
            <a:r>
              <a:rPr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D.20</a:t>
            </a:r>
            <a:r>
              <a:rPr sz="3200">
                <a:solidFill>
                  <a:srgbClr val="0000FF"/>
                </a:solidFill>
                <a:ea typeface="仿宋" panose="02010609060101010101" charset="-122"/>
              </a:rPr>
              <a:t>天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390832" y="1903730"/>
            <a:ext cx="679778" cy="25095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方程思想</a:t>
            </a:r>
            <a:endParaRPr lang="zh-CN" altLang="en-US" sz="2800" b="1">
              <a:solidFill>
                <a:srgbClr val="C00000"/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Text Box 9" title=""/>
          <p:cNvSpPr txBox="1"/>
          <p:nvPr/>
        </p:nvSpPr>
        <p:spPr>
          <a:xfrm>
            <a:off x="1256030" y="3201670"/>
            <a:ext cx="9627235" cy="15684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marL="0" marR="0" lvl="0" indent="611505" algn="just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解：</a:t>
            </a:r>
            <a:r>
              <a:rPr sz="32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设荷叶覆盖水面的初始面积为</a:t>
            </a:r>
            <a:r>
              <a:rPr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sz="32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,则</a:t>
            </a:r>
            <a:r>
              <a:rPr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sz="32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天后荷叶覆盖水面的面积为</a:t>
            </a:r>
            <a:r>
              <a:rPr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sz="32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=</a:t>
            </a:r>
            <a:r>
              <a:rPr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sz="32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·</a:t>
            </a:r>
            <a:r>
              <a:rPr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sz="32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(</a:t>
            </a:r>
            <a:r>
              <a:rPr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∈N*</a:t>
            </a:r>
            <a:r>
              <a:rPr sz="32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),根据题意,令</a:t>
            </a:r>
            <a:r>
              <a:rPr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2(</a:t>
            </a:r>
            <a:r>
              <a:rPr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sz="32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·</a:t>
            </a:r>
            <a:r>
              <a:rPr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)=</a:t>
            </a:r>
            <a:r>
              <a:rPr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sz="32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·</a:t>
            </a:r>
            <a:r>
              <a:rPr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220</a:t>
            </a:r>
            <a:r>
              <a:rPr sz="32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,解得</a:t>
            </a:r>
            <a:r>
              <a:rPr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=19</a:t>
            </a:r>
            <a:r>
              <a:rPr sz="32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.</a:t>
            </a:r>
            <a:r>
              <a:rPr lang="en-US" sz="32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 </a:t>
            </a:r>
            <a:endParaRPr lang="en-US" sz="3200">
              <a:solidFill>
                <a:srgbClr val="0000FF"/>
              </a:solidFill>
              <a:ea typeface="仿宋" panose="02010609060101010101" charset="-122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11120120" y="4175760"/>
            <a:ext cx="309880" cy="1353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br>
              <a:rPr lang="en-US" altLang="zh-CN" sz="3200" i="1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</a:rPr>
            </a:br>
            <a:br>
              <a:rPr lang="en-US" altLang="zh-CN" sz="3200" i="1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</a:rPr>
            </a:br>
            <a:endParaRPr lang="zh-CN" altLang="en-US"/>
          </a:p>
        </p:txBody>
      </p:sp>
      <p:sp>
        <p:nvSpPr>
          <p:cNvPr id="6" name="Text Box 9" title=""/>
          <p:cNvSpPr txBox="1"/>
          <p:nvPr/>
        </p:nvSpPr>
        <p:spPr>
          <a:xfrm>
            <a:off x="1256030" y="4913630"/>
            <a:ext cx="9626600" cy="1568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方法总结：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本题也可以利用逆向思维：覆盖水面一半时，再过一天就会完全覆盖池塘，故第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19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天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覆盖水面一半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4338" name="Object 4" title=""/>
          <p:cNvGraphicFramePr>
            <a:graphicFrameLocks noChangeAspect="1"/>
          </p:cNvGraphicFramePr>
          <p:nvPr/>
        </p:nvGraphicFramePr>
        <p:xfrm>
          <a:off x="1524000" y="766233"/>
          <a:ext cx="914400" cy="1968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0" r:id="rId2" imgW="434975" imgH="676910" progId="Equation.DSMT4">
                  <p:embed/>
                </p:oleObj>
              </mc:Choice>
              <mc:Fallback>
                <p:oleObj r:id="rId2" imgW="434975" imgH="67691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4000" y="766233"/>
                        <a:ext cx="914400" cy="1968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185" name="Text Box 9" title=""/>
          <p:cNvSpPr txBox="1"/>
          <p:nvPr/>
        </p:nvSpPr>
        <p:spPr>
          <a:xfrm>
            <a:off x="1238885" y="285750"/>
            <a:ext cx="9633585" cy="30460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en-US" altLang="zh-CN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2.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据报道，某淡水湖的湖水在50年内减少了10%，若每年以相同的衰减率呈指数衰减，按此规律，设2022年的湖水量为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，从2022年起，经过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年后湖水量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与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的函数关系为</a:t>
            </a:r>
            <a:r>
              <a:rPr lang="en-US" altLang="zh-CN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388568" y="1903730"/>
            <a:ext cx="682042" cy="25095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转化与化归</a:t>
            </a:r>
            <a:endParaRPr lang="zh-CN" altLang="en-US" sz="2800" b="1">
              <a:solidFill>
                <a:srgbClr val="C00000"/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  <mc:AlternateContent>
        <mc:Choice Requires="a14">
          <p:sp>
            <p:nvSpPr>
              <p:cNvPr id="4" name="Text Box 9" title=""/>
              <p:cNvSpPr txBox="1"/>
              <p:nvPr/>
            </p:nvSpPr>
            <p:spPr>
              <a:xfrm>
                <a:off x="1238885" y="3435985"/>
                <a:ext cx="9634855" cy="181483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解析：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设每年的衰减率为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q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%，</a:t>
                </a:r>
                <a:endParaRPr lang="en-US" altLang="zh-CN" sz="320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/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则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(1－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q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%)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50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＝0.9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，所以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1－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q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%＝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黑体" panose="02010609060101010101" pitchFamily="49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黑体" panose="02010609060101010101" pitchFamily="49" charset="-122"/>
                              <a:cs typeface="Cambria Math" panose="02040503050406030204" charset="0"/>
                              <a:sym typeface="+mn-ea"/>
                            </a:rPr>
                            <m:t>0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黑体" panose="02010609060101010101" pitchFamily="49" charset="-122"/>
                              <a:cs typeface="Cambria Math" panose="02040503050406030204" charset="0"/>
                              <a:sym typeface="+mn-ea"/>
                            </a:rPr>
                            <m:t>.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黑体" panose="02010609060101010101" pitchFamily="49" charset="-122"/>
                              <a:cs typeface="Cambria Math" panose="02040503050406030204" charset="0"/>
                              <a:sym typeface="+mn-ea"/>
                            </a:rPr>
                            <m:t>9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黑体" panose="02010609060101010101" pitchFamily="49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黑体" panose="02010609060101010101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黑体" panose="02010609060101010101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50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  ，</a:t>
                </a:r>
                <a:endParaRPr lang="en-US" altLang="zh-CN" sz="320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/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所以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y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＝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m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·(1－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q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%)</a:t>
                </a:r>
                <a:r>
                  <a:rPr lang="en-US" altLang="zh-CN" sz="3200" i="1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＝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m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·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黑体" panose="02010609060101010101" pitchFamily="49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黑体" panose="02010609060101010101" pitchFamily="49" charset="-122"/>
                              <a:cs typeface="Cambria Math" panose="02040503050406030204" charset="0"/>
                              <a:sym typeface="+mn-ea"/>
                            </a:rPr>
                            <m:t>0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黑体" panose="02010609060101010101" pitchFamily="49" charset="-122"/>
                              <a:cs typeface="Cambria Math" panose="02040503050406030204" charset="0"/>
                              <a:sym typeface="+mn-ea"/>
                            </a:rPr>
                            <m:t>.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黑体" panose="02010609060101010101" pitchFamily="49" charset="-122"/>
                              <a:cs typeface="Cambria Math" panose="02040503050406030204" charset="0"/>
                              <a:sym typeface="+mn-ea"/>
                            </a:rPr>
                            <m:t>9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黑体" panose="02010609060101010101" pitchFamily="49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黑体" panose="02010609060101010101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黑体" panose="02010609060101010101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50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  </a:t>
                </a:r>
                <a:r>
                  <a:rPr lang="en-US" altLang="zh-CN" sz="3200"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.</a:t>
                </a:r>
                <a:endParaRPr 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4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885" y="3435985"/>
                <a:ext cx="9634855" cy="1814830"/>
              </a:xfrm>
              <a:prstGeom prst="rect">
                <a:avLst/>
              </a:prstGeom>
              <a:blipFill rotWithShape="1">
                <a:blip r:embed="rId4"/>
                <a:stretch>
                  <a:fillRect l="-66" t="-350" r="-66" b="-350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9" title=""/>
          <p:cNvSpPr txBox="1"/>
          <p:nvPr/>
        </p:nvSpPr>
        <p:spPr>
          <a:xfrm>
            <a:off x="1238885" y="5439410"/>
            <a:ext cx="9632950" cy="1076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方法总结：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将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50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年减少百分比转化为年衰减率，再按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照指数衰减模型给出</a:t>
            </a:r>
            <a:r>
              <a:rPr lang="zh-CN" altLang="en-US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与</a:t>
            </a:r>
            <a:r>
              <a:rPr lang="zh-CN" altLang="en-US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的函数关系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4338" name="Object 4" title=""/>
          <p:cNvGraphicFramePr>
            <a:graphicFrameLocks noChangeAspect="1"/>
          </p:cNvGraphicFramePr>
          <p:nvPr/>
        </p:nvGraphicFramePr>
        <p:xfrm>
          <a:off x="1524000" y="766233"/>
          <a:ext cx="914400" cy="1968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1" r:id="rId2" imgW="434975" imgH="676910" progId="Equation.DSMT4">
                  <p:embed/>
                </p:oleObj>
              </mc:Choice>
              <mc:Fallback>
                <p:oleObj r:id="rId2" imgW="434975" imgH="67691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4000" y="766233"/>
                        <a:ext cx="914400" cy="1968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>
        <mc:Choice Requires="a14">
          <p:sp>
            <p:nvSpPr>
              <p:cNvPr id="306185" name="Text Box 9" title=""/>
              <p:cNvSpPr txBox="1"/>
              <p:nvPr/>
            </p:nvSpPr>
            <p:spPr>
              <a:xfrm>
                <a:off x="1281430" y="194945"/>
                <a:ext cx="9683115" cy="2411730"/>
              </a:xfrm>
              <a:prstGeom prst="rect">
                <a:avLst/>
              </a:prstGeom>
              <a:noFill/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32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  <a:sym typeface="+mn-ea"/>
                  </a:rPr>
                  <a:t>3.</a:t>
                </a:r>
                <a:r>
                  <a:rPr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已知函数</a:t>
                </a:r>
                <a:r>
                  <a:rPr lang="en-US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y</a:t>
                </a:r>
                <a:r>
                  <a:rPr 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Arial" panose="020b0604020202020204" pitchFamily="34" charset="0"/>
                  </a:rPr>
                  <a:t>=</a:t>
                </a:r>
                <a:r>
                  <a:rPr lang="en-US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f</a:t>
                </a:r>
                <a:r>
                  <a:rPr 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Arial" panose="020b0604020202020204" pitchFamily="34" charset="0"/>
                  </a:rPr>
                  <a:t>(</a:t>
                </a:r>
                <a:r>
                  <a:rPr lang="en-US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Arial" panose="020b0604020202020204" pitchFamily="34" charset="0"/>
                  </a:rPr>
                  <a:t>)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Arial" panose="020b0604020202020204" pitchFamily="34" charset="0"/>
                  </a:rPr>
                  <a:t>，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Arial" panose="020b0604020202020204" pitchFamily="34" charset="0"/>
                  </a:rPr>
                  <a:t>∈</a:t>
                </a:r>
                <a:r>
                  <a:rPr lang="en-US" sz="32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R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Arial" panose="020b0604020202020204" pitchFamily="34" charset="0"/>
                  </a:rPr>
                  <a:t>，且</a:t>
                </a:r>
                <a:r>
                  <a:rPr lang="en-US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f(</a:t>
                </a:r>
                <a:r>
                  <a:rPr lang="en-US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0</a:t>
                </a:r>
                <a:r>
                  <a:rPr lang="en-US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)＝</a:t>
                </a:r>
                <a:r>
                  <a:rPr lang="en-US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３，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3600" i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3600" i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3600" i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sz="3600" i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sz="3600" i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sz="3600" i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3600" i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3600" i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sz="3600" i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r>
                  <a:rPr lang="en-US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=</a:t>
                </a:r>
                <a:r>
                  <a:rPr lang="en-US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2，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Arial" panose="020b0604020202020204" pitchFamily="34" charset="0"/>
                  </a:rPr>
                  <a:t> </a:t>
                </a:r>
                <a:endParaRPr 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Arial" panose="020b0604020202020204" pitchFamily="34" charset="0"/>
                </a:endParaRPr>
              </a:p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Arial" panose="020b0604020202020204" pitchFamily="34" charset="0"/>
                  </a:rPr>
                  <a:t> </a:t>
                </a:r>
                <a:r>
                  <a:rPr 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Arial" panose="020b0604020202020204" pitchFamily="34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36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r>
                  <a:rPr 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Arial" panose="020b0604020202020204" pitchFamily="34" charset="0"/>
                  </a:rPr>
                  <a:t>=2,…,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36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n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n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r>
                  <a:rPr 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Arial" panose="020b0604020202020204" pitchFamily="34" charset="0"/>
                  </a:rPr>
                  <a:t>=2, </a:t>
                </a:r>
                <a:r>
                  <a:rPr lang="en-US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Arial" panose="020b0604020202020204" pitchFamily="34" charset="0"/>
                    <a:sym typeface="+mn-ea"/>
                  </a:rPr>
                  <a:t>∈</a:t>
                </a:r>
                <a:r>
                  <a:rPr lang="en-US" sz="32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lang="en-US" sz="3200" b="1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*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Arial" panose="020b0604020202020204" pitchFamily="34" charset="0"/>
                    <a:sym typeface="+mn-ea"/>
                  </a:rPr>
                  <a:t>,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Arial" panose="020b0604020202020204" pitchFamily="34" charset="0"/>
                  </a:rPr>
                  <a:t>求函数</a:t>
                </a:r>
                <a:r>
                  <a:rPr lang="en-US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Arial" panose="020b0604020202020204" pitchFamily="34" charset="0"/>
                    <a:sym typeface="+mn-ea"/>
                  </a:rPr>
                  <a:t>=</a:t>
                </a:r>
                <a:r>
                  <a:rPr lang="en-US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Arial" panose="020b0604020202020204" pitchFamily="34" charset="0"/>
                    <a:sym typeface="+mn-ea"/>
                  </a:rPr>
                  <a:t>(</a:t>
                </a:r>
                <a:r>
                  <a:rPr lang="en-US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Arial" panose="020b0604020202020204" pitchFamily="34" charset="0"/>
                    <a:sym typeface="+mn-ea"/>
                  </a:rPr>
                  <a:t>) </a:t>
                </a:r>
                <a:endParaRPr lang="en-US" sz="36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Arial" panose="020b0604020202020204" pitchFamily="34" charset="0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Arial" panose="020b0604020202020204" pitchFamily="34" charset="0"/>
                    <a:sym typeface="+mn-ea"/>
                  </a:rPr>
                  <a:t>  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Arial" panose="020b0604020202020204" pitchFamily="34" charset="0"/>
                  </a:rPr>
                  <a:t>的一个解析式． </a:t>
                </a:r>
                <a:endParaRPr 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06185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430" y="194945"/>
                <a:ext cx="9683115" cy="2411730"/>
              </a:xfrm>
              <a:prstGeom prst="rect">
                <a:avLst/>
              </a:prstGeom>
              <a:blipFill rotWithShape="1">
                <a:blip r:embed="rId4"/>
                <a:stretch>
                  <a:fillRect l="-52" t="-211" r="-46" b="-184"/>
                </a:stretch>
              </a:blip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 title=""/>
          <p:cNvSpPr txBox="1"/>
          <p:nvPr/>
        </p:nvSpPr>
        <p:spPr>
          <a:xfrm>
            <a:off x="390832" y="1903730"/>
            <a:ext cx="679778" cy="25095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累乘思想</a:t>
            </a:r>
            <a:endParaRPr lang="zh-CN" altLang="en-US" sz="2800" b="1">
              <a:solidFill>
                <a:srgbClr val="C00000"/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  <mc:AlternateContent>
        <mc:Choice Requires="a14">
          <p:sp>
            <p:nvSpPr>
              <p:cNvPr id="245769" name="Text Box 9" title=""/>
              <p:cNvSpPr txBox="1"/>
              <p:nvPr/>
            </p:nvSpPr>
            <p:spPr>
              <a:xfrm>
                <a:off x="1280795" y="2947670"/>
                <a:ext cx="9684385" cy="226377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解析：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0.5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)=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(0)</a:t>
                </a:r>
                <a:r>
                  <a:rPr lang="en-US" altLang="zh-CN" sz="2800">
                    <a:solidFill>
                      <a:srgbClr val="0000FF"/>
                    </a:solidFill>
                    <a:latin typeface="Arial" panose="020b0604020202020204" pitchFamily="34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×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</a:rPr>
                        <m:t>×</m:t>
                      </m:r>
                      <m:f>
                        <m:fPr>
                          <m:type m:val="bar"/>
                          <m:ctrlPr>
                            <a:rPr lang="en-US" sz="28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)</m:t>
                          </m:r>
                        </m:den>
                      </m:f>
                      <m:r>
                        <a:rPr lang="en-US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</a:rPr>
                        <m:t>×</m:t>
                      </m:r>
                    </m:oMath>
                  </m:oMathPara>
                </a14:m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Arial" panose="020b0604020202020204" pitchFamily="34" charset="0"/>
                    <a:sym typeface="+mn-ea"/>
                  </a:rPr>
                  <a:t>…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</a:rPr>
                        <m:t>×</m:t>
                      </m:r>
                      <m:f>
                        <m:fPr>
                          <m:type m:val="bar"/>
                          <m:ctrlPr>
                            <a:rPr lang="en-US" sz="28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n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n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Arial" panose="020b0604020202020204" pitchFamily="34" charset="0"/>
                            </a:rPr>
                            <m:t>))</m:t>
                          </m:r>
                        </m:den>
                      </m:f>
                    </m:oMath>
                  </m:oMathPara>
                </a14:m>
                <a:endParaRPr 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Arial" panose="020b0604020202020204" pitchFamily="34" charset="0"/>
                </a:endParaRPr>
              </a:p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Arial" panose="020b0604020202020204" pitchFamily="34" charset="0"/>
                    <a:sym typeface="+mn-ea"/>
                  </a:rPr>
                  <a:t>            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=3</a:t>
                </a:r>
                <a:r>
                  <a:rPr lang="en-US" altLang="zh-CN" sz="3200">
                    <a:solidFill>
                      <a:srgbClr val="0000FF"/>
                    </a:solidFill>
                    <a:latin typeface="Arial" panose="020b0604020202020204" pitchFamily="34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×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sz="3200" i="1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n</a:t>
                </a:r>
                <a:endParaRPr lang="en-US" sz="3200" i="1" baseline="300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3200" i="1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     </a:t>
                </a:r>
                <a:r>
                  <a:rPr lang="zh-CN" alt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令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=0.5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, </a:t>
                </a:r>
                <a:r>
                  <a:rPr lang="zh-CN" alt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则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=2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endParaRPr lang="en-US" altLang="zh-CN" sz="32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</a:t>
                </a:r>
                <a:r>
                  <a:rPr lang="zh-CN" alt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所以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)=3</a:t>
                </a:r>
                <a:r>
                  <a:rPr lang="en-US" altLang="zh-CN" sz="3200">
                    <a:solidFill>
                      <a:srgbClr val="0000FF"/>
                    </a:solidFill>
                    <a:latin typeface="Arial" panose="020b0604020202020204" pitchFamily="34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×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4</a:t>
                </a:r>
                <a:r>
                  <a:rPr lang="en-US" sz="3200" i="1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endParaRPr lang="en-US" sz="3200" i="1" baseline="300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45769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795" y="2947670"/>
                <a:ext cx="9684385" cy="2263775"/>
              </a:xfrm>
              <a:prstGeom prst="rect">
                <a:avLst/>
              </a:prstGeom>
              <a:blipFill rotWithShape="1">
                <a:blip r:embed="rId5"/>
                <a:stretch>
                  <a:fillRect l="-52" t="-224" r="-46" b="-196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9" title=""/>
          <p:cNvSpPr txBox="1"/>
          <p:nvPr/>
        </p:nvSpPr>
        <p:spPr>
          <a:xfrm>
            <a:off x="1280795" y="5483860"/>
            <a:ext cx="9565640" cy="1076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方法总结：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连续两项数值之比为常数，可通过连乘得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到指数增长（衰减）模型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9" grpId="0" animBg="1"/>
      <p:bldP spid="4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/>
        </p:nvSpPr>
        <p:spPr>
          <a:xfrm>
            <a:off x="5043170" y="3473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3795395" y="1323975"/>
            <a:ext cx="4600575" cy="57844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一、本节课学习的</a:t>
            </a:r>
            <a:r>
              <a:rPr lang="zh-CN" altLang="en-US" sz="2800">
                <a:solidFill>
                  <a:srgbClr val="FF0000"/>
                </a:solidFill>
              </a:rPr>
              <a:t>新知识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4028440" y="3219450"/>
            <a:ext cx="402082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指数函数的概念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3561080" y="4941570"/>
            <a:ext cx="507047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指数增长（衰减）模型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4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 title=""/>
          <p:cNvSpPr txBox="1"/>
          <p:nvPr/>
        </p:nvSpPr>
        <p:spPr>
          <a:xfrm>
            <a:off x="3334385" y="1454785"/>
            <a:ext cx="4600575" cy="58249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二、本节课提升的</a:t>
            </a:r>
            <a:r>
              <a:rPr lang="zh-CN" altLang="en-US" sz="2800">
                <a:solidFill>
                  <a:srgbClr val="FF0000"/>
                </a:solidFill>
              </a:rPr>
              <a:t>核心素养</a:t>
            </a:r>
            <a:endParaRPr lang="en-US" altLang="zh-CN" sz="2800">
              <a:solidFill>
                <a:srgbClr val="C00000"/>
              </a:solidFill>
            </a:endParaRPr>
          </a:p>
        </p:txBody>
      </p:sp>
      <p:sp>
        <p:nvSpPr>
          <p:cNvPr id="10" name="文本框 9" title=""/>
          <p:cNvSpPr txBox="1"/>
          <p:nvPr/>
        </p:nvSpPr>
        <p:spPr>
          <a:xfrm>
            <a:off x="2916555" y="2676525"/>
            <a:ext cx="2834005" cy="69996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数学抽象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4696460" y="3831590"/>
            <a:ext cx="302958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数学建模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6918325" y="4933315"/>
            <a:ext cx="293814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数据分析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 animBg="1"/>
      <p:bldP spid="7" grpId="2" animBg="1"/>
      <p:bldP spid="5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3345815" y="1777365"/>
            <a:ext cx="5261610" cy="57838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>
                <a:solidFill>
                  <a:srgbClr val="C00000"/>
                </a:solidFill>
                <a:sym typeface="+mn-ea"/>
              </a:rPr>
              <a:t>三、本节课训练的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数学思想方法</a:t>
            </a: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  <p:sp>
        <p:nvSpPr>
          <p:cNvPr id="18" name="文本框 17" title=""/>
          <p:cNvSpPr txBox="1"/>
          <p:nvPr/>
        </p:nvSpPr>
        <p:spPr>
          <a:xfrm>
            <a:off x="2512060" y="3749675"/>
            <a:ext cx="303657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转化与化归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6538595" y="3749675"/>
            <a:ext cx="298132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方程思想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4805045" y="4948555"/>
            <a:ext cx="298132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累乘思想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2" animBg="1"/>
      <p:bldP spid="3" grpId="2" animBg="1"/>
      <p:bldP spid="4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8" name="任意多边形 57" title=""/>
          <p:cNvSpPr/>
          <p:nvPr>
            <p:custDataLst>
              <p:tags r:id="rId2"/>
            </p:custDataLst>
          </p:nvPr>
        </p:nvSpPr>
        <p:spPr bwMode="auto">
          <a:xfrm>
            <a:off x="3232894" y="5553139"/>
            <a:ext cx="593498" cy="362553"/>
          </a:xfrm>
          <a:custGeom>
            <a:gdLst>
              <a:gd name="T0" fmla="*/ 312 w 312"/>
              <a:gd name="T1" fmla="*/ 254 h 300"/>
              <a:gd name="T2" fmla="*/ 266 w 312"/>
              <a:gd name="T3" fmla="*/ 300 h 300"/>
              <a:gd name="T4" fmla="*/ 47 w 312"/>
              <a:gd name="T5" fmla="*/ 300 h 300"/>
              <a:gd name="T6" fmla="*/ 1 w 312"/>
              <a:gd name="T7" fmla="*/ 254 h 300"/>
              <a:gd name="T8" fmla="*/ 0 w 312"/>
              <a:gd name="T9" fmla="*/ 46 h 300"/>
              <a:gd name="T10" fmla="*/ 47 w 312"/>
              <a:gd name="T11" fmla="*/ 0 h 300"/>
              <a:gd name="T12" fmla="*/ 265 w 312"/>
              <a:gd name="T13" fmla="*/ 0 h 300"/>
              <a:gd name="T14" fmla="*/ 312 w 312"/>
              <a:gd name="T15" fmla="*/ 46 h 300"/>
              <a:gd name="T16" fmla="*/ 312 w 312"/>
              <a:gd name="T17" fmla="*/ 254 h 3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300">
                <a:moveTo>
                  <a:pt x="312" y="254"/>
                </a:moveTo>
                <a:cubicBezTo>
                  <a:pt x="312" y="279"/>
                  <a:pt x="291" y="300"/>
                  <a:pt x="266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21" y="300"/>
                  <a:pt x="1" y="279"/>
                  <a:pt x="1" y="25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265" y="0"/>
                  <a:pt x="265" y="0"/>
                  <a:pt x="265" y="0"/>
                </a:cubicBezTo>
                <a:cubicBezTo>
                  <a:pt x="291" y="0"/>
                  <a:pt x="312" y="20"/>
                  <a:pt x="312" y="46"/>
                </a:cubicBezTo>
                <a:lnTo>
                  <a:pt x="312" y="254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</a:p>
        </p:txBody>
      </p:sp>
      <p:sp>
        <p:nvSpPr>
          <p:cNvPr id="59" name="任意多边形 58" title=""/>
          <p:cNvSpPr/>
          <p:nvPr>
            <p:custDataLst>
              <p:tags r:id="rId3"/>
            </p:custDataLst>
          </p:nvPr>
        </p:nvSpPr>
        <p:spPr bwMode="auto">
          <a:xfrm>
            <a:off x="3248660" y="726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  <a:gd name="T10" fmla="*/ 2 w 488"/>
              <a:gd name="T11" fmla="*/ 663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  <a:lnTo>
                  <a:pt x="2" y="663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0" name="任意多边形 59" title=""/>
          <p:cNvSpPr/>
          <p:nvPr>
            <p:custDataLst>
              <p:tags r:id="rId4"/>
            </p:custDataLst>
          </p:nvPr>
        </p:nvSpPr>
        <p:spPr bwMode="auto">
          <a:xfrm>
            <a:off x="3375660" y="853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1" name="任意多边形 60" title=""/>
          <p:cNvSpPr/>
          <p:nvPr>
            <p:custDataLst>
              <p:tags r:id="rId5"/>
            </p:custDataLst>
          </p:nvPr>
        </p:nvSpPr>
        <p:spPr bwMode="auto">
          <a:xfrm>
            <a:off x="344487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2" name="任意多边形 61" title=""/>
          <p:cNvSpPr/>
          <p:nvPr>
            <p:custDataLst>
              <p:tags r:id="rId6"/>
            </p:custDataLst>
          </p:nvPr>
        </p:nvSpPr>
        <p:spPr bwMode="auto">
          <a:xfrm>
            <a:off x="364299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7 w 105"/>
              <a:gd name="T11" fmla="*/ 0 h 2053"/>
              <a:gd name="T12" fmla="*/ 58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2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3" name="任意多边形 62" title=""/>
          <p:cNvSpPr/>
          <p:nvPr>
            <p:custDataLst>
              <p:tags r:id="rId7"/>
            </p:custDataLst>
          </p:nvPr>
        </p:nvSpPr>
        <p:spPr bwMode="auto">
          <a:xfrm>
            <a:off x="3248660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0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0" y="2032"/>
                  <a:pt x="0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1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4" name="任意多边形 63" title=""/>
          <p:cNvSpPr/>
          <p:nvPr>
            <p:custDataLst>
              <p:tags r:id="rId8"/>
            </p:custDataLst>
          </p:nvPr>
        </p:nvSpPr>
        <p:spPr bwMode="auto">
          <a:xfrm>
            <a:off x="3467735" y="726440"/>
            <a:ext cx="133985" cy="234315"/>
          </a:xfrm>
          <a:custGeom>
            <a:gdLst>
              <a:gd name="T0" fmla="*/ 40 w 80"/>
              <a:gd name="T1" fmla="*/ 0 h 126"/>
              <a:gd name="T2" fmla="*/ 0 w 80"/>
              <a:gd name="T3" fmla="*/ 110 h 126"/>
              <a:gd name="T4" fmla="*/ 40 w 80"/>
              <a:gd name="T5" fmla="*/ 126 h 126"/>
              <a:gd name="T6" fmla="*/ 80 w 80"/>
              <a:gd name="T7" fmla="*/ 110 h 126"/>
              <a:gd name="T8" fmla="*/ 40 w 80"/>
              <a:gd name="T9" fmla="*/ 0 h 12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25">
                <a:moveTo>
                  <a:pt x="40" y="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10"/>
                  <a:pt x="11" y="126"/>
                  <a:pt x="40" y="126"/>
                </a:cubicBezTo>
                <a:cubicBezTo>
                  <a:pt x="68" y="126"/>
                  <a:pt x="80" y="110"/>
                  <a:pt x="80" y="110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</a:p>
        </p:txBody>
      </p:sp>
      <p:sp>
        <p:nvSpPr>
          <p:cNvPr id="65" name="矩形 64" title=""/>
          <p:cNvSpPr/>
          <p:nvPr>
            <p:custDataLst>
              <p:tags r:id="rId9"/>
            </p:custDataLst>
          </p:nvPr>
        </p:nvSpPr>
        <p:spPr bwMode="auto">
          <a:xfrm>
            <a:off x="3248660" y="5368290"/>
            <a:ext cx="520700" cy="261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7500" lnSpcReduction="20000"/>
          </a:bodyPr>
          <a:lstStyle/>
          <a:p>
            <a:pPr algn="ctr"/>
          </a:p>
        </p:txBody>
      </p:sp>
      <p:sp>
        <p:nvSpPr>
          <p:cNvPr id="66" name="任意多边形 65" title=""/>
          <p:cNvSpPr/>
          <p:nvPr>
            <p:custDataLst>
              <p:tags r:id="rId10"/>
            </p:custDataLst>
          </p:nvPr>
        </p:nvSpPr>
        <p:spPr bwMode="auto">
          <a:xfrm>
            <a:off x="3275330" y="5629910"/>
            <a:ext cx="568960" cy="76200"/>
          </a:xfrm>
          <a:custGeom>
            <a:gdLst>
              <a:gd name="T0" fmla="*/ 326 w 341"/>
              <a:gd name="T1" fmla="*/ 0 h 23"/>
              <a:gd name="T2" fmla="*/ 15 w 341"/>
              <a:gd name="T3" fmla="*/ 0 h 23"/>
              <a:gd name="T4" fmla="*/ 15 w 341"/>
              <a:gd name="T5" fmla="*/ 23 h 23"/>
              <a:gd name="T6" fmla="*/ 326 w 341"/>
              <a:gd name="T7" fmla="*/ 23 h 23"/>
              <a:gd name="T8" fmla="*/ 326 w 341"/>
              <a:gd name="T9" fmla="*/ 0 h 2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3">
                <a:moveTo>
                  <a:pt x="326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3"/>
                  <a:pt x="15" y="23"/>
                </a:cubicBezTo>
                <a:cubicBezTo>
                  <a:pt x="119" y="23"/>
                  <a:pt x="222" y="23"/>
                  <a:pt x="326" y="23"/>
                </a:cubicBezTo>
                <a:cubicBezTo>
                  <a:pt x="341" y="23"/>
                  <a:pt x="341" y="0"/>
                  <a:pt x="3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7" name="任意多边形 66" title=""/>
          <p:cNvSpPr/>
          <p:nvPr>
            <p:custDataLst>
              <p:tags r:id="rId11"/>
            </p:custDataLst>
          </p:nvPr>
        </p:nvSpPr>
        <p:spPr bwMode="auto">
          <a:xfrm>
            <a:off x="3239770" y="5476875"/>
            <a:ext cx="568960" cy="76200"/>
          </a:xfrm>
          <a:custGeom>
            <a:gdLst>
              <a:gd name="T0" fmla="*/ 326 w 341"/>
              <a:gd name="T1" fmla="*/ 0 h 24"/>
              <a:gd name="T2" fmla="*/ 15 w 341"/>
              <a:gd name="T3" fmla="*/ 1 h 24"/>
              <a:gd name="T4" fmla="*/ 15 w 341"/>
              <a:gd name="T5" fmla="*/ 24 h 24"/>
              <a:gd name="T6" fmla="*/ 326 w 341"/>
              <a:gd name="T7" fmla="*/ 24 h 24"/>
              <a:gd name="T8" fmla="*/ 326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6" y="0"/>
                </a:moveTo>
                <a:cubicBezTo>
                  <a:pt x="222" y="0"/>
                  <a:pt x="119" y="1"/>
                  <a:pt x="15" y="1"/>
                </a:cubicBezTo>
                <a:cubicBezTo>
                  <a:pt x="0" y="1"/>
                  <a:pt x="0" y="24"/>
                  <a:pt x="15" y="24"/>
                </a:cubicBezTo>
                <a:cubicBezTo>
                  <a:pt x="119" y="24"/>
                  <a:pt x="222" y="24"/>
                  <a:pt x="326" y="24"/>
                </a:cubicBezTo>
                <a:cubicBezTo>
                  <a:pt x="341" y="24"/>
                  <a:pt x="341" y="0"/>
                  <a:pt x="3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8" name="任意多边形 67" title=""/>
          <p:cNvSpPr/>
          <p:nvPr>
            <p:custDataLst>
              <p:tags r:id="rId12"/>
            </p:custDataLst>
          </p:nvPr>
        </p:nvSpPr>
        <p:spPr bwMode="auto">
          <a:xfrm>
            <a:off x="3239770" y="5368290"/>
            <a:ext cx="568960" cy="76200"/>
          </a:xfrm>
          <a:custGeom>
            <a:gdLst>
              <a:gd name="T0" fmla="*/ 325 w 341"/>
              <a:gd name="T1" fmla="*/ 0 h 24"/>
              <a:gd name="T2" fmla="*/ 15 w 341"/>
              <a:gd name="T3" fmla="*/ 0 h 24"/>
              <a:gd name="T4" fmla="*/ 15 w 341"/>
              <a:gd name="T5" fmla="*/ 24 h 24"/>
              <a:gd name="T6" fmla="*/ 325 w 341"/>
              <a:gd name="T7" fmla="*/ 23 h 24"/>
              <a:gd name="T8" fmla="*/ 325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5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4"/>
                  <a:pt x="15" y="24"/>
                </a:cubicBezTo>
                <a:cubicBezTo>
                  <a:pt x="119" y="24"/>
                  <a:pt x="222" y="24"/>
                  <a:pt x="325" y="23"/>
                </a:cubicBezTo>
                <a:cubicBezTo>
                  <a:pt x="341" y="23"/>
                  <a:pt x="341" y="0"/>
                  <a:pt x="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4" name="五边形 43" title=""/>
          <p:cNvSpPr/>
          <p:nvPr>
            <p:custDataLst>
              <p:tags r:id="rId13"/>
            </p:custDataLst>
          </p:nvPr>
        </p:nvSpPr>
        <p:spPr bwMode="auto">
          <a:xfrm>
            <a:off x="3836670" y="1515745"/>
            <a:ext cx="1790700" cy="520700"/>
          </a:xfrm>
          <a:prstGeom prst="homePlat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45" name="椭圆 44" title=""/>
          <p:cNvSpPr/>
          <p:nvPr>
            <p:custDataLst>
              <p:tags r:id="rId14"/>
            </p:custDataLst>
          </p:nvPr>
        </p:nvSpPr>
        <p:spPr bwMode="auto">
          <a:xfrm>
            <a:off x="5503545" y="1480185"/>
            <a:ext cx="986790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chemeClr val="accent1"/>
                </a:solidFill>
              </a:rPr>
              <a:t>01</a:t>
            </a:r>
            <a:endParaRPr lang="en-US" altLang="zh-CN" sz="3200" b="1" i="1">
              <a:solidFill>
                <a:schemeClr val="accent1"/>
              </a:solidFill>
            </a:endParaRPr>
          </a:p>
        </p:txBody>
      </p:sp>
      <p:sp>
        <p:nvSpPr>
          <p:cNvPr id="57" name="文本框 56" title=""/>
          <p:cNvSpPr txBox="1"/>
          <p:nvPr>
            <p:custDataLst>
              <p:tags r:id="rId15"/>
            </p:custDataLst>
          </p:nvPr>
        </p:nvSpPr>
        <p:spPr>
          <a:xfrm>
            <a:off x="6166485" y="1482090"/>
            <a:ext cx="443420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</a:t>
            </a: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rgbClr val="0000FF"/>
                </a:solidFill>
              </a:rPr>
              <a:t>基础作业：</a:t>
            </a:r>
            <a:r>
              <a:rPr lang="zh-CN" altLang="en-US" sz="2800" u="sng">
                <a:solidFill>
                  <a:srgbClr val="0000FF"/>
                </a:solidFill>
              </a:rPr>
              <a:t>             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98" name="五边形 97" title=""/>
          <p:cNvSpPr/>
          <p:nvPr>
            <p:custDataLst>
              <p:tags r:id="rId16"/>
            </p:custDataLst>
          </p:nvPr>
        </p:nvSpPr>
        <p:spPr bwMode="auto">
          <a:xfrm>
            <a:off x="3893185" y="2837815"/>
            <a:ext cx="2076450" cy="52070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rgbClr val="FF0000"/>
              </a:solidFill>
            </a:endParaRPr>
          </a:p>
        </p:txBody>
      </p:sp>
      <p:sp>
        <p:nvSpPr>
          <p:cNvPr id="99" name="椭圆 98" title=""/>
          <p:cNvSpPr/>
          <p:nvPr>
            <p:custDataLst>
              <p:tags r:id="rId17"/>
            </p:custDataLst>
          </p:nvPr>
        </p:nvSpPr>
        <p:spPr bwMode="auto">
          <a:xfrm>
            <a:off x="5799455" y="2798445"/>
            <a:ext cx="93662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FF0000"/>
                </a:solidFill>
              </a:rPr>
              <a:t>02</a:t>
            </a:r>
            <a:endParaRPr lang="en-US" altLang="zh-CN" sz="3200" b="1" i="1">
              <a:solidFill>
                <a:srgbClr val="FF0000"/>
              </a:solidFill>
            </a:endParaRPr>
          </a:p>
        </p:txBody>
      </p:sp>
      <p:sp>
        <p:nvSpPr>
          <p:cNvPr id="100" name="文本框 99" title=""/>
          <p:cNvSpPr txBox="1"/>
          <p:nvPr>
            <p:custDataLst>
              <p:tags r:id="rId18"/>
            </p:custDataLst>
          </p:nvPr>
        </p:nvSpPr>
        <p:spPr>
          <a:xfrm>
            <a:off x="6409055" y="2771775"/>
            <a:ext cx="4541520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0000FF"/>
                </a:solidFill>
              </a:rPr>
              <a:t>能力作业：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              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106" name="五边形 105" title=""/>
          <p:cNvSpPr/>
          <p:nvPr>
            <p:custDataLst>
              <p:tags r:id="rId19"/>
            </p:custDataLst>
          </p:nvPr>
        </p:nvSpPr>
        <p:spPr bwMode="auto">
          <a:xfrm>
            <a:off x="3844290" y="4108450"/>
            <a:ext cx="1012190" cy="5207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107" name="椭圆 106" title=""/>
          <p:cNvSpPr/>
          <p:nvPr>
            <p:custDataLst>
              <p:tags r:id="rId20"/>
            </p:custDataLst>
          </p:nvPr>
        </p:nvSpPr>
        <p:spPr bwMode="auto">
          <a:xfrm>
            <a:off x="4728210" y="4055110"/>
            <a:ext cx="101790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C00000"/>
                </a:solidFill>
              </a:rPr>
              <a:t>03</a:t>
            </a:r>
            <a:endParaRPr lang="en-US" altLang="zh-CN" sz="3200" b="1" i="1">
              <a:solidFill>
                <a:srgbClr val="C00000"/>
              </a:solidFill>
            </a:endParaRPr>
          </a:p>
        </p:txBody>
      </p:sp>
      <p:sp>
        <p:nvSpPr>
          <p:cNvPr id="108" name="文本框 107" title=""/>
          <p:cNvSpPr txBox="1"/>
          <p:nvPr>
            <p:custDataLst>
              <p:tags r:id="rId21"/>
            </p:custDataLst>
          </p:nvPr>
        </p:nvSpPr>
        <p:spPr>
          <a:xfrm>
            <a:off x="6735445" y="4075430"/>
            <a:ext cx="392747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</a:rPr>
              <a:t>拓展延伸：（选做）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55" name="文本框 54" title=""/>
          <p:cNvSpPr txBox="1"/>
          <p:nvPr>
            <p:custDataLst>
              <p:tags r:id="rId22"/>
            </p:custDataLst>
          </p:nvPr>
        </p:nvSpPr>
        <p:spPr>
          <a:xfrm>
            <a:off x="1151255" y="2258695"/>
            <a:ext cx="1342390" cy="846455"/>
          </a:xfrm>
          <a:prstGeom prst="rect">
            <a:avLst/>
          </a:prstGeom>
          <a:noFill/>
        </p:spPr>
        <p:txBody>
          <a:bodyPr wrap="none" lIns="91440" tIns="45720" rIns="91440" bIns="45720" numCol="1" rtlCol="0">
            <a:prstTxWarp prst="textChevron">
              <a:avLst/>
            </a:prstTxWarp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作业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51" name="矩形 50" title=""/>
          <p:cNvSpPr/>
          <p:nvPr>
            <p:custDataLst>
              <p:tags r:id="rId23"/>
            </p:custDataLst>
          </p:nvPr>
        </p:nvSpPr>
        <p:spPr>
          <a:xfrm>
            <a:off x="232410" y="1705610"/>
            <a:ext cx="636270" cy="33528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2" name="矩形 51" title=""/>
          <p:cNvSpPr/>
          <p:nvPr>
            <p:custDataLst>
              <p:tags r:id="rId24"/>
            </p:custDataLst>
          </p:nvPr>
        </p:nvSpPr>
        <p:spPr>
          <a:xfrm>
            <a:off x="989965" y="1764030"/>
            <a:ext cx="141605" cy="276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3" name="任意多边形 52" title=""/>
          <p:cNvSpPr/>
          <p:nvPr>
            <p:custDataLst>
              <p:tags r:id="rId25"/>
            </p:custDataLst>
          </p:nvPr>
        </p:nvSpPr>
        <p:spPr>
          <a:xfrm>
            <a:off x="2326640" y="1704975"/>
            <a:ext cx="452755" cy="520065"/>
          </a:xfrm>
          <a:custGeom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981075" y="623570"/>
            <a:ext cx="103206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给授课教师的建议：</a:t>
            </a:r>
            <a:endParaRPr lang="zh-CN" altLang="en-US" sz="32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素养篇与思维篇中的问题，建议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以学生分析为主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，由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学生思考、探究、讨论，得出解决方案，教师适时点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拨即可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</a:t>
            </a:r>
            <a:r>
              <a:rPr lang="en-US" altLang="zh-CN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PPT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分析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文本框内容，仅供教师参考，上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课前建议删除，使问题解决的过程得以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原生态呈现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7675245" y="5277485"/>
            <a:ext cx="31470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（本页可以删了！）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文本框 10" title=""/>
          <p:cNvSpPr txBox="1"/>
          <p:nvPr/>
        </p:nvSpPr>
        <p:spPr>
          <a:xfrm>
            <a:off x="1156970" y="4076065"/>
            <a:ext cx="4262755" cy="2330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观察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表格中的数据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比较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两地景区游客人次每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年的变化情况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发现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了怎样的变化规律？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" name="文本框 11" title=""/>
          <p:cNvSpPr txBox="1"/>
          <p:nvPr/>
        </p:nvSpPr>
        <p:spPr>
          <a:xfrm>
            <a:off x="1156335" y="250190"/>
            <a:ext cx="4263390" cy="3538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引例</a:t>
            </a:r>
            <a:r>
              <a:rPr lang="en-US" altLang="zh-CN" sz="2800" i="1">
                <a:solidFill>
                  <a:srgbClr val="37F3F5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两地景区自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2001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年起实行不同的门票改革措施，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地提高了景区门票价格，而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地则取消了景区门票．左表给出了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两地景区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2001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年至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2015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年的游客人次以及逐年增加量．</a:t>
            </a:r>
            <a:endParaRPr lang="zh-CN" altLang="en-US" sz="280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aphicFrame>
        <p:nvGraphicFramePr>
          <p:cNvPr id="16" name="表格 15" title="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715635" y="250190"/>
          <a:ext cx="5118100" cy="6156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2955"/>
                <a:gridCol w="777240"/>
                <a:gridCol w="1332865"/>
                <a:gridCol w="833120"/>
                <a:gridCol w="1391920"/>
              </a:tblGrid>
              <a:tr h="405765">
                <a:tc rowSpan="2"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时间/年份</a:t>
                      </a:r>
                      <a:endParaRPr lang="en-US" altLang="en-US" sz="20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A地景区</a:t>
                      </a:r>
                      <a:endParaRPr lang="en-US" altLang="en-US" sz="2400" b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 vert="horz" wrap="square"/>
                    <a:lstStyle/>
                    <a:p/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B地景区</a:t>
                      </a:r>
                      <a:endParaRPr lang="en-US" altLang="en-US" sz="2400" b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 vert="horz" wrap="square"/>
                    <a:lstStyle/>
                    <a:p/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608330">
                <a:tc vMerge="1">
                  <a:txBody>
                    <a:bodyPr vert="horz" wrap="square"/>
                    <a:lstStyle/>
                    <a:p/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人次/万次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人次/万次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5120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2001</a:t>
                      </a:r>
                      <a:endParaRPr lang="en-US" altLang="en-US" sz="1800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600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278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6710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2002</a:t>
                      </a:r>
                      <a:endParaRPr lang="en-US" altLang="en-US" sz="1800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609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309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6710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2003</a:t>
                      </a:r>
                      <a:endParaRPr lang="en-US" altLang="en-US" sz="1800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620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344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7980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2004</a:t>
                      </a:r>
                      <a:endParaRPr lang="en-US" altLang="en-US" sz="1800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631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383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6710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2005</a:t>
                      </a:r>
                      <a:endParaRPr lang="en-US" altLang="en-US" sz="1800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641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427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7345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2006</a:t>
                      </a:r>
                      <a:endParaRPr lang="en-US" altLang="en-US" sz="1800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650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475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5755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2007</a:t>
                      </a:r>
                      <a:endParaRPr lang="en-US" altLang="en-US" sz="1800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661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528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7345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2008</a:t>
                      </a:r>
                      <a:endParaRPr lang="en-US" altLang="en-US" sz="1800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671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588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7345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2009</a:t>
                      </a:r>
                      <a:endParaRPr lang="en-US" altLang="en-US" sz="1800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681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655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7345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2010</a:t>
                      </a:r>
                      <a:endParaRPr lang="en-US" altLang="en-US" sz="1800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691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729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7345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2011</a:t>
                      </a:r>
                      <a:endParaRPr lang="en-US" altLang="en-US" sz="1800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702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811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7345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2012</a:t>
                      </a:r>
                      <a:endParaRPr lang="en-US" altLang="en-US" sz="1800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711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903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4485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2013</a:t>
                      </a:r>
                      <a:endParaRPr lang="en-US" altLang="en-US" sz="1800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721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1005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7345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2014</a:t>
                      </a:r>
                      <a:endParaRPr lang="en-US" altLang="en-US" sz="1800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732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1118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7345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2015</a:t>
                      </a:r>
                      <a:endParaRPr lang="en-US" altLang="en-US" sz="1800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743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1244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endParaRPr lang="en-US" altLang="en-US" sz="1800" b="1"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文本框 10" title=""/>
          <p:cNvSpPr txBox="1"/>
          <p:nvPr/>
        </p:nvSpPr>
        <p:spPr>
          <a:xfrm>
            <a:off x="1156970" y="4076065"/>
            <a:ext cx="4262755" cy="2330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为了清楚地描述两地年游客人次变化趋势，可以先关注</a:t>
            </a: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年增加量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的变化趋势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" name="文本框 11" title=""/>
          <p:cNvSpPr txBox="1"/>
          <p:nvPr/>
        </p:nvSpPr>
        <p:spPr>
          <a:xfrm>
            <a:off x="1156335" y="250190"/>
            <a:ext cx="4263390" cy="3538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引例</a:t>
            </a:r>
            <a:r>
              <a:rPr lang="en-US" altLang="zh-CN" sz="2800" i="1">
                <a:solidFill>
                  <a:srgbClr val="37F3F5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两地景区自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2001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年起实行不同的门票改革措施，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地提高了景区门票价格，而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地则取消了景区门票．左表给出了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两地景区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2001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年至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2015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年的游客人次以及逐年增加量．</a:t>
            </a:r>
            <a:endParaRPr lang="zh-CN" altLang="en-US" sz="280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aphicFrame>
        <p:nvGraphicFramePr>
          <p:cNvPr id="16" name="表格 15" title="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715635" y="250190"/>
          <a:ext cx="5118100" cy="6156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2955"/>
                <a:gridCol w="777240"/>
                <a:gridCol w="1332865"/>
                <a:gridCol w="833120"/>
                <a:gridCol w="1391920"/>
              </a:tblGrid>
              <a:tr h="405765">
                <a:tc rowSpan="2"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时间/年份</a:t>
                      </a:r>
                      <a:endParaRPr lang="en-US" altLang="en-US" sz="20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A地景区</a:t>
                      </a:r>
                      <a:endParaRPr lang="en-US" altLang="en-US" sz="2400" b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 vert="horz" wrap="square"/>
                    <a:lstStyle/>
                    <a:p/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B地景区</a:t>
                      </a:r>
                      <a:endParaRPr lang="en-US" altLang="en-US" sz="2400" b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 vert="horz" wrap="square"/>
                    <a:lstStyle/>
                    <a:p/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608330">
                <a:tc vMerge="1">
                  <a:txBody>
                    <a:bodyPr vert="horz" wrap="square"/>
                    <a:lstStyle/>
                    <a:p/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人次/万次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人次/万次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5120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2001</a:t>
                      </a:r>
                      <a:endParaRPr lang="en-US" altLang="en-US" sz="1800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600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278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6710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2002</a:t>
                      </a:r>
                      <a:endParaRPr lang="en-US" altLang="en-US" sz="1800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609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309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6710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2003</a:t>
                      </a:r>
                      <a:endParaRPr lang="en-US" altLang="en-US" sz="1800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620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344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7980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2004</a:t>
                      </a:r>
                      <a:endParaRPr lang="en-US" altLang="en-US" sz="1800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631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383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6710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2005</a:t>
                      </a:r>
                      <a:endParaRPr lang="en-US" altLang="en-US" sz="1800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641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427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7345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2006</a:t>
                      </a:r>
                      <a:endParaRPr lang="en-US" altLang="en-US" sz="1800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650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475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5755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2007</a:t>
                      </a:r>
                      <a:endParaRPr lang="en-US" altLang="en-US" sz="1800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661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528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7345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2008</a:t>
                      </a:r>
                      <a:endParaRPr lang="en-US" altLang="en-US" sz="1800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671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588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7345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2009</a:t>
                      </a:r>
                      <a:endParaRPr lang="en-US" altLang="en-US" sz="1800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681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655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7345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2010</a:t>
                      </a:r>
                      <a:endParaRPr lang="en-US" altLang="en-US" sz="1800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691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729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7345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2011</a:t>
                      </a:r>
                      <a:endParaRPr lang="en-US" altLang="en-US" sz="1800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702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811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7345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2012</a:t>
                      </a:r>
                      <a:endParaRPr lang="en-US" altLang="en-US" sz="1800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711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903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4485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2013</a:t>
                      </a:r>
                      <a:endParaRPr lang="en-US" altLang="en-US" sz="1800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721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1005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7345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2014</a:t>
                      </a:r>
                      <a:endParaRPr lang="en-US" altLang="en-US" sz="1800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732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1118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7345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2015</a:t>
                      </a:r>
                      <a:endParaRPr lang="en-US" altLang="en-US" sz="1800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743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1244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endParaRPr lang="en-US" altLang="en-US" sz="1800" b="1"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Text Box 11" title=""/>
          <p:cNvSpPr txBox="1">
            <a:spLocks noChangeArrowheads="1"/>
          </p:cNvSpPr>
          <p:nvPr/>
        </p:nvSpPr>
        <p:spPr bwMode="auto">
          <a:xfrm>
            <a:off x="7431890" y="765711"/>
            <a:ext cx="11060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smtClean="0">
                <a:solidFill>
                  <a:srgbClr val="FF0000"/>
                </a:solidFill>
                <a:latin typeface="+mn-ea"/>
                <a:ea typeface="+mn-ea"/>
              </a:rPr>
              <a:t>年增加量</a:t>
            </a:r>
            <a:endParaRPr lang="en-US" altLang="zh-CN" sz="1600" b="1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2" name="对象 1" title=""/>
          <p:cNvGraphicFramePr>
            <a:graphicFrameLocks noChangeAspect="1"/>
          </p:cNvGraphicFramePr>
          <p:nvPr/>
        </p:nvGraphicFramePr>
        <p:xfrm>
          <a:off x="7802880" y="1542415"/>
          <a:ext cx="1175385" cy="48996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name="文档" r:id="rId3" imgW="762000" imgH="2781300" progId="Word.Document.12">
                  <p:embed/>
                </p:oleObj>
              </mc:Choice>
              <mc:Fallback>
                <p:oleObj name="文档" r:id="rId3" imgW="762000" imgH="2781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02880" y="1542415"/>
                        <a:ext cx="1175385" cy="4899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 title=""/>
          <p:cNvGraphicFramePr>
            <a:graphicFrameLocks noChangeAspect="1"/>
          </p:cNvGraphicFramePr>
          <p:nvPr/>
        </p:nvGraphicFramePr>
        <p:xfrm>
          <a:off x="10006330" y="1599565"/>
          <a:ext cx="1148080" cy="50711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name="文档" r:id="rId5" imgW="754380" imgH="2924810" progId="Word.Document.12">
                  <p:embed/>
                </p:oleObj>
              </mc:Choice>
              <mc:Fallback>
                <p:oleObj name="文档" r:id="rId5" imgW="754380" imgH="292481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006330" y="1599565"/>
                        <a:ext cx="1148080" cy="5071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1" title=""/>
          <p:cNvSpPr txBox="1">
            <a:spLocks noChangeArrowheads="1"/>
          </p:cNvSpPr>
          <p:nvPr/>
        </p:nvSpPr>
        <p:spPr bwMode="auto">
          <a:xfrm>
            <a:off x="9582045" y="783491"/>
            <a:ext cx="11060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smtClean="0">
                <a:solidFill>
                  <a:srgbClr val="FF0000"/>
                </a:solidFill>
                <a:latin typeface="+mn-ea"/>
                <a:ea typeface="+mn-ea"/>
              </a:rPr>
              <a:t>年增加量</a:t>
            </a:r>
            <a:endParaRPr lang="en-US" altLang="zh-CN" sz="1600" b="1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文本框 10" title=""/>
          <p:cNvSpPr txBox="1"/>
          <p:nvPr/>
        </p:nvSpPr>
        <p:spPr>
          <a:xfrm>
            <a:off x="1156970" y="4076065"/>
            <a:ext cx="4262755" cy="23304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为了便于观察，可以先根据表格中的数据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描点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，然后用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光滑的曲线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将离散的点连起来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" name="文本框 11" title=""/>
          <p:cNvSpPr txBox="1"/>
          <p:nvPr/>
        </p:nvSpPr>
        <p:spPr>
          <a:xfrm>
            <a:off x="1156335" y="250190"/>
            <a:ext cx="4263390" cy="3538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引例</a:t>
            </a:r>
            <a:r>
              <a:rPr lang="en-US" altLang="zh-CN" sz="2800" i="1">
                <a:solidFill>
                  <a:srgbClr val="37F3F5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两地景区自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2001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年起实行不同的门票改革措施，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地提高了景区门票价格，而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地则取消了景区门票．左表给出了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两地景区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2001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年至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2015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年的游客人次以及逐年增加量．</a:t>
            </a:r>
            <a:endParaRPr lang="zh-CN" altLang="en-US" sz="280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aphicFrame>
        <p:nvGraphicFramePr>
          <p:cNvPr id="16" name="表格 15" title="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715635" y="250190"/>
          <a:ext cx="5118100" cy="6156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2955"/>
                <a:gridCol w="777240"/>
                <a:gridCol w="1332865"/>
                <a:gridCol w="833120"/>
                <a:gridCol w="1391920"/>
              </a:tblGrid>
              <a:tr h="405765">
                <a:tc rowSpan="2"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时间/年份</a:t>
                      </a:r>
                      <a:endParaRPr lang="en-US" altLang="en-US" sz="20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A地景区</a:t>
                      </a:r>
                      <a:endParaRPr lang="en-US" altLang="en-US" sz="2400" b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 vert="horz" wrap="square"/>
                    <a:lstStyle/>
                    <a:p/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B地景区</a:t>
                      </a:r>
                      <a:endParaRPr lang="en-US" altLang="en-US" sz="2400" b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 vert="horz" wrap="square"/>
                    <a:lstStyle/>
                    <a:p/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608330">
                <a:tc vMerge="1">
                  <a:txBody>
                    <a:bodyPr vert="horz" wrap="square"/>
                    <a:lstStyle/>
                    <a:p/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人次/万次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人次/万次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5120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2001</a:t>
                      </a:r>
                      <a:endParaRPr lang="en-US" altLang="en-US" sz="1800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600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278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6710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2002</a:t>
                      </a:r>
                      <a:endParaRPr lang="en-US" altLang="en-US" sz="1800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609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309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6710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2003</a:t>
                      </a:r>
                      <a:endParaRPr lang="en-US" altLang="en-US" sz="1800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620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344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7980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2004</a:t>
                      </a:r>
                      <a:endParaRPr lang="en-US" altLang="en-US" sz="1800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631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383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6710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2005</a:t>
                      </a:r>
                      <a:endParaRPr lang="en-US" altLang="en-US" sz="1800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641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427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7345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2006</a:t>
                      </a:r>
                      <a:endParaRPr lang="en-US" altLang="en-US" sz="1800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650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475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5755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2007</a:t>
                      </a:r>
                      <a:endParaRPr lang="en-US" altLang="en-US" sz="1800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661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528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7345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2008</a:t>
                      </a:r>
                      <a:endParaRPr lang="en-US" altLang="en-US" sz="1800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671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588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7345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2009</a:t>
                      </a:r>
                      <a:endParaRPr lang="en-US" altLang="en-US" sz="1800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681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655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7345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2010</a:t>
                      </a:r>
                      <a:endParaRPr lang="en-US" altLang="en-US" sz="1800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691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729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7345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2011</a:t>
                      </a:r>
                      <a:endParaRPr lang="en-US" altLang="en-US" sz="1800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702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811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7345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2012</a:t>
                      </a:r>
                      <a:endParaRPr lang="en-US" altLang="en-US" sz="1800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711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903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4485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2013</a:t>
                      </a:r>
                      <a:endParaRPr lang="en-US" altLang="en-US" sz="1800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721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1005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7345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2014</a:t>
                      </a:r>
                      <a:endParaRPr lang="en-US" altLang="en-US" sz="1800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732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1118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7345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2015</a:t>
                      </a:r>
                      <a:endParaRPr lang="en-US" altLang="en-US" sz="1800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743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7030A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宋体" panose="02010600030101010101" pitchFamily="2" charset="-122"/>
                        </a:rPr>
                        <a:t>1244</a:t>
                      </a:r>
                      <a:endParaRPr lang="en-US" altLang="en-US" sz="1800" b="1">
                        <a:solidFill>
                          <a:srgbClr val="7030A0"/>
                        </a:solidFill>
                        <a:latin typeface="仿宋" panose="02010609060101010101" charset="-122"/>
                        <a:ea typeface="仿宋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>
                        <a:buNone/>
                      </a:pPr>
                      <a:endParaRPr lang="en-US" altLang="en-US" sz="1800" b="1">
                        <a:latin typeface="仿宋" panose="02010609060101010101" charset="-122"/>
                        <a:ea typeface="仿宋" panose="02010609060101010101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Text Box 11" title=""/>
          <p:cNvSpPr txBox="1">
            <a:spLocks noChangeArrowheads="1"/>
          </p:cNvSpPr>
          <p:nvPr/>
        </p:nvSpPr>
        <p:spPr bwMode="auto">
          <a:xfrm>
            <a:off x="7431890" y="765711"/>
            <a:ext cx="11060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smtClean="0">
                <a:solidFill>
                  <a:srgbClr val="FF0000"/>
                </a:solidFill>
                <a:latin typeface="+mn-ea"/>
                <a:ea typeface="+mn-ea"/>
              </a:rPr>
              <a:t>年增加量</a:t>
            </a:r>
            <a:endParaRPr lang="en-US" altLang="zh-CN" sz="1600" b="1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2" name="对象 1" title=""/>
          <p:cNvGraphicFramePr>
            <a:graphicFrameLocks noChangeAspect="1"/>
          </p:cNvGraphicFramePr>
          <p:nvPr/>
        </p:nvGraphicFramePr>
        <p:xfrm>
          <a:off x="7802880" y="1542415"/>
          <a:ext cx="1175385" cy="48996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name="文档" r:id="rId3" imgW="762000" imgH="2781300" progId="Word.Document.12">
                  <p:embed/>
                </p:oleObj>
              </mc:Choice>
              <mc:Fallback>
                <p:oleObj name="文档" r:id="rId3" imgW="762000" imgH="2781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02880" y="1542415"/>
                        <a:ext cx="1175385" cy="4899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 title=""/>
          <p:cNvGraphicFramePr>
            <a:graphicFrameLocks noChangeAspect="1"/>
          </p:cNvGraphicFramePr>
          <p:nvPr/>
        </p:nvGraphicFramePr>
        <p:xfrm>
          <a:off x="10006330" y="1599565"/>
          <a:ext cx="1148080" cy="50711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name="文档" r:id="rId5" imgW="754380" imgH="2924810" progId="Word.Document.12">
                  <p:embed/>
                </p:oleObj>
              </mc:Choice>
              <mc:Fallback>
                <p:oleObj name="文档" r:id="rId5" imgW="754380" imgH="292481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006330" y="1599565"/>
                        <a:ext cx="1148080" cy="5071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1" title=""/>
          <p:cNvSpPr txBox="1">
            <a:spLocks noChangeArrowheads="1"/>
          </p:cNvSpPr>
          <p:nvPr/>
        </p:nvSpPr>
        <p:spPr bwMode="auto">
          <a:xfrm>
            <a:off x="9582045" y="783491"/>
            <a:ext cx="11060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smtClean="0">
                <a:solidFill>
                  <a:srgbClr val="FF0000"/>
                </a:solidFill>
                <a:latin typeface="+mn-ea"/>
                <a:ea typeface="+mn-ea"/>
              </a:rPr>
              <a:t>年增加量</a:t>
            </a:r>
            <a:endParaRPr lang="en-US" altLang="zh-CN" sz="1600" b="1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title=""/>
          <p:cNvPicPr>
            <a:picLocks noChangeAspect="1"/>
          </p:cNvPicPr>
          <p:nvPr/>
        </p:nvPicPr>
        <p:blipFill>
          <a:blip r:embed="rId2"/>
          <a:srcRect b="49993"/>
          <a:stretch>
            <a:fillRect/>
          </a:stretch>
        </p:blipFill>
        <p:spPr>
          <a:xfrm>
            <a:off x="216535" y="460375"/>
            <a:ext cx="5950585" cy="39725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</p:pic>
      <p:pic>
        <p:nvPicPr>
          <p:cNvPr id="8" name="图片 7" title=""/>
          <p:cNvPicPr>
            <a:picLocks noChangeAspect="1"/>
          </p:cNvPicPr>
          <p:nvPr/>
        </p:nvPicPr>
        <p:blipFill>
          <a:blip r:embed="rId2"/>
          <a:srcRect t="52176"/>
          <a:stretch>
            <a:fillRect/>
          </a:stretch>
        </p:blipFill>
        <p:spPr>
          <a:xfrm>
            <a:off x="6251575" y="460375"/>
            <a:ext cx="5647055" cy="39725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文本框 8" title=""/>
          <p:cNvSpPr txBox="1"/>
          <p:nvPr/>
        </p:nvSpPr>
        <p:spPr>
          <a:xfrm>
            <a:off x="1612900" y="4609465"/>
            <a:ext cx="3369945" cy="583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几近直线上升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0" name="文本框 9" title=""/>
          <p:cNvSpPr txBox="1"/>
          <p:nvPr/>
        </p:nvSpPr>
        <p:spPr>
          <a:xfrm>
            <a:off x="7286625" y="4609465"/>
            <a:ext cx="3369945" cy="583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曲线越来越陡</a:t>
            </a:r>
            <a:endParaRPr lang="zh-CN" altLang="en-US" sz="3200" b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1" name="文本框 10" title=""/>
          <p:cNvSpPr txBox="1"/>
          <p:nvPr/>
        </p:nvSpPr>
        <p:spPr>
          <a:xfrm>
            <a:off x="1612900" y="5608955"/>
            <a:ext cx="9043670" cy="650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思考：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如何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定量刻画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景区年游客人数变化规律？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7" name="Object 21" title=""/>
          <p:cNvGraphicFramePr>
            <a:graphicFrameLocks noChangeAspect="1"/>
          </p:cNvGraphicFramePr>
          <p:nvPr/>
        </p:nvGraphicFramePr>
        <p:xfrm>
          <a:off x="5344983" y="2146045"/>
          <a:ext cx="3466442" cy="93020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name="Equation" r:id="rId2" imgW="45720000" imgH="10058400" progId="Equation.DSMT4">
                  <p:embed/>
                </p:oleObj>
              </mc:Choice>
              <mc:Fallback>
                <p:oleObj name="Equation" r:id="rId2" imgW="45720000" imgH="10058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44983" y="2146045"/>
                        <a:ext cx="3466442" cy="930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1" title=""/>
          <p:cNvGraphicFramePr>
            <a:graphicFrameLocks noChangeAspect="1"/>
          </p:cNvGraphicFramePr>
          <p:nvPr/>
        </p:nvGraphicFramePr>
        <p:xfrm>
          <a:off x="5311999" y="3316067"/>
          <a:ext cx="3466442" cy="93020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name="Equation" r:id="rId4" imgW="45720000" imgH="10058400" progId="Equation.DSMT4">
                  <p:embed/>
                </p:oleObj>
              </mc:Choice>
              <mc:Fallback>
                <p:oleObj name="Equation" r:id="rId4" imgW="45720000" imgH="10058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11999" y="3316067"/>
                        <a:ext cx="3466442" cy="930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1" title=""/>
          <p:cNvGraphicFramePr>
            <a:graphicFrameLocks noChangeAspect="1"/>
          </p:cNvGraphicFramePr>
          <p:nvPr/>
        </p:nvGraphicFramePr>
        <p:xfrm>
          <a:off x="5368159" y="4422239"/>
          <a:ext cx="881473" cy="62757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name="Equation" r:id="rId6" imgW="3657600" imgH="2133600" progId="Equation.DSMT4">
                  <p:embed/>
                </p:oleObj>
              </mc:Choice>
              <mc:Fallback>
                <p:oleObj name="Equation" r:id="rId6" imgW="3657600" imgH="2133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68159" y="4422239"/>
                        <a:ext cx="881473" cy="6275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1" title=""/>
          <p:cNvGraphicFramePr>
            <a:graphicFrameLocks noChangeAspect="1"/>
          </p:cNvGraphicFramePr>
          <p:nvPr/>
        </p:nvGraphicFramePr>
        <p:xfrm>
          <a:off x="5311999" y="5211066"/>
          <a:ext cx="3580836" cy="93020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name="Equation" r:id="rId8" imgW="47244000" imgH="10058400" progId="Equation.DSMT4">
                  <p:embed/>
                </p:oleObj>
              </mc:Choice>
              <mc:Fallback>
                <p:oleObj name="Equation" r:id="rId8" imgW="47244000" imgH="10058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11999" y="5211066"/>
                        <a:ext cx="3580836" cy="930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 title=""/>
          <p:cNvGraphicFramePr>
            <a:graphicFrameLocks noChangeAspect="1"/>
          </p:cNvGraphicFramePr>
          <p:nvPr/>
        </p:nvGraphicFramePr>
        <p:xfrm>
          <a:off x="1180065" y="381273"/>
          <a:ext cx="4908710" cy="680042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name="文档" r:id="rId10" imgW="3116580" imgH="4347210" progId="Word.Document.12">
                  <p:embed/>
                </p:oleObj>
              </mc:Choice>
              <mc:Fallback>
                <p:oleObj name="文档" r:id="rId10" imgW="3116580" imgH="434721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80065" y="381273"/>
                        <a:ext cx="4908710" cy="68004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 title=""/>
          <p:cNvGraphicFramePr>
            <a:graphicFrameLocks noChangeAspect="1"/>
          </p:cNvGraphicFramePr>
          <p:nvPr/>
        </p:nvGraphicFramePr>
        <p:xfrm>
          <a:off x="4228004" y="1670513"/>
          <a:ext cx="1179998" cy="44249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name="文档" r:id="rId12" imgW="754380" imgH="2784475" progId="Word.Document.12">
                  <p:embed/>
                </p:oleObj>
              </mc:Choice>
              <mc:Fallback>
                <p:oleObj name="文档" r:id="rId12" imgW="754380" imgH="278447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228004" y="1670513"/>
                        <a:ext cx="1179998" cy="442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 title=""/>
          <p:cNvGraphicFramePr>
            <a:graphicFrameLocks noChangeAspect="1"/>
          </p:cNvGraphicFramePr>
          <p:nvPr/>
        </p:nvGraphicFramePr>
        <p:xfrm>
          <a:off x="3545891" y="1668163"/>
          <a:ext cx="1213594" cy="44728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name="文档" r:id="rId14" imgW="754380" imgH="2788920" progId="Word.Document.12">
                  <p:embed/>
                </p:oleObj>
              </mc:Choice>
              <mc:Fallback>
                <p:oleObj name="文档" r:id="rId14" imgW="754380" imgH="278892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545891" y="1668163"/>
                        <a:ext cx="1213594" cy="4472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1" title=""/>
          <p:cNvSpPr txBox="1">
            <a:spLocks noChangeArrowheads="1"/>
          </p:cNvSpPr>
          <p:nvPr/>
        </p:nvSpPr>
        <p:spPr bwMode="auto">
          <a:xfrm>
            <a:off x="3480675" y="718507"/>
            <a:ext cx="683126" cy="6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705" b="1" smtClean="0">
                <a:solidFill>
                  <a:srgbClr val="FF0000"/>
                </a:solidFill>
                <a:latin typeface="+mn-ea"/>
                <a:ea typeface="+mn-ea"/>
              </a:rPr>
              <a:t>年增</a:t>
            </a:r>
            <a:endParaRPr lang="en-US" altLang="zh-CN" sz="1705" b="1" smtClean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/>
            <a:r>
              <a:rPr lang="zh-CN" altLang="en-US" sz="1705" b="1" smtClean="0">
                <a:solidFill>
                  <a:srgbClr val="FF0000"/>
                </a:solidFill>
                <a:latin typeface="+mn-ea"/>
                <a:ea typeface="+mn-ea"/>
              </a:rPr>
              <a:t>长率</a:t>
            </a:r>
            <a:endParaRPr lang="zh-CN" altLang="en-US" sz="1705" b="1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8" name="组合 7" title=""/>
          <p:cNvGrpSpPr/>
          <p:nvPr/>
        </p:nvGrpSpPr>
        <p:grpSpPr>
          <a:xfrm>
            <a:off x="9132336" y="1908098"/>
            <a:ext cx="2252345" cy="1926590"/>
            <a:chOff x="9770721" y="3040260"/>
            <a:chExt cx="2375520" cy="2031951"/>
          </a:xfrm>
        </p:grpSpPr>
        <p:sp>
          <p:nvSpPr>
            <p:cNvPr id="7" name="爆炸形 1 6"/>
            <p:cNvSpPr/>
            <p:nvPr/>
          </p:nvSpPr>
          <p:spPr>
            <a:xfrm>
              <a:off x="9770721" y="3040260"/>
              <a:ext cx="2375520" cy="2031951"/>
            </a:xfrm>
            <a:prstGeom prst="irregularSeal1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/>
            </a:p>
          </p:txBody>
        </p:sp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10489995" y="3618187"/>
              <a:ext cx="1656184" cy="875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smtClean="0">
                  <a:solidFill>
                    <a:srgbClr val="FF0000"/>
                  </a:solidFill>
                  <a:latin typeface="+mn-ea"/>
                  <a:ea typeface="+mn-ea"/>
                </a:rPr>
                <a:t>增长率</a:t>
              </a:r>
              <a:endParaRPr lang="en-US" altLang="zh-CN" sz="2400" smtClean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eaLnBrk="1" hangingPunct="1"/>
              <a:r>
                <a:rPr lang="zh-CN" altLang="en-US" sz="2400" smtClean="0">
                  <a:solidFill>
                    <a:srgbClr val="FF0000"/>
                  </a:solidFill>
                  <a:latin typeface="+mn-ea"/>
                  <a:ea typeface="+mn-ea"/>
                </a:rPr>
                <a:t>为常数</a:t>
              </a:r>
              <a:endParaRPr lang="zh-CN" altLang="en-US" sz="240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2" name="图片 1" title="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32871" y="4246143"/>
            <a:ext cx="2505205" cy="1516992"/>
          </a:xfrm>
          <a:prstGeom prst="rect">
            <a:avLst/>
          </a:prstGeom>
        </p:spPr>
      </p:pic>
      <p:sp>
        <p:nvSpPr>
          <p:cNvPr id="3" name="文本框 2" title=""/>
          <p:cNvSpPr txBox="1"/>
          <p:nvPr/>
        </p:nvSpPr>
        <p:spPr>
          <a:xfrm>
            <a:off x="5139690" y="427355"/>
            <a:ext cx="6115050" cy="953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通过什么运算能清楚地提示游客人次的变化规律呢？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flipH="1">
            <a:off x="12217400" y="114300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" grpId="0"/>
      <p:bldP spid="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4" name="对象 3" title=""/>
          <p:cNvGraphicFramePr>
            <a:graphicFrameLocks noChangeAspect="1"/>
          </p:cNvGraphicFramePr>
          <p:nvPr/>
        </p:nvGraphicFramePr>
        <p:xfrm>
          <a:off x="1052595" y="319980"/>
          <a:ext cx="4780262" cy="662309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name="文档" r:id="rId2" imgW="3116580" imgH="4327525" progId="Word.Document.12">
                  <p:embed/>
                </p:oleObj>
              </mc:Choice>
              <mc:Fallback>
                <p:oleObj name="文档" r:id="rId2" imgW="3116580" imgH="432752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2595" y="319980"/>
                        <a:ext cx="4780262" cy="6623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 title=""/>
          <p:cNvGraphicFramePr>
            <a:graphicFrameLocks noChangeAspect="1"/>
          </p:cNvGraphicFramePr>
          <p:nvPr/>
        </p:nvGraphicFramePr>
        <p:xfrm>
          <a:off x="4059965" y="1589499"/>
          <a:ext cx="1179998" cy="44249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name="文档" r:id="rId4" imgW="754380" imgH="2784475" progId="Word.Document.12">
                  <p:embed/>
                </p:oleObj>
              </mc:Choice>
              <mc:Fallback>
                <p:oleObj name="文档" r:id="rId4" imgW="754380" imgH="278447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59965" y="1589499"/>
                        <a:ext cx="1179998" cy="442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 title=""/>
          <p:cNvGraphicFramePr>
            <a:graphicFrameLocks noChangeAspect="1"/>
          </p:cNvGraphicFramePr>
          <p:nvPr/>
        </p:nvGraphicFramePr>
        <p:xfrm>
          <a:off x="3463955" y="1545581"/>
          <a:ext cx="1213594" cy="44728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name="文档" r:id="rId6" imgW="754380" imgH="2788920" progId="Word.Document.12">
                  <p:embed/>
                </p:oleObj>
              </mc:Choice>
              <mc:Fallback>
                <p:oleObj name="文档" r:id="rId6" imgW="754380" imgH="278892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63955" y="1545581"/>
                        <a:ext cx="1213594" cy="4472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1" title=""/>
          <p:cNvSpPr txBox="1">
            <a:spLocks noChangeArrowheads="1"/>
          </p:cNvSpPr>
          <p:nvPr/>
        </p:nvSpPr>
        <p:spPr bwMode="auto">
          <a:xfrm>
            <a:off x="3305646" y="603233"/>
            <a:ext cx="683126" cy="6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705" b="1" smtClean="0">
                <a:solidFill>
                  <a:srgbClr val="FF0000"/>
                </a:solidFill>
                <a:latin typeface="+mn-ea"/>
                <a:ea typeface="+mn-ea"/>
              </a:rPr>
              <a:t>年增</a:t>
            </a:r>
            <a:endParaRPr lang="en-US" altLang="zh-CN" sz="1705" b="1" smtClean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/>
            <a:r>
              <a:rPr lang="zh-CN" altLang="en-US" sz="1705" b="1" smtClean="0">
                <a:solidFill>
                  <a:srgbClr val="FF0000"/>
                </a:solidFill>
                <a:latin typeface="+mn-ea"/>
                <a:ea typeface="+mn-ea"/>
              </a:rPr>
              <a:t>长率</a:t>
            </a:r>
            <a:endParaRPr lang="zh-CN" altLang="en-US" sz="1705" b="1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2" name="Text Box 11" title=""/>
          <p:cNvSpPr txBox="1">
            <a:spLocks noChangeArrowheads="1"/>
          </p:cNvSpPr>
          <p:nvPr/>
        </p:nvSpPr>
        <p:spPr bwMode="auto">
          <a:xfrm>
            <a:off x="4677410" y="283845"/>
            <a:ext cx="6402705" cy="7048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ct val="150000"/>
              </a:lnSpc>
            </a:pPr>
            <a:r>
              <a:rPr lang="zh-CN" altLang="en-US" sz="2655" b="1" smtClean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能写出</a:t>
            </a:r>
            <a:r>
              <a:rPr lang="en-US" altLang="zh-CN" sz="2655" i="1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zh-CN" altLang="en-US" sz="2655" b="1" smtClean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景区游客人次变化规律的模型吗？</a:t>
            </a:r>
            <a:endParaRPr lang="zh-CN" altLang="en-US" sz="2655" b="1" smtClean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7" name="Text Box 11" title=""/>
          <p:cNvSpPr txBox="1">
            <a:spLocks noChangeArrowheads="1"/>
          </p:cNvSpPr>
          <p:nvPr/>
        </p:nvSpPr>
        <p:spPr bwMode="auto">
          <a:xfrm>
            <a:off x="5239805" y="1780658"/>
            <a:ext cx="2464899" cy="50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55" b="1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从</a:t>
            </a:r>
            <a:r>
              <a:rPr lang="en-US" altLang="zh-CN" sz="2655" b="1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2001</a:t>
            </a:r>
            <a:r>
              <a:rPr lang="zh-CN" altLang="en-US" sz="2655" b="1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年开始</a:t>
            </a:r>
            <a:endParaRPr lang="zh-CN" altLang="en-US" sz="2655" b="1" smtClean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9" name="Text Box 11" title=""/>
          <p:cNvSpPr txBox="1">
            <a:spLocks noChangeArrowheads="1"/>
          </p:cNvSpPr>
          <p:nvPr/>
        </p:nvSpPr>
        <p:spPr bwMode="auto">
          <a:xfrm>
            <a:off x="5192947" y="2312858"/>
            <a:ext cx="5826549" cy="50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55" b="1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655" b="1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年后，游客人次是</a:t>
            </a:r>
            <a:r>
              <a:rPr lang="en-US" altLang="zh-CN" sz="2655" b="1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2001</a:t>
            </a:r>
            <a:r>
              <a:rPr lang="zh-CN" altLang="en-US" sz="2655" b="1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年的     倍；    </a:t>
            </a:r>
            <a:endParaRPr lang="zh-CN" altLang="en-US" sz="2655" b="1" smtClean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30" name="Object 21" title=""/>
          <p:cNvGraphicFramePr>
            <a:graphicFrameLocks noChangeAspect="1"/>
          </p:cNvGraphicFramePr>
          <p:nvPr/>
        </p:nvGraphicFramePr>
        <p:xfrm>
          <a:off x="9644121" y="2311566"/>
          <a:ext cx="648830" cy="39917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name="Equation" r:id="rId8" imgW="7010400" imgH="4267200" progId="Equation.DSMT4">
                  <p:embed/>
                </p:oleObj>
              </mc:Choice>
              <mc:Fallback>
                <p:oleObj name="Equation" r:id="rId8" imgW="7010400" imgH="4267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644121" y="2311566"/>
                        <a:ext cx="648830" cy="3991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11" title=""/>
          <p:cNvSpPr txBox="1">
            <a:spLocks noChangeArrowheads="1"/>
          </p:cNvSpPr>
          <p:nvPr/>
        </p:nvSpPr>
        <p:spPr bwMode="auto">
          <a:xfrm>
            <a:off x="5219653" y="2871765"/>
            <a:ext cx="5826549" cy="50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55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sz="2655" b="1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年后，游客人次是</a:t>
            </a:r>
            <a:r>
              <a:rPr lang="en-US" altLang="zh-CN" sz="2655" b="1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2001</a:t>
            </a:r>
            <a:r>
              <a:rPr lang="zh-CN" altLang="en-US" sz="2655" b="1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年的     倍；    </a:t>
            </a:r>
            <a:endParaRPr lang="zh-CN" altLang="en-US" sz="2655" b="1" smtClean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2" name="Text Box 11" title=""/>
          <p:cNvSpPr txBox="1">
            <a:spLocks noChangeArrowheads="1"/>
          </p:cNvSpPr>
          <p:nvPr/>
        </p:nvSpPr>
        <p:spPr bwMode="auto">
          <a:xfrm>
            <a:off x="5219653" y="3482362"/>
            <a:ext cx="5826549" cy="50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55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lang="zh-CN" altLang="en-US" sz="2655" b="1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年后，游客人次是</a:t>
            </a:r>
            <a:r>
              <a:rPr lang="en-US" altLang="zh-CN" sz="2655" b="1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2001</a:t>
            </a:r>
            <a:r>
              <a:rPr lang="zh-CN" altLang="en-US" sz="2655" b="1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年的     倍；    </a:t>
            </a:r>
            <a:endParaRPr lang="zh-CN" altLang="en-US" sz="2655" b="1" smtClean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4" name="Text Box 11" title=""/>
          <p:cNvSpPr txBox="1">
            <a:spLocks noChangeArrowheads="1"/>
          </p:cNvSpPr>
          <p:nvPr/>
        </p:nvSpPr>
        <p:spPr bwMode="auto">
          <a:xfrm>
            <a:off x="5219653" y="4440014"/>
            <a:ext cx="5826549" cy="50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55" b="1" i="1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x</a:t>
            </a:r>
            <a:r>
              <a:rPr lang="zh-CN" altLang="en-US" sz="2655" b="1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年后，游客人次是</a:t>
            </a:r>
            <a:r>
              <a:rPr lang="en-US" altLang="zh-CN" sz="2655" b="1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2001</a:t>
            </a:r>
            <a:r>
              <a:rPr lang="zh-CN" altLang="en-US" sz="2655" b="1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年的     倍；    </a:t>
            </a:r>
            <a:endParaRPr lang="zh-CN" altLang="en-US" sz="2655" b="1" smtClean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35" name="Object 21" title=""/>
          <p:cNvGraphicFramePr>
            <a:graphicFrameLocks noChangeAspect="1"/>
          </p:cNvGraphicFramePr>
          <p:nvPr/>
        </p:nvGraphicFramePr>
        <p:xfrm>
          <a:off x="9602116" y="2844544"/>
          <a:ext cx="762549" cy="4572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name="Equation" r:id="rId10" imgW="8229600" imgH="4876800" progId="Equation.DSMT4">
                  <p:embed/>
                </p:oleObj>
              </mc:Choice>
              <mc:Fallback>
                <p:oleObj name="Equation" r:id="rId10" imgW="8229600" imgH="4876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602116" y="2844544"/>
                        <a:ext cx="762549" cy="4572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21" title=""/>
          <p:cNvGraphicFramePr>
            <a:graphicFrameLocks noChangeAspect="1"/>
          </p:cNvGraphicFramePr>
          <p:nvPr/>
        </p:nvGraphicFramePr>
        <p:xfrm>
          <a:off x="9601648" y="3435669"/>
          <a:ext cx="734530" cy="45757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name="Equation" r:id="rId12" imgW="7924800" imgH="4876800" progId="Equation.DSMT4">
                  <p:embed/>
                </p:oleObj>
              </mc:Choice>
              <mc:Fallback>
                <p:oleObj name="Equation" r:id="rId12" imgW="7924800" imgH="4876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601648" y="3435669"/>
                        <a:ext cx="734530" cy="4575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1" title=""/>
          <p:cNvGraphicFramePr>
            <a:graphicFrameLocks noChangeAspect="1"/>
          </p:cNvGraphicFramePr>
          <p:nvPr/>
        </p:nvGraphicFramePr>
        <p:xfrm>
          <a:off x="9601648" y="4459427"/>
          <a:ext cx="762549" cy="4572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name="Equation" r:id="rId14" imgW="8229600" imgH="4876800" progId="Equation.DSMT4">
                  <p:embed/>
                </p:oleObj>
              </mc:Choice>
              <mc:Fallback>
                <p:oleObj name="Equation" r:id="rId14" imgW="8229600" imgH="4876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601648" y="4459427"/>
                        <a:ext cx="762549" cy="4572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21" title=""/>
          <p:cNvGraphicFramePr>
            <a:graphicFrameLocks noChangeAspect="1"/>
          </p:cNvGraphicFramePr>
          <p:nvPr/>
        </p:nvGraphicFramePr>
        <p:xfrm>
          <a:off x="8094980" y="1640840"/>
          <a:ext cx="23495" cy="19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name="Equation" r:id="rId16" imgW="248285" imgH="19685" progId="Equation.DSMT4">
                  <p:embed/>
                </p:oleObj>
              </mc:Choice>
              <mc:Fallback>
                <p:oleObj name="Equation" r:id="rId16" imgW="248285" imgH="1968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094980" y="1640840"/>
                        <a:ext cx="23495" cy="1905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1" title=""/>
          <p:cNvGraphicFramePr>
            <a:graphicFrameLocks noChangeAspect="1"/>
          </p:cNvGraphicFramePr>
          <p:nvPr/>
        </p:nvGraphicFramePr>
        <p:xfrm>
          <a:off x="5600065" y="5088890"/>
          <a:ext cx="2041525" cy="7931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name="Equation" r:id="rId18" imgW="14325600" imgH="5486400" progId="Equation.DSMT4">
                  <p:embed/>
                </p:oleObj>
              </mc:Choice>
              <mc:Fallback>
                <p:oleObj name="Equation" r:id="rId18" imgW="14325600" imgH="5486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600065" y="5088890"/>
                        <a:ext cx="2041525" cy="793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21" title=""/>
          <p:cNvGraphicFramePr>
            <a:graphicFrameLocks noChangeAspect="1"/>
          </p:cNvGraphicFramePr>
          <p:nvPr/>
        </p:nvGraphicFramePr>
        <p:xfrm>
          <a:off x="7777480" y="5227955"/>
          <a:ext cx="1229995" cy="58483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name="Equation" r:id="rId20" imgW="9753600" imgH="4572000" progId="Equation.DSMT4">
                  <p:embed/>
                </p:oleObj>
              </mc:Choice>
              <mc:Fallback>
                <p:oleObj name="Equation" r:id="rId20" imgW="9753600" imgH="4572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777480" y="5227955"/>
                        <a:ext cx="1229995" cy="584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图片 27" title="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007475" y="4940300"/>
            <a:ext cx="2629535" cy="1592580"/>
          </a:xfrm>
          <a:prstGeom prst="rect">
            <a:avLst/>
          </a:prstGeom>
        </p:spPr>
      </p:pic>
      <p:sp>
        <p:nvSpPr>
          <p:cNvPr id="13" name="Text Box 11" title=""/>
          <p:cNvSpPr txBox="1">
            <a:spLocks noChangeArrowheads="1"/>
          </p:cNvSpPr>
          <p:nvPr/>
        </p:nvSpPr>
        <p:spPr bwMode="auto">
          <a:xfrm>
            <a:off x="4677410" y="1087755"/>
            <a:ext cx="640270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ct val="150000"/>
              </a:lnSpc>
            </a:pPr>
            <a:r>
              <a:rPr lang="zh-CN" altLang="en-US" sz="2655" b="1" smtClean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设经过</a:t>
            </a:r>
            <a:r>
              <a:rPr lang="en-US" altLang="zh-CN" sz="2655" b="1" i="1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2655" b="1" smtClean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年后游客人次为</a:t>
            </a:r>
            <a:r>
              <a:rPr lang="en-US" altLang="zh-CN" sz="2655" b="1" smtClean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2001</a:t>
            </a:r>
            <a:r>
              <a:rPr lang="zh-CN" altLang="en-US" sz="2655" b="1" smtClean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年的</a:t>
            </a:r>
            <a:r>
              <a:rPr lang="en-US" altLang="zh-CN" sz="2655" b="1" i="1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zh-CN" altLang="en-US" sz="2655" b="1" smtClean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倍，则</a:t>
            </a:r>
            <a:endParaRPr lang="zh-CN" altLang="en-US" sz="2655" b="1" smtClean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4" name="文本框 13" title=""/>
          <p:cNvSpPr txBox="1"/>
          <p:nvPr/>
        </p:nvSpPr>
        <p:spPr>
          <a:xfrm>
            <a:off x="7393305" y="3817620"/>
            <a:ext cx="970915" cy="65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……</a:t>
            </a:r>
            <a:endParaRPr lang="zh-CN" altLang="en-US" sz="280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1" grpId="0"/>
      <p:bldP spid="32" grpId="0"/>
      <p:bldP spid="34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4" name="Rectangle 15" title=""/>
          <p:cNvSpPr/>
          <p:nvPr/>
        </p:nvSpPr>
        <p:spPr>
          <a:xfrm>
            <a:off x="5338445" y="734695"/>
            <a:ext cx="6118860" cy="3784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某种细胞分裂一次后一个变成两个，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分裂两次变成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个，分裂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次变成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8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个，等等；问若分裂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Symbol" panose="05050102010706020507" pitchFamily="18" charset="2"/>
              </a:rPr>
              <a:t>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Symbol" panose="05050102010706020507" pitchFamily="18" charset="2"/>
              </a:rPr>
              <a:t>次所得细胞个数为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Symbol" panose="05050102010706020507" pitchFamily="18" charset="2"/>
              </a:rPr>
              <a:t>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Symbol" panose="05050102010706020507" pitchFamily="18" charset="2"/>
              </a:rPr>
              <a:t>,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Symbol" panose="05050102010706020507" pitchFamily="18" charset="2"/>
              </a:rPr>
              <a:t>则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Symbol" panose="05050102010706020507" pitchFamily="18" charset="2"/>
              </a:rPr>
              <a:t>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Symbol" panose="05050102010706020507" pitchFamily="18" charset="2"/>
              </a:rPr>
              <a:t>与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Symbol" panose="05050102010706020507" pitchFamily="18" charset="2"/>
              </a:rPr>
              <a:t>的函数关系是</a:t>
            </a:r>
            <a:r>
              <a:rPr lang="en-US" altLang="zh-CN" sz="3200">
                <a:solidFill>
                  <a:srgbClr val="000099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Symbol" panose="05050102010706020507" pitchFamily="18" charset="2"/>
              </a:rPr>
              <a:t>:</a:t>
            </a:r>
            <a:r>
              <a:rPr lang="zh-CN" altLang="en-US" sz="3200" u="sng">
                <a:solidFill>
                  <a:srgbClr val="000099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Symbol" panose="05050102010706020507" pitchFamily="18" charset="2"/>
              </a:rPr>
              <a:t> </a:t>
            </a:r>
            <a:r>
              <a:rPr lang="en-US" altLang="zh-CN" sz="3200" u="sng">
                <a:solidFill>
                  <a:srgbClr val="000099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Symbol" panose="05050102010706020507" pitchFamily="18" charset="2"/>
              </a:rPr>
              <a:t>            </a:t>
            </a:r>
            <a:r>
              <a:rPr lang="en-US" altLang="zh-CN" sz="3200">
                <a:solidFill>
                  <a:srgbClr val="000099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Symbol" panose="05050102010706020507" pitchFamily="18" charset="2"/>
              </a:rPr>
              <a:t>.</a:t>
            </a:r>
            <a:endParaRPr lang="en-US" altLang="zh-CN" sz="3200">
              <a:solidFill>
                <a:srgbClr val="000099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Symbol" panose="05050102010706020507" pitchFamily="18" charset="2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463550" y="22161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4" name="Rectangle 15" title=""/>
          <p:cNvSpPr/>
          <p:nvPr/>
        </p:nvSpPr>
        <p:spPr>
          <a:xfrm>
            <a:off x="5338445" y="4900295"/>
            <a:ext cx="6111875" cy="922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6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</a:rPr>
              <a:t> </a:t>
            </a:r>
            <a:r>
              <a:rPr lang="zh-CN" altLang="en-US" sz="32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</a:rPr>
              <a:t>答案：</a:t>
            </a:r>
            <a:r>
              <a:rPr lang="en-US" altLang="zh-CN" sz="32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</a:rPr>
              <a:t>   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en-US" altLang="zh-CN" sz="3200">
                <a:solidFill>
                  <a:srgbClr val="FF0000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</a:rPr>
              <a:t>=2</a:t>
            </a:r>
            <a:r>
              <a:rPr lang="en-US" altLang="zh-CN" sz="3200" i="1" baseline="300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solidFill>
                  <a:srgbClr val="FF0000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</a:rPr>
              <a:t>  (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∈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N</a:t>
            </a:r>
            <a:r>
              <a:rPr lang="en-US" altLang="zh-CN" sz="3200" i="1" baseline="300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*</a:t>
            </a:r>
            <a:r>
              <a:rPr lang="en-US" altLang="zh-CN" sz="3200">
                <a:solidFill>
                  <a:srgbClr val="FF0000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</a:rPr>
              <a:t>)</a:t>
            </a:r>
            <a:endParaRPr lang="en-US" altLang="zh-CN" sz="3200">
              <a:solidFill>
                <a:srgbClr val="FF0000"/>
              </a:solidFill>
              <a:latin typeface="Cambria Math" panose="02040503050406030204" charset="0"/>
              <a:ea typeface="仿宋" panose="02010609060101010101" charset="-122"/>
              <a:cs typeface="Cambria Math" panose="02040503050406030204" charset="0"/>
            </a:endParaRPr>
          </a:p>
        </p:txBody>
      </p:sp>
      <p:sp>
        <p:nvSpPr>
          <p:cNvPr id="47" name="Oval 14" title=""/>
          <p:cNvSpPr>
            <a:spLocks noChangeArrowheads="1"/>
          </p:cNvSpPr>
          <p:nvPr/>
        </p:nvSpPr>
        <p:spPr bwMode="blackWhite">
          <a:xfrm>
            <a:off x="2777095" y="888231"/>
            <a:ext cx="323850" cy="32385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 w="127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" name="下箭头 5" title=""/>
          <p:cNvSpPr/>
          <p:nvPr/>
        </p:nvSpPr>
        <p:spPr>
          <a:xfrm>
            <a:off x="2810257" y="1341347"/>
            <a:ext cx="257526" cy="5053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下箭头 53" title=""/>
          <p:cNvSpPr/>
          <p:nvPr/>
        </p:nvSpPr>
        <p:spPr>
          <a:xfrm>
            <a:off x="2800564" y="2349459"/>
            <a:ext cx="257526" cy="5053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 title=""/>
          <p:cNvGrpSpPr/>
          <p:nvPr/>
        </p:nvGrpSpPr>
        <p:grpSpPr>
          <a:xfrm>
            <a:off x="1338340" y="3300573"/>
            <a:ext cx="3247404" cy="2570600"/>
            <a:chOff x="1124980" y="3878423"/>
            <a:chExt cx="3247404" cy="2570600"/>
          </a:xfrm>
        </p:grpSpPr>
        <p:sp>
          <p:nvSpPr>
            <p:cNvPr id="61" name="下箭头 60"/>
            <p:cNvSpPr/>
            <p:nvPr/>
          </p:nvSpPr>
          <p:spPr>
            <a:xfrm>
              <a:off x="2563735" y="3878423"/>
              <a:ext cx="257526" cy="50534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404570" y="4521476"/>
              <a:ext cx="2590800" cy="323850"/>
              <a:chOff x="976634" y="4922460"/>
              <a:chExt cx="2590800" cy="323850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976634" y="4922460"/>
                <a:ext cx="1295400" cy="323850"/>
                <a:chOff x="1357378" y="4022587"/>
                <a:chExt cx="1295400" cy="323850"/>
              </a:xfrm>
            </p:grpSpPr>
            <p:grpSp>
              <p:nvGrpSpPr>
                <p:cNvPr id="63" name="组合 62"/>
                <p:cNvGrpSpPr/>
                <p:nvPr/>
              </p:nvGrpSpPr>
              <p:grpSpPr>
                <a:xfrm>
                  <a:off x="1357378" y="4022587"/>
                  <a:ext cx="647700" cy="323850"/>
                  <a:chOff x="1809991" y="2914816"/>
                  <a:chExt cx="647700" cy="323850"/>
                </a:xfrm>
              </p:grpSpPr>
              <p:sp>
                <p:nvSpPr>
                  <p:cNvPr id="67" name="Oval 14"/>
                  <p:cNvSpPr>
                    <a:spLocks noChangeArrowheads="1"/>
                  </p:cNvSpPr>
                  <p:nvPr/>
                </p:nvSpPr>
                <p:spPr bwMode="blackWhite">
                  <a:xfrm>
                    <a:off x="1809991" y="2914816"/>
                    <a:ext cx="323850" cy="32385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7BD3"/>
                      </a:gs>
                      <a:gs pos="100000">
                        <a:srgbClr val="034373"/>
                      </a:gs>
                    </a:gsLst>
                    <a:lin ang="5400000" scaled="0"/>
                  </a:gradFill>
                  <a:ln w="12700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/>
                  </a:p>
                </p:txBody>
              </p:sp>
              <p:sp>
                <p:nvSpPr>
                  <p:cNvPr id="68" name="Oval 14"/>
                  <p:cNvSpPr>
                    <a:spLocks noChangeArrowheads="1"/>
                  </p:cNvSpPr>
                  <p:nvPr/>
                </p:nvSpPr>
                <p:spPr bwMode="blackWhite">
                  <a:xfrm>
                    <a:off x="2133841" y="2914816"/>
                    <a:ext cx="323850" cy="32385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7BD3"/>
                      </a:gs>
                      <a:gs pos="100000">
                        <a:srgbClr val="034373"/>
                      </a:gs>
                    </a:gsLst>
                    <a:lin ang="5400000" scaled="0"/>
                  </a:gradFill>
                  <a:ln w="12700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/>
                  </a:p>
                </p:txBody>
              </p:sp>
            </p:grpSp>
            <p:grpSp>
              <p:nvGrpSpPr>
                <p:cNvPr id="64" name="组合 63"/>
                <p:cNvGrpSpPr/>
                <p:nvPr/>
              </p:nvGrpSpPr>
              <p:grpSpPr>
                <a:xfrm>
                  <a:off x="2005078" y="4022587"/>
                  <a:ext cx="647700" cy="323850"/>
                  <a:chOff x="1809991" y="2914816"/>
                  <a:chExt cx="647700" cy="323850"/>
                </a:xfrm>
              </p:grpSpPr>
              <p:sp>
                <p:nvSpPr>
                  <p:cNvPr id="65" name="Oval 14"/>
                  <p:cNvSpPr>
                    <a:spLocks noChangeArrowheads="1"/>
                  </p:cNvSpPr>
                  <p:nvPr/>
                </p:nvSpPr>
                <p:spPr bwMode="blackWhite">
                  <a:xfrm>
                    <a:off x="1809991" y="2914816"/>
                    <a:ext cx="323850" cy="32385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7BD3"/>
                      </a:gs>
                      <a:gs pos="100000">
                        <a:srgbClr val="034373"/>
                      </a:gs>
                    </a:gsLst>
                    <a:lin ang="5400000" scaled="0"/>
                  </a:gradFill>
                  <a:ln w="12700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/>
                  </a:p>
                </p:txBody>
              </p:sp>
              <p:sp>
                <p:nvSpPr>
                  <p:cNvPr id="66" name="Oval 14"/>
                  <p:cNvSpPr>
                    <a:spLocks noChangeArrowheads="1"/>
                  </p:cNvSpPr>
                  <p:nvPr/>
                </p:nvSpPr>
                <p:spPr bwMode="blackWhite">
                  <a:xfrm>
                    <a:off x="2133841" y="2914816"/>
                    <a:ext cx="323850" cy="32385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7BD3"/>
                      </a:gs>
                      <a:gs pos="100000">
                        <a:srgbClr val="034373"/>
                      </a:gs>
                    </a:gsLst>
                    <a:lin ang="5400000" scaled="0"/>
                  </a:gradFill>
                  <a:ln w="12700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/>
                  </a:p>
                </p:txBody>
              </p:sp>
            </p:grpSp>
          </p:grpSp>
          <p:grpSp>
            <p:nvGrpSpPr>
              <p:cNvPr id="69" name="组合 68"/>
              <p:cNvGrpSpPr/>
              <p:nvPr/>
            </p:nvGrpSpPr>
            <p:grpSpPr>
              <a:xfrm>
                <a:off x="2272034" y="4922460"/>
                <a:ext cx="1295400" cy="323850"/>
                <a:chOff x="1357378" y="4022587"/>
                <a:chExt cx="1295400" cy="323850"/>
              </a:xfrm>
            </p:grpSpPr>
            <p:grpSp>
              <p:nvGrpSpPr>
                <p:cNvPr id="70" name="组合 69"/>
                <p:cNvGrpSpPr/>
                <p:nvPr/>
              </p:nvGrpSpPr>
              <p:grpSpPr>
                <a:xfrm>
                  <a:off x="1357378" y="4022587"/>
                  <a:ext cx="647700" cy="323850"/>
                  <a:chOff x="1809991" y="2914816"/>
                  <a:chExt cx="647700" cy="323850"/>
                </a:xfrm>
              </p:grpSpPr>
              <p:sp>
                <p:nvSpPr>
                  <p:cNvPr id="74" name="Oval 14"/>
                  <p:cNvSpPr>
                    <a:spLocks noChangeArrowheads="1"/>
                  </p:cNvSpPr>
                  <p:nvPr/>
                </p:nvSpPr>
                <p:spPr bwMode="blackWhite">
                  <a:xfrm>
                    <a:off x="1809991" y="2914816"/>
                    <a:ext cx="323850" cy="32385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7BD3"/>
                      </a:gs>
                      <a:gs pos="100000">
                        <a:srgbClr val="034373"/>
                      </a:gs>
                    </a:gsLst>
                    <a:lin ang="5400000" scaled="0"/>
                  </a:gradFill>
                  <a:ln w="12700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/>
                  </a:p>
                </p:txBody>
              </p:sp>
              <p:sp>
                <p:nvSpPr>
                  <p:cNvPr id="75" name="Oval 14"/>
                  <p:cNvSpPr>
                    <a:spLocks noChangeArrowheads="1"/>
                  </p:cNvSpPr>
                  <p:nvPr/>
                </p:nvSpPr>
                <p:spPr bwMode="blackWhite">
                  <a:xfrm>
                    <a:off x="2133841" y="2914816"/>
                    <a:ext cx="323850" cy="32385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7BD3"/>
                      </a:gs>
                      <a:gs pos="100000">
                        <a:srgbClr val="034373"/>
                      </a:gs>
                    </a:gsLst>
                    <a:lin ang="5400000" scaled="0"/>
                  </a:gradFill>
                  <a:ln w="12700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/>
                  </a:p>
                </p:txBody>
              </p:sp>
            </p:grpSp>
            <p:grpSp>
              <p:nvGrpSpPr>
                <p:cNvPr id="71" name="组合 70"/>
                <p:cNvGrpSpPr/>
                <p:nvPr/>
              </p:nvGrpSpPr>
              <p:grpSpPr>
                <a:xfrm>
                  <a:off x="2005078" y="4022587"/>
                  <a:ext cx="647700" cy="323850"/>
                  <a:chOff x="1809991" y="2914816"/>
                  <a:chExt cx="647700" cy="323850"/>
                </a:xfrm>
              </p:grpSpPr>
              <p:sp>
                <p:nvSpPr>
                  <p:cNvPr id="72" name="Oval 14"/>
                  <p:cNvSpPr>
                    <a:spLocks noChangeArrowheads="1"/>
                  </p:cNvSpPr>
                  <p:nvPr/>
                </p:nvSpPr>
                <p:spPr bwMode="blackWhite">
                  <a:xfrm>
                    <a:off x="1809991" y="2914816"/>
                    <a:ext cx="323850" cy="32385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7BD3"/>
                      </a:gs>
                      <a:gs pos="100000">
                        <a:srgbClr val="034373"/>
                      </a:gs>
                    </a:gsLst>
                    <a:lin ang="5400000" scaled="0"/>
                  </a:gradFill>
                  <a:ln w="12700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/>
                  </a:p>
                </p:txBody>
              </p:sp>
              <p:sp>
                <p:nvSpPr>
                  <p:cNvPr id="73" name="Oval 14"/>
                  <p:cNvSpPr>
                    <a:spLocks noChangeArrowheads="1"/>
                  </p:cNvSpPr>
                  <p:nvPr/>
                </p:nvSpPr>
                <p:spPr bwMode="blackWhite">
                  <a:xfrm>
                    <a:off x="2133841" y="2914816"/>
                    <a:ext cx="323850" cy="32385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7BD3"/>
                      </a:gs>
                      <a:gs pos="100000">
                        <a:srgbClr val="034373"/>
                      </a:gs>
                    </a:gsLst>
                    <a:lin ang="5400000" scaled="0"/>
                  </a:gradFill>
                  <a:ln w="12700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/>
                  </a:p>
                </p:txBody>
              </p:sp>
            </p:grpSp>
          </p:grpSp>
        </p:grpSp>
        <p:sp>
          <p:nvSpPr>
            <p:cNvPr id="76" name="下箭头 75"/>
            <p:cNvSpPr/>
            <p:nvPr/>
          </p:nvSpPr>
          <p:spPr>
            <a:xfrm>
              <a:off x="2576935" y="4866409"/>
              <a:ext cx="257526" cy="50534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1124980" y="5988648"/>
              <a:ext cx="3247404" cy="460375"/>
              <a:chOff x="448026" y="5901028"/>
              <a:chExt cx="3247404" cy="460375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448026" y="5992589"/>
                <a:ext cx="647700" cy="323850"/>
                <a:chOff x="1809991" y="2914816"/>
                <a:chExt cx="647700" cy="323850"/>
              </a:xfrm>
            </p:grpSpPr>
            <p:sp>
              <p:nvSpPr>
                <p:cNvPr id="78" name="Oval 14"/>
                <p:cNvSpPr>
                  <a:spLocks noChangeArrowheads="1"/>
                </p:cNvSpPr>
                <p:nvPr/>
              </p:nvSpPr>
              <p:spPr bwMode="blackWhite">
                <a:xfrm>
                  <a:off x="1809991" y="2914816"/>
                  <a:ext cx="323850" cy="323850"/>
                </a:xfrm>
                <a:prstGeom prst="ellipse">
                  <a:avLst/>
                </a:prstGeom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79" name="Oval 14"/>
                <p:cNvSpPr>
                  <a:spLocks noChangeArrowheads="1"/>
                </p:cNvSpPr>
                <p:nvPr/>
              </p:nvSpPr>
              <p:spPr bwMode="blackWhite">
                <a:xfrm>
                  <a:off x="2133841" y="2914816"/>
                  <a:ext cx="323850" cy="323850"/>
                </a:xfrm>
                <a:prstGeom prst="ellipse">
                  <a:avLst/>
                </a:prstGeom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</p:grpSp>
          <p:graphicFrame>
            <p:nvGraphicFramePr>
              <p:cNvPr id="80" name="Object 21"/>
              <p:cNvGraphicFramePr>
                <a:graphicFrameLocks noChangeAspect="1"/>
              </p:cNvGraphicFramePr>
              <p:nvPr/>
            </p:nvGraphicFramePr>
            <p:xfrm>
              <a:off x="1321714" y="5901028"/>
              <a:ext cx="1616075" cy="460375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59" name="Equation" r:id="rId2" imgW="9144000" imgH="2133600" progId="Equation.DSMT4">
                      <p:embed/>
                    </p:oleObj>
                  </mc:Choice>
                  <mc:Fallback>
                    <p:oleObj name="Equation" r:id="rId2" imgW="9144000" imgH="21336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1321714" y="5901028"/>
                            <a:ext cx="1616075" cy="4603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81" name="组合 80"/>
              <p:cNvGrpSpPr/>
              <p:nvPr/>
            </p:nvGrpSpPr>
            <p:grpSpPr>
              <a:xfrm>
                <a:off x="3047730" y="5992589"/>
                <a:ext cx="647700" cy="323850"/>
                <a:chOff x="1809991" y="2914816"/>
                <a:chExt cx="647700" cy="323850"/>
              </a:xfrm>
            </p:grpSpPr>
            <p:sp>
              <p:nvSpPr>
                <p:cNvPr id="82" name="Oval 14"/>
                <p:cNvSpPr>
                  <a:spLocks noChangeArrowheads="1"/>
                </p:cNvSpPr>
                <p:nvPr/>
              </p:nvSpPr>
              <p:spPr bwMode="blackWhite">
                <a:xfrm>
                  <a:off x="1809991" y="2914816"/>
                  <a:ext cx="323850" cy="323850"/>
                </a:xfrm>
                <a:prstGeom prst="ellipse">
                  <a:avLst/>
                </a:prstGeom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83" name="Oval 14"/>
                <p:cNvSpPr>
                  <a:spLocks noChangeArrowheads="1"/>
                </p:cNvSpPr>
                <p:nvPr/>
              </p:nvSpPr>
              <p:spPr bwMode="blackWhite">
                <a:xfrm>
                  <a:off x="2133841" y="2914816"/>
                  <a:ext cx="323850" cy="323850"/>
                </a:xfrm>
                <a:prstGeom prst="ellipse">
                  <a:avLst/>
                </a:prstGeom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</p:grpSp>
        </p:grpSp>
        <p:graphicFrame>
          <p:nvGraphicFramePr>
            <p:cNvPr id="87" name="Object 21"/>
            <p:cNvGraphicFramePr>
              <a:graphicFrameLocks noChangeAspect="1"/>
            </p:cNvGraphicFramePr>
            <p:nvPr/>
          </p:nvGraphicFramePr>
          <p:xfrm>
            <a:off x="2368648" y="5213925"/>
            <a:ext cx="647700" cy="46037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60" name="Equation" r:id="rId4" imgW="3657600" imgH="2133600" progId="Equation.DSMT4">
                    <p:embed/>
                  </p:oleObj>
                </mc:Choice>
                <mc:Fallback>
                  <p:oleObj name="Equation" r:id="rId4" imgW="3657600" imgH="21336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68648" y="5213925"/>
                          <a:ext cx="647700" cy="460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" name="下箭头 87"/>
            <p:cNvSpPr/>
            <p:nvPr/>
          </p:nvSpPr>
          <p:spPr>
            <a:xfrm>
              <a:off x="2587204" y="5645963"/>
              <a:ext cx="257526" cy="50534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 title=""/>
          <p:cNvGrpSpPr/>
          <p:nvPr/>
        </p:nvGrpSpPr>
        <p:grpSpPr>
          <a:xfrm>
            <a:off x="981086" y="1935982"/>
            <a:ext cx="3853273" cy="362934"/>
            <a:chOff x="767726" y="2513832"/>
            <a:chExt cx="3853273" cy="362934"/>
          </a:xfrm>
        </p:grpSpPr>
        <p:grpSp>
          <p:nvGrpSpPr>
            <p:cNvPr id="13" name="组合 12"/>
            <p:cNvGrpSpPr/>
            <p:nvPr/>
          </p:nvGrpSpPr>
          <p:grpSpPr>
            <a:xfrm>
              <a:off x="2401810" y="2513832"/>
              <a:ext cx="647700" cy="323850"/>
              <a:chOff x="1809991" y="2914816"/>
              <a:chExt cx="647700" cy="323850"/>
            </a:xfrm>
          </p:grpSpPr>
          <p:sp>
            <p:nvSpPr>
              <p:cNvPr id="52" name="Oval 14"/>
              <p:cNvSpPr>
                <a:spLocks noChangeArrowheads="1"/>
              </p:cNvSpPr>
              <p:nvPr/>
            </p:nvSpPr>
            <p:spPr bwMode="blackWhite">
              <a:xfrm>
                <a:off x="1809991" y="2914816"/>
                <a:ext cx="323850" cy="323850"/>
              </a:xfrm>
              <a:prstGeom prst="ellipse">
                <a:avLst/>
              </a:prstGeom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53" name="Oval 14"/>
              <p:cNvSpPr>
                <a:spLocks noChangeArrowheads="1"/>
              </p:cNvSpPr>
              <p:nvPr/>
            </p:nvSpPr>
            <p:spPr bwMode="blackWhite">
              <a:xfrm>
                <a:off x="2133841" y="2914816"/>
                <a:ext cx="323850" cy="323850"/>
              </a:xfrm>
              <a:prstGeom prst="ellipse">
                <a:avLst/>
              </a:prstGeom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67726" y="2513832"/>
              <a:ext cx="3853273" cy="362934"/>
              <a:chOff x="767726" y="2513832"/>
              <a:chExt cx="3853273" cy="362934"/>
            </a:xfrm>
          </p:grpSpPr>
          <p:graphicFrame>
            <p:nvGraphicFramePr>
              <p:cNvPr id="84" name="Object 21"/>
              <p:cNvGraphicFramePr>
                <a:graphicFrameLocks noChangeAspect="1"/>
              </p:cNvGraphicFramePr>
              <p:nvPr/>
            </p:nvGraphicFramePr>
            <p:xfrm>
              <a:off x="767726" y="2519579"/>
              <a:ext cx="228600" cy="357187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61" name="Equation" r:id="rId6" imgW="2438400" imgH="3962400" progId="Equation.DSMT4">
                      <p:embed/>
                    </p:oleObj>
                  </mc:Choice>
                  <mc:Fallback>
                    <p:oleObj name="Equation" r:id="rId6" imgW="2438400" imgH="39624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767726" y="2519579"/>
                            <a:ext cx="228600" cy="3571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0" name="Object 21"/>
              <p:cNvGraphicFramePr>
                <a:graphicFrameLocks noChangeAspect="1"/>
              </p:cNvGraphicFramePr>
              <p:nvPr/>
            </p:nvGraphicFramePr>
            <p:xfrm>
              <a:off x="4335249" y="2513832"/>
              <a:ext cx="285750" cy="357187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62" name="Equation" r:id="rId8" imgW="3048000" imgH="3962400" progId="Equation.DSMT4">
                      <p:embed/>
                    </p:oleObj>
                  </mc:Choice>
                  <mc:Fallback>
                    <p:oleObj name="Equation" r:id="rId8" imgW="3048000" imgH="39624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4335249" y="2513832"/>
                            <a:ext cx="285750" cy="3571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0" name="组合 9" title=""/>
          <p:cNvGrpSpPr/>
          <p:nvPr/>
        </p:nvGrpSpPr>
        <p:grpSpPr>
          <a:xfrm>
            <a:off x="923936" y="2881651"/>
            <a:ext cx="3910423" cy="372848"/>
            <a:chOff x="710576" y="3459501"/>
            <a:chExt cx="3910423" cy="372848"/>
          </a:xfrm>
        </p:grpSpPr>
        <p:grpSp>
          <p:nvGrpSpPr>
            <p:cNvPr id="14" name="组合 13"/>
            <p:cNvGrpSpPr/>
            <p:nvPr/>
          </p:nvGrpSpPr>
          <p:grpSpPr>
            <a:xfrm>
              <a:off x="2068267" y="3492838"/>
              <a:ext cx="1295400" cy="323850"/>
              <a:chOff x="1357378" y="4022587"/>
              <a:chExt cx="1295400" cy="323850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1357378" y="4022587"/>
                <a:ext cx="647700" cy="323850"/>
                <a:chOff x="1809991" y="2914816"/>
                <a:chExt cx="647700" cy="323850"/>
              </a:xfrm>
            </p:grpSpPr>
            <p:sp>
              <p:nvSpPr>
                <p:cNvPr id="56" name="Oval 14"/>
                <p:cNvSpPr>
                  <a:spLocks noChangeArrowheads="1"/>
                </p:cNvSpPr>
                <p:nvPr/>
              </p:nvSpPr>
              <p:spPr bwMode="blackWhite">
                <a:xfrm>
                  <a:off x="1809991" y="2914816"/>
                  <a:ext cx="323850" cy="323850"/>
                </a:xfrm>
                <a:prstGeom prst="ellipse">
                  <a:avLst/>
                </a:prstGeom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57" name="Oval 14"/>
                <p:cNvSpPr>
                  <a:spLocks noChangeArrowheads="1"/>
                </p:cNvSpPr>
                <p:nvPr/>
              </p:nvSpPr>
              <p:spPr bwMode="blackWhite">
                <a:xfrm>
                  <a:off x="2133841" y="2914816"/>
                  <a:ext cx="323850" cy="323850"/>
                </a:xfrm>
                <a:prstGeom prst="ellipse">
                  <a:avLst/>
                </a:prstGeom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2005078" y="4022587"/>
                <a:ext cx="647700" cy="323850"/>
                <a:chOff x="1809991" y="2914816"/>
                <a:chExt cx="647700" cy="323850"/>
              </a:xfrm>
            </p:grpSpPr>
            <p:sp>
              <p:nvSpPr>
                <p:cNvPr id="59" name="Oval 14"/>
                <p:cNvSpPr>
                  <a:spLocks noChangeArrowheads="1"/>
                </p:cNvSpPr>
                <p:nvPr/>
              </p:nvSpPr>
              <p:spPr bwMode="blackWhite">
                <a:xfrm>
                  <a:off x="1809991" y="2914816"/>
                  <a:ext cx="323850" cy="323850"/>
                </a:xfrm>
                <a:prstGeom prst="ellipse">
                  <a:avLst/>
                </a:prstGeom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60" name="Oval 14"/>
                <p:cNvSpPr>
                  <a:spLocks noChangeArrowheads="1"/>
                </p:cNvSpPr>
                <p:nvPr/>
              </p:nvSpPr>
              <p:spPr bwMode="blackWhite">
                <a:xfrm>
                  <a:off x="2133841" y="2914816"/>
                  <a:ext cx="323850" cy="323850"/>
                </a:xfrm>
                <a:prstGeom prst="ellipse">
                  <a:avLst/>
                </a:prstGeom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</p:grpSp>
        </p:grpSp>
        <p:grpSp>
          <p:nvGrpSpPr>
            <p:cNvPr id="11" name="组合 10"/>
            <p:cNvGrpSpPr/>
            <p:nvPr/>
          </p:nvGrpSpPr>
          <p:grpSpPr>
            <a:xfrm>
              <a:off x="710576" y="3459501"/>
              <a:ext cx="3910423" cy="372848"/>
              <a:chOff x="710576" y="3459501"/>
              <a:chExt cx="3910423" cy="372848"/>
            </a:xfrm>
          </p:grpSpPr>
          <p:graphicFrame>
            <p:nvGraphicFramePr>
              <p:cNvPr id="85" name="Object 21"/>
              <p:cNvGraphicFramePr>
                <a:graphicFrameLocks noChangeAspect="1"/>
              </p:cNvGraphicFramePr>
              <p:nvPr/>
            </p:nvGraphicFramePr>
            <p:xfrm>
              <a:off x="710576" y="3475161"/>
              <a:ext cx="285750" cy="357188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63" name="Equation" r:id="rId10" imgW="3048000" imgH="3962400" progId="Equation.DSMT4">
                      <p:embed/>
                    </p:oleObj>
                  </mc:Choice>
                  <mc:Fallback>
                    <p:oleObj name="Equation" r:id="rId10" imgW="3048000" imgH="39624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710576" y="3475161"/>
                            <a:ext cx="285750" cy="357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1" name="Object 21"/>
              <p:cNvGraphicFramePr>
                <a:graphicFrameLocks noChangeAspect="1"/>
              </p:cNvGraphicFramePr>
              <p:nvPr/>
            </p:nvGraphicFramePr>
            <p:xfrm>
              <a:off x="4335249" y="3459501"/>
              <a:ext cx="285750" cy="357187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64" name="Equation" r:id="rId12" imgW="3048000" imgH="3962400" progId="Equation.DSMT4">
                      <p:embed/>
                    </p:oleObj>
                  </mc:Choice>
                  <mc:Fallback>
                    <p:oleObj name="Equation" r:id="rId12" imgW="3048000" imgH="39624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4335249" y="3459501"/>
                            <a:ext cx="285750" cy="3571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5" name="组合 14" title=""/>
          <p:cNvGrpSpPr/>
          <p:nvPr/>
        </p:nvGrpSpPr>
        <p:grpSpPr>
          <a:xfrm>
            <a:off x="938224" y="3902571"/>
            <a:ext cx="3951295" cy="391789"/>
            <a:chOff x="724864" y="4480421"/>
            <a:chExt cx="3951295" cy="391789"/>
          </a:xfrm>
        </p:grpSpPr>
        <p:graphicFrame>
          <p:nvGraphicFramePr>
            <p:cNvPr id="86" name="Object 21"/>
            <p:cNvGraphicFramePr>
              <a:graphicFrameLocks noChangeAspect="1"/>
            </p:cNvGraphicFramePr>
            <p:nvPr/>
          </p:nvGraphicFramePr>
          <p:xfrm>
            <a:off x="724864" y="4486448"/>
            <a:ext cx="257175" cy="38576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65" name="Equation" r:id="rId14" imgW="2743200" imgH="4267200" progId="Equation.DSMT4">
                    <p:embed/>
                  </p:oleObj>
                </mc:Choice>
                <mc:Fallback>
                  <p:oleObj name="Equation" r:id="rId14" imgW="2743200" imgH="4267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724864" y="4486448"/>
                          <a:ext cx="257175" cy="385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" name="Object 21"/>
            <p:cNvGraphicFramePr>
              <a:graphicFrameLocks noChangeAspect="1"/>
            </p:cNvGraphicFramePr>
            <p:nvPr/>
          </p:nvGraphicFramePr>
          <p:xfrm>
            <a:off x="4372384" y="4480421"/>
            <a:ext cx="303775" cy="38576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66" name="Equation" r:id="rId16" imgW="2743200" imgH="4267200" progId="Equation.DSMT4">
                    <p:embed/>
                  </p:oleObj>
                </mc:Choice>
                <mc:Fallback>
                  <p:oleObj name="Equation" r:id="rId16" imgW="2743200" imgH="4267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372384" y="4480421"/>
                          <a:ext cx="303775" cy="385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组合 25" title=""/>
          <p:cNvGrpSpPr/>
          <p:nvPr/>
        </p:nvGrpSpPr>
        <p:grpSpPr>
          <a:xfrm>
            <a:off x="897398" y="5475371"/>
            <a:ext cx="4019509" cy="371416"/>
            <a:chOff x="684038" y="6053221"/>
            <a:chExt cx="4019509" cy="371416"/>
          </a:xfrm>
        </p:grpSpPr>
        <p:graphicFrame>
          <p:nvGraphicFramePr>
            <p:cNvPr id="89" name="Object 21"/>
            <p:cNvGraphicFramePr>
              <a:graphicFrameLocks noChangeAspect="1"/>
            </p:cNvGraphicFramePr>
            <p:nvPr/>
          </p:nvGraphicFramePr>
          <p:xfrm>
            <a:off x="684038" y="6121425"/>
            <a:ext cx="285750" cy="30321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67" name="Equation" r:id="rId18" imgW="3048000" imgH="3352800" progId="Equation.DSMT4">
                    <p:embed/>
                  </p:oleObj>
                </mc:Choice>
                <mc:Fallback>
                  <p:oleObj name="Equation" r:id="rId18" imgW="3048000" imgH="33528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684038" y="6121425"/>
                          <a:ext cx="285750" cy="303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" name="Object 21"/>
            <p:cNvGraphicFramePr>
              <a:graphicFrameLocks noChangeAspect="1"/>
            </p:cNvGraphicFramePr>
            <p:nvPr/>
          </p:nvGraphicFramePr>
          <p:xfrm>
            <a:off x="4457484" y="6053221"/>
            <a:ext cx="246063" cy="35718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68" name="Equation" r:id="rId20" imgW="3352800" imgH="3962400" progId="Equation.DSMT4">
                    <p:embed/>
                  </p:oleObj>
                </mc:Choice>
                <mc:Fallback>
                  <p:oleObj name="Equation" r:id="rId20" imgW="3352800" imgH="39624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457484" y="6053221"/>
                          <a:ext cx="246063" cy="357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Rectangle 15" title=""/>
          <p:cNvSpPr/>
          <p:nvPr/>
        </p:nvSpPr>
        <p:spPr>
          <a:xfrm>
            <a:off x="544830" y="1100455"/>
            <a:ext cx="1200785" cy="645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36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</a:rPr>
              <a:t>次数</a:t>
            </a:r>
            <a:endParaRPr lang="zh-CN" altLang="en-US" sz="2800">
              <a:solidFill>
                <a:srgbClr val="0000FF"/>
              </a:solidFill>
              <a:latin typeface="Cambria Math" panose="02040503050406030204" charset="0"/>
              <a:ea typeface="仿宋" panose="02010609060101010101" charset="-122"/>
              <a:cs typeface="Cambria Math" panose="02040503050406030204" charset="0"/>
            </a:endParaRPr>
          </a:p>
        </p:txBody>
      </p:sp>
      <p:sp>
        <p:nvSpPr>
          <p:cNvPr id="17" name="Rectangle 15" title=""/>
          <p:cNvSpPr/>
          <p:nvPr/>
        </p:nvSpPr>
        <p:spPr>
          <a:xfrm>
            <a:off x="3982720" y="1100455"/>
            <a:ext cx="1200785" cy="645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36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</a:rPr>
              <a:t>个数</a:t>
            </a:r>
            <a:endParaRPr lang="zh-CN" altLang="en-US" sz="2800">
              <a:solidFill>
                <a:srgbClr val="0000FF"/>
              </a:solidFill>
              <a:latin typeface="Cambria Math" panose="02040503050406030204" charset="0"/>
              <a:ea typeface="仿宋" panose="02010609060101010101" charset="-122"/>
              <a:cs typeface="Cambria Math" panose="0204050305040603020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6" grpId="0" animBg="1"/>
      <p:bldP spid="54" grpId="0" animBg="1"/>
      <p:bldP spid="4" grpId="0" animBg="1"/>
    </p:bld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7da1e722-d3bd-4f22-88c7-fe86ab2f5cf1}"/>
  <p:tag name="TABLE_ENDDRAG_ORIGIN_RECT" val="403*484"/>
  <p:tag name="TABLE_ENDDRAG_RECT" val="459*19*403*484"/>
</p:tagLst>
</file>

<file path=ppt/tags/tag64.xml><?xml version="1.0" encoding="utf-8"?>
<p:tagLst xmlns:p="http://schemas.openxmlformats.org/presentationml/2006/main">
  <p:tag name="KSO_WM_UNIT_TABLE_BEAUTIFY" val="smartTable{7da1e722-d3bd-4f22-88c7-fe86ab2f5cf1}"/>
  <p:tag name="TABLE_ENDDRAG_ORIGIN_RECT" val="403*484"/>
  <p:tag name="TABLE_ENDDRAG_RECT" val="459*19*403*484"/>
</p:tagLst>
</file>

<file path=ppt/tags/tag65.xml><?xml version="1.0" encoding="utf-8"?>
<p:tagLst xmlns:p="http://schemas.openxmlformats.org/presentationml/2006/main">
  <p:tag name="KSO_WM_UNIT_TABLE_BEAUTIFY" val="smartTable{7da1e722-d3bd-4f22-88c7-fe86ab2f5cf1}"/>
  <p:tag name="TABLE_ENDDRAG_ORIGIN_RECT" val="403*484"/>
  <p:tag name="TABLE_ENDDRAG_RECT" val="459*19*403*484"/>
</p:tagLst>
</file>

<file path=ppt/tags/tag6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8"/>
  <p:tag name="KSO_WM_UNIT_COMPATIBLE" val="0"/>
  <p:tag name="KSO_WM_UNIT_DIAGRAM_ISNUMVISUAL" val="0"/>
  <p:tag name="KSO_WM_UNIT_DIAGRAM_ISREFERUNIT" val="0"/>
  <p:tag name="KSO_WM_UNIT_HIGHLIGHT" val="0"/>
  <p:tag name="KSO_WM_UNIT_ID" val="custom20190806_2*m_i*1_1"/>
  <p:tag name="KSO_WM_UNIT_INDEX" val="1_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9"/>
  <p:tag name="KSO_WM_UNIT_COMPATIBLE" val="0"/>
  <p:tag name="KSO_WM_UNIT_DIAGRAM_ISNUMVISUAL" val="0"/>
  <p:tag name="KSO_WM_UNIT_DIAGRAM_ISREFERUNIT" val="0"/>
  <p:tag name="KSO_WM_UNIT_HIGHLIGHT" val="0"/>
  <p:tag name="KSO_WM_UNIT_ID" val="custom20190806_2*m_i*1_3"/>
  <p:tag name="KSO_WM_UNIT_INDEX" val="1_3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0"/>
  <p:tag name="KSO_WM_UNIT_COMPATIBLE" val="0"/>
  <p:tag name="KSO_WM_UNIT_DIAGRAM_ISNUMVISUAL" val="0"/>
  <p:tag name="KSO_WM_UNIT_DIAGRAM_ISREFERUNIT" val="0"/>
  <p:tag name="KSO_WM_UNIT_HIGHLIGHT" val="0"/>
  <p:tag name="KSO_WM_UNIT_ID" val="custom20190806_2*m_i*1_4"/>
  <p:tag name="KSO_WM_UNIT_INDEX" val="1_4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1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5"/>
  <p:tag name="KSO_WM_UNIT_INDEX" val="1_5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2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6"/>
  <p:tag name="KSO_WM_UNIT_INDEX" val="1_6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3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7"/>
  <p:tag name="KSO_WM_UNIT_INDEX" val="1_7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4"/>
  <p:tag name="KSO_WM_UNIT_COMPATIBLE" val="0"/>
  <p:tag name="KSO_WM_UNIT_DIAGRAM_ISNUMVISUAL" val="0"/>
  <p:tag name="KSO_WM_UNIT_DIAGRAM_ISREFERUNIT" val="0"/>
  <p:tag name="KSO_WM_UNIT_FILL_FORE_SCHEMECOLOR_INDEX" val="13"/>
  <p:tag name="KSO_WM_UNIT_FILL_TYPE" val="1"/>
  <p:tag name="KSO_WM_UNIT_HIGHLIGHT" val="0"/>
  <p:tag name="KSO_WM_UNIT_ID" val="custom20190806_2*m_i*1_8"/>
  <p:tag name="KSO_WM_UNIT_INDEX" val="1_8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9"/>
  <p:tag name="KSO_WM_UNIT_INDEX" val="1_9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6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HIGHLIGHT" val="0"/>
  <p:tag name="KSO_WM_UNIT_ID" val="custom20190806_2*m_i*1_10"/>
  <p:tag name="KSO_WM_UNIT_INDEX" val="1_10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7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2"/>
  <p:tag name="KSO_WM_UNIT_INDEX" val="1_2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i*1_11"/>
  <p:tag name="KSO_WM_UNIT_INDEX" val="1_1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4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1_1"/>
  <p:tag name="KSO_WM_UNIT_INDEX" val="1_1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1_2"/>
  <p:tag name="KSO_WM_UNIT_INDEX" val="1_1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7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7"/>
  <p:tag name="KSO_WM_UNIT_COMPATIBLE" val="0"/>
  <p:tag name="KSO_WM_UNIT_DIAGRAM_ISNUMVISUAL" val="0"/>
  <p:tag name="KSO_WM_UNIT_DIAGRAM_ISREFERUNIT" val="0"/>
  <p:tag name="KSO_WM_UNIT_HIGHLIGHT" val="0"/>
  <p:tag name="KSO_WM_UNIT_ID" val="custom20190806_2*m_h_f*1_1_1"/>
  <p:tag name="KSO_WM_UNIT_INDEX" val="1_1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h_i*1_3_1"/>
  <p:tag name="KSO_WM_UNIT_INDEX" val="1_3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9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3_2"/>
  <p:tag name="KSO_WM_UNIT_INDEX" val="1_3_2"/>
  <p:tag name="KSO_WM_UNIT_LAYERLEVEL" val="1_1_1"/>
  <p:tag name="KSO_WM_UNIT_TEXT_FILL_FORE_SCHEMECOLOR_INDEX" val="8"/>
  <p:tag name="KSO_WM_UNIT_TEXT_FILL_TYPE" val="1"/>
  <p:tag name="KSO_WM_UNIT_TYPE" val="m_h_i"/>
  <p:tag name="KSO_WM_UNIT_USESOURCEFORMAT_APPLY" val="1"/>
</p:tagLst>
</file>

<file path=ppt/tags/tag8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0"/>
  <p:tag name="KSO_WM_UNIT_COMPATIBLE" val="0"/>
  <p:tag name="KSO_WM_UNIT_DIAGRAM_ISNUMVISUAL" val="0"/>
  <p:tag name="KSO_WM_UNIT_DIAGRAM_ISREFERUNIT" val="0"/>
  <p:tag name="KSO_WM_UNIT_HIGHLIGHT" val="0"/>
  <p:tag name="KSO_WM_UNIT_ID" val="custom20190806_2*m_h_f*1_3_1"/>
  <p:tag name="KSO_WM_UNIT_INDEX" val="1_3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2"/>
</p:tagLst>
</file>

<file path=ppt/tags/tag8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6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5_1"/>
  <p:tag name="KSO_WM_UNIT_INDEX" val="1_5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7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5_2"/>
  <p:tag name="KSO_WM_UNIT_INDEX" val="1_5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8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8"/>
  <p:tag name="KSO_WM_UNIT_COMPATIBLE" val="0"/>
  <p:tag name="KSO_WM_UNIT_DIAGRAM_ISNUMVISUAL" val="0"/>
  <p:tag name="KSO_WM_UNIT_DIAGRAM_ISREFERUNIT" val="0"/>
  <p:tag name="KSO_WM_UNIT_HIGHLIGHT" val="0"/>
  <p:tag name="KSO_WM_UNIT_ID" val="custom20190806_2*m_h_f*1_5_1"/>
  <p:tag name="KSO_WM_UNIT_INDEX" val="1_5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8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5"/>
  <p:tag name="KSO_WM_UNIT_COMPATIBLE" val="0"/>
  <p:tag name="KSO_WM_UNIT_DIAGRAM_ISNUMVISUAL" val="0"/>
  <p:tag name="KSO_WM_UNIT_DIAGRAM_ISREFERUNIT" val="0"/>
  <p:tag name="KSO_WM_UNIT_HIGHLIGHT" val="0"/>
  <p:tag name="KSO_WM_UNIT_ID" val="custom20190806_2*i*2"/>
  <p:tag name="KSO_WM_UNIT_INDEX" val="2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1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4"/>
  <p:tag name="KSO_WM_UNIT_INDEX" val="4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2"/>
  <p:tag name="KSO_WM_UNIT_COMPATIBLE" val="0"/>
  <p:tag name="KSO_WM_UNIT_DIAGRAM_ISNUMVISUAL" val="0"/>
  <p:tag name="KSO_WM_UNIT_DIAGRAM_ISREFERUNIT" val="0"/>
  <p:tag name="KSO_WM_UNIT_FILL_FORE_SCHEMECOLOR_INDEX" val="15"/>
  <p:tag name="KSO_WM_UNIT_FILL_TYPE" val="1"/>
  <p:tag name="KSO_WM_UNIT_HIGHLIGHT" val="0"/>
  <p:tag name="KSO_WM_UNIT_ID" val="custom20190806_2*i*5"/>
  <p:tag name="KSO_WM_UNIT_INDEX" val="5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3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6"/>
  <p:tag name="KSO_WM_UNIT_INDEX" val="6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0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TgyY2Y5Y2UxZjkwY2NiYzg1MTM4ZmQzOTFhYWJhY2IifQ==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9525">
          <a:noFill/>
        </a:ln>
      </a:spPr>
      <a:bodyPr wrap="square" anchor="t" anchorCtr="0">
        <a:spAutoFit/>
      </a:bodyPr>
      <a:lstStyle>
        <a:defPPr>
          <a:lnSpc>
            <a:spcPct val="130000"/>
          </a:lnSpc>
          <a:defRPr lang="zh-CN" altLang="en-US" sz="2800" dirty="0">
            <a:solidFill>
              <a:srgbClr val="0000FF"/>
            </a:solidFill>
            <a:latin typeface="仿宋" panose="02010609060101010101" charset="-122"/>
            <a:ea typeface="仿宋" panose="02010609060101010101" charset="-122"/>
            <a:cs typeface="Times New Roman" panose="02020603050405020304" pitchFamily="18" charset="0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149</Paragraphs>
  <Slides>28</Slides>
  <Notes>1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baseType="lpstr" size="44">
      <vt:lpstr>Arial</vt:lpstr>
      <vt:lpstr>微软雅黑</vt:lpstr>
      <vt:lpstr>Wingdings</vt:lpstr>
      <vt:lpstr>Calibri Light</vt:lpstr>
      <vt:lpstr>Calibri</vt:lpstr>
      <vt:lpstr>仿宋</vt:lpstr>
      <vt:lpstr>黑体</vt:lpstr>
      <vt:lpstr>华文彩云</vt:lpstr>
      <vt:lpstr>Times New Roman</vt:lpstr>
      <vt:lpstr>宋体</vt:lpstr>
      <vt:lpstr>Symbol</vt:lpstr>
      <vt:lpstr>方正姚体</vt:lpstr>
      <vt:lpstr>Cambria Math</vt:lpstr>
      <vt:lpstr>等线</vt:lpstr>
      <vt:lpstr>幼圆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2023-07-14T10:10:20.624</cp:lastPrinted>
  <dcterms:created xsi:type="dcterms:W3CDTF">2023-07-14T10:10:20Z</dcterms:created>
  <dcterms:modified xsi:type="dcterms:W3CDTF">2023-07-14T02:10:20Z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